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00" y="4762"/>
            <a:ext cx="23812" cy="21812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37" y="2176462"/>
            <a:ext cx="190499" cy="190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5" y="4021137"/>
            <a:ext cx="190499" cy="18891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0025" y="4762"/>
            <a:ext cx="369887" cy="181133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3237" y="1801813"/>
            <a:ext cx="190499" cy="1889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750" y="4762"/>
            <a:ext cx="369887" cy="143033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46100" y="0"/>
            <a:ext cx="152400" cy="913130"/>
          </a:xfrm>
          <a:custGeom>
            <a:avLst/>
            <a:gdLst/>
            <a:ahLst/>
            <a:cxnLst/>
            <a:rect l="l" t="t" r="r" b="b"/>
            <a:pathLst>
              <a:path w="152400" h="913130">
                <a:moveTo>
                  <a:pt x="152399" y="912812"/>
                </a:moveTo>
                <a:lnTo>
                  <a:pt x="123824" y="912812"/>
                </a:lnTo>
                <a:lnTo>
                  <a:pt x="123824" y="304800"/>
                </a:lnTo>
                <a:lnTo>
                  <a:pt x="0" y="9525"/>
                </a:lnTo>
                <a:lnTo>
                  <a:pt x="23812" y="0"/>
                </a:lnTo>
                <a:lnTo>
                  <a:pt x="152399" y="300037"/>
                </a:lnTo>
                <a:lnTo>
                  <a:pt x="152399" y="912812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8962" y="1420812"/>
            <a:ext cx="190499" cy="1904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8962" y="903287"/>
            <a:ext cx="190499" cy="1904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641350" y="0"/>
            <a:ext cx="422275" cy="527050"/>
          </a:xfrm>
          <a:custGeom>
            <a:avLst/>
            <a:gdLst/>
            <a:ahLst/>
            <a:cxnLst/>
            <a:rect l="l" t="t" r="r" b="b"/>
            <a:pathLst>
              <a:path w="422275" h="527050">
                <a:moveTo>
                  <a:pt x="407987" y="527049"/>
                </a:moveTo>
                <a:lnTo>
                  <a:pt x="76199" y="195262"/>
                </a:lnTo>
                <a:lnTo>
                  <a:pt x="0" y="9524"/>
                </a:lnTo>
                <a:lnTo>
                  <a:pt x="23812" y="0"/>
                </a:lnTo>
                <a:lnTo>
                  <a:pt x="100012" y="180974"/>
                </a:lnTo>
                <a:lnTo>
                  <a:pt x="422274" y="507999"/>
                </a:lnTo>
                <a:lnTo>
                  <a:pt x="407987" y="52704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7905" y="488950"/>
            <a:ext cx="147637" cy="14763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525" y="1801813"/>
            <a:ext cx="123824" cy="1269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0" y="3549650"/>
            <a:ext cx="138112" cy="48101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8587" y="1382712"/>
            <a:ext cx="142874" cy="47624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4786" y="1849438"/>
            <a:ext cx="114299" cy="10794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350" y="4662487"/>
            <a:ext cx="23812" cy="21812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3836" y="5041900"/>
            <a:ext cx="369887" cy="1801813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386" y="4481512"/>
            <a:ext cx="190499" cy="19049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0" y="5627687"/>
            <a:ext cx="71436" cy="1216025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7050" y="4867275"/>
            <a:ext cx="190499" cy="188912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09561" y="5422900"/>
            <a:ext cx="374649" cy="1425574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69912" y="5945187"/>
            <a:ext cx="152399" cy="912812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12775" y="5246687"/>
            <a:ext cx="190499" cy="190499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12775" y="5764212"/>
            <a:ext cx="190499" cy="190499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69925" y="6330950"/>
            <a:ext cx="417512" cy="517524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49337" y="6221412"/>
            <a:ext cx="150019" cy="147638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8471861" y="0"/>
            <a:ext cx="417830" cy="513080"/>
          </a:xfrm>
          <a:custGeom>
            <a:avLst/>
            <a:gdLst/>
            <a:ahLst/>
            <a:cxnLst/>
            <a:rect l="l" t="t" r="r" b="b"/>
            <a:pathLst>
              <a:path w="417829" h="513080">
                <a:moveTo>
                  <a:pt x="19049" y="512762"/>
                </a:moveTo>
                <a:lnTo>
                  <a:pt x="0" y="498475"/>
                </a:lnTo>
                <a:lnTo>
                  <a:pt x="322263" y="171450"/>
                </a:lnTo>
                <a:lnTo>
                  <a:pt x="393700" y="0"/>
                </a:lnTo>
                <a:lnTo>
                  <a:pt x="417513" y="9525"/>
                </a:lnTo>
                <a:lnTo>
                  <a:pt x="346075" y="185737"/>
                </a:lnTo>
                <a:lnTo>
                  <a:pt x="19049" y="512762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359941" y="474662"/>
            <a:ext cx="150019" cy="1523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619497" y="1539875"/>
            <a:ext cx="188913" cy="1904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519486" y="5694362"/>
            <a:ext cx="298449" cy="1154112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760786" y="5551487"/>
            <a:ext cx="157163" cy="155574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698872" y="4762"/>
            <a:ext cx="304799" cy="1544637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624261" y="4867275"/>
            <a:ext cx="188913" cy="18891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428997" y="5046662"/>
            <a:ext cx="307974" cy="1801812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836986" y="6416675"/>
            <a:ext cx="190499" cy="188913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927472" y="6596063"/>
            <a:ext cx="23813" cy="252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72" y="-65354"/>
            <a:ext cx="8762454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573" y="1783992"/>
            <a:ext cx="8440852" cy="430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7245" y="3663684"/>
            <a:ext cx="3465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ASSIGNMENT-</a:t>
            </a:r>
            <a:r>
              <a:rPr sz="3600" u="none" spc="-90" dirty="0"/>
              <a:t> </a:t>
            </a:r>
            <a:r>
              <a:rPr sz="3600" u="none" dirty="0"/>
              <a:t>6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76673" y="6109551"/>
            <a:ext cx="271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DONE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FFFF"/>
                </a:solidFill>
                <a:latin typeface="Times New Roman"/>
                <a:cs typeface="Times New Roman"/>
              </a:rPr>
              <a:t>ROHITH 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2" y="0"/>
            <a:ext cx="5942965" cy="14922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31544" marR="5080" indent="-919480">
              <a:lnSpc>
                <a:spcPts val="5720"/>
              </a:lnSpc>
              <a:spcBef>
                <a:spcPts val="305"/>
              </a:spcBef>
              <a:tabLst>
                <a:tab pos="931544" algn="l"/>
              </a:tabLst>
            </a:pPr>
            <a:r>
              <a:rPr u="none" spc="-1265" dirty="0">
                <a:latin typeface="Segoe UI Symbol"/>
                <a:cs typeface="Segoe UI Symbol"/>
              </a:rPr>
              <a:t>□	</a:t>
            </a:r>
            <a:r>
              <a:rPr spc="-5" dirty="0"/>
              <a:t>REGRESSION </a:t>
            </a:r>
            <a:r>
              <a:rPr spc="5" dirty="0"/>
              <a:t>&amp; </a:t>
            </a:r>
            <a:r>
              <a:rPr u="none" spc="10" dirty="0"/>
              <a:t> </a:t>
            </a:r>
            <a:r>
              <a:rPr dirty="0"/>
              <a:t>CLASSIFICATION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1013" y="2848173"/>
          <a:ext cx="6049009" cy="1008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079">
                <a:tc>
                  <a:txBody>
                    <a:bodyPr/>
                    <a:lstStyle/>
                    <a:p>
                      <a:pPr>
                        <a:lnSpc>
                          <a:spcPts val="2355"/>
                        </a:lnSpc>
                        <a:spcBef>
                          <a:spcPts val="1870"/>
                        </a:spcBef>
                      </a:pPr>
                      <a:r>
                        <a:rPr sz="2350" spc="10" dirty="0">
                          <a:latin typeface="Times New Roman"/>
                          <a:cs typeface="Times New Roman"/>
                        </a:rPr>
                        <a:t>ENS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374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2355"/>
                        </a:lnSpc>
                        <a:spcBef>
                          <a:spcPts val="1870"/>
                        </a:spcBef>
                        <a:tabLst>
                          <a:tab pos="1146175" algn="l"/>
                        </a:tabLst>
                      </a:pPr>
                      <a:r>
                        <a:rPr sz="2350" spc="15" dirty="0">
                          <a:latin typeface="Times New Roman"/>
                          <a:cs typeface="Times New Roman"/>
                        </a:rPr>
                        <a:t>1	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374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4530">
                        <a:lnSpc>
                          <a:spcPts val="2355"/>
                        </a:lnSpc>
                        <a:spcBef>
                          <a:spcPts val="187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374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ts val="2355"/>
                        </a:lnSpc>
                        <a:spcBef>
                          <a:spcPts val="187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2374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31">
                <a:tc>
                  <a:txBody>
                    <a:bodyPr/>
                    <a:lstStyle/>
                    <a:p>
                      <a:pPr marL="8255">
                        <a:lnSpc>
                          <a:spcPts val="2140"/>
                        </a:lnSpc>
                        <a:spcBef>
                          <a:spcPts val="1370"/>
                        </a:spcBef>
                      </a:pPr>
                      <a:r>
                        <a:rPr sz="2350" spc="10" dirty="0">
                          <a:latin typeface="Times New Roman"/>
                          <a:cs typeface="Times New Roman"/>
                        </a:rPr>
                        <a:t>UPEES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2140"/>
                        </a:lnSpc>
                        <a:spcBef>
                          <a:spcPts val="137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140"/>
                        </a:lnSpc>
                        <a:spcBef>
                          <a:spcPts val="1370"/>
                        </a:spcBef>
                        <a:tabLst>
                          <a:tab pos="916305" algn="l"/>
                        </a:tabLst>
                      </a:pPr>
                      <a:r>
                        <a:rPr sz="2350" spc="15" dirty="0">
                          <a:latin typeface="Times New Roman"/>
                          <a:cs typeface="Times New Roman"/>
                        </a:rPr>
                        <a:t>2	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2140"/>
                        </a:lnSpc>
                        <a:spcBef>
                          <a:spcPts val="1370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ACD4C"/>
                      </a:solidFill>
                      <a:prstDash val="solid"/>
                    </a:lnL>
                    <a:lnR w="9525">
                      <a:solidFill>
                        <a:srgbClr val="9ACD4C"/>
                      </a:solidFill>
                      <a:prstDash val="solid"/>
                    </a:lnR>
                    <a:lnT w="9525">
                      <a:solidFill>
                        <a:srgbClr val="9ACD4C"/>
                      </a:solidFill>
                      <a:prstDash val="solid"/>
                    </a:lnT>
                    <a:lnB w="9525">
                      <a:solidFill>
                        <a:srgbClr val="9ACD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8316" y="1692706"/>
            <a:ext cx="8053705" cy="501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9425" marR="5080" indent="-467359">
              <a:lnSpc>
                <a:spcPct val="107400"/>
              </a:lnSpc>
              <a:spcBef>
                <a:spcPts val="95"/>
              </a:spcBef>
              <a:buSzPct val="125531"/>
              <a:buFont typeface="Segoe UI Symbol"/>
              <a:buChar char="❑"/>
              <a:tabLst>
                <a:tab pos="480059" algn="l"/>
              </a:tabLst>
            </a:pPr>
            <a:r>
              <a:rPr sz="235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REGRESSION</a:t>
            </a:r>
            <a:r>
              <a:rPr sz="2350" spc="10" dirty="0">
                <a:latin typeface="Times New Roman"/>
                <a:cs typeface="Times New Roman"/>
              </a:rPr>
              <a:t>:-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THE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DATA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WHICH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IS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CONTINUOUS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IS </a:t>
            </a:r>
            <a:r>
              <a:rPr sz="2350" spc="-57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CALLED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REGRESSION.</a:t>
            </a:r>
            <a:endParaRPr sz="235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  <a:spcBef>
                <a:spcPts val="1030"/>
              </a:spcBef>
            </a:pPr>
            <a:r>
              <a:rPr sz="2350" spc="10" dirty="0">
                <a:latin typeface="Times New Roman"/>
                <a:cs typeface="Times New Roman"/>
              </a:rPr>
              <a:t>EXAMPLE:</a:t>
            </a:r>
            <a:endParaRPr sz="2350">
              <a:latin typeface="Times New Roman"/>
              <a:cs typeface="Times New Roman"/>
            </a:endParaRPr>
          </a:p>
          <a:p>
            <a:pPr marL="1874520" marR="5969635">
              <a:lnSpc>
                <a:spcPct val="135600"/>
              </a:lnSpc>
            </a:pPr>
            <a:r>
              <a:rPr sz="2350" spc="10" dirty="0">
                <a:latin typeface="Times New Roman"/>
                <a:cs typeface="Times New Roman"/>
              </a:rPr>
              <a:t>P </a:t>
            </a:r>
            <a:r>
              <a:rPr sz="2350" spc="-57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  <a:p>
            <a:pPr marL="593725" marR="128905" indent="-581660">
              <a:lnSpc>
                <a:spcPct val="103800"/>
              </a:lnSpc>
              <a:spcBef>
                <a:spcPts val="1470"/>
              </a:spcBef>
              <a:buSzPct val="125531"/>
              <a:buFont typeface="Segoe UI Symbol"/>
              <a:buChar char="❑"/>
              <a:tabLst>
                <a:tab pos="593725" algn="l"/>
                <a:tab pos="594360" algn="l"/>
              </a:tabLst>
            </a:pPr>
            <a:r>
              <a:rPr sz="235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CLASSIFICATION</a:t>
            </a:r>
            <a:r>
              <a:rPr sz="2350" spc="10" dirty="0">
                <a:latin typeface="Times New Roman"/>
                <a:cs typeface="Times New Roman"/>
              </a:rPr>
              <a:t>:- </a:t>
            </a:r>
            <a:r>
              <a:rPr sz="2350" spc="15" dirty="0">
                <a:latin typeface="Times New Roman"/>
                <a:cs typeface="Times New Roman"/>
              </a:rPr>
              <a:t>THE DATA WHICH </a:t>
            </a:r>
            <a:r>
              <a:rPr sz="2350" spc="10" dirty="0">
                <a:latin typeface="Times New Roman"/>
                <a:cs typeface="Times New Roman"/>
              </a:rPr>
              <a:t>IS DISCRETE </a:t>
            </a:r>
            <a:r>
              <a:rPr sz="2350" spc="-57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(OR) </a:t>
            </a:r>
            <a:r>
              <a:rPr sz="2350" spc="10" dirty="0">
                <a:latin typeface="Times New Roman"/>
                <a:cs typeface="Times New Roman"/>
              </a:rPr>
              <a:t>NON-CONTINUOUS IS CALLED 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CLASSIFICATION.</a:t>
            </a:r>
            <a:endParaRPr sz="2350">
              <a:latin typeface="Times New Roman"/>
              <a:cs typeface="Times New Roman"/>
            </a:endParaRPr>
          </a:p>
          <a:p>
            <a:pPr marL="1723389" marR="2477135" indent="-1360170">
              <a:lnSpc>
                <a:spcPct val="135600"/>
              </a:lnSpc>
              <a:spcBef>
                <a:spcPts val="25"/>
              </a:spcBef>
              <a:tabLst>
                <a:tab pos="2661920" algn="l"/>
              </a:tabLst>
            </a:pPr>
            <a:r>
              <a:rPr sz="2350" spc="10" dirty="0">
                <a:latin typeface="Times New Roman"/>
                <a:cs typeface="Times New Roman"/>
              </a:rPr>
              <a:t>EXAMPLE: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TODAY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(OR)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TOMORROW </a:t>
            </a:r>
            <a:r>
              <a:rPr sz="2350" spc="-57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TRUE	(OR)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FALSE</a:t>
            </a:r>
            <a:endParaRPr sz="2350">
              <a:latin typeface="Times New Roman"/>
              <a:cs typeface="Times New Roman"/>
            </a:endParaRPr>
          </a:p>
          <a:p>
            <a:pPr marL="1798955">
              <a:lnSpc>
                <a:spcPct val="100000"/>
              </a:lnSpc>
              <a:spcBef>
                <a:spcPts val="1005"/>
              </a:spcBef>
              <a:tabLst>
                <a:tab pos="2672080" algn="l"/>
              </a:tabLst>
            </a:pPr>
            <a:r>
              <a:rPr sz="2350" spc="10" dirty="0">
                <a:latin typeface="Times New Roman"/>
                <a:cs typeface="Times New Roman"/>
              </a:rPr>
              <a:t>PASS	</a:t>
            </a:r>
            <a:r>
              <a:rPr sz="2350" spc="15" dirty="0">
                <a:latin typeface="Times New Roman"/>
                <a:cs typeface="Times New Roman"/>
              </a:rPr>
              <a:t>(OR)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FAIL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……..ETC</a:t>
            </a:r>
            <a:r>
              <a:rPr sz="2350" b="1" spc="15" dirty="0"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12" y="821611"/>
            <a:ext cx="7566659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50620" algn="l"/>
              </a:tabLst>
            </a:pPr>
            <a:r>
              <a:rPr sz="3200" u="none" spc="-815" dirty="0">
                <a:latin typeface="Segoe UI Symbol"/>
                <a:cs typeface="Segoe UI Symbol"/>
              </a:rPr>
              <a:t>□	</a:t>
            </a:r>
            <a:r>
              <a:rPr spc="-5" dirty="0">
                <a:latin typeface="Arial MT"/>
                <a:cs typeface="Arial MT"/>
              </a:rPr>
              <a:t>OUTLINE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&amp;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CONTENT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682" y="1855999"/>
            <a:ext cx="517398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315" indent="-6032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15315" algn="l"/>
                <a:tab pos="61595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Artificial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intelligence?</a:t>
            </a:r>
            <a:endParaRPr sz="2800">
              <a:latin typeface="Times New Roman"/>
              <a:cs typeface="Times New Roman"/>
            </a:endParaRPr>
          </a:p>
          <a:p>
            <a:pPr marL="615315" indent="-60325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5315" algn="l"/>
                <a:tab pos="61595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learning?</a:t>
            </a:r>
            <a:endParaRPr sz="2800">
              <a:latin typeface="Times New Roman"/>
              <a:cs typeface="Times New Roman"/>
            </a:endParaRPr>
          </a:p>
          <a:p>
            <a:pPr marL="615315" indent="-60325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5315" algn="l"/>
                <a:tab pos="615950" algn="l"/>
              </a:tabLst>
            </a:pPr>
            <a:r>
              <a:rPr sz="2800" spc="-5" dirty="0">
                <a:latin typeface="Times New Roman"/>
                <a:cs typeface="Times New Roman"/>
              </a:rPr>
              <a:t>Types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(SL,USL,RL)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13" y="279736"/>
            <a:ext cx="5758180" cy="11722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748665" marR="5080" indent="-736600">
              <a:lnSpc>
                <a:spcPts val="4280"/>
              </a:lnSpc>
              <a:spcBef>
                <a:spcPts val="635"/>
              </a:spcBef>
              <a:tabLst>
                <a:tab pos="748665" algn="l"/>
              </a:tabLst>
            </a:pPr>
            <a:r>
              <a:rPr sz="3950" u="none" spc="-1030" dirty="0">
                <a:latin typeface="Segoe UI Symbol"/>
                <a:cs typeface="Segoe UI Symbol"/>
              </a:rPr>
              <a:t>□	</a:t>
            </a:r>
            <a:r>
              <a:rPr sz="3950" dirty="0"/>
              <a:t>WHAT</a:t>
            </a:r>
            <a:r>
              <a:rPr sz="3950" spc="-50" dirty="0"/>
              <a:t> </a:t>
            </a:r>
            <a:r>
              <a:rPr sz="3950" dirty="0"/>
              <a:t>IS</a:t>
            </a:r>
            <a:r>
              <a:rPr sz="3950" spc="-45" dirty="0"/>
              <a:t> </a:t>
            </a:r>
            <a:r>
              <a:rPr sz="3950" dirty="0"/>
              <a:t>ARTIFICIAL </a:t>
            </a:r>
            <a:r>
              <a:rPr sz="3950" u="none" spc="-969" dirty="0"/>
              <a:t> </a:t>
            </a:r>
            <a:r>
              <a:rPr sz="3950" spc="5" dirty="0"/>
              <a:t>INTELLIGENCE(A.I)?</a:t>
            </a:r>
            <a:endParaRPr sz="395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9426" y="2103265"/>
            <a:ext cx="8663940" cy="21602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15950" marR="5080" indent="-603885">
              <a:lnSpc>
                <a:spcPct val="123500"/>
              </a:lnSpc>
              <a:spcBef>
                <a:spcPts val="300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  <a:tab pos="6576059" algn="l"/>
                <a:tab pos="7484109" algn="l"/>
              </a:tabLst>
            </a:pPr>
            <a:r>
              <a:rPr sz="2800" spc="-5" dirty="0">
                <a:latin typeface="Times New Roman"/>
                <a:cs typeface="Times New Roman"/>
              </a:rPr>
              <a:t>ARTIFICIAL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INTELLIGENCE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(A.I)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 </a:t>
            </a: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dirty="0">
                <a:latin typeface="Times New Roman"/>
                <a:cs typeface="Times New Roman"/>
              </a:rPr>
              <a:t> INTELLIGENCE	(OR)	IN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 WORDS 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HUMAN </a:t>
            </a:r>
            <a:r>
              <a:rPr sz="2800" dirty="0">
                <a:latin typeface="Times New Roman"/>
                <a:cs typeface="Times New Roman"/>
              </a:rPr>
              <a:t>INTELLIGENCE </a:t>
            </a:r>
            <a:r>
              <a:rPr sz="2800" spc="-10" dirty="0">
                <a:latin typeface="Times New Roman"/>
                <a:cs typeface="Times New Roman"/>
              </a:rPr>
              <a:t>BUILT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MACHINES(COMPUTERS).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28" y="202032"/>
            <a:ext cx="5507990" cy="11722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739140" marR="5080" indent="-727075">
              <a:lnSpc>
                <a:spcPts val="4280"/>
              </a:lnSpc>
              <a:spcBef>
                <a:spcPts val="635"/>
              </a:spcBef>
              <a:tabLst>
                <a:tab pos="944880" algn="l"/>
              </a:tabLst>
            </a:pPr>
            <a:r>
              <a:rPr sz="3200" u="none" spc="-815" dirty="0">
                <a:latin typeface="Segoe UI Symbol"/>
                <a:cs typeface="Segoe UI Symbol"/>
              </a:rPr>
              <a:t>□		</a:t>
            </a:r>
            <a:r>
              <a:rPr sz="3950" dirty="0"/>
              <a:t>WHAT</a:t>
            </a:r>
            <a:r>
              <a:rPr sz="3950" spc="-50" dirty="0"/>
              <a:t> </a:t>
            </a:r>
            <a:r>
              <a:rPr sz="3950" dirty="0"/>
              <a:t>IS</a:t>
            </a:r>
            <a:r>
              <a:rPr sz="3950" spc="-40" dirty="0"/>
              <a:t> </a:t>
            </a:r>
            <a:r>
              <a:rPr sz="3950" dirty="0"/>
              <a:t>MACHINE </a:t>
            </a:r>
            <a:r>
              <a:rPr sz="3950" u="none" spc="-969" dirty="0"/>
              <a:t> </a:t>
            </a:r>
            <a:r>
              <a:rPr sz="3950" dirty="0"/>
              <a:t>LEARNING(M.L)?</a:t>
            </a:r>
            <a:endParaRPr sz="395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389" y="1599208"/>
            <a:ext cx="7487920" cy="26746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15950" marR="5080" indent="-603885">
              <a:lnSpc>
                <a:spcPct val="122800"/>
              </a:lnSpc>
              <a:spcBef>
                <a:spcPts val="32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BRANCH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ARTIFICIAL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INTELLIGENCE </a:t>
            </a:r>
            <a:r>
              <a:rPr sz="2800" spc="-5" dirty="0">
                <a:latin typeface="Times New Roman"/>
                <a:cs typeface="Times New Roman"/>
              </a:rPr>
              <a:t>WHICH HELPS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NECESSARY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IMPORTANT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COMPUTERS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ACQUIRE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SUFFICIENT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KNOWLEDGE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72" y="1014824"/>
            <a:ext cx="620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185" algn="l"/>
              </a:tabLst>
            </a:pPr>
            <a:r>
              <a:rPr sz="3600" u="none" spc="-944" dirty="0">
                <a:latin typeface="Segoe UI Symbol"/>
                <a:cs typeface="Segoe UI Symbol"/>
              </a:rPr>
              <a:t>□	</a:t>
            </a:r>
            <a:r>
              <a:rPr sz="3600" spc="-5" dirty="0"/>
              <a:t>SUPERVISED</a:t>
            </a:r>
            <a:r>
              <a:rPr sz="3600" spc="-90" dirty="0"/>
              <a:t> </a:t>
            </a:r>
            <a:r>
              <a:rPr sz="3600" spc="-5" dirty="0"/>
              <a:t>LEARNING</a:t>
            </a:r>
            <a:endParaRPr sz="36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341" y="1815232"/>
            <a:ext cx="8569960" cy="318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998219" indent="-603885">
              <a:lnSpc>
                <a:spcPct val="129600"/>
              </a:lnSpc>
              <a:spcBef>
                <a:spcPts val="9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</a:tabLst>
            </a:pPr>
            <a:r>
              <a:rPr sz="2800" spc="-5" dirty="0">
                <a:latin typeface="Times New Roman"/>
                <a:cs typeface="Times New Roman"/>
              </a:rPr>
              <a:t>LEARNING FROM OTHERS 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UNDER SOME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GUIDANCE</a:t>
            </a:r>
            <a:endParaRPr sz="2800">
              <a:latin typeface="Times New Roman"/>
              <a:cs typeface="Times New Roman"/>
            </a:endParaRPr>
          </a:p>
          <a:p>
            <a:pPr marL="615950" indent="-603885">
              <a:lnSpc>
                <a:spcPct val="100000"/>
              </a:lnSpc>
              <a:spcBef>
                <a:spcPts val="236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  <a:tab pos="2590800" algn="l"/>
              </a:tabLst>
            </a:pPr>
            <a:r>
              <a:rPr sz="2800" spc="-5" dirty="0">
                <a:latin typeface="Times New Roman"/>
                <a:cs typeface="Times New Roman"/>
              </a:rPr>
              <a:t>FEATURES	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LABELS</a:t>
            </a:r>
            <a:endParaRPr sz="2800">
              <a:latin typeface="Times New Roman"/>
              <a:cs typeface="Times New Roman"/>
            </a:endParaRPr>
          </a:p>
          <a:p>
            <a:pPr marL="615950" marR="5080" indent="-603885">
              <a:lnSpc>
                <a:spcPct val="131000"/>
              </a:lnSpc>
              <a:spcBef>
                <a:spcPts val="1670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</a:tabLst>
            </a:pPr>
            <a:r>
              <a:rPr sz="2800" spc="-5" dirty="0">
                <a:latin typeface="Times New Roman"/>
                <a:cs typeface="Times New Roman"/>
              </a:rPr>
              <a:t>TWO TYPES OF ALGORITHMS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b="1" spc="-5" dirty="0">
                <a:latin typeface="Times New Roman"/>
                <a:cs typeface="Times New Roman"/>
              </a:rPr>
              <a:t>REGRESSION </a:t>
            </a:r>
            <a:r>
              <a:rPr sz="2800" b="1" dirty="0">
                <a:latin typeface="Times New Roman"/>
                <a:cs typeface="Times New Roman"/>
              </a:rPr>
              <a:t>&amp;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CLASSIFICATION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80" y="1086832"/>
            <a:ext cx="663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</a:tabLst>
            </a:pPr>
            <a:r>
              <a:rPr sz="3600" u="none" spc="-944" dirty="0">
                <a:latin typeface="Segoe UI Symbol"/>
                <a:cs typeface="Segoe UI Symbol"/>
              </a:rPr>
              <a:t>□	</a:t>
            </a:r>
            <a:r>
              <a:rPr sz="3600" spc="-5" dirty="0"/>
              <a:t>UNSUPERVISED</a:t>
            </a:r>
            <a:r>
              <a:rPr sz="3600" spc="-85" dirty="0"/>
              <a:t> </a:t>
            </a:r>
            <a:r>
              <a:rPr sz="3600" spc="-5" dirty="0"/>
              <a:t>LEARNING</a:t>
            </a:r>
            <a:endParaRPr sz="36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373" y="2031257"/>
            <a:ext cx="7630795" cy="3161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5080" indent="-603885">
              <a:lnSpc>
                <a:spcPct val="129600"/>
              </a:lnSpc>
              <a:spcBef>
                <a:spcPts val="9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</a:tabLst>
            </a:pPr>
            <a:r>
              <a:rPr sz="2800" spc="-5" dirty="0">
                <a:latin typeface="Times New Roman"/>
                <a:cs typeface="Times New Roman"/>
              </a:rPr>
              <a:t>LEARNING ON OUR OWN WITHOUT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HELP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BOOKS</a:t>
            </a:r>
            <a:endParaRPr sz="280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  <a:spcBef>
                <a:spcPts val="690"/>
              </a:spcBef>
              <a:tabLst>
                <a:tab pos="2293620" algn="l"/>
              </a:tabLst>
            </a:pP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ONLINE	ETC.</a:t>
            </a:r>
            <a:endParaRPr sz="2800">
              <a:latin typeface="Times New Roman"/>
              <a:cs typeface="Times New Roman"/>
            </a:endParaRPr>
          </a:p>
          <a:p>
            <a:pPr marL="615950" indent="-603885">
              <a:lnSpc>
                <a:spcPct val="100000"/>
              </a:lnSpc>
              <a:spcBef>
                <a:spcPts val="236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</a:tabLst>
            </a:pPr>
            <a:r>
              <a:rPr sz="2800" spc="-5" dirty="0">
                <a:latin typeface="Times New Roman"/>
                <a:cs typeface="Times New Roman"/>
              </a:rPr>
              <a:t>ONLY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FEATURES</a:t>
            </a:r>
            <a:endParaRPr sz="2800">
              <a:latin typeface="Times New Roman"/>
              <a:cs typeface="Times New Roman"/>
            </a:endParaRPr>
          </a:p>
          <a:p>
            <a:pPr marL="615950" indent="-603885">
              <a:lnSpc>
                <a:spcPct val="100000"/>
              </a:lnSpc>
              <a:spcBef>
                <a:spcPts val="271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</a:tabLst>
            </a:pPr>
            <a:r>
              <a:rPr sz="2800" spc="-10" dirty="0">
                <a:latin typeface="Times New Roman"/>
                <a:cs typeface="Times New Roman"/>
              </a:rPr>
              <a:t>CLUSTERING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ASSOCIATION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80" y="1014824"/>
            <a:ext cx="7028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</a:tabLst>
            </a:pPr>
            <a:r>
              <a:rPr sz="3600" u="none" spc="-944" dirty="0">
                <a:latin typeface="Segoe UI Symbol"/>
                <a:cs typeface="Segoe UI Symbol"/>
              </a:rPr>
              <a:t>□	</a:t>
            </a:r>
            <a:r>
              <a:rPr sz="3600" spc="-10" dirty="0"/>
              <a:t>REINFORCEMENT</a:t>
            </a:r>
            <a:r>
              <a:rPr sz="3600" spc="-90" dirty="0"/>
              <a:t> </a:t>
            </a:r>
            <a:r>
              <a:rPr sz="3600" spc="-5" dirty="0"/>
              <a:t>LEARNING</a:t>
            </a:r>
            <a:endParaRPr sz="36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365" y="1959249"/>
            <a:ext cx="7644765" cy="293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1675130" indent="-603885">
              <a:lnSpc>
                <a:spcPct val="129600"/>
              </a:lnSpc>
              <a:spcBef>
                <a:spcPts val="9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  <a:tab pos="2527300" algn="l"/>
              </a:tabLst>
            </a:pPr>
            <a:r>
              <a:rPr sz="2800" spc="-5" dirty="0">
                <a:latin typeface="Times New Roman"/>
                <a:cs typeface="Times New Roman"/>
              </a:rPr>
              <a:t>LEARNING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REWARDS	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PENALTY.</a:t>
            </a:r>
            <a:endParaRPr sz="2800">
              <a:latin typeface="Times New Roman"/>
              <a:cs typeface="Times New Roman"/>
            </a:endParaRPr>
          </a:p>
          <a:p>
            <a:pPr marL="615950" marR="5080" indent="-603885">
              <a:lnSpc>
                <a:spcPct val="125800"/>
              </a:lnSpc>
              <a:spcBef>
                <a:spcPts val="1495"/>
              </a:spcBef>
              <a:buSzPct val="125000"/>
              <a:buFont typeface="Segoe UI Symbol"/>
              <a:buChar char="❑"/>
              <a:tabLst>
                <a:tab pos="615950" algn="l"/>
                <a:tab pos="61658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AGENT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REWARDED </a:t>
            </a:r>
            <a:r>
              <a:rPr sz="2800" spc="-5" dirty="0">
                <a:latin typeface="Times New Roman"/>
                <a:cs typeface="Times New Roman"/>
              </a:rPr>
              <a:t>FOR EVERY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CORRECT </a:t>
            </a:r>
            <a:r>
              <a:rPr sz="2800" spc="-5" dirty="0">
                <a:latin typeface="Times New Roman"/>
                <a:cs typeface="Times New Roman"/>
              </a:rPr>
              <a:t>POINT AND PENALIZED </a:t>
            </a:r>
            <a:r>
              <a:rPr sz="2800" dirty="0">
                <a:latin typeface="Times New Roman"/>
                <a:cs typeface="Times New Roman"/>
              </a:rPr>
              <a:t> (PENALTY)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WRONG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ANSWER.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17" y="174948"/>
            <a:ext cx="7081520" cy="14141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759460" marR="5080" indent="-747395">
              <a:lnSpc>
                <a:spcPts val="5180"/>
              </a:lnSpc>
              <a:spcBef>
                <a:spcPts val="755"/>
              </a:spcBef>
              <a:tabLst>
                <a:tab pos="759460" algn="l"/>
              </a:tabLst>
            </a:pPr>
            <a:r>
              <a:rPr sz="4800" u="none" spc="-1255" dirty="0">
                <a:latin typeface="Segoe UI Symbol"/>
                <a:cs typeface="Segoe UI Symbol"/>
              </a:rPr>
              <a:t>□	</a:t>
            </a:r>
            <a:r>
              <a:rPr sz="4800" spc="-5" dirty="0"/>
              <a:t>FEATURES,</a:t>
            </a:r>
            <a:r>
              <a:rPr sz="4800" spc="-50" dirty="0"/>
              <a:t> </a:t>
            </a:r>
            <a:r>
              <a:rPr sz="4800" spc="-10" dirty="0"/>
              <a:t>LABELS</a:t>
            </a:r>
            <a:r>
              <a:rPr sz="4800" spc="-50" dirty="0"/>
              <a:t> </a:t>
            </a:r>
            <a:r>
              <a:rPr sz="4800" dirty="0"/>
              <a:t>&amp; </a:t>
            </a:r>
            <a:r>
              <a:rPr sz="4800" u="none" spc="-1185" dirty="0"/>
              <a:t> </a:t>
            </a:r>
            <a:r>
              <a:rPr sz="4800" spc="-5" dirty="0"/>
              <a:t>MODELS</a:t>
            </a:r>
            <a:endParaRPr sz="48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573" y="1783992"/>
            <a:ext cx="7908290" cy="430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740" indent="-57467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586740" algn="l"/>
                <a:tab pos="587375" algn="l"/>
              </a:tabLst>
            </a:pPr>
            <a:r>
              <a:rPr sz="2800" spc="-5" dirty="0">
                <a:latin typeface="Times New Roman"/>
                <a:cs typeface="Times New Roman"/>
              </a:rPr>
              <a:t>F(x)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3x+5(Function)</a:t>
            </a:r>
            <a:endParaRPr sz="2800">
              <a:latin typeface="Times New Roman"/>
              <a:cs typeface="Times New Roman"/>
            </a:endParaRPr>
          </a:p>
          <a:p>
            <a:pPr marL="586740" indent="-574675"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  <a:tabLst>
                <a:tab pos="586740" algn="l"/>
                <a:tab pos="587375" algn="l"/>
                <a:tab pos="1398905" algn="l"/>
              </a:tabLst>
            </a:pPr>
            <a:r>
              <a:rPr sz="2800" spc="-5" dirty="0">
                <a:latin typeface="Times New Roman"/>
                <a:cs typeface="Times New Roman"/>
              </a:rPr>
              <a:t>X=2	F(x)=11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………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  <a:p>
            <a:pPr marL="586740" indent="-574675"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  <a:tabLst>
                <a:tab pos="586740" algn="l"/>
                <a:tab pos="587375" algn="l"/>
                <a:tab pos="1398905" algn="l"/>
              </a:tabLst>
            </a:pPr>
            <a:r>
              <a:rPr sz="2800" spc="-5" dirty="0">
                <a:latin typeface="Times New Roman"/>
                <a:cs typeface="Times New Roman"/>
              </a:rPr>
              <a:t>X=3	F(x)=14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……...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  <a:p>
            <a:pPr marL="586740" indent="-574675"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  <a:tabLst>
                <a:tab pos="586740" algn="l"/>
                <a:tab pos="587375" algn="l"/>
                <a:tab pos="1398905" algn="l"/>
                <a:tab pos="2744470" algn="l"/>
              </a:tabLst>
            </a:pPr>
            <a:r>
              <a:rPr sz="2800" spc="-5" dirty="0">
                <a:latin typeface="Times New Roman"/>
                <a:cs typeface="Times New Roman"/>
              </a:rPr>
              <a:t>X=4	F(x)=17	</a:t>
            </a:r>
            <a:r>
              <a:rPr sz="2800" dirty="0">
                <a:latin typeface="Times New Roman"/>
                <a:cs typeface="Times New Roman"/>
              </a:rPr>
              <a:t>………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17</a:t>
            </a:r>
            <a:endParaRPr sz="2800">
              <a:latin typeface="Times New Roman"/>
              <a:cs typeface="Times New Roman"/>
            </a:endParaRPr>
          </a:p>
          <a:p>
            <a:pPr marL="586740" indent="-574675"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  <a:tabLst>
                <a:tab pos="586740" algn="l"/>
                <a:tab pos="587375" algn="l"/>
                <a:tab pos="1487805" algn="l"/>
              </a:tabLst>
            </a:pPr>
            <a:r>
              <a:rPr sz="2800" spc="-5" dirty="0">
                <a:latin typeface="Times New Roman"/>
                <a:cs typeface="Times New Roman"/>
              </a:rPr>
              <a:t>X=5	F(x)=20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……...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 marL="586740" indent="-574675"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  <a:tabLst>
                <a:tab pos="586740" algn="l"/>
                <a:tab pos="587375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x=7?</a:t>
            </a:r>
            <a:endParaRPr sz="2800">
              <a:latin typeface="Times New Roman"/>
              <a:cs typeface="Times New Roman"/>
            </a:endParaRPr>
          </a:p>
          <a:p>
            <a:pPr marL="586740" indent="-574675"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  <a:tabLst>
                <a:tab pos="586740" algn="l"/>
                <a:tab pos="587375" algn="l"/>
              </a:tabLst>
            </a:pPr>
            <a:r>
              <a:rPr sz="2800" dirty="0">
                <a:latin typeface="Times New Roman"/>
                <a:cs typeface="Times New Roman"/>
              </a:rPr>
              <a:t>Inputs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</a:t>
            </a:r>
            <a:endParaRPr sz="2800">
              <a:latin typeface="Times New Roman"/>
              <a:cs typeface="Times New Roman"/>
            </a:endParaRPr>
          </a:p>
          <a:p>
            <a:pPr marL="586740" indent="-574675"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  <a:tabLst>
                <a:tab pos="586740" algn="l"/>
                <a:tab pos="587375" algn="l"/>
              </a:tabLst>
            </a:pPr>
            <a:r>
              <a:rPr sz="2800" spc="-5" dirty="0">
                <a:latin typeface="Times New Roman"/>
                <a:cs typeface="Times New Roman"/>
              </a:rPr>
              <a:t>Outputs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labels</a:t>
            </a:r>
            <a:endParaRPr sz="2800">
              <a:latin typeface="Times New Roman"/>
              <a:cs typeface="Times New Roman"/>
            </a:endParaRPr>
          </a:p>
          <a:p>
            <a:pPr marL="586740" marR="5080" indent="-574675">
              <a:lnSpc>
                <a:spcPct val="100400"/>
              </a:lnSpc>
              <a:buFont typeface="Segoe UI Symbol"/>
              <a:buChar char="❑"/>
              <a:tabLst>
                <a:tab pos="586740" algn="l"/>
                <a:tab pos="587375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3x+5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given </a:t>
            </a:r>
            <a:r>
              <a:rPr sz="2800" spc="-5" dirty="0">
                <a:latin typeface="Times New Roman"/>
                <a:cs typeface="Times New Roman"/>
              </a:rPr>
              <a:t>equation)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55" y="0"/>
            <a:ext cx="7340600" cy="12744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905"/>
              </a:lnSpc>
              <a:spcBef>
                <a:spcPts val="120"/>
              </a:spcBef>
              <a:tabLst>
                <a:tab pos="753110" algn="l"/>
              </a:tabLst>
            </a:pPr>
            <a:r>
              <a:rPr sz="4300" u="none" spc="-1115" dirty="0">
                <a:latin typeface="Segoe UI Symbol"/>
                <a:cs typeface="Segoe UI Symbol"/>
              </a:rPr>
              <a:t>□	</a:t>
            </a:r>
            <a:r>
              <a:rPr sz="4300" spc="5" dirty="0"/>
              <a:t>MACHINE</a:t>
            </a:r>
            <a:endParaRPr sz="4300">
              <a:latin typeface="Segoe UI Symbol"/>
              <a:cs typeface="Segoe UI Symbol"/>
            </a:endParaRPr>
          </a:p>
          <a:p>
            <a:pPr marL="753110">
              <a:lnSpc>
                <a:spcPts val="4905"/>
              </a:lnSpc>
            </a:pPr>
            <a:r>
              <a:rPr sz="4300" spc="5" dirty="0"/>
              <a:t>LEARNING-ALGORITHMS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52226" y="1281968"/>
            <a:ext cx="8803640" cy="50965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55295" marR="391160" indent="-443230">
              <a:lnSpc>
                <a:spcPts val="2850"/>
              </a:lnSpc>
              <a:spcBef>
                <a:spcPts val="220"/>
              </a:spcBef>
              <a:buFont typeface="Segoe UI Symbol"/>
              <a:buChar char="❑"/>
              <a:tabLst>
                <a:tab pos="455295" algn="l"/>
                <a:tab pos="45593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Linear Regression</a:t>
            </a:r>
            <a:r>
              <a:rPr sz="2400" spc="-5" dirty="0">
                <a:latin typeface="Times New Roman"/>
                <a:cs typeface="Times New Roman"/>
              </a:rPr>
              <a:t>:-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predict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dependent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variable(y)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independent </a:t>
            </a:r>
            <a:r>
              <a:rPr sz="2400" dirty="0">
                <a:latin typeface="Times New Roman"/>
                <a:cs typeface="Times New Roman"/>
              </a:rPr>
              <a:t>variable(x)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55295" marR="559435" indent="-443230">
              <a:lnSpc>
                <a:spcPts val="2850"/>
              </a:lnSpc>
              <a:buFont typeface="Segoe UI Symbol"/>
              <a:buChar char="❑"/>
              <a:tabLst>
                <a:tab pos="455295" algn="l"/>
                <a:tab pos="45593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Logistic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regression</a:t>
            </a:r>
            <a:r>
              <a:rPr sz="2400" dirty="0">
                <a:latin typeface="Times New Roman"/>
                <a:cs typeface="Times New Roman"/>
              </a:rPr>
              <a:t>:-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independent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marL="455295" marR="589915" indent="-443230">
              <a:lnSpc>
                <a:spcPts val="2850"/>
              </a:lnSpc>
              <a:buFont typeface="Segoe UI Symbol"/>
              <a:buChar char="❑"/>
              <a:tabLst>
                <a:tab pos="455295" algn="l"/>
                <a:tab pos="45593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sz="2400" dirty="0">
                <a:latin typeface="Times New Roman"/>
                <a:cs typeface="Times New Roman"/>
              </a:rPr>
              <a:t>:-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 (or) 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person.</a:t>
            </a:r>
            <a:endParaRPr sz="2400">
              <a:latin typeface="Times New Roman"/>
              <a:cs typeface="Times New Roman"/>
            </a:endParaRPr>
          </a:p>
          <a:p>
            <a:pPr marL="455295" marR="76200" indent="-443230">
              <a:lnSpc>
                <a:spcPts val="2850"/>
              </a:lnSpc>
              <a:buFont typeface="Segoe UI Symbol"/>
              <a:buChar char="❑"/>
              <a:tabLst>
                <a:tab pos="455295" algn="l"/>
                <a:tab pos="455930" algn="l"/>
                <a:tab pos="1775460" algn="l"/>
                <a:tab pos="3938904" algn="l"/>
                <a:tab pos="4836160" algn="l"/>
                <a:tab pos="5241290" algn="l"/>
                <a:tab pos="6843395" algn="l"/>
                <a:tab pos="770699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Rando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	fores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:-Rando</a:t>
            </a:r>
            <a:r>
              <a:rPr sz="2400" dirty="0">
                <a:latin typeface="Times New Roman"/>
                <a:cs typeface="Times New Roman"/>
              </a:rPr>
              <a:t>m	forest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constructe</a:t>
            </a:r>
            <a:r>
              <a:rPr sz="2400" dirty="0">
                <a:latin typeface="Times New Roman"/>
                <a:cs typeface="Times New Roman"/>
              </a:rPr>
              <a:t>d	using	</a:t>
            </a:r>
            <a:r>
              <a:rPr sz="2400" spc="-5" dirty="0">
                <a:latin typeface="Times New Roman"/>
                <a:cs typeface="Times New Roman"/>
              </a:rPr>
              <a:t>multiple 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majority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votes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55295" marR="893444" indent="-443230">
              <a:lnSpc>
                <a:spcPts val="2850"/>
              </a:lnSpc>
              <a:buFont typeface="Segoe UI Symbol"/>
              <a:buChar char="❑"/>
              <a:tabLst>
                <a:tab pos="455295" algn="l"/>
                <a:tab pos="4559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nearest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neighbor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(KNN)</a:t>
            </a:r>
            <a:r>
              <a:rPr sz="2400" dirty="0">
                <a:latin typeface="Times New Roman"/>
                <a:cs typeface="Times New Roman"/>
              </a:rPr>
              <a:t>:-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nearest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neighbor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similar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characteristics.</a:t>
            </a:r>
            <a:endParaRPr sz="2400">
              <a:latin typeface="Times New Roman"/>
              <a:cs typeface="Times New Roman"/>
            </a:endParaRPr>
          </a:p>
          <a:p>
            <a:pPr marL="455295" marR="5080" indent="-443230">
              <a:lnSpc>
                <a:spcPts val="2850"/>
              </a:lnSpc>
              <a:buFont typeface="Segoe UI Symbol"/>
              <a:buChar char="❑"/>
              <a:tabLst>
                <a:tab pos="455295" algn="l"/>
                <a:tab pos="45593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Support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vector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mission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(SVM)</a:t>
            </a:r>
            <a:r>
              <a:rPr sz="2400" dirty="0">
                <a:latin typeface="Times New Roman"/>
                <a:cs typeface="Times New Roman"/>
              </a:rPr>
              <a:t>:-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similar </a:t>
            </a:r>
            <a:r>
              <a:rPr sz="2400" dirty="0"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 marL="455295" marR="1026160" indent="-443230">
              <a:lnSpc>
                <a:spcPts val="2850"/>
              </a:lnSpc>
              <a:buFont typeface="Segoe UI Symbol"/>
              <a:buChar char="❑"/>
              <a:tabLst>
                <a:tab pos="455295" algn="l"/>
                <a:tab pos="45593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Naive Bayes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sz="2400" dirty="0">
                <a:latin typeface="Times New Roman"/>
                <a:cs typeface="Times New Roman"/>
              </a:rPr>
              <a:t>:- </a:t>
            </a:r>
            <a:r>
              <a:rPr sz="2400" spc="-5" dirty="0">
                <a:latin typeface="Times New Roman"/>
                <a:cs typeface="Times New Roman"/>
              </a:rPr>
              <a:t>it is an algorithm </a:t>
            </a:r>
            <a:r>
              <a:rPr sz="2400" dirty="0">
                <a:latin typeface="Times New Roman"/>
                <a:cs typeface="Times New Roman"/>
              </a:rPr>
              <a:t>used for </a:t>
            </a:r>
            <a:r>
              <a:rPr sz="2400" spc="-5" dirty="0">
                <a:latin typeface="Times New Roman"/>
                <a:cs typeface="Times New Roman"/>
              </a:rPr>
              <a:t>solving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classification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 </a:t>
            </a:r>
            <a:r>
              <a:rPr sz="2400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Segoe UI Symbol</vt:lpstr>
      <vt:lpstr>Times New Roman</vt:lpstr>
      <vt:lpstr>Office Theme</vt:lpstr>
      <vt:lpstr>ASSIGNMENT- 6</vt:lpstr>
      <vt:lpstr>□ OUTLINE &amp; CONTENT</vt:lpstr>
      <vt:lpstr>□ WHAT IS ARTIFICIAL  INTELLIGENCE(A.I)?</vt:lpstr>
      <vt:lpstr>□  WHAT IS MACHINE  LEARNING(M.L)?</vt:lpstr>
      <vt:lpstr>□ SUPERVISED LEARNING</vt:lpstr>
      <vt:lpstr>□ UNSUPERVISED LEARNING</vt:lpstr>
      <vt:lpstr>□ REINFORCEMENT LEARNING</vt:lpstr>
      <vt:lpstr>□ FEATURES, LABELS &amp;  MODELS</vt:lpstr>
      <vt:lpstr>□ MACHINE LEARNING-ALGORITHMS</vt:lpstr>
      <vt:lpstr>□ REGRESSION &amp; 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ASSIGNMENT- 6</dc:title>
  <cp:lastModifiedBy>Rohith S</cp:lastModifiedBy>
  <cp:revision>1</cp:revision>
  <dcterms:created xsi:type="dcterms:W3CDTF">2023-06-09T03:57:07Z</dcterms:created>
  <dcterms:modified xsi:type="dcterms:W3CDTF">2023-06-09T04:21:57Z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