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74" r:id="rId5"/>
    <p:sldId id="276" r:id="rId6"/>
    <p:sldId id="277" r:id="rId7"/>
    <p:sldId id="278" r:id="rId8"/>
    <p:sldId id="279" r:id="rId9"/>
    <p:sldId id="283" r:id="rId10"/>
    <p:sldId id="280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6" autoAdjust="0"/>
    <p:restoredTop sz="94870" autoAdjust="0"/>
  </p:normalViewPr>
  <p:slideViewPr>
    <p:cSldViewPr snapToGrid="0">
      <p:cViewPr varScale="1">
        <p:scale>
          <a:sx n="98" d="100"/>
          <a:sy n="98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51FC-7E76-80B3-28C1-A719B6851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DA98D-22AB-663A-C241-932EB8735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64D8-0B1B-1E92-4E81-3B38E501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3FE4-4134-5275-F159-C4258E7D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3467-92E0-FF80-F7C5-18177C65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9A13-F22C-A71B-A574-1F4C5415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46610-1962-F41C-3FBF-33B585C8F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5E12-C022-B6E5-7268-7C607261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AFC5C-9680-7494-770E-2049ABDB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CAB0-636F-003C-5E51-9BACAF62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E2463-3793-A3CF-8949-A3D51EAC7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8D98A-D0C6-64F6-BCC3-42C0D17AE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2E3B-154D-5677-EEB6-84C0E9B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C968-3C81-AB51-124E-1D3CD640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EC66A-A3BB-A32D-04A3-58B85AA9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011C-C849-3680-63EE-8ADFFE6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EC79-A57F-781A-98CF-14A9C6E0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3EDB-F148-1631-9977-0437A0CE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4C67-900E-9ADE-4ED2-D3438BFE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4436-C486-832C-C9F9-0593B37A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9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7555-8C23-00D9-9172-55C7D3FD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8A4B7-7FC6-D06F-E33E-AD4203AE2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6EAD-C419-C564-283C-A8445EB6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8C00-0085-5B60-80FA-0FA23E4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81A20-EDE5-C63A-97DE-5E43033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24C5-15D2-14D8-CAF7-13E065C6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C417-1552-7BA6-2C4F-9C7DED92F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01447-000D-6A35-477E-B86C864F4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D03E7-0CF8-B899-3241-B0812EAC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217BC-774A-FF88-2A6E-BE9F4033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9CD42-5401-9E5A-761B-CFCFD827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3BB-F1DC-A1E2-7D4C-BD54AFCD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E17C-221D-42E5-BB31-39AAD8B4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74F8-2B8A-D3F2-AE7A-299C1F23D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5A5F7-D149-0E08-7926-49FA4CCF9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438A8-E10F-2294-D013-5C0F0541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58853-F4E4-09C6-FE01-6782E182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02C2E-DF64-AA97-57AB-2E068E2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839A8-705A-C788-561B-F0A87E7C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CA77-4D62-6EA9-C685-65D394F3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670A5-665B-53B1-55C0-85B3F2AE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DA194-725F-12BD-4BAB-A079F316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A4BE9-8D57-4EAA-D3AD-E761B93D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1F492-D571-534B-B67C-61B92B72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F25FF-39B4-5BEA-767D-530DF1B0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0CB56-89EC-37FE-3E9F-D2A9F454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4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00C5-6CF4-CD20-E5D9-D43E1E04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EB72-4D54-F818-2B5F-D96E9ADD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8265F-4CB2-2797-30C5-1EA94D53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CE41D-BD8E-4E80-C286-3216C95D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89882-73FF-0DA8-D6B8-C34F9699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74224-5241-9B0E-9F0C-4837C4E6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BCED-A5E0-CC47-EDC5-8EFFF974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1F05F-A680-BE78-28C3-291E4DC07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1C512-8653-1C7A-B74C-38C33B15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61E32-D7A6-D45E-855F-B78B29FB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CB2F-4394-5E31-11A3-827CF8FA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21F16-FD2B-6C2D-0C27-3E040B9B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20B02-8479-F928-DE50-7FAAE8E6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B59DC-64F5-52E3-7478-6476CB23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23A-34D6-E912-B62D-3C420CF1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4CF9-B104-4F74-A7DE-ABDD60EE3A2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D753-EF64-E407-2AB6-09F66C70B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CE94-510F-49A9-B837-029F4500A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nyxdata.co.uk/data-dna-dataset-challeng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71B7-9F8A-BEC2-4D0C-7AEDFCFA9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INFO 4602/5602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Information Visualization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4E77D-986C-F90A-CEB1-EA8648761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Individual Project Presentation</a:t>
            </a:r>
          </a:p>
          <a:p>
            <a:r>
              <a:rPr lang="en-US" b="1" dirty="0"/>
              <a:t>Dashboard on Healthcare Data by ONYX</a:t>
            </a:r>
          </a:p>
          <a:p>
            <a:r>
              <a:rPr lang="en-US" b="1" dirty="0"/>
              <a:t>Student Name: Rohith Peddi</a:t>
            </a:r>
          </a:p>
        </p:txBody>
      </p:sp>
    </p:spTree>
    <p:extLst>
      <p:ext uri="{BB962C8B-B14F-4D97-AF65-F5344CB8AC3E}">
        <p14:creationId xmlns:p14="http://schemas.microsoft.com/office/powerpoint/2010/main" val="103933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1"/>
            <a:ext cx="11166231" cy="1325563"/>
          </a:xfrm>
        </p:spPr>
        <p:txBody>
          <a:bodyPr>
            <a:normAutofit/>
          </a:bodyPr>
          <a:lstStyle/>
          <a:p>
            <a:r>
              <a:rPr lang="en-US" b="1" dirty="0"/>
              <a:t>Answers to 3 key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B0DC-0BFD-A0FA-5C93-488718DC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5038725"/>
          </a:xfrm>
        </p:spPr>
        <p:txBody>
          <a:bodyPr>
            <a:normAutofit/>
          </a:bodyPr>
          <a:lstStyle/>
          <a:p>
            <a:r>
              <a:rPr lang="en-US" dirty="0"/>
              <a:t>Most common age groups – 36-60 years, Gender– Female, Blood Type – A+</a:t>
            </a:r>
          </a:p>
          <a:p>
            <a:r>
              <a:rPr lang="en-US" dirty="0"/>
              <a:t>Diabetes and Hypertension is diagnosed more, patients with O+ and A+ tend to diagnose with these conditions and often in females.</a:t>
            </a:r>
          </a:p>
          <a:p>
            <a:r>
              <a:rPr lang="en-US" dirty="0"/>
              <a:t>Cost is almost same for all the outcomes with a minor changes, same with stay.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4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90F070-23F0-BECE-BFB9-49391974A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3" y="0"/>
            <a:ext cx="10658877" cy="69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1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B0DC-0BFD-A0FA-5C93-488718DC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1103708" cy="4370002"/>
          </a:xfrm>
        </p:spPr>
        <p:txBody>
          <a:bodyPr>
            <a:normAutofit/>
          </a:bodyPr>
          <a:lstStyle/>
          <a:p>
            <a:r>
              <a:rPr lang="en-US" dirty="0"/>
              <a:t>Context/environment</a:t>
            </a:r>
          </a:p>
          <a:p>
            <a:r>
              <a:rPr lang="en-US" dirty="0"/>
              <a:t>Motivation for dashboard </a:t>
            </a:r>
          </a:p>
          <a:p>
            <a:r>
              <a:rPr lang="en-US" dirty="0"/>
              <a:t>3 key research questions</a:t>
            </a:r>
          </a:p>
          <a:p>
            <a:r>
              <a:rPr lang="en-US" dirty="0"/>
              <a:t>(Real-world) data source and discussion</a:t>
            </a:r>
          </a:p>
          <a:p>
            <a:r>
              <a:rPr lang="en-US" dirty="0"/>
              <a:t>Presentation and discussion of individual dashboard charts</a:t>
            </a:r>
          </a:p>
          <a:p>
            <a:r>
              <a:rPr lang="en-US" dirty="0"/>
              <a:t>Presentation and discussion of dashboard</a:t>
            </a:r>
          </a:p>
          <a:p>
            <a:r>
              <a:rPr lang="en-US" dirty="0"/>
              <a:t>Answers to 3 key research questions and any recommendations</a:t>
            </a:r>
          </a:p>
          <a:p>
            <a:r>
              <a:rPr lang="en-US" dirty="0"/>
              <a:t>URL/ web link for online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1"/>
            <a:ext cx="10515600" cy="1325563"/>
          </a:xfrm>
        </p:spPr>
        <p:txBody>
          <a:bodyPr/>
          <a:lstStyle/>
          <a:p>
            <a:r>
              <a:rPr lang="en-US" b="1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B0DC-0BFD-A0FA-5C93-488718DC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1103708" cy="5181600"/>
          </a:xfrm>
        </p:spPr>
        <p:txBody>
          <a:bodyPr>
            <a:normAutofit/>
          </a:bodyPr>
          <a:lstStyle/>
          <a:p>
            <a:r>
              <a:rPr lang="en-US" dirty="0"/>
              <a:t>The healthcare industry is increasingly data-driven, aiming to optimize patient care while controlling costs. </a:t>
            </a:r>
          </a:p>
          <a:p>
            <a:r>
              <a:rPr lang="en-US" dirty="0"/>
              <a:t>Hospitals generate large volumes of patient data covering admissions, diagnoses, costs, and outcomes. </a:t>
            </a:r>
          </a:p>
          <a:p>
            <a:r>
              <a:rPr lang="en-US" dirty="0"/>
              <a:t>Analyzing these data points helps identify operational inefficiencies and opportunities to improve care quality.</a:t>
            </a:r>
          </a:p>
          <a:p>
            <a:r>
              <a:rPr lang="en-US" dirty="0"/>
              <a:t>This dashboard is designed to support hospital administrators, healthcare analysts, and policymakers by offering a comprehensive view into hospital operations, patient outcomes, and cost-related patterns.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4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1"/>
            <a:ext cx="11166231" cy="1325563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B0DC-0BFD-A0FA-5C93-488718DC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503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Healthcare systems need clarity on how different variables—like admission types, conditions, and insurance providers—affect patient outcomes and costs. This dashboard aims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decision-making with clear visual insights.</a:t>
            </a:r>
          </a:p>
          <a:p>
            <a:r>
              <a:rPr lang="en-US" dirty="0"/>
              <a:t>Identify which conditions or admission types lead to longer hospital stays or higher costs.</a:t>
            </a:r>
          </a:p>
          <a:p>
            <a:r>
              <a:rPr lang="en-US" dirty="0"/>
              <a:t>Assess hospital and insurer performance.</a:t>
            </a:r>
          </a:p>
          <a:p>
            <a:r>
              <a:rPr lang="en-US" dirty="0"/>
              <a:t>Highlight patient outcome disparities.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9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1"/>
            <a:ext cx="11166231" cy="1325563"/>
          </a:xfrm>
        </p:spPr>
        <p:txBody>
          <a:bodyPr>
            <a:normAutofit/>
          </a:bodyPr>
          <a:lstStyle/>
          <a:p>
            <a:r>
              <a:rPr lang="en-US" b="1" dirty="0"/>
              <a:t>3 key research questions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B0DC-0BFD-A0FA-5C93-488718DC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5038725"/>
          </a:xfrm>
        </p:spPr>
        <p:txBody>
          <a:bodyPr>
            <a:normAutofit/>
          </a:bodyPr>
          <a:lstStyle/>
          <a:p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are the most common age groups, genders, and blood types among patients? Are certain groups being admitted more often than others?</a:t>
            </a:r>
          </a:p>
          <a:p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Which medical conditions are diagnosed the most, and do they affect certain groups of people more than others?</a:t>
            </a:r>
          </a:p>
          <a:p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are patients admitted - mostly through emergency, urgent, or planned admissions - and how does that impact the length of stay or treatment costs?</a:t>
            </a:r>
          </a:p>
          <a:p>
            <a:pPr marL="0" indent="0">
              <a:buNone/>
            </a:pPr>
            <a:endParaRPr lang="en-US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0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1"/>
            <a:ext cx="11166231" cy="5850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(Real-world) data source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B0DC-0BFD-A0FA-5C93-488718DC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5038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data is sourced from ONYX Data DNA – Dataset challenge(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) which contains real world hospital data with details around,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Patient demographics (age, gender, blood type)</a:t>
            </a:r>
          </a:p>
          <a:p>
            <a:pPr marL="0" indent="0">
              <a:buNone/>
            </a:pPr>
            <a:r>
              <a:rPr lang="en-US" dirty="0"/>
              <a:t>Diagnosis (condition)</a:t>
            </a:r>
          </a:p>
          <a:p>
            <a:pPr marL="0" indent="0">
              <a:buNone/>
            </a:pPr>
            <a:r>
              <a:rPr lang="en-US" dirty="0"/>
              <a:t>Admission type (Emergency, Urgent, Planned)</a:t>
            </a:r>
          </a:p>
          <a:p>
            <a:pPr marL="0" indent="0">
              <a:buNone/>
            </a:pPr>
            <a:r>
              <a:rPr lang="en-US" dirty="0"/>
              <a:t>Hospital information</a:t>
            </a:r>
          </a:p>
          <a:p>
            <a:pPr marL="0" indent="0">
              <a:buNone/>
            </a:pPr>
            <a:r>
              <a:rPr lang="en-US" dirty="0"/>
              <a:t>Insurance provider</a:t>
            </a:r>
          </a:p>
          <a:p>
            <a:pPr marL="0" indent="0">
              <a:buNone/>
            </a:pPr>
            <a:r>
              <a:rPr lang="en-US" dirty="0"/>
              <a:t>Length of stay</a:t>
            </a:r>
          </a:p>
          <a:p>
            <a:pPr marL="0" indent="0">
              <a:buNone/>
            </a:pPr>
            <a:r>
              <a:rPr lang="en-US" dirty="0"/>
              <a:t>Cost of treatment</a:t>
            </a:r>
          </a:p>
          <a:p>
            <a:pPr marL="0" indent="0">
              <a:buNone/>
            </a:pPr>
            <a:r>
              <a:rPr lang="en-US" dirty="0"/>
              <a:t>Outcome metrics (e.g., test results)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3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1"/>
            <a:ext cx="11166231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Presentation and discussion of individual dashboard charts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A graph of a number of patients&#10;&#10;AI-generated content may be incorrect.">
            <a:extLst>
              <a:ext uri="{FF2B5EF4-FFF2-40B4-BE49-F238E27FC236}">
                <a16:creationId xmlns:a16="http://schemas.microsoft.com/office/drawing/2014/main" id="{624D3287-27D6-6F43-803C-30C43F6D3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78898"/>
            <a:ext cx="4610100" cy="2882900"/>
          </a:xfrm>
        </p:spPr>
      </p:pic>
      <p:pic>
        <p:nvPicPr>
          <p:cNvPr id="11" name="Picture 10" descr="A screenshot of a cell phone screen&#10;&#10;AI-generated content may be incorrect.">
            <a:extLst>
              <a:ext uri="{FF2B5EF4-FFF2-40B4-BE49-F238E27FC236}">
                <a16:creationId xmlns:a16="http://schemas.microsoft.com/office/drawing/2014/main" id="{1D58EA2C-5A24-8741-02E0-9F3C4069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25" y="1796586"/>
            <a:ext cx="2692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6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1"/>
            <a:ext cx="11166231" cy="1325563"/>
          </a:xfrm>
        </p:spPr>
        <p:txBody>
          <a:bodyPr>
            <a:normAutofit/>
          </a:bodyPr>
          <a:lstStyle/>
          <a:p>
            <a:r>
              <a:rPr lang="en-US" b="1" dirty="0"/>
              <a:t>Presentation and discussion of dashboard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Picture 4" descr="A graph of results with numbers and text&#10;&#10;AI-generated content may be incorrect.">
            <a:extLst>
              <a:ext uri="{FF2B5EF4-FFF2-40B4-BE49-F238E27FC236}">
                <a16:creationId xmlns:a16="http://schemas.microsoft.com/office/drawing/2014/main" id="{05893955-C36F-DE2A-985C-DF076CD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33965"/>
            <a:ext cx="7216232" cy="4190070"/>
          </a:xfrm>
          <a:prstGeom prst="rect">
            <a:avLst/>
          </a:prstGeom>
        </p:spPr>
      </p:pic>
      <p:pic>
        <p:nvPicPr>
          <p:cNvPr id="10" name="Picture 9" descr="A graph with numbers and a number of people&#10;&#10;AI-generated content may be incorrect.">
            <a:extLst>
              <a:ext uri="{FF2B5EF4-FFF2-40B4-BE49-F238E27FC236}">
                <a16:creationId xmlns:a16="http://schemas.microsoft.com/office/drawing/2014/main" id="{E5D8ABB3-21BC-8B9C-35A4-48ED7D7CF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99" y="2030974"/>
            <a:ext cx="448573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6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43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36ae907-debd-4d57-86ae-944f1e85d119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WW/bOBD+K4ZesgsYhUTqoPKWsxu0uwiaoruLIg88Ro5aWdJSVBo38H/fISU1tddxj60T1+2LQfGY45uPmhHpW0/lTV3w2R98Ct6+d1hVb6dcvx0F3tgruz4WQBJnieSCCxbEKU8jgaNVbfKqbLz9W89wPQHzKm9aXlhB2Pn6cuzxojjnE/uU8aKBsVeDbqqSF/l76CbjkNEtzMce3NRFpbkVeWG4ASv2GqfjM5oQPAmsQVya/BouQJquO2ZJGBI/iYUQgQ8piwnFaU03wZm2coqV7fQfVaXheYl6bJ/KMlBRDDzwWRaLMFRxbPuzvDD9FDE7uak1uodOz2qLzhEaO6l0LnnhOTc0NJ3Vt95RVbRT1zpZ6L+oWi3hBWRuqDS5maGkc64RO9TkzRGQc10hXCsGrqp3RxpQq/L2/fkl9jR5OSl6RO98e9nZ1xS5xJUYL/EGcXFeTAHjZRsTQN/tIvSn7hTm0Nz5vNh6NcSDjL1TXU3dsp44NWpY4cnY68xAQ8fen1egwS1C3FVuejTOlhBq+imfgV334NTfh9noNIdCNTiOFrziRevYiQqe56bz/bbrxkV7e3vH3PC9vddPoVSgL/fssss5/sznToDC4RVoTSvl8ARHjtWyj3GFqt6VVmYncSA0mv3mI8p+MHIjBLKEkVxegTp1gT3u9v+ZgWmnM1dWaCNx9ZnqWDytuc6bgdPD07O8tBQce88hM5ug+13oxt6LfHJl7oN2VdjmdtXiy60b9TroAxZFNIOERyomLE59nsgH3OzW4GXHB/u+8Sbfas6uxeHSBZELwgRljGUhkSwIfKIeO1KHRVWpkQP/h4/WAhZdxETKWRz6WSB4nKSUJBCLR47YwQRGT3XV1j8D9jEUl13pxctmKLw6LboqXGvQjKmvgGsoutF/WtAzVOVmWBVP7mTizLxBIwteNxZeW99hlwJn0jOYbcQNq/Q8L8tBo+3RVeUyxqB7ALFsi6IHW0mCuTCNgjihSUhT4otkm18t4w9GHKhrXkrsXbbgYDLRMOFDcXXyjc07R8kI5+js2I2ctmVfjJOv2FdGA0x5vbCx7tsCXag39sqiQjFFY8kzSkiakBAk2dZyYMdYoKqyNUdXXJtlIlQaATicOciPcz189+Hnx8m2eGtfNCv52nNjtpmaiPpRxGJMqzQMUsZoJAXb4gy7Y4yVRdsgzKAOuf5J3C+pNhx3M46ZFhNvHBOe+pIBCe7nbn8IlbKQ+FkcpZEfJzzx01BwRH2nWMW1+i6JZLsAv6SzCBKZCK4CxgPOP11JPVbYfgeFL0EnfafDts7PLmwsyMLYDyGDMMhsHqGfcQryuGErRnenhz9A9Na62wWR+jSQIg1pHGeEyUiIKNvaIL6ExoxeQNMWptnt+K33tD+FxKhJGaUJkJgmPg+JWJMLH6SOW02776aei9ZZu63nt+I7rSOjh6sjV9HS4lovar0AnW/gIHr8sTv2AAl7/h6a1orhzmLZiOH4byNXgTmad+OuYAooJ+bK2w/6GtvHOgwYI0EmfCGxwWS4tSnhMC8K3B2jg2nVlmaJYsFuJYVP+dpX01QoFQBTVGA8Ykk4o1sbvo57oyobNYbPflF81vy620H8PI/7I2YSyIRw8IEkNIWI0uDTO3Gzeeo/hcnjpMsvKzQ2a8tvVVPnBkU/ngn/64bqLcyOdW7/MNNPWNg47iMhkD61d6g0oUREUjG6vV96X/dKefyq9Esz2YNxS01zt+zr76wlN8iTlVXqyvLvL8ejreBJVxKFIiYho0EakSxMaZpC4C5o199QwY0R1c3ydnICV10GV61pai7hnJew4lLYXbUqUH37voth93e5D3fC8/m/hdpY36YnAAA=&quot;"/>
    <we:property name="creatorSessionId" value="&quot;5224898c-df64-4362-91ff-4643375d2e75&quot;"/>
    <we:property name="creatorTenantId" value="&quot;3ded8b1b-070d-4629-82e4-c0b019f46057&quot;"/>
    <we:property name="creatorUserId" value="&quot;100320029EBCE032&quot;"/>
    <we:property name="datasetId" value="&quot;bab918b8-2f34-4c18-b038-ac2b9266c731&quot;"/>
    <we:property name="embedUrl" value="&quot;/reportEmbed?reportId=4e95b82e-3773-43fd-92bb-81e99231a394&amp;config=eyJjbHVzdGVyVXJsIjoiaHR0cHM6Ly9XQUJJLVdFU1QtVVMtQy1QUklNQVJZLXJlZGlyZWN0LmFuYWx5c2lzLndpbmRvd3MubmV0IiwiZW1iZWRGZWF0dXJlcyI6eyJ1c2FnZU1ldHJpY3NWTmV4dCI6dHJ1ZX19&amp;disableSensitivityBanner=true&amp;storytellingChangeViewModeShortcutKeys=true&quot;"/>
    <we:property name="initialStateBookmark" value="&quot;H4sIAAAAAAAAA+1abW/bNhD+K4a+dAOMQqLeqHzL27ohSxs0RYFhCIYjeXLUMKJGSWm8wP99R8puG89z2qFuHHffpCN9L89z1B1J3wWqahsN05dwjcFecGDM1TXYq1EUjIN6Lnv16uR0//XJHy/3T49JbJquMnUb7N0FHdgJdm+rtgftNJDw94txAFqfwcS9laBbHAcN2tbUoKu/cJhMQ53tcTYO8LbRxoJTed5Bh07tDU2nd7IdPY+cJyC76gbPUXaDOON5krAwz4QQUYgFz1hM09phgndt5RSn29s/NHUHVU12nEyVJao0Q4hCXmYiSVSWOXlZ6W4+RUyPbxtL4VHQ08bBckjOToytJOjAh2GxHby+Cw6N7q/90/E9+bnprcTXWPqhuqu6KWk6A0vYkaVgRoCcWUNwrRi4NO8PLZJVFeyFswuStFU90XNEP8b2ZvCv1ZWkXxJf4h3h4qKYLZAkG+8+weot6N5ztxHPL2ZuMOJpGpeYQ6oyxrMihFx+Q4yPoINlJ19grb4atsE10lrw2eRMuSCawVSFw7hRfhh9jHfBrxXFPej2+JPaZwfQVvIZeTTzsH1tutaCMNAEgnERc87LhEkeRSFTj03TgTZGjTzy3zdV94AY6BIF8CwJy0hAlhcxyzETj0zX/gRHL6zpm++crU9xuBgKHdTtoswNVqzR/mlhmWqnxhvUw+ifPdopmfIznInnH3XSzKolJzU0rcPWVVMSKfQuneB0I2E4o2dVXS8sOok1pnNaFrYXINa91nOwlWQSZJFGWR7nSVywUOTb/FEZf3BiX91ALUm67MH+ZGJxAt389fgru3dGmgnO0S9HfuSnvp63Puw/LKrOIl5D81mtwED1xr5XsVBcxZmEMmasyFmCkm1rF7BjWaBM3XeHl2C75UQwlgA4mHrIjyq76LLZeMnxR4zWfWhW5us8N6ab6YbiME15RjU1TqKC8ziVgm9xed2xjJW6bwlmVAdg/0/cL+k2fO6WQJWWCm+WMShCyZFF/567871+wWnPXGZpkYZZDnlYJAII9Z3KKrDqSSaSEyFtoMsUc5kLUBGHCODhTuqxaDtFRR9Br32naVsX50Abj8okCxMsMYlKV0fizzj8eFza9OjQ1Kr6XthbG+5AYhzGkRRFEmdZybhMhUjLrSXxDbbd6DW2vSa4d5q/9ZEO1IVlwqHELIzjiDYeLMoT38et3zbhbSfM7f2w/VEm5YCUaZEjy+I8hISJNZX1m3SFq5P4yXSH6Tpvt/i4SjzRxjT9do3pqsx0uDb3rZ6jrTZz9Db+NCJ3KEWS3xaPzpHFVcWyH4vzxI1c5lS0z7ylHHMHfvWkuwz2onnfHlJvh5yzqBShkPTAZbK1Zeag0poWyGj/2vR1t5Rl0W4VmodinXfosVAqQq5iQXxkkgGPt5a+IfdGphy1HUx/UDBtf9xtEj8v4vmxNYtkzgBDZHlcYErNw8MrcbPV6h/NzuMUzS9rNzbry8+mbaqOVD/RHuIKp0e2cn95mE9Y6jd9UVh1HWb6rm1A4hnUuOJazN83KefE2qsx/w+NwBshtyqhH7pLc/c+Hy7SZrO/Ab+RiBtCIgAA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687442076bbb10e98623&quot;"/>
    <we:property name="reportEmbeddedTime" value="&quot;2025-04-07T18:26:56.286Z&quot;"/>
    <we:property name="reportName" value="&quot;dash3-3&quot;"/>
    <we:property name="reportState" value="&quot;CONNECTED&quot;"/>
    <we:property name="reportUrl" value="&quot;/groups/me/reports/4e95b82e-3773-43fd-92bb-81e99231a394/687442076bbb10e98623?bookmarkGuid=538907f7-4830-4480-a086-2bac5e129bad&amp;bookmarkUsage=1&amp;ctid=3ded8b1b-070d-4629-82e4-c0b019f46057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5133</TotalTime>
  <Words>446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Helvetica</vt:lpstr>
      <vt:lpstr>Segoe UI Light</vt:lpstr>
      <vt:lpstr>Times New Roman</vt:lpstr>
      <vt:lpstr>Office Theme</vt:lpstr>
      <vt:lpstr>INFO 4602/5602 Information Visualization </vt:lpstr>
      <vt:lpstr>Table of Contents</vt:lpstr>
      <vt:lpstr>Context</vt:lpstr>
      <vt:lpstr>Motivation</vt:lpstr>
      <vt:lpstr>3 key research questions </vt:lpstr>
      <vt:lpstr>(Real-world) data source and discussion</vt:lpstr>
      <vt:lpstr>Presentation and discussion of individual dashboard charts </vt:lpstr>
      <vt:lpstr>Presentation and discussion of dashboard </vt:lpstr>
      <vt:lpstr>Microsoft Power BI</vt:lpstr>
      <vt:lpstr>Answers to 3 key research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4604/5604</dc:title>
  <dc:creator>Abel Iyasele</dc:creator>
  <cp:lastModifiedBy>Rohith Peddi</cp:lastModifiedBy>
  <cp:revision>65</cp:revision>
  <dcterms:created xsi:type="dcterms:W3CDTF">2022-12-30T17:13:45Z</dcterms:created>
  <dcterms:modified xsi:type="dcterms:W3CDTF">2025-04-08T15:38:50Z</dcterms:modified>
</cp:coreProperties>
</file>