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44FF69-58DA-4294-B38E-C596CB0817D2}">
  <a:tblStyle styleId="{0744FF69-58DA-4294-B38E-C596CB0817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bold.fntdata"/><Relationship Id="rId21" Type="http://schemas.openxmlformats.org/officeDocument/2006/relationships/slide" Target="slides/slide15.xml"/><Relationship Id="rId43" Type="http://schemas.openxmlformats.org/officeDocument/2006/relationships/font" Target="fonts/Roboto-regular.fntdata"/><Relationship Id="rId24" Type="http://schemas.openxmlformats.org/officeDocument/2006/relationships/slide" Target="slides/slide18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7" name="Google Shape;37;p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46" name="Google Shape;46;p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Relationship Id="rId4" Type="http://schemas.openxmlformats.org/officeDocument/2006/relationships/image" Target="../media/image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jpg"/><Relationship Id="rId4" Type="http://schemas.openxmlformats.org/officeDocument/2006/relationships/image" Target="../media/image1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jpg"/><Relationship Id="rId4" Type="http://schemas.openxmlformats.org/officeDocument/2006/relationships/image" Target="../media/image1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jpg"/><Relationship Id="rId4" Type="http://schemas.openxmlformats.org/officeDocument/2006/relationships/image" Target="../media/image1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jpg"/><Relationship Id="rId4" Type="http://schemas.openxmlformats.org/officeDocument/2006/relationships/image" Target="../media/image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map&#10;&#10;Description automatically generated"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232" y="209550"/>
            <a:ext cx="1367419" cy="138350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AIRPORT OPERATIONAL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DATABASE MANAGEMENT SYSTEM</a:t>
            </a:r>
            <a:endParaRPr/>
          </a:p>
        </p:txBody>
      </p:sp>
      <p:graphicFrame>
        <p:nvGraphicFramePr>
          <p:cNvPr id="87" name="Google Shape;87;p13"/>
          <p:cNvGraphicFramePr/>
          <p:nvPr/>
        </p:nvGraphicFramePr>
        <p:xfrm>
          <a:off x="952500" y="32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{0744FF69-58DA-4294-B38E-C596CB0817D2}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SNO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NAME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ROLL NUMBER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Marella Venkata Sai Rohith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21CSB0F28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Shreyas Chirasseril Sivan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21CSB0F32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>
            <a:off x="412100" y="306150"/>
            <a:ext cx="85200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 INSERTION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 TERMINAL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TERMINAL VALUES(1,1200,12);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TERMINAL VALUES(2,1300,16);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TERMINAL VALUES(3,1500,15);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 FLIGHT_TYPE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FLIGHT_TYPE VALUES(1,'BOEING 737',220,94770,78130,7040);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FLIGHT_TYPE VALUES(2,'BOEING 767',180,90700,80100,10400);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FLIGHT_TYPE VALUES(3,'AIRBUS A220',160,21500,54400,6290);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FLIGHT_TYPE VALUES(4,'AIRBUS A320',170,27200,58900,6200);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FLIGHT_TYPE VALUES(5,'AIRBUS A330',405,139100,158700,11720);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FLIGHT_TYPE VALUES(6,'BOEING 777',380,181300,134800,15000);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FLIGHT_TYPE VALUES(7,'BOEING 787 DREAMLINER',300,126200,119900,13500);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412100" y="306150"/>
            <a:ext cx="85200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 INSERTION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FLIGHT_TYPE VALUES(8,'DOUGLAS DC8',270,88500,54300,4800);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FLIGHT_TYPE VALUES(9,'AIRBUS A300',230,68000,127000,7500);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FLIGHT_TYPE VALUES(10,'AIRBUS A310',200,61000,127000,8000);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3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HANGAR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HANGAR VALUES(1,25,'SECTOR 1');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HANGAR VALUES(2,27,'SECTOR 1');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HANGAR VALUES(3,31,'SECTOR 2');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HANGAR VALUES(4,18,'SECTOR 3');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HANGAR VALUES(5,15,'SECTOR 3');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4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FLIGHT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 VALUES(101,1,1,3);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 VALUES(102,2,2,3);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412100" y="306150"/>
            <a:ext cx="85200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 INSERTION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 VALUES(103,1,3,2);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 VALUES(104,7,4,3);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 VALUES(105,9,5,1);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 VALUES(106,4,2,2);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 VALUES(107,6,4,3);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 VALUES(108,6,5,2);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 VALUES(109,5,3,1);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 VALUES(110,8,1,1);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5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BAGGAGE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BAGGAGE VALUES(101,1);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BAGGAGE VALUES(102,2);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BAGGAGE VALUES(103,3);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BAGGAGE VALUES(104,4);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BAGGAGE VALUES(105,5);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412100" y="306150"/>
            <a:ext cx="85200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 INSERTION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BAGGAGE VALUES(106,6);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BAGGAGE VALUES(107,7);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BAGGAGE VALUES(108,8);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BAGGAGE VALUES(109,9);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BAGGAGE VALUES(110,10);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6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MANAGEMENT_STAFF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MANAGEMENT_STAFF VALUES(10101,'SHREYAS',1,10000,'M','12-JAN-2022',1,101);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MANAGEMENT_STAFF VALUES(10102,'ROHITH',3,10000,'M','12-JAN-2020',2,102);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MANAGEMENT_STAFF VALUES(10103,'SHRAVAN',18,50000,'M','22-JUL-2005',3,103);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MANAGEMENT_STAFF VALUES(10104,'KUMAR',18,50000,'M','30-MAR-2005',4,104);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412100" y="306150"/>
            <a:ext cx="8520000" cy="5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 INSERTION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MANAGEMENT_STAFF VALUES(10105,'RAM',21,155000,'M','02-APR-2002',5,105);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MANAGEMENT_STAFF VALUES(10106,'SITA',5,30000,'F','24-JAN-2018',6,106);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MANAGEMENT_STAFF VALUES(10107,'DIVYA',2,10000,'F','28-FEB-2021',7,107);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MANAGEMENT_STAFF VALUES(10108,'ANAND',3,20000,'M','30-MAY-2020',8,108);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MANAGEMENT_STAFF VALUES(10109,'AMAN',3,20000,'M','22-JUN-2020',9,109);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MANAGEMENT_STAFF VALUES(10110,'ROHAN',2,10000,'M','11-JAN-2021',10,110);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7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RUNWAY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RUNWAY VALUES(1,45,4000);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RUNWAY VALUES(2,45,3500);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RUNWAY VALUES(3,60,3700);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412100" y="306150"/>
            <a:ext cx="85200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 INSERTION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8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AIRPORT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AIRPORT VALUES('MCT','MUSCAT INTERNATIONAL AIRPORT','OMAN','MUSCAT','GST',15,23.6017,58.2900);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AIRPORT VALUES('DXB','DUBAI INTERNATIONAL AIRPORT','UAE','DUBAI','GST',19,25.2531,55.3656);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AIRPORT VALUES('HYD','RAJIV GANDHI INTERNATIONAL AIRPORT','INDIA','HYDERABAD','IST',617,17.2403,78.4294);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AIRPORT VALUES('MAA','CHENNAI INTERNATIONAL AIRPORT','INDIA','CHENNAI','IST',16,12.9941,80.1709);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AIRPORT VALUES('COK','COCHIN INTERNATIONAL AIRPORT','INDIA','COCHI','IST',9,10.1518,76.3930);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AIRPORT VALUES('TRV','THIRUVANANTHAPURAM INTERNATIONAL AIRPORT','INDIA','THIRUVANANTHAPURAM','IST',3,8.4834,76.9198);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AIRPORT VALUES('BOM','CHHATRAPATI SHIVAJI MAHARAJ INTERNATIONAL AIRPORT','INDIA','MUMBAI','IST',11,19.0902,72.8628);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/>
        </p:nvSpPr>
        <p:spPr>
          <a:xfrm>
            <a:off x="412100" y="306150"/>
            <a:ext cx="85200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 INSERTION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AIRPORT VALUES('SIN','SINGAPORE CHANGI AIRPORT','SINGAPORE','CHANGI','SGT',6,1.3545,101.9886);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9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SCHEDULE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SCHEDULE VALUES(101,'HYD','DXB','15:00','19:00',3);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SCHEDULE VALUES(102,'HYD','MCT','05:00','09:00',3);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SCHEDULE VALUES(103,'DXB','HYD','10:00','14:00',2);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SCHEDULE VALUES(104,'BOM','HYD','21:00','22:30',1);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SCHEDULE VALUES(105,'MAA','HYD','01:00','02:30',2);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SCHEDULE VALUES(106,'HYD','SIN','13:00','17:40',2);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SCHEDULE VALUES(107,'COK','HYD','11:00','12:25',1);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SCHEDULE VALUES(108,'HYD','TRV','10:20','11:50',2);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SCHEDULE VALUES(109,'HYD','BOM','12:00','13:20',1);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SCHEDULE VALUES(110,'SIN','HYD','18:00','22:40',3);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/>
        </p:nvSpPr>
        <p:spPr>
          <a:xfrm>
            <a:off x="412100" y="306150"/>
            <a:ext cx="85200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 INSERTION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10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SECURITY VALUES(10201,'SHREYAS',1,10000,'M','12-JAN-2022','HEAD SECURITY',1);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SECURITY VALUES(10202,'ROHITH',3,10000,'M','12-JAN-2020','ASSISTANT SECURITY',1);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SECURITY VALUES(10203,'MARUTI',18,50000,'M','22-JUL-2005','OFFICER',3);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SECURITY VALUES(10204,'SHIVA',18,50000,'M','30-MAR-2005','OFFICER',2);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SECURITY VALUES(10205,'RAMN',21,155000,'M','02-APR-2002','ASSISTANT SECURITY',3);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SECURITY VALUES(10206,'LAKSHMI',5,30000,'F','24-JAN-2018','OFFICER',2);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SECURITY VALUES(10207,'DEVI',2,10000,'F','28-FEB-2021','OFFICER',1);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SECURITY VALUES(10208,'LAXMAN',3,20000,'M','30-MAY-2020','OFFICER',3);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SECURITY VALUES(10209,'ARON',3,20000,'M','22-JUN-2020','OFFICER',3);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SECURITY VALUES(10210,'RAHUL',2,10000,'M','11-JAN-2021','OFFICER',2);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/>
        </p:nvSpPr>
        <p:spPr>
          <a:xfrm>
            <a:off x="412100" y="306150"/>
            <a:ext cx="85200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 INSERTION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11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ATC_STAFF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ATC_STAFF VALUES(10301,'SHREYAS',1,10000,'M','12-JAN-2022',120,1);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ATC_STAFF VALUES(10302,'ROHITH',3,10000,'M','12-JAN-2020',130,1);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ATC_STAFF VALUES(10303,'RUDRA',18,50000,'M','22-JUL-2005',122,3);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ATC_STAFF VALUES(10304,'RAJAT',18,50000,'M','30-MAR-2005',134,2);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ATC_STAFF VALUES(10305,'KRISHNA',21,155000,'M','02-APR-2002',128,3);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ATC_STAFF VALUES(10306,'DEEPTI',5,30000,'F','24-JAN-2018',131,2);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ATC_STAFF VALUES(10307,'DHRITI',2,10000,'F','28-FEB-2021',132,1);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ATC_STAFF VALUES(10308,'BALRAM',3,20000,'M','30-MAY-2020',133,3);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ATC_STAFF VALUES(10309,'BHARAT',3,20000,'M','22-JUN-2020',125,3);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ATC_STAFF VALUES(10310,'ARJUN',2,10000,'M','11-JAN-2021',124,2);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412100" y="306150"/>
            <a:ext cx="8520000" cy="5416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CANDIDATE KEY SET= {TERMINAL_ID}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ATTRIBUTES= {TERMINAL_ID}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PRIME ATTRIBUTES= {FLOOR AREA, AIRPLANE_CAPACITY}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1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are no multivalued attributes, hence already in 1NF.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partial dependency, hence already in 2 NF.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transitive dependency between prime attributes and non-prime 	attributes, hence already in 3 NF. 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BCNF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All FD’s have determinant as superkey/candidate key, hence it is in BCNF.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779500" y="762975"/>
            <a:ext cx="7592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create a </a:t>
            </a:r>
            <a:r>
              <a:rPr b="1" i="1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Database Management System </a:t>
            </a: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facilitate the smooth running of an </a:t>
            </a:r>
            <a:r>
              <a:rPr b="1" i="1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airport. </a:t>
            </a: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sample database management system supports </a:t>
            </a:r>
            <a:r>
              <a:rPr b="1" i="1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CRUD </a:t>
            </a: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operations.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system is designed to manage and streamline various operational aspects within an airport, including flight scheduling, resource allocation, and communication between different stakeholders. The primary objective is to create a centralized platform that enables efficient coordination and decision-making to enhance the overall operational efficiency of the airport. 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AODB system should integrate with existing airport systems and provide real-time data updates to ensure accurate and up-to-date information for all relevant parties.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/>
        </p:nvSpPr>
        <p:spPr>
          <a:xfrm>
            <a:off x="412100" y="306150"/>
            <a:ext cx="8520000" cy="5416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2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FLIGHT_TYPE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CANDIDATE KEY SET= {TYPE_ID}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ATTRIBUTES= {TYPE_ID}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PRIME ATTRIBUTES= {TYPE_NAME, MAX_SEAT, FUEL_CAPACITY,WEIGHT, MAX_RANGE}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1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are no multivalued attributes, hence already in 1NF.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partial dependency, hence already in 2 NF.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transitive dependency between prime attributes and non-prime 	attributes, hence already in 3 NF. 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BCNF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All FD’s have determinant as superkey/candidate key, hence it is in BCNF.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/>
        </p:nvSpPr>
        <p:spPr>
          <a:xfrm>
            <a:off x="412100" y="306150"/>
            <a:ext cx="8520000" cy="51706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3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HANGAR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CANDIDATE KEY SET= {HANGAR_NUMBER}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ATTRIBUTES= {HANGAR_NUMBER}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PRIME ATTRIBUTES= {CAPACITY, LOCATION}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1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are no multivalued attributes, hence already in 1NF.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partial dependency, hence already in 2 NF.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transitive dependency between prime attributes and non-prime 	attributes, hence already in 3 NF. 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BCNF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All FD’s have determinant as superkey/candidate key, hence it is in BCNF.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/>
        </p:nvSpPr>
        <p:spPr>
          <a:xfrm>
            <a:off x="412100" y="306150"/>
            <a:ext cx="8520000" cy="51706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4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FLIGHT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CANDIDATE KEY SET= {FLIGHT_NUMBER}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ATTRIBUTES= {FLIGHT_NUMBER}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PRIME ATTRIBUTES= {FLIGHT_TYPE_ID, HANGAR_NUMBER, TERMINAL_ID}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1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are no multivalued attributes, hence already in 1NF.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partial dependency, hence already in 2 NF.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transitive dependency between prime attributes and non-prime 	attributes, hence already in 3 NF. 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BCNF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All FD’s have determinant as superkey/candidate key, hence it is in BCNF.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/>
        </p:nvSpPr>
        <p:spPr>
          <a:xfrm>
            <a:off x="412100" y="306150"/>
            <a:ext cx="8520000" cy="51706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5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BAGGAGE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CANDIDATE KEY SET= {FLIGHT_NUMBER BELT_NO}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ATTRIBUTES= {FLIGHT_NUMBER, BELT_NO}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PRIME ATTRIBUTES= NONE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1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are no multivalued attributes, hence already in 1NF.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partial dependency, hence already in 2 NF.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transitive dependency between prime attributes and non-prime 	attributes, hence already in 3 NF. 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BCNF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All FD’s have determinant as superkey/candidate key, hence it is in BCNF.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/>
        </p:nvSpPr>
        <p:spPr>
          <a:xfrm>
            <a:off x="412100" y="306150"/>
            <a:ext cx="8520000" cy="5416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6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MANAGEMENT_STAFF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CANDIDATE KEY SET= {EMPLOYEE_NO}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ATTRIBUTES= {EMPLOYEE_NO}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PRIME ATTRIBUTES= {EXPERIENCE, SALARY, GENDER ,DOJ, BELT_NO ,FLIGHT_NO}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1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are no multivalued attributes, hence already in 1NF.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partial dependency, hence already in 2 NF.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transitive dependency between prime attributes and non-prime 	attributes, hence already in 3 NF. 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BCNF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All FD’s have determinant as superkey/candidate key, hence it is in BCNF.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/>
        </p:nvSpPr>
        <p:spPr>
          <a:xfrm>
            <a:off x="412100" y="306150"/>
            <a:ext cx="8520000" cy="51706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7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RUNWAY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CANDIDATE KEY SET= {RUNWAY_ID}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ATTRIBUTES= {RUNWAY_ID}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PRIME ATTRIBUTES= {WIDTH, LENGTH}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1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are no multivalued attributes, hence already in 1NF.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partial dependency, hence already in 2 NF.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transitive dependency between prime attributes and non-prime 	attributes, hence already in 3 NF. 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BCNF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All FD’s have determinant as superkey/candidate key, hence it is in BCNF.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900">
        <p:fade thruBlk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/>
        </p:nvSpPr>
        <p:spPr>
          <a:xfrm>
            <a:off x="412100" y="306150"/>
            <a:ext cx="8520000" cy="5416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8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AIRPORT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CANDIDATE KEY SET= {IATA_AIRPORT_CODE}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ATTRIBUTES= {IATA_AIRPORT_CODE}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PRIME ATTRIBUTES= {AIRPORT_NAME , COUNTRY , CITY, TIMEZONE ,ALTITUDE , LATITUDE , LONGITUDE}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1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are no multivalued attributes, hence already in 1NF.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partial dependency, hence already in 2 NF.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transitive dependency between prime attributes and non-prime 	attributes, hence already in 3 NF. 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BCNF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All FD’s have determinant as superkey/candidate key, hence it is in BCNF.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/>
        </p:nvSpPr>
        <p:spPr>
          <a:xfrm>
            <a:off x="412100" y="306150"/>
            <a:ext cx="8520000" cy="5416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9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SCHEDULE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CANDIDATE KEY SET= {FLIGHT_NUMBER}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ATTRIBUTES= {FLIGHT_NUMBER}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PRIME ATTRIBUTES= {SOURCE , DESTINATION , BOARDING_TIME , ARRIVAL_TIME ,RUNWAY_ID}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1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are no multivalued attributes, hence already in 1NF.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partial dependency, hence already in 2 NF.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transitive dependency between prime attributes and non-prime 	attributes, hence already in 3 NF. 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BCNF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All FD’s have determinant as superkey/candidate key, hence it is in BCNF.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/>
        </p:nvSpPr>
        <p:spPr>
          <a:xfrm>
            <a:off x="412100" y="306150"/>
            <a:ext cx="8520000" cy="5416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10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CANDIDATE KEY SET= {EMPLOYEE_NO}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ATTRIBUTES= {EMPLOYEE_NO}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PRIME ATTRIBUTES= {NAME , EXPERIENCE , SALARY,GENDER , DOJ, DESIGNATION, TERMINAL_ID}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1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are no multivalued attributes, hence already in 1NF.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partial dependency, hence already in 2 NF.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transitive dependency between prime attributes and non-prime 	attributes, hence already in 3 NF. 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BCNF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All FD’s have determinant as superkey/candidate key, hence it is in BCNF.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/>
        </p:nvSpPr>
        <p:spPr>
          <a:xfrm>
            <a:off x="412100" y="306150"/>
            <a:ext cx="8520000" cy="5416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11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ATC_STAFF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CANDIDATE KEY SET= {EMPLOYEE_NO}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ATTRIBUTES= {EMPLOYEE_NO}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PRIME ATTRIBUTES= {NAME ,EXPERIENCE,SALARY, GENDER ,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DOJ , COMMUNICATION_FREQ ,RUNWAY_ID}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1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are no multivalued attributes, hence already in 1NF.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partial dependency, hence already in 2 NF.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transitive dependency between prime attributes and non-prime 	attributes, hence already in 3 NF. </a:t>
            </a:r>
            <a:endParaRPr/>
          </a:p>
          <a:p>
            <a:pPr indent="-285750" lvl="1" marL="869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BCNF</a:t>
            </a:r>
            <a:endParaRPr/>
          </a:p>
          <a:p>
            <a:pPr indent="0" lvl="1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All FD’s have determinant as superkey/candidate key, hence it is in BCNF.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429575" y="701750"/>
            <a:ext cx="8520000" cy="4247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ENTITIES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Terminal:  The </a:t>
            </a:r>
            <a:r>
              <a:rPr b="1" i="1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terminal </a:t>
            </a: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 provides the relevant details regarding the terminals at an airport.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Flight Type:  This entity describes the type and build of various  types of aircrafts.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Hangar:  Gives information of the location and capacity of a particular </a:t>
            </a:r>
            <a:r>
              <a:rPr b="1" i="1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hangar </a:t>
            </a: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handle aircrafts.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Flight:  This entity gives details regarding the flight numbers of various flights and the terminals each flight belongs to as well as it’s hangar number.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Baggage:  Provides details of the baggage that has arrived for collection in an airport upon arrival. (Assuming that one flight will have only one baggage counter associated with it).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135687" y="149291"/>
            <a:ext cx="4927725" cy="758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" sz="3200"/>
              <a:t>RELATIONS (TABLES)</a:t>
            </a:r>
            <a:endParaRPr/>
          </a:p>
        </p:txBody>
      </p:sp>
      <p:pic>
        <p:nvPicPr>
          <p:cNvPr id="237" name="Google Shape;23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089" y="1219201"/>
            <a:ext cx="3596239" cy="90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452" y="2756106"/>
            <a:ext cx="5981700" cy="219456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2"/>
          <p:cNvSpPr txBox="1"/>
          <p:nvPr/>
        </p:nvSpPr>
        <p:spPr>
          <a:xfrm>
            <a:off x="4335625" y="1443135"/>
            <a:ext cx="1111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TERMINAL</a:t>
            </a:r>
            <a:endParaRPr/>
          </a:p>
        </p:txBody>
      </p:sp>
      <p:sp>
        <p:nvSpPr>
          <p:cNvPr id="240" name="Google Shape;240;p42"/>
          <p:cNvSpPr txBox="1"/>
          <p:nvPr/>
        </p:nvSpPr>
        <p:spPr>
          <a:xfrm>
            <a:off x="943251" y="3545609"/>
            <a:ext cx="13500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FLIGHT TYPE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009" y="786493"/>
            <a:ext cx="284226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9969" y="2571750"/>
            <a:ext cx="4244340" cy="214122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3"/>
          <p:cNvSpPr txBox="1"/>
          <p:nvPr/>
        </p:nvSpPr>
        <p:spPr>
          <a:xfrm>
            <a:off x="4134320" y="1088316"/>
            <a:ext cx="9733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HANGAR</a:t>
            </a:r>
            <a:endParaRPr/>
          </a:p>
        </p:txBody>
      </p:sp>
      <p:sp>
        <p:nvSpPr>
          <p:cNvPr id="248" name="Google Shape;248;p43"/>
          <p:cNvSpPr txBox="1"/>
          <p:nvPr/>
        </p:nvSpPr>
        <p:spPr>
          <a:xfrm>
            <a:off x="2090915" y="3488471"/>
            <a:ext cx="8306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FLIGHT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855" y="564891"/>
            <a:ext cx="197358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2070" y="2571750"/>
            <a:ext cx="5669280" cy="218694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4"/>
          <p:cNvSpPr txBox="1"/>
          <p:nvPr/>
        </p:nvSpPr>
        <p:spPr>
          <a:xfrm>
            <a:off x="3272793" y="1267785"/>
            <a:ext cx="11128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BAGGAGE</a:t>
            </a:r>
            <a:endParaRPr/>
          </a:p>
        </p:txBody>
      </p:sp>
      <p:sp>
        <p:nvSpPr>
          <p:cNvPr id="256" name="Google Shape;256;p44"/>
          <p:cNvSpPr txBox="1"/>
          <p:nvPr/>
        </p:nvSpPr>
        <p:spPr>
          <a:xfrm>
            <a:off x="809510" y="3357443"/>
            <a:ext cx="21178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MANAGEMENT STAFF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02" y="1141532"/>
            <a:ext cx="2293620" cy="85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486" y="2839227"/>
            <a:ext cx="8665028" cy="165462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5"/>
          <p:cNvSpPr txBox="1"/>
          <p:nvPr/>
        </p:nvSpPr>
        <p:spPr>
          <a:xfrm>
            <a:off x="562198" y="776960"/>
            <a:ext cx="9941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RUNWAY</a:t>
            </a:r>
            <a:endParaRPr/>
          </a:p>
        </p:txBody>
      </p:sp>
      <p:sp>
        <p:nvSpPr>
          <p:cNvPr id="264" name="Google Shape;264;p45"/>
          <p:cNvSpPr txBox="1"/>
          <p:nvPr/>
        </p:nvSpPr>
        <p:spPr>
          <a:xfrm>
            <a:off x="563802" y="2417861"/>
            <a:ext cx="9925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AIRPORT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4000">
        <p:fade thruBlk="1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688" y="562572"/>
            <a:ext cx="5098557" cy="2009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6897" y="2942449"/>
            <a:ext cx="5954875" cy="202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6"/>
          <p:cNvSpPr txBox="1"/>
          <p:nvPr/>
        </p:nvSpPr>
        <p:spPr>
          <a:xfrm>
            <a:off x="5711192" y="1099434"/>
            <a:ext cx="11737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SCHEDULE</a:t>
            </a:r>
            <a:endParaRPr/>
          </a:p>
        </p:txBody>
      </p:sp>
      <p:sp>
        <p:nvSpPr>
          <p:cNvPr id="272" name="Google Shape;272;p46"/>
          <p:cNvSpPr txBox="1"/>
          <p:nvPr/>
        </p:nvSpPr>
        <p:spPr>
          <a:xfrm>
            <a:off x="809510" y="3357443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SECURITY STAFF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658" y="1059491"/>
            <a:ext cx="6332220" cy="214122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7"/>
          <p:cNvSpPr txBox="1"/>
          <p:nvPr/>
        </p:nvSpPr>
        <p:spPr>
          <a:xfrm>
            <a:off x="436285" y="620463"/>
            <a:ext cx="28729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AIR TRAFFIC CONTROL STAFF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29575" y="701750"/>
            <a:ext cx="8520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ENTITIES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Management Staff:  This entity contains information regarding all the staff responsible for managing baggage and other important groundwork.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Runway:  Provides details of dimension of the runway.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Airport:  Contains data regarding several other destination airports.  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Schedule:  This entity contains details regarding the schedule of several flights such as their source and destinations, arrival and departure time etc.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Security:  Provides details about the security staff in and around the airport.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ATC Staff:  Contains details of all the air traffic control staff, managing the runway and air traffic.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6825" y="1177325"/>
            <a:ext cx="35319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000">
                <a:solidFill>
                  <a:srgbClr val="000000"/>
                </a:solidFill>
              </a:rPr>
              <a:t>ENTITY RELATIONSHIP</a:t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575900" y="-6800"/>
            <a:ext cx="44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1850" y="-6800"/>
            <a:ext cx="5772150" cy="51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230525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000">
                <a:solidFill>
                  <a:srgbClr val="000000"/>
                </a:solidFill>
              </a:rPr>
              <a:t>TABLE SCHEMA</a:t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4575900" y="-6800"/>
            <a:ext cx="44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iagram"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0425" y="-6800"/>
            <a:ext cx="5743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429575" y="474300"/>
            <a:ext cx="85200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TABLE CREATION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TERMINAL(TERMINAL_ID NUMBER PRIMARY KEY, FLOOR_AREA NUMBER,AIRPLANE_CAPACITY NUMBER);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FLIGHT_TYPE(TYPE_ID NUMBER PRIMARY KEY, TYPE_NAME VARCHAR2(30), MAX_SEAT_CAPACITY NUMBER, FUEL_CAPACITY NUMBER, WEIGHT NUMBER, MAX_RANGE NUMBER);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HANGAR(HANGAR_NUMBER NUMBER PRIMARY KEY, CAPACITY NUMBER NOT NULL, LOCATION VARCHAR2(25));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FLIGHT(FLIGHT_NUMBER NUMBER PRIMARY KEY, FLIGHT_TYPE_ID NUMBER, HANGAR_NUMBER NUMBER, TERMINAL_ID NUMBER , FOREIGN KEY(FLIGHT_TYPE_ID) REFERENCES FLIGHT_TYPE(TYPE_ID),FOREIGN KEY(HANGAR_NUMBER) REFERENCES HANGAR(HANGAR_NUMBER),FOREIGN KEY(TERMINAL_ID) REFERENCES TERMINAL(TERMINAL_ID));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429575" y="474300"/>
            <a:ext cx="8520000" cy="49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TABLE CREATION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 startAt="5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BAGGAGE(FLIGHT_NUMBER NUMBER NOT NULL,BELT_NO NUMBER NOT NULL,PRIMARY KEY(FLIGHT_NUMBER, BELT_NO), FOREIGN KEY(FLIGHT_NUMBER) REFERENCES FLIGHT(FLIGHT_NUMBER));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 startAt="5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MANAGEMENT_STAFF(EMPLOYEE_NO NUMBER PRIMARY KEY,NAME VARCHAR2(50),EXPERIENCE NUMBER,SALARY NUMBER,GENDER VARCHAR2(2),DOJ DATE,BELT_NO NUMBER NOT NULL,FLIGHT_NO NUMBER,FOREIGN KEY (BELT_NO,FLIGHT_NO) REFERENCES BAGGAGE(BELT_NO,FLIGHT_NUMBER));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 startAt="5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RUNWAY(RUNWAY_ID NUMBER PRIMARY KEY, WIDTH NUMBER, LENGTH NUMBER);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 startAt="5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AIRPORT(IATA_AIRPORT_CODE VARCHAR2(25) PRIMARY KEY,AIRPORT_NAME VARCHAR2(50),COUNTRY VARCHAR2(20),CITY VARCHAR2(20),TIMEZONE VARCHAR2(50),ALTITUDE NUMBER,LATITUDE NUMBER(10,4),LONGITUDE NUMBER(10,4));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40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412100" y="306150"/>
            <a:ext cx="8520000" cy="5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TABLE CREATION</a:t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 startAt="9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SCHEDULE(FLIGHT_NUMBER NUMBER PRIMARY KEY, SOURCE VARCHAR2(25), DESTINATION VARCHAR2(25), BOARDING_TIME VARCHAR2(6), ARRIVAL_TIME VARCHAR2(6),RUNWAY_ID NUMBER, FOREIGN KEY(RUNWAY_ID) REFERENCES RUNWAY(RUNWAY_ID), FOREIGN KEY(FLIGHT_NUMBER) REFERENCES FLIGHT(FLIGHT_NUMBER),FOREIGN KEY(SOURCE) REFERENCES AIRPORT(IATA_AIRPORT_CODE),FOREIGN KEY(DESTINATION) REFERENCES AIRPORT(IATA_AIRPORT_CODE));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 startAt="9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SECURITY(EMPLOYEE_NO NUMBER PRIMARY KEY,NAME VARCHAR2(30),EXPERIENCE NUMBER,SALARY NUMBER,GENDER VARCHAR2(2),DOJ DATE,DESIGNATION VARCHAR2(30),TERMINAL_ID NUMBER,FOREIGN KEY(TERMINAL_ID) REFERENCES TERMINAL(TERMINAL_ID));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13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 startAt="9"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ATC_STAFF(EMPLOYEE_NO NUMBER PRIMARY KEY,NAME VARCHAR2(30),EXPERIENCE NUMBER,SALARY NUMBER,GENDER VARCHAR2(2),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DOJ DATE,COMMUNICATION_FREQ  NUMBER,RUNWAY_ID NUMBER,FOREIGN KEY(RUNWAY_ID) REFERENCES RUNWAY(RUNWAY_ID));</a:t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