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A8"/>
    <a:srgbClr val="0000FF"/>
    <a:srgbClr val="213163"/>
    <a:srgbClr val="223366"/>
    <a:srgbClr val="001131"/>
    <a:srgbClr val="DDE8FF"/>
    <a:srgbClr val="851910"/>
    <a:srgbClr val="FFD5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982" autoAdjust="0"/>
  </p:normalViewPr>
  <p:slideViewPr>
    <p:cSldViewPr snapToGrid="0">
      <p:cViewPr varScale="1">
        <p:scale>
          <a:sx n="92" d="100"/>
          <a:sy n="92" d="100"/>
        </p:scale>
        <p:origin x="-756" y="-150"/>
      </p:cViewPr>
      <p:guideLst>
        <p:guide orient="horz" pos="588"/>
        <p:guide orient="horz" pos="852"/>
        <p:guide pos="14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Google Shape;3;n"/>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p:spPr>
      </p:sp>
      <p:sp>
        <p:nvSpPr>
          <p:cNvPr id="25603" name="Google Shape;4;n"/>
          <p:cNvSpPr txBox="1">
            <a:spLocks noGrp="1"/>
          </p:cNvSpPr>
          <p:nvPr>
            <p:ph type="body" idx="1"/>
          </p:nvPr>
        </p:nvSpPr>
        <p:spPr bwMode="auto">
          <a:xfrm>
            <a:off x="685800" y="4343400"/>
            <a:ext cx="5486400" cy="4114800"/>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n-US" smtClean="0">
              <a:sym typeface="Arial"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533400" y="763588"/>
            <a:ext cx="6704013" cy="3771900"/>
          </a:xfrm>
          <a:ln>
            <a:headEnd/>
            <a:tailEnd/>
          </a:ln>
        </p:spPr>
      </p:sp>
      <p:sp>
        <p:nvSpPr>
          <p:cNvPr id="26627" name="Notes Placeholder 2"/>
          <p:cNvSpPr txBox="1">
            <a:spLocks noGrp="1"/>
          </p:cNvSpPr>
          <p:nvPr>
            <p:ph type="body" idx="1"/>
          </p:nvPr>
        </p:nvSpPr>
        <p:spPr/>
        <p:txBody>
          <a:bodyPr/>
          <a:lstStyle/>
          <a:p>
            <a:pPr marL="0" indent="0" eaLnBrk="1" hangingPunct="1">
              <a:buSzPts val="1100"/>
            </a:pPr>
            <a:r>
              <a:rPr lang="en-US" sz="1100" b="1" smtClean="0">
                <a:latin typeface="Arial" charset="0"/>
                <a:cs typeface="Arial" charset="0"/>
              </a:rPr>
              <a:t>Slides</a:t>
            </a:r>
            <a:r>
              <a:rPr lang="en-US" sz="1100" smtClean="0">
                <a:latin typeface="Arial" charset="0"/>
                <a:cs typeface="Arial" charset="0"/>
              </a:rPr>
              <a:t>: Prepare a short slide deck (10-12 slides) summarizing the project objectives, methodology, and key results.</a:t>
            </a:r>
            <a:endParaRPr lang="en-IN" sz="1100" smtClean="0">
              <a:latin typeface="Arial" charset="0"/>
              <a:cs typeface="Arial" charset="0"/>
            </a:endParaRPr>
          </a:p>
        </p:txBody>
      </p:sp>
      <p:sp>
        <p:nvSpPr>
          <p:cNvPr id="4" name="Slide Number Placeholder 3"/>
          <p:cNvSpPr>
            <a:spLocks noGrp="1"/>
          </p:cNvSpPr>
          <p:nvPr>
            <p:ph type="sldNum" sz="quarter" idx="4294967295"/>
          </p:nvPr>
        </p:nvSpPr>
        <p:spPr>
          <a:xfrm>
            <a:off x="0" y="0"/>
            <a:ext cx="0" cy="0"/>
          </a:xfrm>
        </p:spPr>
        <p:txBody>
          <a:bodyPr/>
          <a:lstStyle/>
          <a:p>
            <a:pPr algn="r" fontAlgn="auto">
              <a:spcBef>
                <a:spcPts val="0"/>
              </a:spcBef>
              <a:spcAft>
                <a:spcPts val="0"/>
              </a:spcAft>
              <a:buClr>
                <a:srgbClr val="000000"/>
              </a:buClr>
              <a:buFont typeface="Arial"/>
              <a:buNone/>
              <a:defRPr/>
            </a:pPr>
            <a:fld id="{7ABA2D2A-F5C0-4ED9-9BCB-4A4F99D829E7}" type="slidenum">
              <a:rPr lang="en-US" kern="0" spc="-1">
                <a:latin typeface="Times New Roman"/>
                <a:ea typeface="Arial"/>
                <a:cs typeface="Arial"/>
                <a:sym typeface="Arial"/>
              </a:rPr>
              <a:pPr algn="r" fontAlgn="auto">
                <a:spcBef>
                  <a:spcPts val="0"/>
                </a:spcBef>
                <a:spcAft>
                  <a:spcPts val="0"/>
                </a:spcAft>
                <a:buClr>
                  <a:srgbClr val="000000"/>
                </a:buClr>
                <a:buFont typeface="Arial"/>
                <a:buNone/>
                <a:defRPr/>
              </a:pPr>
              <a:t>1</a:t>
            </a:fld>
            <a:endParaRPr lang="en-US" kern="0" spc="-1">
              <a:latin typeface="Times New Roman"/>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533400" y="763588"/>
            <a:ext cx="6704013" cy="3771900"/>
          </a:xfrm>
          <a:ln>
            <a:headEnd/>
            <a:tailEnd/>
          </a:ln>
        </p:spPr>
      </p:sp>
      <p:sp>
        <p:nvSpPr>
          <p:cNvPr id="27651" name="Notes Placeholder 2"/>
          <p:cNvSpPr txBox="1">
            <a:spLocks noGrp="1"/>
          </p:cNvSpPr>
          <p:nvPr>
            <p:ph type="body" idx="1"/>
          </p:nvPr>
        </p:nvSpPr>
        <p:spPr/>
        <p:txBody>
          <a:bodyPr/>
          <a:lstStyle/>
          <a:p>
            <a:pPr marL="158750" indent="0" eaLnBrk="1" hangingPunct="1">
              <a:buSzPts val="1100"/>
            </a:pPr>
            <a:endParaRPr lang="en-US" sz="1100" b="1" smtClean="0">
              <a:latin typeface="Arial" charset="0"/>
              <a:cs typeface="Arial" charset="0"/>
            </a:endParaRPr>
          </a:p>
        </p:txBody>
      </p:sp>
      <p:sp>
        <p:nvSpPr>
          <p:cNvPr id="4" name="Slide Number Placeholder 3"/>
          <p:cNvSpPr>
            <a:spLocks noGrp="1"/>
          </p:cNvSpPr>
          <p:nvPr>
            <p:ph type="sldNum" sz="quarter" idx="4294967295"/>
          </p:nvPr>
        </p:nvSpPr>
        <p:spPr>
          <a:xfrm>
            <a:off x="0" y="0"/>
            <a:ext cx="0" cy="0"/>
          </a:xfrm>
        </p:spPr>
        <p:txBody>
          <a:bodyPr/>
          <a:lstStyle/>
          <a:p>
            <a:pPr algn="r" fontAlgn="auto">
              <a:spcBef>
                <a:spcPts val="0"/>
              </a:spcBef>
              <a:spcAft>
                <a:spcPts val="0"/>
              </a:spcAft>
              <a:buClr>
                <a:srgbClr val="000000"/>
              </a:buClr>
              <a:buFont typeface="Arial"/>
              <a:buNone/>
              <a:defRPr/>
            </a:pPr>
            <a:fld id="{A104A786-1599-414D-81F2-44F93EBD4029}" type="slidenum">
              <a:rPr lang="en-US" kern="0" spc="-1">
                <a:latin typeface="Times New Roman"/>
                <a:ea typeface="Arial"/>
                <a:cs typeface="Arial"/>
                <a:sym typeface="Arial"/>
              </a:rPr>
              <a:pPr algn="r" fontAlgn="auto">
                <a:spcBef>
                  <a:spcPts val="0"/>
                </a:spcBef>
                <a:spcAft>
                  <a:spcPts val="0"/>
                </a:spcAft>
                <a:buClr>
                  <a:srgbClr val="000000"/>
                </a:buClr>
                <a:buFont typeface="Arial"/>
                <a:buNone/>
                <a:defRPr/>
              </a:pPr>
              <a:t>2</a:t>
            </a:fld>
            <a:endParaRPr lang="en-US" kern="0" spc="-1">
              <a:latin typeface="Times New Roman"/>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PlaceHolder 1"/>
          <p:cNvSpPr>
            <a:spLocks noGrp="1" noRot="1" noChangeAspect="1" noTextEdit="1"/>
          </p:cNvSpPr>
          <p:nvPr>
            <p:ph type="sldImg"/>
          </p:nvPr>
        </p:nvSpPr>
        <p:spPr>
          <a:xfrm>
            <a:off x="685800" y="1143000"/>
            <a:ext cx="5486400" cy="3086100"/>
          </a:xfrm>
          <a:prstGeom prst="rect">
            <a:avLst/>
          </a:prstGeom>
          <a:ln>
            <a:miter lim="800000"/>
            <a:headEnd/>
            <a:tailEnd/>
          </a:ln>
        </p:spPr>
      </p:sp>
      <p:sp>
        <p:nvSpPr>
          <p:cNvPr id="380" name="PlaceHolder 2"/>
          <p:cNvSpPr>
            <a:spLocks noGrp="1"/>
          </p:cNvSpPr>
          <p:nvPr>
            <p:ph type="body"/>
          </p:nvPr>
        </p:nvSpPr>
        <p:spPr>
          <a:xfrm>
            <a:off x="685800" y="4400550"/>
            <a:ext cx="5486400" cy="3600450"/>
          </a:xfrm>
        </p:spPr>
        <p:txBody>
          <a:bodyPr spcFirstLastPara="1">
            <a:noAutofit/>
          </a:bodyPr>
          <a:lstStyle/>
          <a:p>
            <a:pPr marL="0" indent="0" eaLnBrk="1" fontAlgn="auto" hangingPunct="1">
              <a:spcBef>
                <a:spcPts val="0"/>
              </a:spcBef>
              <a:spcAft>
                <a:spcPts val="0"/>
              </a:spcAft>
              <a:buSzPts val="1100"/>
              <a:buFont typeface="Arial" panose="020B0604020202020204" pitchFamily="34" charset="0"/>
              <a:buNone/>
              <a:tabLst>
                <a:tab pos="0" algn="l"/>
              </a:tabLst>
              <a:defRPr/>
            </a:pPr>
            <a:r>
              <a:rPr lang="en-IN" sz="2000" spc="-1">
                <a:sym typeface="Arial"/>
              </a:rPr>
              <a:t>thank you very much for joining</a:t>
            </a:r>
            <a:r>
              <a:rPr lang="en-IN" sz="1100">
                <a:sym typeface="Arial"/>
              </a:rPr>
              <a:t> this PPT, keep learning.</a:t>
            </a:r>
          </a:p>
        </p:txBody>
      </p:sp>
      <p:sp>
        <p:nvSpPr>
          <p:cNvPr id="381" name="TextShape 3"/>
          <p:cNvSpPr txBox="1"/>
          <p:nvPr/>
        </p:nvSpPr>
        <p:spPr>
          <a:xfrm>
            <a:off x="3884613" y="8685213"/>
            <a:ext cx="2971800" cy="458787"/>
          </a:xfrm>
          <a:prstGeom prst="rect">
            <a:avLst/>
          </a:prstGeom>
          <a:noFill/>
          <a:ln w="0">
            <a:noFill/>
          </a:ln>
        </p:spPr>
        <p:txBody>
          <a:bodyPr anchor="b"/>
          <a:lstStyle/>
          <a:p>
            <a:pPr algn="r" fontAlgn="auto">
              <a:spcBef>
                <a:spcPts val="0"/>
              </a:spcBef>
              <a:spcAft>
                <a:spcPts val="0"/>
              </a:spcAft>
              <a:buClr>
                <a:srgbClr val="000000"/>
              </a:buClr>
              <a:buFont typeface="Arial"/>
              <a:buNone/>
              <a:defRPr/>
            </a:pPr>
            <a:fld id="{41C5322D-228C-4843-84CC-BFCDA08F136D}" type="slidenum">
              <a:rPr lang="en-IN" sz="1200" kern="0" spc="-1">
                <a:latin typeface="Times New Roman"/>
                <a:ea typeface="Arial"/>
                <a:cs typeface="Arial"/>
                <a:sym typeface="Arial"/>
              </a:rPr>
              <a:pPr algn="r" fontAlgn="auto">
                <a:spcBef>
                  <a:spcPts val="0"/>
                </a:spcBef>
                <a:spcAft>
                  <a:spcPts val="0"/>
                </a:spcAft>
                <a:buClr>
                  <a:srgbClr val="000000"/>
                </a:buClr>
                <a:buFont typeface="Arial"/>
                <a:buNone/>
                <a:defRPr/>
              </a:pPr>
              <a:t>11</a:t>
            </a:fld>
            <a:endParaRPr lang="en-US" sz="1200" kern="0" spc="-1">
              <a:latin typeface="Times New Roman"/>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BF06D3-496D-4060-A653-877D7024FA53}" type="datetime1">
              <a:rPr lang="en-IN"/>
              <a:pPr>
                <a:defRPr/>
              </a:pPr>
              <a:t>19-11-2024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DE886B-2D8C-4257-B0E4-569AF405DB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4E08E23-7455-4D7F-9159-B6962B1833BD}" type="datetimeFigureOut">
              <a:rPr lang="en-US"/>
              <a:pPr>
                <a:defRPr/>
              </a:pPr>
              <a:t>11/19/2024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61DD1C-87D5-4BB4-A704-AE1F02725A04}" type="slidenum">
              <a:rPr lang="en-US"/>
              <a:pPr>
                <a:defRPr/>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0DACF8-6915-4727-85C3-AEB828B39B27}" type="datetimeFigureOut">
              <a:rPr lang="en-US"/>
              <a:pPr>
                <a:defRPr/>
              </a:pPr>
              <a:t>11/19/2024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D75E74-9A34-4BC4-A950-7543A3DAC96E}" type="slidenum">
              <a:rPr lang="en-US"/>
              <a:pPr>
                <a:defRPr/>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2" name="Google Shape;16;p26"/>
          <p:cNvSpPr txBox="1">
            <a:spLocks noGrp="1"/>
          </p:cNvSpPr>
          <p:nvPr>
            <p:ph type="sldNum" idx="10"/>
          </p:nvPr>
        </p:nvSpPr>
        <p:spPr bwMode="auto">
          <a:xfrm>
            <a:off x="8472488" y="4662488"/>
            <a:ext cx="549275" cy="393700"/>
          </a:xfrm>
          <a:noFill/>
          <a:ln>
            <a:miter lim="800000"/>
            <a:headEnd/>
            <a:tailEnd/>
          </a:ln>
        </p:spPr>
        <p:txBody>
          <a:bodyPr wrap="square" lIns="91425" tIns="91425" rIns="91425" bIns="91425" numCol="1" anchorCtr="0" compatLnSpc="1">
            <a:prstTxWarp prst="textNoShape">
              <a:avLst/>
            </a:prstTxWarp>
          </a:bodyPr>
          <a:lstStyle>
            <a:lvl1pPr fontAlgn="base">
              <a:spcBef>
                <a:spcPct val="0"/>
              </a:spcBef>
              <a:spcAft>
                <a:spcPct val="0"/>
              </a:spcAft>
              <a:buSzPts val="1000"/>
              <a:buFont typeface="Arial" charset="0"/>
              <a:buNone/>
              <a:defRPr sz="1000">
                <a:solidFill>
                  <a:srgbClr val="1F497D"/>
                </a:solidFill>
                <a:latin typeface="Arial" charset="0"/>
                <a:cs typeface="Arial" charset="0"/>
                <a:sym typeface="Arial" charset="0"/>
              </a:defRPr>
            </a:lvl1pPr>
          </a:lstStyle>
          <a:p>
            <a:fld id="{322EA57F-3C20-4F3F-A8D7-3598E018545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BCF9FF3-102D-41A3-B95F-CF9CE8368BD6}" type="datetimeFigureOut">
              <a:rPr lang="en-US"/>
              <a:pPr>
                <a:defRPr/>
              </a:pPr>
              <a:t>11/19/2024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5BB270-B2DB-4A2E-A63F-4240D05C5C96}" type="slidenum">
              <a:rPr lang="en-US"/>
              <a:pPr>
                <a:defRPr/>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9A6F6C-8CCE-42D9-A562-75EB2B5C6D39}" type="datetimeFigureOut">
              <a:rPr lang="en-US"/>
              <a:pPr>
                <a:defRPr/>
              </a:pPr>
              <a:t>11/19/2024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926915-A312-4178-A392-11C854C11797}" type="slidenum">
              <a:rPr lang="en-US"/>
              <a:pPr>
                <a:defRPr/>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5AFCC82-1674-4036-8FE5-E81C3A03A0AF}" type="datetimeFigureOut">
              <a:rPr lang="en-US"/>
              <a:pPr>
                <a:defRPr/>
              </a:pPr>
              <a:t>11/19/2024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5046BE3-A52E-49D6-B78F-758F47612DA2}" type="slidenum">
              <a:rPr lang="en-US"/>
              <a:pPr>
                <a:defRPr/>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F2DC7EAB-CE9A-4034-9171-65A33EB3F9B8}" type="datetimeFigureOut">
              <a:rPr lang="en-US"/>
              <a:pPr>
                <a:defRPr/>
              </a:pPr>
              <a:t>11/19/2024</a:t>
            </a:fld>
            <a:endParaRPr lang="en-US"/>
          </a:p>
        </p:txBody>
      </p:sp>
      <p:sp>
        <p:nvSpPr>
          <p:cNvPr id="8" name="Footer Placeholder 7"/>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020831AE-2E5C-4EA2-8636-91633988DE33}" type="slidenum">
              <a:rPr lang="en-US"/>
              <a:pPr>
                <a:defRPr/>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D443DA07-17AB-4FF8-BDA9-A1CB2426CBB8}" type="datetimeFigureOut">
              <a:rPr lang="en-US"/>
              <a:pPr>
                <a:defRPr/>
              </a:pPr>
              <a:t>11/19/2024</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20E96437-7E90-4779-8ABA-5CED0A5067A7}" type="slidenum">
              <a:rPr lang="en-US"/>
              <a:pPr>
                <a:defRPr/>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D8704D8-6442-48C2-99C1-C5BE06F55470}" type="datetimeFigureOut">
              <a:rPr lang="en-US"/>
              <a:pPr>
                <a:defRPr/>
              </a:pPr>
              <a:t>11/19/2024</a:t>
            </a:fld>
            <a:endParaRPr lang="en-US"/>
          </a:p>
        </p:txBody>
      </p:sp>
      <p:sp>
        <p:nvSpPr>
          <p:cNvPr id="3" name="Footer Placeholder 2"/>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04706E2-FC14-4F91-8379-538CB7E789F9}" type="slidenum">
              <a:rPr lang="en-US"/>
              <a:pPr>
                <a:defRPr/>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9954DFB3-019D-4B72-88AE-CCF114D43149}" type="datetimeFigureOut">
              <a:rPr lang="en-US"/>
              <a:pPr>
                <a:defRPr/>
              </a:pPr>
              <a:t>11/19/2024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F223AFA6-6330-4009-A42A-DE4CD829173C}" type="slidenum">
              <a:rPr lang="en-US"/>
              <a:pPr>
                <a:defRPr/>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D9E5ABC-847E-4120-8A04-4181B6F720DE}" type="datetimeFigureOut">
              <a:rPr lang="en-US"/>
              <a:pPr>
                <a:defRPr/>
              </a:pPr>
              <a:t>11/19/2024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AE8857EF-ABAB-482C-B706-B0BB6A98309A}" type="slidenum">
              <a:rPr lang="en-US"/>
              <a:pPr>
                <a:defRPr/>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buClr>
                <a:srgbClr val="000000"/>
              </a:buClr>
              <a:buFont typeface="Arial"/>
              <a:buNone/>
              <a:defRPr sz="1200" kern="0" smtClean="0">
                <a:solidFill>
                  <a:schemeClr val="tx1">
                    <a:tint val="75000"/>
                  </a:schemeClr>
                </a:solidFill>
                <a:latin typeface="Arial"/>
                <a:ea typeface="Arial"/>
                <a:cs typeface="Arial"/>
                <a:sym typeface="Arial"/>
              </a:defRPr>
            </a:lvl1pPr>
          </a:lstStyle>
          <a:p>
            <a:pPr>
              <a:defRPr/>
            </a:pPr>
            <a:fld id="{CB03605B-5D15-4764-87C1-622D3F290663}" type="datetimeFigureOut">
              <a:rPr lang="en-US"/>
              <a:pPr>
                <a:defRPr/>
              </a:pPr>
              <a:t>11/19/2024</a:t>
            </a:fld>
            <a:endParaRPr lang="en-US">
              <a:solidFill>
                <a:schemeClr val="tx1">
                  <a:shade val="50000"/>
                </a:schemeClr>
              </a:solidFill>
            </a:endParaRPr>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buClr>
                <a:srgbClr val="000000"/>
              </a:buClr>
              <a:buFont typeface="Arial"/>
              <a:buNone/>
              <a:defRPr sz="1200" kern="0">
                <a:solidFill>
                  <a:schemeClr val="tx1">
                    <a:shade val="50000"/>
                  </a:schemeClr>
                </a:solidFill>
                <a:latin typeface="Arial"/>
                <a:ea typeface="Arial"/>
                <a:cs typeface="Arial"/>
                <a:sym typeface="Arial"/>
              </a:defRPr>
            </a:lvl1pPr>
          </a:lstStyle>
          <a:p>
            <a:pPr>
              <a:defRPr/>
            </a:pPr>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buClr>
                <a:srgbClr val="000000"/>
              </a:buClr>
              <a:buFont typeface="Arial"/>
              <a:buNone/>
              <a:defRPr sz="1200" kern="0" smtClean="0">
                <a:solidFill>
                  <a:schemeClr val="tx1">
                    <a:tint val="75000"/>
                  </a:schemeClr>
                </a:solidFill>
                <a:latin typeface="Arial"/>
                <a:ea typeface="Arial"/>
                <a:cs typeface="Arial"/>
                <a:sym typeface="Arial"/>
              </a:defRPr>
            </a:lvl1pPr>
          </a:lstStyle>
          <a:p>
            <a:pPr>
              <a:defRPr/>
            </a:pPr>
            <a:fld id="{CFA33048-A064-4A96-B1B1-B1D57ABFC93B}" type="slidenum">
              <a:rPr lang="en-US"/>
              <a:pPr>
                <a:defRPr/>
              </a:pPr>
              <a:t>‹#›</a:t>
            </a:fld>
            <a:endParaRPr lang="en-US" dirty="0">
              <a:solidFill>
                <a:schemeClr val="tx1">
                  <a:shade val="50000"/>
                </a:schemeClr>
              </a:solidFill>
            </a:endParaRPr>
          </a:p>
        </p:txBody>
      </p:sp>
      <p:sp>
        <p:nvSpPr>
          <p:cNvPr id="7" name="Rectangle 6">
            <a:extLst>
              <a:ext uri="{FF2B5EF4-FFF2-40B4-BE49-F238E27FC236}"/>
            </a:extLst>
          </p:cNvPr>
          <p:cNvSpPr/>
          <p:nvPr userDrawn="1"/>
        </p:nvSpPr>
        <p:spPr>
          <a:xfrm>
            <a:off x="0" y="-79375"/>
            <a:ext cx="7088188" cy="468313"/>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buClr>
                <a:srgbClr val="000000"/>
              </a:buClr>
              <a:buFont typeface="Arial"/>
              <a:buNone/>
              <a:defRPr/>
            </a:pPr>
            <a:r>
              <a:rPr lang="en-US" kern="0">
                <a:sym typeface="Arial"/>
              </a:rPr>
              <a:t>Project Title</a:t>
            </a:r>
          </a:p>
        </p:txBody>
      </p:sp>
      <p:sp>
        <p:nvSpPr>
          <p:cNvPr id="8" name="Rectangle 7">
            <a:extLst>
              <a:ext uri="{FF2B5EF4-FFF2-40B4-BE49-F238E27FC236}"/>
            </a:extLst>
          </p:cNvPr>
          <p:cNvSpPr/>
          <p:nvPr userDrawn="1"/>
        </p:nvSpPr>
        <p:spPr>
          <a:xfrm>
            <a:off x="0" y="4935538"/>
            <a:ext cx="9144000" cy="207962"/>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pic>
        <p:nvPicPr>
          <p:cNvPr id="1033" name="Picture 8"/>
          <p:cNvPicPr>
            <a:picLocks noChangeAspect="1"/>
          </p:cNvPicPr>
          <p:nvPr userDrawn="1"/>
        </p:nvPicPr>
        <p:blipFill>
          <a:blip r:embed="rId14"/>
          <a:srcRect/>
          <a:stretch>
            <a:fillRect/>
          </a:stretch>
        </p:blipFill>
        <p:spPr bwMode="auto">
          <a:xfrm>
            <a:off x="7435850" y="28575"/>
            <a:ext cx="1244600" cy="404813"/>
          </a:xfrm>
          <a:prstGeom prst="rect">
            <a:avLst/>
          </a:prstGeom>
          <a:noFill/>
          <a:ln w="9525">
            <a:noFill/>
            <a:miter lim="800000"/>
            <a:headEnd/>
            <a:tailEnd/>
          </a:ln>
        </p:spPr>
      </p:pic>
      <p:sp>
        <p:nvSpPr>
          <p:cNvPr id="10" name="Rectangle 9">
            <a:extLst>
              <a:ext uri="{FF2B5EF4-FFF2-40B4-BE49-F238E27FC236}"/>
            </a:extLst>
          </p:cNvPr>
          <p:cNvSpPr/>
          <p:nvPr userDrawn="1"/>
        </p:nvSpPr>
        <p:spPr>
          <a:xfrm>
            <a:off x="9028113" y="0"/>
            <a:ext cx="115887" cy="466725"/>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hyperlink" Target="mailto:&amp;anantharaja3394@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ideo" Target="NULL" TargetMode="External"/><Relationship Id="rId5" Type="http://schemas.openxmlformats.org/officeDocument/2006/relationships/hyperlink" Target="https://sites.google.com/view/ai-inecommerce/home"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jeetechacademy.com/artificial-intelligence-course/" TargetMode="External"/><Relationship Id="rId2" Type="http://schemas.openxmlformats.org/officeDocument/2006/relationships/slideLayout" Target="../slideLayouts/slideLayout6.xml"/><Relationship Id="rId1" Type="http://schemas.openxmlformats.org/officeDocument/2006/relationships/video" Target="NULL"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ideo" Target="NUL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ideo" Target="NUL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ideo" Target="NU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ideo" Target="NU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video" Target="NU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p:cNvPicPr>
          <p:nvPr/>
        </p:nvPicPr>
        <p:blipFill>
          <a:blip r:embed="rId4"/>
          <a:srcRect/>
          <a:stretch>
            <a:fillRect/>
          </a:stretch>
        </p:blipFill>
        <p:spPr bwMode="auto">
          <a:xfrm>
            <a:off x="0" y="-122238"/>
            <a:ext cx="9144000" cy="5143501"/>
          </a:xfrm>
          <a:prstGeom prst="rect">
            <a:avLst/>
          </a:prstGeom>
          <a:noFill/>
          <a:ln w="9525">
            <a:noFill/>
            <a:miter lim="800000"/>
            <a:headEnd/>
            <a:tailEnd/>
          </a:ln>
        </p:spPr>
      </p:pic>
      <p:sp>
        <p:nvSpPr>
          <p:cNvPr id="14339" name="TextBox 1"/>
          <p:cNvSpPr txBox="1">
            <a:spLocks noChangeArrowheads="1"/>
          </p:cNvSpPr>
          <p:nvPr/>
        </p:nvSpPr>
        <p:spPr bwMode="auto">
          <a:xfrm>
            <a:off x="2274888" y="4468813"/>
            <a:ext cx="4594225" cy="277812"/>
          </a:xfrm>
          <a:prstGeom prst="rect">
            <a:avLst/>
          </a:prstGeom>
          <a:noFill/>
          <a:ln w="9525">
            <a:noFill/>
            <a:miter lim="800000"/>
            <a:headEnd/>
            <a:tailEnd/>
          </a:ln>
        </p:spPr>
        <p:txBody>
          <a:bodyPr wrap="none">
            <a:spAutoFit/>
          </a:bodyPr>
          <a:lstStyle/>
          <a:p>
            <a:pPr algn="ctr">
              <a:buClr>
                <a:srgbClr val="000000"/>
              </a:buClr>
              <a:buFont typeface="Arial" charset="0"/>
              <a:buNone/>
            </a:pPr>
            <a:r>
              <a:rPr lang="en-US" sz="1200">
                <a:solidFill>
                  <a:schemeClr val="bg1"/>
                </a:solidFill>
              </a:rPr>
              <a:t>Disclaimer: The content is curated for educational purposes only.</a:t>
            </a:r>
          </a:p>
        </p:txBody>
      </p:sp>
      <p:sp>
        <p:nvSpPr>
          <p:cNvPr id="5" name="Rectangle: Rounded Corners 4">
            <a:extLst>
              <a:ext uri="{FF2B5EF4-FFF2-40B4-BE49-F238E27FC236}"/>
            </a:extLst>
          </p:cNvPr>
          <p:cNvSpPr/>
          <p:nvPr/>
        </p:nvSpPr>
        <p:spPr>
          <a:xfrm>
            <a:off x="1122363" y="1001713"/>
            <a:ext cx="6899275" cy="310197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fontAlgn="auto">
              <a:defRPr/>
            </a:pPr>
            <a:endParaRPr lang="en-US" kern="0"/>
          </a:p>
        </p:txBody>
      </p:sp>
      <p:grpSp>
        <p:nvGrpSpPr>
          <p:cNvPr id="14341" name="Group 5"/>
          <p:cNvGrpSpPr>
            <a:grpSpLocks/>
          </p:cNvGrpSpPr>
          <p:nvPr/>
        </p:nvGrpSpPr>
        <p:grpSpPr bwMode="auto">
          <a:xfrm>
            <a:off x="1566863" y="1495425"/>
            <a:ext cx="6048375" cy="601663"/>
            <a:chOff x="1567263" y="1495382"/>
            <a:chExt cx="6047412" cy="601034"/>
          </a:xfrm>
        </p:grpSpPr>
        <p:pic>
          <p:nvPicPr>
            <p:cNvPr id="14344" name="Google Shape;110;p4" descr="A close up of a sign&#10;&#10;Description automatically generated"/>
            <p:cNvPicPr preferRelativeResize="0">
              <a:picLocks noChangeAspect="1" noChangeArrowheads="1"/>
            </p:cNvPicPr>
            <p:nvPr/>
          </p:nvPicPr>
          <p:blipFill>
            <a:blip r:embed="rId5"/>
            <a:srcRect/>
            <a:stretch>
              <a:fillRect/>
            </a:stretch>
          </p:blipFill>
          <p:spPr bwMode="auto">
            <a:xfrm>
              <a:off x="4755974" y="1620847"/>
              <a:ext cx="1163978" cy="389110"/>
            </a:xfrm>
            <a:prstGeom prst="rect">
              <a:avLst/>
            </a:prstGeom>
            <a:noFill/>
            <a:ln w="9525">
              <a:noFill/>
              <a:miter lim="800000"/>
              <a:headEnd/>
              <a:tailEnd/>
            </a:ln>
          </p:spPr>
        </p:pic>
        <p:pic>
          <p:nvPicPr>
            <p:cNvPr id="14345" name="Picture 10"/>
            <p:cNvPicPr>
              <a:picLocks noChangeAspect="1"/>
            </p:cNvPicPr>
            <p:nvPr/>
          </p:nvPicPr>
          <p:blipFill>
            <a:blip r:embed="rId6"/>
            <a:srcRect t="20552"/>
            <a:stretch>
              <a:fillRect/>
            </a:stretch>
          </p:blipFill>
          <p:spPr bwMode="auto">
            <a:xfrm>
              <a:off x="3675859" y="1608154"/>
              <a:ext cx="787775" cy="414497"/>
            </a:xfrm>
            <a:prstGeom prst="rect">
              <a:avLst/>
            </a:prstGeom>
            <a:noFill/>
            <a:ln w="9525">
              <a:noFill/>
              <a:miter lim="800000"/>
              <a:headEnd/>
              <a:tailEnd/>
            </a:ln>
          </p:spPr>
        </p:pic>
        <p:cxnSp>
          <p:nvCxnSpPr>
            <p:cNvPr id="15" name="Straight Connector 14">
              <a:extLst>
                <a:ext uri="{FF2B5EF4-FFF2-40B4-BE49-F238E27FC236}"/>
              </a:extLst>
            </p:cNvPr>
            <p:cNvCxnSpPr>
              <a:cxnSpLocks/>
            </p:cNvCxnSpPr>
            <p:nvPr/>
          </p:nvCxnSpPr>
          <p:spPr>
            <a:xfrm>
              <a:off x="4610015" y="1535029"/>
              <a:ext cx="0" cy="56138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extLst>
            </p:cNvPr>
            <p:cNvCxnSpPr>
              <a:cxnSpLocks/>
            </p:cNvCxnSpPr>
            <p:nvPr/>
          </p:nvCxnSpPr>
          <p:spPr>
            <a:xfrm>
              <a:off x="6065522" y="1535029"/>
              <a:ext cx="0" cy="56138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4348" name="Picture 19"/>
            <p:cNvPicPr>
              <a:picLocks noChangeAspect="1" noChangeArrowheads="1"/>
            </p:cNvPicPr>
            <p:nvPr/>
          </p:nvPicPr>
          <p:blipFill>
            <a:blip r:embed="rId7"/>
            <a:srcRect/>
            <a:stretch>
              <a:fillRect/>
            </a:stretch>
          </p:blipFill>
          <p:spPr bwMode="auto">
            <a:xfrm>
              <a:off x="6212294" y="1633695"/>
              <a:ext cx="1402381" cy="363414"/>
            </a:xfrm>
            <a:prstGeom prst="rect">
              <a:avLst/>
            </a:prstGeom>
            <a:noFill/>
            <a:ln w="0">
              <a:noFill/>
              <a:miter lim="800000"/>
              <a:headEnd/>
              <a:tailEnd/>
            </a:ln>
          </p:spPr>
        </p:pic>
        <p:cxnSp>
          <p:nvCxnSpPr>
            <p:cNvPr id="21" name="Straight Connector 20">
              <a:extLst>
                <a:ext uri="{FF2B5EF4-FFF2-40B4-BE49-F238E27FC236}"/>
              </a:extLst>
            </p:cNvPr>
            <p:cNvCxnSpPr>
              <a:cxnSpLocks/>
            </p:cNvCxnSpPr>
            <p:nvPr/>
          </p:nvCxnSpPr>
          <p:spPr>
            <a:xfrm>
              <a:off x="3529101" y="1535029"/>
              <a:ext cx="0" cy="56138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4350" name="Picture 21" descr="A blue and black text&#10;&#10;Description automatically generated"/>
            <p:cNvPicPr>
              <a:picLocks noChangeAspect="1"/>
            </p:cNvPicPr>
            <p:nvPr/>
          </p:nvPicPr>
          <p:blipFill>
            <a:blip r:embed="rId8"/>
            <a:srcRect/>
            <a:stretch>
              <a:fillRect/>
            </a:stretch>
          </p:blipFill>
          <p:spPr bwMode="auto">
            <a:xfrm>
              <a:off x="1567263" y="1495382"/>
              <a:ext cx="1816256" cy="454064"/>
            </a:xfrm>
            <a:prstGeom prst="rect">
              <a:avLst/>
            </a:prstGeom>
            <a:noFill/>
            <a:ln w="9525">
              <a:noFill/>
              <a:miter lim="800000"/>
              <a:headEnd/>
              <a:tailEnd/>
            </a:ln>
          </p:spPr>
        </p:pic>
      </p:grpSp>
      <p:sp>
        <p:nvSpPr>
          <p:cNvPr id="14342" name="TextBox 6"/>
          <p:cNvSpPr txBox="1">
            <a:spLocks noChangeArrowheads="1"/>
          </p:cNvSpPr>
          <p:nvPr/>
        </p:nvSpPr>
        <p:spPr bwMode="auto">
          <a:xfrm>
            <a:off x="1311275" y="2312988"/>
            <a:ext cx="6521450" cy="2462213"/>
          </a:xfrm>
          <a:prstGeom prst="rect">
            <a:avLst/>
          </a:prstGeom>
          <a:noFill/>
          <a:ln w="9525">
            <a:noFill/>
            <a:miter lim="800000"/>
            <a:headEnd/>
            <a:tailEnd/>
          </a:ln>
        </p:spPr>
        <p:txBody>
          <a:bodyPr>
            <a:spAutoFit/>
          </a:bodyPr>
          <a:lstStyle/>
          <a:p>
            <a:pPr>
              <a:buClr>
                <a:srgbClr val="000000"/>
              </a:buClr>
              <a:buFont typeface="Arial" charset="0"/>
              <a:buNone/>
            </a:pPr>
            <a:r>
              <a:rPr lang="en-GB" sz="2400" dirty="0"/>
              <a:t>E-COMMERCE SALES ANALYSIS</a:t>
            </a:r>
            <a:endParaRPr lang="en-US" sz="2400" dirty="0"/>
          </a:p>
          <a:p>
            <a:pPr>
              <a:buClr>
                <a:srgbClr val="000000"/>
              </a:buClr>
              <a:buFont typeface="Arial" charset="0"/>
              <a:buNone/>
            </a:pPr>
            <a:r>
              <a:rPr lang="en-US" dirty="0"/>
              <a:t>Team :  Name &amp; Email id : </a:t>
            </a:r>
            <a:r>
              <a:rPr lang="en-US" dirty="0" smtClean="0"/>
              <a:t>ROHITH.V </a:t>
            </a:r>
            <a:r>
              <a:rPr lang="en-US" dirty="0">
                <a:hlinkClick r:id="rId9"/>
              </a:rPr>
              <a:t>&amp;</a:t>
            </a:r>
            <a:r>
              <a:rPr lang="en-US" dirty="0"/>
              <a:t> </a:t>
            </a:r>
            <a:r>
              <a:rPr lang="en-US" dirty="0" smtClean="0"/>
              <a:t>rockrohith22062002@gmail.com</a:t>
            </a:r>
            <a:endParaRPr lang="en-US" dirty="0"/>
          </a:p>
          <a:p>
            <a:pPr>
              <a:buClr>
                <a:srgbClr val="000000"/>
              </a:buClr>
              <a:buFont typeface="Arial" charset="0"/>
              <a:buNone/>
            </a:pPr>
            <a:endParaRPr lang="en-US" dirty="0"/>
          </a:p>
          <a:p>
            <a:pPr>
              <a:buClr>
                <a:srgbClr val="000000"/>
              </a:buClr>
              <a:buFont typeface="Arial" charset="0"/>
              <a:buNone/>
            </a:pPr>
            <a:r>
              <a:rPr lang="en-US" dirty="0"/>
              <a:t> NM ID: </a:t>
            </a:r>
            <a:r>
              <a:rPr lang="en-US" dirty="0" smtClean="0"/>
              <a:t>aut812921114302</a:t>
            </a:r>
            <a:endParaRPr lang="en-US" dirty="0"/>
          </a:p>
          <a:p>
            <a:pPr>
              <a:buClr>
                <a:srgbClr val="000000"/>
              </a:buClr>
              <a:buFont typeface="Arial" charset="0"/>
              <a:buNone/>
            </a:pPr>
            <a:r>
              <a:rPr lang="en-US" dirty="0"/>
              <a:t> Guide:</a:t>
            </a:r>
            <a:r>
              <a:rPr lang="en-US" sz="1800" dirty="0">
                <a:latin typeface="Calibri" pitchFamily="34" charset="0"/>
                <a:ea typeface="Calibri" pitchFamily="34" charset="0"/>
                <a:cs typeface="Times New Roman" pitchFamily="18" charset="0"/>
              </a:rPr>
              <a:t>(</a:t>
            </a:r>
            <a:r>
              <a:rPr lang="en-US" sz="1800" dirty="0" err="1">
                <a:latin typeface="Calibri" pitchFamily="34" charset="0"/>
                <a:ea typeface="Calibri" pitchFamily="34" charset="0"/>
                <a:cs typeface="Times New Roman" pitchFamily="18" charset="0"/>
              </a:rPr>
              <a:t>P.Raja</a:t>
            </a:r>
            <a:r>
              <a:rPr lang="en-US" sz="1800" dirty="0">
                <a:latin typeface="Calibri" pitchFamily="34" charset="0"/>
                <a:ea typeface="Calibri" pitchFamily="34" charset="0"/>
                <a:cs typeface="Times New Roman" pitchFamily="18" charset="0"/>
              </a:rPr>
              <a:t>, Master </a:t>
            </a:r>
            <a:r>
              <a:rPr lang="en-US" sz="1800">
                <a:latin typeface="Calibri" pitchFamily="34" charset="0"/>
                <a:ea typeface="Calibri" pitchFamily="34" charset="0"/>
                <a:cs typeface="Times New Roman" pitchFamily="18" charset="0"/>
              </a:rPr>
              <a:t>Trainer </a:t>
            </a:r>
            <a:r>
              <a:rPr lang="en-US" sz="1800" smtClean="0">
                <a:latin typeface="Calibri" pitchFamily="34" charset="0"/>
                <a:ea typeface="Calibri" pitchFamily="34" charset="0"/>
                <a:cs typeface="Times New Roman" pitchFamily="18" charset="0"/>
              </a:rPr>
              <a:t>)</a:t>
            </a:r>
          </a:p>
          <a:p>
            <a:pPr>
              <a:buClr>
                <a:srgbClr val="000000"/>
              </a:buClr>
              <a:buFont typeface="Arial" charset="0"/>
              <a:buNone/>
            </a:pPr>
            <a:endParaRPr lang="en-US" dirty="0"/>
          </a:p>
          <a:p>
            <a:pPr algn="ctr">
              <a:buClr>
                <a:srgbClr val="000000"/>
              </a:buClr>
              <a:buFont typeface="Arial" charset="0"/>
              <a:buNone/>
            </a:pPr>
            <a:endParaRPr lang="en-US" dirty="0"/>
          </a:p>
          <a:p>
            <a:pPr algn="ctr">
              <a:buClr>
                <a:srgbClr val="000000"/>
              </a:buClr>
              <a:buFont typeface="Arial" charset="0"/>
              <a:buNone/>
            </a:pPr>
            <a:endParaRPr lang="en-US" dirty="0"/>
          </a:p>
          <a:p>
            <a:pPr algn="ctr">
              <a:buClr>
                <a:srgbClr val="000000"/>
              </a:buClr>
              <a:buFont typeface="Arial" charset="0"/>
              <a:buNone/>
            </a:pPr>
            <a:endParaRPr lang="en-US" dirty="0"/>
          </a:p>
          <a:p>
            <a:pPr algn="ctr">
              <a:buClr>
                <a:srgbClr val="000000"/>
              </a:buClr>
              <a:buFont typeface="Arial" charset="0"/>
              <a:buNone/>
            </a:pPr>
            <a:endParaRPr lang="en-US" dirty="0"/>
          </a:p>
        </p:txBody>
      </p:sp>
      <p:pic>
        <p:nvPicPr>
          <p:cNvPr id="4" name="Picture 3">
            <a:hlinkClick r:id="" action="ppaction://media"/>
          </p:cNvPr>
          <p:cNvPicPr>
            <a:picLocks noRot="1" noChangeAspect="1"/>
          </p:cNvPicPr>
          <p:nvPr>
            <a:videoFile r:link="rId1"/>
          </p:nvPr>
        </p:nvPicPr>
        <p:blipFill>
          <a:blip r:embed="rId10"/>
          <a:srcRect l="-184528" t="-81921" r="-184528" b="-81921"/>
          <a:stretch>
            <a:fillRect/>
          </a:stretch>
        </p:blipFill>
        <p:spPr bwMode="auto">
          <a:xfrm>
            <a:off x="6858000" y="3857625"/>
            <a:ext cx="2286000" cy="1285875"/>
          </a:xfrm>
          <a:prstGeom prst="rect">
            <a:avLst/>
          </a:prstGeom>
          <a:noFill/>
          <a:ln w="9525">
            <a:noFill/>
            <a:miter lim="800000"/>
            <a:headEnd/>
            <a:tailEnd/>
          </a:ln>
        </p:spPr>
      </p:pic>
    </p:spTree>
  </p:cSld>
  <p:clrMapOvr>
    <a:masterClrMapping/>
  </p:clrMapOvr>
  <p:transition spd="slow" advTm="1419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06375"/>
            <a:ext cx="8229600" cy="461963"/>
          </a:xfrm>
        </p:spPr>
        <p:txBody>
          <a:bodyPr anchor="t">
            <a:spAutoFit/>
          </a:bodyPr>
          <a:lstStyle/>
          <a:p>
            <a:endParaRPr lang="en-IN" sz="2400" b="1" smtClean="0">
              <a:solidFill>
                <a:srgbClr val="002060"/>
              </a:solidFill>
              <a:latin typeface="Arial" charset="0"/>
              <a:cs typeface="Arial" charset="0"/>
            </a:endParaRPr>
          </a:p>
        </p:txBody>
      </p:sp>
      <p:sp>
        <p:nvSpPr>
          <p:cNvPr id="23555" name="Rectangle 4"/>
          <p:cNvSpPr>
            <a:spLocks noChangeArrowheads="1"/>
          </p:cNvSpPr>
          <p:nvPr/>
        </p:nvSpPr>
        <p:spPr bwMode="auto">
          <a:xfrm>
            <a:off x="2286000" y="644525"/>
            <a:ext cx="4572000" cy="3527425"/>
          </a:xfrm>
          <a:prstGeom prst="rect">
            <a:avLst/>
          </a:prstGeom>
          <a:noFill/>
          <a:ln w="9525">
            <a:noFill/>
            <a:miter lim="800000"/>
            <a:headEnd/>
            <a:tailEnd/>
          </a:ln>
        </p:spPr>
        <p:txBody>
          <a:bodyPr>
            <a:spAutoFit/>
          </a:bodyPr>
          <a:lstStyle/>
          <a:p>
            <a:pPr>
              <a:lnSpc>
                <a:spcPct val="115000"/>
              </a:lnSpc>
              <a:spcBef>
                <a:spcPts val="1200"/>
              </a:spcBef>
              <a:buClr>
                <a:srgbClr val="000000"/>
              </a:buClr>
              <a:buSzPts val="1100"/>
              <a:buFont typeface="Arial" charset="0"/>
              <a:buNone/>
            </a:pPr>
            <a:r>
              <a:rPr lang="en-GB" sz="1200">
                <a:latin typeface="Average" charset="0"/>
                <a:sym typeface="Average" charset="0"/>
              </a:rPr>
              <a:t>AI is revolutionizing the e-commerce industry with its vast array of applications that increase efficiency and enhance the customer experience. </a:t>
            </a:r>
          </a:p>
          <a:p>
            <a:pPr>
              <a:lnSpc>
                <a:spcPct val="115000"/>
              </a:lnSpc>
              <a:spcBef>
                <a:spcPts val="1200"/>
              </a:spcBef>
              <a:buClr>
                <a:srgbClr val="000000"/>
              </a:buClr>
              <a:buSzPts val="1100"/>
              <a:buFont typeface="Arial" charset="0"/>
              <a:buNone/>
            </a:pPr>
            <a:r>
              <a:rPr lang="en-GB" sz="1200">
                <a:latin typeface="Average" charset="0"/>
                <a:sym typeface="Average" charset="0"/>
              </a:rPr>
              <a:t>Businesses like Amazon, Alibaba, and eBay have already shown the potential of AI in e-commerce, and with improvements in machine learning and growing adoption of AI technology, the future seems even more bright. </a:t>
            </a:r>
          </a:p>
          <a:p>
            <a:pPr>
              <a:lnSpc>
                <a:spcPct val="115000"/>
              </a:lnSpc>
              <a:spcBef>
                <a:spcPts val="1200"/>
              </a:spcBef>
              <a:buClr>
                <a:srgbClr val="000000"/>
              </a:buClr>
              <a:buSzPts val="1100"/>
              <a:buFont typeface="Arial" charset="0"/>
              <a:buNone/>
            </a:pPr>
            <a:r>
              <a:rPr lang="en-GB" sz="1200">
                <a:latin typeface="Average" charset="0"/>
                <a:sym typeface="Average" charset="0"/>
              </a:rPr>
              <a:t>However, there are also possible challenges and limitations such as concerns about data privacy and the demand for skilled AI professionals.</a:t>
            </a:r>
          </a:p>
          <a:p>
            <a:pPr>
              <a:lnSpc>
                <a:spcPct val="115000"/>
              </a:lnSpc>
              <a:spcBef>
                <a:spcPts val="1200"/>
              </a:spcBef>
              <a:buClr>
                <a:srgbClr val="000000"/>
              </a:buClr>
              <a:buSzPts val="1100"/>
              <a:buFont typeface="Arial" charset="0"/>
              <a:buNone/>
            </a:pPr>
            <a:r>
              <a:rPr lang="en-GB" sz="1200">
                <a:latin typeface="Average" charset="0"/>
                <a:sym typeface="Average" charset="0"/>
              </a:rPr>
              <a:t> However, AI is a game-changer for e-commerce, and organizations that use this technology will have an edge in the market. The future of e-commerce will surely change as AI develops in ways we can only speculate about.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Google Shape;62;g5fab984687_2_0"/>
          <p:cNvSpPr txBox="1">
            <a:spLocks/>
          </p:cNvSpPr>
          <p:nvPr/>
        </p:nvSpPr>
        <p:spPr bwMode="auto">
          <a:xfrm>
            <a:off x="3160713" y="2041525"/>
            <a:ext cx="2822575" cy="530225"/>
          </a:xfrm>
          <a:prstGeom prst="rect">
            <a:avLst/>
          </a:prstGeom>
          <a:noFill/>
          <a:ln w="9525">
            <a:noFill/>
            <a:miter lim="800000"/>
            <a:headEnd/>
            <a:tailEnd/>
          </a:ln>
        </p:spPr>
        <p:txBody>
          <a:bodyPr lIns="91425" tIns="91425" rIns="91425" bIns="91425"/>
          <a:lstStyle/>
          <a:p>
            <a:pPr algn="ctr">
              <a:spcBef>
                <a:spcPts val="600"/>
              </a:spcBef>
              <a:buClr>
                <a:srgbClr val="000000"/>
              </a:buClr>
              <a:buFont typeface="Arial" charset="0"/>
              <a:buNone/>
            </a:pPr>
            <a:r>
              <a:rPr lang="en-US" sz="3000" b="1"/>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 action="ppaction://media"/>
          </p:cNvPr>
          <p:cNvPicPr>
            <a:picLocks noRot="1" noChangeAspect="1"/>
          </p:cNvPicPr>
          <p:nvPr>
            <a:videoFile r:link="rId1"/>
          </p:nvPr>
        </p:nvPicPr>
        <p:blipFill>
          <a:blip r:embed="rId4"/>
          <a:srcRect l="-184528" t="-81921" r="-184528" b="-81921"/>
          <a:stretch>
            <a:fillRect/>
          </a:stretch>
        </p:blipFill>
        <p:spPr bwMode="auto">
          <a:xfrm>
            <a:off x="6858000" y="3857625"/>
            <a:ext cx="2286000" cy="1285875"/>
          </a:xfrm>
          <a:prstGeom prst="rect">
            <a:avLst/>
          </a:prstGeom>
          <a:noFill/>
          <a:ln w="9525">
            <a:noFill/>
            <a:miter lim="800000"/>
            <a:headEnd/>
            <a:tailEnd/>
          </a:ln>
        </p:spPr>
      </p:pic>
      <p:sp>
        <p:nvSpPr>
          <p:cNvPr id="15363" name="Rectangle 4"/>
          <p:cNvSpPr>
            <a:spLocks noChangeArrowheads="1"/>
          </p:cNvSpPr>
          <p:nvPr/>
        </p:nvSpPr>
        <p:spPr bwMode="auto">
          <a:xfrm>
            <a:off x="1101725" y="696913"/>
            <a:ext cx="6888163" cy="3784600"/>
          </a:xfrm>
          <a:prstGeom prst="rect">
            <a:avLst/>
          </a:prstGeom>
          <a:noFill/>
          <a:ln w="9525">
            <a:noFill/>
            <a:miter lim="800000"/>
            <a:headEnd/>
            <a:tailEnd/>
          </a:ln>
        </p:spPr>
        <p:txBody>
          <a:bodyPr>
            <a:spAutoFit/>
          </a:bodyPr>
          <a:lstStyle/>
          <a:p>
            <a:pPr algn="ctr">
              <a:buClr>
                <a:srgbClr val="000000"/>
              </a:buClr>
              <a:buFont typeface="Arial" charset="0"/>
              <a:buNone/>
            </a:pPr>
            <a:r>
              <a:rPr lang="en-US" sz="8000" b="1">
                <a:solidFill>
                  <a:schemeClr val="hlink"/>
                </a:solidFill>
                <a:latin typeface="Cambria" pitchFamily="18" charset="0"/>
                <a:hlinkClick r:id="rId5"/>
              </a:rPr>
              <a:t>Artificial intelligence in e-commerce</a:t>
            </a:r>
            <a:endParaRPr lang="en-US" sz="8000" b="1">
              <a:latin typeface="Cambria" pitchFamily="18" charset="0"/>
            </a:endParaRPr>
          </a:p>
        </p:txBody>
      </p:sp>
    </p:spTree>
  </p:cSld>
  <p:clrMapOvr>
    <a:masterClrMapping/>
  </p:clrMapOvr>
  <p:transition spd="slow" advTm="336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2"/>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98475" y="673100"/>
            <a:ext cx="8229600" cy="3749675"/>
          </a:xfrm>
        </p:spPr>
        <p:txBody>
          <a:bodyPr anchor="t">
            <a:spAutoFit/>
          </a:bodyPr>
          <a:lstStyle/>
          <a:p>
            <a:pPr>
              <a:lnSpc>
                <a:spcPct val="115000"/>
              </a:lnSpc>
            </a:pPr>
            <a:r>
              <a:rPr lang="en-GB" sz="1600" smtClean="0">
                <a:solidFill>
                  <a:srgbClr val="000000"/>
                </a:solidFill>
                <a:latin typeface="Average" charset="0"/>
                <a:ea typeface="Average" charset="0"/>
                <a:cs typeface="Average" charset="0"/>
                <a:sym typeface="Average" charset="0"/>
              </a:rPr>
              <a:t>Artificial intelligence (AI) is revolutionizing the e-commerce industry, enabling businesses to automate processes, optimize the customer experience and increase sales.</a:t>
            </a:r>
            <a:br>
              <a:rPr lang="en-GB" sz="1600" smtClean="0">
                <a:solidFill>
                  <a:srgbClr val="000000"/>
                </a:solidFill>
                <a:latin typeface="Average" charset="0"/>
                <a:ea typeface="Average" charset="0"/>
                <a:cs typeface="Average" charset="0"/>
                <a:sym typeface="Average" charset="0"/>
              </a:rPr>
            </a:br>
            <a:r>
              <a:rPr lang="en-GB" sz="1600" smtClean="0">
                <a:solidFill>
                  <a:srgbClr val="000000"/>
                </a:solidFill>
                <a:latin typeface="Average" charset="0"/>
                <a:ea typeface="Average" charset="0"/>
                <a:cs typeface="Average" charset="0"/>
                <a:sym typeface="Average" charset="0"/>
              </a:rPr>
              <a:t>AI gives computers the ability to learn from their past mistakes, identify trends in data, and make decisions based on those patterns.</a:t>
            </a:r>
            <a:br>
              <a:rPr lang="en-GB" sz="1600" smtClean="0">
                <a:solidFill>
                  <a:srgbClr val="000000"/>
                </a:solidFill>
                <a:latin typeface="Average" charset="0"/>
                <a:ea typeface="Average" charset="0"/>
                <a:cs typeface="Average" charset="0"/>
                <a:sym typeface="Average" charset="0"/>
              </a:rPr>
            </a:br>
            <a:r>
              <a:rPr lang="en-GB" sz="1600" smtClean="0">
                <a:solidFill>
                  <a:srgbClr val="000000"/>
                </a:solidFill>
                <a:latin typeface="Average" charset="0"/>
                <a:ea typeface="Average" charset="0"/>
                <a:cs typeface="Average" charset="0"/>
                <a:sym typeface="Average" charset="0"/>
              </a:rPr>
              <a:t>AI in e-commerce can be used to automate more complicated tasks, such as product recommendations and personalization, as well as simpler tasks, such as order fulfillment and customer service.</a:t>
            </a:r>
            <a:br>
              <a:rPr lang="en-GB" sz="1600" smtClean="0">
                <a:solidFill>
                  <a:srgbClr val="000000"/>
                </a:solidFill>
                <a:latin typeface="Average" charset="0"/>
                <a:ea typeface="Average" charset="0"/>
                <a:cs typeface="Average" charset="0"/>
                <a:sym typeface="Average" charset="0"/>
              </a:rPr>
            </a:br>
            <a:r>
              <a:rPr lang="en-GB" sz="1600" smtClean="0">
                <a:solidFill>
                  <a:srgbClr val="000000"/>
                </a:solidFill>
              </a:rPr>
              <a:t/>
            </a:r>
            <a:br>
              <a:rPr lang="en-GB" sz="1600" smtClean="0">
                <a:solidFill>
                  <a:srgbClr val="000000"/>
                </a:solidFill>
              </a:rPr>
            </a:br>
            <a:r>
              <a:rPr lang="en-GB" sz="1600" smtClean="0">
                <a:solidFill>
                  <a:srgbClr val="000000"/>
                </a:solidFill>
                <a:latin typeface="Average" charset="0"/>
                <a:ea typeface="Average" charset="0"/>
                <a:cs typeface="Average" charset="0"/>
                <a:sym typeface="Average" charset="0"/>
              </a:rPr>
              <a:t>Businesses can improve their processes and increase productivity while providing a more dynamic shopping experience for their customers.</a:t>
            </a:r>
            <a:br>
              <a:rPr lang="en-GB" sz="1600" smtClean="0">
                <a:solidFill>
                  <a:srgbClr val="000000"/>
                </a:solidFill>
                <a:latin typeface="Average" charset="0"/>
                <a:ea typeface="Average" charset="0"/>
                <a:cs typeface="Average" charset="0"/>
                <a:sym typeface="Average" charset="0"/>
              </a:rPr>
            </a:br>
            <a:r>
              <a:rPr lang="en-GB" sz="1600" smtClean="0">
                <a:solidFill>
                  <a:srgbClr val="000000"/>
                </a:solidFill>
              </a:rPr>
              <a:t/>
            </a:r>
            <a:br>
              <a:rPr lang="en-GB" sz="1600" smtClean="0">
                <a:solidFill>
                  <a:srgbClr val="000000"/>
                </a:solidFill>
              </a:rPr>
            </a:br>
            <a:r>
              <a:rPr lang="en-GB" sz="1600" smtClean="0">
                <a:solidFill>
                  <a:srgbClr val="000000"/>
                </a:solidFill>
                <a:latin typeface="Average" charset="0"/>
                <a:ea typeface="Average" charset="0"/>
                <a:cs typeface="Average" charset="0"/>
                <a:sym typeface="Average" charset="0"/>
              </a:rPr>
              <a:t>If you want to take a course on Artificial intelligence do check </a:t>
            </a:r>
            <a:r>
              <a:rPr lang="en-GB" sz="1600" u="sng" smtClean="0">
                <a:solidFill>
                  <a:srgbClr val="006580"/>
                </a:solidFill>
                <a:latin typeface="Average" charset="0"/>
                <a:ea typeface="Average" charset="0"/>
                <a:cs typeface="Average" charset="0"/>
                <a:sym typeface="Average" charset="0"/>
                <a:hlinkClick r:id="rId3"/>
              </a:rPr>
              <a:t>Jeetech Academy.</a:t>
            </a:r>
            <a:r>
              <a:rPr lang="en-GB" sz="1600" u="sng" smtClean="0">
                <a:solidFill>
                  <a:srgbClr val="006580"/>
                </a:solidFill>
                <a:latin typeface="Average" charset="0"/>
                <a:ea typeface="Average" charset="0"/>
                <a:cs typeface="Average" charset="0"/>
                <a:sym typeface="Average" charset="0"/>
              </a:rPr>
              <a:t/>
            </a:r>
            <a:br>
              <a:rPr lang="en-GB" sz="1600" u="sng" smtClean="0">
                <a:solidFill>
                  <a:srgbClr val="006580"/>
                </a:solidFill>
                <a:latin typeface="Average" charset="0"/>
                <a:ea typeface="Average" charset="0"/>
                <a:cs typeface="Average" charset="0"/>
                <a:sym typeface="Average" charset="0"/>
              </a:rPr>
            </a:br>
            <a:endParaRPr lang="en-IN" sz="1600" b="1" smtClean="0">
              <a:solidFill>
                <a:srgbClr val="002060"/>
              </a:solidFill>
              <a:latin typeface="Arial" charset="0"/>
              <a:cs typeface="Arial" charset="0"/>
            </a:endParaRPr>
          </a:p>
        </p:txBody>
      </p:sp>
      <p:pic>
        <p:nvPicPr>
          <p:cNvPr id="3" name="Picture 2">
            <a:hlinkClick r:id="" action="ppaction://media"/>
          </p:cNvPr>
          <p:cNvPicPr>
            <a:picLocks noRot="1" noChangeAspect="1"/>
          </p:cNvPicPr>
          <p:nvPr>
            <a:videoFile r:link="rId1"/>
          </p:nvPr>
        </p:nvPicPr>
        <p:blipFill>
          <a:blip r:embed="rId4"/>
          <a:srcRect l="-184528" t="-81921" r="-184528" b="-81921"/>
          <a:stretch>
            <a:fillRect/>
          </a:stretch>
        </p:blipFill>
        <p:spPr bwMode="auto">
          <a:xfrm>
            <a:off x="6421438" y="3524250"/>
            <a:ext cx="2286000" cy="1285875"/>
          </a:xfrm>
          <a:prstGeom prst="rect">
            <a:avLst/>
          </a:prstGeom>
          <a:noFill/>
          <a:ln w="9525">
            <a:noFill/>
            <a:miter lim="800000"/>
            <a:headEnd/>
            <a:tailEnd/>
          </a:ln>
        </p:spPr>
      </p:pic>
    </p:spTree>
  </p:cSld>
  <p:clrMapOvr>
    <a:masterClrMapping/>
  </p:clrMapOvr>
  <p:transition spd="slow" advTm="136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IN" sz="2400" b="1" smtClean="0">
              <a:solidFill>
                <a:srgbClr val="002060"/>
              </a:solidFill>
              <a:latin typeface="Arial" charset="0"/>
              <a:cs typeface="Arial" charset="0"/>
            </a:endParaRPr>
          </a:p>
        </p:txBody>
      </p:sp>
      <p:pic>
        <p:nvPicPr>
          <p:cNvPr id="3" name="Picture 2">
            <a:hlinkClick r:id="" action="ppaction://media"/>
          </p:cNvPr>
          <p:cNvPicPr>
            <a:picLocks noRot="1" noChangeAspect="1"/>
          </p:cNvPicPr>
          <p:nvPr>
            <a:videoFile r:link="rId1"/>
          </p:nvPr>
        </p:nvPicPr>
        <p:blipFill>
          <a:blip r:embed="rId3"/>
          <a:srcRect l="-184528" t="-81921" r="-184528" b="-81921"/>
          <a:stretch>
            <a:fillRect/>
          </a:stretch>
        </p:blipFill>
        <p:spPr bwMode="auto">
          <a:xfrm>
            <a:off x="6858000" y="3857625"/>
            <a:ext cx="2286000" cy="1285875"/>
          </a:xfrm>
          <a:prstGeom prst="rect">
            <a:avLst/>
          </a:prstGeom>
          <a:noFill/>
          <a:ln w="9525">
            <a:noFill/>
            <a:miter lim="800000"/>
            <a:headEnd/>
            <a:tailEnd/>
          </a:ln>
        </p:spPr>
      </p:pic>
      <p:sp>
        <p:nvSpPr>
          <p:cNvPr id="17412" name="Rectangle 7"/>
          <p:cNvSpPr>
            <a:spLocks noChangeArrowheads="1"/>
          </p:cNvSpPr>
          <p:nvPr/>
        </p:nvSpPr>
        <p:spPr bwMode="auto">
          <a:xfrm>
            <a:off x="2286000" y="366713"/>
            <a:ext cx="4572000" cy="319087"/>
          </a:xfrm>
          <a:prstGeom prst="rect">
            <a:avLst/>
          </a:prstGeom>
          <a:noFill/>
          <a:ln w="9525">
            <a:noFill/>
            <a:miter lim="800000"/>
            <a:headEnd/>
            <a:tailEnd/>
          </a:ln>
        </p:spPr>
        <p:txBody>
          <a:bodyPr>
            <a:spAutoFit/>
          </a:bodyPr>
          <a:lstStyle/>
          <a:p>
            <a:pPr>
              <a:lnSpc>
                <a:spcPct val="115000"/>
              </a:lnSpc>
              <a:buClr>
                <a:srgbClr val="000000"/>
              </a:buClr>
              <a:buFont typeface="Arial" charset="0"/>
              <a:buNone/>
            </a:pPr>
            <a:endParaRPr lang="en-GB">
              <a:latin typeface="Average" charset="0"/>
              <a:sym typeface="Average" charset="0"/>
            </a:endParaRPr>
          </a:p>
        </p:txBody>
      </p:sp>
      <p:sp>
        <p:nvSpPr>
          <p:cNvPr id="17413" name="Rectangle 8"/>
          <p:cNvSpPr>
            <a:spLocks noChangeArrowheads="1"/>
          </p:cNvSpPr>
          <p:nvPr/>
        </p:nvSpPr>
        <p:spPr bwMode="auto">
          <a:xfrm>
            <a:off x="2286000" y="1427163"/>
            <a:ext cx="4572000" cy="3170237"/>
          </a:xfrm>
          <a:prstGeom prst="rect">
            <a:avLst/>
          </a:prstGeom>
          <a:noFill/>
          <a:ln w="9525">
            <a:noFill/>
            <a:miter lim="800000"/>
            <a:headEnd/>
            <a:tailEnd/>
          </a:ln>
        </p:spPr>
        <p:txBody>
          <a:bodyPr>
            <a:spAutoFit/>
          </a:bodyPr>
          <a:lstStyle/>
          <a:p>
            <a:pPr>
              <a:lnSpc>
                <a:spcPct val="115000"/>
              </a:lnSpc>
              <a:buClr>
                <a:srgbClr val="000000"/>
              </a:buClr>
              <a:buSzPts val="1100"/>
              <a:buFont typeface="Arial" charset="0"/>
              <a:buNone/>
            </a:pPr>
            <a:r>
              <a:rPr lang="en-GB" sz="1600" b="1">
                <a:latin typeface="Average" charset="0"/>
                <a:sym typeface="Average" charset="0"/>
              </a:rPr>
              <a:t>Chatbots</a:t>
            </a:r>
            <a:r>
              <a:rPr lang="en-GB" sz="1600">
                <a:latin typeface="Average" charset="0"/>
                <a:sym typeface="Average" charset="0"/>
              </a:rPr>
              <a:t>: Chatbots are one of the most common AI applications in e-commerce. These AI-powered virtual assistants can help customers with their queries, provide personalized product recommendations, and even complete transactions. </a:t>
            </a:r>
          </a:p>
          <a:p>
            <a:pPr>
              <a:lnSpc>
                <a:spcPct val="115000"/>
              </a:lnSpc>
              <a:buClr>
                <a:srgbClr val="000000"/>
              </a:buClr>
              <a:buSzPts val="1100"/>
              <a:buFont typeface="Arial" charset="0"/>
              <a:buNone/>
            </a:pPr>
            <a:r>
              <a:rPr lang="en-GB" sz="1600">
                <a:latin typeface="Average" charset="0"/>
                <a:sym typeface="Average" charset="0"/>
              </a:rPr>
              <a:t>Chatbots can handle a large volume of customer inquiries and provide 24/7 customer service, which can improve customer satisfaction and increase sales.</a:t>
            </a:r>
          </a:p>
          <a:p>
            <a:pPr>
              <a:buClr>
                <a:srgbClr val="000000"/>
              </a:buClr>
              <a:buFont typeface="Arial" charset="0"/>
              <a:buNone/>
            </a:pPr>
            <a:endParaRPr lang="en-GB" sz="1600">
              <a:latin typeface="Gothic A1" charset="-127"/>
              <a:ea typeface="Gothic A1" charset="-127"/>
              <a:sym typeface="Gothic A1" charset="-127"/>
            </a:endParaRPr>
          </a:p>
        </p:txBody>
      </p:sp>
    </p:spTree>
  </p:cSld>
  <p:clrMapOvr>
    <a:masterClrMapping/>
  </p:clrMapOvr>
  <p:transition spd="slow" advTm="1176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06375"/>
            <a:ext cx="8229600" cy="461963"/>
          </a:xfrm>
        </p:spPr>
        <p:txBody>
          <a:bodyPr anchor="t">
            <a:spAutoFit/>
          </a:bodyPr>
          <a:lstStyle/>
          <a:p>
            <a:endParaRPr lang="en-IN" sz="2400" b="1" smtClean="0">
              <a:solidFill>
                <a:srgbClr val="002060"/>
              </a:solidFill>
              <a:latin typeface="Arial" charset="0"/>
              <a:cs typeface="Arial" charset="0"/>
            </a:endParaRPr>
          </a:p>
        </p:txBody>
      </p:sp>
      <p:pic>
        <p:nvPicPr>
          <p:cNvPr id="3" name="Picture 2">
            <a:hlinkClick r:id="" action="ppaction://media"/>
          </p:cNvPr>
          <p:cNvPicPr>
            <a:picLocks noRot="1" noChangeAspect="1"/>
          </p:cNvPicPr>
          <p:nvPr>
            <a:videoFile r:link="rId1"/>
          </p:nvPr>
        </p:nvPicPr>
        <p:blipFill>
          <a:blip r:embed="rId3"/>
          <a:srcRect l="-184528" t="-81921" r="-184528" b="-81921"/>
          <a:stretch>
            <a:fillRect/>
          </a:stretch>
        </p:blipFill>
        <p:spPr bwMode="auto">
          <a:xfrm>
            <a:off x="6858000" y="3857625"/>
            <a:ext cx="2286000" cy="1285875"/>
          </a:xfrm>
          <a:prstGeom prst="rect">
            <a:avLst/>
          </a:prstGeom>
          <a:noFill/>
          <a:ln w="9525">
            <a:noFill/>
            <a:miter lim="800000"/>
            <a:headEnd/>
            <a:tailEnd/>
          </a:ln>
        </p:spPr>
      </p:pic>
      <p:sp>
        <p:nvSpPr>
          <p:cNvPr id="18436" name="Rectangle 4"/>
          <p:cNvSpPr>
            <a:spLocks noChangeArrowheads="1"/>
          </p:cNvSpPr>
          <p:nvPr/>
        </p:nvSpPr>
        <p:spPr bwMode="auto">
          <a:xfrm>
            <a:off x="2286000" y="950913"/>
            <a:ext cx="4572000" cy="3292475"/>
          </a:xfrm>
          <a:prstGeom prst="rect">
            <a:avLst/>
          </a:prstGeom>
          <a:noFill/>
          <a:ln w="9525">
            <a:noFill/>
            <a:miter lim="800000"/>
            <a:headEnd/>
            <a:tailEnd/>
          </a:ln>
        </p:spPr>
        <p:txBody>
          <a:bodyPr>
            <a:spAutoFit/>
          </a:bodyPr>
          <a:lstStyle/>
          <a:p>
            <a:pPr>
              <a:lnSpc>
                <a:spcPct val="115000"/>
              </a:lnSpc>
              <a:buClr>
                <a:srgbClr val="000000"/>
              </a:buClr>
              <a:buSzPts val="1100"/>
              <a:buFont typeface="Arial" charset="0"/>
              <a:buNone/>
            </a:pPr>
            <a:r>
              <a:rPr lang="en-GB">
                <a:latin typeface="Average" charset="0"/>
                <a:sym typeface="Average" charset="0"/>
              </a:rPr>
              <a:t>Image recognition technology: Retailers can identify and suggest related or complementary products that their customers might be interested in by analyzing and processing hundreds of product photos using image recognition technology. In this way, retailers increase their chances of upselling and cross-selling products and improve the customer's shopping experience.</a:t>
            </a:r>
          </a:p>
          <a:p>
            <a:pPr>
              <a:lnSpc>
                <a:spcPct val="115000"/>
              </a:lnSpc>
              <a:buClr>
                <a:srgbClr val="000000"/>
              </a:buClr>
              <a:buSzPts val="1100"/>
              <a:buFont typeface="Arial" charset="0"/>
              <a:buNone/>
            </a:pPr>
            <a:endParaRPr lang="en-GB"/>
          </a:p>
          <a:p>
            <a:pPr>
              <a:lnSpc>
                <a:spcPct val="115000"/>
              </a:lnSpc>
              <a:buClr>
                <a:srgbClr val="000000"/>
              </a:buClr>
              <a:buSzPts val="1100"/>
              <a:buFont typeface="Arial" charset="0"/>
              <a:buNone/>
            </a:pPr>
            <a:r>
              <a:rPr lang="en-GB">
                <a:latin typeface="Average" charset="0"/>
                <a:sym typeface="Average" charset="0"/>
              </a:rPr>
              <a:t>Moreover, stores can use AI-powered image recognition technology to check and maintain the quality of their products. It provides the ability to locate problems with products and help retailers fix them before they are distributed to customers.</a:t>
            </a:r>
          </a:p>
        </p:txBody>
      </p:sp>
    </p:spTree>
  </p:cSld>
  <p:clrMapOvr>
    <a:masterClrMapping/>
  </p:clrMapOvr>
  <p:transition spd="slow" advTm="1112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a:xfrm>
            <a:off x="457200" y="206375"/>
            <a:ext cx="8229600" cy="461963"/>
          </a:xfrm>
        </p:spPr>
        <p:txBody>
          <a:bodyPr anchor="t">
            <a:spAutoFit/>
          </a:bodyPr>
          <a:lstStyle/>
          <a:p>
            <a:endParaRPr lang="en-US" sz="2400" b="1" smtClean="0">
              <a:solidFill>
                <a:srgbClr val="002060"/>
              </a:solidFill>
              <a:latin typeface="Arial" charset="0"/>
              <a:cs typeface="Arial" charset="0"/>
            </a:endParaRPr>
          </a:p>
        </p:txBody>
      </p:sp>
      <p:sp>
        <p:nvSpPr>
          <p:cNvPr id="19459" name="TextBox 3"/>
          <p:cNvSpPr txBox="1">
            <a:spLocks noChangeArrowheads="1"/>
          </p:cNvSpPr>
          <p:nvPr/>
        </p:nvSpPr>
        <p:spPr bwMode="auto">
          <a:xfrm>
            <a:off x="633413" y="1135063"/>
            <a:ext cx="8142287" cy="307975"/>
          </a:xfrm>
          <a:prstGeom prst="rect">
            <a:avLst/>
          </a:prstGeom>
          <a:noFill/>
          <a:ln w="9525">
            <a:noFill/>
            <a:miter lim="800000"/>
            <a:headEnd/>
            <a:tailEnd/>
          </a:ln>
        </p:spPr>
        <p:txBody>
          <a:bodyPr>
            <a:spAutoFit/>
          </a:bodyPr>
          <a:lstStyle/>
          <a:p>
            <a:pPr marL="342900" indent="-342900">
              <a:buClr>
                <a:srgbClr val="000000"/>
              </a:buClr>
              <a:buFont typeface="Arial" charset="0"/>
              <a:buAutoNum type="arabicPeriod"/>
            </a:pPr>
            <a:endParaRPr lang="en-IN"/>
          </a:p>
        </p:txBody>
      </p:sp>
      <p:pic>
        <p:nvPicPr>
          <p:cNvPr id="2" name="Picture 1">
            <a:hlinkClick r:id="" action="ppaction://media"/>
          </p:cNvPr>
          <p:cNvPicPr>
            <a:picLocks noRot="1" noChangeAspect="1"/>
          </p:cNvPicPr>
          <p:nvPr>
            <a:videoFile r:link="rId1"/>
          </p:nvPr>
        </p:nvPicPr>
        <p:blipFill>
          <a:blip r:embed="rId3"/>
          <a:srcRect l="-184528" t="-81921" r="-184528" b="-81921"/>
          <a:stretch>
            <a:fillRect/>
          </a:stretch>
        </p:blipFill>
        <p:spPr bwMode="auto">
          <a:xfrm>
            <a:off x="6858000" y="3857625"/>
            <a:ext cx="2286000" cy="1285875"/>
          </a:xfrm>
          <a:prstGeom prst="rect">
            <a:avLst/>
          </a:prstGeom>
          <a:noFill/>
          <a:ln w="9525">
            <a:noFill/>
            <a:miter lim="800000"/>
            <a:headEnd/>
            <a:tailEnd/>
          </a:ln>
        </p:spPr>
      </p:pic>
      <p:sp>
        <p:nvSpPr>
          <p:cNvPr id="19461" name="Rectangle 4"/>
          <p:cNvSpPr>
            <a:spLocks noChangeArrowheads="1"/>
          </p:cNvSpPr>
          <p:nvPr/>
        </p:nvSpPr>
        <p:spPr bwMode="auto">
          <a:xfrm>
            <a:off x="2286000" y="950913"/>
            <a:ext cx="4572000" cy="3292475"/>
          </a:xfrm>
          <a:prstGeom prst="rect">
            <a:avLst/>
          </a:prstGeom>
          <a:noFill/>
          <a:ln w="9525">
            <a:noFill/>
            <a:miter lim="800000"/>
            <a:headEnd/>
            <a:tailEnd/>
          </a:ln>
        </p:spPr>
        <p:txBody>
          <a:bodyPr>
            <a:spAutoFit/>
          </a:bodyPr>
          <a:lstStyle/>
          <a:p>
            <a:pPr>
              <a:lnSpc>
                <a:spcPct val="115000"/>
              </a:lnSpc>
              <a:buClr>
                <a:srgbClr val="000000"/>
              </a:buClr>
              <a:buSzPts val="1100"/>
              <a:buFont typeface="Arial" charset="0"/>
              <a:buNone/>
            </a:pPr>
            <a:r>
              <a:rPr lang="en-GB">
                <a:latin typeface="Average" charset="0"/>
                <a:sym typeface="Average" charset="0"/>
              </a:rPr>
              <a:t>Predictive analytics: One of the most useful AI applications in e-commerce is predictive analytics. By using historical data to predict future consumer behaviour, it helps online retailers in managing inventories, setting prices, and running promotions.</a:t>
            </a:r>
          </a:p>
          <a:p>
            <a:pPr>
              <a:lnSpc>
                <a:spcPct val="115000"/>
              </a:lnSpc>
              <a:buClr>
                <a:srgbClr val="000000"/>
              </a:buClr>
              <a:buSzPts val="1100"/>
              <a:buFont typeface="Arial" charset="0"/>
              <a:buNone/>
            </a:pPr>
            <a:endParaRPr lang="en-GB"/>
          </a:p>
          <a:p>
            <a:pPr>
              <a:lnSpc>
                <a:spcPct val="115000"/>
              </a:lnSpc>
              <a:buClr>
                <a:srgbClr val="000000"/>
              </a:buClr>
              <a:buSzPts val="1100"/>
              <a:buFont typeface="Arial" charset="0"/>
              <a:buNone/>
            </a:pPr>
            <a:r>
              <a:rPr lang="en-GB">
                <a:latin typeface="Average" charset="0"/>
                <a:sym typeface="Average" charset="0"/>
              </a:rPr>
              <a:t>AI algorithms can identify patterns and trends by analysing customer data, such as the days of the week or times of day when customers are most likely to make purchases and the kinds of products they are most interested in. Retailers can use this information to adjust their price plans and advertising campaigns to draw in more customers and boost sales.</a:t>
            </a:r>
          </a:p>
        </p:txBody>
      </p:sp>
    </p:spTree>
  </p:cSld>
  <p:clrMapOvr>
    <a:masterClrMapping/>
  </p:clrMapOvr>
  <p:transition spd="slow" advTm="25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11150" y="444500"/>
            <a:ext cx="8521700" cy="831850"/>
          </a:xfrm>
        </p:spPr>
        <p:txBody>
          <a:bodyPr anchor="t">
            <a:spAutoFit/>
          </a:bodyPr>
          <a:lstStyle/>
          <a:p>
            <a:r>
              <a:rPr lang="en-GB" sz="2400" b="1" smtClean="0">
                <a:solidFill>
                  <a:srgbClr val="000000"/>
                </a:solidFill>
              </a:rPr>
              <a:t>Case study of AI in E-commerce</a:t>
            </a:r>
            <a:r>
              <a:rPr lang="en-GB" sz="1800" smtClean="0">
                <a:latin typeface="Gothic A1" charset="-127"/>
                <a:ea typeface="Gothic A1" charset="-127"/>
                <a:sym typeface="Gothic A1" charset="-127"/>
              </a:rPr>
              <a:t/>
            </a:r>
            <a:br>
              <a:rPr lang="en-GB" sz="1800" smtClean="0">
                <a:latin typeface="Gothic A1" charset="-127"/>
                <a:ea typeface="Gothic A1" charset="-127"/>
                <a:sym typeface="Gothic A1" charset="-127"/>
              </a:rPr>
            </a:br>
            <a:endParaRPr lang="en-IN" sz="2400" b="1" smtClean="0">
              <a:solidFill>
                <a:srgbClr val="002060"/>
              </a:solidFill>
              <a:latin typeface="Arial" charset="0"/>
              <a:cs typeface="Arial" charset="0"/>
            </a:endParaRPr>
          </a:p>
        </p:txBody>
      </p:sp>
      <p:sp>
        <p:nvSpPr>
          <p:cNvPr id="20483" name="TextBox 9"/>
          <p:cNvSpPr txBox="1">
            <a:spLocks noChangeArrowheads="1"/>
          </p:cNvSpPr>
          <p:nvPr/>
        </p:nvSpPr>
        <p:spPr bwMode="auto">
          <a:xfrm>
            <a:off x="493713" y="1335088"/>
            <a:ext cx="7910512" cy="307975"/>
          </a:xfrm>
          <a:prstGeom prst="rect">
            <a:avLst/>
          </a:prstGeom>
          <a:noFill/>
          <a:ln w="9525">
            <a:noFill/>
            <a:miter lim="800000"/>
            <a:headEnd/>
            <a:tailEnd/>
          </a:ln>
        </p:spPr>
        <p:txBody>
          <a:bodyPr>
            <a:spAutoFit/>
          </a:bodyPr>
          <a:lstStyle/>
          <a:p>
            <a:pPr marL="342900" indent="-342900">
              <a:buClr>
                <a:srgbClr val="000000"/>
              </a:buClr>
              <a:buFont typeface="Arial" charset="0"/>
              <a:buAutoNum type="arabicPeriod"/>
            </a:pPr>
            <a:endParaRPr lang="en-IN"/>
          </a:p>
        </p:txBody>
      </p:sp>
      <p:pic>
        <p:nvPicPr>
          <p:cNvPr id="3" name="Picture 2">
            <a:hlinkClick r:id="" action="ppaction://media"/>
          </p:cNvPr>
          <p:cNvPicPr>
            <a:picLocks noRot="1" noChangeAspect="1"/>
          </p:cNvPicPr>
          <p:nvPr>
            <a:videoFile r:link="rId1"/>
          </p:nvPr>
        </p:nvPicPr>
        <p:blipFill>
          <a:blip r:embed="rId3"/>
          <a:srcRect l="-184528" t="-81921" r="-184528" b="-81921"/>
          <a:stretch>
            <a:fillRect/>
          </a:stretch>
        </p:blipFill>
        <p:spPr bwMode="auto">
          <a:xfrm>
            <a:off x="6858000" y="3857625"/>
            <a:ext cx="2286000" cy="1285875"/>
          </a:xfrm>
          <a:prstGeom prst="rect">
            <a:avLst/>
          </a:prstGeom>
          <a:noFill/>
          <a:ln w="9525">
            <a:noFill/>
            <a:miter lim="800000"/>
            <a:headEnd/>
            <a:tailEnd/>
          </a:ln>
        </p:spPr>
      </p:pic>
      <p:sp>
        <p:nvSpPr>
          <p:cNvPr id="20485" name="Rectangle 4"/>
          <p:cNvSpPr>
            <a:spLocks noChangeArrowheads="1"/>
          </p:cNvSpPr>
          <p:nvPr/>
        </p:nvSpPr>
        <p:spPr bwMode="auto">
          <a:xfrm>
            <a:off x="2286000" y="903288"/>
            <a:ext cx="4572000" cy="4524375"/>
          </a:xfrm>
          <a:prstGeom prst="rect">
            <a:avLst/>
          </a:prstGeom>
          <a:noFill/>
          <a:ln w="9525">
            <a:noFill/>
            <a:miter lim="800000"/>
            <a:headEnd/>
            <a:tailEnd/>
          </a:ln>
        </p:spPr>
        <p:txBody>
          <a:bodyPr>
            <a:spAutoFit/>
          </a:bodyPr>
          <a:lstStyle/>
          <a:p>
            <a:pPr>
              <a:lnSpc>
                <a:spcPct val="115000"/>
              </a:lnSpc>
              <a:buClr>
                <a:srgbClr val="000000"/>
              </a:buClr>
              <a:buSzPts val="1100"/>
              <a:buFont typeface="Arial" charset="0"/>
              <a:buNone/>
            </a:pPr>
            <a:r>
              <a:rPr lang="en-GB" sz="1200" b="1">
                <a:latin typeface="Average" charset="0"/>
                <a:sym typeface="Average" charset="0"/>
              </a:rPr>
              <a:t>Amazon </a:t>
            </a:r>
            <a:r>
              <a:rPr lang="en-GB" sz="1200">
                <a:latin typeface="Average" charset="0"/>
                <a:sym typeface="Average" charset="0"/>
              </a:rPr>
              <a:t>has been a leader in AI for e-commerce, using machine learning to personalize product recommendations, predict demand and optimize pricing, and improve supply chain management. Amazon's Alexa-powered devices also allow customers to make purchases and track their packages with voice commands.</a:t>
            </a:r>
          </a:p>
          <a:p>
            <a:pPr>
              <a:lnSpc>
                <a:spcPct val="115000"/>
              </a:lnSpc>
              <a:buClr>
                <a:srgbClr val="000000"/>
              </a:buClr>
              <a:buSzPts val="1100"/>
              <a:buFont typeface="Arial" charset="0"/>
              <a:buNone/>
            </a:pPr>
            <a:endParaRPr lang="en-GB" sz="1200"/>
          </a:p>
          <a:p>
            <a:pPr>
              <a:lnSpc>
                <a:spcPct val="115000"/>
              </a:lnSpc>
              <a:buClr>
                <a:srgbClr val="000000"/>
              </a:buClr>
              <a:buSzPts val="1100"/>
              <a:buFont typeface="Arial" charset="0"/>
              <a:buNone/>
            </a:pPr>
            <a:r>
              <a:rPr lang="en-GB" sz="1200" b="1">
                <a:latin typeface="Average" charset="0"/>
                <a:sym typeface="Average" charset="0"/>
              </a:rPr>
              <a:t>Alibaba </a:t>
            </a:r>
            <a:r>
              <a:rPr lang="en-GB" sz="1200">
                <a:latin typeface="Average" charset="0"/>
                <a:sym typeface="Average" charset="0"/>
              </a:rPr>
              <a:t>has also made significant strides in AI, using image recognition technology to enhance search accuracy and product recommendations. Their chatbot, AliMe, provides 24/7 customer service and has an 82% accuracy rate in understanding customer inquiries.</a:t>
            </a:r>
          </a:p>
          <a:p>
            <a:pPr>
              <a:lnSpc>
                <a:spcPct val="115000"/>
              </a:lnSpc>
              <a:buClr>
                <a:srgbClr val="000000"/>
              </a:buClr>
              <a:buSzPts val="1100"/>
              <a:buFont typeface="Arial" charset="0"/>
              <a:buNone/>
            </a:pPr>
            <a:endParaRPr lang="en-GB" sz="1200"/>
          </a:p>
          <a:p>
            <a:pPr>
              <a:lnSpc>
                <a:spcPct val="115000"/>
              </a:lnSpc>
              <a:buClr>
                <a:srgbClr val="000000"/>
              </a:buClr>
              <a:buSzPts val="1100"/>
              <a:buFont typeface="Arial" charset="0"/>
              <a:buNone/>
            </a:pPr>
            <a:r>
              <a:rPr lang="en-GB" sz="1200" b="1">
                <a:latin typeface="Average" charset="0"/>
                <a:sym typeface="Average" charset="0"/>
              </a:rPr>
              <a:t>EBay </a:t>
            </a:r>
            <a:r>
              <a:rPr lang="en-GB" sz="1200">
                <a:latin typeface="Average" charset="0"/>
                <a:sym typeface="Average" charset="0"/>
              </a:rPr>
              <a:t>has implemented AI-powered visual search technology to help customers find products by simply uploading a photo. They have also developed an AI-powered chatbot for customer service, and use machine learning to optimize pricing and shipping recommendations.</a:t>
            </a:r>
          </a:p>
          <a:p>
            <a:pPr>
              <a:lnSpc>
                <a:spcPct val="115000"/>
              </a:lnSpc>
              <a:buClr>
                <a:srgbClr val="000000"/>
              </a:buClr>
              <a:buSzPts val="1100"/>
              <a:buFont typeface="Arial" charset="0"/>
              <a:buNone/>
            </a:pPr>
            <a:endParaRPr lang="en-GB" sz="1200">
              <a:latin typeface="Average" charset="0"/>
              <a:sym typeface="Average" charset="0"/>
            </a:endParaRPr>
          </a:p>
          <a:p>
            <a:pPr>
              <a:lnSpc>
                <a:spcPct val="115000"/>
              </a:lnSpc>
              <a:buClr>
                <a:srgbClr val="000000"/>
              </a:buClr>
              <a:buSzPts val="1100"/>
              <a:buFont typeface="Arial" charset="0"/>
              <a:buNone/>
            </a:pPr>
            <a:endParaRPr lang="en-GB" sz="1200"/>
          </a:p>
          <a:p>
            <a:pPr>
              <a:buClr>
                <a:srgbClr val="000000"/>
              </a:buClr>
              <a:buFont typeface="Arial" charset="0"/>
              <a:buNone/>
            </a:pPr>
            <a:endParaRPr lang="en-GB" sz="1200">
              <a:latin typeface="Gothic A1" charset="-127"/>
              <a:ea typeface="Gothic A1" charset="-127"/>
              <a:sym typeface="Gothic A1" charset="-127"/>
            </a:endParaRPr>
          </a:p>
        </p:txBody>
      </p:sp>
    </p:spTree>
  </p:cSld>
  <p:clrMapOvr>
    <a:masterClrMapping/>
  </p:clrMapOvr>
  <p:transition spd="slow" advTm="182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286000" y="519113"/>
            <a:ext cx="4572000" cy="4078287"/>
          </a:xfrm>
          <a:prstGeom prst="rect">
            <a:avLst/>
          </a:prstGeom>
          <a:noFill/>
          <a:ln w="9525">
            <a:noFill/>
            <a:miter lim="800000"/>
            <a:headEnd/>
            <a:tailEnd/>
          </a:ln>
        </p:spPr>
        <p:txBody>
          <a:bodyPr>
            <a:spAutoFit/>
          </a:bodyPr>
          <a:lstStyle/>
          <a:p>
            <a:pPr>
              <a:lnSpc>
                <a:spcPct val="115000"/>
              </a:lnSpc>
              <a:buClr>
                <a:srgbClr val="000000"/>
              </a:buClr>
              <a:buSzPts val="1100"/>
              <a:buFont typeface="Arial" charset="0"/>
              <a:buNone/>
            </a:pPr>
            <a:r>
              <a:rPr lang="en-GB" sz="1200" b="1"/>
              <a:t>The future of AI in E-commerce </a:t>
            </a:r>
          </a:p>
          <a:p>
            <a:pPr>
              <a:lnSpc>
                <a:spcPct val="115000"/>
              </a:lnSpc>
              <a:buClr>
                <a:srgbClr val="000000"/>
              </a:buClr>
              <a:buSzPts val="1100"/>
              <a:buFont typeface="Arial" charset="0"/>
              <a:buNone/>
            </a:pPr>
            <a:endParaRPr lang="en-GB" sz="1200"/>
          </a:p>
          <a:p>
            <a:pPr>
              <a:lnSpc>
                <a:spcPct val="115000"/>
              </a:lnSpc>
              <a:spcBef>
                <a:spcPts val="1200"/>
              </a:spcBef>
              <a:buClr>
                <a:srgbClr val="000000"/>
              </a:buClr>
              <a:buSzPts val="1100"/>
              <a:buFont typeface="Arial" charset="0"/>
              <a:buNone/>
            </a:pPr>
            <a:r>
              <a:rPr lang="en-GB" sz="1200">
                <a:latin typeface="Average" charset="0"/>
                <a:sym typeface="Average" charset="0"/>
              </a:rPr>
              <a:t>With so many new applications that have the potential to revolutionize how businesses run and interact with their clients, the future of AI in e-commerce is bright. One of the most promising areas is chatbots, which can provide instant customer service and support, reducing the workload on human agents and improving response times. </a:t>
            </a:r>
          </a:p>
          <a:p>
            <a:pPr>
              <a:lnSpc>
                <a:spcPct val="115000"/>
              </a:lnSpc>
              <a:spcBef>
                <a:spcPts val="1200"/>
              </a:spcBef>
              <a:buClr>
                <a:srgbClr val="000000"/>
              </a:buClr>
              <a:buSzPts val="1100"/>
              <a:buFont typeface="Arial" charset="0"/>
              <a:buNone/>
            </a:pPr>
            <a:r>
              <a:rPr lang="en-GB" sz="1200">
                <a:latin typeface="Average" charset="0"/>
                <a:sym typeface="Average" charset="0"/>
              </a:rPr>
              <a:t>Another area is image recognition technology, which can help businesses identify products and improve search accuracy, making it easier for customers to find what they are looking for.</a:t>
            </a:r>
          </a:p>
          <a:p>
            <a:pPr>
              <a:lnSpc>
                <a:spcPct val="115000"/>
              </a:lnSpc>
              <a:spcBef>
                <a:spcPts val="1200"/>
              </a:spcBef>
              <a:buClr>
                <a:srgbClr val="000000"/>
              </a:buClr>
              <a:buSzPts val="1100"/>
              <a:buFont typeface="Arial" charset="0"/>
              <a:buNone/>
            </a:pPr>
            <a:r>
              <a:rPr lang="en-GB" sz="1200">
                <a:latin typeface="Average" charset="0"/>
                <a:sym typeface="Average" charset="0"/>
              </a:rPr>
              <a:t> Additionally, predictive analytics can help businesses optimize pricing, personalize product recommendations, and improve inventory management, leading to increased sales and improved operational efficiency.</a:t>
            </a:r>
          </a:p>
          <a:p>
            <a:pPr>
              <a:spcBef>
                <a:spcPts val="1200"/>
              </a:spcBef>
              <a:buClr>
                <a:srgbClr val="000000"/>
              </a:buClr>
              <a:buFont typeface="Arial" charset="0"/>
              <a:buNone/>
            </a:pPr>
            <a:endParaRPr lang="en-GB" sz="1200">
              <a:latin typeface="Gothic A1" charset="-127"/>
              <a:ea typeface="Gothic A1" charset="-127"/>
              <a:sym typeface="Gothic A1" charset="-127"/>
            </a:endParaRPr>
          </a:p>
        </p:txBody>
      </p:sp>
    </p:spTree>
  </p:cSld>
  <p:clrMapOvr>
    <a:masterClrMapping/>
  </p:clrMapOvr>
  <p:transition spd="slow" advTm="1255"/>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484313"/>
            <a:ext cx="8229600" cy="1322387"/>
          </a:xfrm>
        </p:spPr>
        <p:txBody>
          <a:bodyPr anchor="t">
            <a:spAutoFit/>
          </a:bodyPr>
          <a:lstStyle/>
          <a:p>
            <a:r>
              <a:rPr lang="en-US" sz="8000" b="1" smtClean="0">
                <a:solidFill>
                  <a:srgbClr val="002060"/>
                </a:solidFill>
                <a:latin typeface="Arial" charset="0"/>
                <a:cs typeface="Arial" charset="0"/>
              </a:rPr>
              <a:t>Conclusion</a:t>
            </a:r>
            <a:endParaRPr lang="en-IN" sz="8000" b="1" smtClean="0">
              <a:solidFill>
                <a:srgbClr val="002060"/>
              </a:solidFill>
              <a:latin typeface="Arial" charset="0"/>
              <a:cs typeface="Arial" charset="0"/>
            </a:endParaRPr>
          </a:p>
        </p:txBody>
      </p:sp>
      <p:sp>
        <p:nvSpPr>
          <p:cNvPr id="22531" name="TextBox 3"/>
          <p:cNvSpPr txBox="1">
            <a:spLocks noChangeArrowheads="1"/>
          </p:cNvSpPr>
          <p:nvPr/>
        </p:nvSpPr>
        <p:spPr bwMode="auto">
          <a:xfrm>
            <a:off x="693738" y="1327150"/>
            <a:ext cx="7581900" cy="307975"/>
          </a:xfrm>
          <a:prstGeom prst="rect">
            <a:avLst/>
          </a:prstGeom>
          <a:noFill/>
          <a:ln w="9525">
            <a:noFill/>
            <a:miter lim="800000"/>
            <a:headEnd/>
            <a:tailEnd/>
          </a:ln>
        </p:spPr>
        <p:txBody>
          <a:bodyPr>
            <a:spAutoFit/>
          </a:bodyPr>
          <a:lstStyle/>
          <a:p>
            <a:pPr>
              <a:buClr>
                <a:srgbClr val="000000"/>
              </a:buClr>
              <a:buFont typeface="Arial" charset="0"/>
              <a:buNone/>
            </a:pPr>
            <a:endParaRPr lang="en-IN"/>
          </a:p>
        </p:txBody>
      </p:sp>
      <p:pic>
        <p:nvPicPr>
          <p:cNvPr id="3" name="Picture 2">
            <a:hlinkClick r:id="" action="ppaction://media"/>
          </p:cNvPr>
          <p:cNvPicPr>
            <a:picLocks noRot="1" noChangeAspect="1"/>
          </p:cNvPicPr>
          <p:nvPr>
            <a:videoFile r:link="rId1"/>
          </p:nvPr>
        </p:nvPicPr>
        <p:blipFill>
          <a:blip r:embed="rId3"/>
          <a:srcRect l="-184528" t="-81921" r="-184528" b="-81921"/>
          <a:stretch>
            <a:fillRect/>
          </a:stretch>
        </p:blipFill>
        <p:spPr bwMode="auto">
          <a:xfrm>
            <a:off x="6858000" y="3857625"/>
            <a:ext cx="2286000" cy="1285875"/>
          </a:xfrm>
          <a:prstGeom prst="rect">
            <a:avLst/>
          </a:prstGeom>
          <a:noFill/>
          <a:ln w="9525">
            <a:noFill/>
            <a:miter lim="800000"/>
            <a:headEnd/>
            <a:tailEnd/>
          </a:ln>
        </p:spPr>
      </p:pic>
    </p:spTree>
  </p:cSld>
  <p:clrMapOvr>
    <a:masterClrMapping/>
  </p:clrMapOvr>
  <p:transition spd="slow" advTm="1974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endCondLst>
                    <p:cond evt="onStopAudio" delay="0">
                      <p:tgtEl>
                        <p:sldTgt/>
                      </p:tgtEl>
                    </p:cond>
                  </p:endCondLst>
                </p:cTn>
                <p:tgtEl>
                  <p:spTgt spid="3"/>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4501988D-29F5-45A6-B4E5-C115A477588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278</TotalTime>
  <Words>747</Words>
  <Application>Microsoft Office PowerPoint</Application>
  <PresentationFormat>On-screen Show (16:9)</PresentationFormat>
  <Paragraphs>42</Paragraphs>
  <Slides>11</Slides>
  <Notes>3</Notes>
  <HiddenSlides>0</HiddenSlides>
  <MMClips>8</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Cambria</vt:lpstr>
      <vt:lpstr>Average</vt:lpstr>
      <vt:lpstr>Gothic A1</vt:lpstr>
      <vt:lpstr>Office Theme</vt:lpstr>
      <vt:lpstr>Slide 1</vt:lpstr>
      <vt:lpstr>Slide 2</vt:lpstr>
      <vt:lpstr>Artificial intelligence (AI) is revolutionizing the e-commerce industry, enabling businesses to automate processes, optimize the customer experience and increase sales. AI gives computers the ability to learn from their past mistakes, identify trends in data, and make decisions based on those patterns. AI in e-commerce can be used to automate more complicated tasks, such as product recommendations and personalization, as well as simpler tasks, such as order fulfillment and customer service.  Businesses can improve their processes and increase productivity while providing a more dynamic shopping experience for their customers.  If you want to take a course on Artificial intelligence do check Jeetech Academy. </vt:lpstr>
      <vt:lpstr>Slide 4</vt:lpstr>
      <vt:lpstr>Slide 5</vt:lpstr>
      <vt:lpstr>Slide 6</vt:lpstr>
      <vt:lpstr>Case study of AI in E-commerce </vt:lpstr>
      <vt:lpstr>Slide 8</vt:lpstr>
      <vt:lpstr>Conclusion</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OASCPC-34</cp:lastModifiedBy>
  <cp:revision>22</cp:revision>
  <dcterms:modified xsi:type="dcterms:W3CDTF">2024-11-19T09:42:34Z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