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71" r:id="rId8"/>
    <p:sldId id="260" r:id="rId9"/>
    <p:sldId id="261" r:id="rId10"/>
    <p:sldId id="262" r:id="rId11"/>
    <p:sldId id="263" r:id="rId12"/>
    <p:sldId id="264" r:id="rId13"/>
    <p:sldId id="265" r:id="rId14"/>
    <p:sldId id="272"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556"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16/01/2024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16/01/2024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3502" y="1031747"/>
            <a:ext cx="13040139" cy="1166390"/>
          </a:xfrm>
        </p:spPr>
        <p:txBody>
          <a:bodyPr>
            <a:normAutofit/>
          </a:bodyPr>
          <a:lstStyle/>
          <a:p>
            <a:r>
              <a:rPr lang="en-GB" sz="3200" b="1" u="sng" dirty="0">
                <a:latin typeface="Verdana" panose="020B0604030504040204" pitchFamily="34" charset="0"/>
                <a:ea typeface="Verdana" panose="020B0604030504040204" pitchFamily="34" charset="0"/>
              </a:rPr>
              <a:t>CONFIDENTIALITY OF PATIENT MEDICAL RECORD</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CSE-G80</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01571765"/>
              </p:ext>
            </p:extLst>
          </p:nvPr>
        </p:nvGraphicFramePr>
        <p:xfrm>
          <a:off x="1" y="3274140"/>
          <a:ext cx="7381460" cy="2286000"/>
        </p:xfrm>
        <a:graphic>
          <a:graphicData uri="http://schemas.openxmlformats.org/drawingml/2006/table">
            <a:tbl>
              <a:tblPr firstRow="1" bandRow="1">
                <a:tableStyleId>{2D5ABB26-0587-4C30-8999-92F81FD0307C}</a:tableStyleId>
              </a:tblPr>
              <a:tblGrid>
                <a:gridCol w="2840245">
                  <a:extLst>
                    <a:ext uri="{9D8B030D-6E8A-4147-A177-3AD203B41FA5}">
                      <a16:colId xmlns:a16="http://schemas.microsoft.com/office/drawing/2014/main" val="3331634959"/>
                    </a:ext>
                  </a:extLst>
                </a:gridCol>
                <a:gridCol w="4541215">
                  <a:extLst>
                    <a:ext uri="{9D8B030D-6E8A-4147-A177-3AD203B41FA5}">
                      <a16:colId xmlns:a16="http://schemas.microsoft.com/office/drawing/2014/main" val="2054911721"/>
                    </a:ext>
                  </a:extLst>
                </a:gridCol>
              </a:tblGrid>
              <a:tr h="227588">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18623">
                <a:tc>
                  <a:txBody>
                    <a:bodyPr/>
                    <a:lstStyle/>
                    <a:p>
                      <a:pPr algn="ctr"/>
                      <a:r>
                        <a:rPr lang="en-GB" dirty="0">
                          <a:solidFill>
                            <a:schemeClr val="tx1"/>
                          </a:solidFill>
                        </a:rPr>
                        <a:t>20201CSE0513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MINAL SAINI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184599">
                <a:tc>
                  <a:txBody>
                    <a:bodyPr/>
                    <a:lstStyle/>
                    <a:p>
                      <a:pPr algn="ctr"/>
                      <a:r>
                        <a:rPr lang="en-GB" dirty="0">
                          <a:solidFill>
                            <a:schemeClr val="tx1"/>
                          </a:solidFill>
                        </a:rPr>
                        <a:t>20201CSE0516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aseline="0" dirty="0">
                          <a:solidFill>
                            <a:schemeClr val="tx1"/>
                          </a:solidFill>
                        </a:rPr>
                        <a:t>SPOORTHI B KUDAGI</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184599">
                <a:tc>
                  <a:txBody>
                    <a:bodyPr/>
                    <a:lstStyle/>
                    <a:p>
                      <a:pPr algn="ctr"/>
                      <a:r>
                        <a:rPr lang="en-GB" dirty="0">
                          <a:solidFill>
                            <a:schemeClr val="tx1"/>
                          </a:solidFill>
                        </a:rPr>
                        <a:t>20201CSE0524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ROHITH PV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184599">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184599">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Dr.  SHARMASTH VALI Y</a:t>
            </a:r>
          </a:p>
          <a:p>
            <a:pPr algn="l"/>
            <a:r>
              <a:rPr lang="en-GB" sz="1700" dirty="0">
                <a:solidFill>
                  <a:schemeClr val="tx1"/>
                </a:solidFill>
              </a:rPr>
              <a:t>Professor / Associate Professor / 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139686"/>
          </a:xfrm>
        </p:spPr>
        <p:txBody>
          <a:bodyPr>
            <a:normAutofit/>
          </a:bodyPr>
          <a:lstStyle/>
          <a:p>
            <a:r>
              <a:rPr lang="en-GB" sz="2800" b="1" u="sng" dirty="0">
                <a:latin typeface="Verdana" panose="020B0604030504040204" pitchFamily="34" charset="0"/>
                <a:ea typeface="Verdana" panose="020B0604030504040204" pitchFamily="34" charset="0"/>
              </a:rPr>
              <a:t>Timeline of Project</a:t>
            </a:r>
          </a:p>
        </p:txBody>
      </p:sp>
      <p:pic>
        <p:nvPicPr>
          <p:cNvPr id="4" name="Content Placeholder 4">
            <a:extLst>
              <a:ext uri="{FF2B5EF4-FFF2-40B4-BE49-F238E27FC236}">
                <a16:creationId xmlns:a16="http://schemas.microsoft.com/office/drawing/2014/main" id="{2ABD77D1-A3C6-CA78-F658-5C3BA4A5FC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797" t="64699" r="6729" b="18919"/>
          <a:stretch/>
        </p:blipFill>
        <p:spPr>
          <a:xfrm>
            <a:off x="609601" y="1258957"/>
            <a:ext cx="11198086" cy="4293704"/>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5769"/>
            <a:ext cx="11353800" cy="1485899"/>
          </a:xfrm>
        </p:spPr>
        <p:txBody>
          <a:bodyPr>
            <a:normAutofit/>
          </a:bodyPr>
          <a:lstStyle/>
          <a:p>
            <a:r>
              <a:rPr lang="en-GB" sz="2800" b="1" u="sng" dirty="0">
                <a:latin typeface="Verdana" panose="020B0604030504040204" pitchFamily="34" charset="0"/>
                <a:ea typeface="Verdana" panose="020B0604030504040204" pitchFamily="34" charset="0"/>
                <a:cs typeface="Times New Roman" panose="02020603050405020304" pitchFamily="18" charset="0"/>
              </a:rPr>
              <a:t>Outcomes / Results Obtained</a:t>
            </a:r>
          </a:p>
        </p:txBody>
      </p:sp>
      <p:sp>
        <p:nvSpPr>
          <p:cNvPr id="3" name="Content Placeholder 2"/>
          <p:cNvSpPr>
            <a:spLocks noGrp="1"/>
          </p:cNvSpPr>
          <p:nvPr>
            <p:ph idx="1"/>
          </p:nvPr>
        </p:nvSpPr>
        <p:spPr>
          <a:xfrm>
            <a:off x="91440" y="671194"/>
            <a:ext cx="11932920" cy="5123815"/>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1.Cost Savings :</a:t>
            </a:r>
          </a:p>
          <a:p>
            <a:pPr marL="0" indent="0">
              <a:buNone/>
            </a:pPr>
            <a:r>
              <a:rPr lang="en-US" dirty="0">
                <a:latin typeface="Times New Roman" panose="02020603050405020304" pitchFamily="18" charset="0"/>
                <a:cs typeface="Times New Roman" panose="02020603050405020304" pitchFamily="18" charset="0"/>
              </a:rPr>
              <a:t>While there may be initial costs associated with implementing secure systems, the prevention of data breaches and legal  consequences can result in long- term cost savings for healthcare organizations.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Legal and Ethical Compliance :</a:t>
            </a:r>
          </a:p>
          <a:p>
            <a:pPr marL="0" indent="0">
              <a:buNone/>
            </a:pPr>
            <a:r>
              <a:rPr lang="en-US" dirty="0">
                <a:latin typeface="Times New Roman" panose="02020603050405020304" pitchFamily="18" charset="0"/>
                <a:cs typeface="Times New Roman" panose="02020603050405020304" pitchFamily="18" charset="0"/>
              </a:rPr>
              <a:t>Adhering to legal and ethical standards not only protects patients but also shields healthcare providers from potential legal consequences. This can include fines, lawsuits, and damage to the organization's reputation.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3. Reduced Risk of Data Breaches :</a:t>
            </a:r>
          </a:p>
          <a:p>
            <a:pPr marL="0" indent="0">
              <a:buNone/>
            </a:pPr>
            <a:r>
              <a:rPr lang="en-US" dirty="0">
                <a:latin typeface="Times New Roman" panose="02020603050405020304" pitchFamily="18" charset="0"/>
                <a:cs typeface="Times New Roman" panose="02020603050405020304" pitchFamily="18" charset="0"/>
              </a:rPr>
              <a:t>Implementation of strong security protocols and regular audits can significantly reduce the risk of data breaches, protecting medical records from unauthorized access or malicious attacks.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Improved Data Integrity:</a:t>
            </a:r>
          </a:p>
          <a:p>
            <a:pPr marL="0" indent="0">
              <a:buNone/>
            </a:pPr>
            <a:r>
              <a:rPr lang="en-US" dirty="0"/>
              <a:t> </a:t>
            </a:r>
            <a:r>
              <a:rPr lang="en-US" dirty="0">
                <a:latin typeface="Times New Roman" panose="02020603050405020304" pitchFamily="18" charset="0"/>
                <a:cs typeface="Times New Roman" panose="02020603050405020304" pitchFamily="18" charset="0"/>
              </a:rPr>
              <a:t>Ensuring the confidentiality of medical records often involves measures to maintain data integrity. This can include backup systems, data validation checks, and secure data transmission methods.</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193780" cy="891540"/>
          </a:xfrm>
        </p:spPr>
        <p:txBody>
          <a:bodyPr>
            <a:normAutofit/>
          </a:bodyPr>
          <a:lstStyle/>
          <a:p>
            <a:r>
              <a:rPr lang="en-GB" sz="2800" b="1" u="sng" dirty="0">
                <a:latin typeface="Verdana" panose="020B0604030504040204" pitchFamily="34" charset="0"/>
                <a:ea typeface="Verdana" panose="020B0604030504040204" pitchFamily="34" charset="0"/>
                <a:cs typeface="Times New Roman" panose="02020603050405020304" pitchFamily="18" charset="0"/>
              </a:rPr>
              <a:t>Conclusion</a:t>
            </a:r>
          </a:p>
        </p:txBody>
      </p:sp>
      <p:sp>
        <p:nvSpPr>
          <p:cNvPr id="3" name="Content Placeholder 2"/>
          <p:cNvSpPr>
            <a:spLocks noGrp="1"/>
          </p:cNvSpPr>
          <p:nvPr>
            <p:ph idx="1"/>
          </p:nvPr>
        </p:nvSpPr>
        <p:spPr>
          <a:xfrm>
            <a:off x="0" y="1257300"/>
            <a:ext cx="12092940" cy="4919663"/>
          </a:xfrm>
        </p:spPr>
        <p:txBody>
          <a:bodyPr>
            <a:normAutofit/>
          </a:bodyPr>
          <a:lstStyle/>
          <a:p>
            <a:r>
              <a:rPr lang="en-US" sz="2300" dirty="0">
                <a:latin typeface="Times New Roman" panose="02020603050405020304" pitchFamily="18" charset="0"/>
                <a:cs typeface="Times New Roman" panose="02020603050405020304" pitchFamily="18" charset="0"/>
              </a:rPr>
              <a:t>In conclusion, a project focused on providing confidentiality of medical records is essential in addressing the critical need for safeguarding sensitive patient information within the healthcare ecosystem.</a:t>
            </a:r>
          </a:p>
          <a:p>
            <a:r>
              <a:rPr lang="en-US" sz="2300" dirty="0">
                <a:latin typeface="Times New Roman" panose="02020603050405020304" pitchFamily="18" charset="0"/>
                <a:cs typeface="Times New Roman" panose="02020603050405020304" pitchFamily="18" charset="0"/>
              </a:rPr>
              <a:t> The outcomes of such a project extend beyond mere compliance with regulatory standards; they significantly impact patient trust, healthcare efficiency, and overall data security. The multifaceted benefits of ensuring confidentiality underscore the importance of this endeavor.</a:t>
            </a:r>
          </a:p>
          <a:p>
            <a:r>
              <a:rPr lang="en-US" sz="2300" dirty="0">
                <a:latin typeface="Times New Roman" panose="02020603050405020304" pitchFamily="18" charset="0"/>
                <a:cs typeface="Times New Roman" panose="02020603050405020304" pitchFamily="18" charset="0"/>
              </a:rPr>
              <a:t>By enhancing patient privacy through robust security measures, including access controls and encryption, the project establishes a foundation of trust. Patients are more likely to engage actively in their healthcare when assured that their medical records are protected from unauthorized access.</a:t>
            </a:r>
          </a:p>
          <a:p>
            <a:r>
              <a:rPr lang="en-US" sz="2300" dirty="0">
                <a:latin typeface="Times New Roman" panose="02020603050405020304" pitchFamily="18" charset="0"/>
                <a:cs typeface="Times New Roman" panose="02020603050405020304" pitchFamily="18" charset="0"/>
              </a:rPr>
              <a:t> This trust contributes to increased patient satisfaction, positively influencing the reputation of healthcare providers.</a:t>
            </a: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239500" cy="948690"/>
          </a:xfrm>
        </p:spPr>
        <p:txBody>
          <a:bodyPr>
            <a:normAutofit/>
          </a:bodyPr>
          <a:lstStyle/>
          <a:p>
            <a:r>
              <a:rPr lang="en-GB" sz="2800" b="1" u="sng" dirty="0">
                <a:latin typeface="Verdana" panose="020B0604030504040204" pitchFamily="34" charset="0"/>
                <a:ea typeface="Verdana" panose="020B0604030504040204" pitchFamily="34" charset="0"/>
              </a:rPr>
              <a:t>References</a:t>
            </a:r>
          </a:p>
        </p:txBody>
      </p:sp>
      <p:sp>
        <p:nvSpPr>
          <p:cNvPr id="3" name="Content Placeholder 2"/>
          <p:cNvSpPr>
            <a:spLocks noGrp="1"/>
          </p:cNvSpPr>
          <p:nvPr>
            <p:ph idx="1"/>
          </p:nvPr>
        </p:nvSpPr>
        <p:spPr>
          <a:xfrm>
            <a:off x="125730" y="777240"/>
            <a:ext cx="11921490" cy="5456873"/>
          </a:xfrm>
        </p:spPr>
        <p:txBody>
          <a:bodyPr>
            <a:normAutofit/>
          </a:bodyPr>
          <a:lstStyle/>
          <a:p>
            <a:pPr marL="0" indent="0">
              <a:buNone/>
            </a:pPr>
            <a:r>
              <a:rPr lang="en-US" sz="2300" dirty="0">
                <a:latin typeface="Times New Roman" panose="02020603050405020304" pitchFamily="18" charset="0"/>
                <a:cs typeface="Times New Roman" panose="02020603050405020304" pitchFamily="18" charset="0"/>
              </a:rPr>
              <a:t>[1]Smith, J. "HIPAA and GDPR Compliance in Healthcare Software." Journal of Health Informatics, 15(2), 45-60. (2020)</a:t>
            </a:r>
          </a:p>
          <a:p>
            <a:pPr marL="0" indent="0">
              <a:buNone/>
            </a:pPr>
            <a:r>
              <a:rPr lang="en-US" sz="2300" dirty="0">
                <a:latin typeface="Times New Roman" panose="02020603050405020304" pitchFamily="18" charset="0"/>
                <a:cs typeface="Times New Roman" panose="02020603050405020304" pitchFamily="18" charset="0"/>
              </a:rPr>
              <a:t>[2] Brown, A., &amp; Davis, C. "Enhancing Patient Data Security in EHRs." Health Informatics Journal, 12(3), 87-104. (2019). </a:t>
            </a:r>
          </a:p>
          <a:p>
            <a:pPr marL="0" indent="0">
              <a:buNone/>
            </a:pPr>
            <a:r>
              <a:rPr lang="en-US" sz="2300" dirty="0">
                <a:latin typeface="Times New Roman" panose="02020603050405020304" pitchFamily="18" charset="0"/>
                <a:cs typeface="Times New Roman" panose="02020603050405020304" pitchFamily="18" charset="0"/>
              </a:rPr>
              <a:t>[3] Johnson, M., &amp; White, S. "Mitigating Insider Threats in Healthcare Institutions." Journal of Health Information Security, 10(1), 30-45. Patel, R., &amp; Lee, H. (2021). "</a:t>
            </a:r>
            <a:r>
              <a:rPr lang="en-US" sz="2300" dirty="0" err="1">
                <a:latin typeface="Times New Roman" panose="02020603050405020304" pitchFamily="18" charset="0"/>
                <a:cs typeface="Times New Roman" panose="02020603050405020304" pitchFamily="18" charset="0"/>
              </a:rPr>
              <a:t>Blockchain</a:t>
            </a:r>
            <a:r>
              <a:rPr lang="en-US" sz="2300" dirty="0">
                <a:latin typeface="Times New Roman" panose="02020603050405020304" pitchFamily="18" charset="0"/>
                <a:cs typeface="Times New Roman" panose="02020603050405020304" pitchFamily="18" charset="0"/>
              </a:rPr>
              <a:t> for Secure Medical Records: A Case Study." Healthcare Technology Journal, 18(4), 145-162. (2018). </a:t>
            </a:r>
          </a:p>
          <a:p>
            <a:pPr marL="0" indent="0">
              <a:buNone/>
            </a:pPr>
            <a:r>
              <a:rPr lang="en-US" sz="2300" dirty="0">
                <a:latin typeface="Times New Roman" panose="02020603050405020304" pitchFamily="18" charset="0"/>
                <a:cs typeface="Times New Roman" panose="02020603050405020304" pitchFamily="18" charset="0"/>
              </a:rPr>
              <a:t>[4] Clark, E., &amp; Turner, L. "Balancing Security and Usability in Healthcare Software." Journal of Health Informatics, 9(4), 120-138. (2017).</a:t>
            </a:r>
          </a:p>
          <a:p>
            <a:pPr marL="0" indent="0">
              <a:buNone/>
            </a:pPr>
            <a:r>
              <a:rPr lang="en-US" sz="2300" dirty="0">
                <a:latin typeface="Times New Roman" panose="02020603050405020304" pitchFamily="18" charset="0"/>
                <a:cs typeface="Times New Roman" panose="02020603050405020304" pitchFamily="18" charset="0"/>
              </a:rPr>
              <a:t> [5] Miller, D., &amp; Johnson, K. "Ethical Issues in Patient Data Privacy." Journal of Medical Ethics, 25(3), 75-90. (2019). </a:t>
            </a:r>
          </a:p>
          <a:p>
            <a:pPr marL="0" indent="0">
              <a:buNone/>
            </a:pPr>
            <a:r>
              <a:rPr lang="en-US" sz="2300" dirty="0">
                <a:latin typeface="Times New Roman" panose="02020603050405020304" pitchFamily="18" charset="0"/>
                <a:cs typeface="Times New Roman" panose="02020603050405020304" pitchFamily="18" charset="0"/>
              </a:rPr>
              <a:t>[6] Turner, S., &amp; Harris, R. "Data Breaches in Healthcare: Impacts and Responses." Journal of Health Data Management, 14(2), 65-82. (2020).</a:t>
            </a:r>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239500" cy="948690"/>
          </a:xfrm>
        </p:spPr>
        <p:txBody>
          <a:bodyPr>
            <a:normAutofit/>
          </a:bodyPr>
          <a:lstStyle/>
          <a:p>
            <a:r>
              <a:rPr lang="en-GB" sz="2800" b="1" u="sng" dirty="0">
                <a:latin typeface="Verdana" panose="020B0604030504040204" pitchFamily="34" charset="0"/>
                <a:ea typeface="Verdana" panose="020B0604030504040204" pitchFamily="34" charset="0"/>
              </a:rPr>
              <a:t>References</a:t>
            </a:r>
          </a:p>
        </p:txBody>
      </p:sp>
      <p:sp>
        <p:nvSpPr>
          <p:cNvPr id="3" name="Content Placeholder 2"/>
          <p:cNvSpPr>
            <a:spLocks noGrp="1"/>
          </p:cNvSpPr>
          <p:nvPr>
            <p:ph idx="1"/>
          </p:nvPr>
        </p:nvSpPr>
        <p:spPr>
          <a:xfrm>
            <a:off x="125730" y="777240"/>
            <a:ext cx="11921490" cy="5456873"/>
          </a:xfrm>
        </p:spPr>
        <p:txBody>
          <a:bodyPr>
            <a:normAutofit/>
          </a:bodyPr>
          <a:lstStyle/>
          <a:p>
            <a:pPr marL="0" indent="0">
              <a:buNone/>
            </a:pPr>
            <a:r>
              <a:rPr lang="en-US" sz="2300" dirty="0">
                <a:latin typeface="Times New Roman" panose="02020603050405020304" pitchFamily="18" charset="0"/>
                <a:cs typeface="Times New Roman" panose="02020603050405020304" pitchFamily="18" charset="0"/>
              </a:rPr>
              <a:t>[7]</a:t>
            </a:r>
            <a:r>
              <a:rPr lang="en-US" sz="2300" dirty="0" err="1">
                <a:latin typeface="Times New Roman" panose="02020603050405020304" pitchFamily="18" charset="0"/>
                <a:cs typeface="Times New Roman" panose="02020603050405020304" pitchFamily="18" charset="0"/>
              </a:rPr>
              <a:t>Siegler</a:t>
            </a:r>
            <a:r>
              <a:rPr lang="en-US" sz="2300" dirty="0">
                <a:latin typeface="Times New Roman" panose="02020603050405020304" pitchFamily="18" charset="0"/>
                <a:cs typeface="Times New Roman" panose="02020603050405020304" pitchFamily="18" charset="0"/>
              </a:rPr>
              <a:t> M. Sounding Boards. Confidentiality in medicine--a decrepit concept. N Engl J Med. 1982 Dec 9;307(24):1518–1521.</a:t>
            </a:r>
          </a:p>
          <a:p>
            <a:pPr marL="0" indent="0">
              <a:buNone/>
            </a:pPr>
            <a:r>
              <a:rPr lang="en-US" sz="2300" dirty="0">
                <a:latin typeface="Times New Roman" panose="02020603050405020304" pitchFamily="18" charset="0"/>
                <a:cs typeface="Times New Roman" panose="02020603050405020304" pitchFamily="18" charset="0"/>
              </a:rPr>
              <a:t>[8]Markus AC. Medical confidentiality and records in general practice. Br J Gen Pract. 1991 Apr;41(345):136–138. </a:t>
            </a:r>
          </a:p>
          <a:p>
            <a:pPr marL="0" indent="0">
              <a:buNone/>
            </a:pPr>
            <a:r>
              <a:rPr lang="en-US" sz="2300" dirty="0">
                <a:latin typeface="Times New Roman" panose="02020603050405020304" pitchFamily="18" charset="0"/>
                <a:cs typeface="Times New Roman" panose="02020603050405020304" pitchFamily="18" charset="0"/>
              </a:rPr>
              <a:t>[9]Baldry M, Cheal C, Fisher B, Gillett M, Huet V. Giving patients their own records in general practice: experience of patients and staff. Br Med J (Clin Res Ed) 1986 Mar 1;292(6520):596–598.</a:t>
            </a:r>
          </a:p>
          <a:p>
            <a:pPr marL="0" indent="0">
              <a:buNone/>
            </a:pPr>
            <a:r>
              <a:rPr lang="en-US" sz="2300" dirty="0">
                <a:latin typeface="Times New Roman" panose="02020603050405020304" pitchFamily="18" charset="0"/>
                <a:cs typeface="Times New Roman" panose="02020603050405020304" pitchFamily="18" charset="0"/>
              </a:rPr>
              <a:t>[10]Weiss BD. Confidentiality expectations of patients, physicians, and medical students. </a:t>
            </a:r>
            <a:r>
              <a:rPr lang="en-US" sz="2300" i="1" dirty="0">
                <a:latin typeface="Times New Roman" panose="02020603050405020304" pitchFamily="18" charset="0"/>
                <a:cs typeface="Times New Roman" panose="02020603050405020304" pitchFamily="18" charset="0"/>
              </a:rPr>
              <a:t>JAMA. </a:t>
            </a:r>
            <a:r>
              <a:rPr lang="en-US" sz="2300" dirty="0">
                <a:latin typeface="Times New Roman" panose="02020603050405020304" pitchFamily="18" charset="0"/>
                <a:cs typeface="Times New Roman" panose="02020603050405020304" pitchFamily="18" charset="0"/>
              </a:rPr>
              <a:t>1982 May 21;</a:t>
            </a:r>
            <a:r>
              <a:rPr lang="en-US" sz="2300" b="1" dirty="0">
                <a:latin typeface="Times New Roman" panose="02020603050405020304" pitchFamily="18" charset="0"/>
                <a:cs typeface="Times New Roman" panose="02020603050405020304" pitchFamily="18" charset="0"/>
              </a:rPr>
              <a:t>247</a:t>
            </a:r>
            <a:r>
              <a:rPr lang="en-US" sz="2300" dirty="0">
                <a:latin typeface="Times New Roman" panose="02020603050405020304" pitchFamily="18" charset="0"/>
                <a:cs typeface="Times New Roman" panose="02020603050405020304" pitchFamily="18" charset="0"/>
              </a:rPr>
              <a:t>(19):2695–2697. </a:t>
            </a:r>
          </a:p>
          <a:p>
            <a:pPr marL="0" indent="0">
              <a:buNone/>
            </a:pPr>
            <a:r>
              <a:rPr lang="en-US" sz="2300" dirty="0">
                <a:latin typeface="Times New Roman" panose="02020603050405020304" pitchFamily="18" charset="0"/>
                <a:cs typeface="Times New Roman" panose="02020603050405020304" pitchFamily="18" charset="0"/>
              </a:rPr>
              <a:t>[11]Britten N, Bartholomew J, Morris R, Zander L. Consultants' and patients' views about patient access to their general practice records. </a:t>
            </a:r>
            <a:r>
              <a:rPr lang="en-US" sz="2300" i="1" dirty="0">
                <a:latin typeface="Times New Roman" panose="02020603050405020304" pitchFamily="18" charset="0"/>
                <a:cs typeface="Times New Roman" panose="02020603050405020304" pitchFamily="18" charset="0"/>
              </a:rPr>
              <a:t>J R Soc Med. </a:t>
            </a:r>
            <a:r>
              <a:rPr lang="en-US" sz="2300" dirty="0">
                <a:latin typeface="Times New Roman" panose="02020603050405020304" pitchFamily="18" charset="0"/>
                <a:cs typeface="Times New Roman" panose="02020603050405020304" pitchFamily="18" charset="0"/>
              </a:rPr>
              <a:t>1991 May;</a:t>
            </a:r>
            <a:r>
              <a:rPr lang="en-US" sz="2300" b="1" dirty="0">
                <a:latin typeface="Times New Roman" panose="02020603050405020304" pitchFamily="18" charset="0"/>
                <a:cs typeface="Times New Roman" panose="02020603050405020304" pitchFamily="18" charset="0"/>
              </a:rPr>
              <a:t>84</a:t>
            </a:r>
            <a:r>
              <a:rPr lang="en-US" sz="2300" dirty="0">
                <a:latin typeface="Times New Roman" panose="02020603050405020304" pitchFamily="18" charset="0"/>
                <a:cs typeface="Times New Roman" panose="02020603050405020304" pitchFamily="18" charset="0"/>
              </a:rPr>
              <a:t>(5):284–287. </a:t>
            </a:r>
          </a:p>
          <a:p>
            <a:pPr marL="0" indent="0">
              <a:buNone/>
            </a:pPr>
            <a:r>
              <a:rPr lang="en-US" sz="2300" dirty="0">
                <a:latin typeface="Times New Roman" panose="02020603050405020304" pitchFamily="18" charset="0"/>
                <a:cs typeface="Times New Roman" panose="02020603050405020304" pitchFamily="18" charset="0"/>
              </a:rPr>
              <a:t>[12]Baldry M, Cheal C, Fisher B, Gillett M, Huet V. Giving patients their own records in general practice: experience of patients and staff. </a:t>
            </a:r>
            <a:r>
              <a:rPr lang="en-US" sz="2300" i="1" dirty="0">
                <a:latin typeface="Times New Roman" panose="02020603050405020304" pitchFamily="18" charset="0"/>
                <a:cs typeface="Times New Roman" panose="02020603050405020304" pitchFamily="18" charset="0"/>
              </a:rPr>
              <a:t>Br Med J (Clin Res Ed) </a:t>
            </a:r>
            <a:r>
              <a:rPr lang="en-US" sz="2300" dirty="0">
                <a:latin typeface="Times New Roman" panose="02020603050405020304" pitchFamily="18" charset="0"/>
                <a:cs typeface="Times New Roman" panose="02020603050405020304" pitchFamily="18" charset="0"/>
              </a:rPr>
              <a:t>1986 Mar 1;</a:t>
            </a:r>
            <a:r>
              <a:rPr lang="en-US" sz="2300" b="1" dirty="0">
                <a:latin typeface="Times New Roman" panose="02020603050405020304" pitchFamily="18" charset="0"/>
                <a:cs typeface="Times New Roman" panose="02020603050405020304" pitchFamily="18" charset="0"/>
              </a:rPr>
              <a:t>292</a:t>
            </a:r>
            <a:r>
              <a:rPr lang="en-US" sz="2300" dirty="0">
                <a:latin typeface="Times New Roman" panose="02020603050405020304" pitchFamily="18" charset="0"/>
                <a:cs typeface="Times New Roman" panose="02020603050405020304" pitchFamily="18" charset="0"/>
              </a:rPr>
              <a:t>(6520):596–598.</a:t>
            </a:r>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01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239500" cy="948690"/>
          </a:xfrm>
        </p:spPr>
        <p:txBody>
          <a:bodyPr>
            <a:normAutofit/>
          </a:bodyPr>
          <a:lstStyle/>
          <a:p>
            <a:r>
              <a:rPr lang="en-GB" sz="2800" b="1" u="sng" dirty="0">
                <a:latin typeface="Verdana" panose="020B0604030504040204" pitchFamily="34" charset="0"/>
                <a:ea typeface="Verdana" panose="020B0604030504040204" pitchFamily="34" charset="0"/>
              </a:rPr>
              <a:t>References</a:t>
            </a:r>
          </a:p>
        </p:txBody>
      </p:sp>
      <p:sp>
        <p:nvSpPr>
          <p:cNvPr id="3" name="Content Placeholder 2"/>
          <p:cNvSpPr>
            <a:spLocks noGrp="1"/>
          </p:cNvSpPr>
          <p:nvPr>
            <p:ph idx="1"/>
          </p:nvPr>
        </p:nvSpPr>
        <p:spPr>
          <a:xfrm>
            <a:off x="125730" y="765810"/>
            <a:ext cx="11921490" cy="5456873"/>
          </a:xfrm>
        </p:spPr>
        <p:txBody>
          <a:bodyPr>
            <a:normAutofit/>
          </a:bodyPr>
          <a:lstStyle/>
          <a:p>
            <a:pPr marL="0" indent="0">
              <a:buNone/>
            </a:pPr>
            <a:r>
              <a:rPr lang="en-US" sz="2300" dirty="0">
                <a:latin typeface="Times New Roman" panose="02020603050405020304" pitchFamily="18" charset="0"/>
                <a:cs typeface="Times New Roman" panose="02020603050405020304" pitchFamily="18" charset="0"/>
              </a:rPr>
              <a:t>[12]</a:t>
            </a:r>
            <a:r>
              <a:rPr lang="en-US" dirty="0"/>
              <a:t>Caine K, Hanania R. Patients want granular privacy control over health information in electronic medical records. </a:t>
            </a:r>
            <a:r>
              <a:rPr lang="en-US" i="1" dirty="0"/>
              <a:t>J Am Med Inform Assoc</a:t>
            </a:r>
            <a:r>
              <a:rPr lang="en-US" dirty="0"/>
              <a:t> 2013; 7–15.</a:t>
            </a:r>
          </a:p>
          <a:p>
            <a:pPr marL="0" indent="0">
              <a:buNone/>
            </a:pPr>
            <a:r>
              <a:rPr lang="en-US" sz="2300" dirty="0">
                <a:latin typeface="Times New Roman" panose="02020603050405020304" pitchFamily="18" charset="0"/>
                <a:cs typeface="Times New Roman" panose="02020603050405020304" pitchFamily="18" charset="0"/>
              </a:rPr>
              <a:t>[13]</a:t>
            </a:r>
            <a:r>
              <a:rPr lang="en-US" sz="2400" dirty="0"/>
              <a:t> Siponen M, Mahmood M &amp; Pahnila S 2010, ‘Compliance with Information Security Policies: An Empirical Investigation’, IEEE Computer Society Publish.</a:t>
            </a:r>
            <a:endParaRPr lang="en-US"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[14]</a:t>
            </a:r>
            <a:r>
              <a:rPr lang="en-US" sz="2400" dirty="0"/>
              <a:t> Smith, E &amp; Eloff, JHP 1998, ‘Security in health-care information systems —current trends’, International Journal of Medical Informatics, vol. 54, pp. 39 – 54.</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[15]</a:t>
            </a:r>
            <a:r>
              <a:rPr lang="en-US" sz="2400" dirty="0"/>
              <a:t> Siponen M, Mahmood M &amp; Pahnila S, 2009, ‘Are employees putting your company at Risk by not following information security policies?’, Communications of the ACM, vol. 52, no. 12, pp. 145-147.</a:t>
            </a:r>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71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52" y="0"/>
            <a:ext cx="10515600" cy="1325563"/>
          </a:xfrm>
        </p:spPr>
        <p:txBody>
          <a:bodyPr/>
          <a:lstStyle/>
          <a:p>
            <a:r>
              <a:rPr lang="en-GB" sz="2800" b="1" u="sng" dirty="0">
                <a:solidFill>
                  <a:schemeClr val="tx1">
                    <a:lumMod val="85000"/>
                    <a:lumOff val="15000"/>
                  </a:schemeClr>
                </a:solidFill>
                <a:latin typeface="Verdana" panose="020B0604030504040204" pitchFamily="34" charset="0"/>
                <a:ea typeface="Verdana" panose="020B0604030504040204" pitchFamily="34" charset="0"/>
              </a:rPr>
              <a:t>Introduction</a:t>
            </a:r>
          </a:p>
        </p:txBody>
      </p:sp>
      <p:sp>
        <p:nvSpPr>
          <p:cNvPr id="3" name="Content Placeholder 2"/>
          <p:cNvSpPr>
            <a:spLocks noGrp="1"/>
          </p:cNvSpPr>
          <p:nvPr>
            <p:ph idx="1"/>
          </p:nvPr>
        </p:nvSpPr>
        <p:spPr>
          <a:xfrm>
            <a:off x="165652" y="1308791"/>
            <a:ext cx="11860696" cy="4351338"/>
          </a:xfrm>
        </p:spPr>
        <p:txBody>
          <a:bodyPr>
            <a:normAutofit/>
          </a:bodyPr>
          <a:lstStyle/>
          <a:p>
            <a:r>
              <a:rPr lang="en-US" sz="2300" dirty="0">
                <a:latin typeface="Times New Roman" panose="02020603050405020304" pitchFamily="18" charset="0"/>
                <a:cs typeface="Times New Roman" panose="02020603050405020304" pitchFamily="18" charset="0"/>
              </a:rPr>
              <a:t>Confidentiality of medical records involves safeguarding the privacy of primary care, personal patient information, and medical treatments. The privacy of medical records should be universally recognized and protected.</a:t>
            </a:r>
          </a:p>
          <a:p>
            <a:endParaRPr lang="en-GB"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To ensure the confidentiality of medical records, it is important to follow comprehensive and strict policies, guidelines. This includes measures such as encryption, authentication, and restricted access to authorized personnel only.</a:t>
            </a:r>
          </a:p>
          <a:p>
            <a:pPr marL="0" indent="0">
              <a:buNone/>
            </a:pP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It helps to protect sensitive personal information and ensures that patient data is handled with the utmost care and respect for privacy.</a:t>
            </a:r>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6921"/>
            <a:ext cx="11353800" cy="2737610"/>
          </a:xfrm>
        </p:spPr>
        <p:txBody>
          <a:bodyPr/>
          <a:lstStyle/>
          <a:p>
            <a:r>
              <a:rPr lang="en-GB" sz="2800" b="1" u="sng" dirty="0">
                <a:solidFill>
                  <a:schemeClr val="tx1">
                    <a:lumMod val="85000"/>
                    <a:lumOff val="15000"/>
                  </a:schemeClr>
                </a:solidFill>
                <a:latin typeface="Verdana" panose="020B0604030504040204" pitchFamily="34" charset="0"/>
                <a:ea typeface="Verdana" panose="020B0604030504040204" pitchFamily="34" charset="0"/>
              </a:rPr>
              <a:t>Literature</a:t>
            </a:r>
            <a:r>
              <a:rPr lang="en-GB" b="1" u="sng" dirty="0">
                <a:solidFill>
                  <a:schemeClr val="tx1">
                    <a:lumMod val="85000"/>
                    <a:lumOff val="15000"/>
                  </a:schemeClr>
                </a:solidFill>
              </a:rPr>
              <a:t> </a:t>
            </a:r>
            <a:r>
              <a:rPr lang="en-GB" sz="2800" b="1" u="sng" dirty="0">
                <a:solidFill>
                  <a:schemeClr val="tx1">
                    <a:lumMod val="85000"/>
                    <a:lumOff val="15000"/>
                  </a:schemeClr>
                </a:solidFill>
                <a:latin typeface="Verdana" panose="020B0604030504040204" pitchFamily="34" charset="0"/>
                <a:ea typeface="Verdana" panose="020B0604030504040204" pitchFamily="34" charset="0"/>
              </a:rPr>
              <a:t>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9670924"/>
              </p:ext>
            </p:extLst>
          </p:nvPr>
        </p:nvGraphicFramePr>
        <p:xfrm>
          <a:off x="0" y="662608"/>
          <a:ext cx="12192000" cy="6293345"/>
        </p:xfrm>
        <a:graphic>
          <a:graphicData uri="http://schemas.openxmlformats.org/drawingml/2006/table">
            <a:tbl>
              <a:tblPr firstRow="1" bandRow="1">
                <a:tableStyleId>{5C22544A-7EE6-4342-B048-85BDC9FD1C3A}</a:tableStyleId>
              </a:tblPr>
              <a:tblGrid>
                <a:gridCol w="4037112">
                  <a:extLst>
                    <a:ext uri="{9D8B030D-6E8A-4147-A177-3AD203B41FA5}">
                      <a16:colId xmlns:a16="http://schemas.microsoft.com/office/drawing/2014/main" val="1941404999"/>
                    </a:ext>
                  </a:extLst>
                </a:gridCol>
                <a:gridCol w="4090888">
                  <a:extLst>
                    <a:ext uri="{9D8B030D-6E8A-4147-A177-3AD203B41FA5}">
                      <a16:colId xmlns:a16="http://schemas.microsoft.com/office/drawing/2014/main" val="405121558"/>
                    </a:ext>
                  </a:extLst>
                </a:gridCol>
                <a:gridCol w="4064000">
                  <a:extLst>
                    <a:ext uri="{9D8B030D-6E8A-4147-A177-3AD203B41FA5}">
                      <a16:colId xmlns:a16="http://schemas.microsoft.com/office/drawing/2014/main" val="1973722364"/>
                    </a:ext>
                  </a:extLst>
                </a:gridCol>
              </a:tblGrid>
              <a:tr h="420026">
                <a:tc>
                  <a:txBody>
                    <a:bodyPr/>
                    <a:lstStyle/>
                    <a:p>
                      <a:r>
                        <a:rPr lang="en-US" dirty="0"/>
                        <a:t>                        TITLE</a:t>
                      </a:r>
                      <a:endParaRPr lang="en-IN" dirty="0"/>
                    </a:p>
                  </a:txBody>
                  <a:tcPr/>
                </a:tc>
                <a:tc>
                  <a:txBody>
                    <a:bodyPr/>
                    <a:lstStyle/>
                    <a:p>
                      <a:r>
                        <a:rPr lang="en-US" dirty="0"/>
                        <a:t>                 ADVANTAGES</a:t>
                      </a:r>
                      <a:endParaRPr lang="en-IN" dirty="0"/>
                    </a:p>
                  </a:txBody>
                  <a:tcPr/>
                </a:tc>
                <a:tc>
                  <a:txBody>
                    <a:bodyPr/>
                    <a:lstStyle/>
                    <a:p>
                      <a:r>
                        <a:rPr lang="en-US" baseline="0" dirty="0"/>
                        <a:t>                  DISADVANTAGES</a:t>
                      </a:r>
                      <a:endParaRPr lang="en-IN" dirty="0"/>
                    </a:p>
                  </a:txBody>
                  <a:tcPr/>
                </a:tc>
                <a:extLst>
                  <a:ext uri="{0D108BD9-81ED-4DB2-BD59-A6C34878D82A}">
                    <a16:rowId xmlns:a16="http://schemas.microsoft.com/office/drawing/2014/main" val="2397563906"/>
                  </a:ext>
                </a:extLst>
              </a:tr>
              <a:tr h="1365086">
                <a:tc>
                  <a:txBody>
                    <a:bodyPr/>
                    <a:lstStyle/>
                    <a:p>
                      <a:r>
                        <a:rPr lang="en-IN" dirty="0"/>
                        <a:t>Electronic Health Records (EHR)</a:t>
                      </a:r>
                    </a:p>
                  </a:txBody>
                  <a:tcPr/>
                </a:tc>
                <a:tc>
                  <a:txBody>
                    <a:bodyPr/>
                    <a:lstStyle/>
                    <a:p>
                      <a:r>
                        <a:rPr lang="en-US" b="1" u="sng" dirty="0"/>
                        <a:t>Enhanced Security</a:t>
                      </a:r>
                    </a:p>
                    <a:p>
                      <a:r>
                        <a:rPr lang="en-US" dirty="0"/>
                        <a:t>EHR systems offer improved security features such as user authentication and access controls.</a:t>
                      </a:r>
                      <a:endParaRPr lang="en-IN" dirty="0"/>
                    </a:p>
                  </a:txBody>
                  <a:tcPr/>
                </a:tc>
                <a:tc>
                  <a:txBody>
                    <a:bodyPr/>
                    <a:lstStyle/>
                    <a:p>
                      <a:r>
                        <a:rPr lang="en-US" b="1" u="sng" dirty="0">
                          <a:solidFill>
                            <a:schemeClr val="bg2">
                              <a:lumMod val="10000"/>
                            </a:schemeClr>
                          </a:solidFill>
                        </a:rPr>
                        <a:t>Maintenance and Upkeep:</a:t>
                      </a:r>
                    </a:p>
                    <a:p>
                      <a:r>
                        <a:rPr lang="en-US" dirty="0"/>
                        <a:t> EHR systems require regular maintenance and updates to ensure optimal performance and security.</a:t>
                      </a:r>
                      <a:endParaRPr lang="en-IN" dirty="0"/>
                    </a:p>
                  </a:txBody>
                  <a:tcPr/>
                </a:tc>
                <a:extLst>
                  <a:ext uri="{0D108BD9-81ED-4DB2-BD59-A6C34878D82A}">
                    <a16:rowId xmlns:a16="http://schemas.microsoft.com/office/drawing/2014/main" val="1315884999"/>
                  </a:ext>
                </a:extLst>
              </a:tr>
              <a:tr h="1680107">
                <a:tc>
                  <a:txBody>
                    <a:bodyPr/>
                    <a:lstStyle/>
                    <a:p>
                      <a:endParaRPr lang="en-IN" dirty="0"/>
                    </a:p>
                  </a:txBody>
                  <a:tcPr/>
                </a:tc>
                <a:tc>
                  <a:txBody>
                    <a:bodyPr/>
                    <a:lstStyle/>
                    <a:p>
                      <a:r>
                        <a:rPr lang="en-US" b="1" u="sng" dirty="0"/>
                        <a:t>Efficient Data Management</a:t>
                      </a:r>
                      <a:endParaRPr lang="en-US" b="0" u="none" dirty="0"/>
                    </a:p>
                    <a:p>
                      <a:r>
                        <a:rPr lang="en-US" dirty="0"/>
                        <a:t> EHR systems streamline the management of medical records, making it easier to organize and retrieve patient information.</a:t>
                      </a:r>
                      <a:endParaRPr lang="en-IN" dirty="0"/>
                    </a:p>
                  </a:txBody>
                  <a:tcPr/>
                </a:tc>
                <a:tc>
                  <a:txBody>
                    <a:bodyPr/>
                    <a:lstStyle/>
                    <a:p>
                      <a:r>
                        <a:rPr lang="en-US" b="1" u="sng" dirty="0"/>
                        <a:t>Data Breaches</a:t>
                      </a:r>
                      <a:r>
                        <a:rPr lang="en-US" dirty="0"/>
                        <a:t>: </a:t>
                      </a:r>
                    </a:p>
                    <a:p>
                      <a:r>
                        <a:rPr lang="en-US" dirty="0"/>
                        <a:t>EHR systems are susceptible to data breaches, potentially leading to the unauthorized access of patient records.</a:t>
                      </a:r>
                      <a:endParaRPr lang="en-IN" dirty="0"/>
                    </a:p>
                  </a:txBody>
                  <a:tcPr/>
                </a:tc>
                <a:extLst>
                  <a:ext uri="{0D108BD9-81ED-4DB2-BD59-A6C34878D82A}">
                    <a16:rowId xmlns:a16="http://schemas.microsoft.com/office/drawing/2014/main" val="1225723677"/>
                  </a:ext>
                </a:extLst>
              </a:tr>
              <a:tr h="1365086">
                <a:tc>
                  <a:txBody>
                    <a:bodyPr/>
                    <a:lstStyle/>
                    <a:p>
                      <a:r>
                        <a:rPr lang="en-IN" dirty="0"/>
                        <a:t>Digital Encryption</a:t>
                      </a:r>
                    </a:p>
                  </a:txBody>
                  <a:tcPr/>
                </a:tc>
                <a:tc>
                  <a:txBody>
                    <a:bodyPr/>
                    <a:lstStyle/>
                    <a:p>
                      <a:r>
                        <a:rPr lang="en-US" b="1" u="sng" dirty="0"/>
                        <a:t>Secure Communication</a:t>
                      </a:r>
                    </a:p>
                    <a:p>
                      <a:r>
                        <a:rPr lang="en-US" dirty="0"/>
                        <a:t> Encrypted communication channels ensure that sensitive patient information is transmitted securely.</a:t>
                      </a:r>
                      <a:endParaRPr lang="en-IN" dirty="0"/>
                    </a:p>
                  </a:txBody>
                  <a:tcPr/>
                </a:tc>
                <a:tc>
                  <a:txBody>
                    <a:bodyPr/>
                    <a:lstStyle/>
                    <a:p>
                      <a:r>
                        <a:rPr lang="en-US" b="1" u="sng" dirty="0"/>
                        <a:t>Key Management</a:t>
                      </a:r>
                    </a:p>
                    <a:p>
                      <a:r>
                        <a:rPr lang="en-US" dirty="0"/>
                        <a:t>Effective encryption requires proper key management, which can be complex and challenging to implement.</a:t>
                      </a:r>
                      <a:endParaRPr lang="en-IN" dirty="0"/>
                    </a:p>
                  </a:txBody>
                  <a:tcPr/>
                </a:tc>
                <a:extLst>
                  <a:ext uri="{0D108BD9-81ED-4DB2-BD59-A6C34878D82A}">
                    <a16:rowId xmlns:a16="http://schemas.microsoft.com/office/drawing/2014/main" val="893887578"/>
                  </a:ext>
                </a:extLst>
              </a:tr>
              <a:tr h="1365086">
                <a:tc>
                  <a:txBody>
                    <a:bodyPr/>
                    <a:lstStyle/>
                    <a:p>
                      <a:endParaRPr lang="en-IN"/>
                    </a:p>
                  </a:txBody>
                  <a:tcPr/>
                </a:tc>
                <a:tc>
                  <a:txBody>
                    <a:bodyPr/>
                    <a:lstStyle/>
                    <a:p>
                      <a:r>
                        <a:rPr lang="en-US" b="1" u="sng" dirty="0"/>
                        <a:t>Data Integrity</a:t>
                      </a:r>
                      <a:endParaRPr lang="en-US" dirty="0"/>
                    </a:p>
                    <a:p>
                      <a:r>
                        <a:rPr lang="en-US" dirty="0"/>
                        <a:t>Encryption techniques can also ensure the integrity of medical records by detecting any unauthorized modifications or tampering attempts,</a:t>
                      </a:r>
                      <a:endParaRPr lang="en-IN" dirty="0"/>
                    </a:p>
                  </a:txBody>
                  <a:tcPr/>
                </a:tc>
                <a:tc>
                  <a:txBody>
                    <a:bodyPr/>
                    <a:lstStyle/>
                    <a:p>
                      <a:r>
                        <a:rPr lang="en-US" b="1" u="sng" dirty="0"/>
                        <a:t>Performance Impact</a:t>
                      </a:r>
                    </a:p>
                    <a:p>
                      <a:r>
                        <a:rPr lang="en-US" dirty="0"/>
                        <a:t>Encryption processes may introduce computational overhead, affecting system performance.</a:t>
                      </a:r>
                      <a:endParaRPr lang="en-IN" dirty="0"/>
                    </a:p>
                  </a:txBody>
                  <a:tcPr/>
                </a:tc>
                <a:extLst>
                  <a:ext uri="{0D108BD9-81ED-4DB2-BD59-A6C34878D82A}">
                    <a16:rowId xmlns:a16="http://schemas.microsoft.com/office/drawing/2014/main" val="4206792727"/>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6921"/>
            <a:ext cx="11353800" cy="2737610"/>
          </a:xfrm>
        </p:spPr>
        <p:txBody>
          <a:bodyPr/>
          <a:lstStyle/>
          <a:p>
            <a:r>
              <a:rPr lang="en-GB" sz="2800" b="1" u="sng" dirty="0">
                <a:solidFill>
                  <a:schemeClr val="tx1">
                    <a:lumMod val="85000"/>
                    <a:lumOff val="15000"/>
                  </a:schemeClr>
                </a:solidFill>
                <a:latin typeface="Verdana" panose="020B0604030504040204" pitchFamily="34" charset="0"/>
                <a:ea typeface="Verdana" panose="020B0604030504040204" pitchFamily="34" charset="0"/>
              </a:rPr>
              <a:t>Literature</a:t>
            </a:r>
            <a:r>
              <a:rPr lang="en-GB" b="1" u="sng" dirty="0">
                <a:solidFill>
                  <a:schemeClr val="tx1">
                    <a:lumMod val="85000"/>
                    <a:lumOff val="15000"/>
                  </a:schemeClr>
                </a:solidFill>
              </a:rPr>
              <a:t> </a:t>
            </a:r>
            <a:r>
              <a:rPr lang="en-GB" sz="2800" b="1" u="sng" dirty="0">
                <a:solidFill>
                  <a:schemeClr val="tx1">
                    <a:lumMod val="85000"/>
                    <a:lumOff val="15000"/>
                  </a:schemeClr>
                </a:solidFill>
                <a:latin typeface="Verdana" panose="020B0604030504040204" pitchFamily="34" charset="0"/>
                <a:ea typeface="Verdana" panose="020B0604030504040204" pitchFamily="34" charset="0"/>
              </a:rPr>
              <a:t>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835491"/>
              </p:ext>
            </p:extLst>
          </p:nvPr>
        </p:nvGraphicFramePr>
        <p:xfrm>
          <a:off x="0" y="662608"/>
          <a:ext cx="12192000" cy="6980640"/>
        </p:xfrm>
        <a:graphic>
          <a:graphicData uri="http://schemas.openxmlformats.org/drawingml/2006/table">
            <a:tbl>
              <a:tblPr firstRow="1" bandRow="1">
                <a:tableStyleId>{5C22544A-7EE6-4342-B048-85BDC9FD1C3A}</a:tableStyleId>
              </a:tblPr>
              <a:tblGrid>
                <a:gridCol w="4037112">
                  <a:extLst>
                    <a:ext uri="{9D8B030D-6E8A-4147-A177-3AD203B41FA5}">
                      <a16:colId xmlns:a16="http://schemas.microsoft.com/office/drawing/2014/main" val="1941404999"/>
                    </a:ext>
                  </a:extLst>
                </a:gridCol>
                <a:gridCol w="4090888">
                  <a:extLst>
                    <a:ext uri="{9D8B030D-6E8A-4147-A177-3AD203B41FA5}">
                      <a16:colId xmlns:a16="http://schemas.microsoft.com/office/drawing/2014/main" val="405121558"/>
                    </a:ext>
                  </a:extLst>
                </a:gridCol>
                <a:gridCol w="4064000">
                  <a:extLst>
                    <a:ext uri="{9D8B030D-6E8A-4147-A177-3AD203B41FA5}">
                      <a16:colId xmlns:a16="http://schemas.microsoft.com/office/drawing/2014/main" val="1973722364"/>
                    </a:ext>
                  </a:extLst>
                </a:gridCol>
              </a:tblGrid>
              <a:tr h="420026">
                <a:tc>
                  <a:txBody>
                    <a:bodyPr/>
                    <a:lstStyle/>
                    <a:p>
                      <a:r>
                        <a:rPr lang="en-US" dirty="0"/>
                        <a:t>                        TITLE</a:t>
                      </a:r>
                      <a:endParaRPr lang="en-IN" dirty="0"/>
                    </a:p>
                  </a:txBody>
                  <a:tcPr/>
                </a:tc>
                <a:tc>
                  <a:txBody>
                    <a:bodyPr/>
                    <a:lstStyle/>
                    <a:p>
                      <a:r>
                        <a:rPr lang="en-US" dirty="0"/>
                        <a:t>                 ADVANTAGES</a:t>
                      </a:r>
                      <a:endParaRPr lang="en-IN" dirty="0"/>
                    </a:p>
                  </a:txBody>
                  <a:tcPr/>
                </a:tc>
                <a:tc>
                  <a:txBody>
                    <a:bodyPr/>
                    <a:lstStyle/>
                    <a:p>
                      <a:r>
                        <a:rPr lang="en-US" baseline="0" dirty="0"/>
                        <a:t>                  DISADVANTAGES</a:t>
                      </a:r>
                      <a:endParaRPr lang="en-IN" dirty="0"/>
                    </a:p>
                  </a:txBody>
                  <a:tcPr/>
                </a:tc>
                <a:extLst>
                  <a:ext uri="{0D108BD9-81ED-4DB2-BD59-A6C34878D82A}">
                    <a16:rowId xmlns:a16="http://schemas.microsoft.com/office/drawing/2014/main" val="2397563906"/>
                  </a:ext>
                </a:extLst>
              </a:tr>
              <a:tr h="1365086">
                <a:tc>
                  <a:txBody>
                    <a:bodyPr/>
                    <a:lstStyle/>
                    <a:p>
                      <a:r>
                        <a:rPr lang="en-IN" dirty="0"/>
                        <a:t>Access Control Systems:</a:t>
                      </a:r>
                    </a:p>
                  </a:txBody>
                  <a:tcPr/>
                </a:tc>
                <a:tc>
                  <a:txBody>
                    <a:bodyPr/>
                    <a:lstStyle/>
                    <a:p>
                      <a:r>
                        <a:rPr lang="en-US" b="1" u="sng" dirty="0"/>
                        <a:t>Restricted Access:</a:t>
                      </a:r>
                    </a:p>
                    <a:p>
                      <a:r>
                        <a:rPr lang="en-US" dirty="0"/>
                        <a:t> Access control systems limit access to medical records to authorized personnel only, reducing the risk of unauthorized disclosure.</a:t>
                      </a:r>
                      <a:endParaRPr lang="en-IN" dirty="0"/>
                    </a:p>
                  </a:txBody>
                  <a:tcPr/>
                </a:tc>
                <a:tc>
                  <a:txBody>
                    <a:bodyPr/>
                    <a:lstStyle/>
                    <a:p>
                      <a:r>
                        <a:rPr lang="en-US" b="1" u="sng" dirty="0"/>
                        <a:t>User Training</a:t>
                      </a:r>
                      <a:r>
                        <a:rPr lang="en-US" dirty="0"/>
                        <a:t>: </a:t>
                      </a:r>
                    </a:p>
                    <a:p>
                      <a:r>
                        <a:rPr lang="en-US" dirty="0"/>
                        <a:t>Healthcare professionals require training to effectively use access control systems, which can be time-consuming.</a:t>
                      </a:r>
                      <a:endParaRPr lang="en-IN" dirty="0"/>
                    </a:p>
                  </a:txBody>
                  <a:tcPr/>
                </a:tc>
                <a:extLst>
                  <a:ext uri="{0D108BD9-81ED-4DB2-BD59-A6C34878D82A}">
                    <a16:rowId xmlns:a16="http://schemas.microsoft.com/office/drawing/2014/main" val="1315884999"/>
                  </a:ext>
                </a:extLst>
              </a:tr>
              <a:tr h="1680107">
                <a:tc>
                  <a:txBody>
                    <a:bodyPr/>
                    <a:lstStyle/>
                    <a:p>
                      <a:endParaRPr lang="en-IN" dirty="0"/>
                    </a:p>
                  </a:txBody>
                  <a:tcPr/>
                </a:tc>
                <a:tc>
                  <a:txBody>
                    <a:bodyPr/>
                    <a:lstStyle/>
                    <a:p>
                      <a:r>
                        <a:rPr lang="en-US" b="1" u="sng" dirty="0"/>
                        <a:t>Audit Trails</a:t>
                      </a:r>
                      <a:r>
                        <a:rPr lang="en-US" dirty="0"/>
                        <a:t>: </a:t>
                      </a:r>
                    </a:p>
                    <a:p>
                      <a:r>
                        <a:rPr lang="en-US" dirty="0"/>
                        <a:t>Access control systems can maintain audit trails, providing a record of who accessed patient information and when.</a:t>
                      </a:r>
                      <a:endParaRPr lang="en-IN" dirty="0"/>
                    </a:p>
                  </a:txBody>
                  <a:tcPr/>
                </a:tc>
                <a:tc>
                  <a:txBody>
                    <a:bodyPr/>
                    <a:lstStyle/>
                    <a:p>
                      <a:r>
                        <a:rPr lang="en-US" b="1" u="sng" dirty="0"/>
                        <a:t>Implementation Complexity: </a:t>
                      </a:r>
                      <a:r>
                        <a:rPr lang="en-US" dirty="0"/>
                        <a:t>Implementing access control systems across different healthcare facilities can be complex and require standardization.</a:t>
                      </a:r>
                      <a:endParaRPr lang="en-IN" dirty="0"/>
                    </a:p>
                  </a:txBody>
                  <a:tcPr/>
                </a:tc>
                <a:extLst>
                  <a:ext uri="{0D108BD9-81ED-4DB2-BD59-A6C34878D82A}">
                    <a16:rowId xmlns:a16="http://schemas.microsoft.com/office/drawing/2014/main" val="1225723677"/>
                  </a:ext>
                </a:extLst>
              </a:tr>
              <a:tr h="1680107">
                <a:tc>
                  <a:txBody>
                    <a:bodyPr/>
                    <a:lstStyle/>
                    <a:p>
                      <a:r>
                        <a:rPr lang="en-US" dirty="0"/>
                        <a:t>Paper</a:t>
                      </a:r>
                      <a:r>
                        <a:rPr lang="en-US" baseline="0" dirty="0"/>
                        <a:t> Records</a:t>
                      </a:r>
                      <a:endParaRPr lang="en-IN" dirty="0"/>
                    </a:p>
                  </a:txBody>
                  <a:tcPr/>
                </a:tc>
                <a:tc>
                  <a:txBody>
                    <a:bodyPr/>
                    <a:lstStyle/>
                    <a:p>
                      <a:r>
                        <a:rPr lang="en-US" b="1" u="sng" dirty="0"/>
                        <a:t>Reliability: </a:t>
                      </a:r>
                    </a:p>
                    <a:p>
                      <a:r>
                        <a:rPr lang="en-US" dirty="0"/>
                        <a:t>Paper records do not rely on electronic systems and are not susceptible to technical failures or system outages.</a:t>
                      </a:r>
                    </a:p>
                    <a:p>
                      <a:endParaRPr lang="en-IN" dirty="0"/>
                    </a:p>
                  </a:txBody>
                  <a:tcPr/>
                </a:tc>
                <a:tc>
                  <a:txBody>
                    <a:bodyPr/>
                    <a:lstStyle/>
                    <a:p>
                      <a:r>
                        <a:rPr lang="en-US" b="1" u="sng" dirty="0"/>
                        <a:t>Limited Security</a:t>
                      </a:r>
                      <a:r>
                        <a:rPr lang="en-US" dirty="0"/>
                        <a:t>: </a:t>
                      </a:r>
                    </a:p>
                    <a:p>
                      <a:r>
                        <a:rPr lang="en-US" dirty="0"/>
                        <a:t>Paper records are more susceptible to loss, theft, or unauthorized access compared to digital records.</a:t>
                      </a:r>
                      <a:endParaRPr lang="en-IN" dirty="0"/>
                    </a:p>
                  </a:txBody>
                  <a:tcPr/>
                </a:tc>
                <a:extLst>
                  <a:ext uri="{0D108BD9-81ED-4DB2-BD59-A6C34878D82A}">
                    <a16:rowId xmlns:a16="http://schemas.microsoft.com/office/drawing/2014/main" val="2163487692"/>
                  </a:ext>
                </a:extLst>
              </a:tr>
              <a:tr h="1680107">
                <a:tc>
                  <a:txBody>
                    <a:bodyPr/>
                    <a:lstStyle/>
                    <a:p>
                      <a:endParaRPr lang="en-IN" dirty="0"/>
                    </a:p>
                  </a:txBody>
                  <a:tcPr/>
                </a:tc>
                <a:tc>
                  <a:txBody>
                    <a:bodyPr/>
                    <a:lstStyle/>
                    <a:p>
                      <a:r>
                        <a:rPr lang="en-US" b="1" u="sng" dirty="0"/>
                        <a:t>Accessibility: </a:t>
                      </a:r>
                    </a:p>
                    <a:p>
                      <a:r>
                        <a:rPr lang="en-US" dirty="0"/>
                        <a:t>Paper records are easily accessible and do not require specialized technology for viewing or updating.</a:t>
                      </a:r>
                    </a:p>
                    <a:p>
                      <a:endParaRPr lang="en-US" dirty="0"/>
                    </a:p>
                    <a:p>
                      <a:endParaRPr lang="en-US" dirty="0"/>
                    </a:p>
                  </a:txBody>
                  <a:tcPr/>
                </a:tc>
                <a:tc>
                  <a:txBody>
                    <a:bodyPr/>
                    <a:lstStyle/>
                    <a:p>
                      <a:r>
                        <a:rPr lang="en-US" b="1" u="sng" dirty="0"/>
                        <a:t>Storage Space:</a:t>
                      </a:r>
                    </a:p>
                    <a:p>
                      <a:r>
                        <a:rPr lang="en-US" dirty="0"/>
                        <a:t> Paper records require physical storage space, and as the volume of records increases, it can become challenging to manage and store them efficiently.</a:t>
                      </a:r>
                      <a:endParaRPr lang="en-IN" dirty="0"/>
                    </a:p>
                  </a:txBody>
                  <a:tcPr/>
                </a:tc>
                <a:extLst>
                  <a:ext uri="{0D108BD9-81ED-4DB2-BD59-A6C34878D82A}">
                    <a16:rowId xmlns:a16="http://schemas.microsoft.com/office/drawing/2014/main" val="910107715"/>
                  </a:ext>
                </a:extLst>
              </a:tr>
            </a:tbl>
          </a:graphicData>
        </a:graphic>
      </p:graphicFrame>
    </p:spTree>
    <p:extLst>
      <p:ext uri="{BB962C8B-B14F-4D97-AF65-F5344CB8AC3E}">
        <p14:creationId xmlns:p14="http://schemas.microsoft.com/office/powerpoint/2010/main" val="39889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 y="0"/>
            <a:ext cx="11049000" cy="774562"/>
          </a:xfrm>
        </p:spPr>
        <p:txBody>
          <a:bodyPr>
            <a:normAutofit/>
          </a:bodyPr>
          <a:lstStyle/>
          <a:p>
            <a:r>
              <a:rPr lang="en-GB" sz="2800" b="1" u="sng" dirty="0">
                <a:solidFill>
                  <a:schemeClr val="tx1">
                    <a:lumMod val="85000"/>
                    <a:lumOff val="15000"/>
                  </a:schemeClr>
                </a:solidFill>
                <a:latin typeface="Verdana" panose="020B0604030504040204" pitchFamily="34" charset="0"/>
                <a:ea typeface="Verdana" panose="020B0604030504040204" pitchFamily="34" charset="0"/>
              </a:rPr>
              <a:t>Research Gaps Identified</a:t>
            </a:r>
          </a:p>
        </p:txBody>
      </p:sp>
      <p:sp>
        <p:nvSpPr>
          <p:cNvPr id="3" name="Content Placeholder 2"/>
          <p:cNvSpPr>
            <a:spLocks noGrp="1"/>
          </p:cNvSpPr>
          <p:nvPr>
            <p:ph idx="1"/>
          </p:nvPr>
        </p:nvSpPr>
        <p:spPr>
          <a:xfrm>
            <a:off x="185530" y="662609"/>
            <a:ext cx="11820940" cy="5514354"/>
          </a:xfrm>
        </p:spPr>
        <p:txBody>
          <a:bodyPr>
            <a:normAutofit lnSpcReduction="10000"/>
          </a:bodyPr>
          <a:lstStyle/>
          <a:p>
            <a:pPr marL="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For the purpose of developing the area and resolving current constraints, it is imperative to identify research gaps in the techniques currently used for the secrecy of medical information. </a:t>
            </a:r>
          </a:p>
          <a:p>
            <a:pPr marL="0" indent="0" algn="just">
              <a:lnSpc>
                <a:spcPct val="150000"/>
              </a:lnSpc>
              <a:spcAft>
                <a:spcPts val="0"/>
              </a:spcAft>
              <a:buNone/>
            </a:pPr>
            <a:r>
              <a:rPr lang="en-US" sz="1800" b="1" dirty="0">
                <a:effectLst/>
                <a:latin typeface="Times New Roman" panose="02020603050405020304" pitchFamily="18" charset="0"/>
                <a:ea typeface="Times New Roman" panose="02020603050405020304" pitchFamily="18" charset="0"/>
              </a:rPr>
              <a:t>1. </a:t>
            </a:r>
            <a:r>
              <a:rPr lang="en-US" sz="2300" b="1" dirty="0">
                <a:effectLst/>
                <a:latin typeface="Times New Roman" panose="02020603050405020304" pitchFamily="18" charset="0"/>
                <a:ea typeface="Times New Roman" panose="02020603050405020304" pitchFamily="18" charset="0"/>
              </a:rPr>
              <a:t>Implementation of Blockchain Presents Integration Challenges:</a:t>
            </a:r>
            <a:endParaRPr lang="en-IN" sz="2300" b="1"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Times New Roman" panose="02020603050405020304" pitchFamily="18" charset="0"/>
              </a:rPr>
              <a:t>While blockchain technology is frequently suggested for securing medical records, little thorough study has been done on the real-world difficulties and potential obstacles to integration with current healthcare systems. We should examine the unique organizational, interoperability, and technical difficulties involved with incorporating blockchain technology into various healthcare infrastructures. groups.</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pPr>
            <a:r>
              <a:rPr lang="en-US" sz="1800" b="1" dirty="0">
                <a:effectLst/>
                <a:latin typeface="Times New Roman" panose="02020603050405020304" pitchFamily="18" charset="0"/>
                <a:ea typeface="Times New Roman" panose="02020603050405020304" pitchFamily="18" charset="0"/>
              </a:rPr>
              <a:t>2. </a:t>
            </a:r>
            <a:r>
              <a:rPr lang="en-US" sz="2300" b="1" dirty="0">
                <a:effectLst/>
                <a:latin typeface="Times New Roman" panose="02020603050405020304" pitchFamily="18" charset="0"/>
                <a:ea typeface="Times New Roman" panose="02020603050405020304" pitchFamily="18" charset="0"/>
              </a:rPr>
              <a:t>Usability and Practical Application of Homomorphic Encryption: </a:t>
            </a:r>
            <a:endParaRPr lang="en-IN" sz="23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Times New Roman" panose="02020603050405020304" pitchFamily="18" charset="0"/>
              </a:rPr>
              <a:t>Although homomorphic encryption is a potent method, more study is required to address its usability issues and practical implementation hurdles in actual healthcare settings. We should examine scalability, computational effectiveness, and user experience issues when applying homomorphic encryption to massive medical record systems.</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1"/>
            <a:ext cx="11194774" cy="940903"/>
          </a:xfrm>
        </p:spPr>
        <p:txBody>
          <a:bodyPr>
            <a:normAutofit/>
          </a:bodyPr>
          <a:lstStyle/>
          <a:p>
            <a:r>
              <a:rPr lang="en-GB" sz="2800" b="1" u="sng" dirty="0">
                <a:solidFill>
                  <a:schemeClr val="tx2">
                    <a:lumMod val="50000"/>
                  </a:schemeClr>
                </a:solidFill>
                <a:latin typeface="Verdana" panose="020B0604030504040204" pitchFamily="34" charset="0"/>
                <a:ea typeface="Verdana" panose="020B0604030504040204" pitchFamily="34" charset="0"/>
              </a:rPr>
              <a:t>Proposed Methodology</a:t>
            </a:r>
          </a:p>
        </p:txBody>
      </p:sp>
      <p:sp>
        <p:nvSpPr>
          <p:cNvPr id="3" name="Content Placeholder 2"/>
          <p:cNvSpPr>
            <a:spLocks noGrp="1"/>
          </p:cNvSpPr>
          <p:nvPr>
            <p:ph idx="1"/>
          </p:nvPr>
        </p:nvSpPr>
        <p:spPr>
          <a:xfrm>
            <a:off x="79513" y="940904"/>
            <a:ext cx="11993217" cy="5236059"/>
          </a:xfrm>
        </p:spPr>
        <p:txBody>
          <a:bodyPr>
            <a:normAutofit/>
          </a:bodyPr>
          <a:lstStyle/>
          <a:p>
            <a:r>
              <a:rPr lang="en-US" b="1" dirty="0">
                <a:latin typeface="Times New Roman" panose="02020603050405020304" pitchFamily="18" charset="0"/>
                <a:cs typeface="Times New Roman" panose="02020603050405020304" pitchFamily="18" charset="0"/>
              </a:rPr>
              <a:t>User Authentication with JWT</a:t>
            </a:r>
            <a:r>
              <a:rPr lang="en-US" sz="2300" b="1" dirty="0">
                <a:latin typeface="Times New Roman" panose="02020603050405020304" pitchFamily="18" charset="0"/>
                <a:cs typeface="Times New Roman" panose="02020603050405020304" pitchFamily="18" charset="0"/>
              </a:rPr>
              <a:t>:</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Use JSON Web Tokens (JWT) for user authentication. When a user logs in, generate a token      containing relevant user information and send it to the client. Store the token securely on the client      side (e.g., in an HTTP-only cookie)</a:t>
            </a:r>
          </a:p>
          <a:p>
            <a:r>
              <a:rPr lang="en-US" b="1" dirty="0">
                <a:latin typeface="Times New Roman" panose="02020603050405020304" pitchFamily="18" charset="0"/>
                <a:cs typeface="Times New Roman" panose="02020603050405020304" pitchFamily="18" charset="0"/>
              </a:rPr>
              <a:t>Role-Based Access Control (RBAC):</a:t>
            </a:r>
            <a:r>
              <a:rPr lang="en-US"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Define and enforce role-based access control (RBAC) to restrict access to medical records based on   the user's role and responsibilities.</a:t>
            </a:r>
          </a:p>
          <a:p>
            <a:r>
              <a:rPr lang="en-US" b="1" dirty="0">
                <a:latin typeface="Times New Roman" panose="02020603050405020304" pitchFamily="18" charset="0"/>
                <a:cs typeface="Times New Roman" panose="02020603050405020304" pitchFamily="18" charset="0"/>
              </a:rPr>
              <a:t>Sensitive Data Encryption:</a:t>
            </a:r>
            <a:r>
              <a:rPr lang="en-US"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Encrypt sensitive data in the database, such as medical records and personal information. MongoDB supports field-level encryption, which allows you to encrypt specific fields containing sensitive data</a:t>
            </a:r>
            <a:r>
              <a:rPr lang="en-US" dirty="0"/>
              <a:t>.</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1"/>
            <a:ext cx="11194774" cy="940903"/>
          </a:xfrm>
        </p:spPr>
        <p:txBody>
          <a:bodyPr>
            <a:normAutofit/>
          </a:bodyPr>
          <a:lstStyle/>
          <a:p>
            <a:r>
              <a:rPr lang="en-GB" sz="2800" b="1" u="sng" dirty="0">
                <a:solidFill>
                  <a:schemeClr val="tx1">
                    <a:lumMod val="85000"/>
                    <a:lumOff val="15000"/>
                  </a:schemeClr>
                </a:solidFill>
                <a:latin typeface="Verdana" panose="020B0604030504040204" pitchFamily="34" charset="0"/>
                <a:ea typeface="Verdana" panose="020B0604030504040204" pitchFamily="34" charset="0"/>
              </a:rPr>
              <a:t>Proposed Methodology</a:t>
            </a:r>
          </a:p>
        </p:txBody>
      </p:sp>
      <p:sp>
        <p:nvSpPr>
          <p:cNvPr id="3" name="Content Placeholder 2"/>
          <p:cNvSpPr>
            <a:spLocks noGrp="1"/>
          </p:cNvSpPr>
          <p:nvPr>
            <p:ph idx="1"/>
          </p:nvPr>
        </p:nvSpPr>
        <p:spPr>
          <a:xfrm>
            <a:off x="79513" y="940904"/>
            <a:ext cx="11993217" cy="5236059"/>
          </a:xfrm>
        </p:spPr>
        <p:txBody>
          <a:bodyPr/>
          <a:lstStyle/>
          <a:p>
            <a:r>
              <a:rPr lang="en-US" b="1" dirty="0">
                <a:latin typeface="Times New Roman" panose="02020603050405020304" pitchFamily="18" charset="0"/>
                <a:cs typeface="Times New Roman" panose="02020603050405020304" pitchFamily="18" charset="0"/>
              </a:rPr>
              <a:t>Password Security with Bcrypt:</a:t>
            </a:r>
            <a:r>
              <a:rPr lang="en-US"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Continue using bcrypt for password hashing and salting. Ensure that passwords   are never stored    in plaintext. Implement strong password policies and encourage users to create complex passwords.</a:t>
            </a:r>
          </a:p>
          <a:p>
            <a:r>
              <a:rPr lang="en-IN" b="1" dirty="0"/>
              <a:t> </a:t>
            </a:r>
            <a:r>
              <a:rPr lang="en-IN" b="1" dirty="0">
                <a:latin typeface="Times New Roman" panose="02020603050405020304" pitchFamily="18" charset="0"/>
                <a:cs typeface="Times New Roman" panose="02020603050405020304" pitchFamily="18" charset="0"/>
              </a:rPr>
              <a:t>Error Handling:</a:t>
            </a:r>
            <a:r>
              <a:rPr lang="en-IN" dirty="0">
                <a:latin typeface="Times New Roman" panose="02020603050405020304" pitchFamily="18" charset="0"/>
                <a:cs typeface="Times New Roman" panose="02020603050405020304" pitchFamily="18" charset="0"/>
              </a:rPr>
              <a:t> </a:t>
            </a:r>
          </a:p>
          <a:p>
            <a:pPr marL="0" indent="0">
              <a:buNone/>
            </a:pPr>
            <a:r>
              <a:rPr lang="en-IN" sz="2300" dirty="0">
                <a:latin typeface="Times New Roman" panose="02020603050405020304" pitchFamily="18" charset="0"/>
                <a:cs typeface="Times New Roman" panose="02020603050405020304" pitchFamily="18" charset="0"/>
              </a:rPr>
              <a:t>Design a robust error handling mechanism to provide meaningful error messages to users while preventing the exposure of sensitive information. Log errors on the client side for debugging but avoid leaking details to users.</a:t>
            </a:r>
            <a:r>
              <a:rPr lang="en-US" sz="2300"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Use State Management Libraries:</a:t>
            </a:r>
            <a:r>
              <a:rPr lang="en-US" dirty="0">
                <a:latin typeface="Times New Roman" panose="02020603050405020304" pitchFamily="18" charset="0"/>
                <a:cs typeface="Times New Roman" panose="02020603050405020304" pitchFamily="18" charset="0"/>
              </a:rPr>
              <a:t> </a:t>
            </a:r>
          </a:p>
          <a:p>
            <a:pPr marL="0" indent="0">
              <a:buNone/>
            </a:pPr>
            <a:r>
              <a:rPr lang="en-US" dirty="0"/>
              <a:t> </a:t>
            </a:r>
            <a:r>
              <a:rPr lang="en-US" sz="2300" dirty="0">
                <a:latin typeface="Times New Roman" panose="02020603050405020304" pitchFamily="18" charset="0"/>
                <a:cs typeface="Times New Roman" panose="02020603050405020304" pitchFamily="18" charset="0"/>
              </a:rPr>
              <a:t>Utilize state management libraries like </a:t>
            </a:r>
            <a:r>
              <a:rPr lang="en-US" sz="2300" dirty="0" err="1">
                <a:latin typeface="Times New Roman" panose="02020603050405020304" pitchFamily="18" charset="0"/>
                <a:cs typeface="Times New Roman" panose="02020603050405020304" pitchFamily="18" charset="0"/>
              </a:rPr>
              <a:t>Redux</a:t>
            </a:r>
            <a:r>
              <a:rPr lang="en-US" sz="2300" dirty="0">
                <a:latin typeface="Times New Roman" panose="02020603050405020304" pitchFamily="18" charset="0"/>
                <a:cs typeface="Times New Roman" panose="02020603050405020304" pitchFamily="18" charset="0"/>
              </a:rPr>
              <a:t> or React Context API for managing application state. This helps in maintaining a predictable state and makes it easier to handle complex data flows.</a:t>
            </a:r>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072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889"/>
            <a:ext cx="11353800" cy="1725929"/>
          </a:xfrm>
        </p:spPr>
        <p:txBody>
          <a:bodyPr/>
          <a:lstStyle/>
          <a:p>
            <a:r>
              <a:rPr lang="en-GB" sz="2800" b="1" u="sng" dirty="0">
                <a:latin typeface="Verdana" panose="020B0604030504040204" pitchFamily="34" charset="0"/>
                <a:ea typeface="Verdana" panose="020B0604030504040204" pitchFamily="34" charset="0"/>
              </a:rPr>
              <a:t>Objectives</a:t>
            </a:r>
            <a:br>
              <a:rPr lang="en-GB" sz="2800" b="1" u="sng" dirty="0">
                <a:latin typeface="Verdana" panose="020B0604030504040204" pitchFamily="34" charset="0"/>
                <a:ea typeface="Verdana" panose="020B0604030504040204" pitchFamily="34" charset="0"/>
              </a:rPr>
            </a:br>
            <a:endParaRPr lang="en-GB" sz="2800" b="1" u="sng"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0" y="857250"/>
            <a:ext cx="11353800" cy="5628323"/>
          </a:xfrm>
        </p:spPr>
        <p:txBody>
          <a:bodyPr/>
          <a:lstStyle/>
          <a:p>
            <a:r>
              <a:rPr lang="en-US" b="1" dirty="0">
                <a:latin typeface="Times New Roman" panose="02020603050405020304" pitchFamily="18" charset="0"/>
                <a:cs typeface="Times New Roman" panose="02020603050405020304" pitchFamily="18" charset="0"/>
              </a:rPr>
              <a:t>User Authentication and Authorization:</a:t>
            </a:r>
          </a:p>
          <a:p>
            <a:pPr marL="0" indent="0">
              <a:buNone/>
            </a:pPr>
            <a:r>
              <a:rPr lang="en-US" dirty="0"/>
              <a:t> </a:t>
            </a:r>
            <a:r>
              <a:rPr lang="en-US" sz="2300" dirty="0">
                <a:latin typeface="Times New Roman" panose="02020603050405020304" pitchFamily="18" charset="0"/>
                <a:cs typeface="Times New Roman" panose="02020603050405020304" pitchFamily="18" charset="0"/>
              </a:rPr>
              <a:t>Implement secure user authentication using JWT and enforce proper authorization mechanisms to control access based on user roles.</a:t>
            </a:r>
          </a:p>
          <a:p>
            <a:pPr marL="0" indent="0">
              <a:buNone/>
            </a:pPr>
            <a:endParaRPr lang="en-GB" sz="23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Integrity:</a:t>
            </a:r>
            <a:r>
              <a:rPr lang="en-US"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Guarantee the integrity of medical records data by implementing measures to detect and prevent unauthorized modifications</a:t>
            </a:r>
            <a:r>
              <a:rPr lang="en-US" dirty="0"/>
              <a:t>.</a:t>
            </a:r>
          </a:p>
          <a:p>
            <a:pPr marL="0" indent="0">
              <a:buNone/>
            </a:pPr>
            <a:endParaRPr lang="en-US" sz="23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Design and develop a user-friendly interface using React to facilitate easy navigation and efficient interaction with medical records.</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6835"/>
            <a:ext cx="11353800" cy="1709531"/>
          </a:xfrm>
        </p:spPr>
        <p:txBody>
          <a:bodyPr>
            <a:normAutofit/>
          </a:bodyPr>
          <a:lstStyle/>
          <a:p>
            <a:r>
              <a:rPr lang="en-US" sz="2800" b="1" u="sng" dirty="0">
                <a:latin typeface="Verdana" panose="020B0604030504040204" pitchFamily="34" charset="0"/>
                <a:ea typeface="Verdana" panose="020B0604030504040204" pitchFamily="34" charset="0"/>
              </a:rPr>
              <a:t>System Design &amp; Implementation</a:t>
            </a:r>
            <a:endParaRPr lang="en-GB" sz="2800" b="1" u="sng"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45773" y="887895"/>
            <a:ext cx="11940209" cy="5289067"/>
          </a:xfrm>
        </p:spPr>
        <p:txBody>
          <a:bodyPr/>
          <a:lstStyle/>
          <a:p>
            <a:pPr algn="just">
              <a:lnSpc>
                <a:spcPct val="150000"/>
              </a:lnSpc>
              <a:spcBef>
                <a:spcPts val="1800"/>
              </a:spcBef>
            </a:pPr>
            <a:r>
              <a:rPr lang="en-IN" sz="1800" dirty="0">
                <a:solidFill>
                  <a:srgbClr val="1F1F1F"/>
                </a:solidFill>
                <a:effectLst/>
                <a:latin typeface="Times New Roman" panose="02020603050405020304" pitchFamily="18" charset="0"/>
                <a:ea typeface="Times New Roman" panose="02020603050405020304" pitchFamily="18" charset="0"/>
              </a:rPr>
              <a:t>System design forms the backbone of any successful application or system. It serves as a </a:t>
            </a:r>
            <a:r>
              <a:rPr lang="en-IN" sz="1800" b="1" dirty="0">
                <a:solidFill>
                  <a:srgbClr val="1F1F1F"/>
                </a:solidFill>
                <a:effectLst/>
                <a:latin typeface="Times New Roman" panose="02020603050405020304" pitchFamily="18" charset="0"/>
                <a:ea typeface="Times New Roman" panose="02020603050405020304" pitchFamily="18" charset="0"/>
              </a:rPr>
              <a:t>blueprint</a:t>
            </a:r>
            <a:r>
              <a:rPr lang="en-IN" sz="1800" dirty="0">
                <a:solidFill>
                  <a:srgbClr val="1F1F1F"/>
                </a:solidFill>
                <a:effectLst/>
                <a:latin typeface="Times New Roman" panose="02020603050405020304" pitchFamily="18" charset="0"/>
                <a:ea typeface="Times New Roman" panose="02020603050405020304" pitchFamily="18" charset="0"/>
              </a:rPr>
              <a:t>, meticulously outlining the various components, workflows, tasks, and user interactions that bring the system to life. This crucial phase translates abstract ideas into concrete plans, ensuring every aspect is well-defined and seamlessly integrated.</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1F1F1F"/>
                </a:solidFill>
                <a:effectLst/>
                <a:latin typeface="Times New Roman" panose="02020603050405020304" pitchFamily="18" charset="0"/>
                <a:ea typeface="Times New Roman" panose="02020603050405020304" pitchFamily="18" charset="0"/>
              </a:rPr>
              <a:t>By encompassing both functional and technical considerations, system design provides a </a:t>
            </a:r>
            <a:r>
              <a:rPr lang="en-IN" sz="1800" b="1" dirty="0">
                <a:solidFill>
                  <a:srgbClr val="1F1F1F"/>
                </a:solidFill>
                <a:effectLst/>
                <a:latin typeface="Times New Roman" panose="02020603050405020304" pitchFamily="18" charset="0"/>
                <a:ea typeface="Times New Roman" panose="02020603050405020304" pitchFamily="18" charset="0"/>
              </a:rPr>
              <a:t>holistic view</a:t>
            </a:r>
            <a:r>
              <a:rPr lang="en-IN" sz="1800" dirty="0">
                <a:solidFill>
                  <a:srgbClr val="1F1F1F"/>
                </a:solidFill>
                <a:effectLst/>
                <a:latin typeface="Times New Roman" panose="02020603050405020304" pitchFamily="18" charset="0"/>
                <a:ea typeface="Times New Roman" panose="02020603050405020304" pitchFamily="18" charset="0"/>
              </a:rPr>
              <a:t> of how the system will be implemented. It delves into the system's architecture, data structures, algorithms, and interfaces.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1F1F1F"/>
                </a:solidFill>
                <a:effectLst/>
                <a:latin typeface="Times New Roman" panose="02020603050405020304" pitchFamily="18" charset="0"/>
                <a:ea typeface="Times New Roman" panose="02020603050405020304" pitchFamily="18" charset="0"/>
              </a:rPr>
              <a:t>This in-depth exploration allows developers to grasp the complexities involved and make informed decisions throughout the development journey.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1F1F1F"/>
                </a:solidFill>
                <a:effectLst/>
                <a:latin typeface="Times New Roman" panose="02020603050405020304" pitchFamily="18" charset="0"/>
                <a:ea typeface="Times New Roman" panose="02020603050405020304" pitchFamily="18" charset="0"/>
              </a:rPr>
              <a:t>One key benefit of system design is its ability to </a:t>
            </a:r>
            <a:r>
              <a:rPr lang="en-IN" sz="1800" b="1" dirty="0">
                <a:solidFill>
                  <a:srgbClr val="1F1F1F"/>
                </a:solidFill>
                <a:effectLst/>
                <a:latin typeface="Times New Roman" panose="02020603050405020304" pitchFamily="18" charset="0"/>
                <a:ea typeface="Times New Roman" panose="02020603050405020304" pitchFamily="18" charset="0"/>
              </a:rPr>
              <a:t>optimize resource allocation</a:t>
            </a:r>
            <a:r>
              <a:rPr lang="en-IN" sz="1800" dirty="0">
                <a:solidFill>
                  <a:srgbClr val="1F1F1F"/>
                </a:solidFill>
                <a:effectLst/>
                <a:latin typeface="Times New Roman" panose="02020603050405020304" pitchFamily="18" charset="0"/>
                <a:ea typeface="Times New Roman" panose="02020603050405020304" pitchFamily="18" charset="0"/>
              </a:rPr>
              <a:t>. With a clear roadmap, developers can prioritize tasks and allocate resources strategically. This prioritization ensures focus on crucial components and functionalities, leading to a </a:t>
            </a:r>
            <a:r>
              <a:rPr lang="en-IN" sz="1800" b="1" dirty="0">
                <a:solidFill>
                  <a:srgbClr val="1F1F1F"/>
                </a:solidFill>
                <a:effectLst/>
                <a:latin typeface="Times New Roman" panose="02020603050405020304" pitchFamily="18" charset="0"/>
                <a:ea typeface="Times New Roman" panose="02020603050405020304" pitchFamily="18" charset="0"/>
              </a:rPr>
              <a:t>more efficient and streamlined development process</a:t>
            </a:r>
            <a:r>
              <a:rPr lang="en-IN" sz="1800" dirty="0">
                <a:solidFill>
                  <a:srgbClr val="1F1F1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468</TotalTime>
  <Words>2000</Words>
  <Application>Microsoft Office PowerPoint</Application>
  <PresentationFormat>Widescreen</PresentationFormat>
  <Paragraphs>139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Presidency University 45 Yrs</vt:lpstr>
      <vt:lpstr>CONFIDENTIALITY OF PATIENT MEDICAL RECORD</vt:lpstr>
      <vt:lpstr>Introduction</vt:lpstr>
      <vt:lpstr>Literature Review</vt:lpstr>
      <vt:lpstr>Literature Review</vt:lpstr>
      <vt:lpstr>Research Gaps Identified</vt:lpstr>
      <vt:lpstr>Proposed Methodology</vt:lpstr>
      <vt:lpstr>Proposed Methodology</vt:lpstr>
      <vt:lpstr>Objectives </vt:lpstr>
      <vt:lpstr>System Design &amp; Implementation</vt:lpstr>
      <vt:lpstr>Timeline of Project</vt:lpstr>
      <vt:lpstr>Outcomes / Results Obtained</vt:lpstr>
      <vt:lpstr>Conclusion</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Rohith PV</cp:lastModifiedBy>
  <cp:revision>45</cp:revision>
  <dcterms:created xsi:type="dcterms:W3CDTF">2023-03-16T03:26:27Z</dcterms:created>
  <dcterms:modified xsi:type="dcterms:W3CDTF">2024-01-16T09:11:24Z</dcterms:modified>
</cp:coreProperties>
</file>