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8" r:id="rId8"/>
    <p:sldId id="262" r:id="rId9"/>
    <p:sldId id="270" r:id="rId10"/>
    <p:sldId id="267" r:id="rId11"/>
    <p:sldId id="266" r:id="rId12"/>
    <p:sldId id="269" r:id="rId13"/>
    <p:sldId id="265"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7" autoAdjust="0"/>
    <p:restoredTop sz="94660"/>
  </p:normalViewPr>
  <p:slideViewPr>
    <p:cSldViewPr snapToGrid="0">
      <p:cViewPr>
        <p:scale>
          <a:sx n="75" d="100"/>
          <a:sy n="75" d="100"/>
        </p:scale>
        <p:origin x="-58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9238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66595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DB2ADC-AF19-4574-8C10-79B5B04FCA27}"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616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77893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DB2ADC-AF19-4574-8C10-79B5B04FCA27}"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3051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926131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9765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95995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9413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4201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6031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2383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5851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3529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2617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4626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3E8B1C-86EF-43CF-8304-249481088644}" type="datetimeFigureOut">
              <a:rPr lang="en-US" smtClean="0"/>
              <a:pPr/>
              <a:t>11/21/2022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49713129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udemy.com/course/the-complete-web-development-bootcamp/learn/lecture/12287566?start=45#content" TargetMode="External"/><Relationship Id="rId2" Type="http://schemas.openxmlformats.org/officeDocument/2006/relationships/hyperlink" Target="https://www.youtube.com/watch?v=cMPbwuBbkks" TargetMode="External"/><Relationship Id="rId1" Type="http://schemas.openxmlformats.org/officeDocument/2006/relationships/slideLayout" Target="../slideLayouts/slideLayout2.xml"/><Relationship Id="rId6" Type="http://schemas.openxmlformats.org/officeDocument/2006/relationships/hyperlink" Target="https://www.youtube.com/watch?v=qQf2c5c62YA" TargetMode="External"/><Relationship Id="rId5" Type="http://schemas.openxmlformats.org/officeDocument/2006/relationships/hyperlink" Target="https://www.youtube.com/watch?v=D8g2_aFoyxc" TargetMode="External"/><Relationship Id="rId4" Type="http://schemas.openxmlformats.org/officeDocument/2006/relationships/hyperlink" Target="https://www.youtube.com/watch?v=ECwmWJNMrI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3" descr="A blue abstract watercolor pattern on a white background">
            <a:extLst>
              <a:ext uri="{FF2B5EF4-FFF2-40B4-BE49-F238E27FC236}">
                <a16:creationId xmlns="" xmlns:a16="http://schemas.microsoft.com/office/drawing/2014/main" id="{0E3A2C79-48E4-D708-34F9-46DB48543A5F}"/>
              </a:ext>
            </a:extLst>
          </p:cNvPr>
          <p:cNvPicPr>
            <a:picLocks noChangeAspect="1"/>
          </p:cNvPicPr>
          <p:nvPr/>
        </p:nvPicPr>
        <p:blipFill rotWithShape="1">
          <a:blip r:embed="rId2">
            <a:duotone>
              <a:schemeClr val="bg2">
                <a:shade val="45000"/>
                <a:satMod val="135000"/>
              </a:schemeClr>
              <a:prstClr val="white"/>
            </a:duotone>
            <a:alphaModFix amt="35000"/>
          </a:blip>
          <a:srcRect t="7865" b="7865"/>
          <a:stretch/>
        </p:blipFill>
        <p:spPr>
          <a:xfrm>
            <a:off x="-939780" y="-571500"/>
            <a:ext cx="12191980" cy="6857990"/>
          </a:xfrm>
          <a:prstGeom prst="rect">
            <a:avLst/>
          </a:prstGeom>
        </p:spPr>
      </p:pic>
      <p:sp>
        <p:nvSpPr>
          <p:cNvPr id="2" name="Title 1">
            <a:extLst>
              <a:ext uri="{FF2B5EF4-FFF2-40B4-BE49-F238E27FC236}">
                <a16:creationId xmlns="" xmlns:a16="http://schemas.microsoft.com/office/drawing/2014/main" id="{2E36FA22-51C8-2CE8-B021-7E5E26D209B6}"/>
              </a:ext>
            </a:extLst>
          </p:cNvPr>
          <p:cNvSpPr>
            <a:spLocks noGrp="1"/>
          </p:cNvSpPr>
          <p:nvPr>
            <p:ph type="ctrTitle"/>
          </p:nvPr>
        </p:nvSpPr>
        <p:spPr>
          <a:xfrm>
            <a:off x="2589212" y="280772"/>
            <a:ext cx="8915399" cy="2262781"/>
          </a:xfrm>
        </p:spPr>
        <p:txBody>
          <a:bodyPr>
            <a:normAutofit/>
          </a:bodyPr>
          <a:lstStyle/>
          <a:p>
            <a:r>
              <a:rPr lang="en-US" dirty="0">
                <a:latin typeface="Times New Roman" panose="02020603050405020304" pitchFamily="18" charset="0"/>
                <a:cs typeface="Times New Roman" panose="02020603050405020304" pitchFamily="18" charset="0"/>
              </a:rPr>
              <a:t>Design and analysis of hospital record management system.</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1E10380A-6377-9074-4061-627140B3FB99}"/>
              </a:ext>
            </a:extLst>
          </p:cNvPr>
          <p:cNvSpPr>
            <a:spLocks noGrp="1"/>
          </p:cNvSpPr>
          <p:nvPr>
            <p:ph type="subTitle" idx="1"/>
          </p:nvPr>
        </p:nvSpPr>
        <p:spPr>
          <a:xfrm>
            <a:off x="2144713" y="3321665"/>
            <a:ext cx="9224245" cy="1961535"/>
          </a:xfrm>
        </p:spPr>
        <p:txBody>
          <a:bodyPr>
            <a:noAutofit/>
          </a:bodyPr>
          <a:lstStyle/>
          <a:p>
            <a:r>
              <a:rPr lang="en-IN" sz="2800" b="1" dirty="0" smtClean="0">
                <a:solidFill>
                  <a:schemeClr val="tx1">
                    <a:lumMod val="85000"/>
                    <a:lumOff val="15000"/>
                  </a:schemeClr>
                </a:solidFill>
                <a:latin typeface="Times New Roman" panose="02020603050405020304" pitchFamily="18" charset="0"/>
                <a:cs typeface="Times New Roman" panose="02020603050405020304" pitchFamily="18" charset="0"/>
              </a:rPr>
              <a:t>TEAM:</a:t>
            </a:r>
            <a:endParaRPr lang="en-IN" sz="2800" b="1"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IN" sz="2800" b="1" dirty="0">
                <a:solidFill>
                  <a:schemeClr val="tx1">
                    <a:lumMod val="85000"/>
                    <a:lumOff val="15000"/>
                  </a:schemeClr>
                </a:solidFill>
                <a:latin typeface="Times New Roman" panose="02020603050405020304" pitchFamily="18" charset="0"/>
                <a:cs typeface="Times New Roman" panose="02020603050405020304" pitchFamily="18" charset="0"/>
              </a:rPr>
              <a:t>MIR SHUJATH ALI</a:t>
            </a:r>
          </a:p>
          <a:p>
            <a:r>
              <a:rPr lang="en-IN" sz="2800" b="1" dirty="0">
                <a:solidFill>
                  <a:schemeClr val="tx1">
                    <a:lumMod val="85000"/>
                    <a:lumOff val="15000"/>
                  </a:schemeClr>
                </a:solidFill>
                <a:latin typeface="Times New Roman" panose="02020603050405020304" pitchFamily="18" charset="0"/>
                <a:cs typeface="Times New Roman" panose="02020603050405020304" pitchFamily="18" charset="0"/>
              </a:rPr>
              <a:t>K. VENKAT GANESH</a:t>
            </a:r>
          </a:p>
          <a:p>
            <a:r>
              <a:rPr lang="en-IN" sz="2800" b="1" dirty="0">
                <a:solidFill>
                  <a:schemeClr val="tx1">
                    <a:lumMod val="85000"/>
                    <a:lumOff val="15000"/>
                  </a:schemeClr>
                </a:solidFill>
                <a:latin typeface="Times New Roman" panose="02020603050405020304" pitchFamily="18" charset="0"/>
                <a:cs typeface="Times New Roman" panose="02020603050405020304" pitchFamily="18" charset="0"/>
              </a:rPr>
              <a:t>K. SHRAVANI</a:t>
            </a:r>
          </a:p>
          <a:p>
            <a:r>
              <a:rPr lang="en-IN" sz="2800" b="1" dirty="0">
                <a:solidFill>
                  <a:schemeClr val="tx1">
                    <a:lumMod val="85000"/>
                    <a:lumOff val="15000"/>
                  </a:schemeClr>
                </a:solidFill>
                <a:latin typeface="Times New Roman" panose="02020603050405020304" pitchFamily="18" charset="0"/>
                <a:cs typeface="Times New Roman" panose="02020603050405020304" pitchFamily="18" charset="0"/>
              </a:rPr>
              <a:t>Y.ROHITH KUMAR</a:t>
            </a:r>
          </a:p>
        </p:txBody>
      </p:sp>
      <p:sp>
        <p:nvSpPr>
          <p:cNvPr id="5" name="TextBox 4"/>
          <p:cNvSpPr txBox="1"/>
          <p:nvPr/>
        </p:nvSpPr>
        <p:spPr>
          <a:xfrm>
            <a:off x="8737600" y="5174565"/>
            <a:ext cx="3331361" cy="646331"/>
          </a:xfrm>
          <a:prstGeom prst="rect">
            <a:avLst/>
          </a:prstGeom>
          <a:noFill/>
        </p:spPr>
        <p:txBody>
          <a:bodyPr wrap="none" rtlCol="0">
            <a:spAutoFit/>
          </a:bodyPr>
          <a:lstStyle/>
          <a:p>
            <a:r>
              <a:rPr lang="en-US" b="1" dirty="0" smtClean="0"/>
              <a:t>Guided by:</a:t>
            </a:r>
          </a:p>
          <a:p>
            <a:r>
              <a:rPr lang="en-US" dirty="0" smtClean="0"/>
              <a:t>DR.B.SANJAI PRASADA  RAO</a:t>
            </a:r>
          </a:p>
        </p:txBody>
      </p:sp>
    </p:spTree>
    <p:extLst>
      <p:ext uri="{BB962C8B-B14F-4D97-AF65-F5344CB8AC3E}">
        <p14:creationId xmlns:p14="http://schemas.microsoft.com/office/powerpoint/2010/main" val="1006242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F7E42047-F7E7-4687-BBE0-D4BDC8E77B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 xmlns:a16="http://schemas.microsoft.com/office/drawing/2014/main" id="{8D6F839A-C8D9-4FBC-8EFD-9E56D12F4CD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 xmlns:a16="http://schemas.microsoft.com/office/drawing/2014/main" id="{D1F0D09B-BA85-41B1-A8DE-73728B72E5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 xmlns:a16="http://schemas.microsoft.com/office/drawing/2014/main" id="{FB2D0F0C-3A27-4FC3-A6A3-D2095D9B24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 xmlns:a16="http://schemas.microsoft.com/office/drawing/2014/main" id="{FA1C69EF-E6E6-4BDD-B62F-637FC9F3C3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 xmlns:a16="http://schemas.microsoft.com/office/drawing/2014/main" id="{75B4F36E-07F6-4E6F-A9D9-A7F6D9585A6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4" name="Freeform 15">
              <a:extLst>
                <a:ext uri="{FF2B5EF4-FFF2-40B4-BE49-F238E27FC236}">
                  <a16:creationId xmlns="" xmlns:a16="http://schemas.microsoft.com/office/drawing/2014/main" id="{7D9136C7-12F1-4F21-A438-ED7668DDFA5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38" name="Freeform 16">
              <a:extLst>
                <a:ext uri="{FF2B5EF4-FFF2-40B4-BE49-F238E27FC236}">
                  <a16:creationId xmlns="" xmlns:a16="http://schemas.microsoft.com/office/drawing/2014/main" id="{C718EF12-B769-45D9-9B6E-7AEAA3108A2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0" name="Freeform 17">
              <a:extLst>
                <a:ext uri="{FF2B5EF4-FFF2-40B4-BE49-F238E27FC236}">
                  <a16:creationId xmlns="" xmlns:a16="http://schemas.microsoft.com/office/drawing/2014/main" id="{534EAD53-3968-459E-B27C-09126A0FE3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2" name="Freeform 18">
              <a:extLst>
                <a:ext uri="{FF2B5EF4-FFF2-40B4-BE49-F238E27FC236}">
                  <a16:creationId xmlns="" xmlns:a16="http://schemas.microsoft.com/office/drawing/2014/main" id="{67658BFE-59E2-4A2D-9E8A-18F81C350BB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 xmlns:a16="http://schemas.microsoft.com/office/drawing/2014/main" id="{3FEC8A9E-385D-4407-9671-E3023802296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 xmlns:a16="http://schemas.microsoft.com/office/drawing/2014/main" id="{EFC82234-632C-4B76-A8FF-2C9C0DCA682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 xmlns:a16="http://schemas.microsoft.com/office/drawing/2014/main" id="{662A4DB3-C195-4230-953D-307E4100FE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 xmlns:a16="http://schemas.microsoft.com/office/drawing/2014/main" id="{94D310CF-9541-4CD7-855B-E2E1EF34376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 xmlns:a16="http://schemas.microsoft.com/office/drawing/2014/main" id="{70EDA856-A216-4EEC-9AB6-A59FFC70361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 xmlns:a16="http://schemas.microsoft.com/office/drawing/2014/main" id="{36F815B8-AFA8-45E9-A3D1-977F2D1921F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 xmlns:a16="http://schemas.microsoft.com/office/drawing/2014/main" id="{5D8FF653-8B3F-4B96-904D-1A4482EAEE4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 xmlns:a16="http://schemas.microsoft.com/office/drawing/2014/main" id="{4DD2E775-AB45-4AF1-B5B7-54948CFB98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 xmlns:a16="http://schemas.microsoft.com/office/drawing/2014/main" id="{7BDE7E7B-E3AA-4A24-8F9D-CE77C96CA24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 xmlns:a16="http://schemas.microsoft.com/office/drawing/2014/main" id="{D129CAA9-35E5-48CE-88AE-9806695CB8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 xmlns:a16="http://schemas.microsoft.com/office/drawing/2014/main" id="{A73989FF-4EFF-4181-81A4-72EF2E67DB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 xmlns:a16="http://schemas.microsoft.com/office/drawing/2014/main" id="{8C2C17BD-8FA0-4F42-B2CD-5E5A9F54298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 xmlns:a16="http://schemas.microsoft.com/office/drawing/2014/main" id="{EEE99CF3-AD71-46FB-8E7D-67825F7816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 xmlns:a16="http://schemas.microsoft.com/office/drawing/2014/main" id="{D0F9D5ED-7591-4E88-9FDA-4C1DC47E9D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 xmlns:a16="http://schemas.microsoft.com/office/drawing/2014/main" id="{88FA7C13-D80D-4514-B9DB-87AE076ACED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 xmlns:a16="http://schemas.microsoft.com/office/drawing/2014/main" id="{202C78DF-D842-450B-A87D-E035719E4EB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 xmlns:a16="http://schemas.microsoft.com/office/drawing/2014/main" id="{A4789F83-2423-47F8-8958-48E477BAE0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 xmlns:a16="http://schemas.microsoft.com/office/drawing/2014/main" id="{DA4FBCC9-11C5-DFA7-CA99-B89088B8CF3B}"/>
              </a:ext>
            </a:extLst>
          </p:cNvPr>
          <p:cNvSpPr>
            <a:spLocks noGrp="1"/>
          </p:cNvSpPr>
          <p:nvPr>
            <p:ph type="title"/>
          </p:nvPr>
        </p:nvSpPr>
        <p:spPr>
          <a:xfrm>
            <a:off x="4643922" y="351078"/>
            <a:ext cx="6845092" cy="1280890"/>
          </a:xfrm>
        </p:spPr>
        <p:txBody>
          <a:bodyPr>
            <a:normAutofit/>
          </a:bodyPr>
          <a:lstStyle/>
          <a:p>
            <a:r>
              <a:rPr lang="en-IN" b="1" dirty="0">
                <a:latin typeface="Times New Roman" panose="02020603050405020304" pitchFamily="18" charset="0"/>
                <a:cs typeface="Times New Roman" panose="02020603050405020304" pitchFamily="18" charset="0"/>
              </a:rPr>
              <a:t>Challenges</a:t>
            </a:r>
          </a:p>
        </p:txBody>
      </p:sp>
      <p:sp>
        <p:nvSpPr>
          <p:cNvPr id="39" name="Rectangle 38">
            <a:extLst>
              <a:ext uri="{FF2B5EF4-FFF2-40B4-BE49-F238E27FC236}">
                <a16:creationId xmlns="" xmlns:a16="http://schemas.microsoft.com/office/drawing/2014/main" id="{2C509E7A-337A-4664-BEC2-03F9BCA0A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 xmlns:a16="http://schemas.microsoft.com/office/drawing/2014/main" id="{D9AB99AB-E300-4B19-97C3-9A12EA3C7B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Person walking up a stairs">
            <a:extLst>
              <a:ext uri="{FF2B5EF4-FFF2-40B4-BE49-F238E27FC236}">
                <a16:creationId xmlns="" xmlns:a16="http://schemas.microsoft.com/office/drawing/2014/main" id="{8F9762DB-88D5-21F4-5B3B-45D6F34536AF}"/>
              </a:ext>
            </a:extLst>
          </p:cNvPr>
          <p:cNvPicPr>
            <a:picLocks noChangeAspect="1"/>
          </p:cNvPicPr>
          <p:nvPr/>
        </p:nvPicPr>
        <p:blipFill rotWithShape="1">
          <a:blip r:embed="rId2"/>
          <a:srcRect l="46226" r="27294" b="-2"/>
          <a:stretch/>
        </p:blipFill>
        <p:spPr>
          <a:xfrm>
            <a:off x="0" y="-88925"/>
            <a:ext cx="2720524" cy="6858000"/>
          </a:xfrm>
          <a:prstGeom prst="rect">
            <a:avLst/>
          </a:prstGeom>
        </p:spPr>
      </p:pic>
      <p:sp>
        <p:nvSpPr>
          <p:cNvPr id="3" name="Content Placeholder 2">
            <a:extLst>
              <a:ext uri="{FF2B5EF4-FFF2-40B4-BE49-F238E27FC236}">
                <a16:creationId xmlns="" xmlns:a16="http://schemas.microsoft.com/office/drawing/2014/main" id="{9C144890-5B5A-A1F2-7CA0-F0016B1EE80E}"/>
              </a:ext>
            </a:extLst>
          </p:cNvPr>
          <p:cNvSpPr>
            <a:spLocks noGrp="1"/>
          </p:cNvSpPr>
          <p:nvPr>
            <p:ph idx="1"/>
          </p:nvPr>
        </p:nvSpPr>
        <p:spPr>
          <a:xfrm>
            <a:off x="4643922" y="1564177"/>
            <a:ext cx="6847944" cy="5371465"/>
          </a:xfrm>
        </p:spPr>
        <p:txBody>
          <a:bodyPr>
            <a:normAutofit/>
          </a:bodyPr>
          <a:lstStyle/>
          <a:p>
            <a:r>
              <a:rPr lang="en-US" sz="1600" b="0" i="0" dirty="0" smtClean="0">
                <a:solidFill>
                  <a:srgbClr val="333333"/>
                </a:solidFill>
                <a:effectLst/>
                <a:latin typeface="Times New Roman" panose="02020603050405020304" pitchFamily="18" charset="0"/>
                <a:cs typeface="Times New Roman" panose="02020603050405020304" pitchFamily="18" charset="0"/>
              </a:rPr>
              <a:t>Most </a:t>
            </a:r>
            <a:r>
              <a:rPr lang="en-US" sz="1600" b="0" i="0" dirty="0">
                <a:solidFill>
                  <a:srgbClr val="333333"/>
                </a:solidFill>
                <a:effectLst/>
                <a:latin typeface="Times New Roman" panose="02020603050405020304" pitchFamily="18" charset="0"/>
                <a:cs typeface="Times New Roman" panose="02020603050405020304" pitchFamily="18" charset="0"/>
              </a:rPr>
              <a:t>of the hospitals in </a:t>
            </a:r>
            <a:r>
              <a:rPr lang="en-US" sz="1600" b="0" i="0" dirty="0" smtClean="0">
                <a:solidFill>
                  <a:srgbClr val="333333"/>
                </a:solidFill>
                <a:effectLst/>
                <a:latin typeface="Times New Roman" panose="02020603050405020304" pitchFamily="18" charset="0"/>
                <a:cs typeface="Times New Roman" panose="02020603050405020304" pitchFamily="18" charset="0"/>
              </a:rPr>
              <a:t>India must use </a:t>
            </a:r>
            <a:r>
              <a:rPr lang="en-US" sz="1600" b="0" i="0" dirty="0">
                <a:solidFill>
                  <a:srgbClr val="333333"/>
                </a:solidFill>
                <a:effectLst/>
                <a:latin typeface="Times New Roman" panose="02020603050405020304" pitchFamily="18" charset="0"/>
                <a:cs typeface="Times New Roman" panose="02020603050405020304" pitchFamily="18" charset="0"/>
              </a:rPr>
              <a:t>HMS, but they face particular challenges in implementing it. Among them, technical and human challenges are the complicated factors while implementing HMS.</a:t>
            </a:r>
          </a:p>
          <a:p>
            <a:r>
              <a:rPr lang="en-IN" sz="1600" b="1" i="0" dirty="0">
                <a:solidFill>
                  <a:srgbClr val="333333"/>
                </a:solidFill>
                <a:effectLst/>
                <a:latin typeface="Times New Roman" panose="02020603050405020304" pitchFamily="18" charset="0"/>
                <a:cs typeface="Times New Roman" panose="02020603050405020304" pitchFamily="18" charset="0"/>
              </a:rPr>
              <a:t>Human Challenges</a:t>
            </a:r>
          </a:p>
          <a:p>
            <a:pPr marL="0" indent="0">
              <a:buNone/>
            </a:pPr>
            <a:r>
              <a:rPr lang="en-US" sz="1600" b="0" i="0" dirty="0">
                <a:solidFill>
                  <a:srgbClr val="333333"/>
                </a:solidFill>
                <a:effectLst/>
                <a:latin typeface="Times New Roman" panose="02020603050405020304" pitchFamily="18" charset="0"/>
                <a:cs typeface="Times New Roman" panose="02020603050405020304" pitchFamily="18" charset="0"/>
              </a:rPr>
              <a:t>Awareness of HMS's advantages &amp; importance.</a:t>
            </a:r>
            <a:endParaRPr lang="en-IN" sz="1600" dirty="0">
              <a:solidFill>
                <a:srgbClr val="333333"/>
              </a:solidFill>
              <a:latin typeface="Times New Roman" panose="02020603050405020304" pitchFamily="18" charset="0"/>
              <a:cs typeface="Times New Roman" panose="02020603050405020304" pitchFamily="18" charset="0"/>
            </a:endParaRPr>
          </a:p>
          <a:p>
            <a:pPr marL="0" indent="0">
              <a:buNone/>
            </a:pPr>
            <a:r>
              <a:rPr lang="en-US" sz="1600" b="0" i="0" dirty="0">
                <a:solidFill>
                  <a:srgbClr val="333333"/>
                </a:solidFill>
                <a:effectLst/>
                <a:latin typeface="Times New Roman" panose="02020603050405020304" pitchFamily="18" charset="0"/>
                <a:cs typeface="Times New Roman" panose="02020603050405020304" pitchFamily="18" charset="0"/>
              </a:rPr>
              <a:t>Experience and knowledge of using computer applications.</a:t>
            </a:r>
          </a:p>
          <a:p>
            <a:pPr marL="0" indent="0">
              <a:buNone/>
            </a:pPr>
            <a:r>
              <a:rPr lang="en-US" sz="1600" dirty="0">
                <a:effectLst/>
                <a:latin typeface="Times New Roman" panose="02020603050405020304" pitchFamily="18" charset="0"/>
                <a:cs typeface="Times New Roman" panose="02020603050405020304" pitchFamily="18" charset="0"/>
              </a:rPr>
              <a:t>Impressions and Beliefs regarding HMS and making use of them efficiently.</a:t>
            </a:r>
          </a:p>
          <a:p>
            <a:r>
              <a:rPr lang="en-IN" sz="1600" b="1" dirty="0">
                <a:effectLst/>
                <a:latin typeface="Times New Roman" panose="02020603050405020304" pitchFamily="18" charset="0"/>
                <a:cs typeface="Times New Roman" panose="02020603050405020304" pitchFamily="18" charset="0"/>
              </a:rPr>
              <a:t>Technical Challenges:</a:t>
            </a:r>
          </a:p>
          <a:p>
            <a:pPr marL="0" indent="0">
              <a:buNone/>
            </a:pPr>
            <a:r>
              <a:rPr lang="en-US" sz="1600" dirty="0">
                <a:effectLst/>
                <a:latin typeface="Times New Roman" panose="02020603050405020304" pitchFamily="18" charset="0"/>
                <a:cs typeface="Times New Roman" panose="02020603050405020304" pitchFamily="18" charset="0"/>
              </a:rPr>
              <a:t>Networks and computers have different maintenance problems.</a:t>
            </a:r>
          </a:p>
          <a:p>
            <a:pPr marL="0" indent="0">
              <a:buNone/>
            </a:pPr>
            <a:r>
              <a:rPr lang="en-US" sz="1600" dirty="0">
                <a:effectLst/>
                <a:latin typeface="Times New Roman" panose="02020603050405020304" pitchFamily="18" charset="0"/>
                <a:cs typeface="Times New Roman" panose="02020603050405020304" pitchFamily="18" charset="0"/>
              </a:rPr>
              <a:t>Lack of standards for Data entry and retrieval</a:t>
            </a:r>
            <a:r>
              <a:rPr lang="en-US" sz="1600" dirty="0" smtClean="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cs typeface="Times New Roman" panose="02020603050405020304" pitchFamily="18" charset="0"/>
            </a:endParaRPr>
          </a:p>
          <a:p>
            <a:pPr marL="0" indent="0">
              <a:buNone/>
            </a:pPr>
            <a:r>
              <a:rPr lang="en-US" sz="1600" dirty="0">
                <a:effectLst/>
                <a:latin typeface="Times New Roman" panose="02020603050405020304" pitchFamily="18" charset="0"/>
                <a:cs typeface="Times New Roman" panose="02020603050405020304" pitchFamily="18" charset="0"/>
              </a:rPr>
              <a:t/>
            </a:r>
            <a:br>
              <a:rPr lang="en-US" sz="1600" dirty="0">
                <a:effectLst/>
                <a:latin typeface="Times New Roman" panose="02020603050405020304" pitchFamily="18" charset="0"/>
                <a:cs typeface="Times New Roman" panose="02020603050405020304" pitchFamily="18" charset="0"/>
              </a:rPr>
            </a:br>
            <a:endParaRPr lang="en-IN" sz="160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11013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5C856B-AEEA-DD28-DF7C-D515A20BBA07}"/>
              </a:ext>
            </a:extLst>
          </p:cNvPr>
          <p:cNvSpPr>
            <a:spLocks noGrp="1"/>
          </p:cNvSpPr>
          <p:nvPr>
            <p:ph type="title"/>
          </p:nvPr>
        </p:nvSpPr>
        <p:spPr>
          <a:xfrm>
            <a:off x="2563812" y="190500"/>
            <a:ext cx="8911687" cy="1280890"/>
          </a:xfrm>
        </p:spPr>
        <p:txBody>
          <a:bodyPr>
            <a:normAutofit/>
          </a:bodyPr>
          <a:lstStyle/>
          <a:p>
            <a:r>
              <a:rPr lang="en-IN" sz="4000" b="1" i="0" dirty="0">
                <a:solidFill>
                  <a:srgbClr val="000000"/>
                </a:solidFill>
                <a:effectLst/>
                <a:latin typeface="Times New Roman" panose="02020603050405020304" pitchFamily="18" charset="0"/>
                <a:cs typeface="Times New Roman" panose="02020603050405020304" pitchFamily="18" charset="0"/>
              </a:rPr>
              <a:t>Limitations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10D5BCF-47C6-8798-F031-C03C29694DEF}"/>
              </a:ext>
            </a:extLst>
          </p:cNvPr>
          <p:cNvSpPr>
            <a:spLocks noGrp="1"/>
          </p:cNvSpPr>
          <p:nvPr>
            <p:ph idx="1"/>
          </p:nvPr>
        </p:nvSpPr>
        <p:spPr>
          <a:xfrm>
            <a:off x="2452052" y="1386840"/>
            <a:ext cx="8915400" cy="5356860"/>
          </a:xfrm>
        </p:spPr>
        <p:txBody>
          <a:bodyPr>
            <a:normAutofit fontScale="92500" lnSpcReduction="20000"/>
          </a:bodyPr>
          <a:lstStyle/>
          <a:p>
            <a:pPr algn="l"/>
            <a:r>
              <a:rPr lang="en-US" sz="2600" b="1" i="0" dirty="0">
                <a:solidFill>
                  <a:srgbClr val="000000"/>
                </a:solidFill>
                <a:effectLst/>
                <a:latin typeface="Times New Roman" panose="02020603050405020304" pitchFamily="18" charset="0"/>
                <a:cs typeface="Times New Roman" panose="02020603050405020304" pitchFamily="18" charset="0"/>
              </a:rPr>
              <a:t>Geographical location: </a:t>
            </a:r>
          </a:p>
          <a:p>
            <a:pPr marL="0" indent="0" algn="l">
              <a:buNone/>
            </a:pPr>
            <a:r>
              <a:rPr lang="en-US" sz="2400" b="1" dirty="0">
                <a:solidFill>
                  <a:srgbClr val="000000"/>
                </a:solidFill>
                <a:latin typeface="Times New Roman" pitchFamily="18" charset="0"/>
                <a:cs typeface="Times New Roman" panose="02020603050405020304" pitchFamily="18" charset="0"/>
              </a:rPr>
              <a:t>I</a:t>
            </a:r>
            <a:r>
              <a:rPr lang="en-US" sz="2400" i="0" dirty="0">
                <a:solidFill>
                  <a:srgbClr val="000000"/>
                </a:solidFill>
                <a:effectLst/>
                <a:latin typeface="Times New Roman" panose="02020603050405020304" pitchFamily="18" charset="0"/>
                <a:cs typeface="Times New Roman" panose="02020603050405020304" pitchFamily="18" charset="0"/>
              </a:rPr>
              <a:t>n</a:t>
            </a:r>
            <a:r>
              <a:rPr lang="en-US" sz="2400" b="1"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itchFamily="18" charset="0"/>
                <a:cs typeface="Times New Roman" pitchFamily="18" charset="0"/>
              </a:rPr>
              <a:t>the state only four places were selected, one from each administrative region based on highest number of bedded hospitals. In absence of getting permission from any one of these chosen hospitals similar hospital was chosen from </a:t>
            </a:r>
            <a:r>
              <a:rPr lang="en-US" sz="2400" dirty="0" smtClean="0">
                <a:solidFill>
                  <a:srgbClr val="000000"/>
                </a:solidFill>
                <a:latin typeface="Times New Roman" pitchFamily="18" charset="0"/>
                <a:cs typeface="Times New Roman" pitchFamily="18" charset="0"/>
              </a:rPr>
              <a:t>HYDERABAD </a:t>
            </a:r>
            <a:r>
              <a:rPr lang="en-US" sz="2400" b="0" i="0" dirty="0" smtClean="0">
                <a:solidFill>
                  <a:srgbClr val="000000"/>
                </a:solidFill>
                <a:effectLst/>
                <a:latin typeface="Times New Roman" pitchFamily="18" charset="0"/>
                <a:cs typeface="Times New Roman" pitchFamily="18" charset="0"/>
              </a:rPr>
              <a:t>and </a:t>
            </a:r>
            <a:r>
              <a:rPr lang="en-US" sz="2400" b="0" i="0" dirty="0">
                <a:solidFill>
                  <a:srgbClr val="000000"/>
                </a:solidFill>
                <a:effectLst/>
                <a:latin typeface="Times New Roman" pitchFamily="18" charset="0"/>
                <a:cs typeface="Times New Roman" pitchFamily="18" charset="0"/>
              </a:rPr>
              <a:t>not any other hospital in that region</a:t>
            </a:r>
            <a:r>
              <a:rPr lang="en-US" sz="2100" b="0" i="0" dirty="0">
                <a:solidFill>
                  <a:srgbClr val="000000"/>
                </a:solidFill>
                <a:effectLst/>
                <a:latin typeface="Times New Roman" pitchFamily="18" charset="0"/>
                <a:cs typeface="Times New Roman" pitchFamily="18" charset="0"/>
              </a:rPr>
              <a:t>.</a:t>
            </a:r>
          </a:p>
          <a:p>
            <a:pPr algn="l"/>
            <a:r>
              <a:rPr lang="en-IN" sz="2300" i="0" dirty="0">
                <a:solidFill>
                  <a:srgbClr val="000000"/>
                </a:solidFill>
                <a:effectLst/>
                <a:latin typeface="Times New Roman" panose="02020603050405020304" pitchFamily="18" charset="0"/>
                <a:cs typeface="Times New Roman" panose="02020603050405020304" pitchFamily="18" charset="0"/>
              </a:rPr>
              <a:t>Data Analysis</a:t>
            </a:r>
            <a:endParaRPr lang="en-US" sz="2300" i="0" dirty="0">
              <a:solidFill>
                <a:srgbClr val="000000"/>
              </a:solidFill>
              <a:effectLst/>
              <a:latin typeface="Times New Roman" panose="02020603050405020304" pitchFamily="18" charset="0"/>
              <a:cs typeface="Times New Roman" panose="02020603050405020304" pitchFamily="18" charset="0"/>
            </a:endParaRPr>
          </a:p>
          <a:p>
            <a:pPr algn="just"/>
            <a:r>
              <a:rPr lang="en-IN" sz="2300" i="0" dirty="0">
                <a:solidFill>
                  <a:srgbClr val="222222"/>
                </a:solidFill>
                <a:effectLst/>
                <a:latin typeface="Times New Roman" panose="02020603050405020304" pitchFamily="18" charset="0"/>
                <a:cs typeface="Times New Roman" panose="02020603050405020304" pitchFamily="18" charset="0"/>
              </a:rPr>
              <a:t>System Integrations</a:t>
            </a:r>
          </a:p>
          <a:p>
            <a:r>
              <a:rPr lang="en-US" sz="2300" i="0" dirty="0">
                <a:solidFill>
                  <a:srgbClr val="222222"/>
                </a:solidFill>
                <a:effectLst/>
                <a:latin typeface="Times New Roman" panose="02020603050405020304" pitchFamily="18" charset="0"/>
                <a:cs typeface="Times New Roman" panose="02020603050405020304" pitchFamily="18" charset="0"/>
              </a:rPr>
              <a:t>Scalability, Security, and Transaction Management</a:t>
            </a:r>
            <a:r>
              <a:rPr lang="en-US" sz="2300" i="0" dirty="0" smtClean="0">
                <a:solidFill>
                  <a:srgbClr val="222222"/>
                </a:solidFill>
                <a:effectLst/>
                <a:latin typeface="Times New Roman" panose="02020603050405020304" pitchFamily="18" charset="0"/>
                <a:cs typeface="Times New Roman" panose="02020603050405020304" pitchFamily="18" charset="0"/>
              </a:rPr>
              <a:t>.</a:t>
            </a:r>
            <a:endParaRPr lang="en-US" sz="2300"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US" sz="2600" b="1" i="0" dirty="0" smtClean="0">
              <a:solidFill>
                <a:srgbClr val="000000"/>
              </a:solidFill>
              <a:effectLst/>
              <a:latin typeface="Times New Roman" pitchFamily="18" charset="0"/>
              <a:cs typeface="Times New Roman" pitchFamily="18" charset="0"/>
            </a:endParaRPr>
          </a:p>
          <a:p>
            <a:pPr marL="0" indent="0">
              <a:buNone/>
            </a:pPr>
            <a:r>
              <a:rPr lang="en-US" sz="2600" b="1" i="0" dirty="0" smtClean="0">
                <a:solidFill>
                  <a:srgbClr val="000000"/>
                </a:solidFill>
                <a:effectLst/>
                <a:latin typeface="Times New Roman" pitchFamily="18" charset="0"/>
                <a:cs typeface="Times New Roman" pitchFamily="18" charset="0"/>
              </a:rPr>
              <a:t>FUTURE </a:t>
            </a:r>
            <a:r>
              <a:rPr lang="en-US" sz="2600" b="1" i="0" dirty="0">
                <a:solidFill>
                  <a:srgbClr val="000000"/>
                </a:solidFill>
                <a:effectLst/>
                <a:latin typeface="Times New Roman" pitchFamily="18" charset="0"/>
                <a:cs typeface="Times New Roman" pitchFamily="18" charset="0"/>
              </a:rPr>
              <a:t>ENHANCEMENTS</a:t>
            </a:r>
          </a:p>
          <a:p>
            <a:pPr marL="0" indent="0">
              <a:buNone/>
            </a:pPr>
            <a:r>
              <a:rPr lang="en-US" sz="2200" b="0" i="0" dirty="0">
                <a:solidFill>
                  <a:srgbClr val="000000"/>
                </a:solidFill>
                <a:effectLst/>
                <a:latin typeface="Times New Roman" pitchFamily="18" charset="0"/>
                <a:cs typeface="Times New Roman" pitchFamily="18" charset="0"/>
              </a:rPr>
              <a:t>the proposed system is Hospital Management System. We can enhance this system by including more facilities like pharmacy system for the stock details of medicines in the pharmacy. Providing such features enable the users to include more comments into the system.</a:t>
            </a:r>
            <a:endParaRPr lang="en-US" sz="220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lang="en-US" sz="2000" b="1" i="0" dirty="0">
              <a:solidFill>
                <a:srgbClr val="000000"/>
              </a:solidFill>
              <a:effectLst/>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784077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825" y="243110"/>
            <a:ext cx="8911687" cy="1280890"/>
          </a:xfrm>
        </p:spPr>
        <p:txBody>
          <a:bodyPr>
            <a:normAutofit/>
          </a:bodyPr>
          <a:lstStyle/>
          <a:p>
            <a:r>
              <a:rPr lang="en-US" sz="2800" b="1" dirty="0" smtClean="0">
                <a:latin typeface="Times New Roman" pitchFamily="18" charset="0"/>
                <a:cs typeface="Times New Roman" pitchFamily="18" charset="0"/>
              </a:rPr>
              <a:t>TIME PLAN FOR THE PROJECT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663700"/>
            <a:ext cx="8915400" cy="4247522"/>
          </a:xfrm>
        </p:spPr>
        <p:txBody>
          <a:bodyPr>
            <a:normAutofit/>
          </a:bodyPr>
          <a:lstStyle/>
          <a:p>
            <a:pPr marL="0" indent="0">
              <a:buNone/>
            </a:pPr>
            <a:endParaRPr lang="en-US" dirty="0" smtClean="0"/>
          </a:p>
          <a:p>
            <a:r>
              <a:rPr lang="en-US" dirty="0" smtClean="0"/>
              <a:t>Project </a:t>
            </a:r>
            <a:r>
              <a:rPr lang="en-US" dirty="0"/>
              <a:t>Effort and Time we developed had given about </a:t>
            </a:r>
            <a:r>
              <a:rPr lang="en-US" dirty="0" smtClean="0"/>
              <a:t>6-8 </a:t>
            </a:r>
            <a:r>
              <a:rPr lang="en-US" dirty="0"/>
              <a:t>hours per week to make this </a:t>
            </a:r>
            <a:r>
              <a:rPr lang="en-US" dirty="0" smtClean="0"/>
              <a:t>project.</a:t>
            </a:r>
          </a:p>
          <a:p>
            <a:r>
              <a:rPr lang="en-US" dirty="0" smtClean="0"/>
              <a:t>Roles </a:t>
            </a:r>
            <a:r>
              <a:rPr lang="en-US" dirty="0"/>
              <a:t>and Responsibilities we had worked effectively and have undertaken the following tasks</a:t>
            </a:r>
            <a:r>
              <a:rPr lang="en-US" dirty="0" smtClean="0"/>
              <a:t>:</a:t>
            </a:r>
          </a:p>
          <a:p>
            <a:r>
              <a:rPr lang="en-US" dirty="0" smtClean="0"/>
              <a:t>•</a:t>
            </a:r>
            <a:r>
              <a:rPr lang="en-US" dirty="0"/>
              <a:t>Researching in the related field of </a:t>
            </a:r>
            <a:r>
              <a:rPr lang="en-US" dirty="0" smtClean="0"/>
              <a:t>Diseases.</a:t>
            </a:r>
          </a:p>
          <a:p>
            <a:r>
              <a:rPr lang="en-US" dirty="0" smtClean="0"/>
              <a:t>•</a:t>
            </a:r>
            <a:r>
              <a:rPr lang="en-US" dirty="0"/>
              <a:t>Researching in the related field of </a:t>
            </a:r>
            <a:r>
              <a:rPr lang="en-US" dirty="0" smtClean="0"/>
              <a:t>Blood &amp; Plasma.</a:t>
            </a:r>
          </a:p>
          <a:p>
            <a:r>
              <a:rPr lang="en-US" dirty="0" smtClean="0"/>
              <a:t>•Researching </a:t>
            </a:r>
            <a:r>
              <a:rPr lang="en-US" dirty="0"/>
              <a:t>in the related field of </a:t>
            </a:r>
            <a:r>
              <a:rPr lang="en-US" dirty="0" smtClean="0"/>
              <a:t>Hospitals and treatments.</a:t>
            </a:r>
          </a:p>
          <a:p>
            <a:r>
              <a:rPr lang="en-US" dirty="0"/>
              <a:t>•Researching in the related field </a:t>
            </a:r>
            <a:r>
              <a:rPr lang="en-US" dirty="0" smtClean="0"/>
              <a:t>of </a:t>
            </a:r>
            <a:r>
              <a:rPr lang="en-US" dirty="0" err="1" smtClean="0"/>
              <a:t>pharmacetual</a:t>
            </a:r>
            <a:r>
              <a:rPr lang="en-US" dirty="0" smtClean="0"/>
              <a:t> and medicine</a:t>
            </a:r>
            <a:endParaRPr lang="en-US" dirty="0"/>
          </a:p>
        </p:txBody>
      </p:sp>
    </p:spTree>
    <p:extLst>
      <p:ext uri="{BB962C8B-B14F-4D97-AF65-F5344CB8AC3E}">
        <p14:creationId xmlns:p14="http://schemas.microsoft.com/office/powerpoint/2010/main" val="1916905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2CEF0B-ADE5-AE88-D74E-9A08A8AF3B22}"/>
              </a:ext>
            </a:extLst>
          </p:cNvPr>
          <p:cNvSpPr>
            <a:spLocks noGrp="1"/>
          </p:cNvSpPr>
          <p:nvPr>
            <p:ph type="title"/>
          </p:nvPr>
        </p:nvSpPr>
        <p:spPr>
          <a:xfrm>
            <a:off x="2516725" y="0"/>
            <a:ext cx="8911687" cy="1280890"/>
          </a:xfrm>
        </p:spPr>
        <p:txBody>
          <a:bodyPr>
            <a:normAutofit/>
          </a:bodyPr>
          <a:lstStyle/>
          <a:p>
            <a:r>
              <a:rPr lang="en-IN" b="1" dirty="0"/>
              <a:t>REFERENCES:</a:t>
            </a:r>
          </a:p>
        </p:txBody>
      </p:sp>
      <p:sp>
        <p:nvSpPr>
          <p:cNvPr id="3" name="Content Placeholder 2">
            <a:extLst>
              <a:ext uri="{FF2B5EF4-FFF2-40B4-BE49-F238E27FC236}">
                <a16:creationId xmlns="" xmlns:a16="http://schemas.microsoft.com/office/drawing/2014/main" id="{EFA41573-A9DE-D5C3-AC4F-A4792984C480}"/>
              </a:ext>
            </a:extLst>
          </p:cNvPr>
          <p:cNvSpPr>
            <a:spLocks noGrp="1"/>
          </p:cNvSpPr>
          <p:nvPr>
            <p:ph idx="1"/>
          </p:nvPr>
        </p:nvSpPr>
        <p:spPr>
          <a:xfrm>
            <a:off x="2589212" y="1280890"/>
            <a:ext cx="8915400" cy="4630332"/>
          </a:xfrm>
        </p:spPr>
        <p:txBody>
          <a:bodyPr>
            <a:normAutofit/>
          </a:bodyPr>
          <a:lstStyle/>
          <a:p>
            <a:endParaRPr lang="en-US" dirty="0">
              <a:hlinkClick r:id="rId2"/>
            </a:endParaRPr>
          </a:p>
          <a:p>
            <a:r>
              <a:rPr lang="en-US" dirty="0">
                <a:hlinkClick r:id="rId2"/>
              </a:rPr>
              <a:t>https://www.researchgate.net/deref/http%3A%2F%2Fsearch.informit.com.au%2FdocumentSummary%3Bdn%3D445704802911875%3Bres%3DIELHEA</a:t>
            </a:r>
          </a:p>
          <a:p>
            <a:r>
              <a:rPr lang="en-US" dirty="0">
                <a:hlinkClick r:id="rId3"/>
              </a:rPr>
              <a:t>The Complete 2022 Web Development Bootcamp | Udemy </a:t>
            </a:r>
            <a:endParaRPr lang="en-US" dirty="0">
              <a:hlinkClick r:id="rId2"/>
            </a:endParaRPr>
          </a:p>
          <a:p>
            <a:r>
              <a:rPr lang="en-US" dirty="0">
                <a:hlinkClick r:id="rId2"/>
              </a:rPr>
              <a:t>How to Create Patient Record Management System – YouTube</a:t>
            </a:r>
            <a:endParaRPr lang="en-US" dirty="0"/>
          </a:p>
          <a:p>
            <a:r>
              <a:rPr lang="en-IN" dirty="0">
                <a:hlinkClick r:id="rId4"/>
              </a:rPr>
              <a:t>Hospital Management System software Video – YouTube</a:t>
            </a:r>
            <a:endParaRPr lang="en-IN" dirty="0"/>
          </a:p>
          <a:p>
            <a:r>
              <a:rPr lang="en-US" dirty="0">
                <a:hlinkClick r:id="rId5"/>
              </a:rPr>
              <a:t>Hospitals | Must Watch | </a:t>
            </a:r>
            <a:r>
              <a:rPr lang="en-US" dirty="0" err="1">
                <a:hlinkClick r:id="rId5"/>
              </a:rPr>
              <a:t>Purushotam</a:t>
            </a:r>
            <a:r>
              <a:rPr lang="en-US" dirty="0">
                <a:hlinkClick r:id="rId5"/>
              </a:rPr>
              <a:t> Academy - YouTube</a:t>
            </a:r>
            <a:endParaRPr lang="en-US" dirty="0"/>
          </a:p>
          <a:p>
            <a:r>
              <a:rPr lang="en-US" dirty="0">
                <a:hlinkClick r:id="rId6"/>
              </a:rPr>
              <a:t>Health Information Management Made Simple | Ciox - YouTube</a:t>
            </a:r>
            <a:endParaRPr lang="en-IN" dirty="0"/>
          </a:p>
        </p:txBody>
      </p:sp>
    </p:spTree>
    <p:extLst>
      <p:ext uri="{BB962C8B-B14F-4D97-AF65-F5344CB8AC3E}">
        <p14:creationId xmlns:p14="http://schemas.microsoft.com/office/powerpoint/2010/main" val="2088501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34B673-8984-7E59-C879-A020EEF6F68F}"/>
              </a:ext>
            </a:extLst>
          </p:cNvPr>
          <p:cNvSpPr>
            <a:spLocks noGrp="1"/>
          </p:cNvSpPr>
          <p:nvPr>
            <p:ph type="title"/>
          </p:nvPr>
        </p:nvSpPr>
        <p:spPr>
          <a:xfrm>
            <a:off x="2589212" y="0"/>
            <a:ext cx="8911687" cy="1280890"/>
          </a:xfrm>
        </p:spPr>
        <p:txBody>
          <a:bodyPr>
            <a:normAutofit/>
          </a:bodyPr>
          <a:lstStyle/>
          <a:p>
            <a:r>
              <a:rPr lang="en-IN" sz="4000" b="1" dirty="0"/>
              <a:t>CONCLUSION</a:t>
            </a:r>
          </a:p>
        </p:txBody>
      </p:sp>
      <p:sp>
        <p:nvSpPr>
          <p:cNvPr id="3" name="Content Placeholder 2">
            <a:extLst>
              <a:ext uri="{FF2B5EF4-FFF2-40B4-BE49-F238E27FC236}">
                <a16:creationId xmlns="" xmlns:a16="http://schemas.microsoft.com/office/drawing/2014/main" id="{54FAE4FC-8C5C-6D95-8E22-162C514C6E6E}"/>
              </a:ext>
            </a:extLst>
          </p:cNvPr>
          <p:cNvSpPr>
            <a:spLocks noGrp="1"/>
          </p:cNvSpPr>
          <p:nvPr>
            <p:ph idx="1"/>
          </p:nvPr>
        </p:nvSpPr>
        <p:spPr>
          <a:xfrm>
            <a:off x="2589212" y="1280890"/>
            <a:ext cx="8915400" cy="4630332"/>
          </a:xfrm>
        </p:spPr>
        <p:txBody>
          <a:bodyPr>
            <a:normAutofit/>
          </a:bodyPr>
          <a:lstStyle/>
          <a:p>
            <a:r>
              <a:rPr lang="en-IN" sz="2800" dirty="0">
                <a:latin typeface="Times New Roman" panose="02020603050405020304" pitchFamily="18" charset="0"/>
                <a:cs typeface="Times New Roman" panose="02020603050405020304" pitchFamily="18" charset="0"/>
              </a:rPr>
              <a:t>The project HMS is for computerizing the working in a hospital. The software takes care of all the requirements of an average hospital and is capable to provide easy and effective storage of information related to patients that come up to the hospital.</a:t>
            </a:r>
          </a:p>
          <a:p>
            <a:r>
              <a:rPr lang="en-IN" sz="2800" dirty="0" smtClean="0">
                <a:latin typeface="Times New Roman" panose="02020603050405020304" pitchFamily="18" charset="0"/>
                <a:cs typeface="Times New Roman" panose="02020603050405020304" pitchFamily="18" charset="0"/>
              </a:rPr>
              <a:t>It </a:t>
            </a:r>
            <a:r>
              <a:rPr lang="en-IN" sz="2800" dirty="0">
                <a:latin typeface="Times New Roman" panose="02020603050405020304" pitchFamily="18" charset="0"/>
                <a:cs typeface="Times New Roman" panose="02020603050405020304" pitchFamily="18" charset="0"/>
              </a:rPr>
              <a:t>also provides injection details, blood &amp; plasma details and billing facility</a:t>
            </a:r>
          </a:p>
          <a:p>
            <a:r>
              <a:rPr lang="en-IN" sz="2800" dirty="0">
                <a:latin typeface="Times New Roman" panose="02020603050405020304" pitchFamily="18" charset="0"/>
                <a:cs typeface="Times New Roman" panose="02020603050405020304" pitchFamily="18" charset="0"/>
              </a:rPr>
              <a:t>The system also provides the facility of backup as per the requirement.</a:t>
            </a:r>
          </a:p>
        </p:txBody>
      </p:sp>
    </p:spTree>
    <p:extLst>
      <p:ext uri="{BB962C8B-B14F-4D97-AF65-F5344CB8AC3E}">
        <p14:creationId xmlns:p14="http://schemas.microsoft.com/office/powerpoint/2010/main" val="3889171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166BF9EE-F7AC-4FA5-AC7E-001B3A642F7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 xmlns:a16="http://schemas.microsoft.com/office/drawing/2014/main" id="{3B48D182-44E3-4D8B-ACEF-F1A900BE44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 xmlns:a16="http://schemas.microsoft.com/office/drawing/2014/main" id="{355A535A-A489-477F-A314-593AA8CAFB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 xmlns:a16="http://schemas.microsoft.com/office/drawing/2014/main" id="{954C2D4C-FD83-4EF4-9312-04442ABD66B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 xmlns:a16="http://schemas.microsoft.com/office/drawing/2014/main" id="{C20701C2-CD9A-4698-BC97-E1085820C2C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 xmlns:a16="http://schemas.microsoft.com/office/drawing/2014/main" id="{62575C35-466F-42AE-87A1-D691849AB8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 xmlns:a16="http://schemas.microsoft.com/office/drawing/2014/main" id="{58236F37-6119-45AC-80A0-CD2C311B50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 xmlns:a16="http://schemas.microsoft.com/office/drawing/2014/main" id="{F3FDD799-39FE-4D6F-9A64-2F472B21507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 xmlns:a16="http://schemas.microsoft.com/office/drawing/2014/main" id="{9820D241-1D49-442C-A95A-00BC1BF9E29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 xmlns:a16="http://schemas.microsoft.com/office/drawing/2014/main" id="{EBC2197C-B383-4866-8ABD-74222400BE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 xmlns:a16="http://schemas.microsoft.com/office/drawing/2014/main" id="{404B06AA-FC93-4471-9DE4-56A401E70A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 xmlns:a16="http://schemas.microsoft.com/office/drawing/2014/main" id="{E580600C-013F-4FAF-8FB7-4CC0FA80A92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 xmlns:a16="http://schemas.microsoft.com/office/drawing/2014/main" id="{9BFCF199-64B2-4AEE-88C4-E954ABF3627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 xmlns:a16="http://schemas.microsoft.com/office/drawing/2014/main" id="{E312DBA5-56D8-42B2-BA94-28168C2A670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 xmlns:a16="http://schemas.microsoft.com/office/drawing/2014/main" id="{7AD46C74-3117-46B0-B267-0F61B57CA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 xmlns:a16="http://schemas.microsoft.com/office/drawing/2014/main" id="{8C13B810-9664-45D8-8510-D6ED0ADD721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 xmlns:a16="http://schemas.microsoft.com/office/drawing/2014/main" id="{10306E52-A922-4458-BCCE-C3C840CC75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 xmlns:a16="http://schemas.microsoft.com/office/drawing/2014/main" id="{CB578819-B7E7-4250-932F-52AE2A2A9A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 xmlns:a16="http://schemas.microsoft.com/office/drawing/2014/main" id="{454B9C91-B623-424A-B16E-F764F189D30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 xmlns:a16="http://schemas.microsoft.com/office/drawing/2014/main" id="{EFD03C4A-8484-41E6-B458-032F1DCA70A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 xmlns:a16="http://schemas.microsoft.com/office/drawing/2014/main" id="{DDC2F3C3-1D4E-4913-9C5C-F9A65B47E5C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 xmlns:a16="http://schemas.microsoft.com/office/drawing/2014/main" id="{1E15BCA2-2420-4C53-ADE9-40FBAC23844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 xmlns:a16="http://schemas.microsoft.com/office/drawing/2014/main" id="{73D5FBF4-7129-4C51-B603-E3BC334195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 xmlns:a16="http://schemas.microsoft.com/office/drawing/2014/main" id="{0165B164-CE2A-494C-88FC-507232B37C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 xmlns:a16="http://schemas.microsoft.com/office/drawing/2014/main" id="{87F127E5-B10B-4D18-BCF0-E7C3C7F401E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 xmlns:a16="http://schemas.microsoft.com/office/drawing/2014/main" id="{FC692D59-F28D-4E42-B435-225F2C6CFA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 xmlns:a16="http://schemas.microsoft.com/office/drawing/2014/main" id="{1996130F-9AB5-4DE9-8574-3AF891C5C1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6">
            <a:extLst>
              <a:ext uri="{FF2B5EF4-FFF2-40B4-BE49-F238E27FC236}">
                <a16:creationId xmlns="" xmlns:a16="http://schemas.microsoft.com/office/drawing/2014/main" id="{3623DEAC-F39C-45D6-86DC-1033F64295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3" name="Rectangle 42">
            <a:extLst>
              <a:ext uri="{FF2B5EF4-FFF2-40B4-BE49-F238E27FC236}">
                <a16:creationId xmlns="" xmlns:a16="http://schemas.microsoft.com/office/drawing/2014/main" id="{A692209D-B607-46C3-8560-07AF722916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 xmlns:a16="http://schemas.microsoft.com/office/drawing/2014/main" id="{94874638-CF15-4908-BC4B-4908744D0B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 xmlns:a16="http://schemas.microsoft.com/office/drawing/2014/main" id="{6CF27EC2-32F2-DD36-9D59-91E84B59962A}"/>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dirty="0">
                <a:solidFill>
                  <a:srgbClr val="FEFFFF"/>
                </a:solidFill>
              </a:rPr>
              <a:t>THANK YOU</a:t>
            </a:r>
          </a:p>
        </p:txBody>
      </p:sp>
      <p:sp>
        <p:nvSpPr>
          <p:cNvPr id="47" name="Freeform 5">
            <a:extLst>
              <a:ext uri="{FF2B5EF4-FFF2-40B4-BE49-F238E27FC236}">
                <a16:creationId xmlns="" xmlns:a16="http://schemas.microsoft.com/office/drawing/2014/main" id="{5F1B8348-CD6E-4561-A704-C232D9A267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Graphic 7" descr="Smiling Face with No Fill">
            <a:extLst>
              <a:ext uri="{FF2B5EF4-FFF2-40B4-BE49-F238E27FC236}">
                <a16:creationId xmlns="" xmlns:a16="http://schemas.microsoft.com/office/drawing/2014/main" id="{7A4983A1-0AD9-43B5-5BF6-D7B3E012BB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1394775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CA5584-695E-A9A4-EF57-25B5DE4ABA56}"/>
              </a:ext>
            </a:extLst>
          </p:cNvPr>
          <p:cNvSpPr>
            <a:spLocks noGrp="1"/>
          </p:cNvSpPr>
          <p:nvPr>
            <p:ph type="title"/>
          </p:nvPr>
        </p:nvSpPr>
        <p:spPr>
          <a:xfrm>
            <a:off x="2592925" y="173597"/>
            <a:ext cx="8911687" cy="1280890"/>
          </a:xfrm>
        </p:spPr>
        <p:txBody>
          <a:bodyPr>
            <a:normAutofit/>
          </a:bodyPr>
          <a:lstStyle/>
          <a:p>
            <a:r>
              <a:rPr lang="en-IN" sz="4800"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 xmlns:a16="http://schemas.microsoft.com/office/drawing/2014/main" id="{39F4F6F5-7B90-A533-5863-781AE8F0EC3A}"/>
              </a:ext>
            </a:extLst>
          </p:cNvPr>
          <p:cNvSpPr>
            <a:spLocks noGrp="1"/>
          </p:cNvSpPr>
          <p:nvPr>
            <p:ph idx="1"/>
          </p:nvPr>
        </p:nvSpPr>
        <p:spPr>
          <a:xfrm>
            <a:off x="2589212" y="1540188"/>
            <a:ext cx="8915400" cy="4786870"/>
          </a:xfrm>
        </p:spPr>
        <p:txBody>
          <a:bodyPr>
            <a:normAutofit fontScale="92500" lnSpcReduction="10000"/>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Objective &amp; Motivation</a:t>
            </a:r>
          </a:p>
          <a:p>
            <a:r>
              <a:rPr lang="en-IN" sz="2400" dirty="0">
                <a:latin typeface="Times New Roman" panose="02020603050405020304" pitchFamily="18" charset="0"/>
                <a:cs typeface="Times New Roman" panose="02020603050405020304" pitchFamily="18" charset="0"/>
              </a:rPr>
              <a:t>Hardware &amp; Software Requirements</a:t>
            </a:r>
          </a:p>
          <a:p>
            <a:r>
              <a:rPr lang="en-IN" sz="2400" dirty="0">
                <a:latin typeface="Times New Roman" panose="02020603050405020304" pitchFamily="18" charset="0"/>
                <a:cs typeface="Times New Roman" panose="02020603050405020304" pitchFamily="18" charset="0"/>
              </a:rPr>
              <a:t>Responsibilities</a:t>
            </a:r>
          </a:p>
          <a:p>
            <a:r>
              <a:rPr lang="en-IN" sz="2400" dirty="0">
                <a:latin typeface="Times New Roman" panose="02020603050405020304" pitchFamily="18" charset="0"/>
                <a:cs typeface="Times New Roman" panose="02020603050405020304" pitchFamily="18" charset="0"/>
              </a:rPr>
              <a:t>Flow chart</a:t>
            </a:r>
          </a:p>
          <a:p>
            <a:r>
              <a:rPr lang="en-IN" sz="2400" dirty="0">
                <a:latin typeface="Times New Roman" panose="02020603050405020304" pitchFamily="18" charset="0"/>
                <a:cs typeface="Times New Roman" panose="02020603050405020304" pitchFamily="18" charset="0"/>
              </a:rPr>
              <a:t>Block diagram</a:t>
            </a:r>
          </a:p>
          <a:p>
            <a:r>
              <a:rPr lang="en-IN" sz="2400" dirty="0">
                <a:latin typeface="Times New Roman" panose="02020603050405020304" pitchFamily="18" charset="0"/>
                <a:cs typeface="Times New Roman" panose="02020603050405020304" pitchFamily="18" charset="0"/>
              </a:rPr>
              <a:t>Implementation screenshots</a:t>
            </a:r>
          </a:p>
          <a:p>
            <a:r>
              <a:rPr lang="en-IN" sz="2400" dirty="0">
                <a:latin typeface="Times New Roman" panose="02020603050405020304" pitchFamily="18" charset="0"/>
                <a:cs typeface="Times New Roman" panose="02020603050405020304" pitchFamily="18" charset="0"/>
              </a:rPr>
              <a:t>Challenges</a:t>
            </a:r>
          </a:p>
          <a:p>
            <a:r>
              <a:rPr lang="en-IN" sz="2400" dirty="0">
                <a:latin typeface="Times New Roman" panose="02020603050405020304" pitchFamily="18" charset="0"/>
                <a:cs typeface="Times New Roman" panose="02020603050405020304" pitchFamily="18" charset="0"/>
              </a:rPr>
              <a:t>Limitations &amp; Future </a:t>
            </a:r>
            <a:r>
              <a:rPr lang="en-IN" sz="2400" dirty="0" smtClean="0">
                <a:latin typeface="Times New Roman" panose="02020603050405020304" pitchFamily="18" charset="0"/>
                <a:cs typeface="Times New Roman" panose="02020603050405020304" pitchFamily="18" charset="0"/>
              </a:rPr>
              <a:t>Enhancement</a:t>
            </a:r>
          </a:p>
          <a:p>
            <a:r>
              <a:rPr lang="en-IN" sz="2400" dirty="0" smtClean="0">
                <a:latin typeface="Times New Roman" panose="02020603050405020304" pitchFamily="18" charset="0"/>
                <a:cs typeface="Times New Roman" panose="02020603050405020304" pitchFamily="18" charset="0"/>
              </a:rPr>
              <a:t>Time plan for the project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References</a:t>
            </a: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752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224461-C041-1355-11A4-83E618B687A5}"/>
              </a:ext>
            </a:extLst>
          </p:cNvPr>
          <p:cNvSpPr>
            <a:spLocks noGrp="1"/>
          </p:cNvSpPr>
          <p:nvPr>
            <p:ph type="title"/>
          </p:nvPr>
        </p:nvSpPr>
        <p:spPr>
          <a:xfrm>
            <a:off x="2592925" y="0"/>
            <a:ext cx="8911687" cy="1280890"/>
          </a:xfrm>
        </p:spPr>
        <p:txBody>
          <a:bodyPr>
            <a:normAutofit/>
          </a:bodyPr>
          <a:lstStyle/>
          <a:p>
            <a:r>
              <a:rPr lang="en-IN" sz="4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7038A51F-F707-8A4B-49CE-10C1ACB975BE}"/>
              </a:ext>
            </a:extLst>
          </p:cNvPr>
          <p:cNvSpPr>
            <a:spLocks noGrp="1"/>
          </p:cNvSpPr>
          <p:nvPr>
            <p:ph idx="1"/>
          </p:nvPr>
        </p:nvSpPr>
        <p:spPr>
          <a:xfrm>
            <a:off x="2592925" y="1425677"/>
            <a:ext cx="8915400" cy="3777622"/>
          </a:xfrm>
        </p:spPr>
        <p:txBody>
          <a:bodyPr>
            <a:normAutofit/>
          </a:bodyPr>
          <a:lstStyle/>
          <a:p>
            <a:r>
              <a:rPr lang="en-IN" sz="2400" dirty="0">
                <a:latin typeface="Times New Roman" panose="02020603050405020304" pitchFamily="18" charset="0"/>
                <a:cs typeface="Times New Roman" panose="02020603050405020304" pitchFamily="18" charset="0"/>
              </a:rPr>
              <a:t>The Hospital Management System(HMS) is designed for </a:t>
            </a:r>
            <a:r>
              <a:rPr lang="en-IN" sz="2400" dirty="0" smtClean="0">
                <a:latin typeface="Times New Roman" panose="02020603050405020304" pitchFamily="18" charset="0"/>
                <a:cs typeface="Times New Roman" panose="02020603050405020304" pitchFamily="18" charset="0"/>
              </a:rPr>
              <a:t>any </a:t>
            </a:r>
            <a:r>
              <a:rPr lang="en-IN" sz="2400" dirty="0">
                <a:latin typeface="Times New Roman" panose="02020603050405020304" pitchFamily="18" charset="0"/>
                <a:cs typeface="Times New Roman" panose="02020603050405020304" pitchFamily="18" charset="0"/>
              </a:rPr>
              <a:t>hospital to replace their existing manual, paper based system. This system targets to provide complete solution for Hospital and H</a:t>
            </a:r>
            <a:r>
              <a:rPr lang="en-IN" sz="2400" dirty="0" smtClean="0">
                <a:latin typeface="Times New Roman" panose="02020603050405020304" pitchFamily="18" charset="0"/>
                <a:cs typeface="Times New Roman" panose="02020603050405020304" pitchFamily="18" charset="0"/>
              </a:rPr>
              <a:t>ealth </a:t>
            </a:r>
            <a:r>
              <a:rPr lang="en-IN" sz="2400" dirty="0">
                <a:latin typeface="Times New Roman" panose="02020603050405020304" pitchFamily="18" charset="0"/>
                <a:cs typeface="Times New Roman" panose="02020603050405020304" pitchFamily="18" charset="0"/>
              </a:rPr>
              <a:t>care services.</a:t>
            </a:r>
          </a:p>
          <a:p>
            <a:r>
              <a:rPr lang="en-IN" sz="2400" dirty="0">
                <a:latin typeface="Times New Roman" panose="02020603050405020304" pitchFamily="18" charset="0"/>
                <a:cs typeface="Times New Roman" panose="02020603050405020304" pitchFamily="18" charset="0"/>
              </a:rPr>
              <a:t>This system can be used in any hospital, clinic diagonstics or Pathology labs for maintaining patient details and their test results.</a:t>
            </a:r>
          </a:p>
          <a:p>
            <a:r>
              <a:rPr lang="en-IN" sz="2400" dirty="0">
                <a:latin typeface="Times New Roman" panose="02020603050405020304" pitchFamily="18" charset="0"/>
                <a:cs typeface="Times New Roman" panose="02020603050405020304" pitchFamily="18" charset="0"/>
              </a:rPr>
              <a:t>It integrates the entire Resources of a hospital into one integrated software application.</a:t>
            </a:r>
          </a:p>
        </p:txBody>
      </p:sp>
    </p:spTree>
    <p:extLst>
      <p:ext uri="{BB962C8B-B14F-4D97-AF65-F5344CB8AC3E}">
        <p14:creationId xmlns:p14="http://schemas.microsoft.com/office/powerpoint/2010/main" val="2322863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3EDBE2-AFE5-A8F0-0F42-195647065DA9}"/>
              </a:ext>
            </a:extLst>
          </p:cNvPr>
          <p:cNvSpPr>
            <a:spLocks noGrp="1"/>
          </p:cNvSpPr>
          <p:nvPr>
            <p:ph type="title"/>
          </p:nvPr>
        </p:nvSpPr>
        <p:spPr>
          <a:xfrm>
            <a:off x="2585499" y="144379"/>
            <a:ext cx="8911687" cy="1860884"/>
          </a:xfrm>
        </p:spPr>
        <p:txBody>
          <a:bodyPr>
            <a:normAutofit fontScale="90000"/>
          </a:bodyPr>
          <a:lstStyle/>
          <a:p>
            <a:r>
              <a:rPr lang="en-IN" b="1" dirty="0"/>
              <a:t>FEATURES </a:t>
            </a:r>
            <a:r>
              <a:rPr lang="en-IN" dirty="0"/>
              <a:t/>
            </a:r>
            <a:br>
              <a:rPr lang="en-IN" dirty="0"/>
            </a:br>
            <a:r>
              <a:rPr lang="en-IN" dirty="0"/>
              <a:t>      </a:t>
            </a:r>
            <a:r>
              <a:rPr lang="en-IN" sz="2700" b="1" dirty="0"/>
              <a:t>Useful for</a:t>
            </a:r>
            <a:br>
              <a:rPr lang="en-IN" sz="2700" b="1" dirty="0"/>
            </a:br>
            <a:r>
              <a:rPr lang="en-IN" sz="2700" dirty="0"/>
              <a:t>          1. Large, medium hospitals and nursing homes</a:t>
            </a:r>
            <a:br>
              <a:rPr lang="en-IN" sz="2700" dirty="0"/>
            </a:br>
            <a:r>
              <a:rPr lang="en-IN" sz="2700" dirty="0"/>
              <a:t>          2. Physicians, Surgeons, Gynaecologist</a:t>
            </a:r>
            <a:endParaRPr lang="en-IN" dirty="0"/>
          </a:p>
        </p:txBody>
      </p:sp>
      <p:sp>
        <p:nvSpPr>
          <p:cNvPr id="3" name="Content Placeholder 2">
            <a:extLst>
              <a:ext uri="{FF2B5EF4-FFF2-40B4-BE49-F238E27FC236}">
                <a16:creationId xmlns="" xmlns:a16="http://schemas.microsoft.com/office/drawing/2014/main" id="{E98F761C-7532-3623-246D-2E4AD701B0B0}"/>
              </a:ext>
            </a:extLst>
          </p:cNvPr>
          <p:cNvSpPr>
            <a:spLocks noGrp="1"/>
          </p:cNvSpPr>
          <p:nvPr>
            <p:ph idx="1"/>
          </p:nvPr>
        </p:nvSpPr>
        <p:spPr>
          <a:xfrm>
            <a:off x="2589212" y="2133600"/>
            <a:ext cx="8915400" cy="4069080"/>
          </a:xfrm>
        </p:spPr>
        <p:txBody>
          <a:bodyPr>
            <a:normAutofit fontScale="92500" lnSpcReduction="10000"/>
          </a:bodyPr>
          <a:lstStyle/>
          <a:p>
            <a:pPr marL="0" indent="0">
              <a:buNone/>
            </a:pPr>
            <a:r>
              <a:rPr lang="en-IN" sz="3200" b="1" dirty="0" smtClean="0">
                <a:latin typeface="Times New Roman" panose="02020603050405020304" pitchFamily="18" charset="0"/>
                <a:cs typeface="Times New Roman" panose="02020603050405020304" pitchFamily="18" charset="0"/>
              </a:rPr>
              <a:t>Benefits:</a:t>
            </a:r>
            <a:endParaRPr lang="en-IN" sz="3200" b="1"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Its huge time saver and really facilities proper communications among the management, staff and the patier parties.</a:t>
            </a:r>
          </a:p>
          <a:p>
            <a:r>
              <a:rPr lang="en-IN" sz="3200" dirty="0">
                <a:latin typeface="Times New Roman" panose="02020603050405020304" pitchFamily="18" charset="0"/>
                <a:cs typeface="Times New Roman" panose="02020603050405020304" pitchFamily="18" charset="0"/>
              </a:rPr>
              <a:t>Daily collection report</a:t>
            </a:r>
          </a:p>
          <a:p>
            <a:r>
              <a:rPr lang="en-IN" sz="3200" dirty="0" smtClean="0">
                <a:latin typeface="Times New Roman" panose="02020603050405020304" pitchFamily="18" charset="0"/>
                <a:cs typeface="Times New Roman" panose="02020603050405020304" pitchFamily="18" charset="0"/>
              </a:rPr>
              <a:t>Minimize our </a:t>
            </a:r>
            <a:r>
              <a:rPr lang="en-IN" sz="3200" dirty="0">
                <a:latin typeface="Times New Roman" panose="02020603050405020304" pitchFamily="18" charset="0"/>
                <a:cs typeface="Times New Roman" panose="02020603050405020304" pitchFamily="18" charset="0"/>
              </a:rPr>
              <a:t>repeated works  and take care of the complete functionality of your hospital.</a:t>
            </a:r>
          </a:p>
          <a:p>
            <a:r>
              <a:rPr lang="en-US" sz="3200" dirty="0">
                <a:solidFill>
                  <a:srgbClr val="000000"/>
                </a:solidFill>
                <a:latin typeface="ff2"/>
              </a:rPr>
              <a:t>T</a:t>
            </a:r>
            <a:r>
              <a:rPr lang="en-US" sz="3200" b="0" i="0" dirty="0">
                <a:solidFill>
                  <a:srgbClr val="000000"/>
                </a:solidFill>
                <a:effectLst/>
                <a:latin typeface="ff2"/>
              </a:rPr>
              <a:t>o find the barriers in implementing EHRs</a:t>
            </a:r>
            <a:endParaRPr lang="en-IN" sz="3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61780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407823-251D-C22F-3185-19EC7F800278}"/>
              </a:ext>
            </a:extLst>
          </p:cNvPr>
          <p:cNvSpPr>
            <a:spLocks noGrp="1"/>
          </p:cNvSpPr>
          <p:nvPr>
            <p:ph type="title"/>
          </p:nvPr>
        </p:nvSpPr>
        <p:spPr>
          <a:xfrm>
            <a:off x="2589212" y="0"/>
            <a:ext cx="8911687" cy="1280890"/>
          </a:xfrm>
        </p:spPr>
        <p:txBody>
          <a:bodyPr/>
          <a:lstStyle/>
          <a:p>
            <a:r>
              <a:rPr lang="en-IN" b="1" dirty="0">
                <a:latin typeface="Times New Roman" panose="02020603050405020304" pitchFamily="18" charset="0"/>
                <a:cs typeface="Times New Roman" panose="02020603050405020304" pitchFamily="18" charset="0"/>
              </a:rPr>
              <a:t>PROJECT REQUIREMENTS</a:t>
            </a:r>
          </a:p>
        </p:txBody>
      </p:sp>
      <p:sp>
        <p:nvSpPr>
          <p:cNvPr id="3" name="Content Placeholder 2">
            <a:extLst>
              <a:ext uri="{FF2B5EF4-FFF2-40B4-BE49-F238E27FC236}">
                <a16:creationId xmlns="" xmlns:a16="http://schemas.microsoft.com/office/drawing/2014/main" id="{E4D76B90-0596-2A19-13A7-ACA8F12F2D52}"/>
              </a:ext>
            </a:extLst>
          </p:cNvPr>
          <p:cNvSpPr>
            <a:spLocks noGrp="1"/>
          </p:cNvSpPr>
          <p:nvPr>
            <p:ph idx="1"/>
          </p:nvPr>
        </p:nvSpPr>
        <p:spPr>
          <a:xfrm>
            <a:off x="2585499" y="1411705"/>
            <a:ext cx="8915400" cy="3777622"/>
          </a:xfrm>
        </p:spPr>
        <p:txBody>
          <a:bodyPr>
            <a:normAutofit fontScale="92500" lnSpcReduction="10000"/>
          </a:bodyPr>
          <a:lstStyle/>
          <a:p>
            <a:pPr marL="0" indent="0">
              <a:buNone/>
            </a:pPr>
            <a:r>
              <a:rPr lang="en-IN" sz="2400" b="1" dirty="0">
                <a:latin typeface="Times New Roman" panose="02020603050405020304" pitchFamily="18" charset="0"/>
                <a:cs typeface="Times New Roman" panose="02020603050405020304" pitchFamily="18" charset="0"/>
              </a:rPr>
              <a:t>Operating Systems:</a:t>
            </a:r>
          </a:p>
          <a:p>
            <a:r>
              <a:rPr lang="en-IN" sz="2000" dirty="0">
                <a:latin typeface="Times New Roman" panose="02020603050405020304" pitchFamily="18" charset="0"/>
                <a:cs typeface="Times New Roman" panose="02020603050405020304" pitchFamily="18" charset="0"/>
              </a:rPr>
              <a:t>Windows </a:t>
            </a:r>
            <a:r>
              <a:rPr lang="en-IN" sz="2000" dirty="0" smtClean="0">
                <a:latin typeface="Times New Roman" panose="02020603050405020304" pitchFamily="18" charset="0"/>
                <a:cs typeface="Times New Roman" panose="02020603050405020304" pitchFamily="18" charset="0"/>
              </a:rPr>
              <a:t>XP </a:t>
            </a:r>
            <a:r>
              <a:rPr lang="en-IN" sz="2000" dirty="0">
                <a:latin typeface="Times New Roman" panose="02020603050405020304" pitchFamily="18" charset="0"/>
                <a:cs typeface="Times New Roman" panose="02020603050405020304" pitchFamily="18" charset="0"/>
              </a:rPr>
              <a:t>&amp; above</a:t>
            </a:r>
          </a:p>
          <a:p>
            <a:r>
              <a:rPr lang="en-IN" sz="2000" dirty="0">
                <a:latin typeface="Times New Roman" panose="02020603050405020304" pitchFamily="18" charset="0"/>
                <a:cs typeface="Times New Roman" panose="02020603050405020304" pitchFamily="18" charset="0"/>
              </a:rPr>
              <a:t>Windows 7</a:t>
            </a:r>
          </a:p>
          <a:p>
            <a:pPr marL="0" indent="0">
              <a:buNone/>
            </a:pPr>
            <a:r>
              <a:rPr lang="en-IN" sz="2400" b="1" dirty="0">
                <a:latin typeface="Times New Roman" panose="02020603050405020304" pitchFamily="18" charset="0"/>
                <a:cs typeface="Times New Roman" panose="02020603050405020304" pitchFamily="18" charset="0"/>
              </a:rPr>
              <a:t>Database:</a:t>
            </a:r>
          </a:p>
          <a:p>
            <a:r>
              <a:rPr lang="en-IN" sz="2000" dirty="0">
                <a:latin typeface="Times New Roman" panose="02020603050405020304" pitchFamily="18" charset="0"/>
                <a:cs typeface="Times New Roman" panose="02020603050405020304" pitchFamily="18" charset="0"/>
              </a:rPr>
              <a:t>SQL SERVER</a:t>
            </a:r>
          </a:p>
          <a:p>
            <a:pPr marL="0" indent="0">
              <a:buNone/>
            </a:pPr>
            <a:r>
              <a:rPr lang="en-IN" sz="2400" b="1" dirty="0">
                <a:latin typeface="Times New Roman" panose="02020603050405020304" pitchFamily="18" charset="0"/>
                <a:cs typeface="Times New Roman" panose="02020603050405020304" pitchFamily="18" charset="0"/>
              </a:rPr>
              <a:t>S/W applications</a:t>
            </a:r>
            <a:r>
              <a:rPr lang="en-IN" sz="2400" b="1" dirty="0" smtClean="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r>
              <a:rPr lang="en-IN" sz="2100" dirty="0" smtClean="0">
                <a:latin typeface="Times New Roman" panose="02020603050405020304" pitchFamily="18" charset="0"/>
                <a:cs typeface="Times New Roman" panose="02020603050405020304" pitchFamily="18" charset="0"/>
              </a:rPr>
              <a:t>Brackets</a:t>
            </a:r>
          </a:p>
          <a:p>
            <a:pPr marL="0" indent="0">
              <a:buNone/>
            </a:pPr>
            <a:r>
              <a:rPr lang="en-IN" sz="2400" b="1" dirty="0" smtClean="0">
                <a:latin typeface="Times New Roman" panose="02020603050405020304" pitchFamily="18" charset="0"/>
                <a:cs typeface="Times New Roman" panose="02020603050405020304" pitchFamily="18" charset="0"/>
              </a:rPr>
              <a:t>Languages:</a:t>
            </a:r>
          </a:p>
          <a:p>
            <a:pPr marL="0" indent="0">
              <a:buNone/>
            </a:pPr>
            <a:r>
              <a:rPr lang="en-IN" sz="2100" dirty="0">
                <a:latin typeface="Times New Roman" panose="02020603050405020304" pitchFamily="18" charset="0"/>
                <a:cs typeface="Times New Roman" panose="02020603050405020304" pitchFamily="18" charset="0"/>
              </a:rPr>
              <a:t> </a:t>
            </a:r>
            <a:r>
              <a:rPr lang="en-IN" sz="2100" dirty="0" smtClean="0">
                <a:latin typeface="Times New Roman" panose="02020603050405020304" pitchFamily="18" charset="0"/>
                <a:cs typeface="Times New Roman" panose="02020603050405020304" pitchFamily="18" charset="0"/>
              </a:rPr>
              <a:t>   HTML ,CSS,BASICS OF JAVA SCRIPT</a:t>
            </a:r>
            <a:endParaRPr lang="en-IN" sz="21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5" name="Pentagon 4"/>
          <p:cNvSpPr/>
          <p:nvPr/>
        </p:nvSpPr>
        <p:spPr>
          <a:xfrm>
            <a:off x="2501900" y="4781550"/>
            <a:ext cx="292100" cy="1079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913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166BF9EE-F7AC-4FA5-AC7E-001B3A642F7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 xmlns:a16="http://schemas.microsoft.com/office/drawing/2014/main" id="{3B48D182-44E3-4D8B-ACEF-F1A900BE44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 xmlns:a16="http://schemas.microsoft.com/office/drawing/2014/main" id="{355A535A-A489-477F-A314-593AA8CAFB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 xmlns:a16="http://schemas.microsoft.com/office/drawing/2014/main" id="{954C2D4C-FD83-4EF4-9312-04442ABD66B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 xmlns:a16="http://schemas.microsoft.com/office/drawing/2014/main" id="{C20701C2-CD9A-4698-BC97-E1085820C2C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 xmlns:a16="http://schemas.microsoft.com/office/drawing/2014/main" id="{62575C35-466F-42AE-87A1-D691849AB8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 xmlns:a16="http://schemas.microsoft.com/office/drawing/2014/main" id="{58236F37-6119-45AC-80A0-CD2C311B50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 xmlns:a16="http://schemas.microsoft.com/office/drawing/2014/main" id="{F3FDD799-39FE-4D6F-9A64-2F472B21507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 xmlns:a16="http://schemas.microsoft.com/office/drawing/2014/main" id="{9820D241-1D49-442C-A95A-00BC1BF9E29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 xmlns:a16="http://schemas.microsoft.com/office/drawing/2014/main" id="{EBC2197C-B383-4866-8ABD-74222400BE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 xmlns:a16="http://schemas.microsoft.com/office/drawing/2014/main" id="{404B06AA-FC93-4471-9DE4-56A401E70A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 xmlns:a16="http://schemas.microsoft.com/office/drawing/2014/main" id="{E580600C-013F-4FAF-8FB7-4CC0FA80A92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 xmlns:a16="http://schemas.microsoft.com/office/drawing/2014/main" id="{9BFCF199-64B2-4AEE-88C4-E954ABF3627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 xmlns:a16="http://schemas.microsoft.com/office/drawing/2014/main" id="{E312DBA5-56D8-42B2-BA94-28168C2A670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 xmlns:a16="http://schemas.microsoft.com/office/drawing/2014/main" id="{7AD46C74-3117-46B0-B267-0F61B57CA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 xmlns:a16="http://schemas.microsoft.com/office/drawing/2014/main" id="{8C13B810-9664-45D8-8510-D6ED0ADD721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 xmlns:a16="http://schemas.microsoft.com/office/drawing/2014/main" id="{10306E52-A922-4458-BCCE-C3C840CC75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 xmlns:a16="http://schemas.microsoft.com/office/drawing/2014/main" id="{CB578819-B7E7-4250-932F-52AE2A2A9A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 xmlns:a16="http://schemas.microsoft.com/office/drawing/2014/main" id="{454B9C91-B623-424A-B16E-F764F189D30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 xmlns:a16="http://schemas.microsoft.com/office/drawing/2014/main" id="{EFD03C4A-8484-41E6-B458-032F1DCA70A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 xmlns:a16="http://schemas.microsoft.com/office/drawing/2014/main" id="{DDC2F3C3-1D4E-4913-9C5C-F9A65B47E5C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 xmlns:a16="http://schemas.microsoft.com/office/drawing/2014/main" id="{1E15BCA2-2420-4C53-ADE9-40FBAC23844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 xmlns:a16="http://schemas.microsoft.com/office/drawing/2014/main" id="{73D5FBF4-7129-4C51-B603-E3BC334195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 xmlns:a16="http://schemas.microsoft.com/office/drawing/2014/main" id="{0165B164-CE2A-494C-88FC-507232B37C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 xmlns:a16="http://schemas.microsoft.com/office/drawing/2014/main" id="{87F127E5-B10B-4D18-BCF0-E7C3C7F401E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 xmlns:a16="http://schemas.microsoft.com/office/drawing/2014/main" id="{FC692D59-F28D-4E42-B435-225F2C6CFA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 xmlns:a16="http://schemas.microsoft.com/office/drawing/2014/main" id="{1996130F-9AB5-4DE9-8574-3AF891C5C1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6">
            <a:extLst>
              <a:ext uri="{FF2B5EF4-FFF2-40B4-BE49-F238E27FC236}">
                <a16:creationId xmlns="" xmlns:a16="http://schemas.microsoft.com/office/drawing/2014/main" id="{3623DEAC-F39C-45D6-86DC-1033F64295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3" name="Rectangle 42">
            <a:extLst>
              <a:ext uri="{FF2B5EF4-FFF2-40B4-BE49-F238E27FC236}">
                <a16:creationId xmlns="" xmlns:a16="http://schemas.microsoft.com/office/drawing/2014/main" id="{A692209D-B607-46C3-8560-07AF722916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 xmlns:a16="http://schemas.microsoft.com/office/drawing/2014/main" id="{94874638-CF15-4908-BC4B-4908744D0B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 xmlns:a16="http://schemas.microsoft.com/office/drawing/2014/main" id="{808E28D1-85AA-DEBE-FE43-EAA2FD6E9B6C}"/>
              </a:ext>
            </a:extLst>
          </p:cNvPr>
          <p:cNvSpPr>
            <a:spLocks noGrp="1"/>
          </p:cNvSpPr>
          <p:nvPr>
            <p:ph type="title"/>
          </p:nvPr>
        </p:nvSpPr>
        <p:spPr>
          <a:xfrm>
            <a:off x="540279" y="967417"/>
            <a:ext cx="3778870" cy="3943250"/>
          </a:xfrm>
        </p:spPr>
        <p:txBody>
          <a:bodyPr vert="horz" lIns="91440" tIns="45720" rIns="91440" bIns="45720" rtlCol="0" anchor="b">
            <a:noAutofit/>
          </a:bodyPr>
          <a:lstStyle/>
          <a:p>
            <a:r>
              <a:rPr lang="en-US" sz="5400" dirty="0">
                <a:solidFill>
                  <a:srgbClr val="FEFFFF"/>
                </a:solidFill>
              </a:rPr>
              <a:t>Logical Database Designing</a:t>
            </a:r>
          </a:p>
        </p:txBody>
      </p:sp>
      <p:sp>
        <p:nvSpPr>
          <p:cNvPr id="47" name="Freeform 5">
            <a:extLst>
              <a:ext uri="{FF2B5EF4-FFF2-40B4-BE49-F238E27FC236}">
                <a16:creationId xmlns="" xmlns:a16="http://schemas.microsoft.com/office/drawing/2014/main" id="{5F1B8348-CD6E-4561-A704-C232D9A267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Graphic 7" descr="Database">
            <a:extLst>
              <a:ext uri="{FF2B5EF4-FFF2-40B4-BE49-F238E27FC236}">
                <a16:creationId xmlns="" xmlns:a16="http://schemas.microsoft.com/office/drawing/2014/main" id="{C48EB672-7291-8AE5-FC9B-042FA5FEB9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1907103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7000" y="3848100"/>
            <a:ext cx="2184400"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IDENTIFICATION AND SPECIFICATION.</a:t>
            </a:r>
            <a:endParaRPr lang="en-US" dirty="0"/>
          </a:p>
        </p:txBody>
      </p:sp>
      <p:sp>
        <p:nvSpPr>
          <p:cNvPr id="3" name="Rectangle 2"/>
          <p:cNvSpPr/>
          <p:nvPr/>
        </p:nvSpPr>
        <p:spPr>
          <a:xfrm>
            <a:off x="5207000" y="1727200"/>
            <a:ext cx="2184400" cy="123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 </a:t>
            </a:r>
          </a:p>
          <a:p>
            <a:pPr algn="ctr"/>
            <a:r>
              <a:rPr lang="en-US" dirty="0" smtClean="0"/>
              <a:t>ANALYSIS</a:t>
            </a:r>
            <a:endParaRPr lang="en-US" dirty="0"/>
          </a:p>
        </p:txBody>
      </p:sp>
      <p:sp>
        <p:nvSpPr>
          <p:cNvPr id="4" name="Oval 3"/>
          <p:cNvSpPr/>
          <p:nvPr/>
        </p:nvSpPr>
        <p:spPr>
          <a:xfrm>
            <a:off x="5372100" y="323850"/>
            <a:ext cx="1828800" cy="8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5" name="Oval 4"/>
          <p:cNvSpPr/>
          <p:nvPr/>
        </p:nvSpPr>
        <p:spPr>
          <a:xfrm>
            <a:off x="5549900" y="5715000"/>
            <a:ext cx="1485900" cy="8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
        <p:nvSpPr>
          <p:cNvPr id="6" name="Snip Diagonal Corner Rectangle 5"/>
          <p:cNvSpPr/>
          <p:nvPr/>
        </p:nvSpPr>
        <p:spPr>
          <a:xfrm>
            <a:off x="9017000" y="927100"/>
            <a:ext cx="1701800" cy="8001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itchFamily="18" charset="0"/>
                <a:cs typeface="Times New Roman" pitchFamily="18" charset="0"/>
              </a:rPr>
              <a:t>REQUIREMENTS</a:t>
            </a:r>
            <a:endParaRPr lang="en-US" sz="1400" dirty="0">
              <a:latin typeface="Times New Roman" pitchFamily="18" charset="0"/>
              <a:cs typeface="Times New Roman" pitchFamily="18" charset="0"/>
            </a:endParaRPr>
          </a:p>
        </p:txBody>
      </p:sp>
      <p:sp>
        <p:nvSpPr>
          <p:cNvPr id="7" name="Snip Diagonal Corner Rectangle 6"/>
          <p:cNvSpPr/>
          <p:nvPr/>
        </p:nvSpPr>
        <p:spPr>
          <a:xfrm>
            <a:off x="2133600" y="2832100"/>
            <a:ext cx="1498600" cy="7239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ANALYSIS</a:t>
            </a:r>
            <a:endParaRPr lang="en-US" dirty="0"/>
          </a:p>
        </p:txBody>
      </p:sp>
      <p:sp>
        <p:nvSpPr>
          <p:cNvPr id="8" name="Rounded Rectangle 7"/>
          <p:cNvSpPr/>
          <p:nvPr/>
        </p:nvSpPr>
        <p:spPr>
          <a:xfrm>
            <a:off x="2133600" y="4813300"/>
            <a:ext cx="1943100" cy="1130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ACHITECTURE</a:t>
            </a:r>
            <a:endParaRPr lang="en-US" dirty="0"/>
          </a:p>
        </p:txBody>
      </p:sp>
      <p:cxnSp>
        <p:nvCxnSpPr>
          <p:cNvPr id="10" name="Straight Arrow Connector 9"/>
          <p:cNvCxnSpPr>
            <a:stCxn id="4" idx="4"/>
            <a:endCxn id="3" idx="0"/>
          </p:cNvCxnSpPr>
          <p:nvPr/>
        </p:nvCxnSpPr>
        <p:spPr>
          <a:xfrm>
            <a:off x="6286500" y="1149350"/>
            <a:ext cx="12700" cy="577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2"/>
            <a:endCxn id="2" idx="0"/>
          </p:cNvCxnSpPr>
          <p:nvPr/>
        </p:nvCxnSpPr>
        <p:spPr>
          <a:xfrm>
            <a:off x="6299200" y="2959100"/>
            <a:ext cx="0" cy="889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 idx="2"/>
          </p:cNvCxnSpPr>
          <p:nvPr/>
        </p:nvCxnSpPr>
        <p:spPr>
          <a:xfrm>
            <a:off x="6299200" y="4902200"/>
            <a:ext cx="0" cy="81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p:cNvCxnSpPr>
          <p:nvPr/>
        </p:nvCxnSpPr>
        <p:spPr>
          <a:xfrm flipH="1">
            <a:off x="6299200" y="1327150"/>
            <a:ext cx="2717800" cy="47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0"/>
          </p:cNvCxnSpPr>
          <p:nvPr/>
        </p:nvCxnSpPr>
        <p:spPr>
          <a:xfrm flipH="1">
            <a:off x="3632200" y="3194050"/>
            <a:ext cx="2667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3"/>
          </p:cNvCxnSpPr>
          <p:nvPr/>
        </p:nvCxnSpPr>
        <p:spPr>
          <a:xfrm flipH="1">
            <a:off x="4076700" y="5378450"/>
            <a:ext cx="2222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222500" y="101084"/>
            <a:ext cx="2336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FLOWCHART</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723213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 xmlns:a16="http://schemas.microsoft.com/office/drawing/2014/main" id="{C3509CB7-B8A1-8D5D-732B-C1D26C5D50A8}"/>
              </a:ext>
            </a:extLst>
          </p:cNvPr>
          <p:cNvSpPr/>
          <p:nvPr/>
        </p:nvSpPr>
        <p:spPr>
          <a:xfrm>
            <a:off x="5678905" y="2999872"/>
            <a:ext cx="2743201" cy="1860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Process </a:t>
            </a:r>
          </a:p>
          <a:p>
            <a:pPr algn="ctr"/>
            <a:r>
              <a:rPr lang="en-IN" sz="3600" b="1" dirty="0"/>
              <a:t>HMS</a:t>
            </a:r>
          </a:p>
        </p:txBody>
      </p:sp>
      <p:sp>
        <p:nvSpPr>
          <p:cNvPr id="6" name="Rectangle 5">
            <a:extLst>
              <a:ext uri="{FF2B5EF4-FFF2-40B4-BE49-F238E27FC236}">
                <a16:creationId xmlns="" xmlns:a16="http://schemas.microsoft.com/office/drawing/2014/main" id="{9BC5EEF1-8C1F-9550-3D33-1437A3DC9271}"/>
              </a:ext>
            </a:extLst>
          </p:cNvPr>
          <p:cNvSpPr/>
          <p:nvPr/>
        </p:nvSpPr>
        <p:spPr>
          <a:xfrm>
            <a:off x="9352547" y="1058779"/>
            <a:ext cx="2326105" cy="1315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Patient</a:t>
            </a:r>
          </a:p>
        </p:txBody>
      </p:sp>
      <p:sp>
        <p:nvSpPr>
          <p:cNvPr id="7" name="Rectangle 6">
            <a:extLst>
              <a:ext uri="{FF2B5EF4-FFF2-40B4-BE49-F238E27FC236}">
                <a16:creationId xmlns="" xmlns:a16="http://schemas.microsoft.com/office/drawing/2014/main" id="{8841C40C-99BF-6764-44BF-C4B237071E10}"/>
              </a:ext>
            </a:extLst>
          </p:cNvPr>
          <p:cNvSpPr/>
          <p:nvPr/>
        </p:nvSpPr>
        <p:spPr>
          <a:xfrm>
            <a:off x="9352546" y="5141495"/>
            <a:ext cx="2326105" cy="1315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Staff</a:t>
            </a:r>
          </a:p>
          <a:p>
            <a:pPr algn="ctr"/>
            <a:endParaRPr lang="en-IN" dirty="0"/>
          </a:p>
        </p:txBody>
      </p:sp>
      <p:sp>
        <p:nvSpPr>
          <p:cNvPr id="8" name="Rectangle 7">
            <a:extLst>
              <a:ext uri="{FF2B5EF4-FFF2-40B4-BE49-F238E27FC236}">
                <a16:creationId xmlns="" xmlns:a16="http://schemas.microsoft.com/office/drawing/2014/main" id="{0A0AADDF-0FDA-4F95-496D-D824004C1829}"/>
              </a:ext>
            </a:extLst>
          </p:cNvPr>
          <p:cNvSpPr/>
          <p:nvPr/>
        </p:nvSpPr>
        <p:spPr>
          <a:xfrm>
            <a:off x="1698457" y="3241824"/>
            <a:ext cx="2310064" cy="1315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Administrator</a:t>
            </a:r>
          </a:p>
          <a:p>
            <a:pPr algn="ctr"/>
            <a:endParaRPr lang="en-IN" dirty="0"/>
          </a:p>
        </p:txBody>
      </p:sp>
      <p:cxnSp>
        <p:nvCxnSpPr>
          <p:cNvPr id="10" name="Straight Arrow Connector 9">
            <a:extLst>
              <a:ext uri="{FF2B5EF4-FFF2-40B4-BE49-F238E27FC236}">
                <a16:creationId xmlns="" xmlns:a16="http://schemas.microsoft.com/office/drawing/2014/main" id="{918134A0-E76B-8A90-349D-A66F17D6F2F4}"/>
              </a:ext>
            </a:extLst>
          </p:cNvPr>
          <p:cNvCxnSpPr>
            <a:stCxn id="5" idx="6"/>
            <a:endCxn id="7" idx="0"/>
          </p:cNvCxnSpPr>
          <p:nvPr/>
        </p:nvCxnSpPr>
        <p:spPr>
          <a:xfrm>
            <a:off x="8422105" y="3930315"/>
            <a:ext cx="2196000" cy="12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AF3CF4D3-DA7D-ABA9-4C98-33ADE47D7611}"/>
              </a:ext>
            </a:extLst>
          </p:cNvPr>
          <p:cNvCxnSpPr>
            <a:cxnSpLocks/>
          </p:cNvCxnSpPr>
          <p:nvPr/>
        </p:nvCxnSpPr>
        <p:spPr>
          <a:xfrm flipV="1">
            <a:off x="8305799" y="2201779"/>
            <a:ext cx="2093494" cy="1556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05F573E0-14EF-7304-B6A9-97F951D197AB}"/>
              </a:ext>
            </a:extLst>
          </p:cNvPr>
          <p:cNvCxnSpPr>
            <a:cxnSpLocks/>
            <a:stCxn id="6" idx="1"/>
          </p:cNvCxnSpPr>
          <p:nvPr/>
        </p:nvCxnSpPr>
        <p:spPr>
          <a:xfrm flipH="1">
            <a:off x="7535119" y="1716505"/>
            <a:ext cx="1817428" cy="1283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3882E4F6-8B13-5FA0-F6F0-1A041D1B63C6}"/>
              </a:ext>
            </a:extLst>
          </p:cNvPr>
          <p:cNvCxnSpPr>
            <a:cxnSpLocks/>
            <a:stCxn id="7" idx="1"/>
          </p:cNvCxnSpPr>
          <p:nvPr/>
        </p:nvCxnSpPr>
        <p:spPr>
          <a:xfrm flipH="1" flipV="1">
            <a:off x="7722340" y="4720386"/>
            <a:ext cx="1630206" cy="1078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EAB97710-1B7C-C370-99FD-69DDD0C8C7B4}"/>
              </a:ext>
            </a:extLst>
          </p:cNvPr>
          <p:cNvCxnSpPr/>
          <p:nvPr/>
        </p:nvCxnSpPr>
        <p:spPr>
          <a:xfrm>
            <a:off x="3818021" y="3429000"/>
            <a:ext cx="2277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2485A2BC-6E42-56B1-076F-72C738EDE918}"/>
              </a:ext>
            </a:extLst>
          </p:cNvPr>
          <p:cNvCxnSpPr>
            <a:cxnSpLocks/>
          </p:cNvCxnSpPr>
          <p:nvPr/>
        </p:nvCxnSpPr>
        <p:spPr>
          <a:xfrm flipH="1">
            <a:off x="3818021" y="4312920"/>
            <a:ext cx="2003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657297BA-B6F4-6589-07DD-E575C9133A6A}"/>
              </a:ext>
            </a:extLst>
          </p:cNvPr>
          <p:cNvSpPr txBox="1"/>
          <p:nvPr/>
        </p:nvSpPr>
        <p:spPr>
          <a:xfrm>
            <a:off x="4114800" y="3062071"/>
            <a:ext cx="1706880" cy="369332"/>
          </a:xfrm>
          <a:prstGeom prst="rect">
            <a:avLst/>
          </a:prstGeom>
          <a:noFill/>
        </p:spPr>
        <p:txBody>
          <a:bodyPr wrap="square" rtlCol="0">
            <a:spAutoFit/>
          </a:bodyPr>
          <a:lstStyle/>
          <a:p>
            <a:r>
              <a:rPr lang="en-IN" dirty="0"/>
              <a:t>Authenticate</a:t>
            </a:r>
          </a:p>
        </p:txBody>
      </p:sp>
      <p:sp>
        <p:nvSpPr>
          <p:cNvPr id="25" name="TextBox 24">
            <a:extLst>
              <a:ext uri="{FF2B5EF4-FFF2-40B4-BE49-F238E27FC236}">
                <a16:creationId xmlns="" xmlns:a16="http://schemas.microsoft.com/office/drawing/2014/main" id="{F12ABE05-0023-F93E-6D1C-8633B49D1085}"/>
              </a:ext>
            </a:extLst>
          </p:cNvPr>
          <p:cNvSpPr txBox="1"/>
          <p:nvPr/>
        </p:nvSpPr>
        <p:spPr>
          <a:xfrm>
            <a:off x="4328160" y="4312919"/>
            <a:ext cx="1350744" cy="369332"/>
          </a:xfrm>
          <a:prstGeom prst="rect">
            <a:avLst/>
          </a:prstGeom>
          <a:noFill/>
        </p:spPr>
        <p:txBody>
          <a:bodyPr wrap="square" rtlCol="0">
            <a:spAutoFit/>
          </a:bodyPr>
          <a:lstStyle/>
          <a:p>
            <a:r>
              <a:rPr lang="en-IN" dirty="0"/>
              <a:t>Records</a:t>
            </a:r>
          </a:p>
        </p:txBody>
      </p:sp>
      <p:sp>
        <p:nvSpPr>
          <p:cNvPr id="26" name="TextBox 25">
            <a:extLst>
              <a:ext uri="{FF2B5EF4-FFF2-40B4-BE49-F238E27FC236}">
                <a16:creationId xmlns="" xmlns:a16="http://schemas.microsoft.com/office/drawing/2014/main" id="{84680D65-4D21-7513-2FF1-C71A09AACFF0}"/>
              </a:ext>
            </a:extLst>
          </p:cNvPr>
          <p:cNvSpPr txBox="1"/>
          <p:nvPr/>
        </p:nvSpPr>
        <p:spPr>
          <a:xfrm rot="2016786">
            <a:off x="8120413" y="5230119"/>
            <a:ext cx="822960" cy="369332"/>
          </a:xfrm>
          <a:prstGeom prst="rect">
            <a:avLst/>
          </a:prstGeom>
          <a:noFill/>
        </p:spPr>
        <p:txBody>
          <a:bodyPr wrap="square" rtlCol="0">
            <a:spAutoFit/>
          </a:bodyPr>
          <a:lstStyle/>
          <a:p>
            <a:r>
              <a:rPr lang="en-IN" dirty="0"/>
              <a:t>Duty</a:t>
            </a:r>
          </a:p>
        </p:txBody>
      </p:sp>
      <p:sp>
        <p:nvSpPr>
          <p:cNvPr id="27" name="TextBox 26">
            <a:extLst>
              <a:ext uri="{FF2B5EF4-FFF2-40B4-BE49-F238E27FC236}">
                <a16:creationId xmlns="" xmlns:a16="http://schemas.microsoft.com/office/drawing/2014/main" id="{24F7F63D-2012-CC23-F8E2-F62C6EA6F926}"/>
              </a:ext>
            </a:extLst>
          </p:cNvPr>
          <p:cNvSpPr txBox="1"/>
          <p:nvPr/>
        </p:nvSpPr>
        <p:spPr>
          <a:xfrm rot="1868462">
            <a:off x="9193187" y="4344602"/>
            <a:ext cx="1600678" cy="382606"/>
          </a:xfrm>
          <a:prstGeom prst="rect">
            <a:avLst/>
          </a:prstGeom>
          <a:noFill/>
        </p:spPr>
        <p:txBody>
          <a:bodyPr wrap="square" rtlCol="0">
            <a:spAutoFit/>
          </a:bodyPr>
          <a:lstStyle/>
          <a:p>
            <a:r>
              <a:rPr lang="en-IN" dirty="0"/>
              <a:t>Payroll</a:t>
            </a:r>
          </a:p>
        </p:txBody>
      </p:sp>
      <p:sp>
        <p:nvSpPr>
          <p:cNvPr id="28" name="TextBox 27">
            <a:extLst>
              <a:ext uri="{FF2B5EF4-FFF2-40B4-BE49-F238E27FC236}">
                <a16:creationId xmlns="" xmlns:a16="http://schemas.microsoft.com/office/drawing/2014/main" id="{4C560172-1B47-DA37-E682-6562C41362BE}"/>
              </a:ext>
            </a:extLst>
          </p:cNvPr>
          <p:cNvSpPr txBox="1"/>
          <p:nvPr/>
        </p:nvSpPr>
        <p:spPr>
          <a:xfrm rot="19492027">
            <a:off x="7575213" y="1891114"/>
            <a:ext cx="1814000" cy="369332"/>
          </a:xfrm>
          <a:prstGeom prst="rect">
            <a:avLst/>
          </a:prstGeom>
          <a:noFill/>
        </p:spPr>
        <p:txBody>
          <a:bodyPr wrap="square" rtlCol="0">
            <a:spAutoFit/>
          </a:bodyPr>
          <a:lstStyle/>
          <a:p>
            <a:r>
              <a:rPr lang="en-IN" dirty="0"/>
              <a:t>Register, bill</a:t>
            </a:r>
          </a:p>
        </p:txBody>
      </p:sp>
      <p:sp>
        <p:nvSpPr>
          <p:cNvPr id="29" name="TextBox 28">
            <a:extLst>
              <a:ext uri="{FF2B5EF4-FFF2-40B4-BE49-F238E27FC236}">
                <a16:creationId xmlns="" xmlns:a16="http://schemas.microsoft.com/office/drawing/2014/main" id="{D91941AF-FE4E-E14D-A8C2-2F6B02C18720}"/>
              </a:ext>
            </a:extLst>
          </p:cNvPr>
          <p:cNvSpPr txBox="1"/>
          <p:nvPr/>
        </p:nvSpPr>
        <p:spPr>
          <a:xfrm rot="19452692">
            <a:off x="8643950" y="3125738"/>
            <a:ext cx="1408519" cy="369332"/>
          </a:xfrm>
          <a:prstGeom prst="rect">
            <a:avLst/>
          </a:prstGeom>
          <a:noFill/>
        </p:spPr>
        <p:txBody>
          <a:bodyPr wrap="square" rtlCol="0">
            <a:spAutoFit/>
          </a:bodyPr>
          <a:lstStyle/>
          <a:p>
            <a:r>
              <a:rPr lang="en-IN" dirty="0"/>
              <a:t>Treatment</a:t>
            </a:r>
          </a:p>
        </p:txBody>
      </p:sp>
      <p:sp>
        <p:nvSpPr>
          <p:cNvPr id="30" name="TextBox 29">
            <a:extLst>
              <a:ext uri="{FF2B5EF4-FFF2-40B4-BE49-F238E27FC236}">
                <a16:creationId xmlns="" xmlns:a16="http://schemas.microsoft.com/office/drawing/2014/main" id="{1A93AED3-10CE-6C48-C184-415BA393949B}"/>
              </a:ext>
            </a:extLst>
          </p:cNvPr>
          <p:cNvSpPr txBox="1"/>
          <p:nvPr/>
        </p:nvSpPr>
        <p:spPr>
          <a:xfrm>
            <a:off x="9520105" y="13763"/>
            <a:ext cx="2982415" cy="400110"/>
          </a:xfrm>
          <a:prstGeom prst="rect">
            <a:avLst/>
          </a:prstGeom>
          <a:noFill/>
        </p:spPr>
        <p:txBody>
          <a:bodyPr wrap="square" rtlCol="0">
            <a:spAutoFit/>
          </a:bodyPr>
          <a:lstStyle/>
          <a:p>
            <a:r>
              <a:rPr lang="en-IN" sz="2000" b="1" dirty="0" smtClean="0"/>
              <a:t>BLOCK DIAGRAM</a:t>
            </a:r>
            <a:endParaRPr lang="en-IN" sz="2000" b="1" dirty="0"/>
          </a:p>
        </p:txBody>
      </p:sp>
    </p:spTree>
    <p:extLst>
      <p:ext uri="{BB962C8B-B14F-4D97-AF65-F5344CB8AC3E}">
        <p14:creationId xmlns:p14="http://schemas.microsoft.com/office/powerpoint/2010/main" val="3690293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424" y="0"/>
            <a:ext cx="8911687" cy="1280890"/>
          </a:xfrm>
        </p:spPr>
        <p:txBody>
          <a:bodyPr/>
          <a:lstStyle/>
          <a:p>
            <a:r>
              <a:rPr lang="en-US" b="1" dirty="0" smtClean="0">
                <a:latin typeface="Times New Roman" pitchFamily="18" charset="0"/>
                <a:cs typeface="Times New Roman" pitchFamily="18" charset="0"/>
              </a:rPr>
              <a:t>Screenshots</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pic>
        <p:nvPicPr>
          <p:cNvPr id="1026" name="Picture 2" descr="C:\Users\Hi\Pictures\Screenshots\Screenshot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400" y="152400"/>
            <a:ext cx="6019800" cy="366871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i\Pictures\Screenshots\Screenshot (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9" y="1469318"/>
            <a:ext cx="5065712" cy="3562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i\Pictures\Screenshots\Screenshot (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200" y="3205336"/>
            <a:ext cx="6210300" cy="3652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4707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297</TotalTime>
  <Words>630</Words>
  <Application>Microsoft Office PowerPoint</Application>
  <PresentationFormat>Custom</PresentationFormat>
  <Paragraphs>104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Design and analysis of hospital record management system.</vt:lpstr>
      <vt:lpstr>OUTLINE</vt:lpstr>
      <vt:lpstr>INTRODUCTION</vt:lpstr>
      <vt:lpstr>FEATURES        Useful for           1. Large, medium hospitals and nursing homes           2. Physicians, Surgeons, Gynaecologist</vt:lpstr>
      <vt:lpstr>PROJECT REQUIREMENTS</vt:lpstr>
      <vt:lpstr>Logical Database Designing</vt:lpstr>
      <vt:lpstr>PowerPoint Presentation</vt:lpstr>
      <vt:lpstr>PowerPoint Presentation</vt:lpstr>
      <vt:lpstr>Screenshots </vt:lpstr>
      <vt:lpstr>Challenges</vt:lpstr>
      <vt:lpstr>Limitations</vt:lpstr>
      <vt:lpstr>TIME PLAN FOR THE PROJECT</vt:lpstr>
      <vt:lpstr>REFERENCES:</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hospital record management system.</dc:title>
  <dc:creator>mail2shujathali@gmail.com</dc:creator>
  <cp:lastModifiedBy>Hi</cp:lastModifiedBy>
  <cp:revision>13</cp:revision>
  <dcterms:created xsi:type="dcterms:W3CDTF">2022-11-20T17:55:07Z</dcterms:created>
  <dcterms:modified xsi:type="dcterms:W3CDTF">2022-11-21T07:29:30Z</dcterms:modified>
</cp:coreProperties>
</file>