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70" r:id="rId6"/>
    <p:sldId id="260" r:id="rId7"/>
    <p:sldId id="261" r:id="rId8"/>
    <p:sldId id="263" r:id="rId9"/>
    <p:sldId id="264" r:id="rId10"/>
    <p:sldId id="265" r:id="rId11"/>
    <p:sldId id="267" r:id="rId12"/>
    <p:sldId id="268" r:id="rId13"/>
    <p:sldId id="271" r:id="rId14"/>
    <p:sldId id="27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11/14/2022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334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362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43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500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132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681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965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546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95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11/14/2022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237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11/14/2022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822961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376476"/>
            <a:ext cx="12188932" cy="723447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581026"/>
            <a:ext cx="9144000" cy="1238250"/>
          </a:xfrm>
        </p:spPr>
        <p:txBody>
          <a:bodyPr anchor="b">
            <a:normAutofit fontScale="90000"/>
          </a:bodyPr>
          <a:lstStyle/>
          <a:p>
            <a:r>
              <a:rPr lang="en-US" sz="4000" dirty="0">
                <a:solidFill>
                  <a:schemeClr val="tx1"/>
                </a:solidFill>
                <a:latin typeface="Times New Roman" panose="02020603050405020304" pitchFamily="18" charset="0"/>
                <a:cs typeface="Times New Roman" panose="02020603050405020304" pitchFamily="18" charset="0"/>
              </a:rPr>
              <a:t>FRUITS AND VEGETABLES RECOGNITION USING DEEP LEARNING</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2867025"/>
            <a:ext cx="9144000" cy="2390775"/>
          </a:xfrm>
        </p:spPr>
        <p:txBody>
          <a:bodyPr anchor="t">
            <a:normAutofit fontScale="85000" lnSpcReduction="20000"/>
          </a:bodyPr>
          <a:lstStyle/>
          <a:p>
            <a:endParaRPr lang="en-US" sz="1600" dirty="0">
              <a:solidFill>
                <a:schemeClr val="tx1">
                  <a:lumMod val="85000"/>
                  <a:lumOff val="15000"/>
                </a:schemeClr>
              </a:solidFill>
            </a:endParaRP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ROHITH REDDY MANDALA		RUBIO MEDRANO CARLOS</a:t>
            </a:r>
          </a:p>
          <a:p>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Department of Computing Sciences </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Texas A&amp;M University-Corpus Christi</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Corpus Christi, TX 78412 </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rgbClr val="FFFFFF"/>
              </a:solidFill>
            </a:endParaRPr>
          </a:p>
        </p:txBody>
      </p:sp>
    </p:spTree>
    <p:extLst>
      <p:ext uri="{BB962C8B-B14F-4D97-AF65-F5344CB8AC3E}">
        <p14:creationId xmlns:p14="http://schemas.microsoft.com/office/powerpoint/2010/main" val="40971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DATA SET</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There are currently no large datasets available for all types of fruits and vegetables, which is why I created my own dataset. </a:t>
            </a: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There will be 10 different categories of fruits and vegetables, including apples. </a:t>
            </a: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And each category contains 1100 images, so the entire dataset wil</a:t>
            </a:r>
            <a:r>
              <a:rPr lang="en-US" sz="2000" dirty="0">
                <a:latin typeface="Times New Roman" panose="02020603050405020304" pitchFamily="18" charset="0"/>
                <a:ea typeface="SimSun" panose="02010600030101010101" pitchFamily="2" charset="-122"/>
              </a:rPr>
              <a:t>l contain 11,000 images.</a:t>
            </a: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The dataset will be divided into 3 sets where training contains </a:t>
            </a:r>
            <a:r>
              <a:rPr lang="en-US" sz="2000" dirty="0">
                <a:latin typeface="Times New Roman" panose="02020603050405020304" pitchFamily="18" charset="0"/>
                <a:ea typeface="SimSun" panose="02010600030101010101" pitchFamily="2" charset="-122"/>
              </a:rPr>
              <a:t>6000</a:t>
            </a:r>
            <a:r>
              <a:rPr lang="en-US" sz="2000" dirty="0">
                <a:effectLst/>
                <a:latin typeface="Times New Roman" panose="02020603050405020304" pitchFamily="18" charset="0"/>
                <a:ea typeface="SimSun" panose="02010600030101010101" pitchFamily="2" charset="-122"/>
              </a:rPr>
              <a:t>, validation contains </a:t>
            </a:r>
            <a:r>
              <a:rPr lang="en-US" sz="2000" dirty="0">
                <a:latin typeface="Times New Roman" panose="02020603050405020304" pitchFamily="18" charset="0"/>
                <a:ea typeface="SimSun" panose="02010600030101010101" pitchFamily="2" charset="-122"/>
              </a:rPr>
              <a:t>3000</a:t>
            </a:r>
            <a:r>
              <a:rPr lang="en-US" sz="2000" dirty="0">
                <a:effectLst/>
                <a:latin typeface="Times New Roman" panose="02020603050405020304" pitchFamily="18" charset="0"/>
                <a:ea typeface="SimSun" panose="02010600030101010101" pitchFamily="2" charset="-122"/>
              </a:rPr>
              <a:t> and testing contain </a:t>
            </a:r>
            <a:r>
              <a:rPr lang="en-US" sz="2000" dirty="0">
                <a:latin typeface="Times New Roman" panose="02020603050405020304" pitchFamily="18" charset="0"/>
                <a:ea typeface="SimSun" panose="02010600030101010101" pitchFamily="2" charset="-122"/>
              </a:rPr>
              <a:t>2000</a:t>
            </a:r>
            <a:r>
              <a:rPr lang="en-US" sz="2000" dirty="0">
                <a:effectLst/>
                <a:latin typeface="Times New Roman" panose="02020603050405020304" pitchFamily="18" charset="0"/>
                <a:ea typeface="SimSun" panose="02010600030101010101" pitchFamily="2" charset="-122"/>
              </a:rPr>
              <a:t> images.</a:t>
            </a:r>
          </a:p>
          <a:p>
            <a:pPr marL="342900" indent="-342900" algn="l">
              <a:lnSpc>
                <a:spcPct val="150000"/>
              </a:lnSpc>
              <a:buFont typeface="Wingdings" panose="05000000000000000000" pitchFamily="2" charset="2"/>
              <a:buChar char="Ø"/>
            </a:pPr>
            <a:endParaRPr lang="en-US" sz="20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305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DIFFERENCES</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4996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The following are the differences between my proposed method and existing methods:</a:t>
            </a:r>
          </a:p>
          <a:p>
            <a:pPr marL="800100" lvl="1" indent="-342900" algn="l">
              <a:lnSpc>
                <a:spcPct val="150000"/>
              </a:lnSpc>
              <a:buFont typeface="Arial" panose="020B0604020202020204" pitchFamily="34" charset="0"/>
              <a:buChar char="•"/>
            </a:pPr>
            <a:r>
              <a:rPr lang="en-US" sz="1800" dirty="0">
                <a:latin typeface="Times New Roman" panose="02020603050405020304" pitchFamily="18" charset="0"/>
                <a:ea typeface="SimSun" panose="02010600030101010101" pitchFamily="2" charset="-122"/>
              </a:rPr>
              <a:t>In my proposed method, I use the hybrid algorithm IRCNN, which has never been used for fruit and vegetable classification before.</a:t>
            </a:r>
          </a:p>
          <a:p>
            <a:pPr algn="l">
              <a:lnSpc>
                <a:spcPct val="150000"/>
              </a:lnSpc>
            </a:pPr>
            <a:endParaRPr lang="en-US" sz="2000" dirty="0">
              <a:latin typeface="Times New Roman" panose="02020603050405020304" pitchFamily="18" charset="0"/>
              <a:ea typeface="SimSun" panose="02010600030101010101" pitchFamily="2" charset="-122"/>
            </a:endParaRPr>
          </a:p>
          <a:p>
            <a:pPr marL="342900" indent="-342900" algn="l">
              <a:lnSpc>
                <a:spcPct val="15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Another important difference is Dataset. The existing datasets all contain only photos of fruits and vegetables, but the one I generated includes humans holding vegetables or fruits toward the camera.</a:t>
            </a:r>
          </a:p>
          <a:p>
            <a:pPr marL="800100" lvl="1" indent="-342900" algn="l">
              <a:lnSpc>
                <a:spcPct val="150000"/>
              </a:lnSpc>
              <a:buFont typeface="Arial" panose="020B0604020202020204" pitchFamily="34" charset="0"/>
              <a:buChar char="•"/>
            </a:pPr>
            <a:endParaRPr lang="en-US" sz="1600" dirty="0">
              <a:effectLst/>
              <a:latin typeface="Times New Roman" panose="02020603050405020304" pitchFamily="18" charset="0"/>
              <a:ea typeface="SimSun" panose="02010600030101010101" pitchFamily="2" charset="-122"/>
            </a:endParaRPr>
          </a:p>
          <a:p>
            <a:pPr marL="342900" indent="-342900" algn="l">
              <a:lnSpc>
                <a:spcPct val="150000"/>
              </a:lnSpc>
              <a:buFont typeface="Wingdings" panose="05000000000000000000" pitchFamily="2" charset="2"/>
              <a:buChar char="Ø"/>
            </a:pPr>
            <a:endParaRPr lang="en-US" sz="20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021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0"/>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956522"/>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48536"/>
            <a:ext cx="9499600" cy="5023055"/>
          </a:xfrm>
        </p:spPr>
        <p:txBody>
          <a:bodyPr anchor="t">
            <a:normAutofit/>
          </a:bodyPr>
          <a:lstStyle/>
          <a:p>
            <a:pPr marL="285750" indent="-285750" algn="l">
              <a:lnSpc>
                <a:spcPct val="100000"/>
              </a:lnSpc>
              <a:buFont typeface="Wingdings" panose="05000000000000000000" pitchFamily="2" charset="2"/>
              <a:buChar char="Ø"/>
            </a:pPr>
            <a:r>
              <a:rPr lang="en-US" sz="2000" dirty="0">
                <a:solidFill>
                  <a:schemeClr val="tx1">
                    <a:lumMod val="85000"/>
                    <a:lumOff val="15000"/>
                  </a:schemeClr>
                </a:solidFill>
                <a:latin typeface="Times New Roman" panose="02020603050405020304" pitchFamily="18" charset="0"/>
                <a:ea typeface="SimSun" panose="02010600030101010101" pitchFamily="2" charset="-122"/>
              </a:rPr>
              <a:t>Successfully Implemented.</a:t>
            </a:r>
          </a:p>
          <a:p>
            <a:pPr marL="285750" indent="-285750" algn="l">
              <a:lnSpc>
                <a:spcPct val="100000"/>
              </a:lnSpc>
              <a:buFont typeface="Wingdings" panose="05000000000000000000" pitchFamily="2" charset="2"/>
              <a:buChar char="Ø"/>
            </a:pPr>
            <a:r>
              <a:rPr lang="en-US" sz="2000" dirty="0">
                <a:solidFill>
                  <a:schemeClr val="tx1">
                    <a:lumMod val="85000"/>
                    <a:lumOff val="15000"/>
                  </a:schemeClr>
                </a:solidFill>
                <a:effectLst/>
                <a:latin typeface="Times New Roman" panose="02020603050405020304" pitchFamily="18" charset="0"/>
                <a:ea typeface="SimSun" panose="02010600030101010101" pitchFamily="2" charset="-122"/>
              </a:rPr>
              <a:t>Results:</a:t>
            </a:r>
          </a:p>
          <a:p>
            <a:pPr lvl="1" algn="l">
              <a:lnSpc>
                <a:spcPct val="100000"/>
              </a:lnSpc>
            </a:pPr>
            <a:endParaRPr lang="en-US" sz="1400" dirty="0">
              <a:solidFill>
                <a:schemeClr val="tx1">
                  <a:lumMod val="85000"/>
                  <a:lumOff val="15000"/>
                </a:schemeClr>
              </a:solidFill>
              <a:effectLst/>
              <a:latin typeface="Times New Roman" panose="02020603050405020304" pitchFamily="18" charset="0"/>
              <a:ea typeface="SimSun" panose="02010600030101010101" pitchFamily="2" charset="-122"/>
            </a:endParaRPr>
          </a:p>
          <a:p>
            <a:pPr marL="742950" lvl="1" indent="-285750" algn="l">
              <a:lnSpc>
                <a:spcPct val="100000"/>
              </a:lnSpc>
              <a:buFont typeface="Wingdings" panose="05000000000000000000" pitchFamily="2" charset="2"/>
              <a:buChar char="Ø"/>
            </a:pPr>
            <a:endParaRPr lang="en-US" sz="1400" dirty="0">
              <a:effectLst/>
              <a:latin typeface="Times New Roman" panose="02020603050405020304" pitchFamily="18" charset="0"/>
              <a:ea typeface="MS Mincho" panose="02020609040205080304" pitchFamily="49" charset="-128"/>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1800" dirty="0">
              <a:latin typeface="Times New Roman" panose="02020603050405020304" pitchFamily="18" charset="0"/>
              <a:ea typeface="SimSun" panose="02010600030101010101" pitchFamily="2" charset="-122"/>
            </a:endParaRPr>
          </a:p>
          <a:p>
            <a:pPr marL="285750" indent="-285750" algn="l">
              <a:lnSpc>
                <a:spcPct val="10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Screen Shots of Results:</a:t>
            </a:r>
          </a:p>
          <a:p>
            <a:pPr marL="285750" indent="-285750" algn="l">
              <a:lnSpc>
                <a:spcPct val="100000"/>
              </a:lnSpc>
              <a:buFont typeface="Wingdings" panose="05000000000000000000" pitchFamily="2" charset="2"/>
              <a:buChar char="Ø"/>
            </a:pPr>
            <a:endParaRPr lang="en-US" sz="1800" dirty="0">
              <a:latin typeface="Times New Roman" panose="02020603050405020304" pitchFamily="18" charset="0"/>
              <a:ea typeface="SimSun" panose="02010600030101010101" pitchFamily="2" charset="-122"/>
            </a:endParaRPr>
          </a:p>
        </p:txBody>
      </p:sp>
      <p:graphicFrame>
        <p:nvGraphicFramePr>
          <p:cNvPr id="5" name="Table 5">
            <a:extLst>
              <a:ext uri="{FF2B5EF4-FFF2-40B4-BE49-F238E27FC236}">
                <a16:creationId xmlns:a16="http://schemas.microsoft.com/office/drawing/2014/main" id="{786F1ABD-8A65-4927-9010-9C230DA839A9}"/>
              </a:ext>
            </a:extLst>
          </p:cNvPr>
          <p:cNvGraphicFramePr>
            <a:graphicFrameLocks noGrp="1"/>
          </p:cNvGraphicFramePr>
          <p:nvPr>
            <p:extLst>
              <p:ext uri="{D42A27DB-BD31-4B8C-83A1-F6EECF244321}">
                <p14:modId xmlns:p14="http://schemas.microsoft.com/office/powerpoint/2010/main" val="4251458426"/>
              </p:ext>
            </p:extLst>
          </p:nvPr>
        </p:nvGraphicFramePr>
        <p:xfrm>
          <a:off x="2030466" y="2569323"/>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33240113"/>
                    </a:ext>
                  </a:extLst>
                </a:gridCol>
                <a:gridCol w="2032000">
                  <a:extLst>
                    <a:ext uri="{9D8B030D-6E8A-4147-A177-3AD203B41FA5}">
                      <a16:colId xmlns:a16="http://schemas.microsoft.com/office/drawing/2014/main" val="3503032354"/>
                    </a:ext>
                  </a:extLst>
                </a:gridCol>
                <a:gridCol w="2032000">
                  <a:extLst>
                    <a:ext uri="{9D8B030D-6E8A-4147-A177-3AD203B41FA5}">
                      <a16:colId xmlns:a16="http://schemas.microsoft.com/office/drawing/2014/main" val="1028598521"/>
                    </a:ext>
                  </a:extLst>
                </a:gridCol>
                <a:gridCol w="2032000">
                  <a:extLst>
                    <a:ext uri="{9D8B030D-6E8A-4147-A177-3AD203B41FA5}">
                      <a16:colId xmlns:a16="http://schemas.microsoft.com/office/drawing/2014/main" val="510914906"/>
                    </a:ext>
                  </a:extLst>
                </a:gridCol>
              </a:tblGrid>
              <a:tr h="370840">
                <a:tc>
                  <a:txBody>
                    <a:bodyPr/>
                    <a:lstStyle/>
                    <a:p>
                      <a:r>
                        <a:rPr lang="en-US" dirty="0"/>
                        <a:t>Dataset/Metrics</a:t>
                      </a:r>
                    </a:p>
                  </a:txBody>
                  <a:tcPr/>
                </a:tc>
                <a:tc>
                  <a:txBody>
                    <a:bodyPr/>
                    <a:lstStyle/>
                    <a:p>
                      <a:r>
                        <a:rPr lang="en-US" dirty="0"/>
                        <a:t>Training Data</a:t>
                      </a:r>
                    </a:p>
                  </a:txBody>
                  <a:tcPr/>
                </a:tc>
                <a:tc>
                  <a:txBody>
                    <a:bodyPr/>
                    <a:lstStyle/>
                    <a:p>
                      <a:r>
                        <a:rPr lang="en-US" dirty="0"/>
                        <a:t>Validation Data</a:t>
                      </a:r>
                    </a:p>
                  </a:txBody>
                  <a:tcPr/>
                </a:tc>
                <a:tc>
                  <a:txBody>
                    <a:bodyPr/>
                    <a:lstStyle/>
                    <a:p>
                      <a:r>
                        <a:rPr lang="en-US" dirty="0"/>
                        <a:t>Test Data</a:t>
                      </a:r>
                    </a:p>
                  </a:txBody>
                  <a:tcPr/>
                </a:tc>
                <a:extLst>
                  <a:ext uri="{0D108BD9-81ED-4DB2-BD59-A6C34878D82A}">
                    <a16:rowId xmlns:a16="http://schemas.microsoft.com/office/drawing/2014/main" val="3906820253"/>
                  </a:ext>
                </a:extLst>
              </a:tr>
              <a:tr h="370840">
                <a:tc>
                  <a:txBody>
                    <a:bodyPr/>
                    <a:lstStyle/>
                    <a:p>
                      <a:r>
                        <a:rPr lang="en-US" dirty="0"/>
                        <a:t>Accuracy</a:t>
                      </a:r>
                    </a:p>
                  </a:txBody>
                  <a:tcPr/>
                </a:tc>
                <a:tc>
                  <a:txBody>
                    <a:bodyPr/>
                    <a:lstStyle/>
                    <a:p>
                      <a:r>
                        <a:rPr lang="en-US" dirty="0"/>
                        <a:t>84.33%</a:t>
                      </a:r>
                    </a:p>
                  </a:txBody>
                  <a:tcPr/>
                </a:tc>
                <a:tc>
                  <a:txBody>
                    <a:bodyPr/>
                    <a:lstStyle/>
                    <a:p>
                      <a:r>
                        <a:rPr lang="en-US" dirty="0"/>
                        <a:t>89.17%</a:t>
                      </a:r>
                    </a:p>
                  </a:txBody>
                  <a:tcPr/>
                </a:tc>
                <a:tc>
                  <a:txBody>
                    <a:bodyPr/>
                    <a:lstStyle/>
                    <a:p>
                      <a:r>
                        <a:rPr lang="en-US" dirty="0"/>
                        <a:t>90.04%</a:t>
                      </a:r>
                    </a:p>
                  </a:txBody>
                  <a:tcPr/>
                </a:tc>
                <a:extLst>
                  <a:ext uri="{0D108BD9-81ED-4DB2-BD59-A6C34878D82A}">
                    <a16:rowId xmlns:a16="http://schemas.microsoft.com/office/drawing/2014/main" val="1655187411"/>
                  </a:ext>
                </a:extLst>
              </a:tr>
              <a:tr h="370840">
                <a:tc>
                  <a:txBody>
                    <a:bodyPr/>
                    <a:lstStyle/>
                    <a:p>
                      <a:r>
                        <a:rPr lang="en-US" dirty="0"/>
                        <a:t>Loss</a:t>
                      </a:r>
                    </a:p>
                  </a:txBody>
                  <a:tcPr/>
                </a:tc>
                <a:tc>
                  <a:txBody>
                    <a:bodyPr/>
                    <a:lstStyle/>
                    <a:p>
                      <a:r>
                        <a:rPr lang="en-US" dirty="0"/>
                        <a:t>0.6488</a:t>
                      </a:r>
                    </a:p>
                  </a:txBody>
                  <a:tcPr/>
                </a:tc>
                <a:tc>
                  <a:txBody>
                    <a:bodyPr/>
                    <a:lstStyle/>
                    <a:p>
                      <a:r>
                        <a:rPr lang="en-US" dirty="0"/>
                        <a:t>0.5197</a:t>
                      </a:r>
                    </a:p>
                  </a:txBody>
                  <a:tcPr/>
                </a:tc>
                <a:tc>
                  <a:txBody>
                    <a:bodyPr/>
                    <a:lstStyle/>
                    <a:p>
                      <a:r>
                        <a:rPr lang="en-US" dirty="0"/>
                        <a:t>0.5389</a:t>
                      </a:r>
                    </a:p>
                  </a:txBody>
                  <a:tcPr/>
                </a:tc>
                <a:extLst>
                  <a:ext uri="{0D108BD9-81ED-4DB2-BD59-A6C34878D82A}">
                    <a16:rowId xmlns:a16="http://schemas.microsoft.com/office/drawing/2014/main" val="2107930790"/>
                  </a:ext>
                </a:extLst>
              </a:tr>
            </a:tbl>
          </a:graphicData>
        </a:graphic>
      </p:graphicFrame>
      <p:pic>
        <p:nvPicPr>
          <p:cNvPr id="7" name="Picture 6">
            <a:extLst>
              <a:ext uri="{FF2B5EF4-FFF2-40B4-BE49-F238E27FC236}">
                <a16:creationId xmlns:a16="http://schemas.microsoft.com/office/drawing/2014/main" id="{157C2585-CB21-4EA1-B5C6-0C8B31FF6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190328"/>
            <a:ext cx="10074513" cy="419136"/>
          </a:xfrm>
          <a:prstGeom prst="rect">
            <a:avLst/>
          </a:prstGeom>
        </p:spPr>
      </p:pic>
      <p:pic>
        <p:nvPicPr>
          <p:cNvPr id="9" name="Picture 8">
            <a:extLst>
              <a:ext uri="{FF2B5EF4-FFF2-40B4-BE49-F238E27FC236}">
                <a16:creationId xmlns:a16="http://schemas.microsoft.com/office/drawing/2014/main" id="{77BAF9E5-9FD1-48E2-8389-D4F5DD08E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609464"/>
            <a:ext cx="6797629" cy="739204"/>
          </a:xfrm>
          <a:prstGeom prst="rect">
            <a:avLst/>
          </a:prstGeom>
        </p:spPr>
      </p:pic>
    </p:spTree>
    <p:extLst>
      <p:ext uri="{BB962C8B-B14F-4D97-AF65-F5344CB8AC3E}">
        <p14:creationId xmlns:p14="http://schemas.microsoft.com/office/powerpoint/2010/main" val="375174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2472"/>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956522"/>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CONCLUSION(contd.)</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48536"/>
            <a:ext cx="9499600" cy="5023055"/>
          </a:xfrm>
        </p:spPr>
        <p:txBody>
          <a:bodyPr anchor="t">
            <a:normAutofit/>
          </a:bodyPr>
          <a:lstStyle/>
          <a:p>
            <a:pPr marL="285750" indent="-285750" algn="l">
              <a:lnSpc>
                <a:spcPct val="100000"/>
              </a:lnSpc>
              <a:buFont typeface="Wingdings" panose="05000000000000000000" pitchFamily="2" charset="2"/>
              <a:buChar char="Ø"/>
            </a:pPr>
            <a:r>
              <a:rPr lang="en-US" sz="2000" dirty="0">
                <a:solidFill>
                  <a:schemeClr val="tx1">
                    <a:lumMod val="85000"/>
                    <a:lumOff val="15000"/>
                  </a:schemeClr>
                </a:solidFill>
                <a:effectLst/>
                <a:latin typeface="Times New Roman" panose="02020603050405020304" pitchFamily="18" charset="0"/>
                <a:ea typeface="SimSun" panose="02010600030101010101" pitchFamily="2" charset="-122"/>
              </a:rPr>
              <a:t>Graphs:</a:t>
            </a:r>
          </a:p>
          <a:p>
            <a:pPr lvl="1" algn="l">
              <a:lnSpc>
                <a:spcPct val="100000"/>
              </a:lnSpc>
            </a:pPr>
            <a:endParaRPr lang="en-US" sz="1400" dirty="0">
              <a:solidFill>
                <a:schemeClr val="tx1">
                  <a:lumMod val="85000"/>
                  <a:lumOff val="15000"/>
                </a:schemeClr>
              </a:solidFill>
              <a:effectLst/>
              <a:latin typeface="Times New Roman" panose="02020603050405020304" pitchFamily="18" charset="0"/>
              <a:ea typeface="SimSun" panose="02010600030101010101" pitchFamily="2" charset="-122"/>
            </a:endParaRPr>
          </a:p>
          <a:p>
            <a:pPr marL="742950" lvl="1" indent="-285750" algn="l">
              <a:lnSpc>
                <a:spcPct val="100000"/>
              </a:lnSpc>
              <a:buFont typeface="Wingdings" panose="05000000000000000000" pitchFamily="2" charset="2"/>
              <a:buChar char="Ø"/>
            </a:pPr>
            <a:endParaRPr lang="en-US" sz="1400" dirty="0">
              <a:effectLst/>
              <a:latin typeface="Times New Roman" panose="02020603050405020304" pitchFamily="18" charset="0"/>
              <a:ea typeface="MS Mincho" panose="02020609040205080304" pitchFamily="49" charset="-128"/>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1800" dirty="0">
              <a:latin typeface="Times New Roman" panose="02020603050405020304" pitchFamily="18" charset="0"/>
              <a:ea typeface="SimSun" panose="02010600030101010101" pitchFamily="2" charset="-122"/>
            </a:endParaRPr>
          </a:p>
          <a:p>
            <a:pPr algn="l">
              <a:lnSpc>
                <a:spcPct val="100000"/>
              </a:lnSpc>
            </a:pPr>
            <a:endParaRPr lang="en-US" sz="2000" dirty="0">
              <a:latin typeface="Times New Roman" panose="02020603050405020304" pitchFamily="18" charset="0"/>
              <a:ea typeface="SimSun" panose="02010600030101010101" pitchFamily="2" charset="-122"/>
            </a:endParaRPr>
          </a:p>
          <a:p>
            <a:pPr marL="285750" indent="-285750" algn="l">
              <a:lnSpc>
                <a:spcPct val="100000"/>
              </a:lnSpc>
              <a:buFont typeface="Wingdings" panose="05000000000000000000" pitchFamily="2" charset="2"/>
              <a:buChar char="Ø"/>
            </a:pPr>
            <a:endParaRPr lang="en-US" sz="1800" dirty="0">
              <a:latin typeface="Times New Roman" panose="02020603050405020304" pitchFamily="18" charset="0"/>
              <a:ea typeface="SimSun" panose="02010600030101010101" pitchFamily="2" charset="-122"/>
            </a:endParaRPr>
          </a:p>
        </p:txBody>
      </p:sp>
      <p:pic>
        <p:nvPicPr>
          <p:cNvPr id="6" name="Picture 5" descr="Chart, line chart&#10;&#10;Description automatically generated">
            <a:extLst>
              <a:ext uri="{FF2B5EF4-FFF2-40B4-BE49-F238E27FC236}">
                <a16:creationId xmlns:a16="http://schemas.microsoft.com/office/drawing/2014/main" id="{EC59C594-8895-4C16-9B5B-65AA61E09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690" y="1923847"/>
            <a:ext cx="3400253" cy="4686706"/>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662697D5-6C12-43A7-B87C-75F9F31D4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325" y="1973381"/>
            <a:ext cx="3546675" cy="4587638"/>
          </a:xfrm>
          <a:prstGeom prst="rect">
            <a:avLst/>
          </a:prstGeom>
        </p:spPr>
      </p:pic>
    </p:spTree>
    <p:extLst>
      <p:ext uri="{BB962C8B-B14F-4D97-AF65-F5344CB8AC3E}">
        <p14:creationId xmlns:p14="http://schemas.microsoft.com/office/powerpoint/2010/main" val="300355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FUTURE WORK</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4996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I will use complete dataset.</a:t>
            </a:r>
          </a:p>
          <a:p>
            <a:pPr marL="342900" indent="-342900" algn="l">
              <a:lnSpc>
                <a:spcPct val="15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I will run more Epochs.</a:t>
            </a:r>
          </a:p>
          <a:p>
            <a:pPr marL="342900" indent="-342900" algn="l">
              <a:lnSpc>
                <a:spcPct val="15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I will do transfer learning with different algorithms.</a:t>
            </a:r>
          </a:p>
          <a:p>
            <a:pPr marL="342900" indent="-342900" algn="l">
              <a:lnSpc>
                <a:spcPct val="150000"/>
              </a:lnSpc>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Instead of predicting one target label, I'll use probabilities to predict more than one label.</a:t>
            </a:r>
          </a:p>
        </p:txBody>
      </p:sp>
    </p:spTree>
    <p:extLst>
      <p:ext uri="{BB962C8B-B14F-4D97-AF65-F5344CB8AC3E}">
        <p14:creationId xmlns:p14="http://schemas.microsoft.com/office/powerpoint/2010/main" val="68437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0"/>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2806700"/>
            <a:ext cx="9144000" cy="912191"/>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5359399"/>
            <a:ext cx="9499600" cy="912191"/>
          </a:xfrm>
        </p:spPr>
        <p:txBody>
          <a:bodyPr anchor="t">
            <a:normAutofit/>
          </a:bodyPr>
          <a:lstStyle/>
          <a:p>
            <a:pPr algn="l">
              <a:lnSpc>
                <a:spcPct val="150000"/>
              </a:lnSpc>
            </a:pPr>
            <a:endParaRPr lang="en-US" sz="1600" dirty="0">
              <a:effectLst/>
              <a:latin typeface="Times New Roman" panose="02020603050405020304" pitchFamily="18" charset="0"/>
              <a:ea typeface="SimSun" panose="02010600030101010101" pitchFamily="2" charset="-122"/>
            </a:endParaRPr>
          </a:p>
          <a:p>
            <a:pPr marL="342900" indent="-342900" algn="l">
              <a:lnSpc>
                <a:spcPct val="150000"/>
              </a:lnSpc>
              <a:buFont typeface="Wingdings" panose="05000000000000000000" pitchFamily="2" charset="2"/>
              <a:buChar char="Ø"/>
            </a:pPr>
            <a:endParaRPr lang="en-US" sz="20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086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fontScale="92500" lnSpcReduction="20000"/>
          </a:bodyPr>
          <a:lstStyle/>
          <a:p>
            <a:endParaRPr lang="en-US" sz="1600" dirty="0">
              <a:solidFill>
                <a:schemeClr val="tx1">
                  <a:lumMod val="85000"/>
                  <a:lumOff val="15000"/>
                </a:schemeClr>
              </a:solidFill>
            </a:endParaRP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Challenges &amp; Changes</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Related Work</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Proposed Work</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Data Set</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Differences</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Ø"/>
            </a:pP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Future Work</a:t>
            </a:r>
          </a:p>
          <a:p>
            <a:endParaRPr lang="en-US" sz="2200" dirty="0">
              <a:solidFill>
                <a:srgbClr val="FFFFFF"/>
              </a:solidFill>
            </a:endParaRPr>
          </a:p>
        </p:txBody>
      </p:sp>
    </p:spTree>
    <p:extLst>
      <p:ext uri="{BB962C8B-B14F-4D97-AF65-F5344CB8AC3E}">
        <p14:creationId xmlns:p14="http://schemas.microsoft.com/office/powerpoint/2010/main" val="354221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In the supermarket industry, item identification and billing are often done manually, which takes a lot of time and effort. Because the fruits and veggies lack a bar code, processing takes longer.</a:t>
            </a:r>
          </a:p>
          <a:p>
            <a:pPr algn="just">
              <a:lnSpc>
                <a:spcPct val="150000"/>
              </a:lnSpc>
            </a:pPr>
            <a:endParaRPr lang="en-US" sz="2000" b="1" dirty="0">
              <a:solidFill>
                <a:schemeClr val="tx1">
                  <a:lumMod val="85000"/>
                  <a:lumOff val="1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Before beginning the billing process, the seller may need to weigh the items to update the barcode, or the biller may need to manually enter the item's name or number. This not only increases the effort but also adds a significant amount of time to the process.</a:t>
            </a:r>
          </a:p>
          <a:p>
            <a:pPr marL="342900" indent="-342900" algn="just">
              <a:lnSpc>
                <a:spcPct val="200000"/>
              </a:lnSpc>
              <a:buFont typeface="Wingdings" panose="05000000000000000000" pitchFamily="2" charset="2"/>
              <a:buChar char="Ø"/>
            </a:pPr>
            <a:endParaRPr lang="en-US" sz="2000"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buFont typeface="Wingdings" panose="05000000000000000000" pitchFamily="2" charset="2"/>
              <a:buChar char="Ø"/>
            </a:pPr>
            <a:endParaRPr lang="en-US" sz="1800"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buFont typeface="Wingdings" panose="05000000000000000000" pitchFamily="2" charset="2"/>
              <a:buChar char="Ø"/>
            </a:pPr>
            <a:endParaRPr lang="en-US" sz="3600"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rgbClr val="FFFFFF"/>
              </a:solidFill>
            </a:endParaRPr>
          </a:p>
        </p:txBody>
      </p:sp>
    </p:spTree>
    <p:extLst>
      <p:ext uri="{BB962C8B-B14F-4D97-AF65-F5344CB8AC3E}">
        <p14:creationId xmlns:p14="http://schemas.microsoft.com/office/powerpoint/2010/main" val="322289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INTRODUCTION(CONT.)</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As a result, a convolutional neural network-based classifier is proposed to classify fruits and vegetables by scanning them through a camera, in order to design a quick billing system to handle this problem.</a:t>
            </a:r>
          </a:p>
          <a:p>
            <a:pPr algn="l">
              <a:lnSpc>
                <a:spcPct val="150000"/>
              </a:lnSpc>
            </a:pPr>
            <a:endParaRPr lang="en-US" sz="2000" b="1" dirty="0">
              <a:solidFill>
                <a:schemeClr val="tx1">
                  <a:lumMod val="85000"/>
                  <a:lumOff val="1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 The Algorithms I am using are:</a:t>
            </a:r>
          </a:p>
          <a:p>
            <a:pPr marL="800100" lvl="1" indent="-342900" algn="l">
              <a:lnSpc>
                <a:spcPct val="150000"/>
              </a:lnSpc>
              <a:buFont typeface="Arial" panose="020B0604020202020204" pitchFamily="34" charset="0"/>
              <a:buChar char="•"/>
            </a:pPr>
            <a:r>
              <a:rPr lang="en-US"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IRCNN</a:t>
            </a:r>
          </a:p>
          <a:p>
            <a:pPr marL="342900" indent="-342900" algn="l">
              <a:buFont typeface="Wingdings" panose="05000000000000000000" pitchFamily="2" charset="2"/>
              <a:buChar char="Ø"/>
            </a:pPr>
            <a:endParaRPr lang="en-US" sz="3600"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rgbClr val="FFFFFF"/>
              </a:solidFill>
            </a:endParaRPr>
          </a:p>
        </p:txBody>
      </p:sp>
    </p:spTree>
    <p:extLst>
      <p:ext uri="{BB962C8B-B14F-4D97-AF65-F5344CB8AC3E}">
        <p14:creationId xmlns:p14="http://schemas.microsoft.com/office/powerpoint/2010/main" val="429363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Challenges &amp; Changes</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pPr algn="l">
              <a:lnSpc>
                <a:spcPct val="150000"/>
              </a:lnSpc>
            </a:pPr>
            <a:endParaRPr lang="en-US" sz="20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571500" indent="-571500" algn="l">
              <a:buFont typeface="Wingdings" panose="05000000000000000000"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Challenges:</a:t>
            </a:r>
          </a:p>
          <a:p>
            <a:pPr marL="1028700" lvl="1" indent="-571500" algn="l">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Data size</a:t>
            </a:r>
          </a:p>
          <a:p>
            <a:pPr marL="1028700" lvl="1" indent="-571500" algn="l">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Time</a:t>
            </a:r>
          </a:p>
          <a:p>
            <a:pPr marL="1028700" lvl="1" indent="-571500" algn="l">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Approach</a:t>
            </a:r>
          </a:p>
          <a:p>
            <a:pPr lvl="1" algn="l"/>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lvl="1" algn="l"/>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Changes:</a:t>
            </a:r>
          </a:p>
          <a:p>
            <a:pPr marL="1028700" lvl="1" indent="-571500" algn="l">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Reduced data to 10 categories.</a:t>
            </a:r>
          </a:p>
          <a:p>
            <a:pPr marL="1028700" lvl="1" indent="-571500" algn="l">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Removed Auto Encoder</a:t>
            </a:r>
          </a:p>
          <a:p>
            <a:endParaRPr lang="en-US" sz="2200" dirty="0">
              <a:solidFill>
                <a:srgbClr val="FFFFFF"/>
              </a:solidFill>
            </a:endParaRPr>
          </a:p>
        </p:txBody>
      </p:sp>
    </p:spTree>
    <p:extLst>
      <p:ext uri="{BB962C8B-B14F-4D97-AF65-F5344CB8AC3E}">
        <p14:creationId xmlns:p14="http://schemas.microsoft.com/office/powerpoint/2010/main" val="310918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RELATED WORK</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Most existing methods for classifying or recognizing vegetables and fruits are for use in daily life, such as automated harvesting or stocking supermarkets, as well as robotic picking, which can save a lot of money.</a:t>
            </a:r>
          </a:p>
          <a:p>
            <a:pPr algn="l">
              <a:lnSpc>
                <a:spcPct val="150000"/>
              </a:lnSpc>
            </a:pPr>
            <a:endParaRPr lang="en-US" sz="2000" b="1" dirty="0">
              <a:solidFill>
                <a:schemeClr val="tx1">
                  <a:lumMod val="85000"/>
                  <a:lumOff val="1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lnSpc>
                <a:spcPct val="150000"/>
              </a:lnSpc>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rPr>
              <a:t> I found two papers with the goal of automating billing in retail sales, but the problem with such methods is that their dataset. They have a data set that is inefficient and insufficient.</a:t>
            </a:r>
            <a:endParaRPr lang="en-US"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a:buFont typeface="Wingdings" panose="05000000000000000000" pitchFamily="2" charset="2"/>
              <a:buChar char="Ø"/>
            </a:pPr>
            <a:endParaRPr lang="en-US" sz="3600"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rgbClr val="FFFFFF"/>
              </a:solidFill>
            </a:endParaRPr>
          </a:p>
        </p:txBody>
      </p:sp>
    </p:spTree>
    <p:extLst>
      <p:ext uri="{BB962C8B-B14F-4D97-AF65-F5344CB8AC3E}">
        <p14:creationId xmlns:p14="http://schemas.microsoft.com/office/powerpoint/2010/main" val="153215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2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PROPOSED WORK</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914400"/>
            <a:ext cx="9144000" cy="5760720"/>
          </a:xfrm>
        </p:spPr>
        <p:txBody>
          <a:bodyPr anchor="t">
            <a:normAutofit fontScale="70000" lnSpcReduction="20000"/>
          </a:bodyPr>
          <a:lstStyle/>
          <a:p>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r>
              <a:rPr lang="en-US" sz="2900" dirty="0">
                <a:effectLst/>
                <a:latin typeface="Times New Roman" panose="02020603050405020304" pitchFamily="18" charset="0"/>
                <a:ea typeface="SimSun" panose="02010600030101010101" pitchFamily="2" charset="-122"/>
                <a:cs typeface="Times New Roman" panose="02020603050405020304" pitchFamily="18" charset="0"/>
              </a:rPr>
              <a:t>The proposed framework classify fruits and vegetables</a:t>
            </a:r>
            <a:r>
              <a:rPr lang="en-US" sz="2900" dirty="0">
                <a:latin typeface="Times New Roman" panose="02020603050405020304" pitchFamily="18" charset="0"/>
                <a:ea typeface="SimSun" panose="02010600030101010101" pitchFamily="2" charset="-122"/>
                <a:cs typeface="Times New Roman" panose="02020603050405020304" pitchFamily="18" charset="0"/>
              </a:rPr>
              <a:t> By eliminating noise and detecting the most important parts of the images using filters or feature detectors. IRCNN are the algorithms we're utilizing for this.</a:t>
            </a:r>
          </a:p>
          <a:p>
            <a:pPr marL="342900" indent="-342900" algn="l">
              <a:lnSpc>
                <a:spcPct val="150000"/>
              </a:lnSpc>
              <a:buFont typeface="Wingdings" panose="05000000000000000000" pitchFamily="2" charset="2"/>
              <a:buChar char="Ø"/>
            </a:pPr>
            <a:r>
              <a:rPr lang="en-US" sz="2900" dirty="0">
                <a:latin typeface="Times New Roman" panose="02020603050405020304" pitchFamily="18" charset="0"/>
                <a:ea typeface="SimSun" panose="02010600030101010101" pitchFamily="2" charset="-122"/>
                <a:cs typeface="Times New Roman" panose="02020603050405020304" pitchFamily="18" charset="0"/>
              </a:rPr>
              <a:t>IRCNN refers to </a:t>
            </a:r>
            <a:r>
              <a:rPr lang="en-US" sz="2900" b="1" dirty="0">
                <a:latin typeface="Times New Roman" panose="02020603050405020304" pitchFamily="18" charset="0"/>
                <a:ea typeface="SimSun" panose="02010600030101010101" pitchFamily="2" charset="-122"/>
                <a:cs typeface="Times New Roman" panose="02020603050405020304" pitchFamily="18" charset="0"/>
              </a:rPr>
              <a:t>Inception Recurrent Convolutional Neural Network</a:t>
            </a:r>
            <a:r>
              <a:rPr lang="en-US" sz="2900" dirty="0">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lgn="l">
              <a:lnSpc>
                <a:spcPct val="150000"/>
              </a:lnSpc>
              <a:buFont typeface="Wingdings" panose="05000000000000000000" pitchFamily="2" charset="2"/>
              <a:buChar char="Ø"/>
            </a:pPr>
            <a:r>
              <a:rPr lang="en-US" sz="2900" dirty="0">
                <a:latin typeface="Times New Roman" panose="02020603050405020304" pitchFamily="18" charset="0"/>
                <a:ea typeface="SimSun" panose="02010600030101010101" pitchFamily="2" charset="-122"/>
                <a:cs typeface="Times New Roman" panose="02020603050405020304" pitchFamily="18" charset="0"/>
              </a:rPr>
              <a:t>It is a hybrid algorithm which is a combination of Inception Convolutional Neural Network  and Recurrent Convolution Neural Network.</a:t>
            </a:r>
          </a:p>
          <a:p>
            <a:pPr marL="342900" indent="-342900" algn="l">
              <a:lnSpc>
                <a:spcPct val="150000"/>
              </a:lnSpc>
              <a:buFont typeface="Wingdings" panose="05000000000000000000" pitchFamily="2" charset="2"/>
              <a:buChar char="Ø"/>
            </a:pPr>
            <a:r>
              <a:rPr lang="en-US" sz="2900" dirty="0">
                <a:latin typeface="Times New Roman" panose="02020603050405020304" pitchFamily="18" charset="0"/>
                <a:ea typeface="SimSun" panose="02010600030101010101" pitchFamily="2" charset="-122"/>
                <a:cs typeface="Times New Roman" panose="02020603050405020304" pitchFamily="18" charset="0"/>
              </a:rPr>
              <a:t>Inception Convolutional Neural Network allows us to take different size filters in one convolution layer and Recurrent Convolution Neural Network allows us to perform recurrent convolution operations. The same operations are repeated based on the number of time steps that are considered.</a:t>
            </a:r>
          </a:p>
          <a:p>
            <a:pPr marL="342900" indent="-342900" algn="l">
              <a:lnSpc>
                <a:spcPct val="150000"/>
              </a:lnSpc>
              <a:buFont typeface="Wingdings" panose="05000000000000000000" pitchFamily="2" charset="2"/>
              <a:buChar char="Ø"/>
            </a:pPr>
            <a:r>
              <a:rPr lang="en-US" sz="29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There are two important blocks in this algorithm they are IRCNN block and Transition Block.</a:t>
            </a:r>
          </a:p>
          <a:p>
            <a:pPr marL="342900" indent="-342900" algn="l">
              <a:lnSpc>
                <a:spcPct val="150000"/>
              </a:lnSpc>
              <a:buFont typeface="Wingdings" panose="05000000000000000000" pitchFamily="2" charset="2"/>
              <a:buChar char="Ø"/>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l">
              <a:lnSpc>
                <a:spcPct val="150000"/>
              </a:lnSpc>
            </a:pPr>
            <a:endParaRPr lang="en-US" sz="2000" b="1" dirty="0">
              <a:solidFill>
                <a:schemeClr val="tx1">
                  <a:lumMod val="85000"/>
                  <a:lumOff val="1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gn="l">
              <a:lnSpc>
                <a:spcPct val="150000"/>
              </a:lnSpc>
            </a:pPr>
            <a:endParaRPr lang="en-US"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algn="l"/>
            <a:endParaRPr lang="en-US" sz="3600"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0" y="-505686"/>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PROPOSED WORK(CONT.)</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endParaRPr lang="en-US" sz="1600" dirty="0">
              <a:solidFill>
                <a:schemeClr val="tx1">
                  <a:lumMod val="85000"/>
                  <a:lumOff val="15000"/>
                </a:schemeClr>
              </a:solidFill>
            </a:endParaRPr>
          </a:p>
          <a:p>
            <a:pPr marL="342900" indent="-342900" algn="l">
              <a:lnSpc>
                <a:spcPct val="150000"/>
              </a:lnSpc>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rPr>
              <a:t>IRCNN BLOCK:</a:t>
            </a:r>
            <a:endParaRPr lang="en-US"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pPr lvl="1" algn="l">
              <a:lnSpc>
                <a:spcPct val="150000"/>
              </a:lnSpc>
            </a:pPr>
            <a:r>
              <a:rPr lang="en-US" sz="1600"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Recurrent convolutions with varied kernel sizes are performed by the IRCNN block. The inputs to the next time step in the recurrent structure are the total of the convolutional outputs of the current time step and preceding time steps. Because the input and output dimensions do not change, this is effectively an accumulation of feature maps with respect to the time step. This enhances the target feature extraction accuracy.</a:t>
            </a:r>
          </a:p>
          <a:p>
            <a:pPr marL="457200" indent="-457200" algn="l">
              <a:lnSpc>
                <a:spcPct val="150000"/>
              </a:lnSpc>
              <a:buFont typeface="Wingdings" panose="05000000000000000000" pitchFamily="2" charset="2"/>
              <a:buChar char="Ø"/>
            </a:pPr>
            <a:r>
              <a:rPr lang="en-US" sz="2000"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TRANSITION BLOCK:</a:t>
            </a:r>
          </a:p>
          <a:p>
            <a:pPr lvl="1" algn="l">
              <a:lnSpc>
                <a:spcPct val="150000"/>
              </a:lnSpc>
            </a:pPr>
            <a:r>
              <a:rPr lang="en-US" sz="1600" b="1"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                                                     </a:t>
            </a:r>
            <a:r>
              <a:rPr lang="en-US" sz="16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rPr>
              <a:t>The transition block performs three actions (convolution, pooling, and dropout) depending on where the block is placed in the network.</a:t>
            </a:r>
          </a:p>
        </p:txBody>
      </p:sp>
    </p:spTree>
    <p:extLst>
      <p:ext uri="{BB962C8B-B14F-4D97-AF65-F5344CB8AC3E}">
        <p14:creationId xmlns:p14="http://schemas.microsoft.com/office/powerpoint/2010/main" val="309600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 descr="Overhead shot of white feathers">
            <a:extLst>
              <a:ext uri="{FF2B5EF4-FFF2-40B4-BE49-F238E27FC236}">
                <a16:creationId xmlns:a16="http://schemas.microsoft.com/office/drawing/2014/main" id="{3BD483E4-1AEC-4C9C-9BFC-62F336444F97}"/>
              </a:ext>
            </a:extLst>
          </p:cNvPr>
          <p:cNvPicPr>
            <a:picLocks noChangeAspect="1"/>
          </p:cNvPicPr>
          <p:nvPr/>
        </p:nvPicPr>
        <p:blipFill>
          <a:blip r:embed="rId2">
            <a:extLst>
              <a:ext uri="{28A0092B-C50C-407E-A947-70E740481C1C}">
                <a14:useLocalDpi xmlns:a14="http://schemas.microsoft.com/office/drawing/2010/main" val="0"/>
              </a:ext>
            </a:extLst>
          </a:blip>
          <a:srcRect t="7827" b="7827"/>
          <a:stretch/>
        </p:blipFill>
        <p:spPr>
          <a:xfrm>
            <a:off x="3068" y="0"/>
            <a:ext cx="12188932" cy="7363686"/>
          </a:xfrm>
          <a:prstGeom prst="rect">
            <a:avLst/>
          </a:prstGeom>
        </p:spPr>
      </p:pic>
      <p:sp>
        <p:nvSpPr>
          <p:cNvPr id="2" name="Title 1">
            <a:extLst>
              <a:ext uri="{FF2B5EF4-FFF2-40B4-BE49-F238E27FC236}">
                <a16:creationId xmlns:a16="http://schemas.microsoft.com/office/drawing/2014/main" id="{E419FC6C-0BB9-4B21-86CB-07B59DCC6C08}"/>
              </a:ext>
            </a:extLst>
          </p:cNvPr>
          <p:cNvSpPr>
            <a:spLocks noGrp="1"/>
          </p:cNvSpPr>
          <p:nvPr>
            <p:ph type="ctrTitle"/>
          </p:nvPr>
        </p:nvSpPr>
        <p:spPr>
          <a:xfrm>
            <a:off x="1524000" y="99392"/>
            <a:ext cx="9144000" cy="725556"/>
          </a:xfrm>
        </p:spPr>
        <p:txBody>
          <a:bodyPr anchor="b">
            <a:normAutofit/>
          </a:bodyPr>
          <a:lstStyle/>
          <a:p>
            <a:r>
              <a:rPr lang="en-US" sz="4000" dirty="0">
                <a:solidFill>
                  <a:schemeClr val="tx1"/>
                </a:solidFill>
                <a:latin typeface="Times New Roman" panose="02020603050405020304" pitchFamily="18" charset="0"/>
                <a:cs typeface="Times New Roman" panose="02020603050405020304" pitchFamily="18" charset="0"/>
              </a:rPr>
              <a:t>PROPOSED WORK(CONT.)</a:t>
            </a:r>
          </a:p>
        </p:txBody>
      </p:sp>
      <p:sp>
        <p:nvSpPr>
          <p:cNvPr id="3" name="Subtitle 2">
            <a:extLst>
              <a:ext uri="{FF2B5EF4-FFF2-40B4-BE49-F238E27FC236}">
                <a16:creationId xmlns:a16="http://schemas.microsoft.com/office/drawing/2014/main" id="{E0A589AD-B75B-4D07-B144-1A0296AD919D}"/>
              </a:ext>
            </a:extLst>
          </p:cNvPr>
          <p:cNvSpPr>
            <a:spLocks noGrp="1"/>
          </p:cNvSpPr>
          <p:nvPr>
            <p:ph type="subTitle" idx="1"/>
          </p:nvPr>
        </p:nvSpPr>
        <p:spPr>
          <a:xfrm>
            <a:off x="1524000" y="1252331"/>
            <a:ext cx="9144000" cy="5019260"/>
          </a:xfrm>
        </p:spPr>
        <p:txBody>
          <a:bodyPr anchor="t">
            <a:normAutofit/>
          </a:bodyPr>
          <a:lstStyle/>
          <a:p>
            <a:endParaRPr lang="en-US" sz="1600" dirty="0">
              <a:solidFill>
                <a:schemeClr val="tx1">
                  <a:lumMod val="85000"/>
                  <a:lumOff val="15000"/>
                </a:schemeClr>
              </a:solidFill>
              <a:latin typeface="Times New Roman" panose="02020603050405020304" pitchFamily="18" charset="0"/>
              <a:ea typeface="SimSun" panose="02010600030101010101" pitchFamily="2" charset="-122"/>
              <a:cs typeface="Times New Roman" panose="02020603050405020304" pitchFamily="18" charset="0"/>
            </a:endParaRPr>
          </a:p>
          <a:p>
            <a:endParaRPr lang="en-US" sz="1600" dirty="0">
              <a:solidFill>
                <a:schemeClr val="tx1">
                  <a:lumMod val="85000"/>
                  <a:lumOff val="15000"/>
                </a:schemeClr>
              </a:solidFill>
            </a:endParaRPr>
          </a:p>
        </p:txBody>
      </p:sp>
      <p:pic>
        <p:nvPicPr>
          <p:cNvPr id="7" name="Picture 6" descr="Diagram&#10;&#10;Description automatically generated">
            <a:extLst>
              <a:ext uri="{FF2B5EF4-FFF2-40B4-BE49-F238E27FC236}">
                <a16:creationId xmlns:a16="http://schemas.microsoft.com/office/drawing/2014/main" id="{94EFF7FA-03C6-441F-A017-089A65F7F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321" y="898644"/>
            <a:ext cx="4281797" cy="5959356"/>
          </a:xfrm>
          <a:prstGeom prst="rect">
            <a:avLst/>
          </a:prstGeom>
        </p:spPr>
      </p:pic>
      <p:sp>
        <p:nvSpPr>
          <p:cNvPr id="10" name="TextBox 9">
            <a:extLst>
              <a:ext uri="{FF2B5EF4-FFF2-40B4-BE49-F238E27FC236}">
                <a16:creationId xmlns:a16="http://schemas.microsoft.com/office/drawing/2014/main" id="{493F4D61-6026-4FFE-B9A3-3E33C758E4F6}"/>
              </a:ext>
            </a:extLst>
          </p:cNvPr>
          <p:cNvSpPr txBox="1"/>
          <p:nvPr/>
        </p:nvSpPr>
        <p:spPr>
          <a:xfrm>
            <a:off x="2574867" y="6883936"/>
            <a:ext cx="180217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 IRCNN</a:t>
            </a:r>
          </a:p>
        </p:txBody>
      </p:sp>
      <p:graphicFrame>
        <p:nvGraphicFramePr>
          <p:cNvPr id="9" name="Table 10">
            <a:extLst>
              <a:ext uri="{FF2B5EF4-FFF2-40B4-BE49-F238E27FC236}">
                <a16:creationId xmlns:a16="http://schemas.microsoft.com/office/drawing/2014/main" id="{9CB70B5F-C3A2-4093-BA70-CE3451684B29}"/>
              </a:ext>
            </a:extLst>
          </p:cNvPr>
          <p:cNvGraphicFramePr>
            <a:graphicFrameLocks noGrp="1"/>
          </p:cNvGraphicFramePr>
          <p:nvPr>
            <p:extLst>
              <p:ext uri="{D42A27DB-BD31-4B8C-83A1-F6EECF244321}">
                <p14:modId xmlns:p14="http://schemas.microsoft.com/office/powerpoint/2010/main" val="3799984334"/>
              </p:ext>
            </p:extLst>
          </p:nvPr>
        </p:nvGraphicFramePr>
        <p:xfrm>
          <a:off x="6766884" y="1526818"/>
          <a:ext cx="5130908" cy="3471534"/>
        </p:xfrm>
        <a:graphic>
          <a:graphicData uri="http://schemas.openxmlformats.org/drawingml/2006/table">
            <a:tbl>
              <a:tblPr firstRow="1" bandRow="1">
                <a:tableStyleId>{5C22544A-7EE6-4342-B048-85BDC9FD1C3A}</a:tableStyleId>
              </a:tblPr>
              <a:tblGrid>
                <a:gridCol w="2565454">
                  <a:extLst>
                    <a:ext uri="{9D8B030D-6E8A-4147-A177-3AD203B41FA5}">
                      <a16:colId xmlns:a16="http://schemas.microsoft.com/office/drawing/2014/main" val="2951353565"/>
                    </a:ext>
                  </a:extLst>
                </a:gridCol>
                <a:gridCol w="2565454">
                  <a:extLst>
                    <a:ext uri="{9D8B030D-6E8A-4147-A177-3AD203B41FA5}">
                      <a16:colId xmlns:a16="http://schemas.microsoft.com/office/drawing/2014/main" val="710181404"/>
                    </a:ext>
                  </a:extLst>
                </a:gridCol>
              </a:tblGrid>
              <a:tr h="578589">
                <a:tc>
                  <a:txBody>
                    <a:bodyPr/>
                    <a:lstStyle/>
                    <a:p>
                      <a:r>
                        <a:rPr lang="en-US" dirty="0"/>
                        <a:t>Input Shape</a:t>
                      </a:r>
                    </a:p>
                  </a:txBody>
                  <a:tcPr/>
                </a:tc>
                <a:tc>
                  <a:txBody>
                    <a:bodyPr/>
                    <a:lstStyle/>
                    <a:p>
                      <a:r>
                        <a:rPr lang="en-US" dirty="0"/>
                        <a:t>256,256</a:t>
                      </a:r>
                    </a:p>
                  </a:txBody>
                  <a:tcPr/>
                </a:tc>
                <a:extLst>
                  <a:ext uri="{0D108BD9-81ED-4DB2-BD59-A6C34878D82A}">
                    <a16:rowId xmlns:a16="http://schemas.microsoft.com/office/drawing/2014/main" val="1740893128"/>
                  </a:ext>
                </a:extLst>
              </a:tr>
              <a:tr h="578589">
                <a:tc>
                  <a:txBody>
                    <a:bodyPr/>
                    <a:lstStyle/>
                    <a:p>
                      <a:r>
                        <a:rPr lang="en-US" dirty="0"/>
                        <a:t>Kernel sizes</a:t>
                      </a:r>
                    </a:p>
                  </a:txBody>
                  <a:tcPr/>
                </a:tc>
                <a:tc>
                  <a:txBody>
                    <a:bodyPr/>
                    <a:lstStyle/>
                    <a:p>
                      <a:r>
                        <a:rPr lang="en-US" dirty="0"/>
                        <a:t>(1,3)</a:t>
                      </a:r>
                    </a:p>
                  </a:txBody>
                  <a:tcPr/>
                </a:tc>
                <a:extLst>
                  <a:ext uri="{0D108BD9-81ED-4DB2-BD59-A6C34878D82A}">
                    <a16:rowId xmlns:a16="http://schemas.microsoft.com/office/drawing/2014/main" val="3499980520"/>
                  </a:ext>
                </a:extLst>
              </a:tr>
              <a:tr h="578589">
                <a:tc>
                  <a:txBody>
                    <a:bodyPr/>
                    <a:lstStyle/>
                    <a:p>
                      <a:r>
                        <a:rPr lang="en-US" dirty="0"/>
                        <a:t>Pooling Functions</a:t>
                      </a:r>
                    </a:p>
                  </a:txBody>
                  <a:tcPr/>
                </a:tc>
                <a:tc>
                  <a:txBody>
                    <a:bodyPr/>
                    <a:lstStyle/>
                    <a:p>
                      <a:r>
                        <a:rPr lang="en-US" dirty="0"/>
                        <a:t>Average &amp; Max </a:t>
                      </a:r>
                    </a:p>
                  </a:txBody>
                  <a:tcPr/>
                </a:tc>
                <a:extLst>
                  <a:ext uri="{0D108BD9-81ED-4DB2-BD59-A6C34878D82A}">
                    <a16:rowId xmlns:a16="http://schemas.microsoft.com/office/drawing/2014/main" val="1156218457"/>
                  </a:ext>
                </a:extLst>
              </a:tr>
              <a:tr h="578589">
                <a:tc>
                  <a:txBody>
                    <a:bodyPr/>
                    <a:lstStyle/>
                    <a:p>
                      <a:r>
                        <a:rPr lang="en-US" dirty="0"/>
                        <a:t>Activation Functions</a:t>
                      </a:r>
                    </a:p>
                  </a:txBody>
                  <a:tcPr/>
                </a:tc>
                <a:tc>
                  <a:txBody>
                    <a:bodyPr/>
                    <a:lstStyle/>
                    <a:p>
                      <a:r>
                        <a:rPr lang="en-US" dirty="0"/>
                        <a:t>ReLu &amp; Softmax</a:t>
                      </a:r>
                    </a:p>
                  </a:txBody>
                  <a:tcPr/>
                </a:tc>
                <a:extLst>
                  <a:ext uri="{0D108BD9-81ED-4DB2-BD59-A6C34878D82A}">
                    <a16:rowId xmlns:a16="http://schemas.microsoft.com/office/drawing/2014/main" val="457983848"/>
                  </a:ext>
                </a:extLst>
              </a:tr>
              <a:tr h="578589">
                <a:tc>
                  <a:txBody>
                    <a:bodyPr/>
                    <a:lstStyle/>
                    <a:p>
                      <a:r>
                        <a:rPr lang="en-US" dirty="0"/>
                        <a:t>Loss </a:t>
                      </a:r>
                    </a:p>
                  </a:txBody>
                  <a:tcPr/>
                </a:tc>
                <a:tc>
                  <a:txBody>
                    <a:bodyPr/>
                    <a:lstStyle/>
                    <a:p>
                      <a:r>
                        <a:rPr lang="en-US" dirty="0"/>
                        <a:t>CrossEntropy</a:t>
                      </a:r>
                    </a:p>
                  </a:txBody>
                  <a:tcPr/>
                </a:tc>
                <a:extLst>
                  <a:ext uri="{0D108BD9-81ED-4DB2-BD59-A6C34878D82A}">
                    <a16:rowId xmlns:a16="http://schemas.microsoft.com/office/drawing/2014/main" val="1596215125"/>
                  </a:ext>
                </a:extLst>
              </a:tr>
              <a:tr h="578589">
                <a:tc>
                  <a:txBody>
                    <a:bodyPr/>
                    <a:lstStyle/>
                    <a:p>
                      <a:r>
                        <a:rPr lang="en-US" dirty="0"/>
                        <a:t>Optimizer</a:t>
                      </a:r>
                    </a:p>
                  </a:txBody>
                  <a:tcPr/>
                </a:tc>
                <a:tc>
                  <a:txBody>
                    <a:bodyPr/>
                    <a:lstStyle/>
                    <a:p>
                      <a:r>
                        <a:rPr lang="en-US" dirty="0"/>
                        <a:t>SGD</a:t>
                      </a:r>
                    </a:p>
                  </a:txBody>
                  <a:tcPr/>
                </a:tc>
                <a:extLst>
                  <a:ext uri="{0D108BD9-81ED-4DB2-BD59-A6C34878D82A}">
                    <a16:rowId xmlns:a16="http://schemas.microsoft.com/office/drawing/2014/main" val="124038384"/>
                  </a:ext>
                </a:extLst>
              </a:tr>
            </a:tbl>
          </a:graphicData>
        </a:graphic>
      </p:graphicFrame>
      <p:sp>
        <p:nvSpPr>
          <p:cNvPr id="12" name="TextBox 11">
            <a:extLst>
              <a:ext uri="{FF2B5EF4-FFF2-40B4-BE49-F238E27FC236}">
                <a16:creationId xmlns:a16="http://schemas.microsoft.com/office/drawing/2014/main" id="{C30F98B3-852B-4381-B727-BDCED586FC26}"/>
              </a:ext>
            </a:extLst>
          </p:cNvPr>
          <p:cNvSpPr txBox="1"/>
          <p:nvPr/>
        </p:nvSpPr>
        <p:spPr>
          <a:xfrm flipH="1">
            <a:off x="8212359" y="5330890"/>
            <a:ext cx="22399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Hyper Parameters</a:t>
            </a:r>
          </a:p>
        </p:txBody>
      </p:sp>
    </p:spTree>
    <p:extLst>
      <p:ext uri="{BB962C8B-B14F-4D97-AF65-F5344CB8AC3E}">
        <p14:creationId xmlns:p14="http://schemas.microsoft.com/office/powerpoint/2010/main" val="3337910775"/>
      </p:ext>
    </p:extLst>
  </p:cSld>
  <p:clrMapOvr>
    <a:masterClrMapping/>
  </p:clrMapOvr>
</p:sld>
</file>

<file path=ppt/theme/theme1.xml><?xml version="1.0" encoding="utf-8"?>
<a:theme xmlns:a="http://schemas.openxmlformats.org/drawingml/2006/main" name="Explor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3317</TotalTime>
  <Words>783</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AvenirNext LT Pro Medium</vt:lpstr>
      <vt:lpstr>Posterama</vt:lpstr>
      <vt:lpstr>Times New Roman</vt:lpstr>
      <vt:lpstr>Wingdings</vt:lpstr>
      <vt:lpstr>ExploreVTI</vt:lpstr>
      <vt:lpstr>FRUITS AND VEGETABLES RECOGNITION USING DEEP LEARNING</vt:lpstr>
      <vt:lpstr>CONTENTS</vt:lpstr>
      <vt:lpstr>INTRODUCTION</vt:lpstr>
      <vt:lpstr>INTRODUCTION(CONT.)</vt:lpstr>
      <vt:lpstr>Challenges &amp; Changes</vt:lpstr>
      <vt:lpstr>RELATED WORK</vt:lpstr>
      <vt:lpstr>PROPOSED WORK</vt:lpstr>
      <vt:lpstr>PROPOSED WORK(CONT.)</vt:lpstr>
      <vt:lpstr>PROPOSED WORK(CONT.)</vt:lpstr>
      <vt:lpstr>DATA SET</vt:lpstr>
      <vt:lpstr>DIFFERENCES</vt:lpstr>
      <vt:lpstr>CONCLUSION</vt:lpstr>
      <vt:lpstr>CONCLUSION(contd.)</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FRUITS AND VEGETABLES RECOGNITION USING DEEP LEARNING</dc:title>
  <dc:creator>rohithreddy24242@gmail.com</dc:creator>
  <cp:lastModifiedBy>rohithreddy24242@gmail.com</cp:lastModifiedBy>
  <cp:revision>29</cp:revision>
  <dcterms:created xsi:type="dcterms:W3CDTF">2022-03-01T22:09:03Z</dcterms:created>
  <dcterms:modified xsi:type="dcterms:W3CDTF">2022-11-15T02:42:39Z</dcterms:modified>
</cp:coreProperties>
</file>