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80700"/>
  <p:notesSz cx="7556500" cy="10680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rohith639/AI-MINI-PROJECT-PROGRAM-AND-OUTPUT-" TargetMode="External"/><Relationship Id="rId3" Type="http://schemas.openxmlformats.org/officeDocument/2006/relationships/hyperlink" Target="https://github.com/rohith639/2117240030118-AI-MINI-PROJECT-REPORT-/tree/main" TargetMode="External"/><Relationship Id="rId4" Type="http://schemas.openxmlformats.org/officeDocument/2006/relationships/hyperlink" Target="https://github.com/rohith639/2117240030118-AI-MINI-PROJECT-PPT-/tree/main" TargetMode="External"/><Relationship Id="rId5" Type="http://schemas.openxmlformats.org/officeDocument/2006/relationships/hyperlink" Target="https://docs.python.org/" TargetMode="External"/><Relationship Id="rId6" Type="http://schemas.openxmlformats.org/officeDocument/2006/relationships/hyperlink" Target="https://opencv.org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05560" y="2358643"/>
            <a:ext cx="4939030" cy="4711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229"/>
              </a:spcBef>
            </a:pPr>
            <a:r>
              <a:rPr dirty="0" sz="1350" spc="-10" b="1">
                <a:latin typeface="Cambria"/>
                <a:cs typeface="Cambria"/>
              </a:rPr>
              <a:t>RAJALAKSHMI</a:t>
            </a:r>
            <a:r>
              <a:rPr dirty="0" sz="1350" spc="20" b="1">
                <a:latin typeface="Cambria"/>
                <a:cs typeface="Cambria"/>
              </a:rPr>
              <a:t> </a:t>
            </a:r>
            <a:r>
              <a:rPr dirty="0" sz="1350" spc="-10" b="1">
                <a:latin typeface="Cambria"/>
                <a:cs typeface="Cambria"/>
              </a:rPr>
              <a:t>INSTITUTE</a:t>
            </a:r>
            <a:r>
              <a:rPr dirty="0" sz="1350" spc="-15" b="1">
                <a:latin typeface="Cambria"/>
                <a:cs typeface="Cambria"/>
              </a:rPr>
              <a:t> </a:t>
            </a:r>
            <a:r>
              <a:rPr dirty="0" sz="1350" b="1">
                <a:latin typeface="Cambria"/>
                <a:cs typeface="Cambria"/>
              </a:rPr>
              <a:t>OF</a:t>
            </a:r>
            <a:r>
              <a:rPr dirty="0" sz="1350" spc="25" b="1">
                <a:latin typeface="Cambria"/>
                <a:cs typeface="Cambria"/>
              </a:rPr>
              <a:t> </a:t>
            </a:r>
            <a:r>
              <a:rPr dirty="0" sz="1350" spc="-10" b="1">
                <a:latin typeface="Cambria"/>
                <a:cs typeface="Cambria"/>
              </a:rPr>
              <a:t>TECHNOLOGY</a:t>
            </a:r>
            <a:endParaRPr sz="13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350">
                <a:latin typeface="Cambria"/>
                <a:cs typeface="Cambria"/>
              </a:rPr>
              <a:t>(An</a:t>
            </a:r>
            <a:r>
              <a:rPr dirty="0" sz="1350" spc="5">
                <a:latin typeface="Cambria"/>
                <a:cs typeface="Cambria"/>
              </a:rPr>
              <a:t> </a:t>
            </a:r>
            <a:r>
              <a:rPr dirty="0" sz="1350" spc="-10">
                <a:latin typeface="Cambria"/>
                <a:cs typeface="Cambria"/>
              </a:rPr>
              <a:t>Autonomous</a:t>
            </a:r>
            <a:r>
              <a:rPr dirty="0" sz="1350" spc="-20">
                <a:latin typeface="Cambria"/>
                <a:cs typeface="Cambria"/>
              </a:rPr>
              <a:t> </a:t>
            </a:r>
            <a:r>
              <a:rPr dirty="0" sz="1350" spc="-10">
                <a:latin typeface="Cambria"/>
                <a:cs typeface="Cambria"/>
              </a:rPr>
              <a:t>Institution,</a:t>
            </a:r>
            <a:r>
              <a:rPr dirty="0" sz="1350" spc="5">
                <a:latin typeface="Cambria"/>
                <a:cs typeface="Cambria"/>
              </a:rPr>
              <a:t> </a:t>
            </a:r>
            <a:r>
              <a:rPr dirty="0" sz="1350" spc="-10">
                <a:latin typeface="Cambria"/>
                <a:cs typeface="Cambria"/>
              </a:rPr>
              <a:t>Affiliated</a:t>
            </a:r>
            <a:r>
              <a:rPr dirty="0" sz="1350" spc="15">
                <a:latin typeface="Cambria"/>
                <a:cs typeface="Cambria"/>
              </a:rPr>
              <a:t> </a:t>
            </a:r>
            <a:r>
              <a:rPr dirty="0" sz="1350">
                <a:latin typeface="Cambria"/>
                <a:cs typeface="Cambria"/>
              </a:rPr>
              <a:t>to</a:t>
            </a:r>
            <a:r>
              <a:rPr dirty="0" sz="1350" spc="10">
                <a:latin typeface="Cambria"/>
                <a:cs typeface="Cambria"/>
              </a:rPr>
              <a:t> </a:t>
            </a:r>
            <a:r>
              <a:rPr dirty="0" sz="1350">
                <a:latin typeface="Cambria"/>
                <a:cs typeface="Cambria"/>
              </a:rPr>
              <a:t>Anna </a:t>
            </a:r>
            <a:r>
              <a:rPr dirty="0" sz="1350" spc="-20">
                <a:latin typeface="Cambria"/>
                <a:cs typeface="Cambria"/>
              </a:rPr>
              <a:t>University,</a:t>
            </a:r>
            <a:r>
              <a:rPr dirty="0" sz="1350" spc="5">
                <a:latin typeface="Cambria"/>
                <a:cs typeface="Cambria"/>
              </a:rPr>
              <a:t> </a:t>
            </a:r>
            <a:r>
              <a:rPr dirty="0" sz="1350" spc="-10">
                <a:latin typeface="Cambria"/>
                <a:cs typeface="Cambria"/>
              </a:rPr>
              <a:t>Chennai)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0592" y="3283839"/>
            <a:ext cx="5819775" cy="157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5095">
              <a:lnSpc>
                <a:spcPct val="100000"/>
              </a:lnSpc>
              <a:spcBef>
                <a:spcPts val="100"/>
              </a:spcBef>
            </a:pPr>
            <a:r>
              <a:rPr dirty="0" sz="1150" spc="-20" b="1">
                <a:latin typeface="Times New Roman"/>
                <a:cs typeface="Times New Roman"/>
              </a:rPr>
              <a:t>DEPARTMENT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OF</a:t>
            </a:r>
            <a:r>
              <a:rPr dirty="0" sz="1150" spc="-6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CSE </a:t>
            </a:r>
            <a:r>
              <a:rPr dirty="0" sz="1150" spc="-10" b="1">
                <a:latin typeface="Times New Roman"/>
                <a:cs typeface="Times New Roman"/>
              </a:rPr>
              <a:t>(ARTIFICIAL</a:t>
            </a:r>
            <a:r>
              <a:rPr dirty="0" sz="1150" spc="-5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INTELLIGENCE</a:t>
            </a:r>
            <a:r>
              <a:rPr dirty="0" sz="1150" spc="-5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MACHINE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LEARNING)</a:t>
            </a:r>
            <a:endParaRPr sz="1150">
              <a:latin typeface="Times New Roman"/>
              <a:cs typeface="Times New Roman"/>
            </a:endParaRPr>
          </a:p>
          <a:p>
            <a:pPr algn="ctr" marL="1845310" marR="1958975">
              <a:lnSpc>
                <a:spcPts val="2680"/>
              </a:lnSpc>
              <a:spcBef>
                <a:spcPts val="275"/>
              </a:spcBef>
            </a:pPr>
            <a:r>
              <a:rPr dirty="0" sz="1150" spc="-10" b="1">
                <a:latin typeface="Times New Roman"/>
                <a:cs typeface="Times New Roman"/>
              </a:rPr>
              <a:t>ACADEMIC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YEAR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2025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- </a:t>
            </a:r>
            <a:r>
              <a:rPr dirty="0" sz="1150" spc="-20" b="1">
                <a:latin typeface="Times New Roman"/>
                <a:cs typeface="Times New Roman"/>
              </a:rPr>
              <a:t>2026 </a:t>
            </a:r>
            <a:r>
              <a:rPr dirty="0" sz="1150" b="1">
                <a:latin typeface="Times New Roman"/>
                <a:cs typeface="Times New Roman"/>
              </a:rPr>
              <a:t>SEMESTER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III</a:t>
            </a:r>
            <a:endParaRPr sz="1150">
              <a:latin typeface="Times New Roman"/>
              <a:cs typeface="Times New Roman"/>
            </a:endParaRPr>
          </a:p>
          <a:p>
            <a:pPr algn="ctr" marR="115570">
              <a:lnSpc>
                <a:spcPct val="100000"/>
              </a:lnSpc>
              <a:spcBef>
                <a:spcPts val="985"/>
              </a:spcBef>
            </a:pPr>
            <a:r>
              <a:rPr dirty="0" sz="1150" spc="-10" b="1">
                <a:latin typeface="Times New Roman"/>
                <a:cs typeface="Times New Roman"/>
              </a:rPr>
              <a:t>ARTIFICIAL</a:t>
            </a:r>
            <a:r>
              <a:rPr dirty="0" sz="1150" spc="-6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INTELLIGENCE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LABORATORY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50" b="1">
                <a:latin typeface="Times New Roman"/>
                <a:cs typeface="Times New Roman"/>
              </a:rPr>
              <a:t>MINI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PROJECT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REPORT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63917" y="5408548"/>
          <a:ext cx="5946775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4227830"/>
              </a:tblGrid>
              <a:tr h="3587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REGISTER</a:t>
                      </a:r>
                      <a:r>
                        <a:rPr dirty="0" sz="115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NUMBER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2117240030118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150" spc="-20" b="1">
                          <a:latin typeface="Calibri"/>
                          <a:cs typeface="Calibri"/>
                        </a:rPr>
                        <a:t>NAME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02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ROHITH</a:t>
                      </a:r>
                      <a:r>
                        <a:rPr dirty="0" sz="115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latin typeface="Calibri"/>
                          <a:cs typeface="Calibri"/>
                        </a:rPr>
                        <a:t>H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15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TITLE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74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Al-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15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Smart</a:t>
                      </a:r>
                      <a:r>
                        <a:rPr dirty="0" sz="115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Parking</a:t>
                      </a:r>
                      <a:r>
                        <a:rPr dirty="0" sz="115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System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150" spc="-45" b="1">
                          <a:latin typeface="Calibri"/>
                          <a:cs typeface="Calibri"/>
                        </a:rPr>
                        <a:t>DATE</a:t>
                      </a:r>
                      <a:r>
                        <a:rPr dirty="0" sz="115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5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SUBMISSION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46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31/10/2025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150" spc="-30" b="1">
                          <a:latin typeface="Calibri"/>
                          <a:cs typeface="Calibri"/>
                        </a:rPr>
                        <a:t>FACULTY</a:t>
                      </a:r>
                      <a:r>
                        <a:rPr dirty="0" sz="115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20" b="1">
                          <a:latin typeface="Calibri"/>
                          <a:cs typeface="Calibri"/>
                        </a:rPr>
                        <a:t>IN-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CHARGE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05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Mrs.M.Bhavani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 –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Assistant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professor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888229" y="8406765"/>
            <a:ext cx="182372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Calibri"/>
                <a:cs typeface="Calibri"/>
              </a:rPr>
              <a:t>Signature</a:t>
            </a:r>
            <a:r>
              <a:rPr dirty="0" sz="1150" spc="-45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of</a:t>
            </a:r>
            <a:r>
              <a:rPr dirty="0" sz="1150" spc="-30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Faculty</a:t>
            </a:r>
            <a:r>
              <a:rPr dirty="0" sz="1150" spc="-35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In-</a:t>
            </a:r>
            <a:r>
              <a:rPr dirty="0" sz="1150" spc="-10" b="1">
                <a:latin typeface="Calibri"/>
                <a:cs typeface="Calibri"/>
              </a:rPr>
              <a:t>charge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69875" y="543305"/>
            <a:ext cx="7023100" cy="9225915"/>
            <a:chOff x="269875" y="543305"/>
            <a:chExt cx="7023100" cy="9225915"/>
          </a:xfrm>
        </p:grpSpPr>
        <p:sp>
          <p:nvSpPr>
            <p:cNvPr id="7" name="object 7" descr=""/>
            <p:cNvSpPr/>
            <p:nvPr/>
          </p:nvSpPr>
          <p:spPr>
            <a:xfrm>
              <a:off x="269875" y="543305"/>
              <a:ext cx="7023100" cy="9225915"/>
            </a:xfrm>
            <a:custGeom>
              <a:avLst/>
              <a:gdLst/>
              <a:ahLst/>
              <a:cxnLst/>
              <a:rect l="l" t="t" r="r" b="b"/>
              <a:pathLst>
                <a:path w="7023100" h="9225915">
                  <a:moveTo>
                    <a:pt x="7023100" y="0"/>
                  </a:moveTo>
                  <a:lnTo>
                    <a:pt x="7016750" y="0"/>
                  </a:lnTo>
                  <a:lnTo>
                    <a:pt x="7016750" y="6350"/>
                  </a:lnTo>
                  <a:lnTo>
                    <a:pt x="7016750" y="9219501"/>
                  </a:lnTo>
                  <a:lnTo>
                    <a:pt x="6350" y="9219501"/>
                  </a:lnTo>
                  <a:lnTo>
                    <a:pt x="6350" y="6350"/>
                  </a:lnTo>
                  <a:lnTo>
                    <a:pt x="7016750" y="6350"/>
                  </a:lnTo>
                  <a:lnTo>
                    <a:pt x="701675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6286"/>
                  </a:lnTo>
                  <a:lnTo>
                    <a:pt x="0" y="9219501"/>
                  </a:lnTo>
                  <a:lnTo>
                    <a:pt x="0" y="9225851"/>
                  </a:lnTo>
                  <a:lnTo>
                    <a:pt x="6350" y="9225851"/>
                  </a:lnTo>
                  <a:lnTo>
                    <a:pt x="7016750" y="9225851"/>
                  </a:lnTo>
                  <a:lnTo>
                    <a:pt x="7023100" y="9225851"/>
                  </a:lnTo>
                  <a:lnTo>
                    <a:pt x="7023100" y="9219501"/>
                  </a:lnTo>
                  <a:lnTo>
                    <a:pt x="7023100" y="6350"/>
                  </a:lnTo>
                  <a:lnTo>
                    <a:pt x="7023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80" y="1185418"/>
              <a:ext cx="3869690" cy="10377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1441" y="762381"/>
            <a:ext cx="52451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Times New Roman"/>
                <a:cs typeface="Times New Roman"/>
              </a:rPr>
              <a:t>TITLE: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44907" y="762381"/>
            <a:ext cx="270319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Times New Roman"/>
                <a:cs typeface="Times New Roman"/>
              </a:rPr>
              <a:t>AI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-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BASED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SMART</a:t>
            </a:r>
            <a:r>
              <a:rPr dirty="0" sz="1150" spc="-20" b="1">
                <a:latin typeface="Times New Roman"/>
                <a:cs typeface="Times New Roman"/>
              </a:rPr>
              <a:t> PARKING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SYSTEM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9792" y="1191006"/>
            <a:ext cx="5739130" cy="809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Times New Roman"/>
                <a:cs typeface="Times New Roman"/>
              </a:rPr>
              <a:t>INTRODUCTION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201295" indent="-1905">
              <a:lnSpc>
                <a:spcPct val="975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Artificial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(AI)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enables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machines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human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intelligence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perform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tasks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normally require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human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cognition, such 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learning, </a:t>
            </a:r>
            <a:r>
              <a:rPr dirty="0" sz="1100" spc="-10">
                <a:latin typeface="Times New Roman"/>
                <a:cs typeface="Times New Roman"/>
              </a:rPr>
              <a:t>problem- </a:t>
            </a:r>
            <a:r>
              <a:rPr dirty="0" sz="1100">
                <a:latin typeface="Times New Roman"/>
                <a:cs typeface="Times New Roman"/>
              </a:rPr>
              <a:t>solving,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decision-</a:t>
            </a:r>
            <a:r>
              <a:rPr dirty="0" sz="1100" spc="-10">
                <a:latin typeface="Times New Roman"/>
                <a:cs typeface="Times New Roman"/>
              </a:rPr>
              <a:t>making.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01700" marR="5080" indent="-1905">
              <a:lnSpc>
                <a:spcPct val="977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congestion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common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urban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problem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causes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delays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frustration. </a:t>
            </a:r>
            <a:r>
              <a:rPr dirty="0" sz="1100">
                <a:latin typeface="Times New Roman"/>
                <a:cs typeface="Times New Roman"/>
              </a:rPr>
              <a:t>The Smart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AI-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 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spaces efficiently.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01700" marR="278130" indent="-1905">
              <a:lnSpc>
                <a:spcPts val="13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demonstrates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how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optimize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availability and </a:t>
            </a:r>
            <a:r>
              <a:rPr dirty="0" sz="1100" spc="-10">
                <a:latin typeface="Times New Roman"/>
                <a:cs typeface="Times New Roman"/>
              </a:rPr>
              <a:t>reduce </a:t>
            </a:r>
            <a:r>
              <a:rPr dirty="0" sz="1100">
                <a:latin typeface="Times New Roman"/>
                <a:cs typeface="Times New Roman"/>
              </a:rPr>
              <a:t>human</a:t>
            </a:r>
            <a:r>
              <a:rPr dirty="0" sz="1100" spc="-10">
                <a:latin typeface="Times New Roman"/>
                <a:cs typeface="Times New Roman"/>
              </a:rPr>
              <a:t> effort.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150" b="1">
                <a:latin typeface="Times New Roman"/>
                <a:cs typeface="Times New Roman"/>
              </a:rPr>
              <a:t>PROBLEM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STATEMENT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243204" indent="202565">
              <a:lnSpc>
                <a:spcPct val="108000"/>
              </a:lnSpc>
              <a:buSzPct val="90909"/>
              <a:buFont typeface="Segoe UI Symbol"/>
              <a:buChar char="➢"/>
              <a:tabLst>
                <a:tab pos="1104265" algn="l"/>
              </a:tabLst>
            </a:pPr>
            <a:r>
              <a:rPr dirty="0" sz="1100">
                <a:latin typeface="Times New Roman"/>
                <a:cs typeface="Times New Roman"/>
              </a:rPr>
              <a:t>Finding available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manually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time-</a:t>
            </a:r>
            <a:r>
              <a:rPr dirty="0" sz="1100">
                <a:latin typeface="Times New Roman"/>
                <a:cs typeface="Times New Roman"/>
              </a:rPr>
              <a:t>consuming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often leads </a:t>
            </a:r>
            <a:r>
              <a:rPr dirty="0" sz="1100" spc="-25">
                <a:latin typeface="Times New Roman"/>
                <a:cs typeface="Times New Roman"/>
              </a:rPr>
              <a:t>to </a:t>
            </a:r>
            <a:r>
              <a:rPr dirty="0" sz="1100" spc="-10">
                <a:latin typeface="Times New Roman"/>
                <a:cs typeface="Times New Roman"/>
              </a:rPr>
              <a:t>congestion.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01700" marR="116839" indent="-1905">
              <a:lnSpc>
                <a:spcPct val="1061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need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 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automatically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track,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update,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display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available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real-time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improve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efficiency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reduce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waiting time.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-20" b="1">
                <a:latin typeface="Times New Roman"/>
                <a:cs typeface="Times New Roman"/>
              </a:rPr>
              <a:t>GOAL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314325" indent="-1905">
              <a:lnSpc>
                <a:spcPct val="1080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 spc="-20">
                <a:latin typeface="Times New Roman"/>
                <a:cs typeface="Times New Roman"/>
              </a:rPr>
              <a:t>	</a:t>
            </a:r>
            <a:r>
              <a:rPr dirty="0" sz="1100" spc="-2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design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principles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efficiently</a:t>
            </a:r>
            <a:r>
              <a:rPr dirty="0" sz="1100" spc="-10">
                <a:latin typeface="Times New Roman"/>
                <a:cs typeface="Times New Roman"/>
              </a:rPr>
              <a:t> allocates </a:t>
            </a:r>
            <a:r>
              <a:rPr dirty="0" sz="1100">
                <a:latin typeface="Times New Roman"/>
                <a:cs typeface="Times New Roman"/>
              </a:rPr>
              <a:t>available 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provides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clear status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occupied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empty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spaces.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The goal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simulate real-time parking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management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Python</a:t>
            </a:r>
            <a:r>
              <a:rPr dirty="0" sz="1100" spc="-10">
                <a:latin typeface="Times New Roman"/>
                <a:cs typeface="Times New Roman"/>
              </a:rPr>
              <a:t> logic.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-10" b="1">
                <a:latin typeface="Times New Roman"/>
                <a:cs typeface="Times New Roman"/>
              </a:rPr>
              <a:t>THEORETICAL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BACKGROUND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337820" indent="-1905">
              <a:lnSpc>
                <a:spcPct val="102299"/>
              </a:lnSpc>
              <a:spcBef>
                <a:spcPts val="5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applies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simulate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real-time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decision-</a:t>
            </a:r>
            <a:r>
              <a:rPr dirty="0" sz="1100">
                <a:latin typeface="Times New Roman"/>
                <a:cs typeface="Times New Roman"/>
              </a:rPr>
              <a:t>making in </a:t>
            </a:r>
            <a:r>
              <a:rPr dirty="0" sz="1100" spc="-10">
                <a:latin typeface="Times New Roman"/>
                <a:cs typeface="Times New Roman"/>
              </a:rPr>
              <a:t>parking management.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01700" marR="203200" indent="-1905">
              <a:lnSpc>
                <a:spcPct val="1042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algorithm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keeps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track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occupied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empty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dynamically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updates </a:t>
            </a:r>
            <a:r>
              <a:rPr dirty="0" sz="1100">
                <a:latin typeface="Times New Roman"/>
                <a:cs typeface="Times New Roman"/>
              </a:rPr>
              <a:t>them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after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every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vehicle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movement.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algn="just" marL="901700" marR="120650" indent="-1905">
              <a:lnSpc>
                <a:spcPct val="102299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While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real-world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image processing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IoT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sensors,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this </a:t>
            </a:r>
            <a:r>
              <a:rPr dirty="0" sz="1100" spc="-10">
                <a:latin typeface="Times New Roman"/>
                <a:cs typeface="Times New Roman"/>
              </a:rPr>
              <a:t>mini-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focuses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simulation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Python,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which demonstrates</a:t>
            </a:r>
            <a:r>
              <a:rPr dirty="0" sz="1100" spc="-10">
                <a:latin typeface="Times New Roman"/>
                <a:cs typeface="Times New Roman"/>
              </a:rPr>
              <a:t> 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AI </a:t>
            </a:r>
            <a:r>
              <a:rPr dirty="0" sz="1100">
                <a:latin typeface="Times New Roman"/>
                <a:cs typeface="Times New Roman"/>
              </a:rPr>
              <a:t>decision-making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process</a:t>
            </a:r>
            <a:r>
              <a:rPr dirty="0" sz="1100" spc="-10">
                <a:latin typeface="Times New Roman"/>
                <a:cs typeface="Times New Roman"/>
              </a:rPr>
              <a:t> clearly.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054100" indent="-135255">
              <a:lnSpc>
                <a:spcPct val="100000"/>
              </a:lnSpc>
              <a:buSzPct val="90909"/>
              <a:buFont typeface="Segoe UI Symbol"/>
              <a:buChar char="➢"/>
              <a:tabLst>
                <a:tab pos="1054100" algn="l"/>
              </a:tabLst>
            </a:pPr>
            <a:r>
              <a:rPr dirty="0" sz="1100" spc="-10">
                <a:latin typeface="Times New Roman"/>
                <a:cs typeface="Times New Roman"/>
              </a:rPr>
              <a:t>A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simple rule-based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 algorithm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available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→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 </a:t>
            </a:r>
            <a:r>
              <a:rPr dirty="0" sz="1100" spc="-10">
                <a:latin typeface="Times New Roman"/>
                <a:cs typeface="Times New Roman"/>
              </a:rPr>
              <a:t>vehicle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spcBef>
                <a:spcPts val="5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If no slot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→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Display “Parking </a:t>
            </a:r>
            <a:r>
              <a:rPr dirty="0" sz="1100" spc="-20">
                <a:latin typeface="Times New Roman"/>
                <a:cs typeface="Times New Roman"/>
              </a:rPr>
              <a:t>Full”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8450" y="298449"/>
            <a:ext cx="6972300" cy="9201150"/>
          </a:xfrm>
          <a:custGeom>
            <a:avLst/>
            <a:gdLst/>
            <a:ahLst/>
            <a:cxnLst/>
            <a:rect l="l" t="t" r="r" b="b"/>
            <a:pathLst>
              <a:path w="6972300" h="9201150">
                <a:moveTo>
                  <a:pt x="6972300" y="0"/>
                </a:moveTo>
                <a:lnTo>
                  <a:pt x="6965950" y="0"/>
                </a:lnTo>
                <a:lnTo>
                  <a:pt x="6965950" y="6350"/>
                </a:lnTo>
                <a:lnTo>
                  <a:pt x="6965950" y="9194482"/>
                </a:lnTo>
                <a:lnTo>
                  <a:pt x="6350" y="9194482"/>
                </a:lnTo>
                <a:lnTo>
                  <a:pt x="6350" y="6350"/>
                </a:lnTo>
                <a:lnTo>
                  <a:pt x="6965950" y="6350"/>
                </a:lnTo>
                <a:lnTo>
                  <a:pt x="6965950" y="0"/>
                </a:ln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9194482"/>
                </a:lnTo>
                <a:lnTo>
                  <a:pt x="0" y="9200832"/>
                </a:lnTo>
                <a:lnTo>
                  <a:pt x="6350" y="9200832"/>
                </a:lnTo>
                <a:lnTo>
                  <a:pt x="6965950" y="9200832"/>
                </a:lnTo>
                <a:lnTo>
                  <a:pt x="6972300" y="9200832"/>
                </a:lnTo>
                <a:lnTo>
                  <a:pt x="6972300" y="9194482"/>
                </a:lnTo>
                <a:lnTo>
                  <a:pt x="6972300" y="6350"/>
                </a:lnTo>
                <a:lnTo>
                  <a:pt x="697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69110" y="304800"/>
            <a:ext cx="18675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vehicle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exits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→ Free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slot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9792" y="987806"/>
            <a:ext cx="5502910" cy="837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Times New Roman"/>
                <a:cs typeface="Times New Roman"/>
              </a:rPr>
              <a:t>ALGORITHM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EXPLANATION</a:t>
            </a:r>
            <a:r>
              <a:rPr dirty="0" sz="1150" spc="-4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WITH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EXAMPLE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Algorithm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Steps: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1.</a:t>
            </a:r>
            <a:r>
              <a:rPr dirty="0" sz="1150" spc="-10">
                <a:latin typeface="Times New Roman"/>
                <a:cs typeface="Times New Roman"/>
              </a:rPr>
              <a:t> Initialize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parking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fixed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number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slots.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spcBef>
                <a:spcPts val="5"/>
              </a:spcBef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2.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When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vehicle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parks,</a:t>
            </a:r>
            <a:r>
              <a:rPr dirty="0" sz="1150" spc="-10">
                <a:latin typeface="Times New Roman"/>
                <a:cs typeface="Times New Roman"/>
              </a:rPr>
              <a:t> increment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occupied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slot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count.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3.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When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vehicle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exits,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decrement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occupied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slot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count.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4.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Display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updated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parking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status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each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time.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spcBef>
                <a:spcPts val="5"/>
              </a:spcBef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5.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Prevent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over-</a:t>
            </a:r>
            <a:r>
              <a:rPr dirty="0" sz="1150">
                <a:latin typeface="Times New Roman"/>
                <a:cs typeface="Times New Roman"/>
              </a:rPr>
              <a:t>parking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removing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vehicles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when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none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exist.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 spc="-10">
                <a:latin typeface="Times New Roman"/>
                <a:cs typeface="Times New Roman"/>
              </a:rPr>
              <a:t>Example: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78865" indent="-177165">
              <a:lnSpc>
                <a:spcPct val="100000"/>
              </a:lnSpc>
              <a:buSzPct val="91304"/>
              <a:buFont typeface="Segoe UI Symbol"/>
              <a:buChar char="➢"/>
              <a:tabLst>
                <a:tab pos="1078865" algn="l"/>
              </a:tabLst>
            </a:pPr>
            <a:r>
              <a:rPr dirty="0" sz="1150">
                <a:latin typeface="Times New Roman"/>
                <a:cs typeface="Times New Roman"/>
              </a:rPr>
              <a:t>total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slots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5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3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vehicles </a:t>
            </a:r>
            <a:r>
              <a:rPr dirty="0" sz="1150" spc="-20">
                <a:latin typeface="Times New Roman"/>
                <a:cs typeface="Times New Roman"/>
              </a:rPr>
              <a:t>park,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Then </a:t>
            </a:r>
            <a:r>
              <a:rPr dirty="0" sz="1150" spc="-10">
                <a:latin typeface="Times New Roman"/>
                <a:cs typeface="Times New Roman"/>
              </a:rPr>
              <a:t>Occupied</a:t>
            </a:r>
            <a:r>
              <a:rPr dirty="0" sz="1150">
                <a:latin typeface="Times New Roman"/>
                <a:cs typeface="Times New Roman"/>
              </a:rPr>
              <a:t> = 3,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Empty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 </a:t>
            </a:r>
            <a:r>
              <a:rPr dirty="0" sz="1150" spc="-25">
                <a:latin typeface="Times New Roman"/>
                <a:cs typeface="Times New Roman"/>
              </a:rPr>
              <a:t>2.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If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vehicle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leaves, </a:t>
            </a:r>
            <a:r>
              <a:rPr dirty="0" sz="1150" spc="-10">
                <a:latin typeface="Times New Roman"/>
                <a:cs typeface="Times New Roman"/>
              </a:rPr>
              <a:t>Occupied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2,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Empty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3.</a:t>
            </a:r>
            <a:endParaRPr sz="1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20"/>
              </a:spcBef>
            </a:pPr>
            <a:r>
              <a:rPr dirty="0" sz="1150" spc="-25" b="1">
                <a:latin typeface="Times New Roman"/>
                <a:cs typeface="Times New Roman"/>
              </a:rPr>
              <a:t>IMPLEMENTATION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6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CODE</a:t>
            </a:r>
            <a:endParaRPr sz="1150">
              <a:latin typeface="Times New Roman"/>
              <a:cs typeface="Times New Roman"/>
            </a:endParaRPr>
          </a:p>
          <a:p>
            <a:pPr algn="just" marL="12700" marR="4322445" indent="450215">
              <a:lnSpc>
                <a:spcPct val="202700"/>
              </a:lnSpc>
              <a:spcBef>
                <a:spcPts val="115"/>
              </a:spcBef>
              <a:buFont typeface="Segoe UI Symbol"/>
              <a:buChar char="➢"/>
              <a:tabLst>
                <a:tab pos="462915" algn="l"/>
              </a:tabLst>
            </a:pPr>
            <a:r>
              <a:rPr dirty="0" sz="1100">
                <a:latin typeface="Calibri"/>
                <a:cs typeface="Calibri"/>
              </a:rPr>
              <a:t>Python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code </a:t>
            </a:r>
            <a:r>
              <a:rPr dirty="0" sz="1100">
                <a:latin typeface="Calibri"/>
                <a:cs typeface="Calibri"/>
              </a:rPr>
              <a:t>Class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SmartParking:</a:t>
            </a:r>
            <a:endParaRPr sz="1100">
              <a:latin typeface="Calibri"/>
              <a:cs typeface="Calibri"/>
            </a:endParaRPr>
          </a:p>
          <a:p>
            <a:pPr algn="just" marL="266700" marR="3677920" indent="-127635">
              <a:lnSpc>
                <a:spcPct val="203600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u="sng" sz="1100" spc="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100">
                <a:latin typeface="Calibri"/>
                <a:cs typeface="Calibri"/>
              </a:rPr>
              <a:t>init</a:t>
            </a:r>
            <a:r>
              <a:rPr dirty="0" u="sng" sz="1100" spc="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100" spc="-10">
                <a:latin typeface="Calibri"/>
                <a:cs typeface="Calibri"/>
              </a:rPr>
              <a:t>(self,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total_slots): Self.total_slots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total_slots Self.occupied_slots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park_vehicle(self):</a:t>
            </a:r>
            <a:endParaRPr sz="1100">
              <a:latin typeface="Calibri"/>
              <a:cs typeface="Calibri"/>
            </a:endParaRPr>
          </a:p>
          <a:p>
            <a:pPr marL="107950" marR="3067050" indent="158750">
              <a:lnSpc>
                <a:spcPts val="2700"/>
              </a:lnSpc>
              <a:spcBef>
                <a:spcPts val="295"/>
              </a:spcBef>
            </a:pP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10">
                <a:latin typeface="Calibri"/>
                <a:cs typeface="Calibri"/>
              </a:rPr>
              <a:t>self.occupied_slots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&lt;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self.total_slots: Self.occupied_slots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266700" marR="5080" indent="127000">
              <a:lnSpc>
                <a:spcPts val="2700"/>
              </a:lnSpc>
              <a:spcBef>
                <a:spcPts val="125"/>
              </a:spcBef>
            </a:pPr>
            <a:r>
              <a:rPr dirty="0" sz="1100">
                <a:latin typeface="Calibri"/>
                <a:cs typeface="Calibri"/>
              </a:rPr>
              <a:t>Print(f”</a:t>
            </a:r>
            <a:r>
              <a:rPr dirty="0" sz="1100">
                <a:latin typeface="Segoe UI Emoji"/>
                <a:cs typeface="Segoe UI Emoji"/>
              </a:rPr>
              <a:t>✅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Calibri"/>
                <a:cs typeface="Calibri"/>
              </a:rPr>
              <a:t>Vehicle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parked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successfully.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filled: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{self.occupied_slots}/{self.total_slots}”) Else:</a:t>
            </a:r>
            <a:endParaRPr sz="1100">
              <a:latin typeface="Calibri"/>
              <a:cs typeface="Calibri"/>
            </a:endParaRPr>
          </a:p>
          <a:p>
            <a:pPr marL="139700" marR="2731135" indent="127000">
              <a:lnSpc>
                <a:spcPts val="2700"/>
              </a:lnSpc>
            </a:pPr>
            <a:r>
              <a:rPr dirty="0" sz="1100" spc="-10">
                <a:latin typeface="Calibri"/>
                <a:cs typeface="Calibri"/>
              </a:rPr>
              <a:t>Print(“</a:t>
            </a:r>
            <a:r>
              <a:rPr dirty="0" sz="1100" spc="-10">
                <a:latin typeface="Segoe UI Emoji"/>
                <a:cs typeface="Segoe UI Emoji"/>
              </a:rPr>
              <a:t>❌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>
                <a:latin typeface="Calibri"/>
                <a:cs typeface="Calibri"/>
              </a:rPr>
              <a:t>Parking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Full!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space</a:t>
            </a:r>
            <a:r>
              <a:rPr dirty="0" sz="1100" spc="-10">
                <a:latin typeface="Calibri"/>
                <a:cs typeface="Calibri"/>
              </a:rPr>
              <a:t> available.”) </a:t>
            </a: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remove_vehicle(self):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98450" y="298449"/>
            <a:ext cx="6972300" cy="9239250"/>
          </a:xfrm>
          <a:custGeom>
            <a:avLst/>
            <a:gdLst/>
            <a:ahLst/>
            <a:cxnLst/>
            <a:rect l="l" t="t" r="r" b="b"/>
            <a:pathLst>
              <a:path w="6972300" h="9239250">
                <a:moveTo>
                  <a:pt x="6972300" y="0"/>
                </a:moveTo>
                <a:lnTo>
                  <a:pt x="6965950" y="0"/>
                </a:lnTo>
                <a:lnTo>
                  <a:pt x="6965950" y="6350"/>
                </a:lnTo>
                <a:lnTo>
                  <a:pt x="6965950" y="9232582"/>
                </a:lnTo>
                <a:lnTo>
                  <a:pt x="6350" y="9232582"/>
                </a:lnTo>
                <a:lnTo>
                  <a:pt x="6350" y="6350"/>
                </a:lnTo>
                <a:lnTo>
                  <a:pt x="6965950" y="6350"/>
                </a:lnTo>
                <a:lnTo>
                  <a:pt x="6965950" y="0"/>
                </a:ln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9232582"/>
                </a:lnTo>
                <a:lnTo>
                  <a:pt x="0" y="9238932"/>
                </a:lnTo>
                <a:lnTo>
                  <a:pt x="6350" y="9238932"/>
                </a:lnTo>
                <a:lnTo>
                  <a:pt x="6965950" y="9238932"/>
                </a:lnTo>
                <a:lnTo>
                  <a:pt x="6972300" y="9238932"/>
                </a:lnTo>
                <a:lnTo>
                  <a:pt x="6972300" y="9232582"/>
                </a:lnTo>
                <a:lnTo>
                  <a:pt x="6972300" y="6350"/>
                </a:lnTo>
                <a:lnTo>
                  <a:pt x="697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8285" y="4202284"/>
            <a:ext cx="1151255" cy="0"/>
          </a:xfrm>
          <a:custGeom>
            <a:avLst/>
            <a:gdLst/>
            <a:ahLst/>
            <a:cxnLst/>
            <a:rect l="l" t="t" r="r" b="b"/>
            <a:pathLst>
              <a:path w="1151255" h="0">
                <a:moveTo>
                  <a:pt x="0" y="0"/>
                </a:moveTo>
                <a:lnTo>
                  <a:pt x="1151149" y="0"/>
                </a:lnTo>
              </a:path>
            </a:pathLst>
          </a:custGeom>
          <a:ln w="935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79792" y="285750"/>
            <a:ext cx="4772660" cy="808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7975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10">
                <a:latin typeface="Calibri"/>
                <a:cs typeface="Calibri"/>
              </a:rPr>
              <a:t>self.occupied_slots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&gt;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0: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algn="r" marR="3044825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Self.occupied_slots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266700" marR="5080" indent="127000">
              <a:lnSpc>
                <a:spcPct val="202700"/>
              </a:lnSpc>
              <a:spcBef>
                <a:spcPts val="175"/>
              </a:spcBef>
            </a:pPr>
            <a:r>
              <a:rPr dirty="0" sz="1100">
                <a:latin typeface="Calibri"/>
                <a:cs typeface="Calibri"/>
              </a:rPr>
              <a:t>Print(f”</a:t>
            </a:r>
            <a:r>
              <a:rPr dirty="0" sz="1100">
                <a:latin typeface="Segoe UI Emoji"/>
                <a:cs typeface="Segoe UI Emoji"/>
              </a:rPr>
              <a:t>🚗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Calibri"/>
                <a:cs typeface="Calibri"/>
              </a:rPr>
              <a:t>Vehicle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exited. </a:t>
            </a:r>
            <a:r>
              <a:rPr dirty="0" sz="1100">
                <a:latin typeface="Calibri"/>
                <a:cs typeface="Calibri"/>
              </a:rPr>
              <a:t>Slots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filled: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{self.occupied_slots}/{self.total_slots}”) Else:</a:t>
            </a:r>
            <a:endParaRPr sz="1100">
              <a:latin typeface="Calibri"/>
              <a:cs typeface="Calibri"/>
            </a:endParaRPr>
          </a:p>
          <a:p>
            <a:pPr marL="139700" marR="2369185" indent="254000">
              <a:lnSpc>
                <a:spcPct val="202700"/>
              </a:lnSpc>
              <a:spcBef>
                <a:spcPts val="175"/>
              </a:spcBef>
            </a:pPr>
            <a:r>
              <a:rPr dirty="0" sz="1100" spc="-185">
                <a:latin typeface="Calibri"/>
                <a:cs typeface="Calibri"/>
              </a:rPr>
              <a:t>Print(“</a:t>
            </a:r>
            <a:r>
              <a:rPr dirty="0" sz="1100" spc="-185">
                <a:latin typeface="Segoe UI Emoji"/>
                <a:cs typeface="Segoe UI Emoji"/>
              </a:rPr>
              <a:t>⚠️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vehicles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remove!”) </a:t>
            </a: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show_status(self):</a:t>
            </a:r>
            <a:endParaRPr sz="1100">
              <a:latin typeface="Calibri"/>
              <a:cs typeface="Calibri"/>
            </a:endParaRPr>
          </a:p>
          <a:p>
            <a:pPr marL="266700" marR="1654810">
              <a:lnSpc>
                <a:spcPct val="202900"/>
              </a:lnSpc>
              <a:spcBef>
                <a:spcPts val="20"/>
              </a:spcBef>
            </a:pPr>
            <a:r>
              <a:rPr dirty="0" sz="1100">
                <a:latin typeface="Calibri"/>
                <a:cs typeface="Calibri"/>
              </a:rPr>
              <a:t>Empty_slots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self.total_slots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self.occupied_slots Print(“\n-</a:t>
            </a:r>
            <a:r>
              <a:rPr dirty="0" sz="1100" spc="-2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Parking Lot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Status -</a:t>
            </a:r>
            <a:r>
              <a:rPr dirty="0" sz="1100" spc="-2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Calibri"/>
                <a:cs typeface="Calibri"/>
              </a:rPr>
              <a:t>“)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Print(f”Total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Slots: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{self.total_slots}”)</a:t>
            </a:r>
            <a:endParaRPr sz="1100">
              <a:latin typeface="Calibri"/>
              <a:cs typeface="Calibri"/>
            </a:endParaRPr>
          </a:p>
          <a:p>
            <a:pPr marL="266700" marR="1920239">
              <a:lnSpc>
                <a:spcPts val="2700"/>
              </a:lnSpc>
              <a:spcBef>
                <a:spcPts val="295"/>
              </a:spcBef>
            </a:pPr>
            <a:r>
              <a:rPr dirty="0" sz="1100" spc="-10">
                <a:latin typeface="Calibri"/>
                <a:cs typeface="Calibri"/>
              </a:rPr>
              <a:t>Print(f”Occupied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Slots: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{self.occupied_slots}”) </a:t>
            </a:r>
            <a:r>
              <a:rPr dirty="0" sz="1100">
                <a:latin typeface="Calibri"/>
                <a:cs typeface="Calibri"/>
              </a:rPr>
              <a:t>Print(f”Empty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Slots: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{empty_slots}”)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1060"/>
              </a:spcBef>
              <a:tabLst>
                <a:tab pos="1791335" algn="l"/>
              </a:tabLst>
            </a:pPr>
            <a:r>
              <a:rPr dirty="0" sz="1100" spc="-10">
                <a:latin typeface="Calibri"/>
                <a:cs typeface="Calibri"/>
              </a:rPr>
              <a:t>Print(“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20">
                <a:latin typeface="Calibri"/>
                <a:cs typeface="Calibri"/>
              </a:rPr>
              <a:t>\n”)</a:t>
            </a:r>
            <a:endParaRPr sz="1100">
              <a:latin typeface="Calibri"/>
              <a:cs typeface="Calibri"/>
            </a:endParaRPr>
          </a:p>
          <a:p>
            <a:pPr marL="12700" marR="3287395">
              <a:lnSpc>
                <a:spcPts val="2700"/>
              </a:lnSpc>
              <a:spcBef>
                <a:spcPts val="295"/>
              </a:spcBef>
            </a:pPr>
            <a:r>
              <a:rPr dirty="0" sz="1100">
                <a:latin typeface="Calibri"/>
                <a:cs typeface="Calibri"/>
              </a:rPr>
              <a:t>Parking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SmartParking(5) Parking.show_status()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100" spc="-10">
                <a:latin typeface="Calibri"/>
                <a:cs typeface="Calibri"/>
              </a:rPr>
              <a:t>Parking.park_vehicle()</a:t>
            </a:r>
            <a:endParaRPr sz="1100">
              <a:latin typeface="Calibri"/>
              <a:cs typeface="Calibri"/>
            </a:endParaRPr>
          </a:p>
          <a:p>
            <a:pPr algn="just" marL="12700" marR="3493135">
              <a:lnSpc>
                <a:spcPct val="203700"/>
              </a:lnSpc>
              <a:spcBef>
                <a:spcPts val="15"/>
              </a:spcBef>
            </a:pPr>
            <a:r>
              <a:rPr dirty="0" sz="1100" spc="-10">
                <a:latin typeface="Calibri"/>
                <a:cs typeface="Calibri"/>
              </a:rPr>
              <a:t>Parking.park_vehicle() Parking.park_vehicle() Parking.show_status()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Parking.remove_vehicle()</a:t>
            </a:r>
            <a:endParaRPr sz="1100">
              <a:latin typeface="Calibri"/>
              <a:cs typeface="Calibri"/>
            </a:endParaRPr>
          </a:p>
          <a:p>
            <a:pPr algn="just" marL="12700" marR="3490595">
              <a:lnSpc>
                <a:spcPct val="203700"/>
              </a:lnSpc>
              <a:spcBef>
                <a:spcPts val="15"/>
              </a:spcBef>
            </a:pPr>
            <a:r>
              <a:rPr dirty="0" sz="1100" spc="-10">
                <a:latin typeface="Calibri"/>
                <a:cs typeface="Calibri"/>
              </a:rPr>
              <a:t>Parking.show_status() parking.park_vehicle() parking.park_vehicle() parking.park_vehicle() parking.show_status()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9792" y="8870315"/>
            <a:ext cx="63373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Times New Roman"/>
                <a:cs typeface="Times New Roman"/>
              </a:rPr>
              <a:t>OUTPUT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8450" y="298449"/>
            <a:ext cx="6972300" cy="9201150"/>
          </a:xfrm>
          <a:custGeom>
            <a:avLst/>
            <a:gdLst/>
            <a:ahLst/>
            <a:cxnLst/>
            <a:rect l="l" t="t" r="r" b="b"/>
            <a:pathLst>
              <a:path w="6972300" h="9201150">
                <a:moveTo>
                  <a:pt x="6972300" y="0"/>
                </a:moveTo>
                <a:lnTo>
                  <a:pt x="6965950" y="0"/>
                </a:lnTo>
                <a:lnTo>
                  <a:pt x="6965950" y="6350"/>
                </a:lnTo>
                <a:lnTo>
                  <a:pt x="6965950" y="9194482"/>
                </a:lnTo>
                <a:lnTo>
                  <a:pt x="6350" y="9194482"/>
                </a:lnTo>
                <a:lnTo>
                  <a:pt x="6350" y="6350"/>
                </a:lnTo>
                <a:lnTo>
                  <a:pt x="6965950" y="6350"/>
                </a:lnTo>
                <a:lnTo>
                  <a:pt x="6965950" y="0"/>
                </a:ln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9194482"/>
                </a:lnTo>
                <a:lnTo>
                  <a:pt x="0" y="9200832"/>
                </a:lnTo>
                <a:lnTo>
                  <a:pt x="6350" y="9200832"/>
                </a:lnTo>
                <a:lnTo>
                  <a:pt x="6965950" y="9200832"/>
                </a:lnTo>
                <a:lnTo>
                  <a:pt x="6972300" y="9200832"/>
                </a:lnTo>
                <a:lnTo>
                  <a:pt x="6972300" y="9194482"/>
                </a:lnTo>
                <a:lnTo>
                  <a:pt x="6972300" y="6350"/>
                </a:lnTo>
                <a:lnTo>
                  <a:pt x="697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9792" y="7126859"/>
            <a:ext cx="5815965" cy="173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5" b="1">
                <a:latin typeface="Times New Roman"/>
                <a:cs typeface="Times New Roman"/>
              </a:rPr>
              <a:t>RESULTS</a:t>
            </a:r>
            <a:r>
              <a:rPr dirty="0" sz="1150" spc="-5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FUTURE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ENHANCEMENT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5080" indent="-1905">
              <a:lnSpc>
                <a:spcPct val="1080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successfully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how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 can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optimize </a:t>
            </a:r>
            <a:r>
              <a:rPr dirty="0" sz="1100" spc="-10">
                <a:latin typeface="Times New Roman"/>
                <a:cs typeface="Times New Roman"/>
              </a:rPr>
              <a:t>parking management.</a:t>
            </a: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spcBef>
                <a:spcPts val="180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efficiently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tracks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vehicle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entries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exits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prevents overfilling.</a:t>
            </a: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spcBef>
                <a:spcPts val="284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future,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enhanced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using:</a:t>
            </a: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spcBef>
                <a:spcPts val="254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Camera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sensors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image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processing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(OpenCV)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automatic vehicle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detection.</a:t>
            </a: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spcBef>
                <a:spcPts val="254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IoT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integration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 real-time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spcBef>
                <a:spcPts val="254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Mobile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 interface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check slot</a:t>
            </a:r>
            <a:r>
              <a:rPr dirty="0" sz="1100" spc="-10">
                <a:latin typeface="Times New Roman"/>
                <a:cs typeface="Times New Roman"/>
              </a:rPr>
              <a:t> availability.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98450" y="298450"/>
            <a:ext cx="6972300" cy="9461500"/>
            <a:chOff x="298450" y="298450"/>
            <a:chExt cx="6972300" cy="9461500"/>
          </a:xfrm>
        </p:grpSpPr>
        <p:sp>
          <p:nvSpPr>
            <p:cNvPr id="4" name="object 4" descr=""/>
            <p:cNvSpPr/>
            <p:nvPr/>
          </p:nvSpPr>
          <p:spPr>
            <a:xfrm>
              <a:off x="298450" y="298449"/>
              <a:ext cx="6972300" cy="9461500"/>
            </a:xfrm>
            <a:custGeom>
              <a:avLst/>
              <a:gdLst/>
              <a:ahLst/>
              <a:cxnLst/>
              <a:rect l="l" t="t" r="r" b="b"/>
              <a:pathLst>
                <a:path w="6972300" h="9461500">
                  <a:moveTo>
                    <a:pt x="6972300" y="0"/>
                  </a:moveTo>
                  <a:lnTo>
                    <a:pt x="6965950" y="0"/>
                  </a:lnTo>
                  <a:lnTo>
                    <a:pt x="6965950" y="6350"/>
                  </a:lnTo>
                  <a:lnTo>
                    <a:pt x="6965950" y="9454832"/>
                  </a:lnTo>
                  <a:lnTo>
                    <a:pt x="6350" y="9454832"/>
                  </a:lnTo>
                  <a:lnTo>
                    <a:pt x="6350" y="6350"/>
                  </a:lnTo>
                  <a:lnTo>
                    <a:pt x="6965950" y="6350"/>
                  </a:lnTo>
                  <a:lnTo>
                    <a:pt x="696595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6286"/>
                  </a:lnTo>
                  <a:lnTo>
                    <a:pt x="0" y="9454832"/>
                  </a:lnTo>
                  <a:lnTo>
                    <a:pt x="0" y="9461182"/>
                  </a:lnTo>
                  <a:lnTo>
                    <a:pt x="6350" y="9461182"/>
                  </a:lnTo>
                  <a:lnTo>
                    <a:pt x="6965950" y="9461182"/>
                  </a:lnTo>
                  <a:lnTo>
                    <a:pt x="6972300" y="9461182"/>
                  </a:lnTo>
                  <a:lnTo>
                    <a:pt x="6972300" y="9454832"/>
                  </a:lnTo>
                  <a:lnTo>
                    <a:pt x="6972300" y="6350"/>
                  </a:lnTo>
                  <a:lnTo>
                    <a:pt x="697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8100" y="475614"/>
              <a:ext cx="4231634" cy="5626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9792" y="984631"/>
            <a:ext cx="5452110" cy="194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Times New Roman"/>
                <a:cs typeface="Times New Roman"/>
              </a:rPr>
              <a:t>GitHub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link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output</a:t>
            </a:r>
            <a:r>
              <a:rPr dirty="0" sz="1150" spc="105" b="1">
                <a:latin typeface="Times New Roman"/>
                <a:cs typeface="Times New Roman"/>
              </a:rPr>
              <a:t>  </a:t>
            </a:r>
            <a:r>
              <a:rPr dirty="0" sz="1150" spc="-50" b="1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2700" marR="433705">
              <a:lnSpc>
                <a:spcPts val="2750"/>
              </a:lnSpc>
              <a:spcBef>
                <a:spcPts val="320"/>
              </a:spcBef>
            </a:pP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https://github.com/rohith639/AI-</a:t>
            </a:r>
            <a:r>
              <a:rPr dirty="0" u="sng" sz="1150" spc="-2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MINI-</a:t>
            </a:r>
            <a:r>
              <a:rPr dirty="0" u="sng" sz="1150" spc="-25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PROJECT-</a:t>
            </a:r>
            <a:r>
              <a:rPr dirty="0" u="sng" sz="1150" spc="-2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PROGRAM-</a:t>
            </a: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AND-OUTPUT-</a:t>
            </a:r>
            <a:r>
              <a:rPr dirty="0" sz="1150" spc="-10" b="1">
                <a:solidFill>
                  <a:srgbClr val="467885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GitHub</a:t>
            </a:r>
            <a:r>
              <a:rPr dirty="0" sz="1150" spc="-5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link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report</a:t>
            </a:r>
            <a:r>
              <a:rPr dirty="0" sz="1150" spc="-45" b="1">
                <a:latin typeface="Times New Roman"/>
                <a:cs typeface="Times New Roman"/>
              </a:rPr>
              <a:t> </a:t>
            </a:r>
            <a:r>
              <a:rPr dirty="0" sz="1150" spc="-50" b="1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2750"/>
              </a:lnSpc>
            </a:pP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https://github.com/rohith639/2117240030118-AI-MINI-</a:t>
            </a:r>
            <a:r>
              <a:rPr dirty="0" u="sng" sz="1150" spc="-3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PROJECT-</a:t>
            </a:r>
            <a:r>
              <a:rPr dirty="0" u="sng" sz="1150" spc="-35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REPORT-</a:t>
            </a: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/tree/main</a:t>
            </a:r>
            <a:r>
              <a:rPr dirty="0" sz="1150" spc="-10" b="1">
                <a:solidFill>
                  <a:srgbClr val="467885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GitHub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Link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ppt: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4"/>
              </a:rPr>
              <a:t>https://github.com/rohith639/2117240030118-AI-MINI-</a:t>
            </a:r>
            <a:r>
              <a:rPr dirty="0" u="sng" sz="1150" spc="-3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4"/>
              </a:rPr>
              <a:t>PROJECT-</a:t>
            </a:r>
            <a:r>
              <a:rPr dirty="0" u="sng" sz="1150" spc="-4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4"/>
              </a:rPr>
              <a:t>PPT-</a:t>
            </a: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4"/>
              </a:rPr>
              <a:t>/tree/main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9792" y="3779519"/>
            <a:ext cx="4456430" cy="57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Times New Roman"/>
                <a:cs typeface="Times New Roman"/>
              </a:rPr>
              <a:t>REFERENCES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1.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Python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Official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Documentation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u="sng" sz="1100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5"/>
              </a:rPr>
              <a:t>https://docs.python.org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69110" y="5227573"/>
            <a:ext cx="29032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2.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OpenCV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Documentation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u="sng" sz="1100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6"/>
              </a:rPr>
              <a:t>https://opencv.org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69110" y="6301104"/>
            <a:ext cx="347535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Calibri"/>
                <a:cs typeface="Calibri"/>
              </a:rPr>
              <a:t>3.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Towards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 Science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10">
                <a:latin typeface="Times New Roman"/>
                <a:cs typeface="Times New Roman"/>
              </a:rPr>
              <a:t> System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Articles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9110" y="7374508"/>
            <a:ext cx="27089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4.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ResearchGate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Cities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Papers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69110" y="8444865"/>
            <a:ext cx="3145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5.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Xplore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AI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Applications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Urban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98450" y="298449"/>
            <a:ext cx="6972300" cy="9226550"/>
          </a:xfrm>
          <a:custGeom>
            <a:avLst/>
            <a:gdLst/>
            <a:ahLst/>
            <a:cxnLst/>
            <a:rect l="l" t="t" r="r" b="b"/>
            <a:pathLst>
              <a:path w="6972300" h="9226550">
                <a:moveTo>
                  <a:pt x="6972300" y="0"/>
                </a:moveTo>
                <a:lnTo>
                  <a:pt x="6965950" y="0"/>
                </a:lnTo>
                <a:lnTo>
                  <a:pt x="6965950" y="6350"/>
                </a:lnTo>
                <a:lnTo>
                  <a:pt x="6965950" y="9219882"/>
                </a:lnTo>
                <a:lnTo>
                  <a:pt x="6350" y="9219882"/>
                </a:lnTo>
                <a:lnTo>
                  <a:pt x="6350" y="6350"/>
                </a:lnTo>
                <a:lnTo>
                  <a:pt x="6965950" y="6350"/>
                </a:lnTo>
                <a:lnTo>
                  <a:pt x="6965950" y="0"/>
                </a:ln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9219882"/>
                </a:lnTo>
                <a:lnTo>
                  <a:pt x="0" y="9226232"/>
                </a:lnTo>
                <a:lnTo>
                  <a:pt x="6350" y="9226232"/>
                </a:lnTo>
                <a:lnTo>
                  <a:pt x="6965950" y="9226232"/>
                </a:lnTo>
                <a:lnTo>
                  <a:pt x="6972300" y="9226232"/>
                </a:lnTo>
                <a:lnTo>
                  <a:pt x="6972300" y="9219882"/>
                </a:lnTo>
                <a:lnTo>
                  <a:pt x="6972300" y="6350"/>
                </a:lnTo>
                <a:lnTo>
                  <a:pt x="697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SANKAR GANESH K</dc:creator>
  <dcterms:created xsi:type="dcterms:W3CDTF">2025-10-28T10:46:05Z</dcterms:created>
  <dcterms:modified xsi:type="dcterms:W3CDTF">2025-10-28T10:46:05Z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2025-10-28T00:00:00Z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2025-10-28T00:00:00Z</vt:filetime>
  </property>
  <property fmtid="{D5CDD505-2E9C-101B-9397-08002B2CF9AE}" pid="5" name="Producer">
    <vt:lpwstr>3-Heights(TM) PDF Security Shell 4.8.25.2 (http://www.pdf-tools.com)</vt:lpwstr>
  </property>
</Properties>
</file>