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7F904A1-A353-401D-AE8F-7B2FC8ADAC90}">
  <a:tblStyle styleId="{A7F904A1-A353-401D-AE8F-7B2FC8ADAC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156" y="10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840b8c2e7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840b8c2e7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840b8c2e7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840b8c2e7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40b8c2e74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840b8c2e74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840b8c2e74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840b8c2e74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840b8c2e74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840b8c2e7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840b8c2e74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840b8c2e7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84065a057a_3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84065a057a_3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84065a057a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84065a057a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84065a057a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84065a057a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84065a057a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84065a057a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4065a057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4065a05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84065a057a_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84065a057a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840b8c2e74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840b8c2e74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40b8c2e74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40b8c2e7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84065a057a_3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84065a057a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84065a057a_3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84065a057a_3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84065a057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84065a057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84065a057a_2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84065a057a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4065a057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4065a057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84065a057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84065a057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84065a057a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84065a057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40b8c2e74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40b8c2e74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84065a057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84065a057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1.jpe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jpe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1.jpe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jpe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699" y="760824"/>
            <a:ext cx="8732409" cy="1260077"/>
          </a:xfrm>
          <a:prstGeom prst="rect">
            <a:avLst/>
          </a:prstGeom>
        </p:spPr>
        <p:txBody>
          <a:bodyPr spcFirstLastPara="1" wrap="square" lIns="91425" tIns="91425" rIns="91425" bIns="91425" anchor="b" anchorCtr="0">
            <a:noAutofit/>
          </a:bodyPr>
          <a:lstStyle/>
          <a:p>
            <a:pPr marL="0" lvl="0" indent="0" rtl="0">
              <a:lnSpc>
                <a:spcPct val="115000"/>
              </a:lnSpc>
              <a:spcBef>
                <a:spcPts val="0"/>
              </a:spcBef>
              <a:spcAft>
                <a:spcPts val="0"/>
              </a:spcAft>
              <a:buClr>
                <a:schemeClr val="dk1"/>
              </a:buClr>
              <a:buSzPts val="1100"/>
              <a:buFont typeface="Arial"/>
              <a:buNone/>
            </a:pPr>
            <a:r>
              <a:rPr lang="en" sz="2400" b="1" dirty="0">
                <a:latin typeface="Times New Roman"/>
                <a:ea typeface="Times New Roman"/>
                <a:cs typeface="Times New Roman"/>
                <a:sym typeface="Times New Roman"/>
              </a:rPr>
              <a:t>BI-HOURLY SALES FORECASTING</a:t>
            </a:r>
            <a:endParaRPr sz="2400" b="1" dirty="0">
              <a:latin typeface="Times New Roman"/>
              <a:ea typeface="Times New Roman"/>
              <a:cs typeface="Times New Roman"/>
              <a:sym typeface="Times New Roman"/>
            </a:endParaRPr>
          </a:p>
          <a:p>
            <a:pPr marL="0" lvl="0" indent="0" algn="ctr" rtl="0">
              <a:lnSpc>
                <a:spcPct val="115000"/>
              </a:lnSpc>
              <a:spcBef>
                <a:spcPts val="0"/>
              </a:spcBef>
              <a:spcAft>
                <a:spcPts val="0"/>
              </a:spcAft>
              <a:buClr>
                <a:schemeClr val="dk1"/>
              </a:buClr>
              <a:buSzPts val="1100"/>
              <a:buFont typeface="Arial"/>
              <a:buNone/>
            </a:pPr>
            <a:r>
              <a:rPr lang="en" sz="2400" b="1" dirty="0">
                <a:latin typeface="Times New Roman"/>
                <a:ea typeface="Times New Roman"/>
                <a:cs typeface="Times New Roman"/>
                <a:sym typeface="Times New Roman"/>
              </a:rPr>
              <a:t>OF A COSTCO STORE </a:t>
            </a:r>
            <a:r>
              <a:rPr lang="en-IN" sz="2400" b="1" dirty="0">
                <a:latin typeface="Times New Roman"/>
                <a:ea typeface="Times New Roman"/>
                <a:cs typeface="Times New Roman"/>
                <a:sym typeface="Times New Roman"/>
              </a:rPr>
              <a:t>IN US DOLLARS</a:t>
            </a:r>
            <a:endParaRPr sz="6600" dirty="0"/>
          </a:p>
        </p:txBody>
      </p:sp>
      <p:sp>
        <p:nvSpPr>
          <p:cNvPr id="55" name="Google Shape;55;p13"/>
          <p:cNvSpPr txBox="1">
            <a:spLocks noGrp="1"/>
          </p:cNvSpPr>
          <p:nvPr>
            <p:ph type="subTitle" idx="1"/>
          </p:nvPr>
        </p:nvSpPr>
        <p:spPr>
          <a:xfrm>
            <a:off x="311700" y="2834125"/>
            <a:ext cx="8520600" cy="18057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en" sz="1800" b="1" dirty="0">
                <a:solidFill>
                  <a:schemeClr val="dk1"/>
                </a:solidFill>
                <a:latin typeface="Times New Roman"/>
                <a:ea typeface="Times New Roman"/>
                <a:cs typeface="Times New Roman"/>
                <a:sym typeface="Times New Roman"/>
              </a:rPr>
              <a:t>						BY</a:t>
            </a:r>
            <a:endParaRPr sz="1800" b="1" dirty="0">
              <a:solidFill>
                <a:schemeClr val="dk1"/>
              </a:solidFill>
              <a:latin typeface="Times New Roman"/>
              <a:ea typeface="Times New Roman"/>
              <a:cs typeface="Times New Roman"/>
              <a:sym typeface="Times New Roman"/>
            </a:endParaRPr>
          </a:p>
          <a:p>
            <a:pPr marL="0" lvl="0" indent="0" algn="r" rtl="0">
              <a:lnSpc>
                <a:spcPct val="115000"/>
              </a:lnSpc>
              <a:spcBef>
                <a:spcPts val="0"/>
              </a:spcBef>
              <a:spcAft>
                <a:spcPts val="0"/>
              </a:spcAft>
              <a:buClr>
                <a:schemeClr val="dk1"/>
              </a:buClr>
              <a:buSzPts val="1100"/>
              <a:buFont typeface="Arial"/>
              <a:buNone/>
            </a:pPr>
            <a:r>
              <a:rPr lang="en" sz="1800" b="1" dirty="0">
                <a:solidFill>
                  <a:schemeClr val="dk1"/>
                </a:solidFill>
                <a:latin typeface="Times New Roman"/>
                <a:ea typeface="Times New Roman"/>
                <a:cs typeface="Times New Roman"/>
                <a:sym typeface="Times New Roman"/>
              </a:rPr>
              <a:t>ROHITH REDDY NARRA</a:t>
            </a:r>
            <a:endParaRPr sz="1800" b="1" dirty="0">
              <a:solidFill>
                <a:schemeClr val="dk1"/>
              </a:solidFill>
              <a:latin typeface="Times New Roman"/>
              <a:ea typeface="Times New Roman"/>
              <a:cs typeface="Times New Roman"/>
              <a:sym typeface="Times New Roman"/>
            </a:endParaRPr>
          </a:p>
          <a:p>
            <a:pPr marL="0" lvl="0" indent="0" algn="r" rtl="0">
              <a:lnSpc>
                <a:spcPct val="115000"/>
              </a:lnSpc>
              <a:spcBef>
                <a:spcPts val="0"/>
              </a:spcBef>
              <a:spcAft>
                <a:spcPts val="0"/>
              </a:spcAft>
              <a:buClr>
                <a:schemeClr val="dk1"/>
              </a:buClr>
              <a:buSzPts val="1100"/>
              <a:buFont typeface="Arial"/>
              <a:buNone/>
            </a:pPr>
            <a:r>
              <a:rPr lang="en" sz="1800" b="1" dirty="0">
                <a:solidFill>
                  <a:schemeClr val="dk1"/>
                </a:solidFill>
                <a:latin typeface="Times New Roman"/>
                <a:ea typeface="Times New Roman"/>
                <a:cs typeface="Times New Roman"/>
                <a:sym typeface="Times New Roman"/>
              </a:rPr>
              <a:t>VIJAYAKUMAR VENKATARAMAN</a:t>
            </a:r>
            <a:endParaRPr sz="1800" b="1" dirty="0">
              <a:solidFill>
                <a:schemeClr val="dk1"/>
              </a:solidFill>
              <a:latin typeface="Times New Roman"/>
              <a:ea typeface="Times New Roman"/>
              <a:cs typeface="Times New Roman"/>
              <a:sym typeface="Times New Roman"/>
            </a:endParaRPr>
          </a:p>
          <a:p>
            <a:pPr marL="0" lvl="0" indent="0" algn="r" rtl="0">
              <a:lnSpc>
                <a:spcPct val="115000"/>
              </a:lnSpc>
              <a:spcBef>
                <a:spcPts val="0"/>
              </a:spcBef>
              <a:spcAft>
                <a:spcPts val="0"/>
              </a:spcAft>
              <a:buClr>
                <a:schemeClr val="dk1"/>
              </a:buClr>
              <a:buSzPts val="1100"/>
              <a:buFont typeface="Arial"/>
              <a:buNone/>
            </a:pPr>
            <a:r>
              <a:rPr lang="en" sz="1800" b="1" dirty="0">
                <a:solidFill>
                  <a:schemeClr val="dk1"/>
                </a:solidFill>
                <a:latin typeface="Times New Roman"/>
                <a:ea typeface="Times New Roman"/>
                <a:cs typeface="Times New Roman"/>
                <a:sym typeface="Times New Roman"/>
              </a:rPr>
              <a:t>RAGHURAM ANUR SRINIVAS</a:t>
            </a:r>
            <a:endParaRPr sz="1800" b="1" dirty="0">
              <a:solidFill>
                <a:schemeClr val="dk1"/>
              </a:solidFill>
              <a:latin typeface="Times New Roman"/>
              <a:ea typeface="Times New Roman"/>
              <a:cs typeface="Times New Roman"/>
              <a:sym typeface="Times New Roman"/>
            </a:endParaRPr>
          </a:p>
          <a:p>
            <a:pPr marL="0" lvl="0" indent="0" algn="r" rtl="0">
              <a:lnSpc>
                <a:spcPct val="115000"/>
              </a:lnSpc>
              <a:spcBef>
                <a:spcPts val="0"/>
              </a:spcBef>
              <a:spcAft>
                <a:spcPts val="0"/>
              </a:spcAft>
              <a:buClr>
                <a:schemeClr val="dk1"/>
              </a:buClr>
              <a:buSzPts val="1100"/>
              <a:buFont typeface="Arial"/>
              <a:buNone/>
            </a:pPr>
            <a:r>
              <a:rPr lang="en" sz="1800" b="1" dirty="0">
                <a:solidFill>
                  <a:schemeClr val="dk1"/>
                </a:solidFill>
                <a:latin typeface="Times New Roman"/>
                <a:ea typeface="Times New Roman"/>
                <a:cs typeface="Times New Roman"/>
                <a:sym typeface="Times New Roman"/>
              </a:rPr>
              <a:t>VENKAT MITHUN KADIYALA</a:t>
            </a:r>
            <a:endParaRPr dirty="0"/>
          </a:p>
        </p:txBody>
      </p:sp>
      <p:pic>
        <p:nvPicPr>
          <p:cNvPr id="8" name="Picture 7" descr="A picture containing clock, drawing, computer&#10;&#10;Description automatically generated">
            <a:extLst>
              <a:ext uri="{FF2B5EF4-FFF2-40B4-BE49-F238E27FC236}">
                <a16:creationId xmlns:a16="http://schemas.microsoft.com/office/drawing/2014/main" id="{53DD5330-F0AB-454B-9D0E-79A098E63C5F}"/>
              </a:ext>
            </a:extLst>
          </p:cNvPr>
          <p:cNvPicPr>
            <a:picLocks noChangeAspect="1"/>
          </p:cNvPicPr>
          <p:nvPr/>
        </p:nvPicPr>
        <p:blipFill>
          <a:blip r:embed="rId3">
            <a:alphaModFix amt="30000"/>
          </a:blip>
          <a:stretch>
            <a:fillRect/>
          </a:stretch>
        </p:blipFill>
        <p:spPr>
          <a:xfrm>
            <a:off x="0" y="7951"/>
            <a:ext cx="9144000" cy="51435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311700" y="11682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Correlation</a:t>
            </a:r>
            <a:endParaRPr sz="2400" dirty="0"/>
          </a:p>
        </p:txBody>
      </p:sp>
      <p:pic>
        <p:nvPicPr>
          <p:cNvPr id="119" name="Google Shape;119;p22"/>
          <p:cNvPicPr preferRelativeResize="0"/>
          <p:nvPr/>
        </p:nvPicPr>
        <p:blipFill>
          <a:blip r:embed="rId3">
            <a:alphaModFix/>
          </a:blip>
          <a:stretch>
            <a:fillRect/>
          </a:stretch>
        </p:blipFill>
        <p:spPr>
          <a:xfrm>
            <a:off x="4502844" y="706801"/>
            <a:ext cx="4397006" cy="4302600"/>
          </a:xfrm>
          <a:prstGeom prst="rect">
            <a:avLst/>
          </a:prstGeom>
          <a:noFill/>
          <a:ln>
            <a:noFill/>
          </a:ln>
        </p:spPr>
      </p:pic>
      <p:sp>
        <p:nvSpPr>
          <p:cNvPr id="121" name="Google Shape;121;p22"/>
          <p:cNvSpPr txBox="1"/>
          <p:nvPr/>
        </p:nvSpPr>
        <p:spPr>
          <a:xfrm>
            <a:off x="244150" y="984512"/>
            <a:ext cx="4258694" cy="3747178"/>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Wingdings" panose="05000000000000000000" pitchFamily="2" charset="2"/>
              <a:buChar char="v"/>
            </a:pPr>
            <a:r>
              <a:rPr lang="en" sz="1600" dirty="0"/>
              <a:t>Correlation = 0, indicates variables are independent</a:t>
            </a:r>
            <a:endParaRPr sz="1600" dirty="0"/>
          </a:p>
          <a:p>
            <a:pPr marL="742950" lvl="0" indent="-285750" algn="l" rtl="0">
              <a:spcBef>
                <a:spcPts val="0"/>
              </a:spcBef>
              <a:spcAft>
                <a:spcPts val="0"/>
              </a:spcAft>
              <a:buFont typeface="Wingdings" panose="05000000000000000000" pitchFamily="2" charset="2"/>
              <a:buChar char="v"/>
            </a:pPr>
            <a:endParaRPr sz="1600" dirty="0"/>
          </a:p>
          <a:p>
            <a:pPr marL="457200" lvl="0" indent="-317500" algn="l" rtl="0">
              <a:spcBef>
                <a:spcPts val="0"/>
              </a:spcBef>
              <a:spcAft>
                <a:spcPts val="0"/>
              </a:spcAft>
              <a:buSzPts val="1400"/>
              <a:buFont typeface="Wingdings" panose="05000000000000000000" pitchFamily="2" charset="2"/>
              <a:buChar char="v"/>
            </a:pPr>
            <a:r>
              <a:rPr lang="en" sz="1600" dirty="0"/>
              <a:t>Correlation &gt; 0, indicates variables are directly related</a:t>
            </a:r>
            <a:endParaRPr sz="1600" dirty="0"/>
          </a:p>
          <a:p>
            <a:pPr marL="742950" lvl="0" indent="-285750" algn="l" rtl="0">
              <a:spcBef>
                <a:spcPts val="0"/>
              </a:spcBef>
              <a:spcAft>
                <a:spcPts val="0"/>
              </a:spcAft>
              <a:buFont typeface="Wingdings" panose="05000000000000000000" pitchFamily="2" charset="2"/>
              <a:buChar char="v"/>
            </a:pPr>
            <a:endParaRPr sz="1600" dirty="0"/>
          </a:p>
          <a:p>
            <a:pPr marL="457200" lvl="0" indent="-317500" algn="l" rtl="0">
              <a:spcBef>
                <a:spcPts val="0"/>
              </a:spcBef>
              <a:spcAft>
                <a:spcPts val="0"/>
              </a:spcAft>
              <a:buSzPts val="1400"/>
              <a:buFont typeface="Wingdings" panose="05000000000000000000" pitchFamily="2" charset="2"/>
              <a:buChar char="v"/>
            </a:pPr>
            <a:r>
              <a:rPr lang="en" sz="1600" dirty="0"/>
              <a:t>Correlation &lt; 0, indicates variables are inversely related</a:t>
            </a:r>
            <a:endParaRPr sz="1600" dirty="0"/>
          </a:p>
          <a:p>
            <a:pPr marL="742950" lvl="0" indent="-285750" algn="l" rtl="0">
              <a:spcBef>
                <a:spcPts val="0"/>
              </a:spcBef>
              <a:spcAft>
                <a:spcPts val="0"/>
              </a:spcAft>
              <a:buFont typeface="Wingdings" panose="05000000000000000000" pitchFamily="2" charset="2"/>
              <a:buChar char="v"/>
            </a:pPr>
            <a:endParaRPr sz="1600" dirty="0"/>
          </a:p>
          <a:p>
            <a:pPr marL="457200" lvl="0" indent="-317500" algn="l" rtl="0">
              <a:spcBef>
                <a:spcPts val="0"/>
              </a:spcBef>
              <a:spcAft>
                <a:spcPts val="0"/>
              </a:spcAft>
              <a:buSzPts val="1400"/>
              <a:buFont typeface="Wingdings" panose="05000000000000000000" pitchFamily="2" charset="2"/>
              <a:buChar char="v"/>
            </a:pPr>
            <a:r>
              <a:rPr lang="en" sz="1600" dirty="0"/>
              <a:t>Data consists of almost independent quantitative variables.</a:t>
            </a:r>
            <a:endParaRPr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205875" y="231173"/>
            <a:ext cx="5409600" cy="572700"/>
          </a:xfrm>
          <a:prstGeom prst="rect">
            <a:avLst/>
          </a:prstGeom>
        </p:spPr>
        <p:txBody>
          <a:bodyPr spcFirstLastPara="1" wrap="square" lIns="91425" tIns="91425" rIns="91425" bIns="91425" anchor="t" anchorCtr="0">
            <a:noAutofit/>
          </a:bodyPr>
          <a:lstStyle/>
          <a:p>
            <a:pPr lvl="0"/>
            <a:r>
              <a:rPr lang="en-IN" sz="2400" dirty="0"/>
              <a:t>Item </a:t>
            </a:r>
            <a:r>
              <a:rPr lang="en" sz="2400" dirty="0"/>
              <a:t>Sales Analysis</a:t>
            </a:r>
            <a:endParaRPr sz="2400" dirty="0"/>
          </a:p>
        </p:txBody>
      </p:sp>
      <p:sp>
        <p:nvSpPr>
          <p:cNvPr id="127" name="Google Shape;127;p23"/>
          <p:cNvSpPr txBox="1">
            <a:spLocks noGrp="1"/>
          </p:cNvSpPr>
          <p:nvPr>
            <p:ph type="body" idx="1"/>
          </p:nvPr>
        </p:nvSpPr>
        <p:spPr>
          <a:xfrm>
            <a:off x="311700" y="975806"/>
            <a:ext cx="5651778" cy="639000"/>
          </a:xfrm>
          <a:prstGeom prst="rect">
            <a:avLst/>
          </a:prstGeom>
        </p:spPr>
        <p:txBody>
          <a:bodyPr spcFirstLastPara="1" wrap="square" lIns="91425" tIns="91425" rIns="91425" bIns="91425" anchor="t" anchorCtr="0">
            <a:noAutofit/>
          </a:bodyPr>
          <a:lstStyle/>
          <a:p>
            <a:pPr marL="0" indent="0">
              <a:spcAft>
                <a:spcPts val="1600"/>
              </a:spcAft>
              <a:buNone/>
            </a:pPr>
            <a:r>
              <a:rPr lang="en" sz="1600" dirty="0">
                <a:solidFill>
                  <a:schemeClr val="tx1"/>
                </a:solidFill>
              </a:rPr>
              <a:t>Bath tissue and paper towels are highest grossing products.</a:t>
            </a:r>
            <a:endParaRPr sz="1600" dirty="0">
              <a:solidFill>
                <a:schemeClr val="tx1"/>
              </a:solidFill>
            </a:endParaRPr>
          </a:p>
        </p:txBody>
      </p:sp>
      <p:pic>
        <p:nvPicPr>
          <p:cNvPr id="128" name="Google Shape;128;p23"/>
          <p:cNvPicPr preferRelativeResize="0"/>
          <p:nvPr/>
        </p:nvPicPr>
        <p:blipFill rotWithShape="1">
          <a:blip r:embed="rId3">
            <a:alphaModFix/>
          </a:blip>
          <a:srcRect l="-585" t="890" r="15696" b="2360"/>
          <a:stretch/>
        </p:blipFill>
        <p:spPr>
          <a:xfrm rot="5399998">
            <a:off x="5087956" y="1121402"/>
            <a:ext cx="4663553" cy="3036785"/>
          </a:xfrm>
          <a:prstGeom prst="rect">
            <a:avLst/>
          </a:prstGeom>
          <a:noFill/>
          <a:ln>
            <a:noFill/>
          </a:ln>
        </p:spPr>
      </p:pic>
      <p:pic>
        <p:nvPicPr>
          <p:cNvPr id="129" name="Google Shape;129;p23"/>
          <p:cNvPicPr preferRelativeResize="0"/>
          <p:nvPr/>
        </p:nvPicPr>
        <p:blipFill rotWithShape="1">
          <a:blip r:embed="rId4">
            <a:alphaModFix/>
          </a:blip>
          <a:srcRect b="2789"/>
          <a:stretch/>
        </p:blipFill>
        <p:spPr>
          <a:xfrm>
            <a:off x="242544" y="1805748"/>
            <a:ext cx="5520481" cy="315813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xfrm>
            <a:off x="180733" y="133357"/>
            <a:ext cx="5211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Member-Sales analysis</a:t>
            </a:r>
            <a:endParaRPr sz="2400" dirty="0"/>
          </a:p>
        </p:txBody>
      </p:sp>
      <p:pic>
        <p:nvPicPr>
          <p:cNvPr id="136" name="Google Shape;136;p24"/>
          <p:cNvPicPr preferRelativeResize="0"/>
          <p:nvPr/>
        </p:nvPicPr>
        <p:blipFill rotWithShape="1">
          <a:blip r:embed="rId3">
            <a:alphaModFix/>
          </a:blip>
          <a:srcRect b="7261"/>
          <a:stretch/>
        </p:blipFill>
        <p:spPr>
          <a:xfrm>
            <a:off x="180733" y="942975"/>
            <a:ext cx="3023509" cy="2438393"/>
          </a:xfrm>
          <a:prstGeom prst="rect">
            <a:avLst/>
          </a:prstGeom>
          <a:noFill/>
          <a:ln>
            <a:noFill/>
          </a:ln>
        </p:spPr>
      </p:pic>
      <p:pic>
        <p:nvPicPr>
          <p:cNvPr id="137" name="Google Shape;137;p24"/>
          <p:cNvPicPr preferRelativeResize="0"/>
          <p:nvPr/>
        </p:nvPicPr>
        <p:blipFill rotWithShape="1">
          <a:blip r:embed="rId4">
            <a:alphaModFix/>
          </a:blip>
          <a:srcRect b="16680"/>
          <a:stretch/>
        </p:blipFill>
        <p:spPr>
          <a:xfrm>
            <a:off x="2490402" y="2571750"/>
            <a:ext cx="3123298" cy="2438393"/>
          </a:xfrm>
          <a:prstGeom prst="rect">
            <a:avLst/>
          </a:prstGeom>
          <a:noFill/>
          <a:ln>
            <a:noFill/>
          </a:ln>
        </p:spPr>
      </p:pic>
      <p:pic>
        <p:nvPicPr>
          <p:cNvPr id="138" name="Google Shape;138;p24"/>
          <p:cNvPicPr preferRelativeResize="0"/>
          <p:nvPr/>
        </p:nvPicPr>
        <p:blipFill rotWithShape="1">
          <a:blip r:embed="rId5">
            <a:alphaModFix/>
          </a:blip>
          <a:srcRect b="2305"/>
          <a:stretch/>
        </p:blipFill>
        <p:spPr>
          <a:xfrm>
            <a:off x="5636752" y="706057"/>
            <a:ext cx="3326515" cy="4304085"/>
          </a:xfrm>
          <a:prstGeom prst="rect">
            <a:avLst/>
          </a:prstGeom>
          <a:noFill/>
          <a:ln>
            <a:noFill/>
          </a:ln>
        </p:spPr>
      </p:pic>
      <p:sp>
        <p:nvSpPr>
          <p:cNvPr id="2" name="Callout: Right Arrow 1">
            <a:extLst>
              <a:ext uri="{FF2B5EF4-FFF2-40B4-BE49-F238E27FC236}">
                <a16:creationId xmlns:a16="http://schemas.microsoft.com/office/drawing/2014/main" id="{B6239637-733B-48DE-9FBA-543FE85095C8}"/>
              </a:ext>
            </a:extLst>
          </p:cNvPr>
          <p:cNvSpPr/>
          <p:nvPr/>
        </p:nvSpPr>
        <p:spPr>
          <a:xfrm>
            <a:off x="180734" y="3618286"/>
            <a:ext cx="2232054" cy="1207287"/>
          </a:xfrm>
          <a:prstGeom prst="rightArrowCallout">
            <a:avLst/>
          </a:prstGeom>
        </p:spPr>
        <p:style>
          <a:lnRef idx="2">
            <a:schemeClr val="accent5"/>
          </a:lnRef>
          <a:fillRef idx="1">
            <a:schemeClr val="lt1"/>
          </a:fillRef>
          <a:effectRef idx="0">
            <a:schemeClr val="accent5"/>
          </a:effectRef>
          <a:fontRef idx="minor">
            <a:schemeClr val="dk1"/>
          </a:fontRef>
        </p:style>
        <p:txBody>
          <a:bodyPr rtlCol="0" anchor="ctr"/>
          <a:lstStyle/>
          <a:p>
            <a:r>
              <a:rPr lang="en-IN" dirty="0"/>
              <a:t>Average Revenue per Customer</a:t>
            </a:r>
          </a:p>
          <a:p>
            <a:endParaRPr lang="en-IN" dirty="0"/>
          </a:p>
          <a:p>
            <a:pPr algn="ctr"/>
            <a:r>
              <a:rPr lang="en-IN" b="1" dirty="0"/>
              <a:t>751</a:t>
            </a:r>
          </a:p>
        </p:txBody>
      </p:sp>
      <p:sp>
        <p:nvSpPr>
          <p:cNvPr id="3" name="Callout: Left Arrow 2">
            <a:extLst>
              <a:ext uri="{FF2B5EF4-FFF2-40B4-BE49-F238E27FC236}">
                <a16:creationId xmlns:a16="http://schemas.microsoft.com/office/drawing/2014/main" id="{8089BBF3-C883-4611-B30F-F7721829A0F5}"/>
              </a:ext>
            </a:extLst>
          </p:cNvPr>
          <p:cNvSpPr/>
          <p:nvPr/>
        </p:nvSpPr>
        <p:spPr>
          <a:xfrm>
            <a:off x="3262386" y="971549"/>
            <a:ext cx="2129347" cy="1031821"/>
          </a:xfrm>
          <a:prstGeom prst="leftArrowCallout">
            <a:avLst>
              <a:gd name="adj1" fmla="val 25000"/>
              <a:gd name="adj2" fmla="val 25000"/>
              <a:gd name="adj3" fmla="val 25000"/>
              <a:gd name="adj4" fmla="val 77922"/>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dirty="0"/>
              <a:t>Average Revenue per Customer</a:t>
            </a:r>
          </a:p>
          <a:p>
            <a:pPr algn="ctr"/>
            <a:endParaRPr lang="en-IN" dirty="0"/>
          </a:p>
          <a:p>
            <a:pPr algn="ctr"/>
            <a:r>
              <a:rPr lang="en-IN" b="1" dirty="0"/>
              <a:t>1385</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205947" y="201597"/>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Holiday-Sales Analysis</a:t>
            </a:r>
            <a:endParaRPr sz="2400" dirty="0"/>
          </a:p>
        </p:txBody>
      </p:sp>
      <p:pic>
        <p:nvPicPr>
          <p:cNvPr id="144" name="Google Shape;144;p25"/>
          <p:cNvPicPr preferRelativeResize="0"/>
          <p:nvPr/>
        </p:nvPicPr>
        <p:blipFill rotWithShape="1">
          <a:blip r:embed="rId3">
            <a:alphaModFix/>
          </a:blip>
          <a:srcRect b="4798"/>
          <a:stretch/>
        </p:blipFill>
        <p:spPr>
          <a:xfrm>
            <a:off x="333955" y="1574536"/>
            <a:ext cx="4368674" cy="3229055"/>
          </a:xfrm>
          <a:prstGeom prst="rect">
            <a:avLst/>
          </a:prstGeom>
          <a:noFill/>
          <a:ln>
            <a:noFill/>
          </a:ln>
        </p:spPr>
      </p:pic>
      <p:pic>
        <p:nvPicPr>
          <p:cNvPr id="145" name="Google Shape;145;p25"/>
          <p:cNvPicPr preferRelativeResize="0"/>
          <p:nvPr/>
        </p:nvPicPr>
        <p:blipFill rotWithShape="1">
          <a:blip r:embed="rId4">
            <a:alphaModFix/>
          </a:blip>
          <a:srcRect b="7450"/>
          <a:stretch/>
        </p:blipFill>
        <p:spPr>
          <a:xfrm>
            <a:off x="5036037" y="1575372"/>
            <a:ext cx="3690510" cy="3228219"/>
          </a:xfrm>
          <a:prstGeom prst="rect">
            <a:avLst/>
          </a:prstGeom>
          <a:noFill/>
          <a:ln>
            <a:noFill/>
          </a:ln>
        </p:spPr>
      </p:pic>
      <p:sp>
        <p:nvSpPr>
          <p:cNvPr id="146" name="Google Shape;146;p25"/>
          <p:cNvSpPr txBox="1"/>
          <p:nvPr/>
        </p:nvSpPr>
        <p:spPr>
          <a:xfrm>
            <a:off x="205947" y="927136"/>
            <a:ext cx="8052300" cy="647400"/>
          </a:xfrm>
          <a:prstGeom prst="rect">
            <a:avLst/>
          </a:prstGeom>
          <a:noFill/>
          <a:ln>
            <a:noFill/>
          </a:ln>
        </p:spPr>
        <p:txBody>
          <a:bodyPr spcFirstLastPara="1" wrap="square" lIns="91425" tIns="91425" rIns="91425" bIns="91425" anchor="t" anchorCtr="0">
            <a:noAutofit/>
          </a:bodyPr>
          <a:lstStyle/>
          <a:p>
            <a:pPr lvl="0" algn="l" rtl="0">
              <a:spcBef>
                <a:spcPts val="0"/>
              </a:spcBef>
              <a:spcAft>
                <a:spcPts val="0"/>
              </a:spcAft>
            </a:pPr>
            <a:r>
              <a:rPr lang="en" dirty="0"/>
              <a:t>The store was closed on 3 occasions. On Thanksgiving, Christmas and New Year’s. </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6"/>
          <p:cNvSpPr txBox="1">
            <a:spLocks noGrp="1"/>
          </p:cNvSpPr>
          <p:nvPr>
            <p:ph type="title"/>
          </p:nvPr>
        </p:nvSpPr>
        <p:spPr>
          <a:xfrm>
            <a:off x="221650" y="154499"/>
            <a:ext cx="3553500" cy="55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Data Preprocessing</a:t>
            </a:r>
            <a:endParaRPr sz="2400" dirty="0"/>
          </a:p>
        </p:txBody>
      </p:sp>
      <p:sp>
        <p:nvSpPr>
          <p:cNvPr id="152" name="Google Shape;152;p26"/>
          <p:cNvSpPr txBox="1">
            <a:spLocks noGrp="1"/>
          </p:cNvSpPr>
          <p:nvPr>
            <p:ph type="body" idx="1"/>
          </p:nvPr>
        </p:nvSpPr>
        <p:spPr>
          <a:xfrm>
            <a:off x="221648" y="705899"/>
            <a:ext cx="3996392" cy="3918675"/>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endParaRPr sz="1600" dirty="0"/>
          </a:p>
          <a:p>
            <a:pPr marL="457200" lvl="0" indent="-342900" algn="l" rtl="0">
              <a:spcBef>
                <a:spcPts val="0"/>
              </a:spcBef>
              <a:spcAft>
                <a:spcPts val="0"/>
              </a:spcAft>
              <a:buSzPts val="1800"/>
              <a:buChar char="❖"/>
            </a:pPr>
            <a:r>
              <a:rPr lang="en" sz="1600" dirty="0"/>
              <a:t>Removed outliers by </a:t>
            </a:r>
            <a:endParaRPr sz="1600" dirty="0"/>
          </a:p>
          <a:p>
            <a:pPr marL="914400" lvl="1" indent="-317500" algn="l" rtl="0">
              <a:spcBef>
                <a:spcPts val="0"/>
              </a:spcBef>
              <a:spcAft>
                <a:spcPts val="0"/>
              </a:spcAft>
              <a:buSzPts val="1400"/>
              <a:buChar char="➢"/>
            </a:pPr>
            <a:r>
              <a:rPr lang="en" dirty="0"/>
              <a:t>Not considering unusual sales (identified from boxplot)</a:t>
            </a:r>
            <a:endParaRPr dirty="0"/>
          </a:p>
          <a:p>
            <a:pPr marL="914400" lvl="1" indent="-317500" algn="l" rtl="0">
              <a:spcBef>
                <a:spcPts val="0"/>
              </a:spcBef>
              <a:spcAft>
                <a:spcPts val="0"/>
              </a:spcAft>
              <a:buSzPts val="1400"/>
              <a:buChar char="➢"/>
            </a:pPr>
            <a:r>
              <a:rPr lang="en" dirty="0"/>
              <a:t>Considered sales during the store open timings. (9am - 7pm)</a:t>
            </a:r>
          </a:p>
          <a:p>
            <a:pPr marL="596900" lvl="1" indent="0" algn="l" rtl="0">
              <a:spcBef>
                <a:spcPts val="0"/>
              </a:spcBef>
              <a:spcAft>
                <a:spcPts val="0"/>
              </a:spcAft>
              <a:buSzPts val="1400"/>
              <a:buNone/>
            </a:pPr>
            <a:endParaRPr dirty="0"/>
          </a:p>
          <a:p>
            <a:pPr marL="457200" lvl="0" indent="-342900" algn="l" rtl="0">
              <a:spcBef>
                <a:spcPts val="0"/>
              </a:spcBef>
              <a:spcAft>
                <a:spcPts val="0"/>
              </a:spcAft>
              <a:buSzPts val="1800"/>
              <a:buChar char="❖"/>
            </a:pPr>
            <a:r>
              <a:rPr lang="en" sz="1600" dirty="0"/>
              <a:t>MBDATE and MBTIME are formatted and grouped into a datetime column</a:t>
            </a:r>
          </a:p>
          <a:p>
            <a:pPr marL="114300" lvl="0" indent="0" algn="l" rtl="0">
              <a:spcBef>
                <a:spcPts val="0"/>
              </a:spcBef>
              <a:spcAft>
                <a:spcPts val="0"/>
              </a:spcAft>
              <a:buSzPts val="1800"/>
              <a:buNone/>
            </a:pPr>
            <a:endParaRPr sz="1600" dirty="0"/>
          </a:p>
          <a:p>
            <a:pPr marL="457200" lvl="0" indent="-342900" algn="l" rtl="0">
              <a:spcBef>
                <a:spcPts val="0"/>
              </a:spcBef>
              <a:spcAft>
                <a:spcPts val="0"/>
              </a:spcAft>
              <a:buSzPts val="1800"/>
              <a:buChar char="❖"/>
            </a:pPr>
            <a:r>
              <a:rPr lang="en" sz="1600" dirty="0"/>
              <a:t>Bi-hourly sales are calculated by grouping the data by transaction time</a:t>
            </a:r>
          </a:p>
          <a:p>
            <a:pPr marL="114300" lvl="0" indent="0" algn="l" rtl="0">
              <a:spcBef>
                <a:spcPts val="0"/>
              </a:spcBef>
              <a:spcAft>
                <a:spcPts val="0"/>
              </a:spcAft>
              <a:buSzPts val="1800"/>
              <a:buNone/>
            </a:pPr>
            <a:endParaRPr sz="1600" dirty="0"/>
          </a:p>
          <a:p>
            <a:pPr>
              <a:buFont typeface="Arial"/>
              <a:buChar char="❖"/>
            </a:pPr>
            <a:r>
              <a:rPr lang="en" sz="1600" dirty="0"/>
              <a:t>Removed rows with </a:t>
            </a:r>
            <a:r>
              <a:rPr lang="en-IN" sz="1600" dirty="0"/>
              <a:t>Nulls</a:t>
            </a:r>
            <a:r>
              <a:rPr lang="en" sz="1600" dirty="0"/>
              <a:t> </a:t>
            </a:r>
            <a:r>
              <a:rPr lang="en-IN" sz="1600" dirty="0"/>
              <a:t>and </a:t>
            </a:r>
            <a:r>
              <a:rPr lang="en" sz="1600" dirty="0"/>
              <a:t>Standardized data</a:t>
            </a:r>
            <a:endParaRPr sz="1600" dirty="0"/>
          </a:p>
        </p:txBody>
      </p:sp>
      <p:graphicFrame>
        <p:nvGraphicFramePr>
          <p:cNvPr id="153" name="Google Shape;153;p26"/>
          <p:cNvGraphicFramePr/>
          <p:nvPr>
            <p:extLst>
              <p:ext uri="{D42A27DB-BD31-4B8C-83A1-F6EECF244321}">
                <p14:modId xmlns:p14="http://schemas.microsoft.com/office/powerpoint/2010/main" val="1920711870"/>
              </p:ext>
            </p:extLst>
          </p:nvPr>
        </p:nvGraphicFramePr>
        <p:xfrm>
          <a:off x="4433687" y="3693020"/>
          <a:ext cx="4488665" cy="1147123"/>
        </p:xfrm>
        <a:graphic>
          <a:graphicData uri="http://schemas.openxmlformats.org/drawingml/2006/table">
            <a:tbl>
              <a:tblPr>
                <a:noFill/>
                <a:tableStyleId>{A7F904A1-A353-401D-AE8F-7B2FC8ADAC90}</a:tableStyleId>
              </a:tblPr>
              <a:tblGrid>
                <a:gridCol w="774787">
                  <a:extLst>
                    <a:ext uri="{9D8B030D-6E8A-4147-A177-3AD203B41FA5}">
                      <a16:colId xmlns:a16="http://schemas.microsoft.com/office/drawing/2014/main" val="20000"/>
                    </a:ext>
                  </a:extLst>
                </a:gridCol>
                <a:gridCol w="614701">
                  <a:extLst>
                    <a:ext uri="{9D8B030D-6E8A-4147-A177-3AD203B41FA5}">
                      <a16:colId xmlns:a16="http://schemas.microsoft.com/office/drawing/2014/main" val="20001"/>
                    </a:ext>
                  </a:extLst>
                </a:gridCol>
                <a:gridCol w="702088">
                  <a:extLst>
                    <a:ext uri="{9D8B030D-6E8A-4147-A177-3AD203B41FA5}">
                      <a16:colId xmlns:a16="http://schemas.microsoft.com/office/drawing/2014/main" val="20002"/>
                    </a:ext>
                  </a:extLst>
                </a:gridCol>
                <a:gridCol w="522849">
                  <a:extLst>
                    <a:ext uri="{9D8B030D-6E8A-4147-A177-3AD203B41FA5}">
                      <a16:colId xmlns:a16="http://schemas.microsoft.com/office/drawing/2014/main" val="20003"/>
                    </a:ext>
                  </a:extLst>
                </a:gridCol>
                <a:gridCol w="575683">
                  <a:extLst>
                    <a:ext uri="{9D8B030D-6E8A-4147-A177-3AD203B41FA5}">
                      <a16:colId xmlns:a16="http://schemas.microsoft.com/office/drawing/2014/main" val="20004"/>
                    </a:ext>
                  </a:extLst>
                </a:gridCol>
                <a:gridCol w="584359">
                  <a:extLst>
                    <a:ext uri="{9D8B030D-6E8A-4147-A177-3AD203B41FA5}">
                      <a16:colId xmlns:a16="http://schemas.microsoft.com/office/drawing/2014/main" val="20005"/>
                    </a:ext>
                  </a:extLst>
                </a:gridCol>
                <a:gridCol w="714198">
                  <a:extLst>
                    <a:ext uri="{9D8B030D-6E8A-4147-A177-3AD203B41FA5}">
                      <a16:colId xmlns:a16="http://schemas.microsoft.com/office/drawing/2014/main" val="20006"/>
                    </a:ext>
                  </a:extLst>
                </a:gridCol>
              </a:tblGrid>
              <a:tr h="590481">
                <a:tc>
                  <a:txBody>
                    <a:bodyPr/>
                    <a:lstStyle/>
                    <a:p>
                      <a:pPr marL="0" lvl="0" indent="0" algn="l" rtl="0">
                        <a:spcBef>
                          <a:spcPts val="0"/>
                        </a:spcBef>
                        <a:spcAft>
                          <a:spcPts val="0"/>
                        </a:spcAft>
                        <a:buNone/>
                      </a:pPr>
                      <a:r>
                        <a:rPr lang="en" sz="1200" dirty="0"/>
                        <a:t>Mean</a:t>
                      </a:r>
                      <a:endParaRPr sz="1200" dirty="0"/>
                    </a:p>
                  </a:txBody>
                  <a:tcPr marL="91425" marR="91425" marT="91425" marB="91425"/>
                </a:tc>
                <a:tc>
                  <a:txBody>
                    <a:bodyPr/>
                    <a:lstStyle/>
                    <a:p>
                      <a:pPr marL="0" lvl="0" indent="0" algn="l" rtl="0">
                        <a:spcBef>
                          <a:spcPts val="0"/>
                        </a:spcBef>
                        <a:spcAft>
                          <a:spcPts val="0"/>
                        </a:spcAft>
                        <a:buNone/>
                      </a:pPr>
                      <a:r>
                        <a:rPr lang="en" sz="1200"/>
                        <a:t>SD</a:t>
                      </a:r>
                      <a:endParaRPr sz="1200"/>
                    </a:p>
                  </a:txBody>
                  <a:tcPr marL="91425" marR="91425" marT="91425" marB="91425"/>
                </a:tc>
                <a:tc>
                  <a:txBody>
                    <a:bodyPr/>
                    <a:lstStyle/>
                    <a:p>
                      <a:pPr marL="0" lvl="0" indent="0" algn="l" rtl="0">
                        <a:spcBef>
                          <a:spcPts val="0"/>
                        </a:spcBef>
                        <a:spcAft>
                          <a:spcPts val="0"/>
                        </a:spcAft>
                        <a:buNone/>
                      </a:pPr>
                      <a:r>
                        <a:rPr lang="en" sz="1200"/>
                        <a:t>Min</a:t>
                      </a:r>
                      <a:endParaRPr sz="1200"/>
                    </a:p>
                  </a:txBody>
                  <a:tcPr marL="91425" marR="91425" marT="91425" marB="91425"/>
                </a:tc>
                <a:tc>
                  <a:txBody>
                    <a:bodyPr/>
                    <a:lstStyle/>
                    <a:p>
                      <a:pPr marL="0" lvl="0" indent="0" algn="l" rtl="0">
                        <a:spcBef>
                          <a:spcPts val="0"/>
                        </a:spcBef>
                        <a:spcAft>
                          <a:spcPts val="0"/>
                        </a:spcAft>
                        <a:buNone/>
                      </a:pPr>
                      <a:r>
                        <a:rPr lang="en" sz="1200"/>
                        <a:t>25%</a:t>
                      </a:r>
                      <a:endParaRPr sz="1200"/>
                    </a:p>
                  </a:txBody>
                  <a:tcPr marL="91425" marR="91425" marT="91425" marB="91425"/>
                </a:tc>
                <a:tc>
                  <a:txBody>
                    <a:bodyPr/>
                    <a:lstStyle/>
                    <a:p>
                      <a:pPr marL="0" lvl="0" indent="0" algn="l" rtl="0">
                        <a:spcBef>
                          <a:spcPts val="0"/>
                        </a:spcBef>
                        <a:spcAft>
                          <a:spcPts val="0"/>
                        </a:spcAft>
                        <a:buNone/>
                      </a:pPr>
                      <a:r>
                        <a:rPr lang="en" sz="1200" dirty="0"/>
                        <a:t>50%</a:t>
                      </a:r>
                      <a:endParaRPr sz="1200" dirty="0"/>
                    </a:p>
                  </a:txBody>
                  <a:tcPr marL="91425" marR="91425" marT="91425" marB="91425"/>
                </a:tc>
                <a:tc>
                  <a:txBody>
                    <a:bodyPr/>
                    <a:lstStyle/>
                    <a:p>
                      <a:pPr marL="0" lvl="0" indent="0" algn="l" rtl="0">
                        <a:spcBef>
                          <a:spcPts val="0"/>
                        </a:spcBef>
                        <a:spcAft>
                          <a:spcPts val="0"/>
                        </a:spcAft>
                        <a:buNone/>
                      </a:pPr>
                      <a:r>
                        <a:rPr lang="en" sz="1200"/>
                        <a:t>75%</a:t>
                      </a:r>
                      <a:endParaRPr sz="1200"/>
                    </a:p>
                  </a:txBody>
                  <a:tcPr marL="91425" marR="91425" marT="91425" marB="91425"/>
                </a:tc>
                <a:tc>
                  <a:txBody>
                    <a:bodyPr/>
                    <a:lstStyle/>
                    <a:p>
                      <a:pPr marL="0" lvl="0" indent="0" algn="l" rtl="0">
                        <a:spcBef>
                          <a:spcPts val="0"/>
                        </a:spcBef>
                        <a:spcAft>
                          <a:spcPts val="0"/>
                        </a:spcAft>
                        <a:buNone/>
                      </a:pPr>
                      <a:r>
                        <a:rPr lang="en" sz="1200"/>
                        <a:t>Max</a:t>
                      </a:r>
                      <a:endParaRPr sz="1200"/>
                    </a:p>
                  </a:txBody>
                  <a:tcPr marL="91425" marR="91425" marT="91425" marB="91425"/>
                </a:tc>
                <a:extLst>
                  <a:ext uri="{0D108BD9-81ED-4DB2-BD59-A6C34878D82A}">
                    <a16:rowId xmlns:a16="http://schemas.microsoft.com/office/drawing/2014/main" val="10000"/>
                  </a:ext>
                </a:extLst>
              </a:tr>
              <a:tr h="556642">
                <a:tc>
                  <a:txBody>
                    <a:bodyPr/>
                    <a:lstStyle/>
                    <a:p>
                      <a:pPr marL="0" lvl="0" indent="0" algn="l" rtl="0">
                        <a:lnSpc>
                          <a:spcPct val="115000"/>
                        </a:lnSpc>
                        <a:spcBef>
                          <a:spcPts val="0"/>
                        </a:spcBef>
                        <a:spcAft>
                          <a:spcPts val="1600"/>
                        </a:spcAft>
                        <a:buClr>
                          <a:schemeClr val="dk1"/>
                        </a:buClr>
                        <a:buSzPts val="1100"/>
                        <a:buFont typeface="Arial"/>
                        <a:buNone/>
                      </a:pPr>
                      <a:r>
                        <a:rPr lang="en" sz="1200" dirty="0">
                          <a:solidFill>
                            <a:schemeClr val="dk2"/>
                          </a:solidFill>
                        </a:rPr>
                        <a:t>$15.12</a:t>
                      </a:r>
                      <a:endParaRPr sz="1200" dirty="0"/>
                    </a:p>
                  </a:txBody>
                  <a:tcPr marL="91425" marR="91425" marT="91425" marB="91425"/>
                </a:tc>
                <a:tc>
                  <a:txBody>
                    <a:bodyPr/>
                    <a:lstStyle/>
                    <a:p>
                      <a:pPr marL="0" lvl="0" indent="0" algn="l" rtl="0">
                        <a:lnSpc>
                          <a:spcPct val="115000"/>
                        </a:lnSpc>
                        <a:spcBef>
                          <a:spcPts val="0"/>
                        </a:spcBef>
                        <a:spcAft>
                          <a:spcPts val="1600"/>
                        </a:spcAft>
                        <a:buClr>
                          <a:schemeClr val="dk1"/>
                        </a:buClr>
                        <a:buSzPts val="1100"/>
                        <a:buFont typeface="Arial"/>
                        <a:buNone/>
                      </a:pPr>
                      <a:r>
                        <a:rPr lang="en" sz="1200" dirty="0">
                          <a:solidFill>
                            <a:schemeClr val="dk2"/>
                          </a:solidFill>
                        </a:rPr>
                        <a:t>$84.7</a:t>
                      </a:r>
                      <a:endParaRPr sz="1200" dirty="0"/>
                    </a:p>
                  </a:txBody>
                  <a:tcPr marL="91425" marR="91425" marT="91425" marB="91425"/>
                </a:tc>
                <a:tc>
                  <a:txBody>
                    <a:bodyPr/>
                    <a:lstStyle/>
                    <a:p>
                      <a:pPr marL="0" lvl="0" indent="0" algn="l" rtl="0">
                        <a:lnSpc>
                          <a:spcPct val="115000"/>
                        </a:lnSpc>
                        <a:spcBef>
                          <a:spcPts val="0"/>
                        </a:spcBef>
                        <a:spcAft>
                          <a:spcPts val="1600"/>
                        </a:spcAft>
                        <a:buClr>
                          <a:schemeClr val="dk1"/>
                        </a:buClr>
                        <a:buSzPts val="1100"/>
                        <a:buFont typeface="Arial"/>
                        <a:buNone/>
                      </a:pPr>
                      <a:r>
                        <a:rPr lang="en" sz="1200" dirty="0">
                          <a:solidFill>
                            <a:schemeClr val="dk2"/>
                          </a:solidFill>
                        </a:rPr>
                        <a:t>$13500</a:t>
                      </a:r>
                      <a:endParaRPr sz="1200" dirty="0"/>
                    </a:p>
                  </a:txBody>
                  <a:tcPr marL="91425" marR="91425" marT="91425" marB="91425"/>
                </a:tc>
                <a:tc>
                  <a:txBody>
                    <a:bodyPr/>
                    <a:lstStyle/>
                    <a:p>
                      <a:pPr marL="0" lvl="0" indent="0" algn="l" rtl="0">
                        <a:lnSpc>
                          <a:spcPct val="115000"/>
                        </a:lnSpc>
                        <a:spcBef>
                          <a:spcPts val="0"/>
                        </a:spcBef>
                        <a:spcAft>
                          <a:spcPts val="1600"/>
                        </a:spcAft>
                        <a:buClr>
                          <a:schemeClr val="dk1"/>
                        </a:buClr>
                        <a:buSzPts val="1100"/>
                        <a:buFont typeface="Arial"/>
                        <a:buNone/>
                      </a:pPr>
                      <a:r>
                        <a:rPr lang="en" sz="1200" dirty="0">
                          <a:solidFill>
                            <a:schemeClr val="dk2"/>
                          </a:solidFill>
                        </a:rPr>
                        <a:t>$6.8</a:t>
                      </a:r>
                      <a:endParaRPr sz="1200" dirty="0"/>
                    </a:p>
                  </a:txBody>
                  <a:tcPr marL="91425" marR="91425" marT="91425" marB="91425"/>
                </a:tc>
                <a:tc>
                  <a:txBody>
                    <a:bodyPr/>
                    <a:lstStyle/>
                    <a:p>
                      <a:pPr marL="0" lvl="0" indent="0" algn="l" rtl="0">
                        <a:lnSpc>
                          <a:spcPct val="115000"/>
                        </a:lnSpc>
                        <a:spcBef>
                          <a:spcPts val="0"/>
                        </a:spcBef>
                        <a:spcAft>
                          <a:spcPts val="1600"/>
                        </a:spcAft>
                        <a:buClr>
                          <a:schemeClr val="dk1"/>
                        </a:buClr>
                        <a:buSzPts val="1100"/>
                        <a:buFont typeface="Arial"/>
                        <a:buNone/>
                      </a:pPr>
                      <a:r>
                        <a:rPr lang="en" sz="1200">
                          <a:solidFill>
                            <a:schemeClr val="dk2"/>
                          </a:solidFill>
                        </a:rPr>
                        <a:t>$9.99</a:t>
                      </a:r>
                      <a:endParaRPr sz="1200"/>
                    </a:p>
                  </a:txBody>
                  <a:tcPr marL="91425" marR="91425" marT="91425" marB="91425"/>
                </a:tc>
                <a:tc>
                  <a:txBody>
                    <a:bodyPr/>
                    <a:lstStyle/>
                    <a:p>
                      <a:pPr marL="0" lvl="0" indent="0" algn="l" rtl="0">
                        <a:lnSpc>
                          <a:spcPct val="115000"/>
                        </a:lnSpc>
                        <a:spcBef>
                          <a:spcPts val="0"/>
                        </a:spcBef>
                        <a:spcAft>
                          <a:spcPts val="1600"/>
                        </a:spcAft>
                        <a:buClr>
                          <a:schemeClr val="dk1"/>
                        </a:buClr>
                        <a:buSzPts val="1100"/>
                        <a:buFont typeface="Arial"/>
                        <a:buNone/>
                      </a:pPr>
                      <a:r>
                        <a:rPr lang="en" sz="1200" dirty="0">
                          <a:solidFill>
                            <a:schemeClr val="dk2"/>
                          </a:solidFill>
                        </a:rPr>
                        <a:t>$15.4</a:t>
                      </a:r>
                      <a:endParaRPr sz="1200" dirty="0"/>
                    </a:p>
                  </a:txBody>
                  <a:tcPr marL="91425" marR="91425" marT="91425" marB="91425"/>
                </a:tc>
                <a:tc>
                  <a:txBody>
                    <a:bodyPr/>
                    <a:lstStyle/>
                    <a:p>
                      <a:pPr marL="0" lvl="0" indent="0" algn="l" rtl="0">
                        <a:lnSpc>
                          <a:spcPct val="115000"/>
                        </a:lnSpc>
                        <a:spcBef>
                          <a:spcPts val="0"/>
                        </a:spcBef>
                        <a:spcAft>
                          <a:spcPts val="1600"/>
                        </a:spcAft>
                        <a:buClr>
                          <a:schemeClr val="dk1"/>
                        </a:buClr>
                        <a:buSzPts val="1100"/>
                        <a:buFont typeface="Arial"/>
                        <a:buNone/>
                      </a:pPr>
                      <a:r>
                        <a:rPr lang="en" sz="1200" dirty="0">
                          <a:solidFill>
                            <a:schemeClr val="dk2"/>
                          </a:solidFill>
                        </a:rPr>
                        <a:t>$59890</a:t>
                      </a:r>
                      <a:endParaRPr sz="1200" dirty="0"/>
                    </a:p>
                  </a:txBody>
                  <a:tcPr marL="91425" marR="91425" marT="91425" marB="91425"/>
                </a:tc>
                <a:extLst>
                  <a:ext uri="{0D108BD9-81ED-4DB2-BD59-A6C34878D82A}">
                    <a16:rowId xmlns:a16="http://schemas.microsoft.com/office/drawing/2014/main" val="10001"/>
                  </a:ext>
                </a:extLst>
              </a:tr>
            </a:tbl>
          </a:graphicData>
        </a:graphic>
      </p:graphicFrame>
      <p:pic>
        <p:nvPicPr>
          <p:cNvPr id="154" name="Google Shape;154;p26"/>
          <p:cNvPicPr preferRelativeResize="0"/>
          <p:nvPr/>
        </p:nvPicPr>
        <p:blipFill>
          <a:blip r:embed="rId3">
            <a:alphaModFix/>
          </a:blip>
          <a:stretch>
            <a:fillRect/>
          </a:stretch>
        </p:blipFill>
        <p:spPr>
          <a:xfrm>
            <a:off x="4280007" y="705899"/>
            <a:ext cx="4642343" cy="2397418"/>
          </a:xfrm>
          <a:prstGeom prst="rect">
            <a:avLst/>
          </a:prstGeom>
          <a:noFill/>
          <a:ln>
            <a:noFill/>
          </a:ln>
        </p:spPr>
      </p:pic>
      <p:sp>
        <p:nvSpPr>
          <p:cNvPr id="155" name="Google Shape;155;p26"/>
          <p:cNvSpPr txBox="1"/>
          <p:nvPr/>
        </p:nvSpPr>
        <p:spPr>
          <a:xfrm>
            <a:off x="4433687" y="3308576"/>
            <a:ext cx="2997267"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dirty="0"/>
              <a:t>Summary of sales </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7"/>
          <p:cNvSpPr txBox="1">
            <a:spLocks noGrp="1"/>
          </p:cNvSpPr>
          <p:nvPr>
            <p:ph type="title"/>
          </p:nvPr>
        </p:nvSpPr>
        <p:spPr>
          <a:xfrm>
            <a:off x="311700" y="4101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Bi-hourly sales distribution </a:t>
            </a:r>
            <a:endParaRPr sz="2400" dirty="0"/>
          </a:p>
        </p:txBody>
      </p:sp>
      <p:pic>
        <p:nvPicPr>
          <p:cNvPr id="161" name="Google Shape;161;p27"/>
          <p:cNvPicPr preferRelativeResize="0"/>
          <p:nvPr/>
        </p:nvPicPr>
        <p:blipFill>
          <a:blip r:embed="rId3">
            <a:alphaModFix/>
          </a:blip>
          <a:stretch>
            <a:fillRect/>
          </a:stretch>
        </p:blipFill>
        <p:spPr>
          <a:xfrm>
            <a:off x="268963" y="1355057"/>
            <a:ext cx="8606075" cy="3670301"/>
          </a:xfrm>
          <a:prstGeom prst="rect">
            <a:avLst/>
          </a:prstGeom>
          <a:noFill/>
          <a:ln>
            <a:noFill/>
          </a:ln>
        </p:spPr>
      </p:pic>
      <p:sp>
        <p:nvSpPr>
          <p:cNvPr id="162" name="Google Shape;162;p27"/>
          <p:cNvSpPr txBox="1"/>
          <p:nvPr/>
        </p:nvSpPr>
        <p:spPr>
          <a:xfrm>
            <a:off x="3168925" y="1183341"/>
            <a:ext cx="5175936" cy="795284"/>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dirty="0"/>
              <a:t>Distributed over 7 months</a:t>
            </a:r>
            <a:endParaRPr dirty="0"/>
          </a:p>
          <a:p>
            <a:pPr marL="457200" lvl="0" indent="-317500" algn="l" rtl="0">
              <a:spcBef>
                <a:spcPts val="0"/>
              </a:spcBef>
              <a:spcAft>
                <a:spcPts val="0"/>
              </a:spcAft>
              <a:buSzPts val="1400"/>
              <a:buChar char="●"/>
            </a:pPr>
            <a:r>
              <a:rPr lang="en" dirty="0"/>
              <a:t>On average $25,000 sales happen bi-hourly</a:t>
            </a:r>
            <a:endParaRPr dirty="0"/>
          </a:p>
          <a:p>
            <a:pPr marL="457200" lvl="0" indent="-317500" algn="l" rtl="0">
              <a:spcBef>
                <a:spcPts val="0"/>
              </a:spcBef>
              <a:spcAft>
                <a:spcPts val="0"/>
              </a:spcAft>
              <a:buSzPts val="1400"/>
              <a:buChar char="●"/>
            </a:pPr>
            <a:r>
              <a:rPr lang="en" dirty="0"/>
              <a:t>There seems to be no seasonal trends in data</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8"/>
          <p:cNvSpPr txBox="1">
            <a:spLocks noGrp="1"/>
          </p:cNvSpPr>
          <p:nvPr>
            <p:ph type="title"/>
          </p:nvPr>
        </p:nvSpPr>
        <p:spPr>
          <a:xfrm>
            <a:off x="311700" y="19110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Time Series Through the years</a:t>
            </a:r>
            <a:endParaRPr sz="2400" dirty="0"/>
          </a:p>
        </p:txBody>
      </p:sp>
      <p:sp>
        <p:nvSpPr>
          <p:cNvPr id="168" name="Google Shape;168;p28"/>
          <p:cNvSpPr txBox="1">
            <a:spLocks noGrp="1"/>
          </p:cNvSpPr>
          <p:nvPr>
            <p:ph type="body" idx="1"/>
          </p:nvPr>
        </p:nvSpPr>
        <p:spPr>
          <a:xfrm>
            <a:off x="311700" y="983100"/>
            <a:ext cx="8520600" cy="4160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dk1"/>
              </a:buClr>
              <a:buSzPts val="1600"/>
              <a:buFont typeface="Times New Roman"/>
              <a:buChar char="❖"/>
            </a:pPr>
            <a:r>
              <a:rPr lang="en" sz="1600" dirty="0">
                <a:solidFill>
                  <a:schemeClr val="tx1"/>
                </a:solidFill>
                <a:highlight>
                  <a:srgbClr val="FFFFFF"/>
                </a:highlight>
                <a:latin typeface="Times New Roman"/>
                <a:ea typeface="Times New Roman"/>
                <a:cs typeface="Times New Roman"/>
                <a:sym typeface="Times New Roman"/>
              </a:rPr>
              <a:t>1920 - 1930 : Autoregressive models and Moving Average models introduced with the work of G. U Yule and J. Walker</a:t>
            </a:r>
            <a:endParaRPr sz="1600" dirty="0">
              <a:solidFill>
                <a:schemeClr val="tx1"/>
              </a:solidFill>
              <a:highlight>
                <a:srgbClr val="FFFFFF"/>
              </a:highlight>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Char char="❖"/>
            </a:pPr>
            <a:r>
              <a:rPr lang="en" sz="1600" dirty="0">
                <a:solidFill>
                  <a:schemeClr val="tx1"/>
                </a:solidFill>
                <a:highlight>
                  <a:srgbClr val="FFFFFF"/>
                </a:highlight>
                <a:latin typeface="Times New Roman"/>
                <a:ea typeface="Times New Roman"/>
                <a:cs typeface="Times New Roman"/>
                <a:sym typeface="Times New Roman"/>
              </a:rPr>
              <a:t>1970 : "Time Series Analysis" by G. E. P. Box and G. M. Jenkins, containing the full modeling procedure for individual series: specification, estimation, diagnostics and forecasting.</a:t>
            </a:r>
            <a:endParaRPr sz="1600" dirty="0">
              <a:solidFill>
                <a:schemeClr val="tx1"/>
              </a:solidFill>
              <a:highlight>
                <a:srgbClr val="FFFFFF"/>
              </a:highlight>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Char char="❖"/>
            </a:pPr>
            <a:r>
              <a:rPr lang="en" sz="1600" dirty="0">
                <a:solidFill>
                  <a:schemeClr val="tx1"/>
                </a:solidFill>
                <a:highlight>
                  <a:srgbClr val="FFFFFF"/>
                </a:highlight>
                <a:latin typeface="Times New Roman"/>
                <a:ea typeface="Times New Roman"/>
                <a:cs typeface="Times New Roman"/>
                <a:sym typeface="Times New Roman"/>
              </a:rPr>
              <a:t>2008 : Support Vector Regression(SVR), Extreme Gradient Boosting(XGB) and Random Forest Regressor(RFR). Notable works include Carbonneau et al., 2008; Xingsheng Xie, 2008; Gao et al., 2009.</a:t>
            </a:r>
            <a:endParaRPr sz="1600" dirty="0">
              <a:solidFill>
                <a:schemeClr val="tx1"/>
              </a:solidFill>
              <a:highlight>
                <a:srgbClr val="FFFFFF"/>
              </a:highlight>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Char char="❖"/>
            </a:pPr>
            <a:r>
              <a:rPr lang="en" sz="1600" dirty="0">
                <a:solidFill>
                  <a:schemeClr val="tx1"/>
                </a:solidFill>
                <a:highlight>
                  <a:srgbClr val="FFFFFF"/>
                </a:highlight>
                <a:latin typeface="Times New Roman"/>
                <a:ea typeface="Times New Roman"/>
                <a:cs typeface="Times New Roman"/>
                <a:sym typeface="Times New Roman"/>
              </a:rPr>
              <a:t>2008 - 2017 : Various Recurrent Neural Networks (RNN) were used to eliminate stability checking, autocorrelation function checking, thus simplifying modelling. Notable works Yunpeng et al., (2017), Muller-Navarra et al. (2015)  </a:t>
            </a:r>
            <a:endParaRPr sz="1600" dirty="0">
              <a:solidFill>
                <a:schemeClr val="tx1"/>
              </a:solidFill>
              <a:highlight>
                <a:srgbClr val="FFFFFF"/>
              </a:highlight>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Char char="❖"/>
            </a:pPr>
            <a:r>
              <a:rPr lang="en" sz="1600" dirty="0">
                <a:solidFill>
                  <a:schemeClr val="tx1"/>
                </a:solidFill>
                <a:highlight>
                  <a:srgbClr val="FFFFFF"/>
                </a:highlight>
                <a:latin typeface="Times New Roman"/>
                <a:ea typeface="Times New Roman"/>
                <a:cs typeface="Times New Roman"/>
                <a:sym typeface="Times New Roman"/>
              </a:rPr>
              <a:t>2017 : LSTM was used in order to persist information of previous time steps. Notable works Bandara et al. (2019); Chniti et al. (2017)</a:t>
            </a:r>
            <a:endParaRPr sz="1600" dirty="0">
              <a:solidFill>
                <a:schemeClr val="tx1"/>
              </a:solidFill>
              <a:latin typeface="Times New Roman"/>
              <a:ea typeface="Times New Roman"/>
              <a:cs typeface="Times New Roman"/>
              <a:sym typeface="Times New Roman"/>
            </a:endParaRPr>
          </a:p>
        </p:txBody>
      </p:sp>
      <p:pic>
        <p:nvPicPr>
          <p:cNvPr id="5" name="Picture 4" descr="A picture containing clock, drawing, computer&#10;&#10;Description automatically generated">
            <a:extLst>
              <a:ext uri="{FF2B5EF4-FFF2-40B4-BE49-F238E27FC236}">
                <a16:creationId xmlns:a16="http://schemas.microsoft.com/office/drawing/2014/main" id="{56D0A08F-06C4-4D4A-B2F6-000D4B3BFBB0}"/>
              </a:ext>
            </a:extLst>
          </p:cNvPr>
          <p:cNvPicPr>
            <a:picLocks noChangeAspect="1"/>
          </p:cNvPicPr>
          <p:nvPr/>
        </p:nvPicPr>
        <p:blipFill>
          <a:blip r:embed="rId3">
            <a:alphaModFix amt="20000"/>
          </a:blip>
          <a:stretch>
            <a:fillRect/>
          </a:stretch>
        </p:blipFill>
        <p:spPr>
          <a:xfrm>
            <a:off x="0" y="0"/>
            <a:ext cx="9144000" cy="51435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9"/>
          <p:cNvSpPr txBox="1">
            <a:spLocks noGrp="1"/>
          </p:cNvSpPr>
          <p:nvPr>
            <p:ph type="title"/>
          </p:nvPr>
        </p:nvSpPr>
        <p:spPr>
          <a:xfrm>
            <a:off x="311700" y="1664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Data Modelling</a:t>
            </a:r>
            <a:endParaRPr sz="2400" dirty="0"/>
          </a:p>
        </p:txBody>
      </p:sp>
      <p:sp>
        <p:nvSpPr>
          <p:cNvPr id="174" name="Google Shape;174;p29"/>
          <p:cNvSpPr txBox="1">
            <a:spLocks noGrp="1"/>
          </p:cNvSpPr>
          <p:nvPr>
            <p:ph type="body" idx="1"/>
          </p:nvPr>
        </p:nvSpPr>
        <p:spPr>
          <a:xfrm>
            <a:off x="279150" y="782250"/>
            <a:ext cx="8585700" cy="43614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SzPts val="1600"/>
              <a:buFont typeface="Times New Roman"/>
              <a:buChar char="❖"/>
            </a:pPr>
            <a:r>
              <a:rPr lang="en" sz="1600" dirty="0">
                <a:solidFill>
                  <a:schemeClr val="tx1"/>
                </a:solidFill>
                <a:latin typeface="Times New Roman"/>
                <a:ea typeface="Times New Roman"/>
                <a:cs typeface="Times New Roman"/>
                <a:sym typeface="Times New Roman"/>
              </a:rPr>
              <a:t>Univariate Time Series Analysis has been used as we have modelled for one variable varying over time</a:t>
            </a:r>
            <a:endParaRPr sz="1600" dirty="0">
              <a:solidFill>
                <a:schemeClr val="tx1"/>
              </a:solidFill>
              <a:latin typeface="Times New Roman"/>
              <a:ea typeface="Times New Roman"/>
              <a:cs typeface="Times New Roman"/>
              <a:sym typeface="Times New Roman"/>
            </a:endParaRPr>
          </a:p>
          <a:p>
            <a:pPr marL="457200" lvl="0" indent="-330200" algn="l" rtl="0">
              <a:lnSpc>
                <a:spcPct val="150000"/>
              </a:lnSpc>
              <a:spcBef>
                <a:spcPts val="0"/>
              </a:spcBef>
              <a:spcAft>
                <a:spcPts val="0"/>
              </a:spcAft>
              <a:buSzPts val="1600"/>
              <a:buFont typeface="Times New Roman"/>
              <a:buChar char="❖"/>
            </a:pPr>
            <a:r>
              <a:rPr lang="en" sz="1600" dirty="0">
                <a:solidFill>
                  <a:schemeClr val="tx1"/>
                </a:solidFill>
                <a:latin typeface="Times New Roman"/>
                <a:ea typeface="Times New Roman"/>
                <a:cs typeface="Times New Roman"/>
                <a:sym typeface="Times New Roman"/>
              </a:rPr>
              <a:t>The data consists of 1087 rows after pre-processing and grouping it bi-hourly. </a:t>
            </a:r>
            <a:endParaRPr sz="1600" dirty="0">
              <a:solidFill>
                <a:schemeClr val="tx1"/>
              </a:solidFill>
              <a:latin typeface="Times New Roman"/>
              <a:ea typeface="Times New Roman"/>
              <a:cs typeface="Times New Roman"/>
              <a:sym typeface="Times New Roman"/>
            </a:endParaRPr>
          </a:p>
          <a:p>
            <a:pPr marL="457200" lvl="0" indent="-330200" algn="l" rtl="0">
              <a:lnSpc>
                <a:spcPct val="150000"/>
              </a:lnSpc>
              <a:spcBef>
                <a:spcPts val="0"/>
              </a:spcBef>
              <a:spcAft>
                <a:spcPts val="0"/>
              </a:spcAft>
              <a:buSzPts val="1600"/>
              <a:buFont typeface="Times New Roman"/>
              <a:buChar char="❖"/>
            </a:pPr>
            <a:r>
              <a:rPr lang="en" sz="1600" dirty="0">
                <a:solidFill>
                  <a:schemeClr val="tx1"/>
                </a:solidFill>
                <a:latin typeface="Times New Roman"/>
                <a:ea typeface="Times New Roman"/>
                <a:cs typeface="Times New Roman"/>
                <a:sym typeface="Times New Roman"/>
              </a:rPr>
              <a:t>For modelling, the data has been spilt into 847 rows for training and 240 rows for testing </a:t>
            </a:r>
            <a:endParaRPr sz="1600" dirty="0">
              <a:solidFill>
                <a:schemeClr val="tx1"/>
              </a:solidFill>
              <a:latin typeface="Times New Roman"/>
              <a:ea typeface="Times New Roman"/>
              <a:cs typeface="Times New Roman"/>
              <a:sym typeface="Times New Roman"/>
            </a:endParaRPr>
          </a:p>
          <a:p>
            <a:pPr marL="457200" lvl="0" indent="-330200" algn="l" rtl="0">
              <a:lnSpc>
                <a:spcPct val="150000"/>
              </a:lnSpc>
              <a:spcBef>
                <a:spcPts val="0"/>
              </a:spcBef>
              <a:spcAft>
                <a:spcPts val="0"/>
              </a:spcAft>
              <a:buSzPts val="1600"/>
              <a:buFont typeface="Times New Roman"/>
              <a:buChar char="❖"/>
            </a:pPr>
            <a:r>
              <a:rPr lang="en" sz="1600" dirty="0">
                <a:solidFill>
                  <a:schemeClr val="tx1"/>
                </a:solidFill>
                <a:latin typeface="Times New Roman"/>
                <a:ea typeface="Times New Roman"/>
                <a:cs typeface="Times New Roman"/>
                <a:sym typeface="Times New Roman"/>
              </a:rPr>
              <a:t>Two models have been used to train the data and their performances have been compared  </a:t>
            </a:r>
            <a:endParaRPr sz="1600" dirty="0">
              <a:solidFill>
                <a:schemeClr val="tx1"/>
              </a:solidFill>
              <a:latin typeface="Times New Roman"/>
              <a:ea typeface="Times New Roman"/>
              <a:cs typeface="Times New Roman"/>
              <a:sym typeface="Times New Roman"/>
            </a:endParaRPr>
          </a:p>
          <a:p>
            <a:pPr marL="914400" lvl="1" indent="-330200" algn="l" rtl="0">
              <a:lnSpc>
                <a:spcPct val="150000"/>
              </a:lnSpc>
              <a:spcBef>
                <a:spcPts val="0"/>
              </a:spcBef>
              <a:spcAft>
                <a:spcPts val="0"/>
              </a:spcAft>
              <a:buSzPts val="1600"/>
              <a:buFont typeface="Times New Roman"/>
              <a:buChar char="➢"/>
            </a:pPr>
            <a:r>
              <a:rPr lang="en" sz="1600" dirty="0">
                <a:solidFill>
                  <a:schemeClr val="tx1"/>
                </a:solidFill>
                <a:latin typeface="Times New Roman"/>
                <a:ea typeface="Times New Roman"/>
                <a:cs typeface="Times New Roman"/>
                <a:sym typeface="Times New Roman"/>
              </a:rPr>
              <a:t>ARIMA - The most widely used method for time series forecasting</a:t>
            </a:r>
            <a:endParaRPr sz="1600" dirty="0">
              <a:solidFill>
                <a:schemeClr val="tx1"/>
              </a:solidFill>
              <a:latin typeface="Times New Roman"/>
              <a:ea typeface="Times New Roman"/>
              <a:cs typeface="Times New Roman"/>
              <a:sym typeface="Times New Roman"/>
            </a:endParaRPr>
          </a:p>
          <a:p>
            <a:pPr marL="914400" lvl="1" indent="-330200" algn="l" rtl="0">
              <a:lnSpc>
                <a:spcPct val="150000"/>
              </a:lnSpc>
              <a:spcBef>
                <a:spcPts val="0"/>
              </a:spcBef>
              <a:spcAft>
                <a:spcPts val="0"/>
              </a:spcAft>
              <a:buSzPts val="1600"/>
              <a:buFont typeface="Times New Roman"/>
              <a:buChar char="➢"/>
            </a:pPr>
            <a:r>
              <a:rPr lang="en" sz="1600" dirty="0">
                <a:solidFill>
                  <a:schemeClr val="tx1"/>
                </a:solidFill>
                <a:latin typeface="Times New Roman"/>
                <a:ea typeface="Times New Roman"/>
                <a:cs typeface="Times New Roman"/>
                <a:sym typeface="Times New Roman"/>
              </a:rPr>
              <a:t>LSTM - Found effective due to its ability to learn from from long term dependencies </a:t>
            </a:r>
            <a:endParaRPr sz="1600" dirty="0">
              <a:solidFill>
                <a:schemeClr val="tx1"/>
              </a:solidFill>
              <a:highlight>
                <a:srgbClr val="FFFFFF"/>
              </a:highlight>
              <a:latin typeface="Times New Roman"/>
              <a:ea typeface="Times New Roman"/>
              <a:cs typeface="Times New Roman"/>
              <a:sym typeface="Times New Roman"/>
            </a:endParaRPr>
          </a:p>
        </p:txBody>
      </p:sp>
      <p:pic>
        <p:nvPicPr>
          <p:cNvPr id="3" name="Picture 2" descr="A picture containing clock, drawing, computer&#10;&#10;Description automatically generated">
            <a:extLst>
              <a:ext uri="{FF2B5EF4-FFF2-40B4-BE49-F238E27FC236}">
                <a16:creationId xmlns:a16="http://schemas.microsoft.com/office/drawing/2014/main" id="{10B9E6A9-C565-4768-8A76-44979C7AA951}"/>
              </a:ext>
            </a:extLst>
          </p:cNvPr>
          <p:cNvPicPr>
            <a:picLocks noChangeAspect="1"/>
          </p:cNvPicPr>
          <p:nvPr/>
        </p:nvPicPr>
        <p:blipFill>
          <a:blip r:embed="rId3">
            <a:alphaModFix amt="20000"/>
          </a:blip>
          <a:stretch>
            <a:fillRect/>
          </a:stretch>
        </p:blipFill>
        <p:spPr>
          <a:xfrm>
            <a:off x="0" y="0"/>
            <a:ext cx="9144000" cy="51435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0"/>
          <p:cNvSpPr txBox="1">
            <a:spLocks noGrp="1"/>
          </p:cNvSpPr>
          <p:nvPr>
            <p:ph type="title"/>
          </p:nvPr>
        </p:nvSpPr>
        <p:spPr>
          <a:xfrm>
            <a:off x="311700" y="163150"/>
            <a:ext cx="4260300" cy="58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LSTM</a:t>
            </a:r>
            <a:endParaRPr sz="2400" dirty="0"/>
          </a:p>
        </p:txBody>
      </p:sp>
      <p:sp>
        <p:nvSpPr>
          <p:cNvPr id="180" name="Google Shape;180;p30"/>
          <p:cNvSpPr txBox="1">
            <a:spLocks noGrp="1"/>
          </p:cNvSpPr>
          <p:nvPr>
            <p:ph type="body" idx="1"/>
          </p:nvPr>
        </p:nvSpPr>
        <p:spPr>
          <a:xfrm>
            <a:off x="251400" y="805350"/>
            <a:ext cx="4720170" cy="4175000"/>
          </a:xfrm>
          <a:prstGeom prst="rect">
            <a:avLst/>
          </a:prstGeom>
        </p:spPr>
        <p:txBody>
          <a:bodyPr spcFirstLastPara="1" wrap="square" lIns="91425" tIns="91425" rIns="91425" bIns="91425" anchor="t" anchorCtr="0">
            <a:noAutofit/>
          </a:bodyPr>
          <a:lstStyle/>
          <a:p>
            <a:pPr marL="457200" lvl="0" indent="-330200" algn="just" rtl="0">
              <a:lnSpc>
                <a:spcPct val="100000"/>
              </a:lnSpc>
              <a:spcBef>
                <a:spcPts val="0"/>
              </a:spcBef>
              <a:spcAft>
                <a:spcPts val="0"/>
              </a:spcAft>
              <a:buClr>
                <a:srgbClr val="434343"/>
              </a:buClr>
              <a:buSzPts val="1600"/>
              <a:buChar char="❖"/>
            </a:pPr>
            <a:r>
              <a:rPr lang="en" sz="1600" dirty="0">
                <a:solidFill>
                  <a:srgbClr val="434343"/>
                </a:solidFill>
              </a:rPr>
              <a:t>Long Short Term Memory (LSTM) is a type of Recurrent Neural Network </a:t>
            </a:r>
            <a:r>
              <a:rPr lang="en" sz="1600" dirty="0">
                <a:solidFill>
                  <a:srgbClr val="434343"/>
                </a:solidFill>
                <a:highlight>
                  <a:srgbClr val="FFFFFF"/>
                </a:highlight>
              </a:rPr>
              <a:t>proposed in 1997 by Sepp Hochreiter and Jurgen Schmidhuber  </a:t>
            </a:r>
          </a:p>
          <a:p>
            <a:pPr marL="127000" lvl="0" indent="0" algn="just" rtl="0">
              <a:lnSpc>
                <a:spcPct val="100000"/>
              </a:lnSpc>
              <a:spcBef>
                <a:spcPts val="0"/>
              </a:spcBef>
              <a:spcAft>
                <a:spcPts val="0"/>
              </a:spcAft>
              <a:buClr>
                <a:srgbClr val="434343"/>
              </a:buClr>
              <a:buSzPts val="1600"/>
              <a:buNone/>
            </a:pPr>
            <a:endParaRPr sz="1600" dirty="0">
              <a:solidFill>
                <a:srgbClr val="434343"/>
              </a:solidFill>
              <a:highlight>
                <a:srgbClr val="FFFFFF"/>
              </a:highlight>
            </a:endParaRPr>
          </a:p>
          <a:p>
            <a:pPr marL="457200" lvl="0" indent="-330200" algn="just" rtl="0">
              <a:lnSpc>
                <a:spcPct val="100000"/>
              </a:lnSpc>
              <a:spcBef>
                <a:spcPts val="0"/>
              </a:spcBef>
              <a:spcAft>
                <a:spcPts val="0"/>
              </a:spcAft>
              <a:buClr>
                <a:srgbClr val="434343"/>
              </a:buClr>
              <a:buSzPts val="1600"/>
              <a:buChar char="❖"/>
            </a:pPr>
            <a:r>
              <a:rPr lang="en" sz="1600" dirty="0">
                <a:solidFill>
                  <a:srgbClr val="434343"/>
                </a:solidFill>
              </a:rPr>
              <a:t>LSTM unit is composed of a Cell, Input Gate, Output Gate and Forget Gate</a:t>
            </a:r>
          </a:p>
          <a:p>
            <a:pPr marL="457200" lvl="0" indent="-330200" algn="just" rtl="0">
              <a:lnSpc>
                <a:spcPct val="100000"/>
              </a:lnSpc>
              <a:spcBef>
                <a:spcPts val="0"/>
              </a:spcBef>
              <a:spcAft>
                <a:spcPts val="0"/>
              </a:spcAft>
              <a:buClr>
                <a:srgbClr val="434343"/>
              </a:buClr>
              <a:buSzPts val="1600"/>
              <a:buChar char="❖"/>
            </a:pPr>
            <a:endParaRPr sz="1600" dirty="0">
              <a:solidFill>
                <a:srgbClr val="434343"/>
              </a:solidFill>
            </a:endParaRPr>
          </a:p>
          <a:p>
            <a:pPr marL="457200" lvl="0" indent="-330200" algn="just" rtl="0">
              <a:lnSpc>
                <a:spcPct val="100000"/>
              </a:lnSpc>
              <a:spcBef>
                <a:spcPts val="0"/>
              </a:spcBef>
              <a:spcAft>
                <a:spcPts val="0"/>
              </a:spcAft>
              <a:buClr>
                <a:srgbClr val="434343"/>
              </a:buClr>
              <a:buSzPts val="1600"/>
              <a:buChar char="❖"/>
            </a:pPr>
            <a:r>
              <a:rPr lang="en" sz="1600" dirty="0">
                <a:solidFill>
                  <a:srgbClr val="434343"/>
                </a:solidFill>
              </a:rPr>
              <a:t>Ability to learn long term dependencies</a:t>
            </a:r>
          </a:p>
          <a:p>
            <a:pPr marL="127000" lvl="0" indent="0" algn="just" rtl="0">
              <a:lnSpc>
                <a:spcPct val="100000"/>
              </a:lnSpc>
              <a:spcBef>
                <a:spcPts val="0"/>
              </a:spcBef>
              <a:spcAft>
                <a:spcPts val="0"/>
              </a:spcAft>
              <a:buClr>
                <a:srgbClr val="434343"/>
              </a:buClr>
              <a:buSzPts val="1600"/>
              <a:buNone/>
            </a:pPr>
            <a:endParaRPr sz="1600" dirty="0">
              <a:solidFill>
                <a:srgbClr val="434343"/>
              </a:solidFill>
            </a:endParaRPr>
          </a:p>
          <a:p>
            <a:pPr marL="457200" lvl="0" indent="-330200" algn="just" rtl="0">
              <a:lnSpc>
                <a:spcPct val="100000"/>
              </a:lnSpc>
              <a:spcBef>
                <a:spcPts val="0"/>
              </a:spcBef>
              <a:spcAft>
                <a:spcPts val="0"/>
              </a:spcAft>
              <a:buClr>
                <a:srgbClr val="434343"/>
              </a:buClr>
              <a:buSzPts val="1600"/>
              <a:buChar char="❖"/>
            </a:pPr>
            <a:r>
              <a:rPr lang="en" sz="1600" dirty="0">
                <a:solidFill>
                  <a:srgbClr val="434343"/>
                </a:solidFill>
                <a:highlight>
                  <a:schemeClr val="lt1"/>
                </a:highlight>
              </a:rPr>
              <a:t>Hyperparameters like learning rate, number of epochs and batch size were tuned to get the optimal results</a:t>
            </a:r>
            <a:endParaRPr sz="1600" dirty="0">
              <a:solidFill>
                <a:srgbClr val="434343"/>
              </a:solidFill>
              <a:highlight>
                <a:schemeClr val="lt1"/>
              </a:highlight>
            </a:endParaRPr>
          </a:p>
          <a:p>
            <a:pPr marL="0" lvl="0" indent="0" algn="just" rtl="0">
              <a:lnSpc>
                <a:spcPct val="100000"/>
              </a:lnSpc>
              <a:spcBef>
                <a:spcPts val="1600"/>
              </a:spcBef>
              <a:spcAft>
                <a:spcPts val="0"/>
              </a:spcAft>
              <a:buNone/>
            </a:pPr>
            <a:endParaRPr sz="1600" dirty="0">
              <a:solidFill>
                <a:srgbClr val="434343"/>
              </a:solidFill>
            </a:endParaRPr>
          </a:p>
          <a:p>
            <a:pPr marL="457200" lvl="0" indent="0" algn="just" rtl="0">
              <a:lnSpc>
                <a:spcPct val="100000"/>
              </a:lnSpc>
              <a:spcBef>
                <a:spcPts val="1600"/>
              </a:spcBef>
              <a:spcAft>
                <a:spcPts val="1600"/>
              </a:spcAft>
              <a:buNone/>
            </a:pPr>
            <a:endParaRPr sz="1600" dirty="0">
              <a:solidFill>
                <a:srgbClr val="434343"/>
              </a:solidFill>
            </a:endParaRPr>
          </a:p>
        </p:txBody>
      </p:sp>
      <p:pic>
        <p:nvPicPr>
          <p:cNvPr id="181" name="Google Shape;181;p30"/>
          <p:cNvPicPr preferRelativeResize="0"/>
          <p:nvPr/>
        </p:nvPicPr>
        <p:blipFill>
          <a:blip r:embed="rId3">
            <a:alphaModFix/>
          </a:blip>
          <a:stretch>
            <a:fillRect/>
          </a:stretch>
        </p:blipFill>
        <p:spPr>
          <a:xfrm>
            <a:off x="5393512" y="3177401"/>
            <a:ext cx="3538349" cy="1826000"/>
          </a:xfrm>
          <a:prstGeom prst="rect">
            <a:avLst/>
          </a:prstGeom>
          <a:noFill/>
          <a:ln>
            <a:noFill/>
          </a:ln>
        </p:spPr>
      </p:pic>
      <p:pic>
        <p:nvPicPr>
          <p:cNvPr id="182" name="Google Shape;182;p30"/>
          <p:cNvPicPr preferRelativeResize="0"/>
          <p:nvPr/>
        </p:nvPicPr>
        <p:blipFill>
          <a:blip r:embed="rId4">
            <a:alphaModFix/>
          </a:blip>
          <a:stretch>
            <a:fillRect/>
          </a:stretch>
        </p:blipFill>
        <p:spPr>
          <a:xfrm>
            <a:off x="5393512" y="745750"/>
            <a:ext cx="3538349" cy="1997450"/>
          </a:xfrm>
          <a:prstGeom prst="rect">
            <a:avLst/>
          </a:prstGeom>
          <a:noFill/>
          <a:ln>
            <a:noFill/>
          </a:ln>
        </p:spPr>
      </p:pic>
      <p:pic>
        <p:nvPicPr>
          <p:cNvPr id="3" name="Picture 2" descr="A picture containing clock, drawing, computer&#10;&#10;Description automatically generated">
            <a:extLst>
              <a:ext uri="{FF2B5EF4-FFF2-40B4-BE49-F238E27FC236}">
                <a16:creationId xmlns:a16="http://schemas.microsoft.com/office/drawing/2014/main" id="{0B28A958-AB4A-490B-B0A9-7BB9E4843BC3}"/>
              </a:ext>
            </a:extLst>
          </p:cNvPr>
          <p:cNvPicPr>
            <a:picLocks noChangeAspect="1"/>
          </p:cNvPicPr>
          <p:nvPr/>
        </p:nvPicPr>
        <p:blipFill>
          <a:blip r:embed="rId5">
            <a:alphaModFix amt="5000"/>
          </a:blip>
          <a:stretch>
            <a:fillRect/>
          </a:stretch>
        </p:blipFill>
        <p:spPr>
          <a:xfrm>
            <a:off x="0" y="0"/>
            <a:ext cx="9144000" cy="51435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1"/>
          <p:cNvSpPr txBox="1">
            <a:spLocks noGrp="1"/>
          </p:cNvSpPr>
          <p:nvPr>
            <p:ph type="title"/>
          </p:nvPr>
        </p:nvSpPr>
        <p:spPr>
          <a:xfrm>
            <a:off x="311700" y="2200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ARIMA</a:t>
            </a:r>
            <a:endParaRPr sz="2400" dirty="0"/>
          </a:p>
        </p:txBody>
      </p:sp>
      <p:sp>
        <p:nvSpPr>
          <p:cNvPr id="188" name="Google Shape;188;p31"/>
          <p:cNvSpPr txBox="1">
            <a:spLocks noGrp="1"/>
          </p:cNvSpPr>
          <p:nvPr>
            <p:ph type="body" idx="1"/>
          </p:nvPr>
        </p:nvSpPr>
        <p:spPr>
          <a:xfrm>
            <a:off x="382650" y="792700"/>
            <a:ext cx="8378700" cy="37827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dirty="0">
                <a:solidFill>
                  <a:srgbClr val="222222"/>
                </a:solidFill>
                <a:highlight>
                  <a:srgbClr val="FFFFFF"/>
                </a:highlight>
                <a:latin typeface="Times New Roman"/>
                <a:ea typeface="Times New Roman"/>
                <a:cs typeface="Times New Roman"/>
                <a:sym typeface="Times New Roman"/>
              </a:rPr>
              <a:t>Auto Regressive Integrated Moving Average</a:t>
            </a:r>
            <a:r>
              <a:rPr lang="en" sz="1600" dirty="0"/>
              <a:t> (ARIMA) </a:t>
            </a:r>
            <a:r>
              <a:rPr lang="en" sz="1600" dirty="0">
                <a:solidFill>
                  <a:srgbClr val="4D5156"/>
                </a:solidFill>
                <a:highlight>
                  <a:srgbClr val="FFFFFF"/>
                </a:highlight>
                <a:latin typeface="Times New Roman"/>
                <a:ea typeface="Times New Roman"/>
                <a:cs typeface="Times New Roman"/>
                <a:sym typeface="Times New Roman"/>
              </a:rPr>
              <a:t>is a generalization of an autoregressive moving average model</a:t>
            </a:r>
          </a:p>
          <a:p>
            <a:pPr marL="127000" lvl="0" indent="0" algn="l" rtl="0">
              <a:spcBef>
                <a:spcPts val="0"/>
              </a:spcBef>
              <a:spcAft>
                <a:spcPts val="0"/>
              </a:spcAft>
              <a:buSzPts val="1600"/>
              <a:buNone/>
            </a:pPr>
            <a:endParaRPr sz="1600" dirty="0">
              <a:latin typeface="Times New Roman"/>
              <a:ea typeface="Times New Roman"/>
              <a:cs typeface="Times New Roman"/>
              <a:sym typeface="Times New Roman"/>
            </a:endParaRPr>
          </a:p>
          <a:p>
            <a:pPr marL="457200" lvl="0" indent="-330200" algn="l" rtl="0">
              <a:spcBef>
                <a:spcPts val="0"/>
              </a:spcBef>
              <a:spcAft>
                <a:spcPts val="0"/>
              </a:spcAft>
              <a:buSzPts val="1600"/>
              <a:buFont typeface="Times New Roman"/>
              <a:buChar char="❖"/>
            </a:pPr>
            <a:r>
              <a:rPr lang="en" sz="1600" dirty="0">
                <a:solidFill>
                  <a:srgbClr val="222222"/>
                </a:solidFill>
                <a:highlight>
                  <a:srgbClr val="FFFFFF"/>
                </a:highlight>
                <a:latin typeface="Times New Roman"/>
                <a:ea typeface="Times New Roman"/>
                <a:cs typeface="Times New Roman"/>
                <a:sym typeface="Times New Roman"/>
              </a:rPr>
              <a:t>It is a class of models that explains a given time series based on its own past values, that is, its own lags and the lagged forecast errors.</a:t>
            </a:r>
          </a:p>
          <a:p>
            <a:pPr marL="457200" lvl="0" indent="-330200" algn="l" rtl="0">
              <a:spcBef>
                <a:spcPts val="0"/>
              </a:spcBef>
              <a:spcAft>
                <a:spcPts val="0"/>
              </a:spcAft>
              <a:buSzPts val="1600"/>
              <a:buFont typeface="Times New Roman"/>
              <a:buChar char="❖"/>
            </a:pPr>
            <a:endParaRPr sz="1600" dirty="0">
              <a:solidFill>
                <a:srgbClr val="222222"/>
              </a:solidFill>
              <a:highlight>
                <a:srgbClr val="FFFFFF"/>
              </a:highlight>
              <a:latin typeface="Times New Roman"/>
              <a:ea typeface="Times New Roman"/>
              <a:cs typeface="Times New Roman"/>
              <a:sym typeface="Times New Roman"/>
            </a:endParaRPr>
          </a:p>
          <a:p>
            <a:pPr marL="127000" lvl="0" indent="0" algn="l" rtl="0">
              <a:spcBef>
                <a:spcPts val="0"/>
              </a:spcBef>
              <a:spcAft>
                <a:spcPts val="0"/>
              </a:spcAft>
              <a:buClr>
                <a:srgbClr val="222222"/>
              </a:buClr>
              <a:buSzPts val="1600"/>
              <a:buNone/>
            </a:pPr>
            <a:endParaRPr sz="1600" dirty="0">
              <a:solidFill>
                <a:srgbClr val="222222"/>
              </a:solidFill>
              <a:highlight>
                <a:srgbClr val="FFFFFF"/>
              </a:highlight>
              <a:latin typeface="Times New Roman"/>
              <a:ea typeface="Times New Roman"/>
              <a:cs typeface="Times New Roman"/>
              <a:sym typeface="Times New Roman"/>
            </a:endParaRPr>
          </a:p>
          <a:p>
            <a:pPr marL="457200" lvl="0" indent="-330200" algn="l" rtl="0">
              <a:spcBef>
                <a:spcPts val="0"/>
              </a:spcBef>
              <a:spcAft>
                <a:spcPts val="0"/>
              </a:spcAft>
              <a:buSzPts val="1600"/>
              <a:buFont typeface="Times New Roman"/>
              <a:buChar char="❖"/>
            </a:pPr>
            <a:r>
              <a:rPr lang="en" sz="1600" dirty="0">
                <a:latin typeface="Times New Roman"/>
                <a:ea typeface="Times New Roman"/>
                <a:cs typeface="Times New Roman"/>
                <a:sym typeface="Times New Roman"/>
              </a:rPr>
              <a:t>Test for Stationary has been performed and ARIMA has been implemented</a:t>
            </a:r>
            <a:endParaRPr sz="1600" dirty="0">
              <a:latin typeface="Times New Roman"/>
              <a:ea typeface="Times New Roman"/>
              <a:cs typeface="Times New Roman"/>
              <a:sym typeface="Times New Roman"/>
            </a:endParaRPr>
          </a:p>
        </p:txBody>
      </p:sp>
      <p:pic>
        <p:nvPicPr>
          <p:cNvPr id="189" name="Google Shape;189;p31"/>
          <p:cNvPicPr preferRelativeResize="0"/>
          <p:nvPr/>
        </p:nvPicPr>
        <p:blipFill>
          <a:blip r:embed="rId3">
            <a:alphaModFix/>
          </a:blip>
          <a:stretch>
            <a:fillRect/>
          </a:stretch>
        </p:blipFill>
        <p:spPr>
          <a:xfrm>
            <a:off x="2192805" y="2422975"/>
            <a:ext cx="5258975" cy="297550"/>
          </a:xfrm>
          <a:prstGeom prst="rect">
            <a:avLst/>
          </a:prstGeom>
          <a:noFill/>
          <a:ln>
            <a:noFill/>
          </a:ln>
        </p:spPr>
      </p:pic>
      <p:pic>
        <p:nvPicPr>
          <p:cNvPr id="190" name="Google Shape;190;p31"/>
          <p:cNvPicPr preferRelativeResize="0"/>
          <p:nvPr/>
        </p:nvPicPr>
        <p:blipFill>
          <a:blip r:embed="rId4">
            <a:alphaModFix/>
          </a:blip>
          <a:stretch>
            <a:fillRect/>
          </a:stretch>
        </p:blipFill>
        <p:spPr>
          <a:xfrm>
            <a:off x="760293" y="3204242"/>
            <a:ext cx="8123998" cy="1719258"/>
          </a:xfrm>
          <a:prstGeom prst="rect">
            <a:avLst/>
          </a:prstGeom>
          <a:noFill/>
          <a:ln>
            <a:noFill/>
          </a:ln>
        </p:spPr>
      </p:pic>
      <p:pic>
        <p:nvPicPr>
          <p:cNvPr id="3" name="Picture 2" descr="A picture containing clock, drawing, computer&#10;&#10;Description automatically generated">
            <a:extLst>
              <a:ext uri="{FF2B5EF4-FFF2-40B4-BE49-F238E27FC236}">
                <a16:creationId xmlns:a16="http://schemas.microsoft.com/office/drawing/2014/main" id="{74E429F8-5C12-44FF-83F6-94A46D859E23}"/>
              </a:ext>
            </a:extLst>
          </p:cNvPr>
          <p:cNvPicPr>
            <a:picLocks noChangeAspect="1"/>
          </p:cNvPicPr>
          <p:nvPr/>
        </p:nvPicPr>
        <p:blipFill>
          <a:blip r:embed="rId5">
            <a:alphaModFix amt="5000"/>
          </a:blip>
          <a:stretch>
            <a:fillRect/>
          </a:stretch>
        </p:blipFill>
        <p:spPr>
          <a:xfrm>
            <a:off x="0" y="0"/>
            <a:ext cx="9144000" cy="51435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699" y="237556"/>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400" dirty="0"/>
              <a:t>Who is Kirk Borne?</a:t>
            </a:r>
            <a:endParaRPr sz="2400" dirty="0"/>
          </a:p>
        </p:txBody>
      </p:sp>
      <p:sp>
        <p:nvSpPr>
          <p:cNvPr id="61" name="Google Shape;61;p14"/>
          <p:cNvSpPr txBox="1">
            <a:spLocks noGrp="1"/>
          </p:cNvSpPr>
          <p:nvPr>
            <p:ph type="body" idx="1"/>
          </p:nvPr>
        </p:nvSpPr>
        <p:spPr>
          <a:xfrm>
            <a:off x="311699" y="1017725"/>
            <a:ext cx="4467600" cy="4061400"/>
          </a:xfrm>
          <a:prstGeom prst="rect">
            <a:avLst/>
          </a:prstGeom>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SzPts val="1600"/>
              <a:buChar char="❖"/>
            </a:pPr>
            <a:r>
              <a:rPr lang="en" sz="1600" dirty="0">
                <a:solidFill>
                  <a:schemeClr val="tx1"/>
                </a:solidFill>
              </a:rPr>
              <a:t>He is a widely renowned inspirational influencer, Data Scientist, Global Speaker, Consultant, Astrophysicist, and Space Scientist.</a:t>
            </a:r>
          </a:p>
          <a:p>
            <a:pPr marL="127000" lvl="0" indent="0" algn="l" rtl="0">
              <a:lnSpc>
                <a:spcPct val="100000"/>
              </a:lnSpc>
              <a:spcBef>
                <a:spcPts val="0"/>
              </a:spcBef>
              <a:spcAft>
                <a:spcPts val="0"/>
              </a:spcAft>
              <a:buSzPts val="1600"/>
              <a:buNone/>
            </a:pPr>
            <a:endParaRPr sz="1600" dirty="0">
              <a:solidFill>
                <a:schemeClr val="tx1"/>
              </a:solidFill>
            </a:endParaRPr>
          </a:p>
          <a:p>
            <a:pPr marL="457200" lvl="0" indent="-330200" algn="l" rtl="0">
              <a:lnSpc>
                <a:spcPct val="100000"/>
              </a:lnSpc>
              <a:spcBef>
                <a:spcPts val="0"/>
              </a:spcBef>
              <a:spcAft>
                <a:spcPts val="0"/>
              </a:spcAft>
              <a:buSzPts val="1600"/>
              <a:buChar char="❖"/>
            </a:pPr>
            <a:r>
              <a:rPr lang="en" sz="1600" dirty="0">
                <a:solidFill>
                  <a:schemeClr val="tx1"/>
                </a:solidFill>
              </a:rPr>
              <a:t>Co-creator of the field “Astroinformatics” (Data Science for Astronomy)</a:t>
            </a:r>
          </a:p>
          <a:p>
            <a:pPr marL="127000" lvl="0" indent="0" algn="l" rtl="0">
              <a:lnSpc>
                <a:spcPct val="100000"/>
              </a:lnSpc>
              <a:spcBef>
                <a:spcPts val="0"/>
              </a:spcBef>
              <a:spcAft>
                <a:spcPts val="0"/>
              </a:spcAft>
              <a:buSzPts val="1600"/>
              <a:buNone/>
            </a:pPr>
            <a:endParaRPr sz="1600" dirty="0">
              <a:solidFill>
                <a:schemeClr val="tx1"/>
              </a:solidFill>
            </a:endParaRPr>
          </a:p>
          <a:p>
            <a:pPr marL="457200" lvl="0" indent="-330200" algn="l" rtl="0">
              <a:lnSpc>
                <a:spcPct val="100000"/>
              </a:lnSpc>
              <a:spcBef>
                <a:spcPts val="0"/>
              </a:spcBef>
              <a:spcAft>
                <a:spcPts val="0"/>
              </a:spcAft>
              <a:buSzPts val="1600"/>
              <a:buChar char="❖"/>
            </a:pPr>
            <a:r>
              <a:rPr lang="en" sz="1600" dirty="0">
                <a:solidFill>
                  <a:schemeClr val="tx1"/>
                </a:solidFill>
              </a:rPr>
              <a:t>He has an exemplary academic record, </a:t>
            </a:r>
          </a:p>
          <a:p>
            <a:pPr marL="127000" lvl="0" indent="0" algn="l" rtl="0">
              <a:lnSpc>
                <a:spcPct val="100000"/>
              </a:lnSpc>
              <a:spcBef>
                <a:spcPts val="0"/>
              </a:spcBef>
              <a:spcAft>
                <a:spcPts val="0"/>
              </a:spcAft>
              <a:buSzPts val="1600"/>
              <a:buNone/>
            </a:pPr>
            <a:r>
              <a:rPr lang="en" sz="1600" dirty="0">
                <a:solidFill>
                  <a:schemeClr val="tx1"/>
                </a:solidFill>
              </a:rPr>
              <a:t> </a:t>
            </a:r>
            <a:endParaRPr sz="1600" dirty="0">
              <a:solidFill>
                <a:schemeClr val="tx1"/>
              </a:solidFill>
            </a:endParaRPr>
          </a:p>
          <a:p>
            <a:pPr marL="914400" lvl="1" indent="-330200" algn="l" rtl="0">
              <a:lnSpc>
                <a:spcPct val="100000"/>
              </a:lnSpc>
              <a:spcBef>
                <a:spcPts val="0"/>
              </a:spcBef>
              <a:spcAft>
                <a:spcPts val="0"/>
              </a:spcAft>
              <a:buSzPts val="1600"/>
              <a:buChar char="➢"/>
            </a:pPr>
            <a:r>
              <a:rPr lang="en" dirty="0">
                <a:solidFill>
                  <a:schemeClr val="tx1"/>
                </a:solidFill>
              </a:rPr>
              <a:t>California Institute of Technology - M.S and Ph.D in Astronomy (1975-81)</a:t>
            </a:r>
            <a:endParaRPr dirty="0">
              <a:solidFill>
                <a:schemeClr val="tx1"/>
              </a:solidFill>
            </a:endParaRPr>
          </a:p>
          <a:p>
            <a:pPr marL="914400" lvl="1" indent="-330200" algn="l" rtl="0">
              <a:lnSpc>
                <a:spcPct val="100000"/>
              </a:lnSpc>
              <a:spcBef>
                <a:spcPts val="0"/>
              </a:spcBef>
              <a:spcAft>
                <a:spcPts val="0"/>
              </a:spcAft>
              <a:buSzPts val="1600"/>
              <a:buChar char="➢"/>
            </a:pPr>
            <a:r>
              <a:rPr lang="en" dirty="0">
                <a:solidFill>
                  <a:schemeClr val="tx1"/>
                </a:solidFill>
              </a:rPr>
              <a:t>Louisiana State University - B.S in Physics (1972-75)</a:t>
            </a:r>
            <a:endParaRPr dirty="0">
              <a:solidFill>
                <a:schemeClr val="tx1"/>
              </a:solidFill>
            </a:endParaRPr>
          </a:p>
        </p:txBody>
      </p:sp>
      <p:pic>
        <p:nvPicPr>
          <p:cNvPr id="62" name="Google Shape;62;p14"/>
          <p:cNvPicPr preferRelativeResize="0"/>
          <p:nvPr/>
        </p:nvPicPr>
        <p:blipFill>
          <a:blip r:embed="rId3">
            <a:alphaModFix/>
          </a:blip>
          <a:stretch>
            <a:fillRect/>
          </a:stretch>
        </p:blipFill>
        <p:spPr>
          <a:xfrm>
            <a:off x="5196125" y="942825"/>
            <a:ext cx="3636176" cy="40614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2"/>
          <p:cNvSpPr txBox="1">
            <a:spLocks noGrp="1"/>
          </p:cNvSpPr>
          <p:nvPr>
            <p:ph type="title"/>
          </p:nvPr>
        </p:nvSpPr>
        <p:spPr>
          <a:xfrm>
            <a:off x="311700" y="1894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Model Evaluation</a:t>
            </a:r>
            <a:endParaRPr sz="2400" dirty="0"/>
          </a:p>
        </p:txBody>
      </p:sp>
      <p:sp>
        <p:nvSpPr>
          <p:cNvPr id="196" name="Google Shape;196;p32"/>
          <p:cNvSpPr txBox="1">
            <a:spLocks noGrp="1"/>
          </p:cNvSpPr>
          <p:nvPr>
            <p:ph type="body" idx="1"/>
          </p:nvPr>
        </p:nvSpPr>
        <p:spPr>
          <a:xfrm>
            <a:off x="204545" y="877361"/>
            <a:ext cx="8851712" cy="4224548"/>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434343"/>
              </a:buClr>
              <a:buSzPts val="1600"/>
              <a:buChar char="❖"/>
            </a:pPr>
            <a:r>
              <a:rPr lang="en" sz="1600" dirty="0">
                <a:solidFill>
                  <a:schemeClr val="tx1"/>
                </a:solidFill>
              </a:rPr>
              <a:t>Root Mean Squared error for both models have been computed and compared </a:t>
            </a:r>
            <a:endParaRPr sz="1600" dirty="0">
              <a:solidFill>
                <a:schemeClr val="tx1"/>
              </a:solidFill>
            </a:endParaRPr>
          </a:p>
          <a:p>
            <a:pPr marL="457200" lvl="0" indent="0" algn="l" rtl="0">
              <a:spcBef>
                <a:spcPts val="1600"/>
              </a:spcBef>
              <a:spcAft>
                <a:spcPts val="0"/>
              </a:spcAft>
              <a:buNone/>
            </a:pPr>
            <a:r>
              <a:rPr lang="en" sz="1600" dirty="0">
                <a:solidFill>
                  <a:schemeClr val="tx1"/>
                </a:solidFill>
              </a:rPr>
              <a:t>LSTM :  576.89   </a:t>
            </a:r>
            <a:endParaRPr sz="1600" dirty="0">
              <a:solidFill>
                <a:schemeClr val="tx1"/>
              </a:solidFill>
            </a:endParaRPr>
          </a:p>
          <a:p>
            <a:pPr marL="457200" lvl="0" indent="0" algn="l" rtl="0">
              <a:spcBef>
                <a:spcPts val="1600"/>
              </a:spcBef>
              <a:spcAft>
                <a:spcPts val="0"/>
              </a:spcAft>
              <a:buNone/>
            </a:pPr>
            <a:r>
              <a:rPr lang="en" sz="1600" dirty="0">
                <a:solidFill>
                  <a:schemeClr val="tx1"/>
                </a:solidFill>
              </a:rPr>
              <a:t>ARIMA: </a:t>
            </a:r>
            <a:r>
              <a:rPr lang="en" sz="1600" dirty="0">
                <a:solidFill>
                  <a:schemeClr val="tx1"/>
                </a:solidFill>
                <a:highlight>
                  <a:srgbClr val="FFFFFF"/>
                </a:highlight>
              </a:rPr>
              <a:t>6277.05</a:t>
            </a:r>
            <a:endParaRPr sz="1600" dirty="0">
              <a:solidFill>
                <a:schemeClr val="tx1"/>
              </a:solidFill>
              <a:highlight>
                <a:srgbClr val="FFFFFF"/>
              </a:highlight>
            </a:endParaRPr>
          </a:p>
          <a:p>
            <a:pPr marL="457200" lvl="0" indent="-330200" algn="l" rtl="0">
              <a:spcBef>
                <a:spcPts val="1600"/>
              </a:spcBef>
              <a:spcAft>
                <a:spcPts val="0"/>
              </a:spcAft>
              <a:buClr>
                <a:srgbClr val="434343"/>
              </a:buClr>
              <a:buSzPts val="1600"/>
              <a:buChar char="❖"/>
            </a:pPr>
            <a:r>
              <a:rPr lang="en" sz="1600" dirty="0">
                <a:solidFill>
                  <a:schemeClr val="tx1"/>
                </a:solidFill>
                <a:highlight>
                  <a:srgbClr val="FFFFFF"/>
                </a:highlight>
              </a:rPr>
              <a:t>Accuracy of the models is calculated based on the Mean Absolute Percentage Error</a:t>
            </a:r>
            <a:endParaRPr sz="1600" dirty="0">
              <a:solidFill>
                <a:schemeClr val="tx1"/>
              </a:solidFill>
              <a:highlight>
                <a:srgbClr val="FFFFFF"/>
              </a:highlight>
            </a:endParaRPr>
          </a:p>
          <a:p>
            <a:pPr marL="457200" lvl="0" indent="0" algn="l" rtl="0">
              <a:spcBef>
                <a:spcPts val="1600"/>
              </a:spcBef>
              <a:spcAft>
                <a:spcPts val="0"/>
              </a:spcAft>
              <a:buNone/>
            </a:pPr>
            <a:r>
              <a:rPr lang="en" sz="1600" dirty="0">
                <a:solidFill>
                  <a:schemeClr val="tx1"/>
                </a:solidFill>
                <a:highlight>
                  <a:srgbClr val="FFFFFF"/>
                </a:highlight>
              </a:rPr>
              <a:t>LSTM : 0.0236</a:t>
            </a:r>
            <a:endParaRPr sz="1600" dirty="0">
              <a:solidFill>
                <a:schemeClr val="tx1"/>
              </a:solidFill>
              <a:highlight>
                <a:srgbClr val="FFFFFF"/>
              </a:highlight>
            </a:endParaRPr>
          </a:p>
          <a:p>
            <a:pPr marL="457200" lvl="0" indent="0" algn="l" rtl="0">
              <a:spcBef>
                <a:spcPts val="1600"/>
              </a:spcBef>
              <a:spcAft>
                <a:spcPts val="0"/>
              </a:spcAft>
              <a:buNone/>
            </a:pPr>
            <a:r>
              <a:rPr lang="en" sz="1600" dirty="0">
                <a:solidFill>
                  <a:schemeClr val="tx1"/>
                </a:solidFill>
                <a:highlight>
                  <a:srgbClr val="FFFFFF"/>
                </a:highlight>
              </a:rPr>
              <a:t>ARIMA : 0.198</a:t>
            </a:r>
            <a:endParaRPr sz="1600" dirty="0">
              <a:solidFill>
                <a:schemeClr val="tx1"/>
              </a:solidFill>
              <a:highlight>
                <a:srgbClr val="FFFFFF"/>
              </a:highlight>
            </a:endParaRPr>
          </a:p>
          <a:p>
            <a:pPr marL="457200" lvl="0" indent="-330200" algn="l" rtl="0">
              <a:lnSpc>
                <a:spcPct val="150000"/>
              </a:lnSpc>
              <a:spcBef>
                <a:spcPts val="1600"/>
              </a:spcBef>
              <a:spcAft>
                <a:spcPts val="0"/>
              </a:spcAft>
              <a:buClr>
                <a:srgbClr val="434343"/>
              </a:buClr>
              <a:buSzPts val="1600"/>
              <a:buChar char="❖"/>
            </a:pPr>
            <a:r>
              <a:rPr lang="en" sz="1600" dirty="0">
                <a:solidFill>
                  <a:schemeClr val="tx1"/>
                </a:solidFill>
                <a:highlight>
                  <a:schemeClr val="lt1"/>
                </a:highlight>
              </a:rPr>
              <a:t>The best model is found to be LSTM, which produces lower RMSE and lower MAPE (better accuracy) compared to ARIMA.</a:t>
            </a:r>
            <a:endParaRPr sz="1600" dirty="0">
              <a:solidFill>
                <a:schemeClr val="tx1"/>
              </a:solidFill>
            </a:endParaRPr>
          </a:p>
        </p:txBody>
      </p:sp>
      <p:pic>
        <p:nvPicPr>
          <p:cNvPr id="1028" name="Picture 4" descr="Data Mining JOINTS 2019 Finale | Kaggle">
            <a:extLst>
              <a:ext uri="{FF2B5EF4-FFF2-40B4-BE49-F238E27FC236}">
                <a16:creationId xmlns:a16="http://schemas.microsoft.com/office/drawing/2014/main" id="{04886435-5C66-4847-9BBF-337913E043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0329" y="1444598"/>
            <a:ext cx="3780545" cy="80253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3F57D3C-32E5-40ED-94C4-EB5174E23280}"/>
              </a:ext>
            </a:extLst>
          </p:cNvPr>
          <p:cNvPicPr>
            <a:picLocks noChangeAspect="1"/>
          </p:cNvPicPr>
          <p:nvPr/>
        </p:nvPicPr>
        <p:blipFill rotWithShape="1">
          <a:blip r:embed="rId4"/>
          <a:srcRect r="50528" b="39122"/>
          <a:stretch/>
        </p:blipFill>
        <p:spPr>
          <a:xfrm>
            <a:off x="3980329" y="2991189"/>
            <a:ext cx="2798268" cy="683332"/>
          </a:xfrm>
          <a:prstGeom prst="rect">
            <a:avLst/>
          </a:prstGeom>
        </p:spPr>
      </p:pic>
      <p:pic>
        <p:nvPicPr>
          <p:cNvPr id="11" name="Picture 10" descr="A picture containing clock, drawing, computer&#10;&#10;Description automatically generated">
            <a:extLst>
              <a:ext uri="{FF2B5EF4-FFF2-40B4-BE49-F238E27FC236}">
                <a16:creationId xmlns:a16="http://schemas.microsoft.com/office/drawing/2014/main" id="{B629A16B-D29C-4D61-AB9F-2357B6705B4C}"/>
              </a:ext>
            </a:extLst>
          </p:cNvPr>
          <p:cNvPicPr>
            <a:picLocks noChangeAspect="1"/>
          </p:cNvPicPr>
          <p:nvPr/>
        </p:nvPicPr>
        <p:blipFill>
          <a:blip r:embed="rId5">
            <a:alphaModFix amt="20000"/>
          </a:blip>
          <a:stretch>
            <a:fillRect/>
          </a:stretch>
        </p:blipFill>
        <p:spPr>
          <a:xfrm>
            <a:off x="0" y="0"/>
            <a:ext cx="9144000" cy="51435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3"/>
          <p:cNvSpPr txBox="1">
            <a:spLocks noGrp="1"/>
          </p:cNvSpPr>
          <p:nvPr>
            <p:ph type="title"/>
          </p:nvPr>
        </p:nvSpPr>
        <p:spPr>
          <a:xfrm>
            <a:off x="311700" y="14083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Model Evaluation</a:t>
            </a:r>
            <a:endParaRPr sz="2400"/>
          </a:p>
        </p:txBody>
      </p:sp>
      <p:pic>
        <p:nvPicPr>
          <p:cNvPr id="202" name="Google Shape;202;p33"/>
          <p:cNvPicPr preferRelativeResize="0"/>
          <p:nvPr/>
        </p:nvPicPr>
        <p:blipFill>
          <a:blip r:embed="rId3">
            <a:alphaModFix/>
          </a:blip>
          <a:stretch>
            <a:fillRect/>
          </a:stretch>
        </p:blipFill>
        <p:spPr>
          <a:xfrm>
            <a:off x="4841425" y="1362425"/>
            <a:ext cx="3914775" cy="3598100"/>
          </a:xfrm>
          <a:prstGeom prst="rect">
            <a:avLst/>
          </a:prstGeom>
          <a:noFill/>
          <a:ln>
            <a:noFill/>
          </a:ln>
        </p:spPr>
      </p:pic>
      <p:pic>
        <p:nvPicPr>
          <p:cNvPr id="203" name="Google Shape;203;p33"/>
          <p:cNvPicPr preferRelativeResize="0"/>
          <p:nvPr/>
        </p:nvPicPr>
        <p:blipFill>
          <a:blip r:embed="rId4">
            <a:alphaModFix/>
          </a:blip>
          <a:stretch>
            <a:fillRect/>
          </a:stretch>
        </p:blipFill>
        <p:spPr>
          <a:xfrm>
            <a:off x="454600" y="3276125"/>
            <a:ext cx="3771875" cy="1699925"/>
          </a:xfrm>
          <a:prstGeom prst="rect">
            <a:avLst/>
          </a:prstGeom>
          <a:noFill/>
          <a:ln>
            <a:noFill/>
          </a:ln>
        </p:spPr>
      </p:pic>
      <p:pic>
        <p:nvPicPr>
          <p:cNvPr id="204" name="Google Shape;204;p33"/>
          <p:cNvPicPr preferRelativeResize="0"/>
          <p:nvPr/>
        </p:nvPicPr>
        <p:blipFill>
          <a:blip r:embed="rId5">
            <a:alphaModFix/>
          </a:blip>
          <a:stretch>
            <a:fillRect/>
          </a:stretch>
        </p:blipFill>
        <p:spPr>
          <a:xfrm>
            <a:off x="383150" y="1362425"/>
            <a:ext cx="3914775" cy="1743400"/>
          </a:xfrm>
          <a:prstGeom prst="rect">
            <a:avLst/>
          </a:prstGeom>
          <a:noFill/>
          <a:ln>
            <a:noFill/>
          </a:ln>
        </p:spPr>
      </p:pic>
      <p:sp>
        <p:nvSpPr>
          <p:cNvPr id="205" name="Google Shape;205;p33"/>
          <p:cNvSpPr txBox="1"/>
          <p:nvPr/>
        </p:nvSpPr>
        <p:spPr>
          <a:xfrm>
            <a:off x="3178975" y="1362425"/>
            <a:ext cx="1882800" cy="30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33"/>
          <p:cNvSpPr txBox="1"/>
          <p:nvPr/>
        </p:nvSpPr>
        <p:spPr>
          <a:xfrm>
            <a:off x="452575" y="812825"/>
            <a:ext cx="37719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t>ARIMA</a:t>
            </a:r>
            <a:endParaRPr sz="1600"/>
          </a:p>
        </p:txBody>
      </p:sp>
      <p:sp>
        <p:nvSpPr>
          <p:cNvPr id="207" name="Google Shape;207;p33"/>
          <p:cNvSpPr txBox="1"/>
          <p:nvPr/>
        </p:nvSpPr>
        <p:spPr>
          <a:xfrm>
            <a:off x="5061775" y="812825"/>
            <a:ext cx="37719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t>LSTM</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311700" y="2001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213" name="Google Shape;213;p34"/>
          <p:cNvSpPr txBox="1">
            <a:spLocks noGrp="1"/>
          </p:cNvSpPr>
          <p:nvPr>
            <p:ph type="body" idx="1"/>
          </p:nvPr>
        </p:nvSpPr>
        <p:spPr>
          <a:xfrm>
            <a:off x="311699" y="772800"/>
            <a:ext cx="4898075" cy="4252558"/>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b="1" dirty="0"/>
              <a:t>Sales Planning</a:t>
            </a:r>
            <a:endParaRPr sz="1600" b="1" dirty="0"/>
          </a:p>
          <a:p>
            <a:pPr marL="457200" lvl="0" indent="-330200" algn="l" rtl="0">
              <a:lnSpc>
                <a:spcPct val="100000"/>
              </a:lnSpc>
              <a:spcBef>
                <a:spcPts val="1600"/>
              </a:spcBef>
              <a:spcAft>
                <a:spcPts val="0"/>
              </a:spcAft>
              <a:buSzPts val="1600"/>
              <a:buChar char="●"/>
            </a:pPr>
            <a:r>
              <a:rPr lang="en" sz="1600" dirty="0"/>
              <a:t>Business can set sales targets</a:t>
            </a:r>
            <a:endParaRPr sz="1600" dirty="0"/>
          </a:p>
          <a:p>
            <a:pPr marL="0" lvl="0" indent="0" algn="l" rtl="0">
              <a:lnSpc>
                <a:spcPct val="100000"/>
              </a:lnSpc>
              <a:spcBef>
                <a:spcPts val="1600"/>
              </a:spcBef>
              <a:spcAft>
                <a:spcPts val="0"/>
              </a:spcAft>
              <a:buNone/>
            </a:pPr>
            <a:r>
              <a:rPr lang="en" sz="1600" b="1" dirty="0"/>
              <a:t>Resource management</a:t>
            </a:r>
            <a:endParaRPr sz="1600" b="1" dirty="0"/>
          </a:p>
          <a:p>
            <a:pPr marL="457200" lvl="0" indent="-330200" algn="l" rtl="0">
              <a:lnSpc>
                <a:spcPct val="100000"/>
              </a:lnSpc>
              <a:spcBef>
                <a:spcPts val="1600"/>
              </a:spcBef>
              <a:spcAft>
                <a:spcPts val="0"/>
              </a:spcAft>
              <a:buSzPts val="1600"/>
              <a:buChar char="●"/>
            </a:pPr>
            <a:r>
              <a:rPr lang="en" sz="1600" dirty="0"/>
              <a:t>Helps in allocation of resources and products stocking</a:t>
            </a:r>
            <a:endParaRPr sz="1600" dirty="0"/>
          </a:p>
          <a:p>
            <a:pPr marL="0" lvl="0" indent="0" algn="l" rtl="0">
              <a:lnSpc>
                <a:spcPct val="100000"/>
              </a:lnSpc>
              <a:spcBef>
                <a:spcPts val="1600"/>
              </a:spcBef>
              <a:spcAft>
                <a:spcPts val="0"/>
              </a:spcAft>
              <a:buNone/>
            </a:pPr>
            <a:r>
              <a:rPr lang="en" sz="1600" b="1" dirty="0"/>
              <a:t>Presenting to investors</a:t>
            </a:r>
            <a:endParaRPr sz="1600" b="1" dirty="0"/>
          </a:p>
          <a:p>
            <a:pPr marL="457200" lvl="0" indent="-330200" algn="l" rtl="0">
              <a:lnSpc>
                <a:spcPct val="100000"/>
              </a:lnSpc>
              <a:spcBef>
                <a:spcPts val="1600"/>
              </a:spcBef>
              <a:spcAft>
                <a:spcPts val="0"/>
              </a:spcAft>
              <a:buSzPts val="1600"/>
              <a:buChar char="●"/>
            </a:pPr>
            <a:r>
              <a:rPr lang="en" sz="1600" dirty="0"/>
              <a:t>Measurement of company's health</a:t>
            </a:r>
            <a:endParaRPr sz="1600" dirty="0"/>
          </a:p>
          <a:p>
            <a:pPr marL="0" lvl="0" indent="0" algn="l" rtl="0">
              <a:lnSpc>
                <a:spcPct val="100000"/>
              </a:lnSpc>
              <a:spcBef>
                <a:spcPts val="1600"/>
              </a:spcBef>
              <a:spcAft>
                <a:spcPts val="0"/>
              </a:spcAft>
              <a:buNone/>
            </a:pPr>
            <a:r>
              <a:rPr lang="en" sz="1600" b="1" dirty="0"/>
              <a:t>Product Recommendations</a:t>
            </a:r>
            <a:endParaRPr sz="1600" b="1" dirty="0"/>
          </a:p>
          <a:p>
            <a:pPr marL="457200" lvl="0" indent="-330200" algn="l" rtl="0">
              <a:lnSpc>
                <a:spcPct val="100000"/>
              </a:lnSpc>
              <a:spcBef>
                <a:spcPts val="1600"/>
              </a:spcBef>
              <a:spcAft>
                <a:spcPts val="0"/>
              </a:spcAft>
              <a:buSzPts val="1600"/>
              <a:buChar char="●"/>
            </a:pPr>
            <a:r>
              <a:rPr lang="en" sz="1600" dirty="0"/>
              <a:t>Derived association rules to describe customer behavior towards different categories</a:t>
            </a:r>
            <a:endParaRPr sz="1600" dirty="0"/>
          </a:p>
        </p:txBody>
      </p:sp>
      <p:pic>
        <p:nvPicPr>
          <p:cNvPr id="214" name="Google Shape;214;p34"/>
          <p:cNvPicPr preferRelativeResize="0"/>
          <p:nvPr/>
        </p:nvPicPr>
        <p:blipFill>
          <a:blip r:embed="rId3">
            <a:alphaModFix/>
          </a:blip>
          <a:stretch>
            <a:fillRect/>
          </a:stretch>
        </p:blipFill>
        <p:spPr>
          <a:xfrm>
            <a:off x="4963886" y="1078975"/>
            <a:ext cx="4080639" cy="2547600"/>
          </a:xfrm>
          <a:prstGeom prst="rect">
            <a:avLst/>
          </a:prstGeom>
          <a:noFill/>
          <a:ln>
            <a:noFill/>
          </a:ln>
        </p:spPr>
      </p:pic>
      <p:pic>
        <p:nvPicPr>
          <p:cNvPr id="3" name="Picture 2" descr="A picture containing clock, drawing, computer&#10;&#10;Description automatically generated">
            <a:extLst>
              <a:ext uri="{FF2B5EF4-FFF2-40B4-BE49-F238E27FC236}">
                <a16:creationId xmlns:a16="http://schemas.microsoft.com/office/drawing/2014/main" id="{E348CE1D-8610-435C-8277-257E997647A3}"/>
              </a:ext>
            </a:extLst>
          </p:cNvPr>
          <p:cNvPicPr>
            <a:picLocks noChangeAspect="1"/>
          </p:cNvPicPr>
          <p:nvPr/>
        </p:nvPicPr>
        <p:blipFill>
          <a:blip r:embed="rId4">
            <a:alphaModFix amt="5000"/>
          </a:blip>
          <a:stretch>
            <a:fillRect/>
          </a:stretch>
        </p:blipFill>
        <p:spPr>
          <a:xfrm>
            <a:off x="0" y="0"/>
            <a:ext cx="9144000" cy="51435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400" dirty="0"/>
              <a:t>Future work		</a:t>
            </a:r>
          </a:p>
        </p:txBody>
      </p:sp>
      <p:sp>
        <p:nvSpPr>
          <p:cNvPr id="220" name="Google Shape;220;p35"/>
          <p:cNvSpPr txBox="1">
            <a:spLocks noGrp="1"/>
          </p:cNvSpPr>
          <p:nvPr>
            <p:ph type="body" idx="1"/>
          </p:nvPr>
        </p:nvSpPr>
        <p:spPr>
          <a:xfrm>
            <a:off x="311700" y="1152475"/>
            <a:ext cx="8520600" cy="36543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SzPts val="1600"/>
              <a:buChar char="●"/>
            </a:pPr>
            <a:r>
              <a:rPr lang="en" sz="1600" dirty="0">
                <a:solidFill>
                  <a:schemeClr val="tx1"/>
                </a:solidFill>
              </a:rPr>
              <a:t>Hyperparameters tuning can be automated using Bayesian Optimization</a:t>
            </a:r>
            <a:endParaRPr sz="1600" dirty="0">
              <a:solidFill>
                <a:schemeClr val="tx1"/>
              </a:solidFill>
            </a:endParaRPr>
          </a:p>
          <a:p>
            <a:pPr marL="457200" lvl="0" indent="-330200" algn="l" rtl="0">
              <a:lnSpc>
                <a:spcPct val="150000"/>
              </a:lnSpc>
              <a:spcBef>
                <a:spcPts val="0"/>
              </a:spcBef>
              <a:spcAft>
                <a:spcPts val="0"/>
              </a:spcAft>
              <a:buSzPts val="1600"/>
              <a:buChar char="●"/>
            </a:pPr>
            <a:r>
              <a:rPr lang="en" sz="1600" dirty="0">
                <a:solidFill>
                  <a:schemeClr val="tx1"/>
                </a:solidFill>
              </a:rPr>
              <a:t>Sales Forecasting can be extended to more warehouses and results can be compared </a:t>
            </a:r>
            <a:endParaRPr sz="1600" dirty="0">
              <a:solidFill>
                <a:schemeClr val="tx1"/>
              </a:solidFill>
            </a:endParaRPr>
          </a:p>
          <a:p>
            <a:pPr marL="457200" lvl="0" indent="-330200" algn="l" rtl="0">
              <a:lnSpc>
                <a:spcPct val="150000"/>
              </a:lnSpc>
              <a:spcBef>
                <a:spcPts val="0"/>
              </a:spcBef>
              <a:spcAft>
                <a:spcPts val="0"/>
              </a:spcAft>
              <a:buSzPts val="1600"/>
              <a:buChar char="●"/>
            </a:pPr>
            <a:r>
              <a:rPr lang="en" sz="1600" dirty="0">
                <a:solidFill>
                  <a:schemeClr val="tx1"/>
                </a:solidFill>
              </a:rPr>
              <a:t>Sales of individual products can be forecasted and used for demand planning</a:t>
            </a:r>
            <a:endParaRPr sz="1600" dirty="0">
              <a:solidFill>
                <a:schemeClr val="tx1"/>
              </a:solidFill>
            </a:endParaRPr>
          </a:p>
          <a:p>
            <a:pPr marL="457200" lvl="0" indent="-330200" algn="l" rtl="0">
              <a:lnSpc>
                <a:spcPct val="150000"/>
              </a:lnSpc>
              <a:spcBef>
                <a:spcPts val="0"/>
              </a:spcBef>
              <a:spcAft>
                <a:spcPts val="0"/>
              </a:spcAft>
              <a:buSzPts val="1600"/>
              <a:buChar char="●"/>
            </a:pPr>
            <a:r>
              <a:rPr lang="en" sz="1600" dirty="0">
                <a:solidFill>
                  <a:schemeClr val="tx1"/>
                </a:solidFill>
              </a:rPr>
              <a:t>Impact of external factors like weather and demographics can be included in the forecasting model</a:t>
            </a:r>
            <a:endParaRPr sz="1600" dirty="0">
              <a:solidFill>
                <a:schemeClr val="tx1"/>
              </a:solidFill>
            </a:endParaRPr>
          </a:p>
          <a:p>
            <a:pPr marL="457200" lvl="0" indent="-330200" algn="l" rtl="0">
              <a:lnSpc>
                <a:spcPct val="150000"/>
              </a:lnSpc>
              <a:spcBef>
                <a:spcPts val="0"/>
              </a:spcBef>
              <a:spcAft>
                <a:spcPts val="0"/>
              </a:spcAft>
              <a:buSzPts val="1600"/>
              <a:buChar char="●"/>
            </a:pPr>
            <a:r>
              <a:rPr lang="en" sz="1600" dirty="0">
                <a:solidFill>
                  <a:schemeClr val="tx1"/>
                </a:solidFill>
              </a:rPr>
              <a:t>Customer analysis can be performed and buying patterns can be analysed with appropriate data</a:t>
            </a:r>
            <a:endParaRPr sz="1600" dirty="0">
              <a:solidFill>
                <a:schemeClr val="tx1"/>
              </a:solidFill>
            </a:endParaRPr>
          </a:p>
          <a:p>
            <a:pPr marL="457200" lvl="0" indent="-330200" algn="l" rtl="0">
              <a:lnSpc>
                <a:spcPct val="150000"/>
              </a:lnSpc>
              <a:spcBef>
                <a:spcPts val="0"/>
              </a:spcBef>
              <a:spcAft>
                <a:spcPts val="0"/>
              </a:spcAft>
              <a:buSzPts val="1600"/>
              <a:buChar char="●"/>
            </a:pPr>
            <a:r>
              <a:rPr lang="en" sz="1600" dirty="0">
                <a:solidFill>
                  <a:schemeClr val="tx1"/>
                </a:solidFill>
              </a:rPr>
              <a:t>To include sales projection in terms of volume, which helps in demand planning as well as depot allocation.</a:t>
            </a:r>
            <a:endParaRPr sz="1600" dirty="0">
              <a:solidFill>
                <a:schemeClr val="tx1"/>
              </a:solidFill>
            </a:endParaRPr>
          </a:p>
        </p:txBody>
      </p:sp>
      <p:pic>
        <p:nvPicPr>
          <p:cNvPr id="5" name="Picture 4" descr="A picture containing clock, drawing, computer&#10;&#10;Description automatically generated">
            <a:extLst>
              <a:ext uri="{FF2B5EF4-FFF2-40B4-BE49-F238E27FC236}">
                <a16:creationId xmlns:a16="http://schemas.microsoft.com/office/drawing/2014/main" id="{89A030AE-13FD-4489-B830-AE9EDF5EDCEE}"/>
              </a:ext>
            </a:extLst>
          </p:cNvPr>
          <p:cNvPicPr>
            <a:picLocks noChangeAspect="1"/>
          </p:cNvPicPr>
          <p:nvPr/>
        </p:nvPicPr>
        <p:blipFill>
          <a:blip r:embed="rId3">
            <a:alphaModFix amt="20000"/>
          </a:blip>
          <a:stretch>
            <a:fillRect/>
          </a:stretch>
        </p:blipFill>
        <p:spPr>
          <a:xfrm>
            <a:off x="0" y="0"/>
            <a:ext cx="9144000" cy="51435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6"/>
          <p:cNvSpPr txBox="1">
            <a:spLocks noGrp="1"/>
          </p:cNvSpPr>
          <p:nvPr>
            <p:ph type="title"/>
          </p:nvPr>
        </p:nvSpPr>
        <p:spPr>
          <a:xfrm>
            <a:off x="219491"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THANK YOU</a:t>
            </a:r>
          </a:p>
        </p:txBody>
      </p:sp>
      <p:sp>
        <p:nvSpPr>
          <p:cNvPr id="226" name="Google Shape;226;p36"/>
          <p:cNvSpPr txBox="1"/>
          <p:nvPr/>
        </p:nvSpPr>
        <p:spPr>
          <a:xfrm>
            <a:off x="1833901" y="3084858"/>
            <a:ext cx="6749163" cy="841800"/>
          </a:xfrm>
          <a:prstGeom prst="rect">
            <a:avLst/>
          </a:prstGeom>
          <a:noFill/>
          <a:ln>
            <a:noFill/>
          </a:ln>
        </p:spPr>
        <p:txBody>
          <a:bodyPr spcFirstLastPara="1" wrap="square" lIns="91425" tIns="91425" rIns="91425" bIns="91425" anchor="t" anchorCtr="0">
            <a:noAutofit/>
          </a:bodyPr>
          <a:lstStyle/>
          <a:p>
            <a:pPr lvl="0">
              <a:lnSpc>
                <a:spcPct val="150000"/>
              </a:lnSpc>
            </a:pPr>
            <a:r>
              <a:rPr lang="en-US" sz="1100" i="1" dirty="0">
                <a:solidFill>
                  <a:srgbClr val="333333"/>
                </a:solidFill>
                <a:highlight>
                  <a:srgbClr val="FFFFFF"/>
                </a:highlight>
                <a:latin typeface="Times New Roman"/>
                <a:ea typeface="Times New Roman"/>
                <a:cs typeface="Times New Roman"/>
                <a:sym typeface="Times New Roman"/>
              </a:rPr>
              <a:t>“Without big data analytics, companies are blind and deaf, wandering out onto the web like deer on a freeway.”</a:t>
            </a:r>
          </a:p>
          <a:p>
            <a:pPr lvl="0" algn="r">
              <a:lnSpc>
                <a:spcPct val="150000"/>
              </a:lnSpc>
            </a:pPr>
            <a:r>
              <a:rPr lang="en-US" sz="1100" i="1" dirty="0">
                <a:solidFill>
                  <a:srgbClr val="333333"/>
                </a:solidFill>
                <a:highlight>
                  <a:srgbClr val="FFFFFF"/>
                </a:highlight>
                <a:latin typeface="Times New Roman"/>
                <a:ea typeface="Times New Roman"/>
                <a:cs typeface="Times New Roman"/>
                <a:sym typeface="Times New Roman"/>
              </a:rPr>
              <a:t> – Geoffrey Moore, author and consultant.</a:t>
            </a:r>
          </a:p>
          <a:p>
            <a:pPr marL="0" lvl="0" indent="0" algn="l" rtl="0">
              <a:spcBef>
                <a:spcPts val="300"/>
              </a:spcBef>
              <a:spcAft>
                <a:spcPts val="0"/>
              </a:spcAft>
              <a:buNone/>
            </a:pPr>
            <a:endParaRPr lang="en-US" dirty="0"/>
          </a:p>
        </p:txBody>
      </p:sp>
      <p:pic>
        <p:nvPicPr>
          <p:cNvPr id="4" name="Picture 3" descr="A picture containing clock, drawing, computer&#10;&#10;Description automatically generated">
            <a:extLst>
              <a:ext uri="{FF2B5EF4-FFF2-40B4-BE49-F238E27FC236}">
                <a16:creationId xmlns:a16="http://schemas.microsoft.com/office/drawing/2014/main" id="{A1105FB7-E788-40B8-82CE-E3A54C07E2B2}"/>
              </a:ext>
            </a:extLst>
          </p:cNvPr>
          <p:cNvPicPr>
            <a:picLocks noChangeAspect="1"/>
          </p:cNvPicPr>
          <p:nvPr/>
        </p:nvPicPr>
        <p:blipFill>
          <a:blip r:embed="rId3">
            <a:alphaModFix amt="20000"/>
          </a:blip>
          <a:stretch>
            <a:fillRect/>
          </a:stretch>
        </p:blipFill>
        <p:spPr>
          <a:xfrm>
            <a:off x="0" y="0"/>
            <a:ext cx="9144000" cy="5143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400" dirty="0"/>
              <a:t>Contributions in Data Science and Astronomy</a:t>
            </a:r>
            <a:endParaRPr sz="2400" dirty="0"/>
          </a:p>
        </p:txBody>
      </p:sp>
      <p:sp>
        <p:nvSpPr>
          <p:cNvPr id="68" name="Google Shape;68;p15"/>
          <p:cNvSpPr txBox="1">
            <a:spLocks noGrp="1"/>
          </p:cNvSpPr>
          <p:nvPr>
            <p:ph type="body" idx="1"/>
          </p:nvPr>
        </p:nvSpPr>
        <p:spPr>
          <a:xfrm>
            <a:off x="311700" y="1231988"/>
            <a:ext cx="8520600" cy="34164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SzPts val="1600"/>
              <a:buChar char="❖"/>
            </a:pPr>
            <a:r>
              <a:rPr lang="en" sz="1600" dirty="0">
                <a:solidFill>
                  <a:schemeClr val="tx1"/>
                </a:solidFill>
              </a:rPr>
              <a:t>He is currently the Principal Data Scientist , Data Science Fellow and Executive Advisor at Booz Allen Hamilton. Working there for the past 5 years.</a:t>
            </a:r>
            <a:endParaRPr sz="1600" dirty="0">
              <a:solidFill>
                <a:schemeClr val="tx1"/>
              </a:solidFill>
            </a:endParaRPr>
          </a:p>
          <a:p>
            <a:pPr marL="457200" lvl="0" indent="-330200" algn="l" rtl="0">
              <a:lnSpc>
                <a:spcPct val="150000"/>
              </a:lnSpc>
              <a:spcBef>
                <a:spcPts val="1600"/>
              </a:spcBef>
              <a:spcAft>
                <a:spcPts val="0"/>
              </a:spcAft>
              <a:buSzPts val="1600"/>
              <a:buChar char="❖"/>
            </a:pPr>
            <a:r>
              <a:rPr lang="en" sz="1600" dirty="0">
                <a:solidFill>
                  <a:schemeClr val="tx1"/>
                </a:solidFill>
              </a:rPr>
              <a:t>Previously a professor of Astrophysics and Computational Science at GMU for 12 years. </a:t>
            </a:r>
            <a:endParaRPr sz="1600" dirty="0">
              <a:solidFill>
                <a:schemeClr val="tx1"/>
              </a:solidFill>
            </a:endParaRPr>
          </a:p>
          <a:p>
            <a:pPr marL="457200" lvl="0" indent="-330200" algn="l" rtl="0">
              <a:lnSpc>
                <a:spcPct val="150000"/>
              </a:lnSpc>
              <a:spcBef>
                <a:spcPts val="1600"/>
              </a:spcBef>
              <a:spcAft>
                <a:spcPts val="0"/>
              </a:spcAft>
              <a:buSzPts val="1600"/>
              <a:buChar char="❖"/>
            </a:pPr>
            <a:r>
              <a:rPr lang="en" sz="1600" dirty="0">
                <a:solidFill>
                  <a:schemeClr val="tx1"/>
                </a:solidFill>
              </a:rPr>
              <a:t>Contributed to the design and development of the new Large Synoptic Survey Telescope at NASA, for which his expert knowledge in the areas of science data management, informatics, statistical science research, and galaxies research.</a:t>
            </a:r>
            <a:endParaRPr sz="1600" dirty="0">
              <a:solidFill>
                <a:schemeClr val="tx1"/>
              </a:solidFill>
            </a:endParaRPr>
          </a:p>
          <a:p>
            <a:pPr marL="457200" lvl="0" indent="0" algn="l" rtl="0">
              <a:lnSpc>
                <a:spcPct val="150000"/>
              </a:lnSpc>
              <a:spcBef>
                <a:spcPts val="1600"/>
              </a:spcBef>
              <a:spcAft>
                <a:spcPts val="1600"/>
              </a:spcAft>
              <a:buNone/>
            </a:pPr>
            <a:endParaRPr sz="16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398921"/>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400" dirty="0"/>
              <a:t>Publications and Awards</a:t>
            </a:r>
            <a:endParaRPr sz="2400" dirty="0"/>
          </a:p>
        </p:txBody>
      </p:sp>
      <p:sp>
        <p:nvSpPr>
          <p:cNvPr id="74" name="Google Shape;74;p16"/>
          <p:cNvSpPr txBox="1">
            <a:spLocks noGrp="1"/>
          </p:cNvSpPr>
          <p:nvPr>
            <p:ph type="body" idx="1"/>
          </p:nvPr>
        </p:nvSpPr>
        <p:spPr>
          <a:xfrm>
            <a:off x="311700" y="1152475"/>
            <a:ext cx="86787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dirty="0">
                <a:solidFill>
                  <a:schemeClr val="tx1"/>
                </a:solidFill>
              </a:rPr>
              <a:t>Some of his published work include</a:t>
            </a:r>
            <a:endParaRPr sz="1600" dirty="0">
              <a:solidFill>
                <a:schemeClr val="tx1"/>
              </a:solidFill>
            </a:endParaRPr>
          </a:p>
          <a:p>
            <a:pPr marL="914400" lvl="1" indent="-330200" algn="l" rtl="0">
              <a:spcBef>
                <a:spcPts val="0"/>
              </a:spcBef>
              <a:spcAft>
                <a:spcPts val="0"/>
              </a:spcAft>
              <a:buSzPts val="1600"/>
              <a:buChar char="➢"/>
            </a:pPr>
            <a:r>
              <a:rPr lang="en" sz="1600" dirty="0">
                <a:solidFill>
                  <a:schemeClr val="tx1"/>
                </a:solidFill>
              </a:rPr>
              <a:t>Automated Wildfire Detection through Artificial Neural Networks.</a:t>
            </a:r>
            <a:endParaRPr sz="1600" dirty="0">
              <a:solidFill>
                <a:schemeClr val="tx1"/>
              </a:solidFill>
            </a:endParaRPr>
          </a:p>
          <a:p>
            <a:pPr marL="914400" lvl="1" indent="-330200" algn="l" rtl="0">
              <a:spcBef>
                <a:spcPts val="0"/>
              </a:spcBef>
              <a:spcAft>
                <a:spcPts val="0"/>
              </a:spcAft>
              <a:buSzPts val="1600"/>
              <a:buChar char="➢"/>
            </a:pPr>
            <a:r>
              <a:rPr lang="en" sz="1600" dirty="0">
                <a:solidFill>
                  <a:schemeClr val="tx1"/>
                </a:solidFill>
              </a:rPr>
              <a:t>Effective Outlier Detection in Science Data Streams.</a:t>
            </a:r>
            <a:endParaRPr sz="1600" dirty="0">
              <a:solidFill>
                <a:schemeClr val="tx1"/>
              </a:solidFill>
            </a:endParaRPr>
          </a:p>
          <a:p>
            <a:pPr marL="914400" lvl="1" indent="-330200" algn="l" rtl="0">
              <a:spcBef>
                <a:spcPts val="0"/>
              </a:spcBef>
              <a:spcAft>
                <a:spcPts val="0"/>
              </a:spcAft>
              <a:buSzPts val="1600"/>
              <a:buChar char="➢"/>
            </a:pPr>
            <a:r>
              <a:rPr lang="en" sz="1600" dirty="0">
                <a:solidFill>
                  <a:schemeClr val="tx1"/>
                </a:solidFill>
              </a:rPr>
              <a:t>A Machine Learning Classification Broker for Petascale Mining of Large-scale Astronomy Sky Survey Databases.</a:t>
            </a:r>
            <a:endParaRPr sz="1600" dirty="0">
              <a:solidFill>
                <a:schemeClr val="tx1"/>
              </a:solidFill>
            </a:endParaRPr>
          </a:p>
          <a:p>
            <a:pPr marL="914400" lvl="0" indent="0" algn="l" rtl="0">
              <a:spcBef>
                <a:spcPts val="1600"/>
              </a:spcBef>
              <a:spcAft>
                <a:spcPts val="0"/>
              </a:spcAft>
              <a:buNone/>
            </a:pPr>
            <a:endParaRPr sz="1600" dirty="0">
              <a:solidFill>
                <a:schemeClr val="tx1"/>
              </a:solidFill>
            </a:endParaRPr>
          </a:p>
          <a:p>
            <a:pPr marL="457200" lvl="0" indent="-330200" algn="l" rtl="0">
              <a:spcBef>
                <a:spcPts val="1600"/>
              </a:spcBef>
              <a:spcAft>
                <a:spcPts val="0"/>
              </a:spcAft>
              <a:buSzPts val="1600"/>
              <a:buChar char="❖"/>
            </a:pPr>
            <a:r>
              <a:rPr lang="en" sz="1600" dirty="0">
                <a:solidFill>
                  <a:schemeClr val="tx1"/>
                </a:solidFill>
              </a:rPr>
              <a:t>Some of his Honours and Awards include:</a:t>
            </a:r>
            <a:endParaRPr sz="1600" dirty="0">
              <a:solidFill>
                <a:schemeClr val="tx1"/>
              </a:solidFill>
            </a:endParaRPr>
          </a:p>
          <a:p>
            <a:pPr marL="914400" lvl="1" indent="-330200" algn="l" rtl="0">
              <a:spcBef>
                <a:spcPts val="0"/>
              </a:spcBef>
              <a:spcAft>
                <a:spcPts val="0"/>
              </a:spcAft>
              <a:buSzPts val="1600"/>
              <a:buChar char="➢"/>
            </a:pPr>
            <a:r>
              <a:rPr lang="en" sz="1600" dirty="0">
                <a:solidFill>
                  <a:schemeClr val="tx1"/>
                </a:solidFill>
              </a:rPr>
              <a:t>#1 Big Data Influencer on Twitter (2013 July, November)</a:t>
            </a:r>
            <a:endParaRPr sz="1600" dirty="0">
              <a:solidFill>
                <a:schemeClr val="tx1"/>
              </a:solidFill>
            </a:endParaRPr>
          </a:p>
          <a:p>
            <a:pPr marL="914400" lvl="1" indent="-330200" algn="l" rtl="0">
              <a:spcBef>
                <a:spcPts val="0"/>
              </a:spcBef>
              <a:spcAft>
                <a:spcPts val="0"/>
              </a:spcAft>
              <a:buSzPts val="1600"/>
              <a:buChar char="➢"/>
            </a:pPr>
            <a:r>
              <a:rPr lang="en" sz="1600" dirty="0">
                <a:solidFill>
                  <a:schemeClr val="tx1"/>
                </a:solidFill>
              </a:rPr>
              <a:t>GMU College of Science Dean’s Annual Impact Award for Faculty Excellence - 2013</a:t>
            </a:r>
            <a:endParaRPr sz="1600" dirty="0">
              <a:solidFill>
                <a:schemeClr val="tx1"/>
              </a:solidFill>
            </a:endParaRPr>
          </a:p>
          <a:p>
            <a:pPr marL="914400" lvl="1" indent="-330200" algn="l" rtl="0">
              <a:spcBef>
                <a:spcPts val="0"/>
              </a:spcBef>
              <a:spcAft>
                <a:spcPts val="0"/>
              </a:spcAft>
              <a:buSzPts val="1600"/>
              <a:buChar char="➢"/>
            </a:pPr>
            <a:r>
              <a:rPr lang="en" sz="1600" dirty="0">
                <a:solidFill>
                  <a:schemeClr val="tx1"/>
                </a:solidFill>
              </a:rPr>
              <a:t>Hubble Space Telescope Individual Achievement Award (1993)</a:t>
            </a:r>
            <a:endParaRPr sz="1600" dirty="0">
              <a:solidFill>
                <a:schemeClr val="tx1"/>
              </a:solidFill>
            </a:endParaRPr>
          </a:p>
          <a:p>
            <a:pPr marL="914400" lvl="1" indent="-330200" algn="l" rtl="0">
              <a:spcBef>
                <a:spcPts val="0"/>
              </a:spcBef>
              <a:spcAft>
                <a:spcPts val="0"/>
              </a:spcAft>
              <a:buSzPts val="1600"/>
              <a:buChar char="➢"/>
            </a:pPr>
            <a:r>
              <a:rPr lang="en" sz="1600" dirty="0">
                <a:solidFill>
                  <a:schemeClr val="tx1"/>
                </a:solidFill>
              </a:rPr>
              <a:t>UMC Phi Kappa Phi Faculty Mentor Award (2007)</a:t>
            </a:r>
            <a:endParaRPr sz="1600" dirty="0">
              <a:solidFill>
                <a:schemeClr val="tx1"/>
              </a:solidFill>
            </a:endParaRPr>
          </a:p>
          <a:p>
            <a:pPr marL="0" lvl="0" indent="0" algn="l" rtl="0">
              <a:spcBef>
                <a:spcPts val="1600"/>
              </a:spcBef>
              <a:spcAft>
                <a:spcPts val="1600"/>
              </a:spcAft>
              <a:buNone/>
            </a:pPr>
            <a:endParaRPr sz="1600" dirty="0">
              <a:solidFill>
                <a:schemeClr val="tx1"/>
              </a:solidFill>
            </a:endParaRPr>
          </a:p>
        </p:txBody>
      </p:sp>
      <p:pic>
        <p:nvPicPr>
          <p:cNvPr id="5" name="Picture 4" descr="A picture containing clock, drawing, computer&#10;&#10;Description automatically generated">
            <a:extLst>
              <a:ext uri="{FF2B5EF4-FFF2-40B4-BE49-F238E27FC236}">
                <a16:creationId xmlns:a16="http://schemas.microsoft.com/office/drawing/2014/main" id="{B80F74AF-4EA4-499C-8BF9-0FD7DFED7922}"/>
              </a:ext>
            </a:extLst>
          </p:cNvPr>
          <p:cNvPicPr>
            <a:picLocks noChangeAspect="1"/>
          </p:cNvPicPr>
          <p:nvPr/>
        </p:nvPicPr>
        <p:blipFill>
          <a:blip r:embed="rId3">
            <a:alphaModFix amt="20000"/>
          </a:blip>
          <a:stretch>
            <a:fillRect/>
          </a:stretch>
        </p:blipFill>
        <p:spPr>
          <a:xfrm>
            <a:off x="0" y="0"/>
            <a:ext cx="9144000" cy="51435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271575" y="263889"/>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400" dirty="0"/>
              <a:t>Our Project</a:t>
            </a:r>
            <a:endParaRPr sz="2400" dirty="0"/>
          </a:p>
        </p:txBody>
      </p:sp>
      <p:sp>
        <p:nvSpPr>
          <p:cNvPr id="80" name="Google Shape;80;p17"/>
          <p:cNvSpPr txBox="1">
            <a:spLocks noGrp="1"/>
          </p:cNvSpPr>
          <p:nvPr>
            <p:ph type="body" idx="1"/>
          </p:nvPr>
        </p:nvSpPr>
        <p:spPr>
          <a:xfrm>
            <a:off x="311700" y="1152475"/>
            <a:ext cx="5017800" cy="3416400"/>
          </a:xfrm>
          <a:prstGeom prst="rect">
            <a:avLst/>
          </a:prstGeom>
        </p:spPr>
        <p:txBody>
          <a:bodyPr spcFirstLastPara="1" wrap="square" lIns="91425" tIns="91425" rIns="91425" bIns="91425" anchor="t" anchorCtr="0">
            <a:noAutofit/>
          </a:bodyPr>
          <a:lstStyle/>
          <a:p>
            <a:pPr marL="457200" lvl="0" indent="-330200" algn="just" rtl="0">
              <a:spcBef>
                <a:spcPts val="0"/>
              </a:spcBef>
              <a:spcAft>
                <a:spcPts val="0"/>
              </a:spcAft>
              <a:buSzPts val="1600"/>
              <a:buChar char="❖"/>
            </a:pPr>
            <a:r>
              <a:rPr lang="en" sz="1600" dirty="0">
                <a:solidFill>
                  <a:schemeClr val="tx1"/>
                </a:solidFill>
              </a:rPr>
              <a:t>The aim of our project is to forecast the sales of retail warehouse/store on a bi-hourly basis. </a:t>
            </a:r>
            <a:endParaRPr sz="1600" dirty="0">
              <a:solidFill>
                <a:schemeClr val="tx1"/>
              </a:solidFill>
            </a:endParaRPr>
          </a:p>
          <a:p>
            <a:pPr marL="457200" lvl="0" indent="0" algn="just" rtl="0">
              <a:spcBef>
                <a:spcPts val="1600"/>
              </a:spcBef>
              <a:spcAft>
                <a:spcPts val="0"/>
              </a:spcAft>
              <a:buNone/>
            </a:pPr>
            <a:endParaRPr sz="1600" dirty="0">
              <a:solidFill>
                <a:schemeClr val="tx1"/>
              </a:solidFill>
            </a:endParaRPr>
          </a:p>
          <a:p>
            <a:pPr marL="457200" lvl="0" indent="-330200" algn="just" rtl="0">
              <a:spcBef>
                <a:spcPts val="1600"/>
              </a:spcBef>
              <a:spcAft>
                <a:spcPts val="0"/>
              </a:spcAft>
              <a:buSzPts val="1600"/>
              <a:buChar char="❖"/>
            </a:pPr>
            <a:r>
              <a:rPr lang="en" sz="1600" dirty="0">
                <a:solidFill>
                  <a:schemeClr val="tx1"/>
                </a:solidFill>
              </a:rPr>
              <a:t>Short-term Forecasting</a:t>
            </a:r>
            <a:endParaRPr sz="1600" dirty="0">
              <a:solidFill>
                <a:schemeClr val="tx1"/>
              </a:solidFill>
            </a:endParaRPr>
          </a:p>
          <a:p>
            <a:pPr marL="914400" lvl="1" indent="-330200" algn="just" rtl="0">
              <a:spcBef>
                <a:spcPts val="0"/>
              </a:spcBef>
              <a:spcAft>
                <a:spcPts val="0"/>
              </a:spcAft>
              <a:buSzPts val="1600"/>
              <a:buChar char="➢"/>
            </a:pPr>
            <a:r>
              <a:rPr lang="en" sz="1600" dirty="0">
                <a:solidFill>
                  <a:schemeClr val="tx1"/>
                </a:solidFill>
              </a:rPr>
              <a:t>Predicting bi-hourly Sales in terms of Dollars for three weeks in the future, taking historical data of 8 months.</a:t>
            </a:r>
            <a:endParaRPr sz="1600" dirty="0">
              <a:solidFill>
                <a:schemeClr val="tx1"/>
              </a:solidFill>
            </a:endParaRPr>
          </a:p>
          <a:p>
            <a:pPr marL="914400" lvl="1" indent="-330200" algn="just" rtl="0">
              <a:spcBef>
                <a:spcPts val="0"/>
              </a:spcBef>
              <a:spcAft>
                <a:spcPts val="0"/>
              </a:spcAft>
              <a:buSzPts val="1600"/>
              <a:buChar char="➢"/>
            </a:pPr>
            <a:r>
              <a:rPr lang="en" sz="1600" dirty="0">
                <a:solidFill>
                  <a:schemeClr val="tx1"/>
                </a:solidFill>
              </a:rPr>
              <a:t>Insights into Sales Trends, Customer Behaviour, Impact of Holidays.</a:t>
            </a:r>
            <a:endParaRPr sz="1600" dirty="0">
              <a:solidFill>
                <a:schemeClr val="tx1"/>
              </a:solidFill>
            </a:endParaRPr>
          </a:p>
        </p:txBody>
      </p:sp>
      <p:graphicFrame>
        <p:nvGraphicFramePr>
          <p:cNvPr id="81" name="Google Shape;81;p17"/>
          <p:cNvGraphicFramePr/>
          <p:nvPr>
            <p:extLst>
              <p:ext uri="{D42A27DB-BD31-4B8C-83A1-F6EECF244321}">
                <p14:modId xmlns:p14="http://schemas.microsoft.com/office/powerpoint/2010/main" val="116013902"/>
              </p:ext>
            </p:extLst>
          </p:nvPr>
        </p:nvGraphicFramePr>
        <p:xfrm>
          <a:off x="5551769" y="1050327"/>
          <a:ext cx="3372500" cy="3518548"/>
        </p:xfrm>
        <a:graphic>
          <a:graphicData uri="http://schemas.openxmlformats.org/drawingml/2006/table">
            <a:tbl>
              <a:tblPr>
                <a:noFill/>
                <a:tableStyleId>{A7F904A1-A353-401D-AE8F-7B2FC8ADAC90}</a:tableStyleId>
              </a:tblPr>
              <a:tblGrid>
                <a:gridCol w="1284525">
                  <a:extLst>
                    <a:ext uri="{9D8B030D-6E8A-4147-A177-3AD203B41FA5}">
                      <a16:colId xmlns:a16="http://schemas.microsoft.com/office/drawing/2014/main" val="20000"/>
                    </a:ext>
                  </a:extLst>
                </a:gridCol>
                <a:gridCol w="2087975">
                  <a:extLst>
                    <a:ext uri="{9D8B030D-6E8A-4147-A177-3AD203B41FA5}">
                      <a16:colId xmlns:a16="http://schemas.microsoft.com/office/drawing/2014/main" val="20001"/>
                    </a:ext>
                  </a:extLst>
                </a:gridCol>
              </a:tblGrid>
              <a:tr h="292125">
                <a:tc>
                  <a:txBody>
                    <a:bodyPr/>
                    <a:lstStyle/>
                    <a:p>
                      <a:pPr marL="0" lvl="0" indent="0" algn="l" rtl="0">
                        <a:lnSpc>
                          <a:spcPct val="115000"/>
                        </a:lnSpc>
                        <a:spcBef>
                          <a:spcPts val="0"/>
                        </a:spcBef>
                        <a:spcAft>
                          <a:spcPts val="0"/>
                        </a:spcAft>
                        <a:buNone/>
                      </a:pPr>
                      <a:endParaRPr sz="1200" b="1">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 sz="1200" b="1">
                          <a:solidFill>
                            <a:schemeClr val="dk1"/>
                          </a:solidFill>
                          <a:latin typeface="Times New Roman"/>
                          <a:ea typeface="Times New Roman"/>
                          <a:cs typeface="Times New Roman"/>
                          <a:sym typeface="Times New Roman"/>
                        </a:rPr>
                        <a:t>Focus</a:t>
                      </a:r>
                      <a:endParaRPr sz="1200" b="1">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581800">
                <a:tc>
                  <a:txBody>
                    <a:bodyPr/>
                    <a:lstStyle/>
                    <a:p>
                      <a:pPr marL="0" lvl="0" indent="0" algn="l" rtl="0">
                        <a:lnSpc>
                          <a:spcPct val="115000"/>
                        </a:lnSpc>
                        <a:spcBef>
                          <a:spcPts val="0"/>
                        </a:spcBef>
                        <a:spcAft>
                          <a:spcPts val="0"/>
                        </a:spcAft>
                        <a:buClr>
                          <a:schemeClr val="dk1"/>
                        </a:buClr>
                        <a:buSzPts val="1100"/>
                        <a:buFont typeface="Arial"/>
                        <a:buNone/>
                      </a:pPr>
                      <a:r>
                        <a:rPr lang="en" sz="1200" b="1">
                          <a:solidFill>
                            <a:schemeClr val="dk1"/>
                          </a:solidFill>
                          <a:latin typeface="Times New Roman"/>
                          <a:ea typeface="Times New Roman"/>
                          <a:cs typeface="Times New Roman"/>
                          <a:sym typeface="Times New Roman"/>
                        </a:rPr>
                        <a:t>Sales Planning</a:t>
                      </a:r>
                      <a:endParaRPr b="1"/>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Set Sales and Marketing resources and plan</a:t>
                      </a:r>
                      <a:endParaRPr/>
                    </a:p>
                  </a:txBody>
                  <a:tcPr marL="91425" marR="91425" marT="91425" marB="91425"/>
                </a:tc>
                <a:extLst>
                  <a:ext uri="{0D108BD9-81ED-4DB2-BD59-A6C34878D82A}">
                    <a16:rowId xmlns:a16="http://schemas.microsoft.com/office/drawing/2014/main" val="10001"/>
                  </a:ext>
                </a:extLst>
              </a:tr>
              <a:tr h="581800">
                <a:tc>
                  <a:txBody>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latin typeface="Times New Roman"/>
                          <a:ea typeface="Times New Roman"/>
                          <a:cs typeface="Times New Roman"/>
                          <a:sym typeface="Times New Roman"/>
                        </a:rPr>
                        <a:t>Demand Planning</a:t>
                      </a:r>
                      <a:endParaRPr b="1" dirty="0"/>
                    </a:p>
                  </a:txBody>
                  <a:tcPr marL="91425" marR="91425" marT="91425" marB="91425"/>
                </a:tc>
                <a:tc>
                  <a:txBody>
                    <a:bodyPr/>
                    <a:lstStyle/>
                    <a:p>
                      <a:pPr marL="0" lvl="0" indent="0" algn="l" rtl="0">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Balance Supply and Demand</a:t>
                      </a:r>
                      <a:endParaRPr/>
                    </a:p>
                  </a:txBody>
                  <a:tcPr marL="91425" marR="91425" marT="91425" marB="91425"/>
                </a:tc>
                <a:extLst>
                  <a:ext uri="{0D108BD9-81ED-4DB2-BD59-A6C34878D82A}">
                    <a16:rowId xmlns:a16="http://schemas.microsoft.com/office/drawing/2014/main" val="10002"/>
                  </a:ext>
                </a:extLst>
              </a:tr>
              <a:tr h="581800">
                <a:tc>
                  <a:txBody>
                    <a:bodyPr/>
                    <a:lstStyle/>
                    <a:p>
                      <a:pPr marL="0" lvl="0" indent="0" algn="l" rtl="0">
                        <a:lnSpc>
                          <a:spcPct val="115000"/>
                        </a:lnSpc>
                        <a:spcBef>
                          <a:spcPts val="0"/>
                        </a:spcBef>
                        <a:spcAft>
                          <a:spcPts val="0"/>
                        </a:spcAft>
                        <a:buClr>
                          <a:schemeClr val="dk1"/>
                        </a:buClr>
                        <a:buSzPts val="1100"/>
                        <a:buFont typeface="Arial"/>
                        <a:buNone/>
                      </a:pPr>
                      <a:r>
                        <a:rPr lang="en" sz="1200" b="1">
                          <a:solidFill>
                            <a:schemeClr val="dk1"/>
                          </a:solidFill>
                          <a:latin typeface="Times New Roman"/>
                          <a:ea typeface="Times New Roman"/>
                          <a:cs typeface="Times New Roman"/>
                          <a:sym typeface="Times New Roman"/>
                        </a:rPr>
                        <a:t>Financial Planning</a:t>
                      </a:r>
                      <a:endParaRPr b="1"/>
                    </a:p>
                  </a:txBody>
                  <a:tcPr marL="91425" marR="91425" marT="91425" marB="91425"/>
                </a:tc>
                <a:tc>
                  <a:txBody>
                    <a:bodyPr/>
                    <a:lstStyle/>
                    <a:p>
                      <a:pPr marL="0" lvl="0" indent="0" algn="l" rtl="0">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Long-range planning and Annual Budgeting</a:t>
                      </a:r>
                      <a:endParaRPr/>
                    </a:p>
                  </a:txBody>
                  <a:tcPr marL="91425" marR="91425" marT="91425" marB="91425"/>
                </a:tc>
                <a:extLst>
                  <a:ext uri="{0D108BD9-81ED-4DB2-BD59-A6C34878D82A}">
                    <a16:rowId xmlns:a16="http://schemas.microsoft.com/office/drawing/2014/main" val="10003"/>
                  </a:ext>
                </a:extLst>
              </a:tr>
              <a:tr h="784325">
                <a:tc>
                  <a:txBody>
                    <a:bodyPr/>
                    <a:lstStyle/>
                    <a:p>
                      <a:pPr marL="0" lvl="0" indent="0" algn="l" rtl="0">
                        <a:lnSpc>
                          <a:spcPct val="115000"/>
                        </a:lnSpc>
                        <a:spcBef>
                          <a:spcPts val="0"/>
                        </a:spcBef>
                        <a:spcAft>
                          <a:spcPts val="0"/>
                        </a:spcAft>
                        <a:buClr>
                          <a:schemeClr val="dk1"/>
                        </a:buClr>
                        <a:buSzPts val="1100"/>
                        <a:buFont typeface="Arial"/>
                        <a:buNone/>
                      </a:pPr>
                      <a:r>
                        <a:rPr lang="en" sz="1200" b="1">
                          <a:solidFill>
                            <a:schemeClr val="dk1"/>
                          </a:solidFill>
                          <a:latin typeface="Times New Roman"/>
                          <a:ea typeface="Times New Roman"/>
                          <a:cs typeface="Times New Roman"/>
                          <a:sym typeface="Times New Roman"/>
                        </a:rPr>
                        <a:t>Distribution Center Replenishment</a:t>
                      </a:r>
                      <a:endParaRPr b="1"/>
                    </a:p>
                  </a:txBody>
                  <a:tcPr marL="91425" marR="91425" marT="91425" marB="91425"/>
                </a:tc>
                <a:tc>
                  <a:txBody>
                    <a:bodyPr/>
                    <a:lstStyle/>
                    <a:p>
                      <a:pPr marL="0" lvl="0" indent="0" algn="l" rtl="0">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Stock Allocation planning</a:t>
                      </a:r>
                      <a:endParaRPr/>
                    </a:p>
                  </a:txBody>
                  <a:tcPr marL="91425" marR="91425" marT="91425" marB="91425"/>
                </a:tc>
                <a:extLst>
                  <a:ext uri="{0D108BD9-81ED-4DB2-BD59-A6C34878D82A}">
                    <a16:rowId xmlns:a16="http://schemas.microsoft.com/office/drawing/2014/main" val="10004"/>
                  </a:ext>
                </a:extLst>
              </a:tr>
              <a:tr h="581800">
                <a:tc>
                  <a:txBody>
                    <a:bodyPr/>
                    <a:lstStyle/>
                    <a:p>
                      <a:pPr marL="0" lvl="0" indent="0" algn="l" rtl="0">
                        <a:lnSpc>
                          <a:spcPct val="115000"/>
                        </a:lnSpc>
                        <a:spcBef>
                          <a:spcPts val="0"/>
                        </a:spcBef>
                        <a:spcAft>
                          <a:spcPts val="0"/>
                        </a:spcAft>
                        <a:buClr>
                          <a:schemeClr val="dk1"/>
                        </a:buClr>
                        <a:buSzPts val="1100"/>
                        <a:buFont typeface="Arial"/>
                        <a:buNone/>
                      </a:pPr>
                      <a:r>
                        <a:rPr lang="en" sz="1200" b="1">
                          <a:solidFill>
                            <a:schemeClr val="dk1"/>
                          </a:solidFill>
                          <a:latin typeface="Times New Roman"/>
                          <a:ea typeface="Times New Roman"/>
                          <a:cs typeface="Times New Roman"/>
                          <a:sym typeface="Times New Roman"/>
                        </a:rPr>
                        <a:t>Master Scheduling</a:t>
                      </a:r>
                      <a:endParaRPr b="1"/>
                    </a:p>
                  </a:txBody>
                  <a:tcPr marL="91425" marR="91425" marT="91425" marB="91425"/>
                </a:tc>
                <a:tc>
                  <a:txBody>
                    <a:bodyPr/>
                    <a:lstStyle/>
                    <a:p>
                      <a:pPr marL="0" lvl="0" indent="0" algn="l" rtl="0">
                        <a:lnSpc>
                          <a:spcPct val="115000"/>
                        </a:lnSpc>
                        <a:spcBef>
                          <a:spcPts val="0"/>
                        </a:spcBef>
                        <a:spcAft>
                          <a:spcPts val="0"/>
                        </a:spcAft>
                        <a:buNone/>
                      </a:pPr>
                      <a:r>
                        <a:rPr lang="en" sz="1200" dirty="0">
                          <a:solidFill>
                            <a:schemeClr val="dk1"/>
                          </a:solidFill>
                          <a:latin typeface="Times New Roman"/>
                          <a:ea typeface="Times New Roman"/>
                          <a:cs typeface="Times New Roman"/>
                          <a:sym typeface="Times New Roman"/>
                        </a:rPr>
                        <a:t>Production Planning</a:t>
                      </a:r>
                      <a:endParaRPr dirty="0"/>
                    </a:p>
                  </a:txBody>
                  <a:tcPr marL="91425" marR="91425" marT="91425" marB="91425"/>
                </a:tc>
                <a:extLst>
                  <a:ext uri="{0D108BD9-81ED-4DB2-BD59-A6C34878D82A}">
                    <a16:rowId xmlns:a16="http://schemas.microsoft.com/office/drawing/2014/main" val="10005"/>
                  </a:ext>
                </a:extLst>
              </a:tr>
            </a:tbl>
          </a:graphicData>
        </a:graphic>
      </p:graphicFrame>
      <p:pic>
        <p:nvPicPr>
          <p:cNvPr id="5" name="Picture 4" descr="A picture containing clock, drawing, computer&#10;&#10;Description automatically generated">
            <a:extLst>
              <a:ext uri="{FF2B5EF4-FFF2-40B4-BE49-F238E27FC236}">
                <a16:creationId xmlns:a16="http://schemas.microsoft.com/office/drawing/2014/main" id="{2062FD95-0B46-4656-858F-A84E27E509E0}"/>
              </a:ext>
            </a:extLst>
          </p:cNvPr>
          <p:cNvPicPr>
            <a:picLocks noChangeAspect="1"/>
          </p:cNvPicPr>
          <p:nvPr/>
        </p:nvPicPr>
        <p:blipFill>
          <a:blip r:embed="rId3">
            <a:alphaModFix amt="20000"/>
          </a:blip>
          <a:stretch>
            <a:fillRect/>
          </a:stretch>
        </p:blipFill>
        <p:spPr>
          <a:xfrm>
            <a:off x="0" y="0"/>
            <a:ext cx="9144000" cy="51435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18"/>
          <p:cNvPicPr preferRelativeResize="0"/>
          <p:nvPr/>
        </p:nvPicPr>
        <p:blipFill>
          <a:blip r:embed="rId3">
            <a:alphaModFix/>
          </a:blip>
          <a:stretch>
            <a:fillRect/>
          </a:stretch>
        </p:blipFill>
        <p:spPr>
          <a:xfrm>
            <a:off x="0" y="1"/>
            <a:ext cx="9144001"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400" dirty="0"/>
              <a:t>Project Process Map</a:t>
            </a:r>
            <a:endParaRPr sz="2400" dirty="0"/>
          </a:p>
        </p:txBody>
      </p:sp>
      <p:sp>
        <p:nvSpPr>
          <p:cNvPr id="92" name="Google Shape;92;p19"/>
          <p:cNvSpPr/>
          <p:nvPr/>
        </p:nvSpPr>
        <p:spPr>
          <a:xfrm>
            <a:off x="502325" y="1426525"/>
            <a:ext cx="1647600" cy="934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solidFill>
              </a:rPr>
              <a:t>Exploratory Data Analysis</a:t>
            </a:r>
            <a:endParaRPr dirty="0">
              <a:solidFill>
                <a:schemeClr val="tx1"/>
              </a:solidFill>
            </a:endParaRPr>
          </a:p>
        </p:txBody>
      </p:sp>
      <p:sp>
        <p:nvSpPr>
          <p:cNvPr id="93" name="Google Shape;93;p19"/>
          <p:cNvSpPr/>
          <p:nvPr/>
        </p:nvSpPr>
        <p:spPr>
          <a:xfrm>
            <a:off x="3716938" y="1426525"/>
            <a:ext cx="1587300" cy="934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solidFill>
              </a:rPr>
              <a:t>Data Pre-Processing</a:t>
            </a:r>
            <a:endParaRPr dirty="0">
              <a:solidFill>
                <a:schemeClr val="tx1"/>
              </a:solidFill>
            </a:endParaRPr>
          </a:p>
        </p:txBody>
      </p:sp>
      <p:sp>
        <p:nvSpPr>
          <p:cNvPr id="94" name="Google Shape;94;p19"/>
          <p:cNvSpPr/>
          <p:nvPr/>
        </p:nvSpPr>
        <p:spPr>
          <a:xfrm>
            <a:off x="6916575" y="1429075"/>
            <a:ext cx="1496700" cy="934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solidFill>
              </a:rPr>
              <a:t>Build Data Mining Models</a:t>
            </a:r>
            <a:endParaRPr dirty="0">
              <a:solidFill>
                <a:schemeClr val="tx1"/>
              </a:solidFill>
            </a:endParaRPr>
          </a:p>
        </p:txBody>
      </p:sp>
      <p:sp>
        <p:nvSpPr>
          <p:cNvPr id="95" name="Google Shape;95;p19"/>
          <p:cNvSpPr/>
          <p:nvPr/>
        </p:nvSpPr>
        <p:spPr>
          <a:xfrm>
            <a:off x="6871275" y="3455800"/>
            <a:ext cx="1587300" cy="934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solidFill>
              </a:rPr>
              <a:t>Model Evaluation</a:t>
            </a:r>
            <a:endParaRPr dirty="0">
              <a:solidFill>
                <a:schemeClr val="tx1"/>
              </a:solidFill>
            </a:endParaRPr>
          </a:p>
        </p:txBody>
      </p:sp>
      <p:sp>
        <p:nvSpPr>
          <p:cNvPr id="96" name="Google Shape;96;p19"/>
          <p:cNvSpPr/>
          <p:nvPr/>
        </p:nvSpPr>
        <p:spPr>
          <a:xfrm>
            <a:off x="3716938" y="3455800"/>
            <a:ext cx="1717800" cy="934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solidFill>
              </a:rPr>
              <a:t>Results</a:t>
            </a:r>
            <a:endParaRPr dirty="0">
              <a:solidFill>
                <a:schemeClr val="tx1"/>
              </a:solidFill>
            </a:endParaRPr>
          </a:p>
        </p:txBody>
      </p:sp>
      <p:cxnSp>
        <p:nvCxnSpPr>
          <p:cNvPr id="97" name="Google Shape;97;p19"/>
          <p:cNvCxnSpPr>
            <a:stCxn id="93" idx="3"/>
            <a:endCxn id="94" idx="1"/>
          </p:cNvCxnSpPr>
          <p:nvPr/>
        </p:nvCxnSpPr>
        <p:spPr>
          <a:xfrm>
            <a:off x="5304238" y="1893625"/>
            <a:ext cx="1612200" cy="2700"/>
          </a:xfrm>
          <a:prstGeom prst="straightConnector1">
            <a:avLst/>
          </a:prstGeom>
          <a:noFill/>
          <a:ln w="9525" cap="flat" cmpd="sng">
            <a:solidFill>
              <a:schemeClr val="dk2"/>
            </a:solidFill>
            <a:prstDash val="solid"/>
            <a:round/>
            <a:headEnd type="none" w="med" len="med"/>
            <a:tailEnd type="triangle" w="med" len="med"/>
          </a:ln>
        </p:spPr>
      </p:cxnSp>
      <p:cxnSp>
        <p:nvCxnSpPr>
          <p:cNvPr id="98" name="Google Shape;98;p19"/>
          <p:cNvCxnSpPr>
            <a:cxnSpLocks/>
            <a:stCxn id="94" idx="2"/>
            <a:endCxn id="95" idx="0"/>
          </p:cNvCxnSpPr>
          <p:nvPr/>
        </p:nvCxnSpPr>
        <p:spPr>
          <a:xfrm>
            <a:off x="7664925" y="2363275"/>
            <a:ext cx="0" cy="1092525"/>
          </a:xfrm>
          <a:prstGeom prst="straightConnector1">
            <a:avLst/>
          </a:prstGeom>
          <a:noFill/>
          <a:ln w="9525" cap="flat" cmpd="sng">
            <a:solidFill>
              <a:schemeClr val="dk2"/>
            </a:solidFill>
            <a:prstDash val="solid"/>
            <a:round/>
            <a:headEnd type="none" w="med" len="med"/>
            <a:tailEnd type="triangle" w="med" len="med"/>
          </a:ln>
        </p:spPr>
      </p:cxnSp>
      <p:cxnSp>
        <p:nvCxnSpPr>
          <p:cNvPr id="99" name="Google Shape;99;p19"/>
          <p:cNvCxnSpPr>
            <a:stCxn id="95" idx="1"/>
            <a:endCxn id="96" idx="3"/>
          </p:cNvCxnSpPr>
          <p:nvPr/>
        </p:nvCxnSpPr>
        <p:spPr>
          <a:xfrm flipH="1">
            <a:off x="5434738" y="3922900"/>
            <a:ext cx="1436537" cy="0"/>
          </a:xfrm>
          <a:prstGeom prst="straightConnector1">
            <a:avLst/>
          </a:prstGeom>
          <a:noFill/>
          <a:ln w="9525" cap="flat" cmpd="sng">
            <a:solidFill>
              <a:schemeClr val="dk2"/>
            </a:solidFill>
            <a:prstDash val="solid"/>
            <a:round/>
            <a:headEnd type="none" w="med" len="med"/>
            <a:tailEnd type="triangle" w="med" len="med"/>
          </a:ln>
        </p:spPr>
      </p:cxnSp>
      <p:cxnSp>
        <p:nvCxnSpPr>
          <p:cNvPr id="100" name="Google Shape;100;p19"/>
          <p:cNvCxnSpPr>
            <a:endCxn id="93" idx="1"/>
          </p:cNvCxnSpPr>
          <p:nvPr/>
        </p:nvCxnSpPr>
        <p:spPr>
          <a:xfrm rot="10800000" flipH="1">
            <a:off x="2139838" y="1893625"/>
            <a:ext cx="1577100" cy="5100"/>
          </a:xfrm>
          <a:prstGeom prst="straightConnector1">
            <a:avLst/>
          </a:prstGeom>
          <a:noFill/>
          <a:ln w="9525" cap="flat" cmpd="sng">
            <a:solidFill>
              <a:schemeClr val="dk2"/>
            </a:solidFill>
            <a:prstDash val="solid"/>
            <a:round/>
            <a:headEnd type="none" w="med" len="med"/>
            <a:tailEnd type="triangle" w="med" len="med"/>
          </a:ln>
        </p:spPr>
      </p:cxnSp>
      <p:pic>
        <p:nvPicPr>
          <p:cNvPr id="11" name="Picture 10" descr="A picture containing clock, drawing, computer&#10;&#10;Description automatically generated">
            <a:extLst>
              <a:ext uri="{FF2B5EF4-FFF2-40B4-BE49-F238E27FC236}">
                <a16:creationId xmlns:a16="http://schemas.microsoft.com/office/drawing/2014/main" id="{27EDA0AB-8458-44AB-9749-6B82DE34B48A}"/>
              </a:ext>
            </a:extLst>
          </p:cNvPr>
          <p:cNvPicPr>
            <a:picLocks noChangeAspect="1"/>
          </p:cNvPicPr>
          <p:nvPr/>
        </p:nvPicPr>
        <p:blipFill>
          <a:blip r:embed="rId3">
            <a:alphaModFix amt="5000"/>
          </a:blip>
          <a:stretch>
            <a:fillRect/>
          </a:stretch>
        </p:blipFill>
        <p:spPr>
          <a:xfrm>
            <a:off x="0" y="0"/>
            <a:ext cx="9144000" cy="5143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latin typeface="+mj-lt"/>
                <a:ea typeface="Times New Roman"/>
                <a:cs typeface="Times New Roman"/>
                <a:sym typeface="Times New Roman"/>
              </a:rPr>
              <a:t>Understanding the data </a:t>
            </a:r>
            <a:endParaRPr sz="2400" dirty="0">
              <a:latin typeface="+mj-lt"/>
              <a:ea typeface="Times New Roman"/>
              <a:cs typeface="Times New Roman"/>
              <a:sym typeface="Times New Roman"/>
            </a:endParaRPr>
          </a:p>
        </p:txBody>
      </p:sp>
      <p:sp>
        <p:nvSpPr>
          <p:cNvPr id="106" name="Google Shape;106;p20"/>
          <p:cNvSpPr txBox="1">
            <a:spLocks noGrp="1"/>
          </p:cNvSpPr>
          <p:nvPr>
            <p:ph type="body" idx="1"/>
          </p:nvPr>
        </p:nvSpPr>
        <p:spPr>
          <a:xfrm>
            <a:off x="311700" y="1224325"/>
            <a:ext cx="8374500" cy="29487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600" dirty="0">
                <a:solidFill>
                  <a:schemeClr val="tx1"/>
                </a:solidFill>
                <a:latin typeface="+mj-lt"/>
                <a:ea typeface="Times New Roman"/>
                <a:cs typeface="Times New Roman"/>
                <a:sym typeface="Times New Roman"/>
              </a:rPr>
              <a:t>Data comprises of</a:t>
            </a:r>
            <a:endParaRPr sz="1600" dirty="0">
              <a:solidFill>
                <a:schemeClr val="tx1"/>
              </a:solidFill>
              <a:latin typeface="+mj-lt"/>
              <a:ea typeface="Times New Roman"/>
              <a:cs typeface="Times New Roman"/>
              <a:sym typeface="Times New Roman"/>
            </a:endParaRPr>
          </a:p>
          <a:p>
            <a:pPr marL="457200" lvl="0" indent="-330200" algn="l" rtl="0">
              <a:lnSpc>
                <a:spcPct val="150000"/>
              </a:lnSpc>
              <a:spcBef>
                <a:spcPts val="1600"/>
              </a:spcBef>
              <a:spcAft>
                <a:spcPts val="0"/>
              </a:spcAft>
              <a:buSzPts val="1600"/>
              <a:buFont typeface="Times New Roman"/>
              <a:buChar char="❖"/>
            </a:pPr>
            <a:r>
              <a:rPr lang="en" sz="1600" dirty="0">
                <a:solidFill>
                  <a:schemeClr val="tx1"/>
                </a:solidFill>
                <a:latin typeface="+mj-lt"/>
                <a:ea typeface="Times New Roman"/>
                <a:cs typeface="Times New Roman"/>
                <a:sym typeface="Times New Roman"/>
              </a:rPr>
              <a:t>Sales between Sep 04, 2018 - Apr 14, 2019 (7 months) of a Costco store</a:t>
            </a:r>
            <a:endParaRPr sz="1600" dirty="0">
              <a:solidFill>
                <a:schemeClr val="tx1"/>
              </a:solidFill>
              <a:latin typeface="+mj-lt"/>
              <a:ea typeface="Times New Roman"/>
              <a:cs typeface="Times New Roman"/>
              <a:sym typeface="Times New Roman"/>
            </a:endParaRPr>
          </a:p>
          <a:p>
            <a:pPr marL="457200" lvl="0" indent="-330200" algn="l" rtl="0">
              <a:lnSpc>
                <a:spcPct val="150000"/>
              </a:lnSpc>
              <a:spcBef>
                <a:spcPts val="0"/>
              </a:spcBef>
              <a:spcAft>
                <a:spcPts val="0"/>
              </a:spcAft>
              <a:buSzPts val="1600"/>
              <a:buFont typeface="Times New Roman"/>
              <a:buChar char="❖"/>
            </a:pPr>
            <a:r>
              <a:rPr lang="en" sz="1600" dirty="0">
                <a:solidFill>
                  <a:schemeClr val="tx1"/>
                </a:solidFill>
                <a:latin typeface="+mj-lt"/>
                <a:ea typeface="Times New Roman"/>
                <a:cs typeface="Times New Roman"/>
                <a:sym typeface="Times New Roman"/>
              </a:rPr>
              <a:t>2,046,049 rows × 20 columns</a:t>
            </a:r>
            <a:endParaRPr sz="1600" dirty="0">
              <a:solidFill>
                <a:schemeClr val="tx1"/>
              </a:solidFill>
              <a:latin typeface="+mj-lt"/>
              <a:ea typeface="Times New Roman"/>
              <a:cs typeface="Times New Roman"/>
              <a:sym typeface="Times New Roman"/>
            </a:endParaRPr>
          </a:p>
          <a:p>
            <a:pPr marL="457200" lvl="0" indent="-330200" algn="l" rtl="0">
              <a:lnSpc>
                <a:spcPct val="150000"/>
              </a:lnSpc>
              <a:spcBef>
                <a:spcPts val="0"/>
              </a:spcBef>
              <a:spcAft>
                <a:spcPts val="0"/>
              </a:spcAft>
              <a:buSzPts val="1600"/>
              <a:buFont typeface="Times New Roman"/>
              <a:buChar char="❖"/>
            </a:pPr>
            <a:r>
              <a:rPr lang="en" sz="1600" dirty="0">
                <a:solidFill>
                  <a:schemeClr val="tx1"/>
                </a:solidFill>
                <a:latin typeface="+mj-lt"/>
                <a:ea typeface="Times New Roman"/>
                <a:cs typeface="Times New Roman"/>
                <a:sym typeface="Times New Roman"/>
              </a:rPr>
              <a:t>251,727 unique transactions over 7 months</a:t>
            </a:r>
            <a:endParaRPr sz="1600" dirty="0">
              <a:solidFill>
                <a:schemeClr val="tx1"/>
              </a:solidFill>
              <a:latin typeface="+mj-lt"/>
              <a:ea typeface="Times New Roman"/>
              <a:cs typeface="Times New Roman"/>
              <a:sym typeface="Times New Roman"/>
            </a:endParaRPr>
          </a:p>
          <a:p>
            <a:pPr marL="457200" lvl="0" indent="-330200" algn="l" rtl="0">
              <a:lnSpc>
                <a:spcPct val="150000"/>
              </a:lnSpc>
              <a:spcBef>
                <a:spcPts val="0"/>
              </a:spcBef>
              <a:spcAft>
                <a:spcPts val="0"/>
              </a:spcAft>
              <a:buSzPts val="1600"/>
              <a:buFont typeface="Times New Roman"/>
              <a:buChar char="❖"/>
            </a:pPr>
            <a:r>
              <a:rPr lang="en" sz="1600" dirty="0">
                <a:solidFill>
                  <a:schemeClr val="tx1"/>
                </a:solidFill>
                <a:latin typeface="+mj-lt"/>
                <a:ea typeface="Times New Roman"/>
                <a:cs typeface="Times New Roman"/>
                <a:sym typeface="Times New Roman"/>
              </a:rPr>
              <a:t>$122.9 average transaction value</a:t>
            </a:r>
            <a:endParaRPr sz="1600" dirty="0">
              <a:solidFill>
                <a:schemeClr val="tx1"/>
              </a:solidFill>
              <a:latin typeface="+mj-lt"/>
              <a:ea typeface="Times New Roman"/>
              <a:cs typeface="Times New Roman"/>
              <a:sym typeface="Times New Roman"/>
            </a:endParaRPr>
          </a:p>
          <a:p>
            <a:pPr marL="457200" lvl="0" indent="-330200" algn="l" rtl="0">
              <a:lnSpc>
                <a:spcPct val="150000"/>
              </a:lnSpc>
              <a:spcBef>
                <a:spcPts val="0"/>
              </a:spcBef>
              <a:spcAft>
                <a:spcPts val="0"/>
              </a:spcAft>
              <a:buSzPts val="1600"/>
              <a:buFont typeface="Times New Roman"/>
              <a:buChar char="❖"/>
            </a:pPr>
            <a:r>
              <a:rPr lang="en" sz="1600" dirty="0">
                <a:solidFill>
                  <a:schemeClr val="tx1"/>
                </a:solidFill>
                <a:latin typeface="+mj-lt"/>
                <a:ea typeface="Times New Roman"/>
                <a:cs typeface="Times New Roman"/>
                <a:sym typeface="Times New Roman"/>
              </a:rPr>
              <a:t>27,998 unique Costco members (12,386 Non- Executive + 15,612 Executive) </a:t>
            </a:r>
            <a:endParaRPr sz="1600" dirty="0">
              <a:solidFill>
                <a:schemeClr val="tx1"/>
              </a:solidFill>
              <a:latin typeface="+mj-lt"/>
            </a:endParaRPr>
          </a:p>
        </p:txBody>
      </p:sp>
      <p:pic>
        <p:nvPicPr>
          <p:cNvPr id="5" name="Picture 4" descr="A picture containing clock, drawing, computer&#10;&#10;Description automatically generated">
            <a:extLst>
              <a:ext uri="{FF2B5EF4-FFF2-40B4-BE49-F238E27FC236}">
                <a16:creationId xmlns:a16="http://schemas.microsoft.com/office/drawing/2014/main" id="{F459B49F-5632-4BEF-BB61-7AC59D9838A8}"/>
              </a:ext>
            </a:extLst>
          </p:cNvPr>
          <p:cNvPicPr>
            <a:picLocks noChangeAspect="1"/>
          </p:cNvPicPr>
          <p:nvPr/>
        </p:nvPicPr>
        <p:blipFill>
          <a:blip r:embed="rId3">
            <a:alphaModFix amt="20000"/>
          </a:blip>
          <a:stretch>
            <a:fillRect/>
          </a:stretch>
        </p:blipFill>
        <p:spPr>
          <a:xfrm>
            <a:off x="0" y="0"/>
            <a:ext cx="9144000" cy="5143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430732" y="1348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Data </a:t>
            </a:r>
            <a:r>
              <a:rPr lang="en-IN" sz="2400" dirty="0"/>
              <a:t>D</a:t>
            </a:r>
            <a:r>
              <a:rPr lang="en" sz="2400" dirty="0"/>
              <a:t>escriptors</a:t>
            </a:r>
            <a:endParaRPr sz="2400" dirty="0"/>
          </a:p>
        </p:txBody>
      </p:sp>
      <p:graphicFrame>
        <p:nvGraphicFramePr>
          <p:cNvPr id="112" name="Google Shape;112;p21"/>
          <p:cNvGraphicFramePr/>
          <p:nvPr>
            <p:extLst>
              <p:ext uri="{D42A27DB-BD31-4B8C-83A1-F6EECF244321}">
                <p14:modId xmlns:p14="http://schemas.microsoft.com/office/powerpoint/2010/main" val="1342937055"/>
              </p:ext>
            </p:extLst>
          </p:nvPr>
        </p:nvGraphicFramePr>
        <p:xfrm>
          <a:off x="544776" y="785554"/>
          <a:ext cx="3704375" cy="4182021"/>
        </p:xfrm>
        <a:graphic>
          <a:graphicData uri="http://schemas.openxmlformats.org/drawingml/2006/table">
            <a:tbl>
              <a:tblPr>
                <a:noFill/>
                <a:tableStyleId>{A7F904A1-A353-401D-AE8F-7B2FC8ADAC90}</a:tableStyleId>
              </a:tblPr>
              <a:tblGrid>
                <a:gridCol w="1611200">
                  <a:extLst>
                    <a:ext uri="{9D8B030D-6E8A-4147-A177-3AD203B41FA5}">
                      <a16:colId xmlns:a16="http://schemas.microsoft.com/office/drawing/2014/main" val="20000"/>
                    </a:ext>
                  </a:extLst>
                </a:gridCol>
                <a:gridCol w="2093175">
                  <a:extLst>
                    <a:ext uri="{9D8B030D-6E8A-4147-A177-3AD203B41FA5}">
                      <a16:colId xmlns:a16="http://schemas.microsoft.com/office/drawing/2014/main" val="20001"/>
                    </a:ext>
                  </a:extLst>
                </a:gridCol>
              </a:tblGrid>
              <a:tr h="0">
                <a:tc>
                  <a:txBody>
                    <a:bodyPr/>
                    <a:lstStyle/>
                    <a:p>
                      <a:pPr marL="0" lvl="0" indent="0" algn="l" rtl="0">
                        <a:lnSpc>
                          <a:spcPct val="115000"/>
                        </a:lnSpc>
                        <a:spcBef>
                          <a:spcPts val="0"/>
                        </a:spcBef>
                        <a:spcAft>
                          <a:spcPts val="0"/>
                        </a:spcAft>
                        <a:buNone/>
                      </a:pPr>
                      <a:r>
                        <a:rPr lang="en" sz="1200" b="1">
                          <a:solidFill>
                            <a:schemeClr val="dk1"/>
                          </a:solidFill>
                          <a:latin typeface="Times New Roman"/>
                          <a:ea typeface="Times New Roman"/>
                          <a:cs typeface="Times New Roman"/>
                          <a:sym typeface="Times New Roman"/>
                        </a:rPr>
                        <a:t>COLUMN NAME</a:t>
                      </a:r>
                      <a:endParaRPr sz="1200" b="1">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0"/>
                        </a:spcBef>
                        <a:spcAft>
                          <a:spcPts val="0"/>
                        </a:spcAft>
                        <a:buNone/>
                      </a:pPr>
                      <a:r>
                        <a:rPr lang="en" sz="1200" b="1">
                          <a:solidFill>
                            <a:schemeClr val="dk1"/>
                          </a:solidFill>
                          <a:latin typeface="Times New Roman"/>
                          <a:ea typeface="Times New Roman"/>
                          <a:cs typeface="Times New Roman"/>
                          <a:sym typeface="Times New Roman"/>
                        </a:rPr>
                        <a:t>DESCRIPTION</a:t>
                      </a:r>
                      <a:endParaRPr sz="1200" b="1">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80575">
                <a:tc>
                  <a:txBody>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MBWHSE</a:t>
                      </a:r>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Warehouse number</a:t>
                      </a:r>
                      <a:endParaRPr/>
                    </a:p>
                  </a:txBody>
                  <a:tcPr marL="91425" marR="91425" marT="91425" marB="91425"/>
                </a:tc>
                <a:extLst>
                  <a:ext uri="{0D108BD9-81ED-4DB2-BD59-A6C34878D82A}">
                    <a16:rowId xmlns:a16="http://schemas.microsoft.com/office/drawing/2014/main" val="10001"/>
                  </a:ext>
                </a:extLst>
              </a:tr>
              <a:tr h="380575">
                <a:tc>
                  <a:txBody>
                    <a:bodyPr/>
                    <a:lstStyle/>
                    <a:p>
                      <a:pPr marL="0" lvl="0" indent="0" algn="l" rtl="0">
                        <a:lnSpc>
                          <a:spcPct val="115000"/>
                        </a:lnSpc>
                        <a:spcBef>
                          <a:spcPts val="0"/>
                        </a:spcBef>
                        <a:spcAft>
                          <a:spcPts val="0"/>
                        </a:spcAft>
                        <a:buClr>
                          <a:schemeClr val="dk1"/>
                        </a:buClr>
                        <a:buSzPts val="1100"/>
                        <a:buFont typeface="Arial"/>
                        <a:buNone/>
                      </a:pPr>
                      <a:r>
                        <a:rPr lang="en" sz="1200" b="1">
                          <a:solidFill>
                            <a:srgbClr val="1155CC"/>
                          </a:solidFill>
                          <a:latin typeface="Times New Roman"/>
                          <a:ea typeface="Times New Roman"/>
                          <a:cs typeface="Times New Roman"/>
                          <a:sym typeface="Times New Roman"/>
                        </a:rPr>
                        <a:t>MBDATE </a:t>
                      </a:r>
                      <a:endParaRPr b="1">
                        <a:solidFill>
                          <a:srgbClr val="1155CC"/>
                        </a:solidFill>
                      </a:endParaRPr>
                    </a:p>
                  </a:txBody>
                  <a:tcPr marL="91425" marR="91425" marT="91425" marB="91425"/>
                </a:tc>
                <a:tc>
                  <a:txBody>
                    <a:bodyPr/>
                    <a:lstStyle/>
                    <a:p>
                      <a:pPr marL="0" lvl="0" indent="0" algn="l" rtl="0">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Date of transaction</a:t>
                      </a:r>
                      <a:endParaRPr/>
                    </a:p>
                  </a:txBody>
                  <a:tcPr marL="91425" marR="91425" marT="91425" marB="91425"/>
                </a:tc>
                <a:extLst>
                  <a:ext uri="{0D108BD9-81ED-4DB2-BD59-A6C34878D82A}">
                    <a16:rowId xmlns:a16="http://schemas.microsoft.com/office/drawing/2014/main" val="10002"/>
                  </a:ext>
                </a:extLst>
              </a:tr>
              <a:tr h="380575">
                <a:tc>
                  <a:txBody>
                    <a:bodyPr/>
                    <a:lstStyle/>
                    <a:p>
                      <a:pPr marL="0" lvl="0" indent="0" algn="l" rtl="0">
                        <a:lnSpc>
                          <a:spcPct val="115000"/>
                        </a:lnSpc>
                        <a:spcBef>
                          <a:spcPts val="0"/>
                        </a:spcBef>
                        <a:spcAft>
                          <a:spcPts val="0"/>
                        </a:spcAft>
                        <a:buClr>
                          <a:schemeClr val="dk1"/>
                        </a:buClr>
                        <a:buSzPts val="1100"/>
                        <a:buFont typeface="Arial"/>
                        <a:buNone/>
                      </a:pPr>
                      <a:r>
                        <a:rPr lang="en" sz="1200" b="1">
                          <a:solidFill>
                            <a:schemeClr val="dk1"/>
                          </a:solidFill>
                          <a:latin typeface="Times New Roman"/>
                          <a:ea typeface="Times New Roman"/>
                          <a:cs typeface="Times New Roman"/>
                          <a:sym typeface="Times New Roman"/>
                        </a:rPr>
                        <a:t>MBMBRN</a:t>
                      </a:r>
                      <a:endParaRPr b="1"/>
                    </a:p>
                  </a:txBody>
                  <a:tcPr marL="91425" marR="91425" marT="91425" marB="91425"/>
                </a:tc>
                <a:tc>
                  <a:txBody>
                    <a:bodyPr/>
                    <a:lstStyle/>
                    <a:p>
                      <a:pPr marL="0" lvl="0" indent="0" algn="l" rtl="0">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Membership Number </a:t>
                      </a:r>
                      <a:endParaRPr/>
                    </a:p>
                  </a:txBody>
                  <a:tcPr marL="91425" marR="91425" marT="91425" marB="91425"/>
                </a:tc>
                <a:extLst>
                  <a:ext uri="{0D108BD9-81ED-4DB2-BD59-A6C34878D82A}">
                    <a16:rowId xmlns:a16="http://schemas.microsoft.com/office/drawing/2014/main" val="10003"/>
                  </a:ext>
                </a:extLst>
              </a:tr>
              <a:tr h="380575">
                <a:tc>
                  <a:txBody>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MBDEPT </a:t>
                      </a:r>
                      <a:endParaRPr/>
                    </a:p>
                  </a:txBody>
                  <a:tcPr marL="91425" marR="91425" marT="91425" marB="91425"/>
                </a:tc>
                <a:tc>
                  <a:txBody>
                    <a:bodyPr/>
                    <a:lstStyle/>
                    <a:p>
                      <a:pPr marL="0" lvl="0" indent="0" algn="l" rtl="0">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Item sold department</a:t>
                      </a:r>
                      <a:endParaRPr/>
                    </a:p>
                  </a:txBody>
                  <a:tcPr marL="91425" marR="91425" marT="91425" marB="91425"/>
                </a:tc>
                <a:extLst>
                  <a:ext uri="{0D108BD9-81ED-4DB2-BD59-A6C34878D82A}">
                    <a16:rowId xmlns:a16="http://schemas.microsoft.com/office/drawing/2014/main" val="10004"/>
                  </a:ext>
                </a:extLst>
              </a:tr>
              <a:tr h="380575">
                <a:tc>
                  <a:txBody>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MBITEM </a:t>
                      </a:r>
                      <a:endParaRPr/>
                    </a:p>
                  </a:txBody>
                  <a:tcPr marL="91425" marR="91425" marT="91425" marB="91425"/>
                </a:tc>
                <a:tc>
                  <a:txBody>
                    <a:bodyPr/>
                    <a:lstStyle/>
                    <a:p>
                      <a:pPr marL="0" lvl="0" indent="0" algn="l" rtl="0">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Purchased item unique number</a:t>
                      </a:r>
                      <a:endParaRPr/>
                    </a:p>
                  </a:txBody>
                  <a:tcPr marL="91425" marR="91425" marT="91425" marB="91425"/>
                </a:tc>
                <a:extLst>
                  <a:ext uri="{0D108BD9-81ED-4DB2-BD59-A6C34878D82A}">
                    <a16:rowId xmlns:a16="http://schemas.microsoft.com/office/drawing/2014/main" val="10005"/>
                  </a:ext>
                </a:extLst>
              </a:tr>
              <a:tr h="380575">
                <a:tc>
                  <a:txBody>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MBREG_NUM </a:t>
                      </a:r>
                      <a:endParaRPr/>
                    </a:p>
                  </a:txBody>
                  <a:tcPr marL="91425" marR="91425" marT="91425" marB="91425"/>
                </a:tc>
                <a:tc>
                  <a:txBody>
                    <a:bodyPr/>
                    <a:lstStyle/>
                    <a:p>
                      <a:pPr marL="0" lvl="0" indent="0" algn="l" rtl="0">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Register number</a:t>
                      </a:r>
                      <a:endParaRPr/>
                    </a:p>
                  </a:txBody>
                  <a:tcPr marL="91425" marR="91425" marT="91425" marB="91425"/>
                </a:tc>
                <a:extLst>
                  <a:ext uri="{0D108BD9-81ED-4DB2-BD59-A6C34878D82A}">
                    <a16:rowId xmlns:a16="http://schemas.microsoft.com/office/drawing/2014/main" val="10006"/>
                  </a:ext>
                </a:extLst>
              </a:tr>
              <a:tr h="380575">
                <a:tc>
                  <a:txBody>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MBTRN_NUM </a:t>
                      </a:r>
                      <a:endParaRPr/>
                    </a:p>
                  </a:txBody>
                  <a:tcPr marL="91425" marR="91425" marT="91425" marB="91425"/>
                </a:tc>
                <a:tc>
                  <a:txBody>
                    <a:bodyPr/>
                    <a:lstStyle/>
                    <a:p>
                      <a:pPr marL="0" lvl="0" indent="0" algn="l" rtl="0">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Unique transaction number</a:t>
                      </a:r>
                      <a:endParaRPr/>
                    </a:p>
                  </a:txBody>
                  <a:tcPr marL="91425" marR="91425" marT="91425" marB="91425"/>
                </a:tc>
                <a:extLst>
                  <a:ext uri="{0D108BD9-81ED-4DB2-BD59-A6C34878D82A}">
                    <a16:rowId xmlns:a16="http://schemas.microsoft.com/office/drawing/2014/main" val="10007"/>
                  </a:ext>
                </a:extLst>
              </a:tr>
              <a:tr h="380575">
                <a:tc>
                  <a:txBody>
                    <a:bodyPr/>
                    <a:lstStyle/>
                    <a:p>
                      <a:pPr marL="0" lvl="0" indent="0" algn="l" rtl="0">
                        <a:lnSpc>
                          <a:spcPct val="115000"/>
                        </a:lnSpc>
                        <a:spcBef>
                          <a:spcPts val="0"/>
                        </a:spcBef>
                        <a:spcAft>
                          <a:spcPts val="0"/>
                        </a:spcAft>
                        <a:buClr>
                          <a:schemeClr val="dk1"/>
                        </a:buClr>
                        <a:buSzPts val="1100"/>
                        <a:buFont typeface="Arial"/>
                        <a:buNone/>
                      </a:pPr>
                      <a:r>
                        <a:rPr lang="en" sz="1200" b="1">
                          <a:solidFill>
                            <a:srgbClr val="1155CC"/>
                          </a:solidFill>
                          <a:latin typeface="Times New Roman"/>
                          <a:ea typeface="Times New Roman"/>
                          <a:cs typeface="Times New Roman"/>
                          <a:sym typeface="Times New Roman"/>
                        </a:rPr>
                        <a:t>MBTIME</a:t>
                      </a:r>
                      <a:r>
                        <a:rPr lang="en" sz="1200">
                          <a:solidFill>
                            <a:srgbClr val="1155CC"/>
                          </a:solidFill>
                          <a:latin typeface="Times New Roman"/>
                          <a:ea typeface="Times New Roman"/>
                          <a:cs typeface="Times New Roman"/>
                          <a:sym typeface="Times New Roman"/>
                        </a:rPr>
                        <a:t> </a:t>
                      </a:r>
                      <a:endParaRPr>
                        <a:solidFill>
                          <a:srgbClr val="1155CC"/>
                        </a:solidFill>
                      </a:endParaRPr>
                    </a:p>
                  </a:txBody>
                  <a:tcPr marL="91425" marR="91425" marT="91425" marB="91425"/>
                </a:tc>
                <a:tc>
                  <a:txBody>
                    <a:bodyPr/>
                    <a:lstStyle/>
                    <a:p>
                      <a:pPr marL="0" lvl="0" indent="0" algn="l" rtl="0">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Time of transaction. Ex: 2215</a:t>
                      </a:r>
                      <a:endParaRPr/>
                    </a:p>
                  </a:txBody>
                  <a:tcPr marL="91425" marR="91425" marT="91425" marB="91425"/>
                </a:tc>
                <a:extLst>
                  <a:ext uri="{0D108BD9-81ED-4DB2-BD59-A6C34878D82A}">
                    <a16:rowId xmlns:a16="http://schemas.microsoft.com/office/drawing/2014/main" val="10008"/>
                  </a:ext>
                </a:extLst>
              </a:tr>
              <a:tr h="380575">
                <a:tc>
                  <a:txBody>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MBSELL </a:t>
                      </a:r>
                      <a:endParaRPr/>
                    </a:p>
                  </a:txBody>
                  <a:tcPr marL="91425" marR="91425" marT="91425" marB="91425"/>
                </a:tc>
                <a:tc>
                  <a:txBody>
                    <a:bodyPr/>
                    <a:lstStyle/>
                    <a:p>
                      <a:pPr marL="0" lvl="0" indent="0" algn="l" rtl="0">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Selling price of a product</a:t>
                      </a:r>
                      <a:endParaRPr/>
                    </a:p>
                  </a:txBody>
                  <a:tcPr marL="91425" marR="91425" marT="91425" marB="91425"/>
                </a:tc>
                <a:extLst>
                  <a:ext uri="{0D108BD9-81ED-4DB2-BD59-A6C34878D82A}">
                    <a16:rowId xmlns:a16="http://schemas.microsoft.com/office/drawing/2014/main" val="10009"/>
                  </a:ext>
                </a:extLst>
              </a:tr>
              <a:tr h="380575">
                <a:tc>
                  <a:txBody>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MBDSUN </a:t>
                      </a:r>
                      <a:endParaRPr/>
                    </a:p>
                  </a:txBody>
                  <a:tcPr marL="91425" marR="91425" marT="91425" marB="91425"/>
                </a:tc>
                <a:tc>
                  <a:txBody>
                    <a:bodyPr/>
                    <a:lstStyle/>
                    <a:p>
                      <a:pPr marL="0" lvl="0" indent="0" algn="l" rtl="0">
                        <a:lnSpc>
                          <a:spcPct val="115000"/>
                        </a:lnSpc>
                        <a:spcBef>
                          <a:spcPts val="0"/>
                        </a:spcBef>
                        <a:spcAft>
                          <a:spcPts val="0"/>
                        </a:spcAft>
                        <a:buNone/>
                      </a:pPr>
                      <a:r>
                        <a:rPr lang="en" sz="1200" dirty="0">
                          <a:solidFill>
                            <a:schemeClr val="dk1"/>
                          </a:solidFill>
                          <a:latin typeface="Times New Roman"/>
                          <a:ea typeface="Times New Roman"/>
                          <a:cs typeface="Times New Roman"/>
                          <a:sym typeface="Times New Roman"/>
                        </a:rPr>
                        <a:t>Quantity of items sold</a:t>
                      </a:r>
                      <a:endParaRPr dirty="0"/>
                    </a:p>
                  </a:txBody>
                  <a:tcPr marL="91425" marR="91425" marT="91425" marB="91425"/>
                </a:tc>
                <a:extLst>
                  <a:ext uri="{0D108BD9-81ED-4DB2-BD59-A6C34878D82A}">
                    <a16:rowId xmlns:a16="http://schemas.microsoft.com/office/drawing/2014/main" val="10010"/>
                  </a:ext>
                </a:extLst>
              </a:tr>
            </a:tbl>
          </a:graphicData>
        </a:graphic>
      </p:graphicFrame>
      <p:graphicFrame>
        <p:nvGraphicFramePr>
          <p:cNvPr id="113" name="Google Shape;113;p21"/>
          <p:cNvGraphicFramePr/>
          <p:nvPr/>
        </p:nvGraphicFramePr>
        <p:xfrm>
          <a:off x="4894850" y="707550"/>
          <a:ext cx="3526075" cy="4260025"/>
        </p:xfrm>
        <a:graphic>
          <a:graphicData uri="http://schemas.openxmlformats.org/drawingml/2006/table">
            <a:tbl>
              <a:tblPr>
                <a:noFill/>
                <a:tableStyleId>{A7F904A1-A353-401D-AE8F-7B2FC8ADAC90}</a:tableStyleId>
              </a:tblPr>
              <a:tblGrid>
                <a:gridCol w="1447275">
                  <a:extLst>
                    <a:ext uri="{9D8B030D-6E8A-4147-A177-3AD203B41FA5}">
                      <a16:colId xmlns:a16="http://schemas.microsoft.com/office/drawing/2014/main" val="20000"/>
                    </a:ext>
                  </a:extLst>
                </a:gridCol>
                <a:gridCol w="2078800">
                  <a:extLst>
                    <a:ext uri="{9D8B030D-6E8A-4147-A177-3AD203B41FA5}">
                      <a16:colId xmlns:a16="http://schemas.microsoft.com/office/drawing/2014/main" val="20001"/>
                    </a:ext>
                  </a:extLst>
                </a:gridCol>
              </a:tblGrid>
              <a:tr h="387275">
                <a:tc>
                  <a:txBody>
                    <a:bodyPr/>
                    <a:lstStyle/>
                    <a:p>
                      <a:pPr marL="0" lvl="0" indent="0" algn="l" rtl="0">
                        <a:lnSpc>
                          <a:spcPct val="115000"/>
                        </a:lnSpc>
                        <a:spcBef>
                          <a:spcPts val="0"/>
                        </a:spcBef>
                        <a:spcAft>
                          <a:spcPts val="0"/>
                        </a:spcAft>
                        <a:buNone/>
                      </a:pPr>
                      <a:r>
                        <a:rPr lang="en" sz="1200" b="1">
                          <a:solidFill>
                            <a:schemeClr val="dk1"/>
                          </a:solidFill>
                          <a:latin typeface="Times New Roman"/>
                          <a:ea typeface="Times New Roman"/>
                          <a:cs typeface="Times New Roman"/>
                          <a:sym typeface="Times New Roman"/>
                        </a:rPr>
                        <a:t>COLUMN NAME</a:t>
                      </a:r>
                      <a:endParaRPr sz="1200" b="1">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0"/>
                        </a:spcBef>
                        <a:spcAft>
                          <a:spcPts val="0"/>
                        </a:spcAft>
                        <a:buNone/>
                      </a:pPr>
                      <a:r>
                        <a:rPr lang="en" sz="1200" b="1">
                          <a:solidFill>
                            <a:schemeClr val="dk1"/>
                          </a:solidFill>
                          <a:latin typeface="Times New Roman"/>
                          <a:ea typeface="Times New Roman"/>
                          <a:cs typeface="Times New Roman"/>
                          <a:sym typeface="Times New Roman"/>
                        </a:rPr>
                        <a:t>DESCRIPTION</a:t>
                      </a:r>
                      <a:endParaRPr sz="1200" b="1">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87275">
                <a:tc>
                  <a:txBody>
                    <a:bodyPr/>
                    <a:lstStyle/>
                    <a:p>
                      <a:pPr marL="0" lvl="0" indent="0" algn="l" rtl="0">
                        <a:lnSpc>
                          <a:spcPct val="115000"/>
                        </a:lnSpc>
                        <a:spcBef>
                          <a:spcPts val="0"/>
                        </a:spcBef>
                        <a:spcAft>
                          <a:spcPts val="0"/>
                        </a:spcAft>
                        <a:buNone/>
                      </a:pPr>
                      <a:r>
                        <a:rPr lang="en" sz="1200" b="1">
                          <a:solidFill>
                            <a:srgbClr val="1155CC"/>
                          </a:solidFill>
                          <a:latin typeface="Times New Roman"/>
                          <a:ea typeface="Times New Roman"/>
                          <a:cs typeface="Times New Roman"/>
                          <a:sym typeface="Times New Roman"/>
                        </a:rPr>
                        <a:t>MBDSEL</a:t>
                      </a:r>
                      <a:r>
                        <a:rPr lang="en" sz="1200" b="1">
                          <a:solidFill>
                            <a:srgbClr val="38761D"/>
                          </a:solidFill>
                          <a:latin typeface="Times New Roman"/>
                          <a:ea typeface="Times New Roman"/>
                          <a:cs typeface="Times New Roman"/>
                          <a:sym typeface="Times New Roman"/>
                        </a:rPr>
                        <a:t> </a:t>
                      </a:r>
                      <a:endParaRPr b="1">
                        <a:solidFill>
                          <a:srgbClr val="38761D"/>
                        </a:solidFill>
                      </a:endParaRPr>
                    </a:p>
                  </a:txBody>
                  <a:tcPr marL="91425" marR="91425" marT="91425" marB="91425"/>
                </a:tc>
                <a:tc>
                  <a:txBody>
                    <a:bodyPr/>
                    <a:lstStyle/>
                    <a:p>
                      <a:pPr marL="0" lvl="0" indent="0" algn="l" rtl="0">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Transaction-item amount</a:t>
                      </a:r>
                      <a:endParaRPr/>
                    </a:p>
                  </a:txBody>
                  <a:tcPr marL="91425" marR="91425" marT="91425" marB="91425"/>
                </a:tc>
                <a:extLst>
                  <a:ext uri="{0D108BD9-81ED-4DB2-BD59-A6C34878D82A}">
                    <a16:rowId xmlns:a16="http://schemas.microsoft.com/office/drawing/2014/main" val="10001"/>
                  </a:ext>
                </a:extLst>
              </a:tr>
              <a:tr h="387275">
                <a:tc>
                  <a:txBody>
                    <a:bodyPr/>
                    <a:lstStyle/>
                    <a:p>
                      <a:pPr marL="0" lvl="0" indent="0" algn="l" rtl="0">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FISCAL_YEAR </a:t>
                      </a:r>
                      <a:endParaRPr/>
                    </a:p>
                  </a:txBody>
                  <a:tcPr marL="91425" marR="91425" marT="91425" marB="91425"/>
                </a:tc>
                <a:tc>
                  <a:txBody>
                    <a:bodyPr/>
                    <a:lstStyle/>
                    <a:p>
                      <a:pPr marL="0" lvl="0" indent="0" algn="l" rtl="0">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Fiscal year of transaction</a:t>
                      </a:r>
                      <a:endParaRPr/>
                    </a:p>
                  </a:txBody>
                  <a:tcPr marL="91425" marR="91425" marT="91425" marB="91425"/>
                </a:tc>
                <a:extLst>
                  <a:ext uri="{0D108BD9-81ED-4DB2-BD59-A6C34878D82A}">
                    <a16:rowId xmlns:a16="http://schemas.microsoft.com/office/drawing/2014/main" val="10002"/>
                  </a:ext>
                </a:extLst>
              </a:tr>
              <a:tr h="387275">
                <a:tc>
                  <a:txBody>
                    <a:bodyPr/>
                    <a:lstStyle/>
                    <a:p>
                      <a:pPr marL="0" lvl="0" indent="0" algn="l" rtl="0">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FISCAL_PERIOD </a:t>
                      </a:r>
                      <a:endParaRPr/>
                    </a:p>
                  </a:txBody>
                  <a:tcPr marL="91425" marR="91425" marT="91425" marB="91425"/>
                </a:tc>
                <a:tc>
                  <a:txBody>
                    <a:bodyPr/>
                    <a:lstStyle/>
                    <a:p>
                      <a:pPr marL="0" lvl="0" indent="0" algn="l" rtl="0">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Fiscal period of transaction</a:t>
                      </a:r>
                      <a:endParaRPr/>
                    </a:p>
                  </a:txBody>
                  <a:tcPr marL="91425" marR="91425" marT="91425" marB="91425"/>
                </a:tc>
                <a:extLst>
                  <a:ext uri="{0D108BD9-81ED-4DB2-BD59-A6C34878D82A}">
                    <a16:rowId xmlns:a16="http://schemas.microsoft.com/office/drawing/2014/main" val="10003"/>
                  </a:ext>
                </a:extLst>
              </a:tr>
              <a:tr h="387275">
                <a:tc>
                  <a:txBody>
                    <a:bodyPr/>
                    <a:lstStyle/>
                    <a:p>
                      <a:pPr marL="0" lvl="0" indent="0" algn="l" rtl="0">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IMCAT1 </a:t>
                      </a:r>
                      <a:endParaRPr/>
                    </a:p>
                  </a:txBody>
                  <a:tcPr marL="91425" marR="91425" marT="91425" marB="91425"/>
                </a:tc>
                <a:tc>
                  <a:txBody>
                    <a:bodyPr/>
                    <a:lstStyle/>
                    <a:p>
                      <a:pPr marL="0" lvl="0" indent="0" algn="l" rtl="0">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Item category</a:t>
                      </a:r>
                      <a:endParaRPr sz="1200">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r h="387275">
                <a:tc>
                  <a:txBody>
                    <a:bodyPr/>
                    <a:lstStyle/>
                    <a:p>
                      <a:pPr marL="0" lvl="0" indent="0" algn="l" rtl="0">
                        <a:lnSpc>
                          <a:spcPct val="115000"/>
                        </a:lnSpc>
                        <a:spcBef>
                          <a:spcPts val="0"/>
                        </a:spcBef>
                        <a:spcAft>
                          <a:spcPts val="0"/>
                        </a:spcAft>
                        <a:buNone/>
                      </a:pPr>
                      <a:r>
                        <a:rPr lang="en" sz="1200" b="1">
                          <a:solidFill>
                            <a:schemeClr val="dk1"/>
                          </a:solidFill>
                          <a:latin typeface="Times New Roman"/>
                          <a:ea typeface="Times New Roman"/>
                          <a:cs typeface="Times New Roman"/>
                          <a:sym typeface="Times New Roman"/>
                        </a:rPr>
                        <a:t>IMDESC1 </a:t>
                      </a:r>
                      <a:endParaRPr b="1"/>
                    </a:p>
                  </a:txBody>
                  <a:tcPr marL="91425" marR="91425" marT="91425" marB="91425"/>
                </a:tc>
                <a:tc>
                  <a:txBody>
                    <a:bodyPr/>
                    <a:lstStyle/>
                    <a:p>
                      <a:pPr marL="0" lvl="0" indent="0" algn="l" rtl="0">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Brand description of item </a:t>
                      </a:r>
                      <a:endParaRPr/>
                    </a:p>
                  </a:txBody>
                  <a:tcPr marL="91425" marR="91425" marT="91425" marB="91425"/>
                </a:tc>
                <a:extLst>
                  <a:ext uri="{0D108BD9-81ED-4DB2-BD59-A6C34878D82A}">
                    <a16:rowId xmlns:a16="http://schemas.microsoft.com/office/drawing/2014/main" val="10005"/>
                  </a:ext>
                </a:extLst>
              </a:tr>
              <a:tr h="387275">
                <a:tc>
                  <a:txBody>
                    <a:bodyPr/>
                    <a:lstStyle/>
                    <a:p>
                      <a:pPr marL="0" lvl="0" indent="0" algn="l" rtl="0">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IMDESC2</a:t>
                      </a:r>
                      <a:endParaRPr/>
                    </a:p>
                  </a:txBody>
                  <a:tcPr marL="91425" marR="91425" marT="91425" marB="91425"/>
                </a:tc>
                <a:tc>
                  <a:txBody>
                    <a:bodyPr/>
                    <a:lstStyle/>
                    <a:p>
                      <a:pPr marL="0" lvl="0" indent="0" algn="l" rtl="0">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Description of item </a:t>
                      </a:r>
                      <a:endParaRPr/>
                    </a:p>
                  </a:txBody>
                  <a:tcPr marL="91425" marR="91425" marT="91425" marB="91425"/>
                </a:tc>
                <a:extLst>
                  <a:ext uri="{0D108BD9-81ED-4DB2-BD59-A6C34878D82A}">
                    <a16:rowId xmlns:a16="http://schemas.microsoft.com/office/drawing/2014/main" val="10006"/>
                  </a:ext>
                </a:extLst>
              </a:tr>
              <a:tr h="387275">
                <a:tc>
                  <a:txBody>
                    <a:bodyPr/>
                    <a:lstStyle/>
                    <a:p>
                      <a:pPr marL="0" lvl="0" indent="0" algn="l" rtl="0">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IMCAT2 </a:t>
                      </a:r>
                      <a:endParaRPr/>
                    </a:p>
                  </a:txBody>
                  <a:tcPr marL="91425" marR="91425" marT="91425" marB="91425"/>
                </a:tc>
                <a:tc>
                  <a:txBody>
                    <a:bodyPr/>
                    <a:lstStyle/>
                    <a:p>
                      <a:pPr marL="0" lvl="0" indent="0" algn="l" rtl="0">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Item category</a:t>
                      </a:r>
                      <a:endParaRPr/>
                    </a:p>
                  </a:txBody>
                  <a:tcPr marL="91425" marR="91425" marT="91425" marB="91425"/>
                </a:tc>
                <a:extLst>
                  <a:ext uri="{0D108BD9-81ED-4DB2-BD59-A6C34878D82A}">
                    <a16:rowId xmlns:a16="http://schemas.microsoft.com/office/drawing/2014/main" val="10007"/>
                  </a:ext>
                </a:extLst>
              </a:tr>
              <a:tr h="387275">
                <a:tc>
                  <a:txBody>
                    <a:bodyPr/>
                    <a:lstStyle/>
                    <a:p>
                      <a:pPr marL="0" lvl="0" indent="0" algn="l" rtl="0">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IMCAT3 </a:t>
                      </a:r>
                      <a:endParaRPr/>
                    </a:p>
                  </a:txBody>
                  <a:tcPr marL="91425" marR="91425" marT="91425" marB="91425"/>
                </a:tc>
                <a:tc>
                  <a:txBody>
                    <a:bodyPr/>
                    <a:lstStyle/>
                    <a:p>
                      <a:pPr marL="0" lvl="0" indent="0" algn="l" rtl="0">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Item category</a:t>
                      </a:r>
                      <a:endParaRPr/>
                    </a:p>
                  </a:txBody>
                  <a:tcPr marL="91425" marR="91425" marT="91425" marB="91425"/>
                </a:tc>
                <a:extLst>
                  <a:ext uri="{0D108BD9-81ED-4DB2-BD59-A6C34878D82A}">
                    <a16:rowId xmlns:a16="http://schemas.microsoft.com/office/drawing/2014/main" val="10008"/>
                  </a:ext>
                </a:extLst>
              </a:tr>
              <a:tr h="387275">
                <a:tc>
                  <a:txBody>
                    <a:bodyPr/>
                    <a:lstStyle/>
                    <a:p>
                      <a:pPr marL="0" lvl="0" indent="0" algn="l" rtl="0">
                        <a:lnSpc>
                          <a:spcPct val="115000"/>
                        </a:lnSpc>
                        <a:spcBef>
                          <a:spcPts val="0"/>
                        </a:spcBef>
                        <a:spcAft>
                          <a:spcPts val="0"/>
                        </a:spcAft>
                        <a:buNone/>
                      </a:pPr>
                      <a:r>
                        <a:rPr lang="en" sz="1200" b="1">
                          <a:solidFill>
                            <a:schemeClr val="dk1"/>
                          </a:solidFill>
                          <a:latin typeface="Times New Roman"/>
                          <a:ea typeface="Times New Roman"/>
                          <a:cs typeface="Times New Roman"/>
                          <a:sym typeface="Times New Roman"/>
                        </a:rPr>
                        <a:t>CDDESC </a:t>
                      </a:r>
                      <a:endParaRPr b="1"/>
                    </a:p>
                  </a:txBody>
                  <a:tcPr marL="91425" marR="91425" marT="91425" marB="91425"/>
                </a:tc>
                <a:tc>
                  <a:txBody>
                    <a:bodyPr/>
                    <a:lstStyle/>
                    <a:p>
                      <a:pPr marL="0" lvl="0" indent="0" algn="l" rtl="0">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Higher level item description</a:t>
                      </a:r>
                      <a:endParaRPr/>
                    </a:p>
                  </a:txBody>
                  <a:tcPr marL="91425" marR="91425" marT="91425" marB="91425"/>
                </a:tc>
                <a:extLst>
                  <a:ext uri="{0D108BD9-81ED-4DB2-BD59-A6C34878D82A}">
                    <a16:rowId xmlns:a16="http://schemas.microsoft.com/office/drawing/2014/main" val="10009"/>
                  </a:ext>
                </a:extLst>
              </a:tr>
              <a:tr h="387275">
                <a:tc>
                  <a:txBody>
                    <a:bodyPr/>
                    <a:lstStyle/>
                    <a:p>
                      <a:pPr marL="0" lvl="0" indent="0" algn="l" rtl="0">
                        <a:lnSpc>
                          <a:spcPct val="115000"/>
                        </a:lnSpc>
                        <a:spcBef>
                          <a:spcPts val="0"/>
                        </a:spcBef>
                        <a:spcAft>
                          <a:spcPts val="0"/>
                        </a:spcAft>
                        <a:buNone/>
                      </a:pPr>
                      <a:r>
                        <a:rPr lang="en" sz="1200" b="1">
                          <a:solidFill>
                            <a:schemeClr val="dk1"/>
                          </a:solidFill>
                          <a:latin typeface="Times New Roman"/>
                          <a:ea typeface="Times New Roman"/>
                          <a:cs typeface="Times New Roman"/>
                          <a:sym typeface="Times New Roman"/>
                        </a:rPr>
                        <a:t>M2EXCFLG</a:t>
                      </a:r>
                      <a:r>
                        <a:rPr lang="en" sz="1200">
                          <a:solidFill>
                            <a:schemeClr val="dk1"/>
                          </a:solidFill>
                          <a:latin typeface="Times New Roman"/>
                          <a:ea typeface="Times New Roman"/>
                          <a:cs typeface="Times New Roman"/>
                          <a:sym typeface="Times New Roman"/>
                        </a:rPr>
                        <a:t> </a:t>
                      </a:r>
                      <a:endParaRPr/>
                    </a:p>
                  </a:txBody>
                  <a:tcPr marL="91425" marR="91425" marT="91425" marB="91425"/>
                </a:tc>
                <a:tc>
                  <a:txBody>
                    <a:bodyPr/>
                    <a:lstStyle/>
                    <a:p>
                      <a:pPr marL="0" lvl="0" indent="0" algn="l" rtl="0">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Executive member or not</a:t>
                      </a:r>
                      <a:endParaRPr/>
                    </a:p>
                  </a:txBody>
                  <a:tcPr marL="91425" marR="91425" marT="91425" marB="91425"/>
                </a:tc>
                <a:extLst>
                  <a:ext uri="{0D108BD9-81ED-4DB2-BD59-A6C34878D82A}">
                    <a16:rowId xmlns:a16="http://schemas.microsoft.com/office/drawing/2014/main" val="10010"/>
                  </a:ext>
                </a:extLst>
              </a:tr>
            </a:tbl>
          </a:graphicData>
        </a:graphic>
      </p:graphicFrame>
      <p:pic>
        <p:nvPicPr>
          <p:cNvPr id="5" name="Picture 4" descr="A picture containing clock, drawing, computer&#10;&#10;Description automatically generated">
            <a:extLst>
              <a:ext uri="{FF2B5EF4-FFF2-40B4-BE49-F238E27FC236}">
                <a16:creationId xmlns:a16="http://schemas.microsoft.com/office/drawing/2014/main" id="{8C07588D-5AC0-4ED8-B132-5074ECDE8A70}"/>
              </a:ext>
            </a:extLst>
          </p:cNvPr>
          <p:cNvPicPr>
            <a:picLocks noChangeAspect="1"/>
          </p:cNvPicPr>
          <p:nvPr/>
        </p:nvPicPr>
        <p:blipFill>
          <a:blip r:embed="rId3">
            <a:alphaModFix amt="20000"/>
          </a:blip>
          <a:stretch>
            <a:fillRect/>
          </a:stretch>
        </p:blipFill>
        <p:spPr>
          <a:xfrm>
            <a:off x="0" y="0"/>
            <a:ext cx="9144000" cy="514350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1329</Words>
  <Application>Microsoft Office PowerPoint</Application>
  <PresentationFormat>On-screen Show (16:9)</PresentationFormat>
  <Paragraphs>213</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Times New Roman</vt:lpstr>
      <vt:lpstr>Wingdings</vt:lpstr>
      <vt:lpstr>Simple Light</vt:lpstr>
      <vt:lpstr>BI-HOURLY SALES FORECASTING OF A COSTCO STORE IN US DOLLARS</vt:lpstr>
      <vt:lpstr>Who is Kirk Borne?</vt:lpstr>
      <vt:lpstr>Contributions in Data Science and Astronomy</vt:lpstr>
      <vt:lpstr>Publications and Awards</vt:lpstr>
      <vt:lpstr>Our Project</vt:lpstr>
      <vt:lpstr>PowerPoint Presentation</vt:lpstr>
      <vt:lpstr>Project Process Map</vt:lpstr>
      <vt:lpstr>Understanding the data </vt:lpstr>
      <vt:lpstr>Data Descriptors</vt:lpstr>
      <vt:lpstr>Correlation</vt:lpstr>
      <vt:lpstr>Item Sales Analysis</vt:lpstr>
      <vt:lpstr>Member-Sales analysis</vt:lpstr>
      <vt:lpstr>Holiday-Sales Analysis</vt:lpstr>
      <vt:lpstr>Data Preprocessing</vt:lpstr>
      <vt:lpstr>Bi-hourly sales distribution </vt:lpstr>
      <vt:lpstr>Time Series Through the years</vt:lpstr>
      <vt:lpstr>Data Modelling</vt:lpstr>
      <vt:lpstr>LSTM</vt:lpstr>
      <vt:lpstr>ARIMA</vt:lpstr>
      <vt:lpstr>Model Evaluation</vt:lpstr>
      <vt:lpstr>Model Evaluation</vt:lpstr>
      <vt:lpstr>Conclusion</vt:lpstr>
      <vt:lpstr>Future work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BI-HOURLY SALES FORECASTING OF A COSTCO STORE</dc:title>
  <dc:creator>rohith narra</dc:creator>
  <cp:lastModifiedBy>rohith narra</cp:lastModifiedBy>
  <cp:revision>9</cp:revision>
  <dcterms:modified xsi:type="dcterms:W3CDTF">2020-04-25T11:13:51Z</dcterms:modified>
</cp:coreProperties>
</file>