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1" r:id="rId6"/>
    <p:sldId id="268" r:id="rId7"/>
    <p:sldId id="272" r:id="rId8"/>
    <p:sldId id="263" r:id="rId9"/>
    <p:sldId id="271" r:id="rId10"/>
    <p:sldId id="270" r:id="rId11"/>
    <p:sldId id="265" r:id="rId12"/>
    <p:sldId id="274" r:id="rId13"/>
    <p:sldId id="273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69916A-8EF5-4B1D-B2B1-10BE760B41E7}" v="1" dt="2025-09-08T12:04:35.2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633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126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8170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2613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0979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1979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93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941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089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95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85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2337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064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64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3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941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2589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36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334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886" y="-2786743"/>
            <a:ext cx="12192000" cy="9655629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714" y="1600201"/>
            <a:ext cx="11414962" cy="1208313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Cooper Black" panose="0208090404030B020404" pitchFamily="18" charset="0"/>
              </a:rPr>
              <a:t>BROWSER Stack</a:t>
            </a:r>
            <a:br>
              <a:rPr lang="en-IN" dirty="0">
                <a:latin typeface="Cooper Black" panose="0208090404030B020404" pitchFamily="18" charset="0"/>
              </a:rPr>
            </a:br>
            <a:r>
              <a:rPr lang="en-IN" dirty="0">
                <a:latin typeface="Cooper Black" panose="0208090404030B020404" pitchFamily="18" charset="0"/>
              </a:rPr>
              <a:t>  CAPSTONEPROJECT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314" y="3242034"/>
            <a:ext cx="9308088" cy="1371599"/>
          </a:xfrm>
        </p:spPr>
        <p:txBody>
          <a:bodyPr/>
          <a:lstStyle/>
          <a:p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Guidance of  Mrs. VaIshali </a:t>
            </a:r>
            <a:r>
              <a:rPr lang="en-US" sz="1800" u="sng" kern="1400" dirty="0" err="1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sonanis</a:t>
            </a:r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Mam. </a:t>
            </a:r>
            <a:endParaRPr lang="en-IN" sz="1800" u="sng" kern="1400" dirty="0">
              <a:solidFill>
                <a:srgbClr val="2F2F2F"/>
              </a:solidFill>
              <a:effectLst/>
              <a:latin typeface="Arial Black" panose="020B0A04020102020204" pitchFamily="34" charset="0"/>
              <a:ea typeface="MS Gothic" panose="020B0609070205080204" pitchFamily="49" charset="-128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32658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146E49-7CD1-CB89-D3B4-6D139A0C6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162588"/>
            <a:ext cx="11571514" cy="29833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5BC1E2-FF76-F11C-701D-5160086A2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29" y="3308560"/>
            <a:ext cx="11571514" cy="323723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AADBF0-0305-8E7A-F1A2-CE50A117B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60" y="38100"/>
            <a:ext cx="12074882" cy="32372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9CA39-E933-99AB-E0F2-D1FDE279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58" y="3582666"/>
            <a:ext cx="12159342" cy="3237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533400"/>
            <a:ext cx="10270184" cy="5900057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2800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B_002</a:t>
            </a:r>
            <a:endParaRPr lang="en-IN" sz="2800" dirty="0"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6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</a:t>
            </a:r>
            <a:r>
              <a:rPr lang="en-US" sz="1800" dirty="0"/>
              <a:t>Expected result is  when we click on product image it need to redirect to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/>
              <a:t>                                                       product details  but it is not clickable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800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ADD_TO_CART</a:t>
            </a:r>
            <a:endParaRPr lang="en-US" sz="1600" dirty="0"/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ADD TO CART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ROHITH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8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800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8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800" b="1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sz="1800" dirty="0"/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D321B-ED17-32B9-1FDB-325A0D137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E59842-77DB-D255-CBE0-A5CE79F24C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3C4FEEFF-7FA3-FF48-501C-C8E342A0C7A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94657" y="832815"/>
            <a:ext cx="10269538" cy="462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508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CCB9D-9C6A-2029-6CFD-2E37E7AF1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F801D0-B51D-4F84-4720-EE9C229382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E103E-4BC0-5D7B-2037-877751F1F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920175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Challenges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DB9D7-0E8D-5A8F-0D58-13863D31AB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270184" cy="4294965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ea typeface="Poppins"/>
                <a:cs typeface="Poppins"/>
                <a:sym typeface="Poppins"/>
              </a:rPr>
              <a:t>Login module was bit difficult because of locators</a:t>
            </a:r>
          </a:p>
          <a:p>
            <a:pPr marL="457200" lvl="0" indent="-457200">
              <a:lnSpc>
                <a:spcPct val="107000"/>
              </a:lnSpc>
              <a:spcBef>
                <a:spcPts val="80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ea typeface="Poppins"/>
                <a:cs typeface="Poppins"/>
                <a:sym typeface="Poppins"/>
              </a:rPr>
              <a:t>SOMETIMES AUTOMATION FAILS BECAUSE OF UNSTABLE OR SLOW INTERNET.</a:t>
            </a:r>
          </a:p>
          <a:p>
            <a:pPr marL="0" indent="0">
              <a:buNone/>
            </a:pPr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3513697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897" y="920175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Doing this project individually gave me full end-to-end exposure to automation testing.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endParaRPr lang="en-US" sz="1800" dirty="0"/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sz="1800" dirty="0"/>
              <a:t>I became much more confident with </a:t>
            </a:r>
            <a:r>
              <a:rPr lang="en-US" sz="1800" b="1" dirty="0"/>
              <a:t>Selenium WebDriver</a:t>
            </a:r>
            <a:r>
              <a:rPr lang="en-US" sz="1800" dirty="0"/>
              <a:t> after handling complex scenarios.</a:t>
            </a: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altLang="en-US" sz="1800" cap="none" dirty="0">
                <a:latin typeface="Arial" panose="020B0604020202020204" pitchFamily="34" charset="0"/>
              </a:rPr>
              <a:t> </a:t>
            </a:r>
          </a:p>
          <a:p>
            <a:pPr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r>
              <a:rPr lang="en-US" altLang="en-US" sz="1800" cap="none" dirty="0"/>
              <a:t>LEARNED TO WRITE AND EXECUTE AUTOMATION TEST CASES FOR PRODUCT LISTING, SEARCH, CART, AND CHECKOUT FLOWS..</a:t>
            </a:r>
            <a:endParaRPr lang="en-US" sz="1800" dirty="0"/>
          </a:p>
          <a:p>
            <a:pPr lvl="0" algn="just">
              <a:lnSpc>
                <a:spcPct val="107000"/>
              </a:lnSpc>
              <a:spcBef>
                <a:spcPts val="800"/>
              </a:spcBef>
              <a:buFont typeface="Courier New" panose="02070309020205020404" pitchFamily="49" charset="0"/>
              <a:buChar char="o"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  <a:buFont typeface="Courier New" panose="02070309020205020404" pitchFamily="49" charset="0"/>
              <a:buChar char="o"/>
            </a:pPr>
            <a:r>
              <a:rPr lang="en-US" sz="1800" dirty="0"/>
              <a:t>Implementing the </a:t>
            </a:r>
            <a:r>
              <a:rPr lang="en-US" sz="1800" b="1" dirty="0"/>
              <a:t>Page Object Model</a:t>
            </a:r>
            <a:r>
              <a:rPr lang="en-US" sz="1800" dirty="0"/>
              <a:t> improved the way I structure and reuse my test code.</a:t>
            </a:r>
            <a:endParaRPr lang="en-IN" sz="1800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0A4C6DD-D110-83E6-1BA5-8968DC7C49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F6B4B4-429F-DB3E-0543-B7142DA08C1D}"/>
              </a:ext>
            </a:extLst>
          </p:cNvPr>
          <p:cNvSpPr txBox="1"/>
          <p:nvPr/>
        </p:nvSpPr>
        <p:spPr>
          <a:xfrm>
            <a:off x="2375555" y="3863879"/>
            <a:ext cx="6419653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algn="ctr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Vaishali Mam For Guiding Us through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the Project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043" y="891895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Introduction </a:t>
            </a:r>
            <a:r>
              <a:rPr lang="en-US" sz="4400" b="1" dirty="0">
                <a:solidFill>
                  <a:srgbClr val="FFFFFF"/>
                </a:solidFill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 </a:t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Browser Stack is a cloud testing platform that allows developers and testers to test websites and mobile applications across different browsers, operating systems, and real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15FEDE-B728-F40B-5D5C-242993C71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36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Responsibilities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6D1EA-2277-4FD4-0B61-7F62313CA43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872391"/>
          </a:xfrm>
        </p:spPr>
        <p:txBody>
          <a:bodyPr/>
          <a:lstStyle/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/>
              <a:t>Design and develop automated test scripts using Selenium AND CUCUMBER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/>
              <a:t>Implement Page Object Model for maintainable test architecture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US" dirty="0"/>
              <a:t>Execute all automated test cases using TeSTNG/CUCUMBER framework</a:t>
            </a:r>
          </a:p>
          <a:p>
            <a:pPr lvl="0" algn="just">
              <a:lnSpc>
                <a:spcPct val="107000"/>
              </a:lnSpc>
              <a:buFont typeface="Wingdings" panose="05000000000000000000" pitchFamily="2" charset="2"/>
              <a:buChar char="q"/>
            </a:pPr>
            <a:r>
              <a:rPr lang="en-IN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Create defect reports.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5825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78729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Overview</a:t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93715"/>
            <a:ext cx="10363826" cy="342410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5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BStack?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Stack is a cloud-based testing platform that enables developers and testers to test websites and mobile applications on real browsers and devices without maintaining physical infrastructure.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project is a demo setup using Browser Stack.</a:t>
            </a:r>
          </a:p>
          <a:p>
            <a:pPr marL="0" indent="0">
              <a:buNone/>
            </a:pP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helps users understand how cross-browser and cross-device testing works.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Browser Stack provides instant access to thousands of browsers, operating systems, and mobile devices.</a:t>
            </a:r>
          </a:p>
          <a:p>
            <a:pPr marL="0" indent="0">
              <a:buNone/>
            </a:pP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supports both manual and automated testing, with integrations for Selenium, TestNG, JUnit, Appium, and CI/CD tools.</a:t>
            </a:r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7329" y="2064470"/>
            <a:ext cx="10963372" cy="4515439"/>
          </a:xfrm>
        </p:spPr>
        <p:txBody>
          <a:bodyPr>
            <a:no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</a:t>
            </a:r>
            <a:r>
              <a:rPr lang="en-IN" sz="1800" dirty="0">
                <a:latin typeface="Arial Black" panose="020B0A04020102020204" pitchFamily="34" charset="0"/>
              </a:rPr>
              <a:t>Login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/>
              <a:t>       Checked the functionalities of username and password  in the sign in page for login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</a:t>
            </a:r>
            <a:r>
              <a:rPr lang="en-IN" sz="18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 TO CART</a:t>
            </a:r>
            <a:endParaRPr lang="en-IN" sz="1800" dirty="0">
              <a:latin typeface="Arial Black" panose="020B0A0402010202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/>
              <a:t>     Checked the functionality of add to cart button by adding an item to the cart.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1028700" indent="-34290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IN" sz="18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DELETE</a:t>
            </a:r>
            <a:endParaRPr lang="en-IN" sz="1800" dirty="0">
              <a:latin typeface="Arial Black" panose="020B0A0402010202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dirty="0"/>
              <a:t>   Checked the functionality of delete by deleting an item from the cart.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sz="1800" dirty="0"/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b="1" dirty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</a:t>
            </a:r>
            <a:endParaRPr lang="en-IN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37" y="1048620"/>
            <a:ext cx="10746556" cy="5231876"/>
          </a:xfrm>
        </p:spPr>
        <p:txBody>
          <a:bodyPr>
            <a:normAutofit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Module 4 :  </a:t>
            </a:r>
            <a:r>
              <a:rPr lang="en-IN" sz="2000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CHECKOUT</a:t>
            </a:r>
            <a:endParaRPr lang="en-IN" sz="2000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/>
              <a:t>    Checked the functionality of checkout by buying an item from the cart. </a:t>
            </a: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</a:t>
            </a:r>
            <a:r>
              <a:rPr lang="en-IN" dirty="0">
                <a:latin typeface="Arial Black" panose="020B0A04020102020204" pitchFamily="34" charset="0"/>
              </a:rPr>
              <a:t>search MULTIPLE ITEMS</a:t>
            </a:r>
            <a:endParaRPr lang="en-IN" b="1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Checked the functionalities of search button by searching multiple items </a:t>
            </a: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</a:t>
            </a:r>
            <a:r>
              <a:rPr lang="en-IN" dirty="0">
                <a:latin typeface="Arial Black" panose="020B0A04020102020204" pitchFamily="34" charset="0"/>
              </a:rPr>
              <a:t>shop By BRANDS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>
                <a:latin typeface="Arial Black" panose="020B0A04020102020204" pitchFamily="34" charset="0"/>
                <a:ea typeface="Poppins"/>
                <a:cs typeface="Poppins"/>
                <a:sym typeface="Poppins"/>
              </a:rPr>
              <a:t>    </a:t>
            </a:r>
            <a:r>
              <a:rPr lang="en-US" sz="1800" dirty="0">
                <a:ea typeface="Poppins"/>
                <a:cs typeface="Poppins"/>
                <a:sym typeface="Poppins"/>
              </a:rPr>
              <a:t>Checked the functionalities of vendors button by selecting different company phones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US" sz="1800" dirty="0">
              <a:ea typeface="Poppins"/>
              <a:cs typeface="Poppins"/>
              <a:sym typeface="Poppins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Module 7 :  </a:t>
            </a:r>
            <a:r>
              <a:rPr lang="en-IN" b="1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ORDER BY</a:t>
            </a:r>
            <a:endParaRPr lang="en-IN" dirty="0">
              <a:solidFill>
                <a:schemeClr val="bg1"/>
              </a:solidFill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en-US" b="1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              </a:t>
            </a:r>
            <a:r>
              <a:rPr lang="en-US" b="1" dirty="0">
                <a:effectLst/>
                <a:ea typeface="Corbel" panose="020B0503020204020204" pitchFamily="34" charset="0"/>
              </a:rPr>
              <a:t>  </a:t>
            </a:r>
            <a:r>
              <a:rPr lang="en-US" sz="1800" dirty="0">
                <a:effectLst/>
                <a:ea typeface="Corbel" panose="020B0503020204020204" pitchFamily="34" charset="0"/>
              </a:rPr>
              <a:t>Checked the functionality of order by button by changing lower to higher  and</a:t>
            </a:r>
          </a:p>
          <a:p>
            <a:pPr marL="0" indent="0">
              <a:buNone/>
            </a:pPr>
            <a:r>
              <a:rPr lang="en-US" sz="1800" dirty="0">
                <a:ea typeface="Corbel" panose="020B0503020204020204" pitchFamily="34" charset="0"/>
              </a:rPr>
              <a:t>               HIGHER TO LOWER.</a:t>
            </a:r>
            <a:endParaRPr lang="en-US" sz="1800" dirty="0">
              <a:effectLst/>
              <a:ea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6FE-0D95-9BE8-93F4-A67053567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Abstract background of node and mesh">
            <a:extLst>
              <a:ext uri="{FF2B5EF4-FFF2-40B4-BE49-F238E27FC236}">
                <a16:creationId xmlns:a16="http://schemas.microsoft.com/office/drawing/2014/main" id="{D573E615-354C-DEFB-3F45-6DA078DECE3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7999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FA85A5E-B285-AC44-0EB7-18C20A70DDED}"/>
              </a:ext>
            </a:extLst>
          </p:cNvPr>
          <p:cNvSpPr/>
          <p:nvPr/>
        </p:nvSpPr>
        <p:spPr>
          <a:xfrm>
            <a:off x="0" y="-195943"/>
            <a:ext cx="12192000" cy="7053943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FDFF026-9214-A587-9D0D-8A9C205C5DEB}"/>
              </a:ext>
            </a:extLst>
          </p:cNvPr>
          <p:cNvSpPr txBox="1">
            <a:spLocks/>
          </p:cNvSpPr>
          <p:nvPr/>
        </p:nvSpPr>
        <p:spPr>
          <a:xfrm>
            <a:off x="844037" y="1048620"/>
            <a:ext cx="10746556" cy="5231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Module 8 :  </a:t>
            </a:r>
            <a:r>
              <a:rPr lang="en-IN" sz="2000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FAVOURITES</a:t>
            </a:r>
            <a:endParaRPr lang="en-IN" sz="2000" b="1" dirty="0">
              <a:solidFill>
                <a:schemeClr val="bg1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r>
              <a:rPr lang="en-US" dirty="0"/>
              <a:t>    Checked the functionality of favorites button by adding items to favorite .</a:t>
            </a: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Font typeface="Arial" panose="020B0604020202020204" pitchFamily="34" charset="0"/>
              <a:buNone/>
            </a:pPr>
            <a:endParaRPr lang="en-US" dirty="0"/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9 :  </a:t>
            </a:r>
            <a:r>
              <a:rPr lang="en-IN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OFFERS</a:t>
            </a:r>
            <a:endParaRPr lang="en-IN" b="1" dirty="0">
              <a:solidFill>
                <a:schemeClr val="bg1"/>
              </a:solidFill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Checked the functionality of offers button. </a:t>
            </a:r>
          </a:p>
          <a:p>
            <a:pPr marL="971550" indent="-285750" algn="just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en-US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10 :  </a:t>
            </a:r>
            <a:r>
              <a:rPr lang="en-IN" b="1" dirty="0"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LOGOUT</a:t>
            </a:r>
            <a:endParaRPr lang="en-IN" dirty="0">
              <a:latin typeface="Arial Black" panose="020B0A04020102020204" pitchFamily="34" charset="0"/>
            </a:endParaRP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r>
              <a:rPr lang="en-US" sz="1800" dirty="0">
                <a:ea typeface="Poppins"/>
                <a:cs typeface="Poppins"/>
                <a:sym typeface="Poppins"/>
              </a:rPr>
              <a:t>   Checked the functionality of logout button </a:t>
            </a:r>
          </a:p>
          <a:p>
            <a:pPr marL="685800" indent="0" algn="just">
              <a:lnSpc>
                <a:spcPct val="107000"/>
              </a:lnSpc>
              <a:buFont typeface="Arial" panose="020B0604020202020204" pitchFamily="34" charset="0"/>
              <a:buNone/>
            </a:pPr>
            <a:endParaRPr lang="en-US" sz="1800" dirty="0">
              <a:ea typeface="Corbel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999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     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latin typeface="Poppins"/>
                <a:ea typeface="Poppins"/>
                <a:cs typeface="Poppins"/>
                <a:sym typeface="Poppins"/>
              </a:rPr>
              <a:t>Product images are not clickable</a:t>
            </a:r>
          </a:p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Poppins"/>
                <a:ea typeface="Calibri" panose="020F0502020204030204" pitchFamily="34" charset="0"/>
                <a:cs typeface="Poppins"/>
                <a:sym typeface="Poppins"/>
              </a:rPr>
              <a:t>Search is not working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10886" y="0"/>
            <a:ext cx="12192000" cy="6858000"/>
          </a:xfrm>
          <a:prstGeom prst="rect">
            <a:avLst/>
          </a:prstGeom>
          <a:solidFill>
            <a:srgbClr val="F0F8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696686"/>
            <a:ext cx="10363826" cy="509451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summary            :- </a:t>
            </a:r>
            <a:r>
              <a:rPr lang="en-US" dirty="0"/>
              <a:t>when we click on "Search" Product list shows iPhone or related products but it is navigating to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dirty="0"/>
              <a:t>                                                   HOME PAGE.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sz="19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TC_001</a:t>
            </a:r>
            <a:r>
              <a:rPr lang="en-IN" sz="19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ahoma" panose="020B0604030504040204" pitchFamily="34" charset="0"/>
              </a:rPr>
              <a:t>, TC_002, TC_003, TC_004,</a:t>
            </a:r>
            <a:endParaRPr lang="en-IN" sz="1900" dirty="0"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Ø"/>
            </a:pP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/>
              <a:t>Search_valid_productname,Search_Invalid, Search_partialkeyword , Search_emptykeyword</a:t>
            </a:r>
            <a:r>
              <a:rPr lang="en-US" sz="1800" dirty="0"/>
              <a:t>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SEARCH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ROHITH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developer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:-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pending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   :-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     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developer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B08B78F-36F7-4EEE-B279-086B783FC6E0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2558</TotalTime>
  <Words>699</Words>
  <Application>Microsoft Office PowerPoint</Application>
  <PresentationFormat>Widescreen</PresentationFormat>
  <Paragraphs>100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Arial</vt:lpstr>
      <vt:lpstr>Arial Black</vt:lpstr>
      <vt:lpstr>Arial Rounded MT Bold</vt:lpstr>
      <vt:lpstr>Calibri</vt:lpstr>
      <vt:lpstr>Cooper Black</vt:lpstr>
      <vt:lpstr>Corbel</vt:lpstr>
      <vt:lpstr>Courier New</vt:lpstr>
      <vt:lpstr>Poppins</vt:lpstr>
      <vt:lpstr>Tw Cen MT</vt:lpstr>
      <vt:lpstr>Wingdings</vt:lpstr>
      <vt:lpstr>Droplet</vt:lpstr>
      <vt:lpstr>BROWSER Stack   CAPSTONEPROJECT</vt:lpstr>
      <vt:lpstr>                  Introduction :  </vt:lpstr>
      <vt:lpstr>Responsibilities</vt:lpstr>
      <vt:lpstr>                         Overview </vt:lpstr>
      <vt:lpstr>Modules </vt:lpstr>
      <vt:lpstr>PowerPoint Presentation</vt:lpstr>
      <vt:lpstr>PowerPoint Presentation</vt:lpstr>
      <vt:lpstr>     Defects</vt:lpstr>
      <vt:lpstr>PowerPoint Presentation</vt:lpstr>
      <vt:lpstr>PowerPoint Presentation</vt:lpstr>
      <vt:lpstr>PowerPoint Presentation</vt:lpstr>
      <vt:lpstr>PowerPoint Presentation</vt:lpstr>
      <vt:lpstr>                     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Rohith kumar Rasoti</cp:lastModifiedBy>
  <cp:revision>48</cp:revision>
  <dcterms:created xsi:type="dcterms:W3CDTF">2024-02-15T17:31:50Z</dcterms:created>
  <dcterms:modified xsi:type="dcterms:W3CDTF">2025-09-08T12:17:40Z</dcterms:modified>
</cp:coreProperties>
</file>