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60" r:id="rId5"/>
    <p:sldId id="261" r:id="rId6"/>
    <p:sldId id="262" r:id="rId7"/>
    <p:sldId id="263" r:id="rId8"/>
    <p:sldId id="265" r:id="rId9"/>
    <p:sldId id="264" r:id="rId10"/>
    <p:sldId id="266" r:id="rId11"/>
    <p:sldId id="267" r:id="rId12"/>
    <p:sldId id="270" r:id="rId13"/>
    <p:sldId id="269" r:id="rId14"/>
    <p:sldId id="271" r:id="rId15"/>
    <p:sldId id="272" r:id="rId16"/>
    <p:sldId id="273" r:id="rId17"/>
    <p:sldId id="275" r:id="rId18"/>
    <p:sldId id="274" r:id="rId19"/>
    <p:sldId id="276" r:id="rId20"/>
    <p:sldId id="278" r:id="rId21"/>
    <p:sldId id="277" r:id="rId22"/>
    <p:sldId id="281" r:id="rId23"/>
    <p:sldId id="280" r:id="rId24"/>
    <p:sldId id="279" r:id="rId25"/>
    <p:sldId id="282" r:id="rId26"/>
    <p:sldId id="283" r:id="rId27"/>
    <p:sldId id="284" r:id="rId28"/>
    <p:sldId id="285" r:id="rId29"/>
    <p:sldId id="258"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08" y="2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66F376-500A-491B-81F3-6070A88953C7}" type="datetimeFigureOut">
              <a:rPr lang="en-US" smtClean="0"/>
              <a:t>15-Aug-21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104833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66F376-500A-491B-81F3-6070A88953C7}" type="datetimeFigureOut">
              <a:rPr lang="en-US" smtClean="0"/>
              <a:t>15-Aug-21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3047220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66F376-500A-491B-81F3-6070A88953C7}" type="datetimeFigureOut">
              <a:rPr lang="en-US" smtClean="0"/>
              <a:t>15-Aug-21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1561967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66F376-500A-491B-81F3-6070A88953C7}" type="datetimeFigureOut">
              <a:rPr lang="en-US" smtClean="0"/>
              <a:t>15-Aug-21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63BBA-CB03-4B1C-A9BA-E5E142D364A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5229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6F376-500A-491B-81F3-6070A88953C7}" type="datetimeFigureOut">
              <a:rPr lang="en-US" smtClean="0"/>
              <a:t>15-Aug-21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3627610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66F376-500A-491B-81F3-6070A88953C7}" type="datetimeFigureOut">
              <a:rPr lang="en-US" smtClean="0"/>
              <a:t>15-Aug-21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2201854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66F376-500A-491B-81F3-6070A88953C7}" type="datetimeFigureOut">
              <a:rPr lang="en-US" smtClean="0"/>
              <a:t>15-Aug-21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1755389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6F376-500A-491B-81F3-6070A88953C7}" type="datetimeFigureOut">
              <a:rPr lang="en-US" smtClean="0"/>
              <a:t>15-Aug-21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405885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6F376-500A-491B-81F3-6070A88953C7}" type="datetimeFigureOut">
              <a:rPr lang="en-US" smtClean="0"/>
              <a:t>15-Aug-21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38312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66F376-500A-491B-81F3-6070A88953C7}" type="datetimeFigureOut">
              <a:rPr lang="en-US" smtClean="0"/>
              <a:t>15-Aug-21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167469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6F376-500A-491B-81F3-6070A88953C7}" type="datetimeFigureOut">
              <a:rPr lang="en-US" smtClean="0"/>
              <a:t>15-Aug-21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345540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66F376-500A-491B-81F3-6070A88953C7}" type="datetimeFigureOut">
              <a:rPr lang="en-US" smtClean="0"/>
              <a:t>15-Aug-21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51337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66F376-500A-491B-81F3-6070A88953C7}" type="datetimeFigureOut">
              <a:rPr lang="en-US" smtClean="0"/>
              <a:t>15-Aug-21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31529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66F376-500A-491B-81F3-6070A88953C7}" type="datetimeFigureOut">
              <a:rPr lang="en-US" smtClean="0"/>
              <a:t>15-Aug-21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1409274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66F376-500A-491B-81F3-6070A88953C7}" type="datetimeFigureOut">
              <a:rPr lang="en-US" smtClean="0"/>
              <a:t>15-Aug-21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405756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D66F376-500A-491B-81F3-6070A88953C7}" type="datetimeFigureOut">
              <a:rPr lang="en-US" smtClean="0"/>
              <a:t>15-Aug-21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184677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66F376-500A-491B-81F3-6070A88953C7}" type="datetimeFigureOut">
              <a:rPr lang="en-US" smtClean="0"/>
              <a:t>15-Aug-21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63BBA-CB03-4B1C-A9BA-E5E142D364AA}" type="slidenum">
              <a:rPr lang="en-US" smtClean="0"/>
              <a:t>‹#›</a:t>
            </a:fld>
            <a:endParaRPr lang="en-US"/>
          </a:p>
        </p:txBody>
      </p:sp>
    </p:spTree>
    <p:extLst>
      <p:ext uri="{BB962C8B-B14F-4D97-AF65-F5344CB8AC3E}">
        <p14:creationId xmlns:p14="http://schemas.microsoft.com/office/powerpoint/2010/main" val="141823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66F376-500A-491B-81F3-6070A88953C7}" type="datetimeFigureOut">
              <a:rPr lang="en-US" smtClean="0"/>
              <a:t>15-Aug-21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E63BBA-CB03-4B1C-A9BA-E5E142D364AA}" type="slidenum">
              <a:rPr lang="en-US" smtClean="0"/>
              <a:t>‹#›</a:t>
            </a:fld>
            <a:endParaRPr lang="en-US"/>
          </a:p>
        </p:txBody>
      </p:sp>
    </p:spTree>
    <p:extLst>
      <p:ext uri="{BB962C8B-B14F-4D97-AF65-F5344CB8AC3E}">
        <p14:creationId xmlns:p14="http://schemas.microsoft.com/office/powerpoint/2010/main" val="359979434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E9215E8-4913-474A-A9E0-E9D7FA02F840}"/>
              </a:ext>
            </a:extLst>
          </p:cNvPr>
          <p:cNvSpPr>
            <a:spLocks noGrp="1"/>
          </p:cNvSpPr>
          <p:nvPr>
            <p:ph type="subTitle" idx="1"/>
          </p:nvPr>
        </p:nvSpPr>
        <p:spPr>
          <a:xfrm>
            <a:off x="595901" y="3852809"/>
            <a:ext cx="7533965" cy="1785991"/>
          </a:xfrm>
        </p:spPr>
        <p:txBody>
          <a:bodyPr>
            <a:normAutofit/>
          </a:bodyPr>
          <a:lstStyle/>
          <a:p>
            <a:r>
              <a:rPr lang="en-US" sz="2400" b="1" cap="none" dirty="0">
                <a:solidFill>
                  <a:schemeClr val="tx1">
                    <a:lumMod val="85000"/>
                    <a:lumOff val="15000"/>
                  </a:schemeClr>
                </a:solidFill>
              </a:rPr>
              <a:t>LogicOps Lab</a:t>
            </a:r>
          </a:p>
        </p:txBody>
      </p:sp>
      <p:sp>
        <p:nvSpPr>
          <p:cNvPr id="2" name="Title 1">
            <a:extLst>
              <a:ext uri="{FF2B5EF4-FFF2-40B4-BE49-F238E27FC236}">
                <a16:creationId xmlns:a16="http://schemas.microsoft.com/office/drawing/2014/main" id="{C419B195-4150-454F-8A93-3A19B6BC4300}"/>
              </a:ext>
            </a:extLst>
          </p:cNvPr>
          <p:cNvSpPr>
            <a:spLocks noGrp="1"/>
          </p:cNvSpPr>
          <p:nvPr>
            <p:ph type="ctrTitle"/>
          </p:nvPr>
        </p:nvSpPr>
        <p:spPr>
          <a:xfrm>
            <a:off x="414980" y="2663123"/>
            <a:ext cx="8027124" cy="1067739"/>
          </a:xfrm>
        </p:spPr>
        <p:txBody>
          <a:bodyPr>
            <a:normAutofit fontScale="90000"/>
          </a:bodyPr>
          <a:lstStyle/>
          <a:p>
            <a:r>
              <a:rPr lang="en-US" dirty="0"/>
              <a:t>Jenkins Automation</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426515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a:t>Jenkins – Getting Started</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443884" y="1510302"/>
            <a:ext cx="11239130" cy="4738098"/>
          </a:xfrm>
        </p:spPr>
        <p:txBody>
          <a:bodyPr>
            <a:normAutofit/>
          </a:bodyPr>
          <a:lstStyle/>
          <a:p>
            <a:pPr marL="0" indent="0">
              <a:buNone/>
            </a:pPr>
            <a:endParaRPr lang="en-US" dirty="0"/>
          </a:p>
          <a:p>
            <a:r>
              <a:rPr lang="en-US" dirty="0"/>
              <a:t>Prerequisites (Java installation)</a:t>
            </a:r>
          </a:p>
          <a:p>
            <a:r>
              <a:rPr lang="en-US" dirty="0"/>
              <a:t>Jenkins Download</a:t>
            </a:r>
          </a:p>
          <a:p>
            <a:r>
              <a:rPr lang="en-US" dirty="0"/>
              <a:t>Jenkins Installation</a:t>
            </a:r>
          </a:p>
          <a:p>
            <a:r>
              <a:rPr lang="en-US" dirty="0"/>
              <a:t>Other configurations</a:t>
            </a:r>
          </a:p>
          <a:p>
            <a:r>
              <a:rPr lang="en-US" dirty="0"/>
              <a:t>Accessing the application over the browser</a:t>
            </a:r>
          </a:p>
          <a:p>
            <a:endParaRPr lang="en-US" dirty="0"/>
          </a:p>
        </p:txBody>
      </p:sp>
    </p:spTree>
    <p:extLst>
      <p:ext uri="{BB962C8B-B14F-4D97-AF65-F5344CB8AC3E}">
        <p14:creationId xmlns:p14="http://schemas.microsoft.com/office/powerpoint/2010/main" val="26905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a:t>Git and GitHub</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443884" y="1510302"/>
            <a:ext cx="11239130" cy="4738098"/>
          </a:xfrm>
        </p:spPr>
        <p:txBody>
          <a:bodyPr>
            <a:normAutofit/>
          </a:bodyPr>
          <a:lstStyle/>
          <a:p>
            <a:pPr marL="0" indent="0">
              <a:buNone/>
            </a:pPr>
            <a:endParaRPr lang="en-US" dirty="0"/>
          </a:p>
          <a:p>
            <a:r>
              <a:rPr lang="en-US" dirty="0"/>
              <a:t>What is Git?</a:t>
            </a:r>
          </a:p>
          <a:p>
            <a:r>
              <a:rPr lang="en-US" dirty="0"/>
              <a:t>Download and install</a:t>
            </a:r>
          </a:p>
          <a:p>
            <a:r>
              <a:rPr lang="en-US" dirty="0"/>
              <a:t>What is GitHub?</a:t>
            </a:r>
          </a:p>
          <a:p>
            <a:r>
              <a:rPr lang="en-US" dirty="0"/>
              <a:t>Account creation on GitHub</a:t>
            </a:r>
          </a:p>
          <a:p>
            <a:r>
              <a:rPr lang="en-US" dirty="0"/>
              <a:t>Basic commands to learn</a:t>
            </a:r>
          </a:p>
          <a:p>
            <a:r>
              <a:rPr lang="en-US" dirty="0"/>
              <a:t>Why do we need GitHub in this course?</a:t>
            </a:r>
          </a:p>
        </p:txBody>
      </p:sp>
    </p:spTree>
    <p:extLst>
      <p:ext uri="{BB962C8B-B14F-4D97-AF65-F5344CB8AC3E}">
        <p14:creationId xmlns:p14="http://schemas.microsoft.com/office/powerpoint/2010/main" val="172487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648930" y="629266"/>
            <a:ext cx="6188190" cy="1622321"/>
          </a:xfrm>
        </p:spPr>
        <p:txBody>
          <a:bodyPr>
            <a:normAutofit/>
          </a:bodyPr>
          <a:lstStyle/>
          <a:p>
            <a:r>
              <a:rPr lang="en-US">
                <a:solidFill>
                  <a:srgbClr val="EBEBEB"/>
                </a:solidFill>
              </a:rPr>
              <a:t>Git</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648930" y="1490134"/>
            <a:ext cx="6188189" cy="4733686"/>
          </a:xfrm>
        </p:spPr>
        <p:txBody>
          <a:bodyPr>
            <a:normAutofit/>
          </a:bodyPr>
          <a:lstStyle/>
          <a:p>
            <a:pPr marL="0" indent="0">
              <a:buNone/>
            </a:pPr>
            <a:endParaRPr lang="en-US" dirty="0">
              <a:solidFill>
                <a:srgbClr val="FFFFFF"/>
              </a:solidFill>
            </a:endParaRPr>
          </a:p>
          <a:p>
            <a:r>
              <a:rPr lang="en-US" dirty="0">
                <a:solidFill>
                  <a:srgbClr val="FFFFFF"/>
                </a:solidFill>
              </a:rPr>
              <a:t>Git is the most widely used modern version control system in the world</a:t>
            </a:r>
          </a:p>
          <a:p>
            <a:r>
              <a:rPr lang="en-US" dirty="0">
                <a:solidFill>
                  <a:srgbClr val="FFFFFF"/>
                </a:solidFill>
              </a:rPr>
              <a:t>Git was originally developed by Linus Torvalds</a:t>
            </a:r>
          </a:p>
          <a:p>
            <a:r>
              <a:rPr lang="en-US" dirty="0">
                <a:solidFill>
                  <a:srgbClr val="FFFFFF"/>
                </a:solidFill>
              </a:rPr>
              <a:t>Git is an example of a DVCS (Distributed Version Control System)</a:t>
            </a:r>
          </a:p>
          <a:p>
            <a:r>
              <a:rPr lang="en-US" dirty="0">
                <a:solidFill>
                  <a:srgbClr val="FFFFFF"/>
                </a:solidFill>
              </a:rPr>
              <a:t>In addition to being distributed, Git has been designed with performance, security and flexibility in mind.</a:t>
            </a: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picture containing person, person, indoor, dark&#10;&#10;Description automatically generated">
            <a:extLst>
              <a:ext uri="{FF2B5EF4-FFF2-40B4-BE49-F238E27FC236}">
                <a16:creationId xmlns:a16="http://schemas.microsoft.com/office/drawing/2014/main" id="{E1B6F58E-269B-4AAE-8D7F-E8503574B317}"/>
              </a:ext>
            </a:extLst>
          </p:cNvPr>
          <p:cNvPicPr>
            <a:picLocks noChangeAspect="1"/>
          </p:cNvPicPr>
          <p:nvPr/>
        </p:nvPicPr>
        <p:blipFill rotWithShape="1">
          <a:blip r:embed="rId3">
            <a:extLst>
              <a:ext uri="{28A0092B-C50C-407E-A947-70E740481C1C}">
                <a14:useLocalDpi xmlns:a14="http://schemas.microsoft.com/office/drawing/2010/main" val="0"/>
              </a:ext>
            </a:extLst>
          </a:blip>
          <a:srcRect r="1" b="7078"/>
          <a:stretch/>
        </p:blipFill>
        <p:spPr>
          <a:xfrm>
            <a:off x="7015973" y="-294591"/>
            <a:ext cx="5176447" cy="7152594"/>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52275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646111" y="452718"/>
            <a:ext cx="9404723" cy="710038"/>
          </a:xfrm>
        </p:spPr>
        <p:txBody>
          <a:bodyPr/>
          <a:lstStyle/>
          <a:p>
            <a:r>
              <a:rPr lang="en-US" dirty="0"/>
              <a:t>GitHub</a:t>
            </a:r>
          </a:p>
        </p:txBody>
      </p:sp>
      <p:pic>
        <p:nvPicPr>
          <p:cNvPr id="1028" name="Picture 4" descr="Git Features - GeeksforGeeks">
            <a:extLst>
              <a:ext uri="{FF2B5EF4-FFF2-40B4-BE49-F238E27FC236}">
                <a16:creationId xmlns:a16="http://schemas.microsoft.com/office/drawing/2014/main" id="{BFD712E7-7029-4542-BC39-9BD1E49230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24" t="14218" r="12176" b="5457"/>
          <a:stretch/>
        </p:blipFill>
        <p:spPr bwMode="auto">
          <a:xfrm>
            <a:off x="6785923" y="1539125"/>
            <a:ext cx="5406077" cy="449222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B08E97B-E2B8-48EF-9297-4C49C3006BA8}"/>
              </a:ext>
            </a:extLst>
          </p:cNvPr>
          <p:cNvSpPr>
            <a:spLocks noGrp="1"/>
          </p:cNvSpPr>
          <p:nvPr>
            <p:ph idx="1"/>
          </p:nvPr>
        </p:nvSpPr>
        <p:spPr>
          <a:xfrm>
            <a:off x="434110" y="1490134"/>
            <a:ext cx="6403010" cy="4733686"/>
          </a:xfrm>
        </p:spPr>
        <p:txBody>
          <a:bodyPr>
            <a:normAutofit lnSpcReduction="10000"/>
          </a:bodyPr>
          <a:lstStyle/>
          <a:p>
            <a:pPr marL="0" indent="0">
              <a:buNone/>
            </a:pPr>
            <a:endParaRPr lang="en-US" dirty="0">
              <a:solidFill>
                <a:srgbClr val="FFFFFF"/>
              </a:solidFill>
            </a:endParaRPr>
          </a:p>
          <a:p>
            <a:r>
              <a:rPr lang="en-US" dirty="0">
                <a:solidFill>
                  <a:srgbClr val="FFFFFF"/>
                </a:solidFill>
              </a:rPr>
              <a:t>GitHub, Inc. is a provider of Internet hosting for software development and version control using Git. </a:t>
            </a:r>
          </a:p>
          <a:p>
            <a:r>
              <a:rPr lang="en-US" dirty="0">
                <a:solidFill>
                  <a:srgbClr val="FFFFFF"/>
                </a:solidFill>
              </a:rPr>
              <a:t>It offers the distributed version control and source code management (SCM) functionality of Git, plus its own features. </a:t>
            </a:r>
          </a:p>
          <a:p>
            <a:r>
              <a:rPr lang="en-US" dirty="0">
                <a:solidFill>
                  <a:srgbClr val="FFFFFF"/>
                </a:solidFill>
              </a:rPr>
              <a:t>It provides access control and several collaboration features such as bug tracking, feature requests, task management, continuous integration and wikis for every project. </a:t>
            </a:r>
          </a:p>
          <a:p>
            <a:r>
              <a:rPr lang="en-US" dirty="0">
                <a:solidFill>
                  <a:srgbClr val="FFFFFF"/>
                </a:solidFill>
              </a:rPr>
              <a:t>Headquartered in California, it has been a subsidiary of Microsoft since 2018.</a:t>
            </a:r>
          </a:p>
        </p:txBody>
      </p:sp>
    </p:spTree>
    <p:extLst>
      <p:ext uri="{BB962C8B-B14F-4D97-AF65-F5344CB8AC3E}">
        <p14:creationId xmlns:p14="http://schemas.microsoft.com/office/powerpoint/2010/main" val="151981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648930" y="629267"/>
            <a:ext cx="9252154" cy="1016654"/>
          </a:xfrm>
        </p:spPr>
        <p:txBody>
          <a:bodyPr>
            <a:normAutofit/>
          </a:bodyPr>
          <a:lstStyle/>
          <a:p>
            <a:r>
              <a:rPr lang="en-US">
                <a:solidFill>
                  <a:srgbClr val="EBEBEB"/>
                </a:solidFill>
              </a:rPr>
              <a:t>Pipelines</a:t>
            </a:r>
          </a:p>
        </p:txBody>
      </p:sp>
      <p:sp useBgFill="1">
        <p:nvSpPr>
          <p:cNvPr id="22" name="Freeform: Shape 2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93306" y="2548281"/>
            <a:ext cx="4497355" cy="3658689"/>
          </a:xfrm>
        </p:spPr>
        <p:txBody>
          <a:bodyPr>
            <a:normAutofit/>
          </a:bodyPr>
          <a:lstStyle/>
          <a:p>
            <a:pPr marL="0" indent="0">
              <a:buNone/>
            </a:pPr>
            <a:endParaRPr lang="en-US" dirty="0"/>
          </a:p>
          <a:p>
            <a:r>
              <a:rPr lang="en-US" dirty="0"/>
              <a:t>Pipeline is a suite of plugins which support implementing and integrating continuous integration/delivery into Jenkins</a:t>
            </a:r>
          </a:p>
          <a:p>
            <a:endParaRPr lang="en-US" dirty="0"/>
          </a:p>
          <a:p>
            <a:r>
              <a:rPr lang="en-US" dirty="0"/>
              <a:t>Pipeline provides an extensive set of tools for modeling basic to complex delivery and release pipelines.</a:t>
            </a:r>
          </a:p>
        </p:txBody>
      </p:sp>
      <p:pic>
        <p:nvPicPr>
          <p:cNvPr id="11" name="Picture 10">
            <a:extLst>
              <a:ext uri="{FF2B5EF4-FFF2-40B4-BE49-F238E27FC236}">
                <a16:creationId xmlns:a16="http://schemas.microsoft.com/office/drawing/2014/main" id="{A9291337-6932-400B-8C40-857DE0C07872}"/>
              </a:ext>
            </a:extLst>
          </p:cNvPr>
          <p:cNvPicPr>
            <a:picLocks noChangeAspect="1"/>
          </p:cNvPicPr>
          <p:nvPr/>
        </p:nvPicPr>
        <p:blipFill>
          <a:blip r:embed="rId2"/>
          <a:stretch>
            <a:fillRect/>
          </a:stretch>
        </p:blipFill>
        <p:spPr>
          <a:xfrm>
            <a:off x="4589904" y="2601202"/>
            <a:ext cx="7529421" cy="3482357"/>
          </a:xfrm>
          <a:prstGeom prst="rect">
            <a:avLst/>
          </a:prstGeom>
          <a:effectLst/>
        </p:spPr>
      </p:pic>
    </p:spTree>
    <p:extLst>
      <p:ext uri="{BB962C8B-B14F-4D97-AF65-F5344CB8AC3E}">
        <p14:creationId xmlns:p14="http://schemas.microsoft.com/office/powerpoint/2010/main" val="115519331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a:t>Pipelines : Scripted</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443884" y="1510302"/>
            <a:ext cx="11239130" cy="4738098"/>
          </a:xfrm>
        </p:spPr>
        <p:txBody>
          <a:bodyPr>
            <a:normAutofit/>
          </a:bodyPr>
          <a:lstStyle/>
          <a:p>
            <a:pPr marL="0" indent="0">
              <a:buNone/>
            </a:pPr>
            <a:endParaRPr lang="en-US" dirty="0"/>
          </a:p>
          <a:p>
            <a:r>
              <a:rPr lang="en-US" dirty="0"/>
              <a:t>The scripted pipeline is a traditional way of writing the Jenkins pipeline as code. Ideally, Scripted pipeline is written in Jenkins file on web UI of Jenkins.</a:t>
            </a:r>
          </a:p>
          <a:p>
            <a:endParaRPr lang="en-US" dirty="0"/>
          </a:p>
          <a:p>
            <a:r>
              <a:rPr lang="en-US" dirty="0"/>
              <a:t>Unlike Declarative pipeline, the scripted pipeline strictly uses groovy based syntax. Since this, the scripted pipeline provides huge control over the script and can manipulate the flow of script extensively. </a:t>
            </a:r>
          </a:p>
          <a:p>
            <a:endParaRPr lang="en-US" dirty="0"/>
          </a:p>
          <a:p>
            <a:r>
              <a:rPr lang="en-US" dirty="0"/>
              <a:t>This helps developers to develop advance and complex pipeline as code.</a:t>
            </a:r>
          </a:p>
        </p:txBody>
      </p:sp>
    </p:spTree>
    <p:extLst>
      <p:ext uri="{BB962C8B-B14F-4D97-AF65-F5344CB8AC3E}">
        <p14:creationId xmlns:p14="http://schemas.microsoft.com/office/powerpoint/2010/main" val="1367371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a:t>Syntax : Scripted Pipeline</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1189608" y="1510302"/>
            <a:ext cx="10493406" cy="4738098"/>
          </a:xfrm>
        </p:spPr>
        <p:txBody>
          <a:bodyPr>
            <a:normAutofit/>
          </a:bodyPr>
          <a:lstStyle/>
          <a:p>
            <a:pPr marL="0" indent="0">
              <a:buNone/>
            </a:pPr>
            <a:r>
              <a:rPr lang="en-US" dirty="0"/>
              <a:t>node ('node-1') {</a:t>
            </a:r>
          </a:p>
          <a:p>
            <a:pPr marL="0" indent="0">
              <a:buNone/>
            </a:pPr>
            <a:r>
              <a:rPr lang="en-US" dirty="0"/>
              <a:t>  </a:t>
            </a:r>
            <a:r>
              <a:rPr lang="en-US"/>
              <a:t>stage(‘CheckOut</a:t>
            </a:r>
            <a:r>
              <a:rPr lang="en-US" dirty="0"/>
              <a:t>') {</a:t>
            </a:r>
          </a:p>
          <a:p>
            <a:pPr marL="0" indent="0">
              <a:buNone/>
            </a:pPr>
            <a:r>
              <a:rPr lang="en-US" dirty="0"/>
              <a:t>    git “https://github.com/</a:t>
            </a:r>
            <a:r>
              <a:rPr lang="en-US" dirty="0" err="1"/>
              <a:t>your_repo_name.git</a:t>
            </a:r>
            <a:r>
              <a:rPr lang="en-US" dirty="0"/>
              <a:t>''</a:t>
            </a:r>
          </a:p>
          <a:p>
            <a:pPr marL="0" indent="0">
              <a:buNone/>
            </a:pPr>
            <a:r>
              <a:rPr lang="en-US" dirty="0"/>
              <a:t>  }</a:t>
            </a:r>
          </a:p>
          <a:p>
            <a:pPr marL="0" indent="0">
              <a:buNone/>
            </a:pPr>
            <a:r>
              <a:rPr lang="en-US" dirty="0"/>
              <a:t>  stage('Compile') {</a:t>
            </a:r>
          </a:p>
          <a:p>
            <a:pPr marL="0" indent="0">
              <a:buNone/>
            </a:pPr>
            <a:r>
              <a:rPr lang="en-US" dirty="0"/>
              <a:t>    </a:t>
            </a:r>
            <a:r>
              <a:rPr lang="en-US" dirty="0" err="1"/>
              <a:t>sh</a:t>
            </a:r>
            <a:r>
              <a:rPr lang="en-US" dirty="0"/>
              <a:t> “ Your commands here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66507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a:t>Pipelines : Declarative</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443884" y="1510302"/>
            <a:ext cx="11239130" cy="4738098"/>
          </a:xfrm>
        </p:spPr>
        <p:txBody>
          <a:bodyPr>
            <a:normAutofit lnSpcReduction="10000"/>
          </a:bodyPr>
          <a:lstStyle/>
          <a:p>
            <a:pPr marL="0" indent="0">
              <a:buNone/>
            </a:pPr>
            <a:endParaRPr lang="en-US" dirty="0"/>
          </a:p>
          <a:p>
            <a:r>
              <a:rPr lang="en-US" dirty="0"/>
              <a:t>Declarative Pipeline is a relatively recent addition to Jenkins Pipeline which presents a more simplified and opinionated syntax on top of the Pipeline sub-systems.</a:t>
            </a:r>
          </a:p>
          <a:p>
            <a:pPr marL="0" indent="0">
              <a:buNone/>
            </a:pPr>
            <a:endParaRPr lang="en-US" dirty="0"/>
          </a:p>
          <a:p>
            <a:r>
              <a:rPr lang="en-US" dirty="0"/>
              <a:t> Declarative Pipeline encourages a declarative programming model, whereas Scripted Pipelines follow a more imperative programming model. </a:t>
            </a:r>
          </a:p>
          <a:p>
            <a:endParaRPr lang="en-US" dirty="0"/>
          </a:p>
          <a:p>
            <a:r>
              <a:rPr lang="en-US" dirty="0"/>
              <a:t>Declarative type imposes limitations to the user with a more strict and pre-defined structure, which would be ideal  for simpler continuous delivery pipelines. </a:t>
            </a:r>
          </a:p>
          <a:p>
            <a:endParaRPr lang="en-US" dirty="0"/>
          </a:p>
          <a:p>
            <a:r>
              <a:rPr lang="en-US" dirty="0"/>
              <a:t>Scripted type has very few limitations that to with respect to structure and syntax that tend to be defined by Groovy, thus making it ideal for users with more complex requirements. </a:t>
            </a:r>
          </a:p>
        </p:txBody>
      </p:sp>
    </p:spTree>
    <p:extLst>
      <p:ext uri="{BB962C8B-B14F-4D97-AF65-F5344CB8AC3E}">
        <p14:creationId xmlns:p14="http://schemas.microsoft.com/office/powerpoint/2010/main" val="427041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207147" y="106532"/>
            <a:ext cx="9404723" cy="1293998"/>
          </a:xfrm>
        </p:spPr>
        <p:txBody>
          <a:bodyPr/>
          <a:lstStyle/>
          <a:p>
            <a:r>
              <a:rPr lang="en-US" sz="4000" dirty="0"/>
              <a:t>Syntax : Declarative Pipeline</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932154" y="1038686"/>
            <a:ext cx="11052699" cy="5819313"/>
          </a:xfrm>
        </p:spPr>
        <p:txBody>
          <a:bodyPr>
            <a:noAutofit/>
          </a:bodyPr>
          <a:lstStyle/>
          <a:p>
            <a:pPr marL="0" indent="0">
              <a:buNone/>
            </a:pPr>
            <a:r>
              <a:rPr lang="en-US" sz="1700" dirty="0"/>
              <a:t>pipeline {</a:t>
            </a:r>
          </a:p>
          <a:p>
            <a:pPr marL="0" indent="0">
              <a:buNone/>
            </a:pPr>
            <a:r>
              <a:rPr lang="en-US" sz="1700" dirty="0"/>
              <a:t>    agent any</a:t>
            </a:r>
          </a:p>
          <a:p>
            <a:pPr marL="0" indent="0">
              <a:buNone/>
            </a:pPr>
            <a:r>
              <a:rPr lang="en-US" sz="1700" dirty="0"/>
              <a:t>    stages {</a:t>
            </a:r>
          </a:p>
          <a:p>
            <a:pPr marL="0" indent="0">
              <a:buNone/>
            </a:pPr>
            <a:r>
              <a:rPr lang="en-US" sz="1700" dirty="0"/>
              <a:t>        stage('First') {</a:t>
            </a:r>
          </a:p>
          <a:p>
            <a:pPr marL="0" indent="0">
              <a:buNone/>
            </a:pPr>
            <a:r>
              <a:rPr lang="en-US" sz="1700" dirty="0"/>
              <a:t>            steps {</a:t>
            </a:r>
          </a:p>
          <a:p>
            <a:pPr marL="0" indent="0">
              <a:buNone/>
            </a:pPr>
            <a:r>
              <a:rPr lang="en-US" sz="1700" dirty="0"/>
              <a:t>                echo "This is 1st stage"</a:t>
            </a:r>
          </a:p>
          <a:p>
            <a:pPr marL="0" indent="0">
              <a:buNone/>
            </a:pPr>
            <a:r>
              <a:rPr lang="en-US" sz="1700" dirty="0"/>
              <a:t>            }</a:t>
            </a:r>
          </a:p>
          <a:p>
            <a:pPr marL="0" indent="0">
              <a:buNone/>
            </a:pPr>
            <a:r>
              <a:rPr lang="en-US" sz="1700" dirty="0"/>
              <a:t>        }</a:t>
            </a:r>
          </a:p>
          <a:p>
            <a:pPr marL="0" indent="0">
              <a:buNone/>
            </a:pPr>
            <a:r>
              <a:rPr lang="en-US" sz="1700" dirty="0"/>
              <a:t>        stage('Second') {</a:t>
            </a:r>
          </a:p>
          <a:p>
            <a:pPr marL="0" indent="0">
              <a:buNone/>
            </a:pPr>
            <a:r>
              <a:rPr lang="en-US" sz="1700" dirty="0"/>
              <a:t>            steps {</a:t>
            </a:r>
          </a:p>
          <a:p>
            <a:pPr marL="0" indent="0">
              <a:buNone/>
            </a:pPr>
            <a:r>
              <a:rPr lang="en-US" sz="1700" dirty="0"/>
              <a:t>                echo "This is 2nd stage"</a:t>
            </a:r>
          </a:p>
          <a:p>
            <a:pPr marL="0" indent="0">
              <a:buNone/>
            </a:pPr>
            <a:r>
              <a:rPr lang="en-US" sz="1700" dirty="0"/>
              <a:t>            }</a:t>
            </a:r>
          </a:p>
          <a:p>
            <a:pPr marL="0" indent="0">
              <a:buNone/>
            </a:pPr>
            <a:r>
              <a:rPr lang="en-US" sz="1700" dirty="0"/>
              <a:t>        }</a:t>
            </a:r>
          </a:p>
          <a:p>
            <a:pPr marL="0" indent="0">
              <a:buNone/>
            </a:pPr>
            <a:r>
              <a:rPr lang="en-US" sz="1700" dirty="0"/>
              <a:t>}</a:t>
            </a:r>
          </a:p>
          <a:p>
            <a:pPr marL="0" indent="0">
              <a:buNone/>
            </a:pPr>
            <a:r>
              <a:rPr lang="en-US" sz="1700" dirty="0"/>
              <a:t>}</a:t>
            </a:r>
          </a:p>
        </p:txBody>
      </p:sp>
    </p:spTree>
    <p:extLst>
      <p:ext uri="{BB962C8B-B14F-4D97-AF65-F5344CB8AC3E}">
        <p14:creationId xmlns:p14="http://schemas.microsoft.com/office/powerpoint/2010/main" val="1077064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err="1"/>
              <a:t>JFrog</a:t>
            </a:r>
            <a:r>
              <a:rPr lang="en-US" dirty="0"/>
              <a:t> Artifactory</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443884" y="1510302"/>
            <a:ext cx="11239130" cy="4738098"/>
          </a:xfrm>
        </p:spPr>
        <p:txBody>
          <a:bodyPr>
            <a:normAutofit/>
          </a:bodyPr>
          <a:lstStyle/>
          <a:p>
            <a:r>
              <a:rPr lang="en-US" dirty="0"/>
              <a:t>Why an </a:t>
            </a:r>
            <a:r>
              <a:rPr lang="en-US" dirty="0" err="1"/>
              <a:t>artifactory</a:t>
            </a:r>
            <a:r>
              <a:rPr lang="en-US" dirty="0"/>
              <a:t>?</a:t>
            </a:r>
          </a:p>
          <a:p>
            <a:endParaRPr lang="en-US" dirty="0"/>
          </a:p>
          <a:p>
            <a:pPr marL="0" indent="0">
              <a:buNone/>
            </a:pPr>
            <a:r>
              <a:rPr lang="en-US" b="1" dirty="0"/>
              <a:t>Artifact</a:t>
            </a:r>
            <a:r>
              <a:rPr lang="en-US" dirty="0"/>
              <a:t> - An artifact is any software asset that is connected to or part of a software project. </a:t>
            </a:r>
          </a:p>
          <a:p>
            <a:pPr marL="0" indent="0">
              <a:buNone/>
            </a:pPr>
            <a:endParaRPr lang="en-US" b="1" dirty="0"/>
          </a:p>
          <a:p>
            <a:pPr marL="0" indent="0">
              <a:buNone/>
            </a:pPr>
            <a:r>
              <a:rPr lang="en-US" b="1" dirty="0"/>
              <a:t>Management</a:t>
            </a:r>
            <a:r>
              <a:rPr lang="en-US" dirty="0"/>
              <a:t> - These artifacts need to be stored and shared with all the developers on that project. </a:t>
            </a:r>
          </a:p>
          <a:p>
            <a:pPr marL="0" indent="0">
              <a:buNone/>
            </a:pPr>
            <a:endParaRPr lang="en-US" dirty="0"/>
          </a:p>
          <a:p>
            <a:pPr marL="0" indent="0">
              <a:buNone/>
            </a:pPr>
            <a:r>
              <a:rPr lang="en-US" b="1" dirty="0"/>
              <a:t>Quality, Consistency, and Accountability </a:t>
            </a:r>
            <a:r>
              <a:rPr lang="en-US" dirty="0"/>
              <a:t>- All the artifacts need to be consistently managed, versioned, and deployed across development teams and sometimes across multiple sites, to ensure quality, reliability and auditability.</a:t>
            </a:r>
          </a:p>
          <a:p>
            <a:pPr marL="0" indent="0">
              <a:buNone/>
            </a:pPr>
            <a:endParaRPr lang="en-US" dirty="0"/>
          </a:p>
          <a:p>
            <a:pPr marL="0" indent="0">
              <a:buNone/>
            </a:pPr>
            <a:endParaRPr lang="en-US" dirty="0"/>
          </a:p>
        </p:txBody>
      </p:sp>
      <p:pic>
        <p:nvPicPr>
          <p:cNvPr id="5" name="Picture 4" descr="Logo&#10;&#10;Description automatically generated">
            <a:extLst>
              <a:ext uri="{FF2B5EF4-FFF2-40B4-BE49-F238E27FC236}">
                <a16:creationId xmlns:a16="http://schemas.microsoft.com/office/drawing/2014/main" id="{4C6EB600-65D6-4DD6-93C4-CB86856AB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209" y="-90052"/>
            <a:ext cx="2143125" cy="2143125"/>
          </a:xfrm>
          <a:prstGeom prst="rect">
            <a:avLst/>
          </a:prstGeom>
        </p:spPr>
      </p:pic>
    </p:spTree>
    <p:extLst>
      <p:ext uri="{BB962C8B-B14F-4D97-AF65-F5344CB8AC3E}">
        <p14:creationId xmlns:p14="http://schemas.microsoft.com/office/powerpoint/2010/main" val="275965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a:t>Roadmap - </a:t>
            </a:r>
            <a:r>
              <a:rPr lang="en-US" dirty="0"/>
              <a:t>Phase #1</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1103312" y="1510302"/>
            <a:ext cx="8946541" cy="4738098"/>
          </a:xfrm>
        </p:spPr>
        <p:txBody>
          <a:bodyPr>
            <a:normAutofit/>
          </a:bodyPr>
          <a:lstStyle/>
          <a:p>
            <a:pPr marL="0" indent="0">
              <a:buNone/>
            </a:pPr>
            <a:r>
              <a:rPr lang="en-US" dirty="0"/>
              <a:t>Course Overview </a:t>
            </a:r>
          </a:p>
          <a:p>
            <a:pPr marL="0" indent="0">
              <a:buNone/>
            </a:pPr>
            <a:endParaRPr lang="en-US" dirty="0"/>
          </a:p>
          <a:p>
            <a:r>
              <a:rPr lang="en-US" dirty="0"/>
              <a:t>Introduction to Jenkins, features, architecture, et cetera</a:t>
            </a:r>
          </a:p>
          <a:p>
            <a:r>
              <a:rPr lang="en-US" dirty="0"/>
              <a:t>Software development life cycle and DevOps culture</a:t>
            </a:r>
          </a:p>
          <a:p>
            <a:r>
              <a:rPr lang="en-US" dirty="0"/>
              <a:t>Jenkins – Getting started</a:t>
            </a:r>
          </a:p>
          <a:p>
            <a:r>
              <a:rPr lang="en-US" dirty="0"/>
              <a:t>Pipelines</a:t>
            </a:r>
          </a:p>
          <a:p>
            <a:r>
              <a:rPr lang="en-US" dirty="0"/>
              <a:t>What is Artifactory?</a:t>
            </a:r>
          </a:p>
          <a:p>
            <a:r>
              <a:rPr lang="en-US" dirty="0"/>
              <a:t>SCM – GitHub overview</a:t>
            </a:r>
          </a:p>
          <a:p>
            <a:r>
              <a:rPr lang="en-US" dirty="0"/>
              <a:t>CI and CD with Jenkins</a:t>
            </a:r>
          </a:p>
          <a:p>
            <a:r>
              <a:rPr lang="en-US" dirty="0"/>
              <a:t>A basic project using Maven</a:t>
            </a:r>
          </a:p>
          <a:p>
            <a:r>
              <a:rPr lang="en-US" dirty="0"/>
              <a:t>Bonus – Tips and Tricks</a:t>
            </a:r>
          </a:p>
        </p:txBody>
      </p:sp>
    </p:spTree>
    <p:extLst>
      <p:ext uri="{BB962C8B-B14F-4D97-AF65-F5344CB8AC3E}">
        <p14:creationId xmlns:p14="http://schemas.microsoft.com/office/powerpoint/2010/main" val="222440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err="1"/>
              <a:t>JFrog</a:t>
            </a:r>
            <a:r>
              <a:rPr lang="en-US" dirty="0"/>
              <a:t> Integration with Jenkins</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443884" y="1510302"/>
            <a:ext cx="11239130" cy="4738098"/>
          </a:xfrm>
        </p:spPr>
        <p:txBody>
          <a:bodyPr>
            <a:normAutofit/>
          </a:bodyPr>
          <a:lstStyle/>
          <a:p>
            <a:pPr marL="0" indent="0">
              <a:buNone/>
            </a:pPr>
            <a:endParaRPr lang="en-US" dirty="0"/>
          </a:p>
          <a:p>
            <a:r>
              <a:rPr lang="en-US" dirty="0"/>
              <a:t>We need a </a:t>
            </a:r>
            <a:r>
              <a:rPr lang="en-US" dirty="0" err="1"/>
              <a:t>JFrog</a:t>
            </a:r>
            <a:r>
              <a:rPr lang="en-US" dirty="0"/>
              <a:t> plugin to do </a:t>
            </a:r>
            <a:r>
              <a:rPr lang="en-US" dirty="0" err="1"/>
              <a:t>JFrog</a:t>
            </a:r>
            <a:r>
              <a:rPr lang="en-US" dirty="0"/>
              <a:t> integration with Jenkins.</a:t>
            </a:r>
          </a:p>
          <a:p>
            <a:endParaRPr lang="en-US" dirty="0"/>
          </a:p>
          <a:p>
            <a:r>
              <a:rPr lang="en-US" dirty="0"/>
              <a:t>This integration allows you to add extra steps in your </a:t>
            </a:r>
            <a:r>
              <a:rPr lang="en-US" dirty="0" err="1"/>
              <a:t>Jenkinsfile</a:t>
            </a:r>
            <a:r>
              <a:rPr lang="en-US" dirty="0"/>
              <a:t>.</a:t>
            </a:r>
          </a:p>
          <a:p>
            <a:endParaRPr lang="en-US" dirty="0"/>
          </a:p>
          <a:p>
            <a:r>
              <a:rPr lang="en-US" dirty="0"/>
              <a:t>Once build is completed the artefact that you created will be sent to </a:t>
            </a:r>
            <a:r>
              <a:rPr lang="en-US" dirty="0" err="1"/>
              <a:t>JFrog</a:t>
            </a:r>
            <a:endParaRPr lang="en-US" dirty="0"/>
          </a:p>
          <a:p>
            <a:pPr marL="800100" lvl="1" indent="-342900">
              <a:buAutoNum type="alphaLcParenR"/>
            </a:pPr>
            <a:r>
              <a:rPr lang="en-US" dirty="0"/>
              <a:t>Can be configured to only do this </a:t>
            </a:r>
            <a:r>
              <a:rPr lang="en-US"/>
              <a:t>(usage) </a:t>
            </a:r>
            <a:r>
              <a:rPr lang="en-US" dirty="0"/>
              <a:t>for the branch of your choice.</a:t>
            </a:r>
          </a:p>
          <a:p>
            <a:pPr marL="800100" lvl="1" indent="-342900">
              <a:buAutoNum type="alphaLcParenR"/>
            </a:pPr>
            <a:r>
              <a:rPr lang="en-US" dirty="0"/>
              <a:t>Branch can change depending on your workflow.</a:t>
            </a:r>
          </a:p>
        </p:txBody>
      </p:sp>
    </p:spTree>
    <p:extLst>
      <p:ext uri="{BB962C8B-B14F-4D97-AF65-F5344CB8AC3E}">
        <p14:creationId xmlns:p14="http://schemas.microsoft.com/office/powerpoint/2010/main" val="225835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SonarQube &amp; Integration with Jenkins</a:t>
            </a:r>
            <a:br>
              <a:rPr lang="en-US" sz="3300">
                <a:solidFill>
                  <a:srgbClr val="EBEBEB"/>
                </a:solidFill>
              </a:rPr>
            </a:br>
            <a:r>
              <a:rPr lang="en-US" sz="3300">
                <a:solidFill>
                  <a:srgbClr val="EBEBEB"/>
                </a:solidFill>
              </a:rPr>
              <a:t>(Part 1/2)</a:t>
            </a:r>
          </a:p>
        </p:txBody>
      </p:sp>
      <p:sp useBgFill="1">
        <p:nvSpPr>
          <p:cNvPr id="23"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215756" y="2275189"/>
            <a:ext cx="6357861" cy="3953544"/>
          </a:xfrm>
        </p:spPr>
        <p:txBody>
          <a:bodyPr>
            <a:normAutofit fontScale="92500" lnSpcReduction="10000"/>
          </a:bodyPr>
          <a:lstStyle/>
          <a:p>
            <a:pPr marL="0" indent="0">
              <a:lnSpc>
                <a:spcPct val="90000"/>
              </a:lnSpc>
              <a:buNone/>
            </a:pPr>
            <a:endParaRPr lang="en-US" sz="1700" dirty="0"/>
          </a:p>
          <a:p>
            <a:pPr>
              <a:lnSpc>
                <a:spcPct val="90000"/>
              </a:lnSpc>
            </a:pPr>
            <a:r>
              <a:rPr lang="en-US" sz="2400" dirty="0"/>
              <a:t>What is SonarQube?</a:t>
            </a:r>
          </a:p>
          <a:p>
            <a:pPr>
              <a:lnSpc>
                <a:spcPct val="90000"/>
              </a:lnSpc>
            </a:pPr>
            <a:endParaRPr lang="en-US" sz="2400" dirty="0"/>
          </a:p>
          <a:p>
            <a:pPr>
              <a:lnSpc>
                <a:spcPct val="90000"/>
              </a:lnSpc>
            </a:pPr>
            <a:r>
              <a:rPr lang="en-US" sz="2400" dirty="0"/>
              <a:t>Why SonarQube?</a:t>
            </a:r>
          </a:p>
          <a:p>
            <a:pPr>
              <a:lnSpc>
                <a:spcPct val="90000"/>
              </a:lnSpc>
            </a:pPr>
            <a:endParaRPr lang="en-US" sz="2400" dirty="0"/>
          </a:p>
          <a:p>
            <a:pPr>
              <a:lnSpc>
                <a:spcPct val="90000"/>
              </a:lnSpc>
            </a:pPr>
            <a:r>
              <a:rPr lang="en-US" sz="2400" dirty="0"/>
              <a:t>What are the benefits of SonarQube?</a:t>
            </a:r>
          </a:p>
          <a:p>
            <a:pPr>
              <a:lnSpc>
                <a:spcPct val="90000"/>
              </a:lnSpc>
            </a:pPr>
            <a:endParaRPr lang="en-US" sz="2400" dirty="0"/>
          </a:p>
          <a:p>
            <a:pPr>
              <a:lnSpc>
                <a:spcPct val="90000"/>
              </a:lnSpc>
            </a:pPr>
            <a:r>
              <a:rPr lang="en-US" sz="2400" dirty="0"/>
              <a:t>Download and Installation.</a:t>
            </a:r>
          </a:p>
          <a:p>
            <a:pPr>
              <a:lnSpc>
                <a:spcPct val="90000"/>
              </a:lnSpc>
            </a:pPr>
            <a:endParaRPr lang="en-US" sz="2400" dirty="0"/>
          </a:p>
          <a:p>
            <a:pPr>
              <a:lnSpc>
                <a:spcPct val="90000"/>
              </a:lnSpc>
            </a:pPr>
            <a:r>
              <a:rPr lang="en-US" sz="2400" dirty="0"/>
              <a:t>Logging in and basic walkthrough.</a:t>
            </a:r>
          </a:p>
        </p:txBody>
      </p:sp>
      <p:pic>
        <p:nvPicPr>
          <p:cNvPr id="7" name="Picture 6">
            <a:extLst>
              <a:ext uri="{FF2B5EF4-FFF2-40B4-BE49-F238E27FC236}">
                <a16:creationId xmlns:a16="http://schemas.microsoft.com/office/drawing/2014/main" id="{B0C5F85A-7177-4C61-8421-6CFACF0C991E}"/>
              </a:ext>
            </a:extLst>
          </p:cNvPr>
          <p:cNvPicPr>
            <a:picLocks noChangeAspect="1"/>
          </p:cNvPicPr>
          <p:nvPr/>
        </p:nvPicPr>
        <p:blipFill>
          <a:blip r:embed="rId2"/>
          <a:stretch>
            <a:fillRect/>
          </a:stretch>
        </p:blipFill>
        <p:spPr>
          <a:xfrm>
            <a:off x="6656995" y="3060984"/>
            <a:ext cx="5451627" cy="2684926"/>
          </a:xfrm>
          <a:prstGeom prst="rect">
            <a:avLst/>
          </a:prstGeom>
          <a:effectLst/>
        </p:spPr>
      </p:pic>
    </p:spTree>
    <p:extLst>
      <p:ext uri="{BB962C8B-B14F-4D97-AF65-F5344CB8AC3E}">
        <p14:creationId xmlns:p14="http://schemas.microsoft.com/office/powerpoint/2010/main" val="9258753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215756" y="308225"/>
            <a:ext cx="11815282" cy="5920508"/>
          </a:xfrm>
        </p:spPr>
        <p:txBody>
          <a:bodyPr>
            <a:normAutofit/>
          </a:bodyPr>
          <a:lstStyle/>
          <a:p>
            <a:pPr marL="0" indent="0">
              <a:lnSpc>
                <a:spcPct val="90000"/>
              </a:lnSpc>
              <a:buNone/>
            </a:pPr>
            <a:endParaRPr lang="en-US" sz="1700" dirty="0"/>
          </a:p>
          <a:p>
            <a:pPr>
              <a:lnSpc>
                <a:spcPct val="90000"/>
              </a:lnSpc>
            </a:pPr>
            <a:r>
              <a:rPr lang="en-US" sz="2400" dirty="0"/>
              <a:t>What is SonarQube?</a:t>
            </a:r>
          </a:p>
          <a:p>
            <a:pPr>
              <a:lnSpc>
                <a:spcPct val="90000"/>
              </a:lnSpc>
            </a:pPr>
            <a:endParaRPr lang="en-US" sz="2400" dirty="0"/>
          </a:p>
          <a:p>
            <a:pPr>
              <a:lnSpc>
                <a:spcPct val="90000"/>
              </a:lnSpc>
            </a:pPr>
            <a:r>
              <a:rPr lang="en-US" sz="2400" dirty="0"/>
              <a:t>Why SonarQube?</a:t>
            </a:r>
          </a:p>
          <a:p>
            <a:pPr>
              <a:lnSpc>
                <a:spcPct val="90000"/>
              </a:lnSpc>
            </a:pPr>
            <a:endParaRPr lang="en-US" sz="2400" dirty="0"/>
          </a:p>
          <a:p>
            <a:pPr>
              <a:lnSpc>
                <a:spcPct val="90000"/>
              </a:lnSpc>
            </a:pPr>
            <a:r>
              <a:rPr lang="en-US" sz="2400" dirty="0"/>
              <a:t>What are the benefits of SonarQube?</a:t>
            </a:r>
          </a:p>
          <a:p>
            <a:pPr>
              <a:lnSpc>
                <a:spcPct val="90000"/>
              </a:lnSpc>
            </a:pPr>
            <a:endParaRPr lang="en-US" sz="2400" dirty="0"/>
          </a:p>
          <a:p>
            <a:pPr lvl="2">
              <a:lnSpc>
                <a:spcPct val="90000"/>
              </a:lnSpc>
            </a:pPr>
            <a:r>
              <a:rPr lang="en-US" sz="2000" dirty="0"/>
              <a:t>Sustainability </a:t>
            </a:r>
          </a:p>
          <a:p>
            <a:pPr lvl="2">
              <a:lnSpc>
                <a:spcPct val="90000"/>
              </a:lnSpc>
            </a:pPr>
            <a:r>
              <a:rPr lang="en-US" sz="2000" dirty="0"/>
              <a:t>Increase productivity </a:t>
            </a:r>
          </a:p>
          <a:p>
            <a:pPr lvl="2">
              <a:lnSpc>
                <a:spcPct val="90000"/>
              </a:lnSpc>
            </a:pPr>
            <a:r>
              <a:rPr lang="en-US" sz="2000" dirty="0"/>
              <a:t>Quality code </a:t>
            </a:r>
          </a:p>
          <a:p>
            <a:pPr lvl="2">
              <a:lnSpc>
                <a:spcPct val="90000"/>
              </a:lnSpc>
            </a:pPr>
            <a:r>
              <a:rPr lang="en-US" sz="2000" dirty="0"/>
              <a:t>Detect Errors</a:t>
            </a:r>
          </a:p>
          <a:p>
            <a:pPr lvl="2">
              <a:lnSpc>
                <a:spcPct val="90000"/>
              </a:lnSpc>
            </a:pPr>
            <a:r>
              <a:rPr lang="en-US" sz="2000" dirty="0"/>
              <a:t>Increase consistency</a:t>
            </a:r>
          </a:p>
          <a:p>
            <a:pPr lvl="2">
              <a:lnSpc>
                <a:spcPct val="90000"/>
              </a:lnSpc>
            </a:pPr>
            <a:r>
              <a:rPr lang="en-US" sz="2000" dirty="0"/>
              <a:t>Business scaling</a:t>
            </a:r>
          </a:p>
          <a:p>
            <a:pPr lvl="2">
              <a:lnSpc>
                <a:spcPct val="90000"/>
              </a:lnSpc>
            </a:pPr>
            <a:r>
              <a:rPr lang="en-US" sz="2000" dirty="0"/>
              <a:t>Enhance developer skills</a:t>
            </a:r>
          </a:p>
          <a:p>
            <a:pPr>
              <a:lnSpc>
                <a:spcPct val="90000"/>
              </a:lnSpc>
            </a:pPr>
            <a:endParaRPr lang="en-US" sz="2400" dirty="0"/>
          </a:p>
        </p:txBody>
      </p:sp>
    </p:spTree>
    <p:extLst>
      <p:ext uri="{BB962C8B-B14F-4D97-AF65-F5344CB8AC3E}">
        <p14:creationId xmlns:p14="http://schemas.microsoft.com/office/powerpoint/2010/main" val="425971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SonarQube &amp; Integration with Jenkins</a:t>
            </a:r>
            <a:br>
              <a:rPr lang="en-US" sz="3300">
                <a:solidFill>
                  <a:srgbClr val="EBEBEB"/>
                </a:solidFill>
              </a:rPr>
            </a:br>
            <a:r>
              <a:rPr lang="en-US" sz="3300">
                <a:solidFill>
                  <a:srgbClr val="EBEBEB"/>
                </a:solidFill>
              </a:rPr>
              <a:t>(Part 2/2)</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196394" y="2468717"/>
            <a:ext cx="6450326" cy="3816686"/>
          </a:xfrm>
        </p:spPr>
        <p:txBody>
          <a:bodyPr>
            <a:normAutofit fontScale="92500" lnSpcReduction="20000"/>
          </a:bodyPr>
          <a:lstStyle/>
          <a:p>
            <a:pPr marL="0" indent="0">
              <a:lnSpc>
                <a:spcPct val="90000"/>
              </a:lnSpc>
              <a:buNone/>
            </a:pPr>
            <a:endParaRPr lang="en-US" dirty="0"/>
          </a:p>
          <a:p>
            <a:pPr>
              <a:lnSpc>
                <a:spcPct val="90000"/>
              </a:lnSpc>
            </a:pPr>
            <a:r>
              <a:rPr lang="en-US" sz="3000" dirty="0"/>
              <a:t>Plugin installation.</a:t>
            </a:r>
          </a:p>
          <a:p>
            <a:pPr>
              <a:lnSpc>
                <a:spcPct val="90000"/>
              </a:lnSpc>
            </a:pPr>
            <a:endParaRPr lang="en-US" sz="3000" dirty="0"/>
          </a:p>
          <a:p>
            <a:pPr>
              <a:lnSpc>
                <a:spcPct val="90000"/>
              </a:lnSpc>
            </a:pPr>
            <a:r>
              <a:rPr lang="en-US" sz="3000" dirty="0"/>
              <a:t>Plugin configuration.</a:t>
            </a:r>
          </a:p>
          <a:p>
            <a:pPr>
              <a:lnSpc>
                <a:spcPct val="90000"/>
              </a:lnSpc>
            </a:pPr>
            <a:endParaRPr lang="en-US" sz="3000" dirty="0"/>
          </a:p>
          <a:p>
            <a:pPr>
              <a:lnSpc>
                <a:spcPct val="90000"/>
              </a:lnSpc>
            </a:pPr>
            <a:r>
              <a:rPr lang="en-US" sz="3000" dirty="0"/>
              <a:t>Integration with Jenkins pipelines.</a:t>
            </a:r>
          </a:p>
          <a:p>
            <a:pPr>
              <a:lnSpc>
                <a:spcPct val="90000"/>
              </a:lnSpc>
            </a:pPr>
            <a:endParaRPr lang="en-US" sz="3000" dirty="0"/>
          </a:p>
          <a:p>
            <a:pPr>
              <a:lnSpc>
                <a:spcPct val="90000"/>
              </a:lnSpc>
            </a:pPr>
            <a:r>
              <a:rPr lang="en-US" sz="3000" dirty="0"/>
              <a:t>Execution with a project and obtaining results.</a:t>
            </a:r>
          </a:p>
        </p:txBody>
      </p:sp>
      <p:pic>
        <p:nvPicPr>
          <p:cNvPr id="6" name="Picture 5">
            <a:extLst>
              <a:ext uri="{FF2B5EF4-FFF2-40B4-BE49-F238E27FC236}">
                <a16:creationId xmlns:a16="http://schemas.microsoft.com/office/drawing/2014/main" id="{2EB3AA59-942B-4202-9112-20A3EFC8C880}"/>
              </a:ext>
            </a:extLst>
          </p:cNvPr>
          <p:cNvPicPr>
            <a:picLocks noChangeAspect="1"/>
          </p:cNvPicPr>
          <p:nvPr/>
        </p:nvPicPr>
        <p:blipFill>
          <a:blip r:embed="rId2"/>
          <a:stretch>
            <a:fillRect/>
          </a:stretch>
        </p:blipFill>
        <p:spPr>
          <a:xfrm>
            <a:off x="6543979" y="3106151"/>
            <a:ext cx="5451627" cy="2684926"/>
          </a:xfrm>
          <a:prstGeom prst="rect">
            <a:avLst/>
          </a:prstGeom>
          <a:effectLst/>
        </p:spPr>
      </p:pic>
    </p:spTree>
    <p:extLst>
      <p:ext uri="{BB962C8B-B14F-4D97-AF65-F5344CB8AC3E}">
        <p14:creationId xmlns:p14="http://schemas.microsoft.com/office/powerpoint/2010/main" val="7329584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443884" y="452718"/>
            <a:ext cx="10200143" cy="1400530"/>
          </a:xfrm>
        </p:spPr>
        <p:txBody>
          <a:bodyPr/>
          <a:lstStyle/>
          <a:p>
            <a:r>
              <a:rPr lang="en-US" sz="4000" dirty="0"/>
              <a:t>E-Mail Notification &amp; View Configuration</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443884" y="1510302"/>
            <a:ext cx="11239130" cy="4738098"/>
          </a:xfrm>
        </p:spPr>
        <p:txBody>
          <a:bodyPr>
            <a:normAutofit/>
          </a:bodyPr>
          <a:lstStyle/>
          <a:p>
            <a:pPr marL="0" indent="0">
              <a:buNone/>
            </a:pPr>
            <a:endParaRPr lang="en-US" dirty="0"/>
          </a:p>
          <a:p>
            <a:r>
              <a:rPr lang="en-US" dirty="0"/>
              <a:t>Upstream and Downstream jobs.</a:t>
            </a:r>
          </a:p>
          <a:p>
            <a:r>
              <a:rPr lang="en-US" dirty="0"/>
              <a:t>E-mail plugin for Jenkins.</a:t>
            </a:r>
          </a:p>
          <a:p>
            <a:r>
              <a:rPr lang="en-US" dirty="0"/>
              <a:t>Mail configuration for jobs.</a:t>
            </a:r>
          </a:p>
          <a:p>
            <a:r>
              <a:rPr lang="en-US" dirty="0"/>
              <a:t>How to send a success/failure mail for any build.</a:t>
            </a:r>
          </a:p>
          <a:p>
            <a:r>
              <a:rPr lang="en-US" dirty="0"/>
              <a:t>View creation for specific jobs.</a:t>
            </a:r>
          </a:p>
          <a:p>
            <a:r>
              <a:rPr lang="en-US" dirty="0"/>
              <a:t>Potential pitfalls.</a:t>
            </a:r>
          </a:p>
        </p:txBody>
      </p:sp>
    </p:spTree>
    <p:extLst>
      <p:ext uri="{BB962C8B-B14F-4D97-AF65-F5344CB8AC3E}">
        <p14:creationId xmlns:p14="http://schemas.microsoft.com/office/powerpoint/2010/main" val="3573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443884" y="452718"/>
            <a:ext cx="10200143" cy="1400530"/>
          </a:xfrm>
        </p:spPr>
        <p:txBody>
          <a:bodyPr/>
          <a:lstStyle/>
          <a:p>
            <a:r>
              <a:rPr lang="en-US" sz="4000" dirty="0"/>
              <a:t>Slack Integration with Jenkins</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443884" y="1510302"/>
            <a:ext cx="11239130" cy="4738098"/>
          </a:xfrm>
        </p:spPr>
        <p:txBody>
          <a:bodyPr>
            <a:normAutofit/>
          </a:bodyPr>
          <a:lstStyle/>
          <a:p>
            <a:pPr marL="0" indent="0">
              <a:buNone/>
            </a:pPr>
            <a:endParaRPr lang="en-US" dirty="0"/>
          </a:p>
          <a:p>
            <a:r>
              <a:rPr lang="en-US" dirty="0"/>
              <a:t>What is Slack?</a:t>
            </a:r>
          </a:p>
          <a:p>
            <a:r>
              <a:rPr lang="en-US" dirty="0"/>
              <a:t>Why Slack?</a:t>
            </a:r>
          </a:p>
          <a:p>
            <a:r>
              <a:rPr lang="en-US"/>
              <a:t>Free or Paid?</a:t>
            </a:r>
            <a:endParaRPr lang="en-US" dirty="0"/>
          </a:p>
          <a:p>
            <a:endParaRPr lang="en-US" dirty="0"/>
          </a:p>
        </p:txBody>
      </p:sp>
    </p:spTree>
    <p:extLst>
      <p:ext uri="{BB962C8B-B14F-4D97-AF65-F5344CB8AC3E}">
        <p14:creationId xmlns:p14="http://schemas.microsoft.com/office/powerpoint/2010/main" val="410062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0" y="629266"/>
            <a:ext cx="5825665" cy="1622321"/>
          </a:xfrm>
        </p:spPr>
        <p:txBody>
          <a:bodyPr>
            <a:normAutofit/>
          </a:bodyPr>
          <a:lstStyle/>
          <a:p>
            <a:pPr>
              <a:lnSpc>
                <a:spcPct val="90000"/>
              </a:lnSpc>
            </a:pPr>
            <a:r>
              <a:rPr lang="en-US" sz="3400" dirty="0">
                <a:solidFill>
                  <a:srgbClr val="EBEBEB"/>
                </a:solidFill>
              </a:rPr>
              <a:t>Jenkins – Master Slave : Concept &amp; Architecture</a:t>
            </a:r>
          </a:p>
        </p:txBody>
      </p:sp>
      <p:sp>
        <p:nvSpPr>
          <p:cNvPr id="1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648931" y="2438400"/>
            <a:ext cx="4166509" cy="3785419"/>
          </a:xfrm>
        </p:spPr>
        <p:txBody>
          <a:bodyPr>
            <a:normAutofit/>
          </a:bodyPr>
          <a:lstStyle/>
          <a:p>
            <a:pPr marL="0" indent="0">
              <a:buNone/>
            </a:pPr>
            <a:endParaRPr lang="en-US" dirty="0">
              <a:solidFill>
                <a:srgbClr val="EBEBEB"/>
              </a:solidFill>
            </a:endParaRPr>
          </a:p>
          <a:p>
            <a:r>
              <a:rPr lang="en-US" dirty="0">
                <a:solidFill>
                  <a:srgbClr val="EBEBEB"/>
                </a:solidFill>
              </a:rPr>
              <a:t>What is Master Slave architecture?</a:t>
            </a:r>
          </a:p>
          <a:p>
            <a:r>
              <a:rPr lang="en-US" dirty="0">
                <a:solidFill>
                  <a:srgbClr val="EBEBEB"/>
                </a:solidFill>
              </a:rPr>
              <a:t>Why do we need it?</a:t>
            </a:r>
          </a:p>
          <a:p>
            <a:r>
              <a:rPr lang="en-US" dirty="0">
                <a:solidFill>
                  <a:srgbClr val="EBEBEB"/>
                </a:solidFill>
              </a:rPr>
              <a:t>How to configure it?</a:t>
            </a:r>
          </a:p>
          <a:p>
            <a:r>
              <a:rPr lang="en-US" dirty="0">
                <a:solidFill>
                  <a:srgbClr val="EBEBEB"/>
                </a:solidFill>
              </a:rPr>
              <a:t>Demo.</a:t>
            </a:r>
          </a:p>
          <a:p>
            <a:endParaRPr lang="en-US" dirty="0">
              <a:solidFill>
                <a:srgbClr val="EBEBEB"/>
              </a:solidFill>
            </a:endParaRPr>
          </a:p>
          <a:p>
            <a:endParaRPr lang="en-US" dirty="0">
              <a:solidFill>
                <a:srgbClr val="EBEBEB"/>
              </a:solidFill>
            </a:endParaRPr>
          </a:p>
        </p:txBody>
      </p:sp>
      <p:pic>
        <p:nvPicPr>
          <p:cNvPr id="9" name="Picture 8" descr="Teams&#10;&#10;Description automatically generated with medium confidence">
            <a:extLst>
              <a:ext uri="{FF2B5EF4-FFF2-40B4-BE49-F238E27FC236}">
                <a16:creationId xmlns:a16="http://schemas.microsoft.com/office/drawing/2014/main" id="{2DA508B7-C0DE-4755-AC6E-160151A5D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510" y="1143000"/>
            <a:ext cx="5302583" cy="5197582"/>
          </a:xfrm>
          <a:prstGeom prst="rect">
            <a:avLst/>
          </a:prstGeom>
        </p:spPr>
      </p:pic>
    </p:spTree>
    <p:extLst>
      <p:ext uri="{BB962C8B-B14F-4D97-AF65-F5344CB8AC3E}">
        <p14:creationId xmlns:p14="http://schemas.microsoft.com/office/powerpoint/2010/main" val="38245872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443884" y="452718"/>
            <a:ext cx="10200143" cy="1400530"/>
          </a:xfrm>
        </p:spPr>
        <p:txBody>
          <a:bodyPr/>
          <a:lstStyle/>
          <a:p>
            <a:r>
              <a:rPr lang="en-US" sz="4000" dirty="0"/>
              <a:t>Jenkins Master-Slave : Preface</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443884" y="1510302"/>
            <a:ext cx="11239130" cy="4738098"/>
          </a:xfrm>
        </p:spPr>
        <p:txBody>
          <a:bodyPr>
            <a:normAutofit/>
          </a:bodyPr>
          <a:lstStyle/>
          <a:p>
            <a:pPr marL="0" indent="0">
              <a:buNone/>
            </a:pPr>
            <a:endParaRPr lang="en-US" dirty="0"/>
          </a:p>
          <a:p>
            <a:r>
              <a:rPr lang="en-US" dirty="0"/>
              <a:t>52.191.26.213 - Jenkins Master Node (Windows) – A Virtual Machine running on Cloud.</a:t>
            </a:r>
          </a:p>
          <a:p>
            <a:r>
              <a:rPr lang="en-US" dirty="0"/>
              <a:t>192.168.1.6 - Jenkins Slave/Client/Agent (Windows) – My personal laptop.</a:t>
            </a:r>
          </a:p>
          <a:p>
            <a:r>
              <a:rPr lang="en-US" dirty="0"/>
              <a:t>Configuration check – </a:t>
            </a:r>
          </a:p>
          <a:p>
            <a:pPr lvl="1"/>
            <a:r>
              <a:rPr lang="en-US" dirty="0"/>
              <a:t>Inbound Jenkins port (8090 here) MUST be open on your Security Group (AWS).</a:t>
            </a:r>
          </a:p>
          <a:p>
            <a:pPr lvl="1"/>
            <a:r>
              <a:rPr lang="en-US" dirty="0"/>
              <a:t>Inbound Jenkins port (8090 here) MUST be open on your Network Interface (Azure).</a:t>
            </a:r>
          </a:p>
          <a:p>
            <a:pPr lvl="1"/>
            <a:r>
              <a:rPr lang="en-US" dirty="0"/>
              <a:t>Inbound Rule created in a Firewall MUST have Jenkins port (8090 here) open.</a:t>
            </a:r>
          </a:p>
          <a:p>
            <a:pPr lvl="1"/>
            <a:r>
              <a:rPr lang="en-US" dirty="0"/>
              <a:t>Same Java version on both MASTER and SLAVE.</a:t>
            </a:r>
          </a:p>
          <a:p>
            <a:pPr lvl="1"/>
            <a:r>
              <a:rPr lang="en-US" dirty="0"/>
              <a:t>Good </a:t>
            </a:r>
            <a:r>
              <a:rPr lang="en-US"/>
              <a:t>internet connectivity.</a:t>
            </a:r>
            <a:endParaRPr lang="en-US" dirty="0"/>
          </a:p>
          <a:p>
            <a:endParaRPr lang="en-US" dirty="0"/>
          </a:p>
        </p:txBody>
      </p:sp>
    </p:spTree>
    <p:extLst>
      <p:ext uri="{BB962C8B-B14F-4D97-AF65-F5344CB8AC3E}">
        <p14:creationId xmlns:p14="http://schemas.microsoft.com/office/powerpoint/2010/main" val="406784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648929" y="629266"/>
            <a:ext cx="4944152" cy="1622321"/>
          </a:xfrm>
        </p:spPr>
        <p:txBody>
          <a:bodyPr>
            <a:normAutofit/>
          </a:bodyPr>
          <a:lstStyle/>
          <a:p>
            <a:r>
              <a:rPr lang="en-US">
                <a:solidFill>
                  <a:srgbClr val="EBEBEB"/>
                </a:solidFill>
              </a:rPr>
              <a:t>BackUp in Jenkins</a:t>
            </a:r>
          </a:p>
        </p:txBody>
      </p:sp>
      <p:sp>
        <p:nvSpPr>
          <p:cNvPr id="12" name="Rectangle 11">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F7C6D0E3-C1E4-4457-81D7-68748F97B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6030" y="629266"/>
            <a:ext cx="4592890" cy="5249017"/>
          </a:xfrm>
          <a:prstGeom prst="rect">
            <a:avLst/>
          </a:prstGeom>
          <a:effectLst/>
        </p:spPr>
      </p:pic>
      <p:sp>
        <p:nvSpPr>
          <p:cNvPr id="16" name="Rectangle 15">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648930" y="1688842"/>
            <a:ext cx="4944151" cy="4534978"/>
          </a:xfrm>
        </p:spPr>
        <p:txBody>
          <a:bodyPr>
            <a:normAutofit/>
          </a:bodyPr>
          <a:lstStyle/>
          <a:p>
            <a:pPr marL="0" indent="0">
              <a:buNone/>
            </a:pPr>
            <a:endParaRPr lang="en-US" dirty="0">
              <a:solidFill>
                <a:srgbClr val="FFFFFF"/>
              </a:solidFill>
            </a:endParaRPr>
          </a:p>
          <a:p>
            <a:r>
              <a:rPr lang="en-US" sz="2400" dirty="0">
                <a:solidFill>
                  <a:srgbClr val="FFFFFF"/>
                </a:solidFill>
              </a:rPr>
              <a:t>Why do we need backup?</a:t>
            </a:r>
          </a:p>
          <a:p>
            <a:r>
              <a:rPr lang="en-US" sz="2400" dirty="0">
                <a:solidFill>
                  <a:srgbClr val="FFFFFF"/>
                </a:solidFill>
              </a:rPr>
              <a:t>Types of </a:t>
            </a:r>
            <a:r>
              <a:rPr lang="en-US" sz="2400" dirty="0" err="1">
                <a:solidFill>
                  <a:srgbClr val="FFFFFF"/>
                </a:solidFill>
              </a:rPr>
              <a:t>BackUp</a:t>
            </a:r>
            <a:endParaRPr lang="en-US" sz="2400" dirty="0">
              <a:solidFill>
                <a:srgbClr val="FFFFFF"/>
              </a:solidFill>
            </a:endParaRPr>
          </a:p>
          <a:p>
            <a:pPr marL="0" indent="0">
              <a:buNone/>
            </a:pPr>
            <a:r>
              <a:rPr lang="en-US" sz="2400" dirty="0">
                <a:solidFill>
                  <a:srgbClr val="FFFFFF"/>
                </a:solidFill>
              </a:rPr>
              <a:t>	1</a:t>
            </a:r>
            <a:r>
              <a:rPr lang="en-US" sz="2400">
                <a:solidFill>
                  <a:srgbClr val="FFFFFF"/>
                </a:solidFill>
              </a:rPr>
              <a:t>) Full</a:t>
            </a:r>
            <a:endParaRPr lang="en-US" sz="2400" dirty="0">
              <a:solidFill>
                <a:srgbClr val="FFFFFF"/>
              </a:solidFill>
            </a:endParaRPr>
          </a:p>
          <a:p>
            <a:pPr marL="0" indent="0">
              <a:buNone/>
            </a:pPr>
            <a:r>
              <a:rPr lang="en-US" sz="2400" dirty="0">
                <a:solidFill>
                  <a:srgbClr val="FFFFFF"/>
                </a:solidFill>
              </a:rPr>
              <a:t>	2) Differential</a:t>
            </a:r>
          </a:p>
          <a:p>
            <a:pPr marL="0" indent="0">
              <a:buNone/>
            </a:pPr>
            <a:r>
              <a:rPr lang="en-US" sz="2400" dirty="0">
                <a:solidFill>
                  <a:srgbClr val="FFFFFF"/>
                </a:solidFill>
              </a:rPr>
              <a:t>	3) Incremental</a:t>
            </a:r>
          </a:p>
          <a:p>
            <a:endParaRPr lang="en-US" dirty="0">
              <a:solidFill>
                <a:srgbClr val="FFFFFF"/>
              </a:solidFill>
            </a:endParaRPr>
          </a:p>
        </p:txBody>
      </p:sp>
    </p:spTree>
    <p:extLst>
      <p:ext uri="{BB962C8B-B14F-4D97-AF65-F5344CB8AC3E}">
        <p14:creationId xmlns:p14="http://schemas.microsoft.com/office/powerpoint/2010/main" val="27556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a:t>Multi-Branch Pipelines in Jenkins</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760288" y="1222625"/>
            <a:ext cx="9596063" cy="5182657"/>
          </a:xfrm>
        </p:spPr>
        <p:txBody>
          <a:bodyPr>
            <a:normAutofit/>
          </a:bodyPr>
          <a:lstStyle/>
          <a:p>
            <a:pPr marL="0" indent="0">
              <a:buNone/>
            </a:pPr>
            <a:endParaRPr lang="en-US" dirty="0"/>
          </a:p>
          <a:p>
            <a:r>
              <a:rPr lang="en-US" dirty="0"/>
              <a:t>What is Multi-Branch Pipeline?</a:t>
            </a:r>
          </a:p>
          <a:p>
            <a:r>
              <a:rPr lang="en-US" dirty="0"/>
              <a:t>Why do we need it?</a:t>
            </a:r>
          </a:p>
          <a:p>
            <a:r>
              <a:rPr lang="en-US" dirty="0"/>
              <a:t>Creation &amp; Configuration.</a:t>
            </a:r>
          </a:p>
          <a:p>
            <a:r>
              <a:rPr lang="en-US" dirty="0"/>
              <a:t>Demo.</a:t>
            </a:r>
          </a:p>
        </p:txBody>
      </p:sp>
    </p:spTree>
    <p:extLst>
      <p:ext uri="{BB962C8B-B14F-4D97-AF65-F5344CB8AC3E}">
        <p14:creationId xmlns:p14="http://schemas.microsoft.com/office/powerpoint/2010/main" val="422496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a:t>Roadmap - Phase #2</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1103312" y="1510302"/>
            <a:ext cx="8946541" cy="4738098"/>
          </a:xfrm>
        </p:spPr>
        <p:txBody>
          <a:bodyPr>
            <a:normAutofit/>
          </a:bodyPr>
          <a:lstStyle/>
          <a:p>
            <a:pPr marL="0" indent="0">
              <a:buNone/>
            </a:pPr>
            <a:r>
              <a:rPr lang="en-US" dirty="0"/>
              <a:t>Course Overview </a:t>
            </a:r>
          </a:p>
          <a:p>
            <a:pPr marL="0" indent="0">
              <a:buNone/>
            </a:pPr>
            <a:endParaRPr lang="en-US" dirty="0"/>
          </a:p>
          <a:p>
            <a:r>
              <a:rPr lang="en-US" dirty="0"/>
              <a:t>Jenkins - Advance concepts</a:t>
            </a:r>
          </a:p>
          <a:p>
            <a:r>
              <a:rPr lang="en-US" dirty="0"/>
              <a:t>Prerequisites</a:t>
            </a:r>
          </a:p>
          <a:p>
            <a:r>
              <a:rPr lang="en-US" dirty="0"/>
              <a:t>Building an app</a:t>
            </a:r>
          </a:p>
          <a:p>
            <a:r>
              <a:rPr lang="en-US" dirty="0" err="1"/>
              <a:t>IaaC</a:t>
            </a:r>
            <a:r>
              <a:rPr lang="en-US" dirty="0"/>
              <a:t> and automation</a:t>
            </a:r>
          </a:p>
          <a:p>
            <a:r>
              <a:rPr lang="en-US" dirty="0"/>
              <a:t>Jenkins job DSL</a:t>
            </a:r>
          </a:p>
          <a:p>
            <a:r>
              <a:rPr lang="en-US" dirty="0"/>
              <a:t>Jenkins with Docker</a:t>
            </a:r>
          </a:p>
          <a:p>
            <a:r>
              <a:rPr lang="en-US" dirty="0"/>
              <a:t>Build, Test, Run everything</a:t>
            </a:r>
          </a:p>
          <a:p>
            <a:r>
              <a:rPr lang="en-US" dirty="0"/>
              <a:t>Jenkins integrations with the application</a:t>
            </a:r>
          </a:p>
          <a:p>
            <a:r>
              <a:rPr lang="en-US" dirty="0"/>
              <a:t>Other Jenkins concepts and Q/A</a:t>
            </a:r>
          </a:p>
          <a:p>
            <a:endParaRPr lang="en-US" dirty="0"/>
          </a:p>
        </p:txBody>
      </p:sp>
    </p:spTree>
    <p:extLst>
      <p:ext uri="{BB962C8B-B14F-4D97-AF65-F5344CB8AC3E}">
        <p14:creationId xmlns:p14="http://schemas.microsoft.com/office/powerpoint/2010/main" val="1728689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760288" y="1222625"/>
            <a:ext cx="9596063" cy="5182657"/>
          </a:xfrm>
        </p:spPr>
        <p:txBody>
          <a:bodyPr>
            <a:normAutofit fontScale="92500" lnSpcReduction="10000"/>
          </a:bodyPr>
          <a:lstStyle/>
          <a:p>
            <a:pPr marL="0" indent="0">
              <a:buNone/>
            </a:pPr>
            <a:endParaRPr lang="en-US" dirty="0"/>
          </a:p>
          <a:p>
            <a:r>
              <a:rPr lang="en-US" dirty="0"/>
              <a:t>Basic Linux commands</a:t>
            </a:r>
          </a:p>
          <a:p>
            <a:r>
              <a:rPr lang="en-US" dirty="0"/>
              <a:t>Basic of any language (we can take java) - Suggestion</a:t>
            </a:r>
          </a:p>
          <a:p>
            <a:r>
              <a:rPr lang="en-US" dirty="0"/>
              <a:t>What is Maven?</a:t>
            </a:r>
          </a:p>
          <a:p>
            <a:r>
              <a:rPr lang="en-US" dirty="0"/>
              <a:t>What is GIT?</a:t>
            </a:r>
          </a:p>
          <a:p>
            <a:r>
              <a:rPr lang="en-US" dirty="0"/>
              <a:t>What is GitHub?</a:t>
            </a:r>
          </a:p>
          <a:p>
            <a:r>
              <a:rPr lang="en-US" dirty="0"/>
              <a:t>What is Bit Bucket?</a:t>
            </a:r>
          </a:p>
          <a:p>
            <a:r>
              <a:rPr lang="en-US" dirty="0"/>
              <a:t>What is CI&amp;CD?</a:t>
            </a:r>
          </a:p>
          <a:p>
            <a:r>
              <a:rPr lang="en-US" dirty="0"/>
              <a:t>What is Jenkins?</a:t>
            </a:r>
          </a:p>
          <a:p>
            <a:r>
              <a:rPr lang="en-US" dirty="0"/>
              <a:t>What is VM, Containers, Hypervisors?</a:t>
            </a:r>
          </a:p>
          <a:p>
            <a:r>
              <a:rPr lang="en-US" dirty="0"/>
              <a:t>What is Docker?</a:t>
            </a:r>
          </a:p>
          <a:p>
            <a:r>
              <a:rPr lang="en-US" dirty="0"/>
              <a:t>What is </a:t>
            </a:r>
            <a:r>
              <a:rPr lang="en-US" dirty="0" err="1"/>
              <a:t>JFrog</a:t>
            </a:r>
            <a:r>
              <a:rPr lang="en-US" dirty="0"/>
              <a:t>?</a:t>
            </a:r>
          </a:p>
          <a:p>
            <a:r>
              <a:rPr lang="en-US" dirty="0"/>
              <a:t>What is SonarQube?</a:t>
            </a:r>
          </a:p>
        </p:txBody>
      </p:sp>
    </p:spTree>
    <p:extLst>
      <p:ext uri="{BB962C8B-B14F-4D97-AF65-F5344CB8AC3E}">
        <p14:creationId xmlns:p14="http://schemas.microsoft.com/office/powerpoint/2010/main" val="34690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601438" y="442654"/>
            <a:ext cx="6188190" cy="1622321"/>
          </a:xfrm>
        </p:spPr>
        <p:txBody>
          <a:bodyPr>
            <a:normAutofit/>
          </a:bodyPr>
          <a:lstStyle/>
          <a:p>
            <a:r>
              <a:rPr lang="en-US" dirty="0">
                <a:solidFill>
                  <a:srgbClr val="EBEBEB"/>
                </a:solidFill>
              </a:rPr>
              <a:t>Introduction</a:t>
            </a:r>
            <a:br>
              <a:rPr lang="en-US" dirty="0">
                <a:solidFill>
                  <a:srgbClr val="EBEBEB"/>
                </a:solidFill>
              </a:rPr>
            </a:br>
            <a:endParaRPr lang="en-US" dirty="0">
              <a:solidFill>
                <a:srgbClr val="EBEBEB"/>
              </a:solidFill>
            </a:endParaRPr>
          </a:p>
        </p:txBody>
      </p:sp>
      <p:sp>
        <p:nvSpPr>
          <p:cNvPr id="2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7" name="Picture 16" descr="A picture containing text&#10;&#10;Description automatically generated">
            <a:extLst>
              <a:ext uri="{FF2B5EF4-FFF2-40B4-BE49-F238E27FC236}">
                <a16:creationId xmlns:a16="http://schemas.microsoft.com/office/drawing/2014/main" id="{F28B2E17-508A-4B71-8F31-5ACFF3D08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671" y="1446758"/>
            <a:ext cx="5466131" cy="4359238"/>
          </a:xfrm>
          <a:prstGeom prst="rect">
            <a:avLst/>
          </a:prstGeom>
          <a:effectLst/>
        </p:spPr>
      </p:pic>
      <p:sp>
        <p:nvSpPr>
          <p:cNvPr id="28" name="Rectangle 2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519458" y="1623064"/>
            <a:ext cx="6188189" cy="3785419"/>
          </a:xfrm>
        </p:spPr>
        <p:txBody>
          <a:bodyPr>
            <a:noAutofit/>
          </a:bodyPr>
          <a:lstStyle/>
          <a:p>
            <a:r>
              <a:rPr lang="en-US" dirty="0">
                <a:solidFill>
                  <a:srgbClr val="FFFFFF"/>
                </a:solidFill>
              </a:rPr>
              <a:t>Jenkins is a free and open-source automation server. It helps automate the parts of software development related to building, testing, and deploying, facilitating continuous integration and continuous delivery. </a:t>
            </a:r>
          </a:p>
          <a:p>
            <a:endParaRPr lang="en-US" dirty="0">
              <a:solidFill>
                <a:srgbClr val="FFFFFF"/>
              </a:solidFill>
            </a:endParaRPr>
          </a:p>
          <a:p>
            <a:r>
              <a:rPr lang="en-US" dirty="0">
                <a:solidFill>
                  <a:srgbClr val="FFFFFF"/>
                </a:solidFill>
              </a:rPr>
              <a:t>It is a server-based system that runs in servlet containers such as Apache Tomcat. It supports version control tools, including </a:t>
            </a:r>
            <a:r>
              <a:rPr lang="en-US" dirty="0" err="1">
                <a:solidFill>
                  <a:srgbClr val="FFFFFF"/>
                </a:solidFill>
              </a:rPr>
              <a:t>AccuRev</a:t>
            </a:r>
            <a:r>
              <a:rPr lang="en-US" dirty="0">
                <a:solidFill>
                  <a:srgbClr val="FFFFFF"/>
                </a:solidFill>
              </a:rPr>
              <a:t>, CVS, Subversion, Git, Mercurial, Perforce, ClearCase and RTC, and can execute Apache Ant, Apache Maven and </a:t>
            </a:r>
            <a:r>
              <a:rPr lang="en-US" dirty="0" err="1">
                <a:solidFill>
                  <a:srgbClr val="FFFFFF"/>
                </a:solidFill>
              </a:rPr>
              <a:t>sbt</a:t>
            </a:r>
            <a:r>
              <a:rPr lang="en-US" dirty="0">
                <a:solidFill>
                  <a:srgbClr val="FFFFFF"/>
                </a:solidFill>
              </a:rPr>
              <a:t> based projects as well as arbitrary shell scripts and Windows batch commands.</a:t>
            </a:r>
          </a:p>
        </p:txBody>
      </p:sp>
    </p:spTree>
    <p:extLst>
      <p:ext uri="{BB962C8B-B14F-4D97-AF65-F5344CB8AC3E}">
        <p14:creationId xmlns:p14="http://schemas.microsoft.com/office/powerpoint/2010/main" val="24237003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443884" y="1510302"/>
            <a:ext cx="8850162" cy="4738098"/>
          </a:xfrm>
        </p:spPr>
        <p:txBody>
          <a:bodyPr>
            <a:normAutofit lnSpcReduction="10000"/>
          </a:bodyPr>
          <a:lstStyle/>
          <a:p>
            <a:pPr marL="0" indent="0">
              <a:buNone/>
            </a:pPr>
            <a:endParaRPr lang="en-US" dirty="0"/>
          </a:p>
          <a:p>
            <a:r>
              <a:rPr lang="en-US" dirty="0"/>
              <a:t>Originally – Hudson (2004)</a:t>
            </a:r>
          </a:p>
          <a:p>
            <a:r>
              <a:rPr lang="en-US" dirty="0"/>
              <a:t>Creator - </a:t>
            </a:r>
            <a:r>
              <a:rPr lang="en-US" dirty="0" err="1"/>
              <a:t>Kohsuke</a:t>
            </a:r>
            <a:r>
              <a:rPr lang="en-US" dirty="0"/>
              <a:t> Kawaguchi (Written in Java)</a:t>
            </a:r>
          </a:p>
          <a:p>
            <a:r>
              <a:rPr lang="en-US" dirty="0"/>
              <a:t>During November 2010, after the acquisition of Sun Microsystems by Oracle, an issue arose in the Hudson community with respect to the infrastructure used</a:t>
            </a:r>
          </a:p>
          <a:p>
            <a:r>
              <a:rPr lang="en-US" dirty="0"/>
              <a:t>Initial release – 2</a:t>
            </a:r>
            <a:r>
              <a:rPr lang="en-US" baseline="30000" dirty="0"/>
              <a:t>nd</a:t>
            </a:r>
            <a:r>
              <a:rPr lang="en-US" dirty="0"/>
              <a:t> Feb, 2011</a:t>
            </a:r>
          </a:p>
          <a:p>
            <a:r>
              <a:rPr lang="en-US" dirty="0"/>
              <a:t>In 2011, creator </a:t>
            </a:r>
            <a:r>
              <a:rPr lang="en-US" dirty="0" err="1"/>
              <a:t>Kohsuke</a:t>
            </a:r>
            <a:r>
              <a:rPr lang="en-US" dirty="0"/>
              <a:t> Kawaguchi received an O'Reilly Open Source Award for his work on the Hudson/Jenkins project.</a:t>
            </a:r>
          </a:p>
          <a:p>
            <a:r>
              <a:rPr lang="en-US" dirty="0"/>
              <a:t>On April 20, 2016 version 2 was released with the Pipeline plugin enabled by </a:t>
            </a:r>
            <a:r>
              <a:rPr lang="en-US" dirty="0" err="1"/>
              <a:t>default.The</a:t>
            </a:r>
            <a:r>
              <a:rPr lang="en-US" dirty="0"/>
              <a:t> plugin allows for writing build instructions using a domain specific language based on Apache Groovy.</a:t>
            </a:r>
          </a:p>
          <a:p>
            <a:r>
              <a:rPr lang="en-US" dirty="0"/>
              <a:t>Jenkins replaced Hudson since February 8, 2017 in Eclipse.</a:t>
            </a:r>
          </a:p>
        </p:txBody>
      </p:sp>
      <p:pic>
        <p:nvPicPr>
          <p:cNvPr id="5" name="Picture 4" descr="Logo&#10;&#10;Description automatically generated with medium confidence">
            <a:extLst>
              <a:ext uri="{FF2B5EF4-FFF2-40B4-BE49-F238E27FC236}">
                <a16:creationId xmlns:a16="http://schemas.microsoft.com/office/drawing/2014/main" id="{E3BB8867-985D-4C74-94D4-E8DDCD160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5583" y="112281"/>
            <a:ext cx="4517817" cy="2240302"/>
          </a:xfrm>
          <a:prstGeom prst="rect">
            <a:avLst/>
          </a:prstGeom>
        </p:spPr>
      </p:pic>
      <p:pic>
        <p:nvPicPr>
          <p:cNvPr id="7" name="Picture 6" descr="A person wearing a red shirt&#10;&#10;Description automatically generated with medium confidence">
            <a:extLst>
              <a:ext uri="{FF2B5EF4-FFF2-40B4-BE49-F238E27FC236}">
                <a16:creationId xmlns:a16="http://schemas.microsoft.com/office/drawing/2014/main" id="{389B1401-3E62-4993-AEA3-B84EEBE7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274" y="2865436"/>
            <a:ext cx="3218123" cy="3218123"/>
          </a:xfrm>
          <a:prstGeom prst="rect">
            <a:avLst/>
          </a:prstGeom>
        </p:spPr>
      </p:pic>
    </p:spTree>
    <p:extLst>
      <p:ext uri="{BB962C8B-B14F-4D97-AF65-F5344CB8AC3E}">
        <p14:creationId xmlns:p14="http://schemas.microsoft.com/office/powerpoint/2010/main" val="37151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1000"/>
                                        <p:tgtEl>
                                          <p:spTgt spid="3">
                                            <p:txEl>
                                              <p:pRg st="6" end="6"/>
                                            </p:txEl>
                                          </p:spTgt>
                                        </p:tgtEl>
                                      </p:cBhvr>
                                    </p:animEffect>
                                    <p:anim calcmode="lin" valueType="num">
                                      <p:cBhvr>
                                        <p:cTn id="5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643855" y="1447799"/>
            <a:ext cx="3108626" cy="1444752"/>
          </a:xfrm>
        </p:spPr>
        <p:txBody>
          <a:bodyPr anchor="b">
            <a:normAutofit/>
          </a:bodyPr>
          <a:lstStyle/>
          <a:p>
            <a:r>
              <a:rPr lang="en-US" sz="4000" dirty="0">
                <a:solidFill>
                  <a:srgbClr val="EBEBEB"/>
                </a:solidFill>
              </a:rPr>
              <a:t>Features</a:t>
            </a:r>
          </a:p>
        </p:txBody>
      </p:sp>
      <p:sp>
        <p:nvSpPr>
          <p:cNvPr id="16"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Freeform: Shape 1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0" name="Rectangle 1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643855" y="3072385"/>
            <a:ext cx="3108057" cy="2947415"/>
          </a:xfrm>
        </p:spPr>
        <p:txBody>
          <a:bodyPr>
            <a:normAutofit/>
          </a:bodyPr>
          <a:lstStyle/>
          <a:p>
            <a:pPr marL="0" indent="0">
              <a:buNone/>
            </a:pPr>
            <a:endParaRPr lang="en-US" sz="1400" dirty="0">
              <a:solidFill>
                <a:srgbClr val="FFFFFF"/>
              </a:solidFill>
            </a:endParaRPr>
          </a:p>
          <a:p>
            <a:endParaRPr lang="en-US" sz="1400" dirty="0">
              <a:solidFill>
                <a:srgbClr val="FFFFFF"/>
              </a:solidFill>
            </a:endParaRPr>
          </a:p>
        </p:txBody>
      </p:sp>
      <p:pic>
        <p:nvPicPr>
          <p:cNvPr id="11" name="Picture 10">
            <a:extLst>
              <a:ext uri="{FF2B5EF4-FFF2-40B4-BE49-F238E27FC236}">
                <a16:creationId xmlns:a16="http://schemas.microsoft.com/office/drawing/2014/main" id="{1410BCDF-F657-483B-84BE-D0D811AFC390}"/>
              </a:ext>
            </a:extLst>
          </p:cNvPr>
          <p:cNvPicPr>
            <a:picLocks noChangeAspect="1"/>
          </p:cNvPicPr>
          <p:nvPr/>
        </p:nvPicPr>
        <p:blipFill>
          <a:blip r:embed="rId2"/>
          <a:stretch>
            <a:fillRect/>
          </a:stretch>
        </p:blipFill>
        <p:spPr>
          <a:xfrm>
            <a:off x="4516022" y="642640"/>
            <a:ext cx="7696297" cy="2249911"/>
          </a:xfrm>
          <a:prstGeom prst="rect">
            <a:avLst/>
          </a:prstGeom>
        </p:spPr>
      </p:pic>
      <p:pic>
        <p:nvPicPr>
          <p:cNvPr id="13" name="Picture 12">
            <a:extLst>
              <a:ext uri="{FF2B5EF4-FFF2-40B4-BE49-F238E27FC236}">
                <a16:creationId xmlns:a16="http://schemas.microsoft.com/office/drawing/2014/main" id="{BCE22A4A-77C3-4936-AB37-9E6771F75C93}"/>
              </a:ext>
            </a:extLst>
          </p:cNvPr>
          <p:cNvPicPr>
            <a:picLocks noChangeAspect="1"/>
          </p:cNvPicPr>
          <p:nvPr/>
        </p:nvPicPr>
        <p:blipFill>
          <a:blip r:embed="rId3"/>
          <a:stretch>
            <a:fillRect/>
          </a:stretch>
        </p:blipFill>
        <p:spPr>
          <a:xfrm>
            <a:off x="4395767" y="2741647"/>
            <a:ext cx="7755595" cy="2060080"/>
          </a:xfrm>
          <a:prstGeom prst="rect">
            <a:avLst/>
          </a:prstGeom>
        </p:spPr>
      </p:pic>
      <p:pic>
        <p:nvPicPr>
          <p:cNvPr id="17" name="Picture 16">
            <a:extLst>
              <a:ext uri="{FF2B5EF4-FFF2-40B4-BE49-F238E27FC236}">
                <a16:creationId xmlns:a16="http://schemas.microsoft.com/office/drawing/2014/main" id="{B471BAE3-58DB-434E-9C35-7ACB0A0EE074}"/>
              </a:ext>
            </a:extLst>
          </p:cNvPr>
          <p:cNvPicPr>
            <a:picLocks noChangeAspect="1"/>
          </p:cNvPicPr>
          <p:nvPr/>
        </p:nvPicPr>
        <p:blipFill>
          <a:blip r:embed="rId4"/>
          <a:stretch>
            <a:fillRect/>
          </a:stretch>
        </p:blipFill>
        <p:spPr>
          <a:xfrm>
            <a:off x="4395767" y="4740194"/>
            <a:ext cx="4020018" cy="2060080"/>
          </a:xfrm>
          <a:prstGeom prst="rect">
            <a:avLst/>
          </a:prstGeom>
        </p:spPr>
      </p:pic>
      <p:pic>
        <p:nvPicPr>
          <p:cNvPr id="21" name="Picture 20">
            <a:extLst>
              <a:ext uri="{FF2B5EF4-FFF2-40B4-BE49-F238E27FC236}">
                <a16:creationId xmlns:a16="http://schemas.microsoft.com/office/drawing/2014/main" id="{0E6E770B-C603-4DCC-AA65-09C26482F448}"/>
              </a:ext>
            </a:extLst>
          </p:cNvPr>
          <p:cNvPicPr>
            <a:picLocks noChangeAspect="1"/>
          </p:cNvPicPr>
          <p:nvPr/>
        </p:nvPicPr>
        <p:blipFill>
          <a:blip r:embed="rId5"/>
          <a:stretch>
            <a:fillRect/>
          </a:stretch>
        </p:blipFill>
        <p:spPr>
          <a:xfrm>
            <a:off x="8415785" y="4895395"/>
            <a:ext cx="3745013" cy="1854941"/>
          </a:xfrm>
          <a:prstGeom prst="rect">
            <a:avLst/>
          </a:prstGeom>
        </p:spPr>
      </p:pic>
    </p:spTree>
    <p:extLst>
      <p:ext uri="{BB962C8B-B14F-4D97-AF65-F5344CB8AC3E}">
        <p14:creationId xmlns:p14="http://schemas.microsoft.com/office/powerpoint/2010/main" val="11036440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646111" y="452718"/>
            <a:ext cx="11223334" cy="1400530"/>
          </a:xfrm>
        </p:spPr>
        <p:txBody>
          <a:bodyPr/>
          <a:lstStyle/>
          <a:p>
            <a:r>
              <a:rPr lang="en-US" sz="3800" dirty="0"/>
              <a:t>Software Development Life Cycle (SDLC)</a:t>
            </a:r>
          </a:p>
        </p:txBody>
      </p:sp>
      <p:pic>
        <p:nvPicPr>
          <p:cNvPr id="4" name="Picture 2" descr="Top 6 Software Development Life Cycle (SDLC) Models &amp;amp; Methodologies | by  AgileTech Vietnam | Medium">
            <a:extLst>
              <a:ext uri="{FF2B5EF4-FFF2-40B4-BE49-F238E27FC236}">
                <a16:creationId xmlns:a16="http://schemas.microsoft.com/office/drawing/2014/main" id="{1FD82378-13F7-4C6C-ADB2-B775381239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1539" y="811763"/>
            <a:ext cx="10651808" cy="6170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EB1A32C-DEAE-4E78-A5CB-1608FD97AC45}"/>
              </a:ext>
            </a:extLst>
          </p:cNvPr>
          <p:cNvPicPr>
            <a:picLocks noChangeAspect="1"/>
          </p:cNvPicPr>
          <p:nvPr/>
        </p:nvPicPr>
        <p:blipFill>
          <a:blip r:embed="rId3"/>
          <a:stretch>
            <a:fillRect/>
          </a:stretch>
        </p:blipFill>
        <p:spPr>
          <a:xfrm>
            <a:off x="7690660" y="3685591"/>
            <a:ext cx="683848" cy="249983"/>
          </a:xfrm>
          <a:prstGeom prst="rect">
            <a:avLst/>
          </a:prstGeom>
        </p:spPr>
      </p:pic>
    </p:spTree>
    <p:extLst>
      <p:ext uri="{BB962C8B-B14F-4D97-AF65-F5344CB8AC3E}">
        <p14:creationId xmlns:p14="http://schemas.microsoft.com/office/powerpoint/2010/main" val="183001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53" name="Rectangle 72">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54"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a:xfrm>
            <a:off x="648930" y="629267"/>
            <a:ext cx="9252154" cy="1016654"/>
          </a:xfrm>
        </p:spPr>
        <p:txBody>
          <a:bodyPr>
            <a:normAutofit/>
          </a:bodyPr>
          <a:lstStyle/>
          <a:p>
            <a:r>
              <a:rPr lang="en-US">
                <a:solidFill>
                  <a:srgbClr val="EBEBEB"/>
                </a:solidFill>
              </a:rPr>
              <a:t>Feasibility Studies</a:t>
            </a:r>
          </a:p>
        </p:txBody>
      </p:sp>
      <p:sp useBgFill="1">
        <p:nvSpPr>
          <p:cNvPr id="2055" name="Freeform: Shape 76">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4823928" y="2548281"/>
            <a:ext cx="7212562" cy="3658689"/>
          </a:xfrm>
        </p:spPr>
        <p:txBody>
          <a:bodyPr>
            <a:normAutofit/>
          </a:bodyPr>
          <a:lstStyle/>
          <a:p>
            <a:pPr marL="0" indent="0">
              <a:lnSpc>
                <a:spcPct val="90000"/>
              </a:lnSpc>
              <a:buNone/>
            </a:pPr>
            <a:endParaRPr lang="en-US" sz="1800" dirty="0"/>
          </a:p>
          <a:p>
            <a:pPr>
              <a:lnSpc>
                <a:spcPct val="90000"/>
              </a:lnSpc>
            </a:pPr>
            <a:r>
              <a:rPr lang="en-US" sz="1800" dirty="0"/>
              <a:t>Economic: Can we complete the project within the budget or not?</a:t>
            </a:r>
          </a:p>
          <a:p>
            <a:pPr>
              <a:lnSpc>
                <a:spcPct val="90000"/>
              </a:lnSpc>
            </a:pPr>
            <a:r>
              <a:rPr lang="en-US" sz="1800" dirty="0"/>
              <a:t>Legal: Can we handle this project as cyber law and other regulatory framework/compliances.</a:t>
            </a:r>
          </a:p>
          <a:p>
            <a:pPr>
              <a:lnSpc>
                <a:spcPct val="90000"/>
              </a:lnSpc>
            </a:pPr>
            <a:r>
              <a:rPr lang="en-US" sz="1800" dirty="0"/>
              <a:t>Operation feasibility: Can we create operations which is expected by the client?</a:t>
            </a:r>
          </a:p>
          <a:p>
            <a:pPr>
              <a:lnSpc>
                <a:spcPct val="90000"/>
              </a:lnSpc>
            </a:pPr>
            <a:r>
              <a:rPr lang="en-US" sz="1800" dirty="0"/>
              <a:t>Technical: Need to check whether the current computer system can support the software</a:t>
            </a:r>
          </a:p>
          <a:p>
            <a:pPr>
              <a:lnSpc>
                <a:spcPct val="90000"/>
              </a:lnSpc>
            </a:pPr>
            <a:r>
              <a:rPr lang="en-US" sz="1800" dirty="0"/>
              <a:t>Schedule: Decide that the project can be completed within the given schedule or not.</a:t>
            </a:r>
          </a:p>
        </p:txBody>
      </p:sp>
      <p:pic>
        <p:nvPicPr>
          <p:cNvPr id="4" name="Picture 4" descr="Software Development Feasibility Study – ScienceSoft">
            <a:extLst>
              <a:ext uri="{FF2B5EF4-FFF2-40B4-BE49-F238E27FC236}">
                <a16:creationId xmlns:a16="http://schemas.microsoft.com/office/drawing/2014/main" id="{51D7EEAF-4181-4794-B1DA-BDC03610B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128" y="2954209"/>
            <a:ext cx="3257352" cy="339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261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D0A1-3C5C-4130-B0CB-4A82D17A32BF}"/>
              </a:ext>
            </a:extLst>
          </p:cNvPr>
          <p:cNvSpPr>
            <a:spLocks noGrp="1"/>
          </p:cNvSpPr>
          <p:nvPr>
            <p:ph type="title"/>
          </p:nvPr>
        </p:nvSpPr>
        <p:spPr/>
        <p:txBody>
          <a:bodyPr/>
          <a:lstStyle/>
          <a:p>
            <a:r>
              <a:rPr lang="en-US" dirty="0"/>
              <a:t>DevOps Culture</a:t>
            </a:r>
          </a:p>
        </p:txBody>
      </p:sp>
      <p:sp>
        <p:nvSpPr>
          <p:cNvPr id="3" name="Content Placeholder 2">
            <a:extLst>
              <a:ext uri="{FF2B5EF4-FFF2-40B4-BE49-F238E27FC236}">
                <a16:creationId xmlns:a16="http://schemas.microsoft.com/office/drawing/2014/main" id="{5D04D3DA-AADD-43A6-B5ED-6E8AF45C695D}"/>
              </a:ext>
            </a:extLst>
          </p:cNvPr>
          <p:cNvSpPr>
            <a:spLocks noGrp="1"/>
          </p:cNvSpPr>
          <p:nvPr>
            <p:ph idx="1"/>
          </p:nvPr>
        </p:nvSpPr>
        <p:spPr>
          <a:xfrm>
            <a:off x="1103312" y="1510302"/>
            <a:ext cx="8946541" cy="4738098"/>
          </a:xfrm>
        </p:spPr>
        <p:txBody>
          <a:bodyPr>
            <a:normAutofit/>
          </a:bodyPr>
          <a:lstStyle/>
          <a:p>
            <a:pPr marL="0" indent="0">
              <a:buNone/>
            </a:pPr>
            <a:endParaRPr lang="en-US" dirty="0"/>
          </a:p>
          <a:p>
            <a:endParaRPr lang="en-US" dirty="0"/>
          </a:p>
        </p:txBody>
      </p:sp>
      <p:pic>
        <p:nvPicPr>
          <p:cNvPr id="9" name="Picture 8">
            <a:extLst>
              <a:ext uri="{FF2B5EF4-FFF2-40B4-BE49-F238E27FC236}">
                <a16:creationId xmlns:a16="http://schemas.microsoft.com/office/drawing/2014/main" id="{17E10DC0-C7A1-4BD3-8B88-4923A065005A}"/>
              </a:ext>
            </a:extLst>
          </p:cNvPr>
          <p:cNvPicPr>
            <a:picLocks noChangeAspect="1"/>
          </p:cNvPicPr>
          <p:nvPr/>
        </p:nvPicPr>
        <p:blipFill>
          <a:blip r:embed="rId2"/>
          <a:stretch>
            <a:fillRect/>
          </a:stretch>
        </p:blipFill>
        <p:spPr>
          <a:xfrm>
            <a:off x="1768850" y="2806618"/>
            <a:ext cx="8281003" cy="3760023"/>
          </a:xfrm>
          <a:prstGeom prst="rect">
            <a:avLst/>
          </a:prstGeom>
        </p:spPr>
      </p:pic>
      <p:sp>
        <p:nvSpPr>
          <p:cNvPr id="12" name="TextBox 11">
            <a:extLst>
              <a:ext uri="{FF2B5EF4-FFF2-40B4-BE49-F238E27FC236}">
                <a16:creationId xmlns:a16="http://schemas.microsoft.com/office/drawing/2014/main" id="{E95DBBE6-A1F4-4734-85BE-0AFDF4ED76BE}"/>
              </a:ext>
            </a:extLst>
          </p:cNvPr>
          <p:cNvSpPr txBox="1"/>
          <p:nvPr/>
        </p:nvSpPr>
        <p:spPr>
          <a:xfrm>
            <a:off x="646111" y="1406088"/>
            <a:ext cx="10788328" cy="1200329"/>
          </a:xfrm>
          <a:prstGeom prst="rect">
            <a:avLst/>
          </a:prstGeom>
          <a:noFill/>
        </p:spPr>
        <p:txBody>
          <a:bodyPr wrap="square">
            <a:spAutoFit/>
          </a:bodyPr>
          <a:lstStyle/>
          <a:p>
            <a:r>
              <a:rPr lang="en-US" dirty="0"/>
              <a:t>DevOps culture is all about a shared understanding between developers and operations, and sharing responsibility for the software they build. That means increasing transparency, communication, and collaboration across development, IT/operations, and "the business".</a:t>
            </a:r>
          </a:p>
          <a:p>
            <a:endParaRPr lang="en-US" dirty="0"/>
          </a:p>
        </p:txBody>
      </p:sp>
    </p:spTree>
    <p:extLst>
      <p:ext uri="{BB962C8B-B14F-4D97-AF65-F5344CB8AC3E}">
        <p14:creationId xmlns:p14="http://schemas.microsoft.com/office/powerpoint/2010/main" val="422547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6123</TotalTime>
  <Words>1483</Words>
  <Application>Microsoft Office PowerPoint</Application>
  <PresentationFormat>Widescreen</PresentationFormat>
  <Paragraphs>230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Ion</vt:lpstr>
      <vt:lpstr>Jenkins Automation</vt:lpstr>
      <vt:lpstr>Roadmap - Phase #1</vt:lpstr>
      <vt:lpstr>Roadmap - Phase #2</vt:lpstr>
      <vt:lpstr>Introduction </vt:lpstr>
      <vt:lpstr>History</vt:lpstr>
      <vt:lpstr>Features</vt:lpstr>
      <vt:lpstr>Software Development Life Cycle (SDLC)</vt:lpstr>
      <vt:lpstr>Feasibility Studies</vt:lpstr>
      <vt:lpstr>DevOps Culture</vt:lpstr>
      <vt:lpstr>Jenkins – Getting Started</vt:lpstr>
      <vt:lpstr>Git and GitHub</vt:lpstr>
      <vt:lpstr>Git</vt:lpstr>
      <vt:lpstr>GitHub</vt:lpstr>
      <vt:lpstr>Pipelines</vt:lpstr>
      <vt:lpstr>Pipelines : Scripted</vt:lpstr>
      <vt:lpstr>Syntax : Scripted Pipeline</vt:lpstr>
      <vt:lpstr>Pipelines : Declarative</vt:lpstr>
      <vt:lpstr>Syntax : Declarative Pipeline</vt:lpstr>
      <vt:lpstr>JFrog Artifactory</vt:lpstr>
      <vt:lpstr>JFrog Integration with Jenkins</vt:lpstr>
      <vt:lpstr>SonarQube &amp; Integration with Jenkins (Part 1/2)</vt:lpstr>
      <vt:lpstr>PowerPoint Presentation</vt:lpstr>
      <vt:lpstr>SonarQube &amp; Integration with Jenkins (Part 2/2)</vt:lpstr>
      <vt:lpstr>E-Mail Notification &amp; View Configuration</vt:lpstr>
      <vt:lpstr>Slack Integration with Jenkins</vt:lpstr>
      <vt:lpstr>Jenkins – Master Slave : Concept &amp; Architecture</vt:lpstr>
      <vt:lpstr>Jenkins Master-Slave : Preface</vt:lpstr>
      <vt:lpstr>BackUp in Jenkins</vt:lpstr>
      <vt:lpstr>Multi-Branch Pipelines in Jenkins</vt:lpstr>
      <vt:lpstr>Prerequisites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Scripting – Getting Started</dc:title>
  <dc:creator>Ravish Rawat</dc:creator>
  <cp:lastModifiedBy>Ravish Rawat</cp:lastModifiedBy>
  <cp:revision>271</cp:revision>
  <dcterms:created xsi:type="dcterms:W3CDTF">2021-04-18T12:32:04Z</dcterms:created>
  <dcterms:modified xsi:type="dcterms:W3CDTF">2021-08-15T09:23:55Z</dcterms:modified>
</cp:coreProperties>
</file>