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71" r:id="rId4"/>
    <p:sldId id="268" r:id="rId5"/>
    <p:sldId id="269" r:id="rId6"/>
    <p:sldId id="270" r:id="rId7"/>
    <p:sldId id="258" r:id="rId8"/>
    <p:sldId id="265" r:id="rId9"/>
    <p:sldId id="259" r:id="rId10"/>
    <p:sldId id="260" r:id="rId11"/>
    <p:sldId id="264" r:id="rId12"/>
    <p:sldId id="266" r:id="rId13"/>
    <p:sldId id="267"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Black" panose="02000000000000000000" pitchFamily="2" charset="0"/>
      <p:bold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1676137-1F4B-4232-B623-E61F6172A53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B9FC643-5F0C-47BB-AF3A-BDA4E08183DD}">
      <dgm:prSet/>
      <dgm:spPr/>
      <dgm:t>
        <a:bodyPr/>
        <a:lstStyle/>
        <a:p>
          <a:pPr>
            <a:defRPr cap="all"/>
          </a:pPr>
          <a:r>
            <a:rPr lang="en-US"/>
            <a:t>Payment gateway integration for secure transactions.</a:t>
          </a:r>
        </a:p>
      </dgm:t>
    </dgm:pt>
    <dgm:pt modelId="{7D9AA463-CC6C-4A6C-854A-96DB328F9B5C}" type="parTrans" cxnId="{569AB6CD-3B92-471B-9B7F-5385F5CD211C}">
      <dgm:prSet/>
      <dgm:spPr/>
      <dgm:t>
        <a:bodyPr/>
        <a:lstStyle/>
        <a:p>
          <a:endParaRPr lang="en-US"/>
        </a:p>
      </dgm:t>
    </dgm:pt>
    <dgm:pt modelId="{F4CA905A-977A-484E-8C19-227374AB43A1}" type="sibTrans" cxnId="{569AB6CD-3B92-471B-9B7F-5385F5CD211C}">
      <dgm:prSet/>
      <dgm:spPr/>
      <dgm:t>
        <a:bodyPr/>
        <a:lstStyle/>
        <a:p>
          <a:endParaRPr lang="en-US"/>
        </a:p>
      </dgm:t>
    </dgm:pt>
    <dgm:pt modelId="{21D4CDBC-EE92-479E-BEE8-42413088EB41}">
      <dgm:prSet/>
      <dgm:spPr/>
      <dgm:t>
        <a:bodyPr/>
        <a:lstStyle/>
        <a:p>
          <a:pPr>
            <a:defRPr cap="all"/>
          </a:pPr>
          <a:r>
            <a:rPr lang="en-US" dirty="0"/>
            <a:t>Implementation of notification system.</a:t>
          </a:r>
        </a:p>
      </dgm:t>
    </dgm:pt>
    <dgm:pt modelId="{F4D5665E-76B8-4107-A428-CD2F618B8E89}" type="parTrans" cxnId="{080B7F24-751B-40D8-82B2-6B459E745AEF}">
      <dgm:prSet/>
      <dgm:spPr/>
      <dgm:t>
        <a:bodyPr/>
        <a:lstStyle/>
        <a:p>
          <a:endParaRPr lang="en-US"/>
        </a:p>
      </dgm:t>
    </dgm:pt>
    <dgm:pt modelId="{8263FE78-E7BE-4E6E-9324-4166EF2A22F3}" type="sibTrans" cxnId="{080B7F24-751B-40D8-82B2-6B459E745AEF}">
      <dgm:prSet/>
      <dgm:spPr/>
      <dgm:t>
        <a:bodyPr/>
        <a:lstStyle/>
        <a:p>
          <a:endParaRPr lang="en-US"/>
        </a:p>
      </dgm:t>
    </dgm:pt>
    <dgm:pt modelId="{E7F8A884-DA98-41C2-AD44-5CC121DDAC89}" type="pres">
      <dgm:prSet presAssocID="{D1676137-1F4B-4232-B623-E61F6172A533}" presName="root" presStyleCnt="0">
        <dgm:presLayoutVars>
          <dgm:dir/>
          <dgm:resizeHandles val="exact"/>
        </dgm:presLayoutVars>
      </dgm:prSet>
      <dgm:spPr/>
    </dgm:pt>
    <dgm:pt modelId="{2A43B3A3-FA17-4ECA-9CBD-58C2E2355D8B}" type="pres">
      <dgm:prSet presAssocID="{BB9FC643-5F0C-47BB-AF3A-BDA4E08183DD}" presName="compNode" presStyleCnt="0"/>
      <dgm:spPr/>
    </dgm:pt>
    <dgm:pt modelId="{81CD4D27-8FF2-4D6E-A534-5B82EA1CA825}" type="pres">
      <dgm:prSet presAssocID="{BB9FC643-5F0C-47BB-AF3A-BDA4E08183DD}" presName="iconBgRect" presStyleLbl="bgShp" presStyleIdx="0" presStyleCnt="2"/>
      <dgm:spPr>
        <a:prstGeom prst="round2DiagRect">
          <a:avLst>
            <a:gd name="adj1" fmla="val 29727"/>
            <a:gd name="adj2" fmla="val 0"/>
          </a:avLst>
        </a:prstGeom>
      </dgm:spPr>
    </dgm:pt>
    <dgm:pt modelId="{D9356AC5-DC05-4911-8AA8-ED03C163441B}" type="pres">
      <dgm:prSet presAssocID="{BB9FC643-5F0C-47BB-AF3A-BDA4E08183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CBE1FF0C-921F-4DC3-A11E-2D95F5398ECB}" type="pres">
      <dgm:prSet presAssocID="{BB9FC643-5F0C-47BB-AF3A-BDA4E08183DD}" presName="spaceRect" presStyleCnt="0"/>
      <dgm:spPr/>
    </dgm:pt>
    <dgm:pt modelId="{35047301-449A-42B3-B156-B00B9D18C30D}" type="pres">
      <dgm:prSet presAssocID="{BB9FC643-5F0C-47BB-AF3A-BDA4E08183DD}" presName="textRect" presStyleLbl="revTx" presStyleIdx="0" presStyleCnt="2">
        <dgm:presLayoutVars>
          <dgm:chMax val="1"/>
          <dgm:chPref val="1"/>
        </dgm:presLayoutVars>
      </dgm:prSet>
      <dgm:spPr/>
    </dgm:pt>
    <dgm:pt modelId="{C1F08B85-7FAE-4972-B0C5-D1929C1B4369}" type="pres">
      <dgm:prSet presAssocID="{F4CA905A-977A-484E-8C19-227374AB43A1}" presName="sibTrans" presStyleCnt="0"/>
      <dgm:spPr/>
    </dgm:pt>
    <dgm:pt modelId="{D6616958-9D64-476F-9DB8-4598521C56A0}" type="pres">
      <dgm:prSet presAssocID="{21D4CDBC-EE92-479E-BEE8-42413088EB41}" presName="compNode" presStyleCnt="0"/>
      <dgm:spPr/>
    </dgm:pt>
    <dgm:pt modelId="{71D4D2D2-7C21-410E-B1F8-3EF4642C6A07}" type="pres">
      <dgm:prSet presAssocID="{21D4CDBC-EE92-479E-BEE8-42413088EB41}" presName="iconBgRect" presStyleLbl="bgShp" presStyleIdx="1" presStyleCnt="2"/>
      <dgm:spPr>
        <a:prstGeom prst="round2DiagRect">
          <a:avLst>
            <a:gd name="adj1" fmla="val 29727"/>
            <a:gd name="adj2" fmla="val 0"/>
          </a:avLst>
        </a:prstGeom>
      </dgm:spPr>
    </dgm:pt>
    <dgm:pt modelId="{A02D3731-00AD-4887-912D-8B62EE7F0F70}" type="pres">
      <dgm:prSet presAssocID="{21D4CDBC-EE92-479E-BEE8-42413088EB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AEA7EAE6-9FB4-48BA-853B-12B352151F8F}" type="pres">
      <dgm:prSet presAssocID="{21D4CDBC-EE92-479E-BEE8-42413088EB41}" presName="spaceRect" presStyleCnt="0"/>
      <dgm:spPr/>
    </dgm:pt>
    <dgm:pt modelId="{2209F5CC-4837-469F-95A1-08224B1FF8DE}" type="pres">
      <dgm:prSet presAssocID="{21D4CDBC-EE92-479E-BEE8-42413088EB41}" presName="textRect" presStyleLbl="revTx" presStyleIdx="1" presStyleCnt="2">
        <dgm:presLayoutVars>
          <dgm:chMax val="1"/>
          <dgm:chPref val="1"/>
        </dgm:presLayoutVars>
      </dgm:prSet>
      <dgm:spPr/>
    </dgm:pt>
  </dgm:ptLst>
  <dgm:cxnLst>
    <dgm:cxn modelId="{080B7F24-751B-40D8-82B2-6B459E745AEF}" srcId="{D1676137-1F4B-4232-B623-E61F6172A533}" destId="{21D4CDBC-EE92-479E-BEE8-42413088EB41}" srcOrd="1" destOrd="0" parTransId="{F4D5665E-76B8-4107-A428-CD2F618B8E89}" sibTransId="{8263FE78-E7BE-4E6E-9324-4166EF2A22F3}"/>
    <dgm:cxn modelId="{98614B68-1D4A-457A-B160-A90B44E7A4C6}" type="presOf" srcId="{BB9FC643-5F0C-47BB-AF3A-BDA4E08183DD}" destId="{35047301-449A-42B3-B156-B00B9D18C30D}" srcOrd="0" destOrd="0" presId="urn:microsoft.com/office/officeart/2018/5/layout/IconLeafLabelList"/>
    <dgm:cxn modelId="{03F874B8-A9C6-4402-B207-27B541E9DB0F}" type="presOf" srcId="{D1676137-1F4B-4232-B623-E61F6172A533}" destId="{E7F8A884-DA98-41C2-AD44-5CC121DDAC89}" srcOrd="0" destOrd="0" presId="urn:microsoft.com/office/officeart/2018/5/layout/IconLeafLabelList"/>
    <dgm:cxn modelId="{569AB6CD-3B92-471B-9B7F-5385F5CD211C}" srcId="{D1676137-1F4B-4232-B623-E61F6172A533}" destId="{BB9FC643-5F0C-47BB-AF3A-BDA4E08183DD}" srcOrd="0" destOrd="0" parTransId="{7D9AA463-CC6C-4A6C-854A-96DB328F9B5C}" sibTransId="{F4CA905A-977A-484E-8C19-227374AB43A1}"/>
    <dgm:cxn modelId="{2FD895F0-E38A-4E39-8ED0-FC579914C6B5}" type="presOf" srcId="{21D4CDBC-EE92-479E-BEE8-42413088EB41}" destId="{2209F5CC-4837-469F-95A1-08224B1FF8DE}" srcOrd="0" destOrd="0" presId="urn:microsoft.com/office/officeart/2018/5/layout/IconLeafLabelList"/>
    <dgm:cxn modelId="{2200B42C-1FBB-4D54-B9FA-52BD824481D1}" type="presParOf" srcId="{E7F8A884-DA98-41C2-AD44-5CC121DDAC89}" destId="{2A43B3A3-FA17-4ECA-9CBD-58C2E2355D8B}" srcOrd="0" destOrd="0" presId="urn:microsoft.com/office/officeart/2018/5/layout/IconLeafLabelList"/>
    <dgm:cxn modelId="{71BADA2C-D5B9-49AD-9FED-CAAFDCA1B371}" type="presParOf" srcId="{2A43B3A3-FA17-4ECA-9CBD-58C2E2355D8B}" destId="{81CD4D27-8FF2-4D6E-A534-5B82EA1CA825}" srcOrd="0" destOrd="0" presId="urn:microsoft.com/office/officeart/2018/5/layout/IconLeafLabelList"/>
    <dgm:cxn modelId="{C205491D-59DA-4777-A3A6-B2CA59BD964F}" type="presParOf" srcId="{2A43B3A3-FA17-4ECA-9CBD-58C2E2355D8B}" destId="{D9356AC5-DC05-4911-8AA8-ED03C163441B}" srcOrd="1" destOrd="0" presId="urn:microsoft.com/office/officeart/2018/5/layout/IconLeafLabelList"/>
    <dgm:cxn modelId="{0DA4BEC3-C27A-4EE2-B33B-031CD24D06B8}" type="presParOf" srcId="{2A43B3A3-FA17-4ECA-9CBD-58C2E2355D8B}" destId="{CBE1FF0C-921F-4DC3-A11E-2D95F5398ECB}" srcOrd="2" destOrd="0" presId="urn:microsoft.com/office/officeart/2018/5/layout/IconLeafLabelList"/>
    <dgm:cxn modelId="{5368CAD1-C436-4D59-96AE-8B9A3437D679}" type="presParOf" srcId="{2A43B3A3-FA17-4ECA-9CBD-58C2E2355D8B}" destId="{35047301-449A-42B3-B156-B00B9D18C30D}" srcOrd="3" destOrd="0" presId="urn:microsoft.com/office/officeart/2018/5/layout/IconLeafLabelList"/>
    <dgm:cxn modelId="{2656AC63-4ECE-4ED3-97C7-0C0D798CC909}" type="presParOf" srcId="{E7F8A884-DA98-41C2-AD44-5CC121DDAC89}" destId="{C1F08B85-7FAE-4972-B0C5-D1929C1B4369}" srcOrd="1" destOrd="0" presId="urn:microsoft.com/office/officeart/2018/5/layout/IconLeafLabelList"/>
    <dgm:cxn modelId="{F2637FFD-A535-4B7D-8A1A-FDE2B23389D7}" type="presParOf" srcId="{E7F8A884-DA98-41C2-AD44-5CC121DDAC89}" destId="{D6616958-9D64-476F-9DB8-4598521C56A0}" srcOrd="2" destOrd="0" presId="urn:microsoft.com/office/officeart/2018/5/layout/IconLeafLabelList"/>
    <dgm:cxn modelId="{513A013E-AD1C-49F8-87DF-C5804DB39B48}" type="presParOf" srcId="{D6616958-9D64-476F-9DB8-4598521C56A0}" destId="{71D4D2D2-7C21-410E-B1F8-3EF4642C6A07}" srcOrd="0" destOrd="0" presId="urn:microsoft.com/office/officeart/2018/5/layout/IconLeafLabelList"/>
    <dgm:cxn modelId="{2775F0DB-3A27-4303-B84E-DD2BCCF21E77}" type="presParOf" srcId="{D6616958-9D64-476F-9DB8-4598521C56A0}" destId="{A02D3731-00AD-4887-912D-8B62EE7F0F70}" srcOrd="1" destOrd="0" presId="urn:microsoft.com/office/officeart/2018/5/layout/IconLeafLabelList"/>
    <dgm:cxn modelId="{5010EA18-183D-4AB4-B5D0-D0457C264239}" type="presParOf" srcId="{D6616958-9D64-476F-9DB8-4598521C56A0}" destId="{AEA7EAE6-9FB4-48BA-853B-12B352151F8F}" srcOrd="2" destOrd="0" presId="urn:microsoft.com/office/officeart/2018/5/layout/IconLeafLabelList"/>
    <dgm:cxn modelId="{85684E98-E5C4-41A2-91A6-D3AAFB5E8A31}" type="presParOf" srcId="{D6616958-9D64-476F-9DB8-4598521C56A0}" destId="{2209F5CC-4837-469F-95A1-08224B1FF8D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D4D27-8FF2-4D6E-A534-5B82EA1CA825}">
      <dsp:nvSpPr>
        <dsp:cNvPr id="0" name=""/>
        <dsp:cNvSpPr/>
      </dsp:nvSpPr>
      <dsp:spPr>
        <a:xfrm>
          <a:off x="1483396" y="18328"/>
          <a:ext cx="1681312" cy="16813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56AC5-DC05-4911-8AA8-ED03C163441B}">
      <dsp:nvSpPr>
        <dsp:cNvPr id="0" name=""/>
        <dsp:cNvSpPr/>
      </dsp:nvSpPr>
      <dsp:spPr>
        <a:xfrm>
          <a:off x="1841709" y="376640"/>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47301-449A-42B3-B156-B00B9D18C30D}">
      <dsp:nvSpPr>
        <dsp:cNvPr id="0" name=""/>
        <dsp:cNvSpPr/>
      </dsp:nvSpPr>
      <dsp:spPr>
        <a:xfrm>
          <a:off x="945928" y="2223328"/>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Payment gateway integration for secure transactions.</a:t>
          </a:r>
        </a:p>
      </dsp:txBody>
      <dsp:txXfrm>
        <a:off x="945928" y="2223328"/>
        <a:ext cx="2756250" cy="720000"/>
      </dsp:txXfrm>
    </dsp:sp>
    <dsp:sp modelId="{71D4D2D2-7C21-410E-B1F8-3EF4642C6A07}">
      <dsp:nvSpPr>
        <dsp:cNvPr id="0" name=""/>
        <dsp:cNvSpPr/>
      </dsp:nvSpPr>
      <dsp:spPr>
        <a:xfrm>
          <a:off x="4721990" y="18328"/>
          <a:ext cx="1681312" cy="16813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D3731-00AD-4887-912D-8B62EE7F0F70}">
      <dsp:nvSpPr>
        <dsp:cNvPr id="0" name=""/>
        <dsp:cNvSpPr/>
      </dsp:nvSpPr>
      <dsp:spPr>
        <a:xfrm>
          <a:off x="5080303" y="376640"/>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9F5CC-4837-469F-95A1-08224B1FF8DE}">
      <dsp:nvSpPr>
        <dsp:cNvPr id="0" name=""/>
        <dsp:cNvSpPr/>
      </dsp:nvSpPr>
      <dsp:spPr>
        <a:xfrm>
          <a:off x="4184521" y="2223328"/>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Implementation of notification system.</a:t>
          </a:r>
        </a:p>
      </dsp:txBody>
      <dsp:txXfrm>
        <a:off x="4184521" y="2223328"/>
        <a:ext cx="275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22590bd0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22590bd0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22590bd0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22590bd0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22590bd0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22590bd0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20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22590bd0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22590bd0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93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22590bd0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22590bd0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22590bd0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22590bd0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22590bd0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22590bd0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22fbc6de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22fbc6de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22590bd0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22590bd0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CAE3-76C6-9CBA-CDC0-00E04849314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E2CB97D-6531-D0B7-E01A-77840AB72D6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EF869-BA1B-6EE6-7647-1B96BC5D5D24}"/>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A895C9BA-3A07-411D-5197-5EB85B0AB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1FA51-9945-844C-27F6-60CFB42AAD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73789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E289-FA7F-036E-B2FF-3287202C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A80E1-4EA7-C263-4EAF-6E60CC441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FC9F0-4D89-3D91-F43D-D93AD662332D}"/>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06B1A47F-808E-5AE8-B04A-4876AD90F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B8609-2C2F-81AE-761F-9470ABE86D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3808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76C4A1-B65E-3B17-027B-1A23DFFBEEA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DE0C1B-EEE5-9E97-EE1D-AF00DA0999E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8DE31-1961-9AC4-DFB9-C18E215EAB2E}"/>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08DDFE81-01CA-AEAE-DCCC-EB2F26376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7EC52-C322-C2A5-BD1E-53D4D1382E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72962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881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DD26-D770-9D1B-AAEC-1B11C6A25D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8D246-E561-DE44-4347-9CB556461B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AE9F0-70CB-110F-C777-DFE1284845A8}"/>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1F3CD883-0360-61C2-8A1E-BA6A34875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83B7E-A51B-4B63-6E29-5BFB932FF7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49095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EC18-472D-C337-0D89-C5E8EB710AD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19A1A-D532-4555-9ABF-E14605E2B8E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61908-337D-9928-FCFC-7E0B2E27D1DA}"/>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DF545ABC-5A6E-5524-B235-FA634203A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C1942-18E0-2A37-FD1B-E0CFBD8556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6678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E099-07D3-31CC-F86B-E95A24B598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66A816-A9E4-8DDD-E80B-408C2DB853C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343604-CCE7-5D2E-03E3-612C6D4F9AE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EE57BC-EDE5-7CE4-89F5-9EA3BD81368D}"/>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6" name="Footer Placeholder 5">
            <a:extLst>
              <a:ext uri="{FF2B5EF4-FFF2-40B4-BE49-F238E27FC236}">
                <a16:creationId xmlns:a16="http://schemas.microsoft.com/office/drawing/2014/main" id="{F21877E1-C73D-F2DF-3933-0FD0C30FF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47080-7AB9-15CE-13A1-81AD2CE71D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74386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DA41-6E70-E6CD-B003-7DC31B979D2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805755-C873-1EAB-1105-A5DB469A717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B1D07-C945-EA37-2337-1D746C42AD5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7B5C68-8310-CACA-67DD-F776812D017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4E230-03E0-3017-2705-E5CDAC8CC2E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E22005-B09C-D9D6-4DBE-875E8CA62810}"/>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8" name="Footer Placeholder 7">
            <a:extLst>
              <a:ext uri="{FF2B5EF4-FFF2-40B4-BE49-F238E27FC236}">
                <a16:creationId xmlns:a16="http://schemas.microsoft.com/office/drawing/2014/main" id="{A0CD28E7-1E56-9F44-0FB6-B2770EC49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7BC93C-C500-5266-6612-1007ADE5AC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7770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61CC-DC2D-C914-A0CE-77C85A96BA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51BD1A-6E97-497B-A0E3-A32038A4464C}"/>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4" name="Footer Placeholder 3">
            <a:extLst>
              <a:ext uri="{FF2B5EF4-FFF2-40B4-BE49-F238E27FC236}">
                <a16:creationId xmlns:a16="http://schemas.microsoft.com/office/drawing/2014/main" id="{7DE49F12-3390-3063-38D1-0DF2605E8E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2B0686-77FF-FD7E-77B7-D649C31EAD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63408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4D595-6E16-20B1-2088-C93F4B091537}"/>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3" name="Footer Placeholder 2">
            <a:extLst>
              <a:ext uri="{FF2B5EF4-FFF2-40B4-BE49-F238E27FC236}">
                <a16:creationId xmlns:a16="http://schemas.microsoft.com/office/drawing/2014/main" id="{EB020C77-BA3D-9215-C06A-AB8140C05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EB7944-C6C4-AE8E-6B25-D92A8295A6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38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B3BC-E709-5CEC-ABC3-07D325B8ECF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DD4A56-6AE2-8142-5049-48928EE7180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319BD5-3E06-C02C-80BA-C8869CFEA0A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3907E5-88C4-417C-738E-D58D305F3091}"/>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6" name="Footer Placeholder 5">
            <a:extLst>
              <a:ext uri="{FF2B5EF4-FFF2-40B4-BE49-F238E27FC236}">
                <a16:creationId xmlns:a16="http://schemas.microsoft.com/office/drawing/2014/main" id="{6B614D8C-B7D5-E961-FD35-3BD2B78B4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E76778-6477-19ED-C2AA-8EA8E04BAA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50535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1AA1-9B9A-26D4-291B-67F72710D67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C59007-A033-040C-0846-B0B769302FB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18F3247-673F-B724-86E3-D91160E966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67B6727-A369-47A9-786E-280C641337C3}"/>
              </a:ext>
            </a:extLst>
          </p:cNvPr>
          <p:cNvSpPr>
            <a:spLocks noGrp="1"/>
          </p:cNvSpPr>
          <p:nvPr>
            <p:ph type="dt" sz="half" idx="10"/>
          </p:nvPr>
        </p:nvSpPr>
        <p:spPr/>
        <p:txBody>
          <a:bodyPr/>
          <a:lstStyle/>
          <a:p>
            <a:fld id="{6B1593A6-6A78-416B-9DD6-646B73EE6D29}" type="datetimeFigureOut">
              <a:rPr lang="en-IN" smtClean="0"/>
              <a:t>06-11-2024</a:t>
            </a:fld>
            <a:endParaRPr lang="en-IN"/>
          </a:p>
        </p:txBody>
      </p:sp>
      <p:sp>
        <p:nvSpPr>
          <p:cNvPr id="6" name="Footer Placeholder 5">
            <a:extLst>
              <a:ext uri="{FF2B5EF4-FFF2-40B4-BE49-F238E27FC236}">
                <a16:creationId xmlns:a16="http://schemas.microsoft.com/office/drawing/2014/main" id="{9803677C-3FCD-1904-10A8-E38400B7B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A2236-7425-2AEC-34BA-9DA5787DDC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79770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290FF-F14A-6BD8-4C0F-74E73B7C166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2ABFE-E19B-1BF9-738D-38A7457C65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F41C7-3F02-68B4-B5AD-3303D89FD97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B1593A6-6A78-416B-9DD6-646B73EE6D29}" type="datetimeFigureOut">
              <a:rPr lang="en-IN" smtClean="0"/>
              <a:t>06-11-2024</a:t>
            </a:fld>
            <a:endParaRPr lang="en-IN"/>
          </a:p>
        </p:txBody>
      </p:sp>
      <p:sp>
        <p:nvSpPr>
          <p:cNvPr id="5" name="Footer Placeholder 4">
            <a:extLst>
              <a:ext uri="{FF2B5EF4-FFF2-40B4-BE49-F238E27FC236}">
                <a16:creationId xmlns:a16="http://schemas.microsoft.com/office/drawing/2014/main" id="{56F368B9-F036-2489-4267-AA054DD749C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F04934-1CC2-3E5D-8B74-CD288010D80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918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Freeform: Shape 6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Freeform: Shape 7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Google Shape;62;p13"/>
          <p:cNvSpPr txBox="1">
            <a:spLocks noGrp="1"/>
          </p:cNvSpPr>
          <p:nvPr>
            <p:ph type="ctrTitle"/>
          </p:nvPr>
        </p:nvSpPr>
        <p:spPr>
          <a:xfrm>
            <a:off x="1143002" y="1499711"/>
            <a:ext cx="6858000" cy="2073021"/>
          </a:xfrm>
          <a:prstGeom prst="rect">
            <a:avLst/>
          </a:prstGeom>
        </p:spPr>
        <p:txBody>
          <a:bodyPr spcFirstLastPara="1" lIns="91425" tIns="91425" rIns="91425" bIns="91425" anchor="ctr" anchorCtr="0">
            <a:normAutofit fontScale="90000"/>
          </a:bodyPr>
          <a:lstStyle/>
          <a:p>
            <a:pPr marL="0" lvl="0" indent="0" rtl="0">
              <a:spcBef>
                <a:spcPts val="0"/>
              </a:spcBef>
              <a:spcAft>
                <a:spcPts val="0"/>
              </a:spcAft>
              <a:buNone/>
            </a:pPr>
            <a:r>
              <a:rPr lang="en-IN" sz="5400" b="1" dirty="0">
                <a:latin typeface="Roboto"/>
                <a:ea typeface="Roboto"/>
                <a:cs typeface="Roboto"/>
                <a:sym typeface="Roboto"/>
              </a:rPr>
              <a:t>Project Demo-</a:t>
            </a:r>
          </a:p>
          <a:p>
            <a:pPr marL="0" lvl="0" indent="0" rtl="0">
              <a:spcBef>
                <a:spcPts val="0"/>
              </a:spcBef>
              <a:spcAft>
                <a:spcPts val="0"/>
              </a:spcAft>
              <a:buNone/>
            </a:pPr>
            <a:r>
              <a:rPr lang="en-IN" sz="5400" dirty="0">
                <a:latin typeface="Roboto Black"/>
                <a:ea typeface="Roboto Black"/>
                <a:cs typeface="Roboto Black"/>
                <a:sym typeface="Roboto Black"/>
              </a:rPr>
              <a:t>Digital Chit Fund Management  </a:t>
            </a:r>
          </a:p>
        </p:txBody>
      </p:sp>
      <p:sp>
        <p:nvSpPr>
          <p:cNvPr id="3" name="Subtitle 2">
            <a:extLst>
              <a:ext uri="{FF2B5EF4-FFF2-40B4-BE49-F238E27FC236}">
                <a16:creationId xmlns:a16="http://schemas.microsoft.com/office/drawing/2014/main" id="{55072A14-582C-79FE-A489-CDD415A8BD0E}"/>
              </a:ext>
            </a:extLst>
          </p:cNvPr>
          <p:cNvSpPr>
            <a:spLocks noGrp="1"/>
          </p:cNvSpPr>
          <p:nvPr>
            <p:ph type="subTitle" idx="1"/>
          </p:nvPr>
        </p:nvSpPr>
        <p:spPr>
          <a:xfrm>
            <a:off x="1475184" y="4233862"/>
            <a:ext cx="6193632" cy="473869"/>
          </a:xfrm>
        </p:spPr>
        <p:txBody>
          <a:bodyPr anchor="ctr">
            <a:normAutofit/>
          </a:bodyPr>
          <a:lstStyle/>
          <a:p>
            <a:endParaRPr lang="en-IN" sz="2100"/>
          </a:p>
        </p:txBody>
      </p:sp>
      <p:sp>
        <p:nvSpPr>
          <p:cNvPr id="73" name="Rectangle 7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2"/>
                                        </p:tgtEl>
                                        <p:attrNameLst>
                                          <p:attrName>style.visibility</p:attrName>
                                        </p:attrNameLst>
                                      </p:cBhvr>
                                      <p:to>
                                        <p:strVal val="visible"/>
                                      </p:to>
                                    </p:set>
                                    <p:animEffect transition="in" filter="fade">
                                      <p:cBhvr>
                                        <p:cTn id="7"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88;p17"/>
          <p:cNvSpPr txBox="1">
            <a:spLocks noGrp="1"/>
          </p:cNvSpPr>
          <p:nvPr>
            <p:ph type="title"/>
          </p:nvPr>
        </p:nvSpPr>
        <p:spPr>
          <a:xfrm>
            <a:off x="3598125" y="246888"/>
            <a:ext cx="5066720" cy="133731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b="1">
                <a:sym typeface="Roboto"/>
              </a:rPr>
              <a:t>Technology Stack</a:t>
            </a:r>
          </a:p>
        </p:txBody>
      </p:sp>
      <p:pic>
        <p:nvPicPr>
          <p:cNvPr id="91" name="Google Shape;91;p17"/>
          <p:cNvPicPr preferRelativeResize="0"/>
          <p:nvPr/>
        </p:nvPicPr>
        <p:blipFill>
          <a:blip r:embed="rId3"/>
          <a:stretch>
            <a:fillRect/>
          </a:stretch>
        </p:blipFill>
        <p:spPr>
          <a:xfrm>
            <a:off x="240030" y="400304"/>
            <a:ext cx="3010662" cy="2130043"/>
          </a:xfrm>
          <a:prstGeom prst="rect">
            <a:avLst/>
          </a:prstGeom>
          <a:noFill/>
        </p:spPr>
      </p:pic>
      <p:sp>
        <p:nvSpPr>
          <p:cNvPr id="10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120" y="1796796"/>
            <a:ext cx="3182692" cy="13716"/>
          </a:xfrm>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2906" y="4075"/>
                  <a:pt x="3183008" y="9784"/>
                  <a:pt x="3182692" y="13716"/>
                </a:cubicBezTo>
                <a:cubicBezTo>
                  <a:pt x="2947402" y="17868"/>
                  <a:pt x="2876226" y="22619"/>
                  <a:pt x="2609807" y="13716"/>
                </a:cubicBezTo>
                <a:cubicBezTo>
                  <a:pt x="2343389" y="4813"/>
                  <a:pt x="2326689" y="21007"/>
                  <a:pt x="2068750" y="13716"/>
                </a:cubicBezTo>
                <a:cubicBezTo>
                  <a:pt x="1810811" y="6425"/>
                  <a:pt x="1713836" y="43647"/>
                  <a:pt x="1432211" y="13716"/>
                </a:cubicBezTo>
                <a:cubicBezTo>
                  <a:pt x="1150586" y="-16215"/>
                  <a:pt x="982765" y="-825"/>
                  <a:pt x="859327" y="13716"/>
                </a:cubicBezTo>
                <a:cubicBezTo>
                  <a:pt x="735889" y="28257"/>
                  <a:pt x="254183" y="30659"/>
                  <a:pt x="0" y="13716"/>
                </a:cubicBezTo>
                <a:cubicBezTo>
                  <a:pt x="-535" y="8247"/>
                  <a:pt x="-201" y="2959"/>
                  <a:pt x="0" y="0"/>
                </a:cubicBezTo>
                <a:close/>
              </a:path>
              <a:path w="3182692" h="13716"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2126" y="5320"/>
                  <a:pt x="3182368" y="9001"/>
                  <a:pt x="3182692" y="13716"/>
                </a:cubicBezTo>
                <a:cubicBezTo>
                  <a:pt x="3026065" y="-15421"/>
                  <a:pt x="2775006" y="18495"/>
                  <a:pt x="2546154" y="13716"/>
                </a:cubicBezTo>
                <a:cubicBezTo>
                  <a:pt x="2317302" y="8937"/>
                  <a:pt x="2168173" y="-13085"/>
                  <a:pt x="1845961" y="13716"/>
                </a:cubicBezTo>
                <a:cubicBezTo>
                  <a:pt x="1523749" y="40517"/>
                  <a:pt x="1450078" y="-5416"/>
                  <a:pt x="1304904" y="13716"/>
                </a:cubicBezTo>
                <a:cubicBezTo>
                  <a:pt x="1159730" y="32848"/>
                  <a:pt x="942635" y="-14593"/>
                  <a:pt x="604711" y="13716"/>
                </a:cubicBezTo>
                <a:cubicBezTo>
                  <a:pt x="266787" y="42025"/>
                  <a:pt x="141927" y="-12967"/>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background with a blue square with a blue symbol and white text&#10;&#10;Description automatically generated">
            <a:extLst>
              <a:ext uri="{FF2B5EF4-FFF2-40B4-BE49-F238E27FC236}">
                <a16:creationId xmlns:a16="http://schemas.microsoft.com/office/drawing/2014/main" id="{E6DAA29E-0E8F-E94C-C307-65ED93AFC72F}"/>
              </a:ext>
            </a:extLst>
          </p:cNvPr>
          <p:cNvPicPr>
            <a:picLocks noChangeAspect="1"/>
          </p:cNvPicPr>
          <p:nvPr/>
        </p:nvPicPr>
        <p:blipFill>
          <a:blip r:embed="rId4"/>
          <a:stretch>
            <a:fillRect/>
          </a:stretch>
        </p:blipFill>
        <p:spPr>
          <a:xfrm>
            <a:off x="318620" y="3112198"/>
            <a:ext cx="2839765" cy="1574102"/>
          </a:xfrm>
          <a:prstGeom prst="rect">
            <a:avLst/>
          </a:prstGeom>
        </p:spPr>
      </p:pic>
      <p:sp>
        <p:nvSpPr>
          <p:cNvPr id="89" name="Google Shape;89;p17"/>
          <p:cNvSpPr txBox="1">
            <a:spLocks noGrp="1"/>
          </p:cNvSpPr>
          <p:nvPr>
            <p:ph type="body" idx="1"/>
          </p:nvPr>
        </p:nvSpPr>
        <p:spPr>
          <a:xfrm>
            <a:off x="3598120" y="2029968"/>
            <a:ext cx="5066720" cy="2612898"/>
          </a:xfrm>
          <a:prstGeom prst="rect">
            <a:avLst/>
          </a:prstGeom>
        </p:spPr>
        <p:txBody>
          <a:bodyPr spcFirstLastPara="1" vert="horz" lIns="91440" tIns="45720" rIns="91440" bIns="45720" rtlCol="0" anchorCtr="0">
            <a:normAutofit/>
          </a:bodyPr>
          <a:lstStyle/>
          <a:p>
            <a:pPr marL="457200" lvl="0" indent="-228600" defTabSz="914400">
              <a:spcBef>
                <a:spcPts val="1200"/>
              </a:spcBef>
              <a:spcAft>
                <a:spcPts val="0"/>
              </a:spcAft>
              <a:buSzPts val="1200"/>
              <a:buFont typeface="Arial" panose="020B0604020202020204" pitchFamily="34" charset="0"/>
              <a:buChar char="•"/>
            </a:pPr>
            <a:r>
              <a:rPr lang="en-US" sz="1600" b="1">
                <a:sym typeface="Arial"/>
              </a:rPr>
              <a:t>Frontend</a:t>
            </a:r>
            <a:r>
              <a:rPr lang="en-US" sz="1600">
                <a:sym typeface="Arial"/>
              </a:rPr>
              <a:t>:</a:t>
            </a:r>
          </a:p>
          <a:p>
            <a:pPr marL="914400" lvl="1" indent="-228600" defTabSz="914400">
              <a:spcBef>
                <a:spcPts val="0"/>
              </a:spcBef>
              <a:spcAft>
                <a:spcPts val="0"/>
              </a:spcAft>
              <a:buSzPts val="1200"/>
              <a:buFont typeface="Arial" panose="020B0604020202020204" pitchFamily="34" charset="0"/>
              <a:buChar char="•"/>
            </a:pPr>
            <a:r>
              <a:rPr lang="en-US" sz="1600" b="1">
                <a:sym typeface="Arial"/>
              </a:rPr>
              <a:t>React</a:t>
            </a:r>
            <a:r>
              <a:rPr lang="en-US" sz="1600">
                <a:sym typeface="Arial"/>
              </a:rPr>
              <a:t> with </a:t>
            </a:r>
            <a:r>
              <a:rPr lang="en-US" sz="1600" b="1">
                <a:sym typeface="Arial"/>
              </a:rPr>
              <a:t>TypeScript</a:t>
            </a:r>
            <a:r>
              <a:rPr lang="en-US" sz="1600">
                <a:sym typeface="Arial"/>
              </a:rPr>
              <a:t>.</a:t>
            </a:r>
          </a:p>
          <a:p>
            <a:pPr marL="914400" lvl="1" indent="-228600" defTabSz="914400">
              <a:spcBef>
                <a:spcPts val="0"/>
              </a:spcBef>
              <a:spcAft>
                <a:spcPts val="0"/>
              </a:spcAft>
              <a:buSzPts val="1200"/>
              <a:buFont typeface="Arial" panose="020B0604020202020204" pitchFamily="34" charset="0"/>
              <a:buChar char="•"/>
            </a:pPr>
            <a:r>
              <a:rPr lang="en-US" sz="1600" b="1">
                <a:sym typeface="Arial"/>
              </a:rPr>
              <a:t>Tailwindcss</a:t>
            </a:r>
            <a:endParaRPr lang="en-US" sz="1600">
              <a:sym typeface="Arial"/>
            </a:endParaRPr>
          </a:p>
          <a:p>
            <a:pPr marL="914400" lvl="0" indent="-228600" defTabSz="914400">
              <a:spcBef>
                <a:spcPts val="1200"/>
              </a:spcBef>
              <a:spcAft>
                <a:spcPts val="0"/>
              </a:spcAft>
              <a:buFont typeface="Arial" panose="020B0604020202020204" pitchFamily="34" charset="0"/>
              <a:buChar char="•"/>
            </a:pPr>
            <a:endParaRPr lang="en-US" sz="1600">
              <a:sym typeface="Arial"/>
            </a:endParaRPr>
          </a:p>
          <a:p>
            <a:pPr marL="457200" lvl="0" indent="-228600" defTabSz="914400">
              <a:spcBef>
                <a:spcPts val="1200"/>
              </a:spcBef>
              <a:spcAft>
                <a:spcPts val="0"/>
              </a:spcAft>
              <a:buSzPts val="1200"/>
              <a:buFont typeface="Arial" panose="020B0604020202020204" pitchFamily="34" charset="0"/>
              <a:buChar char="•"/>
            </a:pPr>
            <a:r>
              <a:rPr lang="en-US" sz="1600" b="1">
                <a:sym typeface="Arial"/>
              </a:rPr>
              <a:t>Backend</a:t>
            </a:r>
            <a:r>
              <a:rPr lang="en-US" sz="1600">
                <a:sym typeface="Arial"/>
              </a:rPr>
              <a:t>:</a:t>
            </a:r>
          </a:p>
          <a:p>
            <a:pPr marL="914400" lvl="1" indent="-228600" defTabSz="914400">
              <a:spcBef>
                <a:spcPts val="0"/>
              </a:spcBef>
              <a:spcAft>
                <a:spcPts val="0"/>
              </a:spcAft>
              <a:buSzPts val="1200"/>
              <a:buFont typeface="Arial" panose="020B0604020202020204" pitchFamily="34" charset="0"/>
              <a:buChar char="•"/>
            </a:pPr>
            <a:r>
              <a:rPr lang="en-US" sz="1600" b="1">
                <a:sym typeface="Arial"/>
              </a:rPr>
              <a:t>Node.js</a:t>
            </a:r>
            <a:r>
              <a:rPr lang="en-US" sz="1600">
                <a:sym typeface="Arial"/>
              </a:rPr>
              <a:t> and </a:t>
            </a:r>
            <a:r>
              <a:rPr lang="en-US" sz="1600" b="1">
                <a:sym typeface="Arial"/>
              </a:rPr>
              <a:t>Express</a:t>
            </a:r>
            <a:r>
              <a:rPr lang="en-US" sz="1600">
                <a:sym typeface="Arial"/>
              </a:rPr>
              <a:t> for REST APIs.</a:t>
            </a:r>
          </a:p>
          <a:p>
            <a:pPr marL="914400" lvl="1" indent="-228600" defTabSz="914400">
              <a:spcBef>
                <a:spcPts val="0"/>
              </a:spcBef>
              <a:spcAft>
                <a:spcPts val="0"/>
              </a:spcAft>
              <a:buSzPts val="1200"/>
              <a:buFont typeface="Arial" panose="020B0604020202020204" pitchFamily="34" charset="0"/>
              <a:buChar char="•"/>
            </a:pPr>
            <a:r>
              <a:rPr lang="en-US" sz="1600" b="1">
                <a:sym typeface="Arial"/>
              </a:rPr>
              <a:t>MongoDB</a:t>
            </a:r>
            <a:r>
              <a:rPr lang="en-US" sz="1600">
                <a:sym typeface="Arial"/>
              </a:rPr>
              <a:t> for storing data.</a:t>
            </a:r>
          </a:p>
          <a:p>
            <a:pPr marL="914400" lvl="1" indent="-228600" defTabSz="914400">
              <a:spcBef>
                <a:spcPts val="0"/>
              </a:spcBef>
              <a:spcAft>
                <a:spcPts val="0"/>
              </a:spcAft>
              <a:buSzPts val="1200"/>
              <a:buFont typeface="Arial" panose="020B0604020202020204" pitchFamily="34" charset="0"/>
              <a:buChar char="•"/>
            </a:pPr>
            <a:r>
              <a:rPr lang="en-US" sz="1600" b="1">
                <a:sym typeface="Arial"/>
              </a:rPr>
              <a:t>JWT</a:t>
            </a:r>
            <a:r>
              <a:rPr lang="en-US" sz="1600">
                <a:sym typeface="Arial"/>
              </a:rPr>
              <a:t> for authentication and role-based authorization.</a:t>
            </a:r>
          </a:p>
          <a:p>
            <a:pPr marL="0" lvl="0" indent="-228600" defTabSz="914400">
              <a:spcBef>
                <a:spcPts val="1200"/>
              </a:spcBef>
              <a:spcAft>
                <a:spcPts val="1200"/>
              </a:spcAft>
              <a:buFont typeface="Arial" panose="020B0604020202020204" pitchFamily="34" charset="0"/>
              <a:buChar char="•"/>
            </a:pPr>
            <a:endParaRPr lang="en-US" sz="1600">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872875" y="525338"/>
            <a:ext cx="7398250" cy="409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400"/>
              </a:spcAft>
            </a:pPr>
            <a:r>
              <a:rPr lang="en-US" sz="4100" b="1" kern="1200">
                <a:solidFill>
                  <a:schemeClr val="tx1"/>
                </a:solidFill>
                <a:latin typeface="+mj-lt"/>
                <a:ea typeface="+mj-ea"/>
                <a:cs typeface="+mj-cs"/>
                <a:sym typeface="Arial"/>
              </a:rPr>
              <a:t>Future Enhancements</a:t>
            </a:r>
          </a:p>
        </p:txBody>
      </p:sp>
      <p:sp>
        <p:nvSpPr>
          <p:cNvPr id="13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398984"/>
            <a:ext cx="7818120" cy="13716"/>
          </a:xfrm>
          <a:custGeom>
            <a:avLst/>
            <a:gdLst>
              <a:gd name="connsiteX0" fmla="*/ 0 w 7818120"/>
              <a:gd name="connsiteY0" fmla="*/ 0 h 13716"/>
              <a:gd name="connsiteX1" fmla="*/ 416966 w 7818120"/>
              <a:gd name="connsiteY1" fmla="*/ 0 h 13716"/>
              <a:gd name="connsiteX2" fmla="*/ 1146658 w 7818120"/>
              <a:gd name="connsiteY2" fmla="*/ 0 h 13716"/>
              <a:gd name="connsiteX3" fmla="*/ 1563624 w 7818120"/>
              <a:gd name="connsiteY3" fmla="*/ 0 h 13716"/>
              <a:gd name="connsiteX4" fmla="*/ 2136953 w 7818120"/>
              <a:gd name="connsiteY4" fmla="*/ 0 h 13716"/>
              <a:gd name="connsiteX5" fmla="*/ 2944825 w 7818120"/>
              <a:gd name="connsiteY5" fmla="*/ 0 h 13716"/>
              <a:gd name="connsiteX6" fmla="*/ 3596335 w 7818120"/>
              <a:gd name="connsiteY6" fmla="*/ 0 h 13716"/>
              <a:gd name="connsiteX7" fmla="*/ 4326026 w 7818120"/>
              <a:gd name="connsiteY7" fmla="*/ 0 h 13716"/>
              <a:gd name="connsiteX8" fmla="*/ 4899355 w 7818120"/>
              <a:gd name="connsiteY8" fmla="*/ 0 h 13716"/>
              <a:gd name="connsiteX9" fmla="*/ 5550865 w 7818120"/>
              <a:gd name="connsiteY9" fmla="*/ 0 h 13716"/>
              <a:gd name="connsiteX10" fmla="*/ 6358738 w 7818120"/>
              <a:gd name="connsiteY10" fmla="*/ 0 h 13716"/>
              <a:gd name="connsiteX11" fmla="*/ 6853885 w 7818120"/>
              <a:gd name="connsiteY11" fmla="*/ 0 h 13716"/>
              <a:gd name="connsiteX12" fmla="*/ 7818120 w 7818120"/>
              <a:gd name="connsiteY12" fmla="*/ 0 h 13716"/>
              <a:gd name="connsiteX13" fmla="*/ 7818120 w 7818120"/>
              <a:gd name="connsiteY13" fmla="*/ 13716 h 13716"/>
              <a:gd name="connsiteX14" fmla="*/ 7244791 w 7818120"/>
              <a:gd name="connsiteY14" fmla="*/ 13716 h 13716"/>
              <a:gd name="connsiteX15" fmla="*/ 6827825 w 7818120"/>
              <a:gd name="connsiteY15" fmla="*/ 13716 h 13716"/>
              <a:gd name="connsiteX16" fmla="*/ 6176315 w 7818120"/>
              <a:gd name="connsiteY16" fmla="*/ 13716 h 13716"/>
              <a:gd name="connsiteX17" fmla="*/ 5681167 w 7818120"/>
              <a:gd name="connsiteY17" fmla="*/ 13716 h 13716"/>
              <a:gd name="connsiteX18" fmla="*/ 5029657 w 7818120"/>
              <a:gd name="connsiteY18" fmla="*/ 13716 h 13716"/>
              <a:gd name="connsiteX19" fmla="*/ 4378147 w 7818120"/>
              <a:gd name="connsiteY19" fmla="*/ 13716 h 13716"/>
              <a:gd name="connsiteX20" fmla="*/ 3726637 w 7818120"/>
              <a:gd name="connsiteY20" fmla="*/ 13716 h 13716"/>
              <a:gd name="connsiteX21" fmla="*/ 3075127 w 7818120"/>
              <a:gd name="connsiteY21" fmla="*/ 13716 h 13716"/>
              <a:gd name="connsiteX22" fmla="*/ 2501798 w 7818120"/>
              <a:gd name="connsiteY22" fmla="*/ 13716 h 13716"/>
              <a:gd name="connsiteX23" fmla="*/ 1772107 w 7818120"/>
              <a:gd name="connsiteY23" fmla="*/ 13716 h 13716"/>
              <a:gd name="connsiteX24" fmla="*/ 1120597 w 7818120"/>
              <a:gd name="connsiteY24" fmla="*/ 13716 h 13716"/>
              <a:gd name="connsiteX25" fmla="*/ 0 w 7818120"/>
              <a:gd name="connsiteY25" fmla="*/ 13716 h 13716"/>
              <a:gd name="connsiteX26" fmla="*/ 0 w 7818120"/>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3716"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8217" y="2784"/>
                  <a:pt x="7818136" y="9558"/>
                  <a:pt x="7818120" y="13716"/>
                </a:cubicBezTo>
                <a:cubicBezTo>
                  <a:pt x="7698847" y="-7839"/>
                  <a:pt x="7390924" y="18407"/>
                  <a:pt x="7244791" y="13716"/>
                </a:cubicBezTo>
                <a:cubicBezTo>
                  <a:pt x="7098658" y="9025"/>
                  <a:pt x="6952735" y="24785"/>
                  <a:pt x="6827825" y="13716"/>
                </a:cubicBezTo>
                <a:cubicBezTo>
                  <a:pt x="6702915" y="2647"/>
                  <a:pt x="6338661" y="29958"/>
                  <a:pt x="6176315" y="13716"/>
                </a:cubicBezTo>
                <a:cubicBezTo>
                  <a:pt x="6013969" y="-2526"/>
                  <a:pt x="5850602" y="1790"/>
                  <a:pt x="5681167" y="13716"/>
                </a:cubicBezTo>
                <a:cubicBezTo>
                  <a:pt x="5511732" y="25642"/>
                  <a:pt x="5312143" y="-4154"/>
                  <a:pt x="5029657" y="13716"/>
                </a:cubicBezTo>
                <a:cubicBezTo>
                  <a:pt x="4747171" y="31586"/>
                  <a:pt x="4655062" y="26168"/>
                  <a:pt x="4378147" y="13716"/>
                </a:cubicBezTo>
                <a:cubicBezTo>
                  <a:pt x="4101232" y="1265"/>
                  <a:pt x="4037646" y="40134"/>
                  <a:pt x="3726637" y="13716"/>
                </a:cubicBezTo>
                <a:cubicBezTo>
                  <a:pt x="3415628" y="-12702"/>
                  <a:pt x="3321756" y="40935"/>
                  <a:pt x="3075127" y="13716"/>
                </a:cubicBezTo>
                <a:cubicBezTo>
                  <a:pt x="2828498" y="-13503"/>
                  <a:pt x="2684733" y="10281"/>
                  <a:pt x="2501798" y="13716"/>
                </a:cubicBezTo>
                <a:cubicBezTo>
                  <a:pt x="2318863" y="17151"/>
                  <a:pt x="2121844" y="-17585"/>
                  <a:pt x="1772107" y="13716"/>
                </a:cubicBezTo>
                <a:cubicBezTo>
                  <a:pt x="1422370" y="45017"/>
                  <a:pt x="1431548" y="27094"/>
                  <a:pt x="1120597" y="13716"/>
                </a:cubicBezTo>
                <a:cubicBezTo>
                  <a:pt x="809646" y="339"/>
                  <a:pt x="246393" y="51668"/>
                  <a:pt x="0" y="13716"/>
                </a:cubicBezTo>
                <a:cubicBezTo>
                  <a:pt x="-100" y="9589"/>
                  <a:pt x="468" y="2983"/>
                  <a:pt x="0" y="0"/>
                </a:cubicBezTo>
                <a:close/>
              </a:path>
              <a:path w="7818120" h="13716"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7446" y="5682"/>
                  <a:pt x="7817517" y="9439"/>
                  <a:pt x="7818120" y="13716"/>
                </a:cubicBezTo>
                <a:cubicBezTo>
                  <a:pt x="7610240" y="34"/>
                  <a:pt x="7521789" y="3149"/>
                  <a:pt x="7401154" y="13716"/>
                </a:cubicBezTo>
                <a:cubicBezTo>
                  <a:pt x="7280519" y="24283"/>
                  <a:pt x="6930719" y="-347"/>
                  <a:pt x="6593281" y="13716"/>
                </a:cubicBezTo>
                <a:cubicBezTo>
                  <a:pt x="6255843" y="27779"/>
                  <a:pt x="6286682" y="-3410"/>
                  <a:pt x="6098134" y="13716"/>
                </a:cubicBezTo>
                <a:cubicBezTo>
                  <a:pt x="5909586" y="30842"/>
                  <a:pt x="5602789" y="44024"/>
                  <a:pt x="5446624" y="13716"/>
                </a:cubicBezTo>
                <a:cubicBezTo>
                  <a:pt x="5290459" y="-16592"/>
                  <a:pt x="4917039" y="17388"/>
                  <a:pt x="4638751" y="13716"/>
                </a:cubicBezTo>
                <a:cubicBezTo>
                  <a:pt x="4360463" y="10044"/>
                  <a:pt x="4304690" y="878"/>
                  <a:pt x="3987241" y="13716"/>
                </a:cubicBezTo>
                <a:cubicBezTo>
                  <a:pt x="3669792" y="26555"/>
                  <a:pt x="3758742" y="27979"/>
                  <a:pt x="3570275" y="13716"/>
                </a:cubicBezTo>
                <a:cubicBezTo>
                  <a:pt x="3381808" y="-547"/>
                  <a:pt x="3267153" y="31628"/>
                  <a:pt x="3075127" y="13716"/>
                </a:cubicBezTo>
                <a:cubicBezTo>
                  <a:pt x="2883101" y="-4196"/>
                  <a:pt x="2665825" y="6401"/>
                  <a:pt x="2267255" y="13716"/>
                </a:cubicBezTo>
                <a:cubicBezTo>
                  <a:pt x="1868685" y="21031"/>
                  <a:pt x="1884698" y="23838"/>
                  <a:pt x="1615745" y="13716"/>
                </a:cubicBezTo>
                <a:cubicBezTo>
                  <a:pt x="1346792" y="3595"/>
                  <a:pt x="1320952" y="5858"/>
                  <a:pt x="1120597" y="13716"/>
                </a:cubicBezTo>
                <a:cubicBezTo>
                  <a:pt x="920242" y="21574"/>
                  <a:pt x="556507" y="46218"/>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1" name="Google Shape;129;p23">
            <a:extLst>
              <a:ext uri="{FF2B5EF4-FFF2-40B4-BE49-F238E27FC236}">
                <a16:creationId xmlns:a16="http://schemas.microsoft.com/office/drawing/2014/main" id="{09BB2EDE-78D8-6112-FDFC-44A053CBA722}"/>
              </a:ext>
            </a:extLst>
          </p:cNvPr>
          <p:cNvGraphicFramePr/>
          <p:nvPr>
            <p:extLst>
              <p:ext uri="{D42A27DB-BD31-4B8C-83A1-F6EECF244321}">
                <p14:modId xmlns:p14="http://schemas.microsoft.com/office/powerpoint/2010/main" val="298145821"/>
              </p:ext>
            </p:extLst>
          </p:nvPr>
        </p:nvGraphicFramePr>
        <p:xfrm>
          <a:off x="628650" y="1671065"/>
          <a:ext cx="7886700" cy="2961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a:latin typeface="Roboto"/>
                <a:ea typeface="Roboto"/>
                <a:cs typeface="Roboto"/>
                <a:sym typeface="Roboto"/>
              </a:rPr>
              <a:t>Thank You</a:t>
            </a:r>
            <a:endParaRPr>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Google Shape;69;p14"/>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b="1" kern="1200">
                <a:solidFill>
                  <a:schemeClr val="tx1"/>
                </a:solidFill>
                <a:latin typeface="+mj-lt"/>
                <a:ea typeface="+mj-ea"/>
                <a:cs typeface="+mj-cs"/>
              </a:rPr>
              <a:t>Agenda</a:t>
            </a:r>
          </a:p>
        </p:txBody>
      </p:sp>
      <p:sp>
        <p:nvSpPr>
          <p:cNvPr id="7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4"/>
          <p:cNvSpPr txBox="1">
            <a:spLocks noGrp="1"/>
          </p:cNvSpPr>
          <p:nvPr>
            <p:ph type="body" idx="1"/>
          </p:nvPr>
        </p:nvSpPr>
        <p:spPr>
          <a:xfrm>
            <a:off x="3844813" y="414068"/>
            <a:ext cx="4668251" cy="4073652"/>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0"/>
              </a:spcAft>
              <a:buSzPts val="1200"/>
              <a:buFont typeface="Arial" panose="020B0604020202020204" pitchFamily="34" charset="0"/>
              <a:buChar char="•"/>
            </a:pPr>
            <a:r>
              <a:rPr lang="en-US" sz="1700" dirty="0"/>
              <a:t>What is Chit Fund?</a:t>
            </a:r>
          </a:p>
          <a:p>
            <a:pPr marL="457200" lvl="0" indent="-228600" defTabSz="914400">
              <a:spcBef>
                <a:spcPts val="0"/>
              </a:spcBef>
              <a:spcAft>
                <a:spcPts val="0"/>
              </a:spcAft>
              <a:buSzPts val="1200"/>
              <a:buFont typeface="Arial" panose="020B0604020202020204" pitchFamily="34" charset="0"/>
              <a:buChar char="•"/>
            </a:pPr>
            <a:r>
              <a:rPr lang="en-US" sz="1700" dirty="0"/>
              <a:t>Problem Statement</a:t>
            </a:r>
          </a:p>
          <a:p>
            <a:pPr indent="-228600" defTabSz="914400">
              <a:buSzPts val="1200"/>
              <a:buFont typeface="Arial" panose="020B0604020202020204" pitchFamily="34" charset="0"/>
              <a:buChar char="•"/>
            </a:pPr>
            <a:r>
              <a:rPr lang="en-US" sz="1700" dirty="0"/>
              <a:t>Challenges and solutions</a:t>
            </a:r>
          </a:p>
          <a:p>
            <a:pPr marL="457200" lvl="0" indent="-228600" defTabSz="914400">
              <a:spcBef>
                <a:spcPts val="0"/>
              </a:spcBef>
              <a:spcAft>
                <a:spcPts val="0"/>
              </a:spcAft>
              <a:buSzPts val="1200"/>
              <a:buFont typeface="Arial" panose="020B0604020202020204" pitchFamily="34" charset="0"/>
              <a:buChar char="•"/>
            </a:pPr>
            <a:r>
              <a:rPr lang="en-US" sz="1700" dirty="0"/>
              <a:t>Core features</a:t>
            </a:r>
          </a:p>
          <a:p>
            <a:pPr marL="457200" lvl="0" indent="-228600" defTabSz="914400">
              <a:spcBef>
                <a:spcPts val="0"/>
              </a:spcBef>
              <a:spcAft>
                <a:spcPts val="0"/>
              </a:spcAft>
              <a:buSzPts val="1200"/>
              <a:buFont typeface="Arial" panose="020B0604020202020204" pitchFamily="34" charset="0"/>
              <a:buChar char="•"/>
            </a:pPr>
            <a:r>
              <a:rPr lang="en-US" sz="1700" dirty="0"/>
              <a:t>Technology stack</a:t>
            </a:r>
          </a:p>
          <a:p>
            <a:pPr marL="457200" lvl="0" indent="-228600" defTabSz="914400">
              <a:spcBef>
                <a:spcPts val="0"/>
              </a:spcBef>
              <a:spcAft>
                <a:spcPts val="0"/>
              </a:spcAft>
              <a:buSzPts val="1200"/>
              <a:buFont typeface="Arial" panose="020B0604020202020204" pitchFamily="34" charset="0"/>
              <a:buChar char="•"/>
            </a:pPr>
            <a:r>
              <a:rPr lang="en-US" sz="1700" dirty="0"/>
              <a:t>Future enhancements</a:t>
            </a:r>
          </a:p>
          <a:p>
            <a:pPr marL="457200" lvl="0" indent="-228600" defTabSz="914400">
              <a:spcBef>
                <a:spcPts val="1200"/>
              </a:spcBef>
              <a:spcAft>
                <a:spcPts val="1200"/>
              </a:spcAft>
              <a:buFont typeface="Arial" panose="020B0604020202020204" pitchFamily="34" charset="0"/>
              <a:buChar char="•"/>
            </a:pP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5"/>
          <p:cNvSpPr txBox="1">
            <a:spLocks noGrp="1"/>
          </p:cNvSpPr>
          <p:nvPr>
            <p:ph type="title"/>
          </p:nvPr>
        </p:nvSpPr>
        <p:spPr>
          <a:xfrm>
            <a:off x="429369" y="178904"/>
            <a:ext cx="8263890" cy="107581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b="1" dirty="0">
                <a:sym typeface="Roboto"/>
              </a:rPr>
              <a:t>What is Chit Fund?</a:t>
            </a:r>
          </a:p>
        </p:txBody>
      </p:sp>
      <p:sp>
        <p:nvSpPr>
          <p:cNvPr id="8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Google Shape;76;p15"/>
          <p:cNvSpPr txBox="1">
            <a:spLocks noGrp="1"/>
          </p:cNvSpPr>
          <p:nvPr>
            <p:ph type="body" idx="1"/>
          </p:nvPr>
        </p:nvSpPr>
        <p:spPr>
          <a:xfrm>
            <a:off x="547611" y="2571750"/>
            <a:ext cx="4142632" cy="780125"/>
          </a:xfrm>
          <a:prstGeom prst="rect">
            <a:avLst/>
          </a:prstGeom>
        </p:spPr>
        <p:txBody>
          <a:bodyPr spcFirstLastPara="1" vert="horz" lIns="91440" tIns="45720" rIns="91440" bIns="45720" rtlCol="0" anchor="t" anchorCtr="0">
            <a:normAutofit/>
          </a:bodyPr>
          <a:lstStyle/>
          <a:p>
            <a:pPr algn="just">
              <a:buFont typeface="Arial" panose="020B0604020202020204" pitchFamily="34" charset="0"/>
              <a:buChar char="•"/>
            </a:pPr>
            <a:endParaRPr lang="en-US" sz="1400" dirty="0"/>
          </a:p>
          <a:p>
            <a:pPr marL="171450" indent="-171450" algn="just">
              <a:buFont typeface="Arial" panose="020B0604020202020204" pitchFamily="34" charset="0"/>
              <a:buChar char="•"/>
            </a:pPr>
            <a:r>
              <a:rPr lang="en-US" sz="1400" dirty="0"/>
              <a:t>Chit funds are a type of savings and credit scheme.</a:t>
            </a:r>
          </a:p>
          <a:p>
            <a:pPr marL="0" lvl="0" indent="-228600" defTabSz="914400">
              <a:spcBef>
                <a:spcPts val="1200"/>
              </a:spcBef>
              <a:spcAft>
                <a:spcPts val="1200"/>
              </a:spcAft>
              <a:buFont typeface="Arial" panose="020B0604020202020204" pitchFamily="34" charset="0"/>
              <a:buChar char="•"/>
            </a:pPr>
            <a:endParaRPr lang="en-US" sz="1700" dirty="0"/>
          </a:p>
        </p:txBody>
      </p:sp>
      <p:pic>
        <p:nvPicPr>
          <p:cNvPr id="3" name="Picture 2" descr="A cartoon of a person surrounded by hands&#10;&#10;Description automatically generated">
            <a:extLst>
              <a:ext uri="{FF2B5EF4-FFF2-40B4-BE49-F238E27FC236}">
                <a16:creationId xmlns:a16="http://schemas.microsoft.com/office/drawing/2014/main" id="{21EF3E2B-8FF9-747D-9E6E-A344C18223AB}"/>
              </a:ext>
            </a:extLst>
          </p:cNvPr>
          <p:cNvPicPr>
            <a:picLocks noChangeAspect="1"/>
          </p:cNvPicPr>
          <p:nvPr/>
        </p:nvPicPr>
        <p:blipFill>
          <a:blip r:embed="rId3"/>
          <a:stretch>
            <a:fillRect/>
          </a:stretch>
        </p:blipFill>
        <p:spPr>
          <a:xfrm>
            <a:off x="5036097" y="1790371"/>
            <a:ext cx="3486150" cy="2571750"/>
          </a:xfrm>
          <a:prstGeom prst="rect">
            <a:avLst/>
          </a:prstGeom>
        </p:spPr>
      </p:pic>
    </p:spTree>
    <p:extLst>
      <p:ext uri="{BB962C8B-B14F-4D97-AF65-F5344CB8AC3E}">
        <p14:creationId xmlns:p14="http://schemas.microsoft.com/office/powerpoint/2010/main" val="376225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FDED10B-F6BF-E789-D465-637AF4851B15}"/>
              </a:ext>
            </a:extLst>
          </p:cNvPr>
          <p:cNvSpPr/>
          <p:nvPr/>
        </p:nvSpPr>
        <p:spPr>
          <a:xfrm>
            <a:off x="454795" y="397042"/>
            <a:ext cx="7758173" cy="47034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5" name="Picture 4" descr="A black stick figure with a smiling face&#10;&#10;Description automatically generated">
            <a:extLst>
              <a:ext uri="{FF2B5EF4-FFF2-40B4-BE49-F238E27FC236}">
                <a16:creationId xmlns:a16="http://schemas.microsoft.com/office/drawing/2014/main" id="{DC81EA4F-AFFD-5C41-EE97-BC1D97504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3444239"/>
            <a:ext cx="1040062" cy="1147813"/>
          </a:xfrm>
          <a:prstGeom prst="rect">
            <a:avLst/>
          </a:prstGeom>
        </p:spPr>
      </p:pic>
      <p:pic>
        <p:nvPicPr>
          <p:cNvPr id="6" name="Picture 5" descr="A black stick figure with a smiling face&#10;&#10;Description automatically generated">
            <a:extLst>
              <a:ext uri="{FF2B5EF4-FFF2-40B4-BE49-F238E27FC236}">
                <a16:creationId xmlns:a16="http://schemas.microsoft.com/office/drawing/2014/main" id="{D7DF784D-1B3C-4732-EE06-17D5965F2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093" y="3444240"/>
            <a:ext cx="1040062" cy="1147813"/>
          </a:xfrm>
          <a:prstGeom prst="rect">
            <a:avLst/>
          </a:prstGeom>
        </p:spPr>
      </p:pic>
      <p:pic>
        <p:nvPicPr>
          <p:cNvPr id="7" name="Picture 6" descr="A black stick figure with a smiling face&#10;&#10;Description automatically generated">
            <a:extLst>
              <a:ext uri="{FF2B5EF4-FFF2-40B4-BE49-F238E27FC236}">
                <a16:creationId xmlns:a16="http://schemas.microsoft.com/office/drawing/2014/main" id="{77B4E254-4E65-9ACA-FB9E-3E3E3310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33" y="3444240"/>
            <a:ext cx="1040062" cy="1147813"/>
          </a:xfrm>
          <a:prstGeom prst="rect">
            <a:avLst/>
          </a:prstGeom>
        </p:spPr>
      </p:pic>
      <p:pic>
        <p:nvPicPr>
          <p:cNvPr id="8" name="Picture 7" descr="A black stick figure with a smiling face&#10;&#10;Description automatically generated">
            <a:extLst>
              <a:ext uri="{FF2B5EF4-FFF2-40B4-BE49-F238E27FC236}">
                <a16:creationId xmlns:a16="http://schemas.microsoft.com/office/drawing/2014/main" id="{7E2B11DB-100E-4472-D085-827B7363F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413" y="3444239"/>
            <a:ext cx="1040062" cy="1147813"/>
          </a:xfrm>
          <a:prstGeom prst="rect">
            <a:avLst/>
          </a:prstGeom>
        </p:spPr>
      </p:pic>
      <p:pic>
        <p:nvPicPr>
          <p:cNvPr id="9" name="Picture 8" descr="A black stick figure with a smiling face&#10;&#10;Description automatically generated">
            <a:extLst>
              <a:ext uri="{FF2B5EF4-FFF2-40B4-BE49-F238E27FC236}">
                <a16:creationId xmlns:a16="http://schemas.microsoft.com/office/drawing/2014/main" id="{80FC97FA-3CF7-5D8A-51C0-D51C46CD3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073" y="3444239"/>
            <a:ext cx="1040062" cy="1147813"/>
          </a:xfrm>
          <a:prstGeom prst="rect">
            <a:avLst/>
          </a:prstGeom>
        </p:spPr>
      </p:pic>
      <p:pic>
        <p:nvPicPr>
          <p:cNvPr id="10" name="Picture 9" descr="A black stick figure with a smiling face&#10;&#10;Description automatically generated">
            <a:extLst>
              <a:ext uri="{FF2B5EF4-FFF2-40B4-BE49-F238E27FC236}">
                <a16:creationId xmlns:a16="http://schemas.microsoft.com/office/drawing/2014/main" id="{FA13CC4E-9D89-B742-98DF-FF9F0F66F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551449"/>
            <a:ext cx="1666248" cy="1838873"/>
          </a:xfrm>
          <a:prstGeom prst="rect">
            <a:avLst/>
          </a:prstGeom>
        </p:spPr>
      </p:pic>
      <p:sp>
        <p:nvSpPr>
          <p:cNvPr id="11" name="TextBox 10">
            <a:extLst>
              <a:ext uri="{FF2B5EF4-FFF2-40B4-BE49-F238E27FC236}">
                <a16:creationId xmlns:a16="http://schemas.microsoft.com/office/drawing/2014/main" id="{F21424B7-6600-D459-2549-46D4024DB158}"/>
              </a:ext>
            </a:extLst>
          </p:cNvPr>
          <p:cNvSpPr txBox="1"/>
          <p:nvPr/>
        </p:nvSpPr>
        <p:spPr>
          <a:xfrm>
            <a:off x="5320783" y="1081639"/>
            <a:ext cx="1018227" cy="300082"/>
          </a:xfrm>
          <a:prstGeom prst="rect">
            <a:avLst/>
          </a:prstGeom>
          <a:noFill/>
        </p:spPr>
        <p:txBody>
          <a:bodyPr wrap="none" rtlCol="0">
            <a:spAutoFit/>
          </a:bodyPr>
          <a:lstStyle/>
          <a:p>
            <a:r>
              <a:rPr lang="en-US" sz="1350" dirty="0"/>
              <a:t>ORGANIZER</a:t>
            </a:r>
            <a:endParaRPr lang="en-IN" sz="1350" dirty="0"/>
          </a:p>
        </p:txBody>
      </p:sp>
      <p:sp>
        <p:nvSpPr>
          <p:cNvPr id="12" name="TextBox 11">
            <a:extLst>
              <a:ext uri="{FF2B5EF4-FFF2-40B4-BE49-F238E27FC236}">
                <a16:creationId xmlns:a16="http://schemas.microsoft.com/office/drawing/2014/main" id="{AD7BBA94-1192-4E3A-CB24-24646FADEA21}"/>
              </a:ext>
            </a:extLst>
          </p:cNvPr>
          <p:cNvSpPr txBox="1"/>
          <p:nvPr/>
        </p:nvSpPr>
        <p:spPr>
          <a:xfrm>
            <a:off x="4163783" y="4823460"/>
            <a:ext cx="632802" cy="300082"/>
          </a:xfrm>
          <a:prstGeom prst="rect">
            <a:avLst/>
          </a:prstGeom>
          <a:noFill/>
        </p:spPr>
        <p:txBody>
          <a:bodyPr wrap="none" rtlCol="0">
            <a:spAutoFit/>
          </a:bodyPr>
          <a:lstStyle/>
          <a:p>
            <a:r>
              <a:rPr lang="en-US" sz="1350" dirty="0"/>
              <a:t>USERS</a:t>
            </a:r>
            <a:endParaRPr lang="en-IN" sz="1350" dirty="0"/>
          </a:p>
        </p:txBody>
      </p:sp>
      <p:sp>
        <p:nvSpPr>
          <p:cNvPr id="15" name="TextBox 14">
            <a:extLst>
              <a:ext uri="{FF2B5EF4-FFF2-40B4-BE49-F238E27FC236}">
                <a16:creationId xmlns:a16="http://schemas.microsoft.com/office/drawing/2014/main" id="{E32D4E52-C4A3-6D8B-87DA-A64764938E15}"/>
              </a:ext>
            </a:extLst>
          </p:cNvPr>
          <p:cNvSpPr txBox="1"/>
          <p:nvPr/>
        </p:nvSpPr>
        <p:spPr>
          <a:xfrm>
            <a:off x="1046747" y="873493"/>
            <a:ext cx="2042963" cy="923330"/>
          </a:xfrm>
          <a:prstGeom prst="rect">
            <a:avLst/>
          </a:prstGeom>
          <a:noFill/>
        </p:spPr>
        <p:txBody>
          <a:bodyPr wrap="square" rtlCol="0">
            <a:spAutoFit/>
          </a:bodyPr>
          <a:lstStyle/>
          <a:p>
            <a:r>
              <a:rPr lang="en-US" sz="1350" dirty="0"/>
              <a:t>Chit Amount: 50,000</a:t>
            </a:r>
          </a:p>
          <a:p>
            <a:r>
              <a:rPr lang="en-US" sz="1350" dirty="0"/>
              <a:t>Duration: 5 months</a:t>
            </a:r>
          </a:p>
          <a:p>
            <a:r>
              <a:rPr lang="en-US" sz="1350" dirty="0"/>
              <a:t>Participants: 5</a:t>
            </a:r>
          </a:p>
          <a:p>
            <a:r>
              <a:rPr lang="en-US" sz="1350" dirty="0"/>
              <a:t>TicketValue:10,000</a:t>
            </a:r>
            <a:endParaRPr lang="en-IN" sz="1350" dirty="0"/>
          </a:p>
        </p:txBody>
      </p:sp>
    </p:spTree>
    <p:extLst>
      <p:ext uri="{BB962C8B-B14F-4D97-AF65-F5344CB8AC3E}">
        <p14:creationId xmlns:p14="http://schemas.microsoft.com/office/powerpoint/2010/main" val="2431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FDED10B-F6BF-E789-D465-637AF4851B15}"/>
              </a:ext>
            </a:extLst>
          </p:cNvPr>
          <p:cNvSpPr/>
          <p:nvPr/>
        </p:nvSpPr>
        <p:spPr>
          <a:xfrm>
            <a:off x="454795" y="397042"/>
            <a:ext cx="7758173" cy="47034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dirty="0"/>
          </a:p>
        </p:txBody>
      </p:sp>
      <p:pic>
        <p:nvPicPr>
          <p:cNvPr id="5" name="Picture 4" descr="A black stick figure with a smiling face&#10;&#10;Description automatically generated">
            <a:extLst>
              <a:ext uri="{FF2B5EF4-FFF2-40B4-BE49-F238E27FC236}">
                <a16:creationId xmlns:a16="http://schemas.microsoft.com/office/drawing/2014/main" id="{DC81EA4F-AFFD-5C41-EE97-BC1D97504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3444239"/>
            <a:ext cx="1040062" cy="1147813"/>
          </a:xfrm>
          <a:prstGeom prst="rect">
            <a:avLst/>
          </a:prstGeom>
        </p:spPr>
      </p:pic>
      <p:pic>
        <p:nvPicPr>
          <p:cNvPr id="6" name="Picture 5" descr="A black stick figure with a smiling face&#10;&#10;Description automatically generated">
            <a:extLst>
              <a:ext uri="{FF2B5EF4-FFF2-40B4-BE49-F238E27FC236}">
                <a16:creationId xmlns:a16="http://schemas.microsoft.com/office/drawing/2014/main" id="{D7DF784D-1B3C-4732-EE06-17D5965F2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093" y="3444240"/>
            <a:ext cx="1040062" cy="1147813"/>
          </a:xfrm>
          <a:prstGeom prst="rect">
            <a:avLst/>
          </a:prstGeom>
        </p:spPr>
      </p:pic>
      <p:pic>
        <p:nvPicPr>
          <p:cNvPr id="7" name="Picture 6" descr="A black stick figure with a smiling face&#10;&#10;Description automatically generated">
            <a:extLst>
              <a:ext uri="{FF2B5EF4-FFF2-40B4-BE49-F238E27FC236}">
                <a16:creationId xmlns:a16="http://schemas.microsoft.com/office/drawing/2014/main" id="{77B4E254-4E65-9ACA-FB9E-3E3E3310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33" y="3444240"/>
            <a:ext cx="1040062" cy="1147813"/>
          </a:xfrm>
          <a:prstGeom prst="rect">
            <a:avLst/>
          </a:prstGeom>
        </p:spPr>
      </p:pic>
      <p:pic>
        <p:nvPicPr>
          <p:cNvPr id="8" name="Picture 7" descr="A black stick figure with a smiling face&#10;&#10;Description automatically generated">
            <a:extLst>
              <a:ext uri="{FF2B5EF4-FFF2-40B4-BE49-F238E27FC236}">
                <a16:creationId xmlns:a16="http://schemas.microsoft.com/office/drawing/2014/main" id="{7E2B11DB-100E-4472-D085-827B7363F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413" y="3444239"/>
            <a:ext cx="1040062" cy="1147813"/>
          </a:xfrm>
          <a:prstGeom prst="rect">
            <a:avLst/>
          </a:prstGeom>
        </p:spPr>
      </p:pic>
      <p:pic>
        <p:nvPicPr>
          <p:cNvPr id="9" name="Picture 8" descr="A black stick figure with a smiling face&#10;&#10;Description automatically generated">
            <a:extLst>
              <a:ext uri="{FF2B5EF4-FFF2-40B4-BE49-F238E27FC236}">
                <a16:creationId xmlns:a16="http://schemas.microsoft.com/office/drawing/2014/main" id="{80FC97FA-3CF7-5D8A-51C0-D51C46CD3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073" y="3444239"/>
            <a:ext cx="1040062" cy="1147813"/>
          </a:xfrm>
          <a:prstGeom prst="rect">
            <a:avLst/>
          </a:prstGeom>
        </p:spPr>
      </p:pic>
      <p:pic>
        <p:nvPicPr>
          <p:cNvPr id="10" name="Picture 9" descr="A black stick figure with a smiling face&#10;&#10;Description automatically generated">
            <a:extLst>
              <a:ext uri="{FF2B5EF4-FFF2-40B4-BE49-F238E27FC236}">
                <a16:creationId xmlns:a16="http://schemas.microsoft.com/office/drawing/2014/main" id="{FA13CC4E-9D89-B742-98DF-FF9F0F66F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551449"/>
            <a:ext cx="1666248" cy="1838873"/>
          </a:xfrm>
          <a:prstGeom prst="rect">
            <a:avLst/>
          </a:prstGeom>
        </p:spPr>
      </p:pic>
      <p:sp>
        <p:nvSpPr>
          <p:cNvPr id="11" name="TextBox 10">
            <a:extLst>
              <a:ext uri="{FF2B5EF4-FFF2-40B4-BE49-F238E27FC236}">
                <a16:creationId xmlns:a16="http://schemas.microsoft.com/office/drawing/2014/main" id="{F21424B7-6600-D459-2549-46D4024DB158}"/>
              </a:ext>
            </a:extLst>
          </p:cNvPr>
          <p:cNvSpPr txBox="1"/>
          <p:nvPr/>
        </p:nvSpPr>
        <p:spPr>
          <a:xfrm>
            <a:off x="5320783" y="1081639"/>
            <a:ext cx="1018227" cy="300082"/>
          </a:xfrm>
          <a:prstGeom prst="rect">
            <a:avLst/>
          </a:prstGeom>
          <a:noFill/>
        </p:spPr>
        <p:txBody>
          <a:bodyPr wrap="none" rtlCol="0">
            <a:spAutoFit/>
          </a:bodyPr>
          <a:lstStyle/>
          <a:p>
            <a:r>
              <a:rPr lang="en-US" sz="1350" dirty="0"/>
              <a:t>ORGANIZER</a:t>
            </a:r>
            <a:endParaRPr lang="en-IN" sz="1350" dirty="0"/>
          </a:p>
        </p:txBody>
      </p:sp>
      <p:sp>
        <p:nvSpPr>
          <p:cNvPr id="12" name="TextBox 11">
            <a:extLst>
              <a:ext uri="{FF2B5EF4-FFF2-40B4-BE49-F238E27FC236}">
                <a16:creationId xmlns:a16="http://schemas.microsoft.com/office/drawing/2014/main" id="{AD7BBA94-1192-4E3A-CB24-24646FADEA21}"/>
              </a:ext>
            </a:extLst>
          </p:cNvPr>
          <p:cNvSpPr txBox="1"/>
          <p:nvPr/>
        </p:nvSpPr>
        <p:spPr>
          <a:xfrm>
            <a:off x="4163783" y="4823460"/>
            <a:ext cx="632802" cy="300082"/>
          </a:xfrm>
          <a:prstGeom prst="rect">
            <a:avLst/>
          </a:prstGeom>
          <a:noFill/>
        </p:spPr>
        <p:txBody>
          <a:bodyPr wrap="none" rtlCol="0">
            <a:spAutoFit/>
          </a:bodyPr>
          <a:lstStyle/>
          <a:p>
            <a:r>
              <a:rPr lang="en-US" sz="1350" dirty="0"/>
              <a:t>USERS</a:t>
            </a:r>
            <a:endParaRPr lang="en-IN" sz="1350" dirty="0"/>
          </a:p>
        </p:txBody>
      </p:sp>
      <p:sp>
        <p:nvSpPr>
          <p:cNvPr id="2" name="TextBox 1">
            <a:extLst>
              <a:ext uri="{FF2B5EF4-FFF2-40B4-BE49-F238E27FC236}">
                <a16:creationId xmlns:a16="http://schemas.microsoft.com/office/drawing/2014/main" id="{9C229DE8-B0B7-BD00-1400-262C979C9F85}"/>
              </a:ext>
            </a:extLst>
          </p:cNvPr>
          <p:cNvSpPr txBox="1"/>
          <p:nvPr/>
        </p:nvSpPr>
        <p:spPr>
          <a:xfrm>
            <a:off x="1112040" y="3145582"/>
            <a:ext cx="859055" cy="300082"/>
          </a:xfrm>
          <a:prstGeom prst="rect">
            <a:avLst/>
          </a:prstGeom>
          <a:noFill/>
        </p:spPr>
        <p:txBody>
          <a:bodyPr wrap="square" rtlCol="0">
            <a:spAutoFit/>
          </a:bodyPr>
          <a:lstStyle/>
          <a:p>
            <a:r>
              <a:rPr lang="en-US" sz="1350" dirty="0"/>
              <a:t>10,000</a:t>
            </a:r>
            <a:endParaRPr lang="en-IN" sz="1350" dirty="0"/>
          </a:p>
        </p:txBody>
      </p:sp>
      <p:sp>
        <p:nvSpPr>
          <p:cNvPr id="3" name="TextBox 2">
            <a:extLst>
              <a:ext uri="{FF2B5EF4-FFF2-40B4-BE49-F238E27FC236}">
                <a16:creationId xmlns:a16="http://schemas.microsoft.com/office/drawing/2014/main" id="{0F18C705-2149-8BE9-0DF1-AFF382D41B88}"/>
              </a:ext>
            </a:extLst>
          </p:cNvPr>
          <p:cNvSpPr txBox="1"/>
          <p:nvPr/>
        </p:nvSpPr>
        <p:spPr>
          <a:xfrm>
            <a:off x="2323725" y="3142364"/>
            <a:ext cx="765209" cy="300082"/>
          </a:xfrm>
          <a:prstGeom prst="rect">
            <a:avLst/>
          </a:prstGeom>
          <a:noFill/>
        </p:spPr>
        <p:txBody>
          <a:bodyPr wrap="square" rtlCol="0">
            <a:spAutoFit/>
          </a:bodyPr>
          <a:lstStyle/>
          <a:p>
            <a:r>
              <a:rPr lang="en-US" sz="1350" dirty="0"/>
              <a:t>10,000</a:t>
            </a:r>
            <a:endParaRPr lang="en-IN" sz="1350" dirty="0"/>
          </a:p>
        </p:txBody>
      </p:sp>
      <p:sp>
        <p:nvSpPr>
          <p:cNvPr id="4" name="TextBox 3">
            <a:extLst>
              <a:ext uri="{FF2B5EF4-FFF2-40B4-BE49-F238E27FC236}">
                <a16:creationId xmlns:a16="http://schemas.microsoft.com/office/drawing/2014/main" id="{91FEB461-E4A8-A4EF-EA99-432650910AED}"/>
              </a:ext>
            </a:extLst>
          </p:cNvPr>
          <p:cNvSpPr txBox="1"/>
          <p:nvPr/>
        </p:nvSpPr>
        <p:spPr>
          <a:xfrm>
            <a:off x="3819014" y="3139146"/>
            <a:ext cx="928247" cy="300082"/>
          </a:xfrm>
          <a:prstGeom prst="rect">
            <a:avLst/>
          </a:prstGeom>
          <a:noFill/>
        </p:spPr>
        <p:txBody>
          <a:bodyPr wrap="square" rtlCol="0">
            <a:spAutoFit/>
          </a:bodyPr>
          <a:lstStyle/>
          <a:p>
            <a:r>
              <a:rPr lang="en-US" sz="1350" dirty="0"/>
              <a:t>10,000</a:t>
            </a:r>
            <a:endParaRPr lang="en-IN" sz="1350" dirty="0"/>
          </a:p>
        </p:txBody>
      </p:sp>
      <p:sp>
        <p:nvSpPr>
          <p:cNvPr id="13" name="TextBox 12">
            <a:extLst>
              <a:ext uri="{FF2B5EF4-FFF2-40B4-BE49-F238E27FC236}">
                <a16:creationId xmlns:a16="http://schemas.microsoft.com/office/drawing/2014/main" id="{DF854229-36D6-F27B-5DC0-0C6AFA61D326}"/>
              </a:ext>
            </a:extLst>
          </p:cNvPr>
          <p:cNvSpPr txBox="1"/>
          <p:nvPr/>
        </p:nvSpPr>
        <p:spPr>
          <a:xfrm>
            <a:off x="5295088" y="3096222"/>
            <a:ext cx="801303" cy="300082"/>
          </a:xfrm>
          <a:prstGeom prst="rect">
            <a:avLst/>
          </a:prstGeom>
          <a:noFill/>
        </p:spPr>
        <p:txBody>
          <a:bodyPr wrap="square" rtlCol="0">
            <a:spAutoFit/>
          </a:bodyPr>
          <a:lstStyle/>
          <a:p>
            <a:r>
              <a:rPr lang="en-US" sz="1350" dirty="0"/>
              <a:t>10,000</a:t>
            </a:r>
            <a:endParaRPr lang="en-IN" sz="1350" dirty="0"/>
          </a:p>
        </p:txBody>
      </p:sp>
      <p:sp>
        <p:nvSpPr>
          <p:cNvPr id="15" name="TextBox 14">
            <a:extLst>
              <a:ext uri="{FF2B5EF4-FFF2-40B4-BE49-F238E27FC236}">
                <a16:creationId xmlns:a16="http://schemas.microsoft.com/office/drawing/2014/main" id="{EBC749D8-5B7D-0CA0-0CD9-EE8D6398729C}"/>
              </a:ext>
            </a:extLst>
          </p:cNvPr>
          <p:cNvSpPr txBox="1"/>
          <p:nvPr/>
        </p:nvSpPr>
        <p:spPr>
          <a:xfrm>
            <a:off x="6712894" y="3096222"/>
            <a:ext cx="928247" cy="300082"/>
          </a:xfrm>
          <a:prstGeom prst="rect">
            <a:avLst/>
          </a:prstGeom>
          <a:noFill/>
        </p:spPr>
        <p:txBody>
          <a:bodyPr wrap="square" rtlCol="0">
            <a:spAutoFit/>
          </a:bodyPr>
          <a:lstStyle/>
          <a:p>
            <a:r>
              <a:rPr lang="en-US" sz="1350" dirty="0"/>
              <a:t>10,000</a:t>
            </a:r>
            <a:endParaRPr lang="en-IN" sz="1350" dirty="0"/>
          </a:p>
        </p:txBody>
      </p:sp>
      <p:sp>
        <p:nvSpPr>
          <p:cNvPr id="16" name="TextBox 15">
            <a:extLst>
              <a:ext uri="{FF2B5EF4-FFF2-40B4-BE49-F238E27FC236}">
                <a16:creationId xmlns:a16="http://schemas.microsoft.com/office/drawing/2014/main" id="{3A34C7B3-97FD-FBA7-1485-DE97B77605D7}"/>
              </a:ext>
            </a:extLst>
          </p:cNvPr>
          <p:cNvSpPr txBox="1"/>
          <p:nvPr/>
        </p:nvSpPr>
        <p:spPr>
          <a:xfrm>
            <a:off x="5477341" y="1515979"/>
            <a:ext cx="967669" cy="300082"/>
          </a:xfrm>
          <a:prstGeom prst="rect">
            <a:avLst/>
          </a:prstGeom>
          <a:noFill/>
        </p:spPr>
        <p:txBody>
          <a:bodyPr wrap="square" rtlCol="0">
            <a:spAutoFit/>
          </a:bodyPr>
          <a:lstStyle/>
          <a:p>
            <a:r>
              <a:rPr lang="en-US" sz="1350" dirty="0"/>
              <a:t>50,000</a:t>
            </a:r>
            <a:endParaRPr lang="en-IN" sz="1350" dirty="0"/>
          </a:p>
        </p:txBody>
      </p:sp>
    </p:spTree>
    <p:extLst>
      <p:ext uri="{BB962C8B-B14F-4D97-AF65-F5344CB8AC3E}">
        <p14:creationId xmlns:p14="http://schemas.microsoft.com/office/powerpoint/2010/main" val="302032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FDED10B-F6BF-E789-D465-637AF4851B15}"/>
              </a:ext>
            </a:extLst>
          </p:cNvPr>
          <p:cNvSpPr/>
          <p:nvPr/>
        </p:nvSpPr>
        <p:spPr>
          <a:xfrm>
            <a:off x="454795" y="397042"/>
            <a:ext cx="7758173" cy="47034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10,000</a:t>
            </a:r>
            <a:endParaRPr lang="en-IN" sz="1350" dirty="0"/>
          </a:p>
        </p:txBody>
      </p:sp>
      <p:pic>
        <p:nvPicPr>
          <p:cNvPr id="5" name="Picture 4" descr="A black stick figure with a smiling face&#10;&#10;Description automatically generated">
            <a:extLst>
              <a:ext uri="{FF2B5EF4-FFF2-40B4-BE49-F238E27FC236}">
                <a16:creationId xmlns:a16="http://schemas.microsoft.com/office/drawing/2014/main" id="{DC81EA4F-AFFD-5C41-EE97-BC1D97504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3444239"/>
            <a:ext cx="1040062" cy="1147813"/>
          </a:xfrm>
          <a:prstGeom prst="rect">
            <a:avLst/>
          </a:prstGeom>
        </p:spPr>
      </p:pic>
      <p:pic>
        <p:nvPicPr>
          <p:cNvPr id="6" name="Picture 5" descr="A black stick figure with a smiling face&#10;&#10;Description automatically generated">
            <a:extLst>
              <a:ext uri="{FF2B5EF4-FFF2-40B4-BE49-F238E27FC236}">
                <a16:creationId xmlns:a16="http://schemas.microsoft.com/office/drawing/2014/main" id="{D7DF784D-1B3C-4732-EE06-17D5965F2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093" y="3444240"/>
            <a:ext cx="1040062" cy="1147813"/>
          </a:xfrm>
          <a:prstGeom prst="rect">
            <a:avLst/>
          </a:prstGeom>
        </p:spPr>
      </p:pic>
      <p:pic>
        <p:nvPicPr>
          <p:cNvPr id="7" name="Picture 6" descr="A black stick figure with a smiling face&#10;&#10;Description automatically generated">
            <a:extLst>
              <a:ext uri="{FF2B5EF4-FFF2-40B4-BE49-F238E27FC236}">
                <a16:creationId xmlns:a16="http://schemas.microsoft.com/office/drawing/2014/main" id="{77B4E254-4E65-9ACA-FB9E-3E3E3310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33" y="3444240"/>
            <a:ext cx="1040062" cy="1147813"/>
          </a:xfrm>
          <a:prstGeom prst="rect">
            <a:avLst/>
          </a:prstGeom>
        </p:spPr>
      </p:pic>
      <p:pic>
        <p:nvPicPr>
          <p:cNvPr id="8" name="Picture 7" descr="A black stick figure with a smiling face&#10;&#10;Description automatically generated">
            <a:extLst>
              <a:ext uri="{FF2B5EF4-FFF2-40B4-BE49-F238E27FC236}">
                <a16:creationId xmlns:a16="http://schemas.microsoft.com/office/drawing/2014/main" id="{7E2B11DB-100E-4472-D085-827B7363F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413" y="3444239"/>
            <a:ext cx="1040062" cy="1147813"/>
          </a:xfrm>
          <a:prstGeom prst="rect">
            <a:avLst/>
          </a:prstGeom>
        </p:spPr>
      </p:pic>
      <p:pic>
        <p:nvPicPr>
          <p:cNvPr id="9" name="Picture 8" descr="A black stick figure with a smiling face&#10;&#10;Description automatically generated">
            <a:extLst>
              <a:ext uri="{FF2B5EF4-FFF2-40B4-BE49-F238E27FC236}">
                <a16:creationId xmlns:a16="http://schemas.microsoft.com/office/drawing/2014/main" id="{80FC97FA-3CF7-5D8A-51C0-D51C46CD3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073" y="3444239"/>
            <a:ext cx="1040062" cy="1147813"/>
          </a:xfrm>
          <a:prstGeom prst="rect">
            <a:avLst/>
          </a:prstGeom>
        </p:spPr>
      </p:pic>
      <p:pic>
        <p:nvPicPr>
          <p:cNvPr id="10" name="Picture 9" descr="A black stick figure with a smiling face&#10;&#10;Description automatically generated">
            <a:extLst>
              <a:ext uri="{FF2B5EF4-FFF2-40B4-BE49-F238E27FC236}">
                <a16:creationId xmlns:a16="http://schemas.microsoft.com/office/drawing/2014/main" id="{FA13CC4E-9D89-B742-98DF-FF9F0F66F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753" y="551449"/>
            <a:ext cx="1666248" cy="1838873"/>
          </a:xfrm>
          <a:prstGeom prst="rect">
            <a:avLst/>
          </a:prstGeom>
        </p:spPr>
      </p:pic>
      <p:sp>
        <p:nvSpPr>
          <p:cNvPr id="11" name="TextBox 10">
            <a:extLst>
              <a:ext uri="{FF2B5EF4-FFF2-40B4-BE49-F238E27FC236}">
                <a16:creationId xmlns:a16="http://schemas.microsoft.com/office/drawing/2014/main" id="{F21424B7-6600-D459-2549-46D4024DB158}"/>
              </a:ext>
            </a:extLst>
          </p:cNvPr>
          <p:cNvSpPr txBox="1"/>
          <p:nvPr/>
        </p:nvSpPr>
        <p:spPr>
          <a:xfrm>
            <a:off x="5320783" y="1081639"/>
            <a:ext cx="1018227" cy="300082"/>
          </a:xfrm>
          <a:prstGeom prst="rect">
            <a:avLst/>
          </a:prstGeom>
          <a:noFill/>
        </p:spPr>
        <p:txBody>
          <a:bodyPr wrap="none" rtlCol="0">
            <a:spAutoFit/>
          </a:bodyPr>
          <a:lstStyle/>
          <a:p>
            <a:r>
              <a:rPr lang="en-US" sz="1350" dirty="0"/>
              <a:t>ORGANIZER</a:t>
            </a:r>
            <a:endParaRPr lang="en-IN" sz="1350" dirty="0"/>
          </a:p>
        </p:txBody>
      </p:sp>
      <p:sp>
        <p:nvSpPr>
          <p:cNvPr id="12" name="TextBox 11">
            <a:extLst>
              <a:ext uri="{FF2B5EF4-FFF2-40B4-BE49-F238E27FC236}">
                <a16:creationId xmlns:a16="http://schemas.microsoft.com/office/drawing/2014/main" id="{AD7BBA94-1192-4E3A-CB24-24646FADEA21}"/>
              </a:ext>
            </a:extLst>
          </p:cNvPr>
          <p:cNvSpPr txBox="1"/>
          <p:nvPr/>
        </p:nvSpPr>
        <p:spPr>
          <a:xfrm>
            <a:off x="4163783" y="4823460"/>
            <a:ext cx="632802" cy="300082"/>
          </a:xfrm>
          <a:prstGeom prst="rect">
            <a:avLst/>
          </a:prstGeom>
          <a:noFill/>
        </p:spPr>
        <p:txBody>
          <a:bodyPr wrap="none" rtlCol="0">
            <a:spAutoFit/>
          </a:bodyPr>
          <a:lstStyle/>
          <a:p>
            <a:r>
              <a:rPr lang="en-US" sz="1350" dirty="0"/>
              <a:t>USERS</a:t>
            </a:r>
            <a:endParaRPr lang="en-IN" sz="1350" dirty="0"/>
          </a:p>
        </p:txBody>
      </p:sp>
      <p:sp>
        <p:nvSpPr>
          <p:cNvPr id="2" name="TextBox 1">
            <a:extLst>
              <a:ext uri="{FF2B5EF4-FFF2-40B4-BE49-F238E27FC236}">
                <a16:creationId xmlns:a16="http://schemas.microsoft.com/office/drawing/2014/main" id="{9C229DE8-B0B7-BD00-1400-262C979C9F85}"/>
              </a:ext>
            </a:extLst>
          </p:cNvPr>
          <p:cNvSpPr txBox="1"/>
          <p:nvPr/>
        </p:nvSpPr>
        <p:spPr>
          <a:xfrm>
            <a:off x="1112040" y="3145582"/>
            <a:ext cx="859055" cy="300082"/>
          </a:xfrm>
          <a:prstGeom prst="rect">
            <a:avLst/>
          </a:prstGeom>
          <a:noFill/>
        </p:spPr>
        <p:txBody>
          <a:bodyPr wrap="square" rtlCol="0">
            <a:spAutoFit/>
          </a:bodyPr>
          <a:lstStyle/>
          <a:p>
            <a:r>
              <a:rPr lang="en-US" sz="1350" dirty="0"/>
              <a:t>40,000</a:t>
            </a:r>
            <a:endParaRPr lang="en-IN" sz="1350" dirty="0"/>
          </a:p>
        </p:txBody>
      </p:sp>
      <p:sp>
        <p:nvSpPr>
          <p:cNvPr id="16" name="TextBox 15">
            <a:extLst>
              <a:ext uri="{FF2B5EF4-FFF2-40B4-BE49-F238E27FC236}">
                <a16:creationId xmlns:a16="http://schemas.microsoft.com/office/drawing/2014/main" id="{3A34C7B3-97FD-FBA7-1485-DE97B77605D7}"/>
              </a:ext>
            </a:extLst>
          </p:cNvPr>
          <p:cNvSpPr txBox="1"/>
          <p:nvPr/>
        </p:nvSpPr>
        <p:spPr>
          <a:xfrm>
            <a:off x="5477341" y="1515979"/>
            <a:ext cx="967669" cy="300082"/>
          </a:xfrm>
          <a:prstGeom prst="rect">
            <a:avLst/>
          </a:prstGeom>
          <a:noFill/>
        </p:spPr>
        <p:txBody>
          <a:bodyPr wrap="square" rtlCol="0">
            <a:spAutoFit/>
          </a:bodyPr>
          <a:lstStyle/>
          <a:p>
            <a:r>
              <a:rPr lang="en-US" sz="1350" dirty="0"/>
              <a:t>50,000</a:t>
            </a:r>
            <a:endParaRPr lang="en-IN" sz="1350" dirty="0"/>
          </a:p>
        </p:txBody>
      </p:sp>
      <p:sp>
        <p:nvSpPr>
          <p:cNvPr id="18" name="TextBox 17">
            <a:extLst>
              <a:ext uri="{FF2B5EF4-FFF2-40B4-BE49-F238E27FC236}">
                <a16:creationId xmlns:a16="http://schemas.microsoft.com/office/drawing/2014/main" id="{22552517-7291-3FCC-683A-2EA812A5BA09}"/>
              </a:ext>
            </a:extLst>
          </p:cNvPr>
          <p:cNvSpPr txBox="1"/>
          <p:nvPr/>
        </p:nvSpPr>
        <p:spPr>
          <a:xfrm>
            <a:off x="772428" y="1081639"/>
            <a:ext cx="800000" cy="300082"/>
          </a:xfrm>
          <a:prstGeom prst="rect">
            <a:avLst/>
          </a:prstGeom>
          <a:noFill/>
        </p:spPr>
        <p:txBody>
          <a:bodyPr wrap="square" rtlCol="0">
            <a:spAutoFit/>
          </a:bodyPr>
          <a:lstStyle/>
          <a:p>
            <a:r>
              <a:rPr lang="en-US" sz="1350" dirty="0"/>
              <a:t>10,000</a:t>
            </a:r>
            <a:endParaRPr lang="en-IN" sz="1350" dirty="0"/>
          </a:p>
        </p:txBody>
      </p:sp>
      <p:sp>
        <p:nvSpPr>
          <p:cNvPr id="19" name="Oval 18">
            <a:extLst>
              <a:ext uri="{FF2B5EF4-FFF2-40B4-BE49-F238E27FC236}">
                <a16:creationId xmlns:a16="http://schemas.microsoft.com/office/drawing/2014/main" id="{6F6D0B54-48D8-CA3C-3C75-DF93BD2E5EDD}"/>
              </a:ext>
            </a:extLst>
          </p:cNvPr>
          <p:cNvSpPr/>
          <p:nvPr/>
        </p:nvSpPr>
        <p:spPr>
          <a:xfrm>
            <a:off x="1694968" y="787001"/>
            <a:ext cx="1419013" cy="433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Commission-&gt;2500</a:t>
            </a:r>
            <a:endParaRPr lang="en-IN" sz="1350" dirty="0"/>
          </a:p>
        </p:txBody>
      </p:sp>
      <p:sp>
        <p:nvSpPr>
          <p:cNvPr id="20" name="Oval 19">
            <a:extLst>
              <a:ext uri="{FF2B5EF4-FFF2-40B4-BE49-F238E27FC236}">
                <a16:creationId xmlns:a16="http://schemas.microsoft.com/office/drawing/2014/main" id="{96521092-C2B7-1A18-E8E9-B82A57746295}"/>
              </a:ext>
            </a:extLst>
          </p:cNvPr>
          <p:cNvSpPr/>
          <p:nvPr/>
        </p:nvSpPr>
        <p:spPr>
          <a:xfrm>
            <a:off x="1739768" y="1515979"/>
            <a:ext cx="1473387" cy="4819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Rest is distributed</a:t>
            </a:r>
            <a:endParaRPr lang="en-IN" sz="1350" dirty="0"/>
          </a:p>
        </p:txBody>
      </p:sp>
      <p:cxnSp>
        <p:nvCxnSpPr>
          <p:cNvPr id="22" name="Straight Arrow Connector 21">
            <a:extLst>
              <a:ext uri="{FF2B5EF4-FFF2-40B4-BE49-F238E27FC236}">
                <a16:creationId xmlns:a16="http://schemas.microsoft.com/office/drawing/2014/main" id="{9DD36878-84B0-D25F-5EEE-BA284BBFCDEA}"/>
              </a:ext>
            </a:extLst>
          </p:cNvPr>
          <p:cNvCxnSpPr>
            <a:cxnSpLocks/>
          </p:cNvCxnSpPr>
          <p:nvPr/>
        </p:nvCxnSpPr>
        <p:spPr>
          <a:xfrm flipV="1">
            <a:off x="1165196" y="974558"/>
            <a:ext cx="466286" cy="10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3B123FE-766F-6BD8-F889-2AB781DF9689}"/>
              </a:ext>
            </a:extLst>
          </p:cNvPr>
          <p:cNvCxnSpPr/>
          <p:nvPr/>
        </p:nvCxnSpPr>
        <p:spPr>
          <a:xfrm>
            <a:off x="1165196" y="1483484"/>
            <a:ext cx="518991" cy="17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7168C3-45B5-2209-1D8E-427766352EFB}"/>
              </a:ext>
            </a:extLst>
          </p:cNvPr>
          <p:cNvSpPr txBox="1"/>
          <p:nvPr/>
        </p:nvSpPr>
        <p:spPr>
          <a:xfrm>
            <a:off x="1601662" y="540218"/>
            <a:ext cx="1749599" cy="300082"/>
          </a:xfrm>
          <a:prstGeom prst="rect">
            <a:avLst/>
          </a:prstGeom>
          <a:noFill/>
        </p:spPr>
        <p:txBody>
          <a:bodyPr wrap="square" rtlCol="0">
            <a:spAutoFit/>
          </a:bodyPr>
          <a:lstStyle/>
          <a:p>
            <a:r>
              <a:rPr lang="en-US" sz="1350" dirty="0"/>
              <a:t>Based on the interest</a:t>
            </a:r>
            <a:endParaRPr lang="en-IN" sz="1350" dirty="0"/>
          </a:p>
        </p:txBody>
      </p:sp>
    </p:spTree>
    <p:extLst>
      <p:ext uri="{BB962C8B-B14F-4D97-AF65-F5344CB8AC3E}">
        <p14:creationId xmlns:p14="http://schemas.microsoft.com/office/powerpoint/2010/main" val="361926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5"/>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b="1" kern="1200" dirty="0">
                <a:solidFill>
                  <a:schemeClr val="tx1"/>
                </a:solidFill>
                <a:latin typeface="+mj-lt"/>
                <a:ea typeface="+mj-ea"/>
                <a:cs typeface="+mj-cs"/>
                <a:sym typeface="Roboto"/>
              </a:rPr>
              <a:t>Problem Statement</a:t>
            </a:r>
          </a:p>
        </p:txBody>
      </p:sp>
      <p:sp>
        <p:nvSpPr>
          <p:cNvPr id="8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Google Shape;76;p15"/>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285750" indent="-228600" algn="just" defTabSz="91440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Traditional savings schemes in certain communities, like collective savings and borrowing groups, suffer from a lack of transparency and organization. Participants often have little to no visibility into the group’s financial status, and organizers find it hard to manage multiple groups. The community is in need of a secure platform that can automate the management of participants, handle fund allocations, and ensure clear and transparent processes for all involved</a:t>
            </a:r>
            <a:r>
              <a:rPr lang="en-US" sz="1700" dirty="0"/>
              <a:t>.</a:t>
            </a:r>
          </a:p>
          <a:p>
            <a:pPr marL="457200" lvl="0" indent="-228600" defTabSz="914400">
              <a:spcBef>
                <a:spcPts val="1200"/>
              </a:spcBef>
              <a:spcAft>
                <a:spcPts val="0"/>
              </a:spcAft>
              <a:buFont typeface="Arial" panose="020B0604020202020204" pitchFamily="34" charset="0"/>
              <a:buChar char="•"/>
            </a:pPr>
            <a:endParaRPr lang="en-US" sz="1700" dirty="0">
              <a:sym typeface="Roboto"/>
            </a:endParaRPr>
          </a:p>
          <a:p>
            <a:pPr marL="0" lvl="0" indent="-228600" defTabSz="914400">
              <a:spcBef>
                <a:spcPts val="1200"/>
              </a:spcBef>
              <a:spcAft>
                <a:spcPts val="12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2144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Google Shape;121;p2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400"/>
              </a:spcAft>
            </a:pPr>
            <a:r>
              <a:rPr lang="en-US" sz="4100" b="1" kern="1200">
                <a:solidFill>
                  <a:schemeClr val="tx1"/>
                </a:solidFill>
                <a:latin typeface="+mj-lt"/>
                <a:ea typeface="+mj-ea"/>
                <a:cs typeface="+mj-cs"/>
                <a:sym typeface="Arial"/>
              </a:rPr>
              <a:t>Challenges and Solutions</a:t>
            </a:r>
            <a:endParaRPr lang="en-US" sz="4100" b="1" kern="1200">
              <a:solidFill>
                <a:schemeClr val="tx1"/>
              </a:solidFill>
              <a:latin typeface="+mj-lt"/>
              <a:ea typeface="+mj-ea"/>
              <a:cs typeface="+mj-cs"/>
              <a:sym typeface="Roboto"/>
            </a:endParaRPr>
          </a:p>
        </p:txBody>
      </p:sp>
      <p:sp>
        <p:nvSpPr>
          <p:cNvPr id="1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22"/>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buFont typeface="Arial" panose="020B0604020202020204" pitchFamily="34" charset="0"/>
              <a:buChar char="•"/>
            </a:pPr>
            <a:r>
              <a:rPr lang="en-US" sz="1700" b="1" dirty="0">
                <a:sym typeface="Arial"/>
              </a:rPr>
              <a:t>Participant Management</a:t>
            </a:r>
            <a:r>
              <a:rPr lang="en-US" sz="1700" dirty="0">
                <a:sym typeface="Arial"/>
              </a:rPr>
              <a:t>:</a:t>
            </a:r>
          </a:p>
          <a:p>
            <a:pPr marL="457200" lvl="0" indent="-228600" defTabSz="914400">
              <a:spcBef>
                <a:spcPts val="1200"/>
              </a:spcBef>
              <a:spcAft>
                <a:spcPts val="0"/>
              </a:spcAft>
              <a:buSzPts val="1200"/>
              <a:buFont typeface="Arial" panose="020B0604020202020204" pitchFamily="34" charset="0"/>
              <a:buChar char="•"/>
            </a:pPr>
            <a:r>
              <a:rPr lang="en-US" sz="1700" b="1" dirty="0">
                <a:sym typeface="Arial"/>
              </a:rPr>
              <a:t>Solution</a:t>
            </a:r>
            <a:r>
              <a:rPr lang="en-US" sz="1700" dirty="0">
                <a:sym typeface="Arial"/>
              </a:rPr>
              <a:t>: Organizers can manage multiple groups and group participants based on join requests.</a:t>
            </a:r>
          </a:p>
          <a:p>
            <a:pPr marL="0" lvl="0" indent="-228600" defTabSz="914400">
              <a:spcBef>
                <a:spcPts val="1200"/>
              </a:spcBef>
              <a:spcAft>
                <a:spcPts val="0"/>
              </a:spcAft>
              <a:buFont typeface="Arial" panose="020B0604020202020204" pitchFamily="34" charset="0"/>
              <a:buChar char="•"/>
            </a:pPr>
            <a:r>
              <a:rPr lang="en-US" sz="1700" b="1" dirty="0">
                <a:sym typeface="Arial"/>
              </a:rPr>
              <a:t>Fund Allocations</a:t>
            </a:r>
            <a:r>
              <a:rPr lang="en-US" sz="1700" dirty="0">
                <a:sym typeface="Arial"/>
              </a:rPr>
              <a:t>:</a:t>
            </a:r>
          </a:p>
          <a:p>
            <a:pPr marL="457200" lvl="0" indent="-228600" defTabSz="914400">
              <a:spcBef>
                <a:spcPts val="1200"/>
              </a:spcBef>
              <a:spcAft>
                <a:spcPts val="0"/>
              </a:spcAft>
              <a:buSzPts val="1200"/>
              <a:buFont typeface="Arial" panose="020B0604020202020204" pitchFamily="34" charset="0"/>
              <a:buChar char="•"/>
            </a:pPr>
            <a:r>
              <a:rPr lang="en-US" sz="1700" b="1" dirty="0">
                <a:sym typeface="Arial"/>
              </a:rPr>
              <a:t>Solution</a:t>
            </a:r>
            <a:r>
              <a:rPr lang="en-US" sz="1700" dirty="0">
                <a:sym typeface="Arial"/>
              </a:rPr>
              <a:t>: Predefined formula that calculates the amounts.</a:t>
            </a:r>
          </a:p>
          <a:p>
            <a:pPr marL="0" lvl="0" indent="-228600" defTabSz="914400">
              <a:spcBef>
                <a:spcPts val="1200"/>
              </a:spcBef>
              <a:spcAft>
                <a:spcPts val="0"/>
              </a:spcAft>
              <a:buFont typeface="Arial" panose="020B0604020202020204" pitchFamily="34" charset="0"/>
              <a:buChar char="•"/>
            </a:pPr>
            <a:r>
              <a:rPr lang="en-US" sz="1700" b="1" dirty="0">
                <a:sym typeface="Arial"/>
              </a:rPr>
              <a:t>Transparency</a:t>
            </a:r>
            <a:r>
              <a:rPr lang="en-US" sz="1700" dirty="0">
                <a:sym typeface="Arial"/>
              </a:rPr>
              <a:t>:</a:t>
            </a:r>
          </a:p>
          <a:p>
            <a:pPr marL="457200" lvl="0" indent="-228600" defTabSz="914400">
              <a:spcBef>
                <a:spcPts val="1200"/>
              </a:spcBef>
              <a:spcAft>
                <a:spcPts val="0"/>
              </a:spcAft>
              <a:buSzPts val="1200"/>
              <a:buFont typeface="Arial" panose="020B0604020202020204" pitchFamily="34" charset="0"/>
              <a:buChar char="•"/>
            </a:pPr>
            <a:r>
              <a:rPr lang="en-US" sz="1700" b="1" dirty="0">
                <a:sym typeface="Arial"/>
              </a:rPr>
              <a:t>Solution</a:t>
            </a:r>
            <a:r>
              <a:rPr lang="en-US" sz="1700" dirty="0">
                <a:sym typeface="Arial"/>
              </a:rPr>
              <a:t>: View Transactions of a group is available to everyone.</a:t>
            </a:r>
          </a:p>
          <a:p>
            <a:pPr marL="457200" lvl="0" indent="-228600" defTabSz="914400">
              <a:spcBef>
                <a:spcPts val="1200"/>
              </a:spcBef>
              <a:spcAft>
                <a:spcPts val="0"/>
              </a:spcAft>
              <a:buFont typeface="Arial" panose="020B0604020202020204" pitchFamily="34" charset="0"/>
              <a:buChar char="•"/>
            </a:pPr>
            <a:endParaRPr lang="en-US" sz="1700" b="1" dirty="0">
              <a:sym typeface="Arial"/>
            </a:endParaRPr>
          </a:p>
          <a:p>
            <a:pPr marL="0" lvl="0" indent="-228600" defTabSz="914400">
              <a:spcBef>
                <a:spcPts val="1200"/>
              </a:spcBef>
              <a:spcAft>
                <a:spcPts val="0"/>
              </a:spcAft>
              <a:buFont typeface="Arial" panose="020B0604020202020204" pitchFamily="34" charset="0"/>
              <a:buChar char="•"/>
            </a:pPr>
            <a:endParaRPr lang="en-US" sz="1700" b="1" dirty="0">
              <a:sym typeface="Arial"/>
            </a:endParaRPr>
          </a:p>
          <a:p>
            <a:pPr marL="0" lvl="0" indent="-228600" defTabSz="914400">
              <a:spcBef>
                <a:spcPts val="1200"/>
              </a:spcBef>
              <a:spcAft>
                <a:spcPts val="1200"/>
              </a:spcAft>
              <a:buFont typeface="Arial" panose="020B0604020202020204" pitchFamily="34" charset="0"/>
              <a:buChar char="•"/>
            </a:pPr>
            <a:endParaRPr lang="en-US" sz="1700" b="1" dirty="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latin typeface="Roboto"/>
                <a:ea typeface="Roboto"/>
                <a:cs typeface="Roboto"/>
                <a:sym typeface="Roboto"/>
              </a:rPr>
              <a:t>Core Features</a:t>
            </a:r>
            <a:endParaRPr sz="3000" b="1" dirty="0">
              <a:latin typeface="Roboto"/>
              <a:ea typeface="Roboto"/>
              <a:cs typeface="Roboto"/>
              <a:sym typeface="Roboto"/>
            </a:endParaRPr>
          </a:p>
        </p:txBody>
      </p:sp>
      <p:sp>
        <p:nvSpPr>
          <p:cNvPr id="83" name="Google Shape;83;p16"/>
          <p:cNvSpPr txBox="1">
            <a:spLocks noGrp="1"/>
          </p:cNvSpPr>
          <p:nvPr>
            <p:ph type="body" idx="1"/>
          </p:nvPr>
        </p:nvSpPr>
        <p:spPr>
          <a:xfrm>
            <a:off x="311700" y="1436050"/>
            <a:ext cx="4110528" cy="3354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ts val="1100"/>
              <a:buFont typeface="Arial"/>
              <a:buNone/>
            </a:pPr>
            <a:r>
              <a:rPr lang="en" sz="1600" b="1" dirty="0">
                <a:latin typeface="Arial"/>
                <a:ea typeface="Arial"/>
                <a:cs typeface="Arial"/>
                <a:sym typeface="Arial"/>
              </a:rPr>
              <a:t>Organizer Features</a:t>
            </a:r>
            <a:r>
              <a:rPr lang="en" sz="1600" dirty="0">
                <a:latin typeface="Arial"/>
                <a:ea typeface="Arial"/>
                <a:cs typeface="Arial"/>
                <a:sym typeface="Arial"/>
              </a:rPr>
              <a:t>:</a:t>
            </a:r>
            <a:endParaRPr sz="1600" dirty="0">
              <a:latin typeface="Arial"/>
              <a:ea typeface="Arial"/>
              <a:cs typeface="Arial"/>
              <a:sym typeface="Arial"/>
            </a:endParaRPr>
          </a:p>
          <a:p>
            <a:pPr marL="457200" lvl="0" indent="-304800" algn="l" rtl="0">
              <a:lnSpc>
                <a:spcPct val="170000"/>
              </a:lnSpc>
              <a:spcBef>
                <a:spcPts val="1200"/>
              </a:spcBef>
              <a:spcAft>
                <a:spcPts val="0"/>
              </a:spcAft>
              <a:buSzPts val="1200"/>
              <a:buFont typeface="Arial"/>
              <a:buChar char="●"/>
            </a:pPr>
            <a:r>
              <a:rPr lang="en-US" sz="1500" dirty="0">
                <a:latin typeface="Arial"/>
                <a:ea typeface="Arial"/>
                <a:cs typeface="Arial"/>
                <a:sym typeface="Arial"/>
              </a:rPr>
              <a:t>Create a group</a:t>
            </a:r>
            <a:endParaRPr sz="1500" dirty="0">
              <a:latin typeface="Arial"/>
              <a:ea typeface="Arial"/>
              <a:cs typeface="Arial"/>
              <a:sym typeface="Arial"/>
            </a:endParaRPr>
          </a:p>
          <a:p>
            <a:pPr marL="457200" lvl="0" indent="-304800" algn="l" rtl="0">
              <a:lnSpc>
                <a:spcPct val="170000"/>
              </a:lnSpc>
              <a:spcBef>
                <a:spcPts val="0"/>
              </a:spcBef>
              <a:spcAft>
                <a:spcPts val="0"/>
              </a:spcAft>
              <a:buSzPts val="1200"/>
              <a:buFont typeface="Arial"/>
              <a:buChar char="●"/>
            </a:pPr>
            <a:r>
              <a:rPr lang="en" sz="1500" dirty="0">
                <a:latin typeface="Arial"/>
                <a:ea typeface="Arial"/>
                <a:cs typeface="Arial"/>
                <a:sym typeface="Arial"/>
              </a:rPr>
              <a:t>Manage participants- Accept or Reject join group requests</a:t>
            </a:r>
          </a:p>
          <a:p>
            <a:pPr marL="457200" lvl="0" indent="-304800" algn="l" rtl="0">
              <a:lnSpc>
                <a:spcPct val="170000"/>
              </a:lnSpc>
              <a:spcBef>
                <a:spcPts val="0"/>
              </a:spcBef>
              <a:spcAft>
                <a:spcPts val="0"/>
              </a:spcAft>
              <a:buSzPts val="1200"/>
              <a:buFont typeface="Arial"/>
              <a:buChar char="●"/>
            </a:pPr>
            <a:r>
              <a:rPr lang="en" sz="1500" dirty="0">
                <a:latin typeface="Arial"/>
                <a:ea typeface="Arial"/>
                <a:cs typeface="Arial"/>
                <a:sym typeface="Arial"/>
              </a:rPr>
              <a:t>View Montly Plan</a:t>
            </a:r>
          </a:p>
          <a:p>
            <a:pPr marL="457200" lvl="0" indent="-304800" algn="l" rtl="0">
              <a:lnSpc>
                <a:spcPct val="170000"/>
              </a:lnSpc>
              <a:spcBef>
                <a:spcPts val="0"/>
              </a:spcBef>
              <a:spcAft>
                <a:spcPts val="0"/>
              </a:spcAft>
              <a:buSzPts val="1200"/>
              <a:buFont typeface="Arial"/>
              <a:buChar char="●"/>
            </a:pPr>
            <a:r>
              <a:rPr lang="en" sz="1500" dirty="0">
                <a:latin typeface="Arial"/>
                <a:ea typeface="Arial"/>
                <a:cs typeface="Arial"/>
                <a:sym typeface="Arial"/>
              </a:rPr>
              <a:t>View All Group Debit Transactions</a:t>
            </a:r>
          </a:p>
          <a:p>
            <a:pPr marL="457200" lvl="0" indent="-304800" algn="l" rtl="0">
              <a:lnSpc>
                <a:spcPct val="170000"/>
              </a:lnSpc>
              <a:spcBef>
                <a:spcPts val="0"/>
              </a:spcBef>
              <a:spcAft>
                <a:spcPts val="0"/>
              </a:spcAft>
              <a:buSzPts val="1200"/>
              <a:buFont typeface="Arial"/>
              <a:buChar char="●"/>
            </a:pPr>
            <a:r>
              <a:rPr lang="en" sz="1500" dirty="0">
                <a:latin typeface="Arial"/>
                <a:ea typeface="Arial"/>
                <a:cs typeface="Arial"/>
                <a:sym typeface="Arial"/>
              </a:rPr>
              <a:t>View All participants in a group</a:t>
            </a:r>
          </a:p>
          <a:p>
            <a:pPr marL="457200" lvl="0" indent="-304800" algn="l" rtl="0">
              <a:lnSpc>
                <a:spcPct val="170000"/>
              </a:lnSpc>
              <a:spcBef>
                <a:spcPts val="0"/>
              </a:spcBef>
              <a:spcAft>
                <a:spcPts val="0"/>
              </a:spcAft>
              <a:buSzPts val="1200"/>
              <a:buFont typeface="Arial"/>
              <a:buChar char="●"/>
            </a:pPr>
            <a:r>
              <a:rPr lang="en-US" sz="1500" dirty="0">
                <a:latin typeface="Arial"/>
                <a:ea typeface="Arial"/>
                <a:cs typeface="Arial"/>
                <a:sym typeface="Arial"/>
              </a:rPr>
              <a:t>Edit Profile</a:t>
            </a:r>
          </a:p>
          <a:p>
            <a:pPr marL="457200" lvl="0" indent="-304800" algn="l" rtl="0">
              <a:lnSpc>
                <a:spcPct val="170000"/>
              </a:lnSpc>
              <a:spcBef>
                <a:spcPts val="0"/>
              </a:spcBef>
              <a:spcAft>
                <a:spcPts val="0"/>
              </a:spcAft>
              <a:buSzPts val="1200"/>
              <a:buFont typeface="Arial"/>
              <a:buChar char="●"/>
            </a:pPr>
            <a:endParaRPr sz="15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200" dirty="0">
                <a:latin typeface="Arial"/>
                <a:ea typeface="Arial"/>
                <a:cs typeface="Arial"/>
                <a:sym typeface="Arial"/>
              </a:rPr>
              <a:t>.</a:t>
            </a:r>
            <a:endParaRPr sz="1200" dirty="0">
              <a:latin typeface="Arial"/>
              <a:ea typeface="Arial"/>
              <a:cs typeface="Arial"/>
              <a:sym typeface="Arial"/>
            </a:endParaRPr>
          </a:p>
          <a:p>
            <a:pPr marL="0" lvl="0" indent="0" algn="l" rtl="0">
              <a:spcBef>
                <a:spcPts val="1200"/>
              </a:spcBef>
              <a:spcAft>
                <a:spcPts val="1200"/>
              </a:spcAft>
              <a:buNone/>
            </a:pPr>
            <a:endParaRPr dirty="0">
              <a:latin typeface="Roboto"/>
              <a:ea typeface="Roboto"/>
              <a:cs typeface="Roboto"/>
              <a:sym typeface="Roboto"/>
            </a:endParaRPr>
          </a:p>
        </p:txBody>
      </p:sp>
      <p:sp>
        <p:nvSpPr>
          <p:cNvPr id="2" name="Google Shape;83;p16">
            <a:extLst>
              <a:ext uri="{FF2B5EF4-FFF2-40B4-BE49-F238E27FC236}">
                <a16:creationId xmlns:a16="http://schemas.microsoft.com/office/drawing/2014/main" id="{242C65FF-1ACE-D921-C101-9F658CEC41A7}"/>
              </a:ext>
            </a:extLst>
          </p:cNvPr>
          <p:cNvSpPr txBox="1">
            <a:spLocks/>
          </p:cNvSpPr>
          <p:nvPr/>
        </p:nvSpPr>
        <p:spPr>
          <a:xfrm>
            <a:off x="4721774" y="1302042"/>
            <a:ext cx="4110528" cy="3180579"/>
          </a:xfrm>
          <a:prstGeom prst="rect">
            <a:avLst/>
          </a:prstGeom>
        </p:spPr>
        <p:txBody>
          <a:bodyPr spcFirstLastPara="1" vert="horz" wrap="square" lIns="91425" tIns="91425" rIns="91425" bIns="91425" rtlCol="0" anchor="t" anchorCtr="0">
            <a:normAutofit fontScale="92500" lnSpcReduction="20000"/>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marL="0" indent="0">
              <a:spcBef>
                <a:spcPts val="1200"/>
              </a:spcBef>
              <a:buClr>
                <a:schemeClr val="dk1"/>
              </a:buClr>
              <a:buSzPts val="1100"/>
              <a:buFont typeface="Arial"/>
              <a:buNone/>
            </a:pPr>
            <a:r>
              <a:rPr lang="en-US" sz="1600" b="1" dirty="0">
                <a:latin typeface="Arial"/>
                <a:ea typeface="Arial"/>
                <a:cs typeface="Arial"/>
                <a:sym typeface="Arial"/>
              </a:rPr>
              <a:t>Participant Features</a:t>
            </a:r>
            <a:r>
              <a:rPr lang="en-US" sz="1600" dirty="0">
                <a:latin typeface="Arial"/>
                <a:ea typeface="Arial"/>
                <a:cs typeface="Arial"/>
                <a:sym typeface="Arial"/>
              </a:rPr>
              <a:t>:</a:t>
            </a:r>
          </a:p>
          <a:p>
            <a:pPr indent="-304800">
              <a:lnSpc>
                <a:spcPct val="110000"/>
              </a:lnSpc>
              <a:spcBef>
                <a:spcPts val="1200"/>
              </a:spcBef>
              <a:buSzPts val="1200"/>
              <a:buFont typeface="Arial"/>
              <a:buChar char="●"/>
            </a:pPr>
            <a:r>
              <a:rPr lang="en-US" sz="1600" dirty="0">
                <a:latin typeface="Arial"/>
                <a:ea typeface="Arial"/>
                <a:cs typeface="Arial"/>
                <a:sym typeface="Arial"/>
              </a:rPr>
              <a:t>View All available group plans</a:t>
            </a:r>
          </a:p>
          <a:p>
            <a:pPr indent="-304800">
              <a:lnSpc>
                <a:spcPct val="110000"/>
              </a:lnSpc>
              <a:spcBef>
                <a:spcPts val="1200"/>
              </a:spcBef>
              <a:buSzPts val="1200"/>
              <a:buFont typeface="Arial"/>
              <a:buChar char="●"/>
            </a:pPr>
            <a:r>
              <a:rPr lang="en-US" sz="1600" dirty="0">
                <a:latin typeface="Arial"/>
                <a:ea typeface="Arial"/>
                <a:cs typeface="Arial"/>
                <a:sym typeface="Arial"/>
              </a:rPr>
              <a:t>Request to join a group.</a:t>
            </a:r>
          </a:p>
          <a:p>
            <a:pPr indent="-304800">
              <a:lnSpc>
                <a:spcPct val="110000"/>
              </a:lnSpc>
              <a:spcBef>
                <a:spcPts val="1200"/>
              </a:spcBef>
              <a:buSzPts val="1200"/>
              <a:buFont typeface="Arial"/>
              <a:buChar char="●"/>
            </a:pPr>
            <a:r>
              <a:rPr lang="en-US" sz="1600" dirty="0">
                <a:latin typeface="Arial"/>
                <a:ea typeface="Arial"/>
                <a:cs typeface="Arial"/>
                <a:sym typeface="Arial"/>
              </a:rPr>
              <a:t>Make payments according to the Ticket Value</a:t>
            </a:r>
          </a:p>
          <a:p>
            <a:pPr indent="-304800">
              <a:lnSpc>
                <a:spcPct val="110000"/>
              </a:lnSpc>
              <a:spcBef>
                <a:spcPts val="1200"/>
              </a:spcBef>
              <a:buSzPts val="1200"/>
              <a:buFont typeface="Arial"/>
              <a:buChar char="●"/>
            </a:pPr>
            <a:r>
              <a:rPr lang="en-US" sz="1600" dirty="0">
                <a:latin typeface="Arial"/>
                <a:ea typeface="Arial"/>
                <a:cs typeface="Arial"/>
                <a:sym typeface="Arial"/>
              </a:rPr>
              <a:t>View All Group Debit Transactions</a:t>
            </a:r>
          </a:p>
          <a:p>
            <a:pPr indent="-304800">
              <a:lnSpc>
                <a:spcPct val="110000"/>
              </a:lnSpc>
              <a:spcBef>
                <a:spcPts val="1200"/>
              </a:spcBef>
              <a:buSzPts val="1200"/>
              <a:buFont typeface="Arial"/>
              <a:buChar char="●"/>
            </a:pPr>
            <a:r>
              <a:rPr lang="en-US" sz="1600" dirty="0">
                <a:latin typeface="Arial"/>
                <a:ea typeface="Arial"/>
                <a:cs typeface="Arial"/>
                <a:sym typeface="Arial"/>
              </a:rPr>
              <a:t>Edit Profile</a:t>
            </a:r>
          </a:p>
          <a:p>
            <a:pPr indent="-304800">
              <a:lnSpc>
                <a:spcPct val="170000"/>
              </a:lnSpc>
              <a:buSzPts val="1200"/>
              <a:buFont typeface="Arial"/>
              <a:buChar char="●"/>
            </a:pPr>
            <a:endParaRPr lang="en-US" sz="1500" dirty="0">
              <a:latin typeface="Arial"/>
              <a:ea typeface="Arial"/>
              <a:cs typeface="Arial"/>
              <a:sym typeface="Arial"/>
            </a:endParaRPr>
          </a:p>
          <a:p>
            <a:pPr marL="0" indent="0">
              <a:spcBef>
                <a:spcPts val="1200"/>
              </a:spcBef>
              <a:buClr>
                <a:schemeClr val="dk1"/>
              </a:buClr>
              <a:buSzPts val="1100"/>
              <a:buFont typeface="Arial"/>
              <a:buNone/>
            </a:pPr>
            <a:r>
              <a:rPr lang="en-US" sz="1200" dirty="0">
                <a:latin typeface="Arial"/>
                <a:ea typeface="Arial"/>
                <a:cs typeface="Arial"/>
                <a:sym typeface="Arial"/>
              </a:rPr>
              <a:t>.</a:t>
            </a:r>
          </a:p>
          <a:p>
            <a:pPr marL="0" indent="0">
              <a:spcBef>
                <a:spcPts val="1200"/>
              </a:spcBef>
              <a:spcAft>
                <a:spcPts val="1200"/>
              </a:spcAft>
              <a:buFont typeface="Arial" panose="020B0604020202020204" pitchFamily="34" charset="0"/>
              <a:buNone/>
            </a:pPr>
            <a:endParaRPr lang="en-US" dirty="0">
              <a:latin typeface="Roboto"/>
              <a:ea typeface="Roboto"/>
              <a:cs typeface="Roboto"/>
              <a:sym typeface="Roboto"/>
            </a:endParaRPr>
          </a:p>
          <a:p>
            <a:pPr marL="0" indent="0">
              <a:spcBef>
                <a:spcPts val="1200"/>
              </a:spcBef>
              <a:spcAft>
                <a:spcPts val="1200"/>
              </a:spcAft>
              <a:buFont typeface="Arial" panose="020B0604020202020204" pitchFamily="34" charset="0"/>
              <a:buNone/>
            </a:pPr>
            <a:endParaRPr lang="en-US"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2015</TotalTime>
  <Words>315</Words>
  <Application>Microsoft Office PowerPoint</Application>
  <PresentationFormat>On-screen Show (16:9)</PresentationFormat>
  <Paragraphs>76</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 Light</vt:lpstr>
      <vt:lpstr>Calibri</vt:lpstr>
      <vt:lpstr>Roboto Black</vt:lpstr>
      <vt:lpstr>Roboto</vt:lpstr>
      <vt:lpstr>Office Theme</vt:lpstr>
      <vt:lpstr>Project Demo- Digital Chit Fund Management  </vt:lpstr>
      <vt:lpstr>Agenda</vt:lpstr>
      <vt:lpstr>What is Chit Fund?</vt:lpstr>
      <vt:lpstr>PowerPoint Presentation</vt:lpstr>
      <vt:lpstr>PowerPoint Presentation</vt:lpstr>
      <vt:lpstr>PowerPoint Presentation</vt:lpstr>
      <vt:lpstr>Problem Statement</vt:lpstr>
      <vt:lpstr>Challenges and Solutions</vt:lpstr>
      <vt:lpstr>Core Features</vt:lpstr>
      <vt:lpstr>Technology Stack</vt:lpstr>
      <vt:lpstr>PowerPoint Presentation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Demo- Digital Chit Fund Management  </dc:title>
  <dc:creator>Rohitha Reddy Gantla(UST,IN)</dc:creator>
  <cp:lastModifiedBy>Rohitha Reddy Gantla(UST,IN)</cp:lastModifiedBy>
  <cp:revision>4</cp:revision>
  <dcterms:modified xsi:type="dcterms:W3CDTF">2024-11-08T03:48:05Z</dcterms:modified>
</cp:coreProperties>
</file>