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63" r:id="rId3"/>
    <p:sldId id="258" r:id="rId4"/>
    <p:sldId id="259" r:id="rId5"/>
    <p:sldId id="260" r:id="rId6"/>
    <p:sldId id="261" r:id="rId7"/>
    <p:sldId id="262" r:id="rId8"/>
  </p:sldIdLst>
  <p:sldSz cx="12192000" cy="6858000"/>
  <p:notesSz cx="12192000" cy="6858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39B8D57-318C-4586-8A67-BDBC9B7B5BBD}" type="datetimeFigureOut">
              <a:rPr lang="en-US" smtClean="0"/>
              <a:pPr/>
              <a:t>12/6/2024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DECD8C4-2259-4AF9-B60A-09B4871F8A16}"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608AD1-5255-4E8E-8808-1D0B36B6925E}"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144FE-B269-409E-98FB-B11767DD5D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608AD1-5255-4E8E-8808-1D0B36B6925E}"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144FE-B269-409E-98FB-B11767DD5D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A82701-9DA5-4BCC-8219-E66675A0344B}"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947D2-F451-4BB4-A1E6-4C795EC29C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6608AD1-5255-4E8E-8808-1D0B36B6925E}"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22E144FE-B269-409E-98FB-B11767DD5D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E56D5D-529D-4BBE-A386-1C7C269F7CB4}"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43D28-F9DF-4DF4-A5E8-1AC5AFD11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6608AD1-5255-4E8E-8808-1D0B36B6925E}"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E144FE-B269-409E-98FB-B11767DD5D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8E42D4-E9C6-4B8E-B82D-83ED81F280A0}"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43054-465C-40B8-BE32-6C52471FDF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DBF1E-9E6D-40C6-8688-D3F447191A9C}"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31865-2BF0-44E5-B3A0-866B7F7F8C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6608AD1-5255-4E8E-8808-1D0B36B6925E}"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144FE-B269-409E-98FB-B11767DD5D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608AD1-5255-4E8E-8808-1D0B36B6925E}"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144FE-B269-409E-98FB-B11767DD5D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6608AD1-5255-4E8E-8808-1D0B36B6925E}" type="datetimeFigureOut">
              <a:rPr lang="en-US" smtClean="0"/>
              <a:pPr/>
              <a:t>12/6/2024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2E144FE-B269-409E-98FB-B11767DD5D7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p:txBody>
          <a:bodyPr tIns="233045"/>
          <a:lstStyle/>
          <a:p>
            <a:pPr marL="12700" eaLnBrk="1" hangingPunct="1">
              <a:lnSpc>
                <a:spcPct val="80000"/>
              </a:lnSpc>
              <a:spcBef>
                <a:spcPts val="1838"/>
              </a:spcBef>
            </a:pPr>
            <a:r>
              <a:rPr lang="en-US" dirty="0" smtClean="0">
                <a:latin typeface="Arial" charset="0"/>
                <a:cs typeface="Arial" charset="0"/>
              </a:rPr>
              <a:t>EMOTION DETECTION IN TEXT.</a:t>
            </a:r>
          </a:p>
        </p:txBody>
      </p:sp>
      <p:sp>
        <p:nvSpPr>
          <p:cNvPr id="3" name="object 3"/>
          <p:cNvSpPr txBox="1"/>
          <p:nvPr/>
        </p:nvSpPr>
        <p:spPr>
          <a:xfrm>
            <a:off x="7467600" y="5181600"/>
            <a:ext cx="3289300" cy="376385"/>
          </a:xfrm>
          <a:prstGeom prst="rect">
            <a:avLst/>
          </a:prstGeom>
        </p:spPr>
        <p:txBody>
          <a:bodyPr lIns="0" tIns="80645" rIns="0" bIns="0">
            <a:spAutoFit/>
          </a:bodyPr>
          <a:lstStyle/>
          <a:p>
            <a:pPr marL="12700" eaLnBrk="1" hangingPunct="1">
              <a:lnSpc>
                <a:spcPts val="2325"/>
              </a:lnSpc>
              <a:spcBef>
                <a:spcPts val="638"/>
              </a:spcBef>
            </a:pPr>
            <a:r>
              <a:rPr lang="en-US" sz="2400" dirty="0" err="1" smtClean="0">
                <a:solidFill>
                  <a:srgbClr val="FFFFFF"/>
                </a:solidFill>
                <a:cs typeface="Arial" charset="0"/>
              </a:rPr>
              <a:t>Rohith</a:t>
            </a:r>
            <a:r>
              <a:rPr lang="en-US" sz="2400" dirty="0" smtClean="0">
                <a:solidFill>
                  <a:srgbClr val="FFFFFF"/>
                </a:solidFill>
                <a:cs typeface="Arial" charset="0"/>
              </a:rPr>
              <a:t> </a:t>
            </a:r>
            <a:r>
              <a:rPr lang="en-US" sz="2400" dirty="0" err="1" smtClean="0">
                <a:solidFill>
                  <a:srgbClr val="FFFFFF"/>
                </a:solidFill>
                <a:cs typeface="Arial" charset="0"/>
              </a:rPr>
              <a:t>Abburi</a:t>
            </a:r>
            <a:endParaRPr lang="en-US" sz="2400" dirty="0">
              <a:solidFill>
                <a:srgbClr val="000000"/>
              </a:solidFill>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latin typeface="Arial" pitchFamily="34" charset="0"/>
                <a:cs typeface="Arial" pitchFamily="34" charset="0"/>
              </a:rPr>
              <a:t>• </a:t>
            </a:r>
            <a:r>
              <a:rPr lang="en-US" dirty="0" smtClean="0"/>
              <a:t>The aim of this project is to develop an advanced natural language processing (NLP) system capable of accurately identifying and categorizing emotions in text data, with potential applications across various domains.</a:t>
            </a:r>
            <a:endParaRPr lang="en-US" dirty="0" smtClean="0">
              <a:latin typeface="Arial" pitchFamily="34" charset="0"/>
              <a:cs typeface="Arial" pitchFamily="34" charset="0"/>
            </a:endParaRPr>
          </a:p>
          <a:p>
            <a:r>
              <a:rPr lang="en-US" dirty="0" smtClean="0">
                <a:latin typeface="Arial" pitchFamily="34" charset="0"/>
                <a:cs typeface="Arial" pitchFamily="34" charset="0"/>
              </a:rPr>
              <a:t>• </a:t>
            </a:r>
            <a:r>
              <a:rPr lang="en-US" dirty="0" smtClean="0"/>
              <a:t>Practical uses include monitoring emotional states in mental health, improving chat </a:t>
            </a:r>
            <a:r>
              <a:rPr lang="en-US" dirty="0" err="1" smtClean="0"/>
              <a:t>bot</a:t>
            </a:r>
            <a:r>
              <a:rPr lang="en-US" dirty="0" smtClean="0"/>
              <a:t> empathy in customer service, and providing insights into public sentiment through social media analytics.</a:t>
            </a:r>
          </a:p>
          <a:p>
            <a:r>
              <a:rPr lang="en-US" dirty="0" smtClean="0">
                <a:latin typeface="Arial" pitchFamily="34" charset="0"/>
                <a:cs typeface="Arial" pitchFamily="34" charset="0"/>
              </a:rPr>
              <a:t> • </a:t>
            </a:r>
            <a:r>
              <a:rPr lang="en-US" dirty="0" smtClean="0"/>
              <a:t>This project refines the accuracy and depth of emotion recognition, contributing to a broader understanding of public emotions.</a:t>
            </a:r>
            <a:r>
              <a:rPr lang="en-US" dirty="0" smtClean="0">
                <a:latin typeface="Arial" pitchFamily="34" charset="0"/>
                <a:cs typeface="Arial" pitchFamily="34" charset="0"/>
              </a:rPr>
              <a:t> </a:t>
            </a:r>
            <a:endParaRPr lang="en-US"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tIns="16510" rtlCol="0"/>
          <a:lstStyle/>
          <a:p>
            <a:pPr marL="12700" eaLnBrk="1" fontAlgn="auto" hangingPunct="1">
              <a:spcBef>
                <a:spcPts val="130"/>
              </a:spcBef>
              <a:spcAft>
                <a:spcPts val="0"/>
              </a:spcAft>
              <a:defRPr/>
            </a:pPr>
            <a:r>
              <a:rPr spc="-165" dirty="0"/>
              <a:t>DATA</a:t>
            </a:r>
            <a:r>
              <a:rPr spc="-365" dirty="0"/>
              <a:t> </a:t>
            </a:r>
            <a:r>
              <a:rPr spc="-65" dirty="0"/>
              <a:t>PREPARATION</a:t>
            </a:r>
            <a:r>
              <a:rPr spc="-140" dirty="0"/>
              <a:t> </a:t>
            </a:r>
            <a:r>
              <a:rPr dirty="0"/>
              <a:t>&amp;</a:t>
            </a:r>
            <a:r>
              <a:rPr spc="-25" dirty="0"/>
              <a:t> </a:t>
            </a:r>
            <a:r>
              <a:rPr spc="-10" dirty="0"/>
              <a:t>PROCESSING</a:t>
            </a:r>
          </a:p>
        </p:txBody>
      </p:sp>
      <p:sp>
        <p:nvSpPr>
          <p:cNvPr id="3" name="object 3"/>
          <p:cNvSpPr txBox="1"/>
          <p:nvPr/>
        </p:nvSpPr>
        <p:spPr>
          <a:xfrm>
            <a:off x="444500" y="2760663"/>
            <a:ext cx="5094288" cy="3403600"/>
          </a:xfrm>
          <a:prstGeom prst="rect">
            <a:avLst/>
          </a:prstGeom>
        </p:spPr>
        <p:txBody>
          <a:bodyPr lIns="0" tIns="15875" rIns="0" bIns="0">
            <a:spAutoFit/>
          </a:bodyPr>
          <a:lstStyle/>
          <a:p>
            <a:pPr marL="277813" eaLnBrk="1" hangingPunct="1">
              <a:spcBef>
                <a:spcPts val="125"/>
              </a:spcBef>
            </a:pPr>
            <a:r>
              <a:rPr lang="en-US" sz="2100" b="1" dirty="0">
                <a:solidFill>
                  <a:srgbClr val="3A4546"/>
                </a:solidFill>
                <a:cs typeface="Arial" charset="0"/>
              </a:rPr>
              <a:t>Data Preparation</a:t>
            </a:r>
            <a:endParaRPr lang="en-US" sz="2100" dirty="0">
              <a:solidFill>
                <a:srgbClr val="000000"/>
              </a:solidFill>
              <a:cs typeface="Arial" charset="0"/>
            </a:endParaRPr>
          </a:p>
          <a:p>
            <a:pPr marL="277813" eaLnBrk="1" hangingPunct="1"/>
            <a:endParaRPr lang="en-US" sz="2000" dirty="0">
              <a:solidFill>
                <a:srgbClr val="000000"/>
              </a:solidFill>
              <a:cs typeface="Arial" charset="0"/>
            </a:endParaRPr>
          </a:p>
          <a:p>
            <a:pPr marL="277813" eaLnBrk="1" hangingPunct="1">
              <a:lnSpc>
                <a:spcPct val="150000"/>
              </a:lnSpc>
              <a:buFontTx/>
              <a:buChar char="•"/>
            </a:pPr>
            <a:r>
              <a:rPr lang="en-US" sz="1500" dirty="0">
                <a:solidFill>
                  <a:srgbClr val="000000"/>
                </a:solidFill>
                <a:cs typeface="Arial" charset="0"/>
              </a:rPr>
              <a:t>The dataset </a:t>
            </a:r>
            <a:r>
              <a:rPr lang="en-US" sz="1500" b="1" dirty="0" err="1">
                <a:solidFill>
                  <a:srgbClr val="000000"/>
                </a:solidFill>
                <a:cs typeface="Arial" charset="0"/>
              </a:rPr>
              <a:t>tweet_emotions</a:t>
            </a:r>
            <a:r>
              <a:rPr lang="en-US" sz="1500" b="1" dirty="0">
                <a:solidFill>
                  <a:srgbClr val="000000"/>
                </a:solidFill>
                <a:cs typeface="Arial" charset="0"/>
              </a:rPr>
              <a:t> </a:t>
            </a:r>
            <a:r>
              <a:rPr lang="en-US" sz="1500" dirty="0">
                <a:solidFill>
                  <a:srgbClr val="000000"/>
                </a:solidFill>
                <a:cs typeface="Arial" charset="0"/>
              </a:rPr>
              <a:t>is loaded into a pandas </a:t>
            </a:r>
            <a:r>
              <a:rPr lang="en-US" sz="1500" dirty="0" err="1">
                <a:solidFill>
                  <a:srgbClr val="000000"/>
                </a:solidFill>
                <a:cs typeface="Arial" charset="0"/>
              </a:rPr>
              <a:t>DataFrame</a:t>
            </a:r>
            <a:r>
              <a:rPr lang="en-US" sz="1500" dirty="0">
                <a:solidFill>
                  <a:srgbClr val="000000"/>
                </a:solidFill>
                <a:cs typeface="Arial" charset="0"/>
              </a:rPr>
              <a:t>, containing numerous tweets with associated emotions</a:t>
            </a:r>
          </a:p>
          <a:p>
            <a:pPr marL="277813" eaLnBrk="1" hangingPunct="1">
              <a:spcBef>
                <a:spcPts val="900"/>
              </a:spcBef>
              <a:buFontTx/>
              <a:buChar char="•"/>
            </a:pPr>
            <a:r>
              <a:rPr lang="en-US" sz="1500" dirty="0">
                <a:solidFill>
                  <a:srgbClr val="000000"/>
                </a:solidFill>
                <a:cs typeface="Arial" charset="0"/>
              </a:rPr>
              <a:t>The dataset is split into training (80%), validation (16%),</a:t>
            </a:r>
          </a:p>
          <a:p>
            <a:pPr marL="277813" eaLnBrk="1" hangingPunct="1">
              <a:lnSpc>
                <a:spcPct val="150000"/>
              </a:lnSpc>
            </a:pPr>
            <a:r>
              <a:rPr lang="en-US" sz="1500" dirty="0">
                <a:solidFill>
                  <a:srgbClr val="000000"/>
                </a:solidFill>
                <a:cs typeface="Arial" charset="0"/>
              </a:rPr>
              <a:t>and test (4%) sets. This is done to ensure that the model is trained on a large portion of the data, validated on a smaller portion, and finally tested on a separate set to evaluate its </a:t>
            </a:r>
            <a:r>
              <a:rPr lang="en-US" sz="1500" dirty="0" err="1">
                <a:solidFill>
                  <a:srgbClr val="000000"/>
                </a:solidFill>
                <a:cs typeface="Arial" charset="0"/>
              </a:rPr>
              <a:t>performanc</a:t>
            </a:r>
            <a:endParaRPr lang="en-US" sz="1500" dirty="0">
              <a:solidFill>
                <a:srgbClr val="000000"/>
              </a:solidFill>
              <a:cs typeface="Arial" charset="0"/>
            </a:endParaRPr>
          </a:p>
        </p:txBody>
      </p:sp>
      <p:sp>
        <p:nvSpPr>
          <p:cNvPr id="4" name="object 4"/>
          <p:cNvSpPr txBox="1"/>
          <p:nvPr/>
        </p:nvSpPr>
        <p:spPr>
          <a:xfrm>
            <a:off x="6027738" y="2760663"/>
            <a:ext cx="5491162" cy="2716212"/>
          </a:xfrm>
          <a:prstGeom prst="rect">
            <a:avLst/>
          </a:prstGeom>
        </p:spPr>
        <p:txBody>
          <a:bodyPr lIns="0" tIns="15875" rIns="0" bIns="0">
            <a:spAutoFit/>
          </a:bodyPr>
          <a:lstStyle/>
          <a:p>
            <a:pPr marL="269875" eaLnBrk="1" hangingPunct="1">
              <a:spcBef>
                <a:spcPts val="125"/>
              </a:spcBef>
            </a:pPr>
            <a:r>
              <a:rPr lang="en-US" sz="2100" b="1">
                <a:solidFill>
                  <a:srgbClr val="3A4546"/>
                </a:solidFill>
                <a:cs typeface="Arial" charset="0"/>
              </a:rPr>
              <a:t>Preprocessing</a:t>
            </a:r>
            <a:endParaRPr lang="en-US" sz="2100">
              <a:solidFill>
                <a:srgbClr val="000000"/>
              </a:solidFill>
              <a:cs typeface="Arial" charset="0"/>
            </a:endParaRPr>
          </a:p>
          <a:p>
            <a:pPr marL="269875" eaLnBrk="1" hangingPunct="1"/>
            <a:endParaRPr lang="en-US" sz="2000">
              <a:solidFill>
                <a:srgbClr val="000000"/>
              </a:solidFill>
              <a:cs typeface="Arial" charset="0"/>
            </a:endParaRPr>
          </a:p>
          <a:p>
            <a:pPr marL="269875" eaLnBrk="1" hangingPunct="1">
              <a:lnSpc>
                <a:spcPct val="150000"/>
              </a:lnSpc>
              <a:buFontTx/>
              <a:buChar char="•"/>
            </a:pPr>
            <a:r>
              <a:rPr lang="en-US" sz="1500">
                <a:solidFill>
                  <a:srgbClr val="000000"/>
                </a:solidFill>
                <a:cs typeface="Arial" charset="0"/>
              </a:rPr>
              <a:t>The content from the training data is tokenized. This process involves converting the text into a list, removing punctuation, and then splitting it into individual words or tokens. The </a:t>
            </a:r>
            <a:r>
              <a:rPr lang="en-US" sz="1500" b="1">
                <a:solidFill>
                  <a:srgbClr val="000000"/>
                </a:solidFill>
                <a:cs typeface="Arial" charset="0"/>
              </a:rPr>
              <a:t>Tokenizer </a:t>
            </a:r>
            <a:r>
              <a:rPr lang="en-US" sz="1500">
                <a:solidFill>
                  <a:srgbClr val="000000"/>
                </a:solidFill>
                <a:cs typeface="Arial" charset="0"/>
              </a:rPr>
              <a:t>from Keras preprocessing is used for this purpose. It helps in converting the text data into sequences of integers, where each integer represents a specific word in a dictionary</a:t>
            </a:r>
          </a:p>
        </p:txBody>
      </p:sp>
      <p:sp>
        <p:nvSpPr>
          <p:cNvPr id="5" name="object 5"/>
          <p:cNvSpPr txBox="1"/>
          <p:nvPr/>
        </p:nvSpPr>
        <p:spPr>
          <a:xfrm>
            <a:off x="11610975" y="334963"/>
            <a:ext cx="109538" cy="209550"/>
          </a:xfrm>
          <a:prstGeom prst="rect">
            <a:avLst/>
          </a:prstGeom>
        </p:spPr>
        <p:txBody>
          <a:bodyPr lIns="0" tIns="12700" rIns="0" bIns="0">
            <a:spAutoFit/>
          </a:bodyPr>
          <a:lstStyle/>
          <a:p>
            <a:pPr marL="12700" eaLnBrk="1" fontAlgn="auto" hangingPunct="1">
              <a:spcBef>
                <a:spcPts val="100"/>
              </a:spcBef>
              <a:spcAft>
                <a:spcPts val="0"/>
              </a:spcAft>
              <a:defRPr/>
            </a:pPr>
            <a:r>
              <a:rPr sz="1200" kern="0" spc="-5" dirty="0">
                <a:solidFill>
                  <a:srgbClr val="3A4546"/>
                </a:solidFill>
                <a:latin typeface="Arial"/>
                <a:cs typeface="Arial"/>
              </a:rPr>
              <a:t>3</a:t>
            </a:r>
            <a:endParaRPr sz="1200" kern="0">
              <a:solidFill>
                <a:sysClr val="windowText" lastClr="000000"/>
              </a:solidFill>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8825" y="1262063"/>
            <a:ext cx="3095625" cy="1403350"/>
          </a:xfrm>
          <a:prstGeom prst="rect">
            <a:avLst/>
          </a:prstGeom>
        </p:spPr>
        <p:txBody>
          <a:bodyPr lIns="0" tIns="163830" rIns="0" bIns="0">
            <a:spAutoFit/>
          </a:bodyPr>
          <a:lstStyle/>
          <a:p>
            <a:pPr algn="ctr" eaLnBrk="1" hangingPunct="1">
              <a:lnSpc>
                <a:spcPts val="4800"/>
              </a:lnSpc>
              <a:spcBef>
                <a:spcPts val="1288"/>
              </a:spcBef>
            </a:pPr>
            <a:r>
              <a:rPr lang="en-US" sz="5000" dirty="0">
                <a:solidFill>
                  <a:schemeClr val="bg1"/>
                </a:solidFill>
                <a:cs typeface="Arial" charset="0"/>
              </a:rPr>
              <a:t>MODEL ANALYSIS</a:t>
            </a:r>
          </a:p>
        </p:txBody>
      </p:sp>
      <p:sp>
        <p:nvSpPr>
          <p:cNvPr id="3" name="object 3"/>
          <p:cNvSpPr txBox="1"/>
          <p:nvPr/>
        </p:nvSpPr>
        <p:spPr>
          <a:xfrm>
            <a:off x="503238" y="334963"/>
            <a:ext cx="1135062" cy="209550"/>
          </a:xfrm>
          <a:prstGeom prst="rect">
            <a:avLst/>
          </a:prstGeom>
        </p:spPr>
        <p:txBody>
          <a:bodyPr lIns="0" tIns="12700" rIns="0" bIns="0">
            <a:spAutoFit/>
          </a:bodyPr>
          <a:lstStyle/>
          <a:p>
            <a:pPr eaLnBrk="1" fontAlgn="auto" hangingPunct="1">
              <a:spcBef>
                <a:spcPts val="100"/>
              </a:spcBef>
              <a:spcAft>
                <a:spcPts val="0"/>
              </a:spcAft>
              <a:defRPr/>
            </a:pPr>
            <a:r>
              <a:rPr sz="1200" kern="0" dirty="0">
                <a:solidFill>
                  <a:srgbClr val="3A4546"/>
                </a:solidFill>
                <a:latin typeface="Arial"/>
                <a:cs typeface="Arial"/>
              </a:rPr>
              <a:t>Presentation</a:t>
            </a:r>
            <a:r>
              <a:rPr sz="1200" kern="0" spc="-65" dirty="0">
                <a:solidFill>
                  <a:srgbClr val="3A4546"/>
                </a:solidFill>
                <a:latin typeface="Arial"/>
                <a:cs typeface="Arial"/>
              </a:rPr>
              <a:t> </a:t>
            </a:r>
            <a:r>
              <a:rPr sz="1200" kern="0" spc="-20" dirty="0">
                <a:solidFill>
                  <a:srgbClr val="3A4546"/>
                </a:solidFill>
                <a:latin typeface="Arial"/>
                <a:cs typeface="Arial"/>
              </a:rPr>
              <a:t>title</a:t>
            </a:r>
            <a:endParaRPr sz="1200" kern="0">
              <a:solidFill>
                <a:sysClr val="windowText" lastClr="000000"/>
              </a:solidFill>
              <a:latin typeface="Arial"/>
              <a:cs typeface="Arial"/>
            </a:endParaRPr>
          </a:p>
        </p:txBody>
      </p:sp>
      <p:sp>
        <p:nvSpPr>
          <p:cNvPr id="4" name="object 4"/>
          <p:cNvSpPr txBox="1"/>
          <p:nvPr/>
        </p:nvSpPr>
        <p:spPr>
          <a:xfrm>
            <a:off x="5397500" y="931863"/>
            <a:ext cx="4329113" cy="449262"/>
          </a:xfrm>
          <a:prstGeom prst="rect">
            <a:avLst/>
          </a:prstGeom>
        </p:spPr>
        <p:txBody>
          <a:bodyPr lIns="0" tIns="16510" rIns="0" bIns="0">
            <a:spAutoFit/>
          </a:bodyPr>
          <a:lstStyle/>
          <a:p>
            <a:pPr marL="12700" eaLnBrk="1" fontAlgn="auto" hangingPunct="1">
              <a:spcBef>
                <a:spcPts val="130"/>
              </a:spcBef>
              <a:spcAft>
                <a:spcPts val="0"/>
              </a:spcAft>
              <a:defRPr/>
            </a:pPr>
            <a:r>
              <a:rPr sz="2750" b="1" kern="0" dirty="0">
                <a:solidFill>
                  <a:schemeClr val="bg1"/>
                </a:solidFill>
                <a:latin typeface="Arial"/>
                <a:cs typeface="Arial"/>
              </a:rPr>
              <a:t>Architecture</a:t>
            </a:r>
            <a:r>
              <a:rPr sz="2750" b="1" kern="0" spc="315" dirty="0">
                <a:solidFill>
                  <a:schemeClr val="bg1"/>
                </a:solidFill>
                <a:latin typeface="Arial"/>
                <a:cs typeface="Arial"/>
              </a:rPr>
              <a:t> </a:t>
            </a:r>
            <a:r>
              <a:rPr sz="2750" b="1" kern="0" dirty="0">
                <a:solidFill>
                  <a:schemeClr val="bg1"/>
                </a:solidFill>
                <a:latin typeface="Arial"/>
                <a:cs typeface="Arial"/>
              </a:rPr>
              <a:t>and</a:t>
            </a:r>
            <a:r>
              <a:rPr sz="2750" b="1" kern="0" spc="50" dirty="0">
                <a:solidFill>
                  <a:schemeClr val="bg1"/>
                </a:solidFill>
                <a:latin typeface="Arial"/>
                <a:cs typeface="Arial"/>
              </a:rPr>
              <a:t> </a:t>
            </a:r>
            <a:r>
              <a:rPr sz="2750" b="1" kern="0" spc="-10" dirty="0">
                <a:solidFill>
                  <a:schemeClr val="bg1"/>
                </a:solidFill>
                <a:latin typeface="Arial"/>
                <a:cs typeface="Arial"/>
              </a:rPr>
              <a:t>Training</a:t>
            </a:r>
            <a:endParaRPr sz="2750" kern="0">
              <a:solidFill>
                <a:schemeClr val="bg1"/>
              </a:solidFill>
              <a:latin typeface="Arial"/>
              <a:cs typeface="Arial"/>
            </a:endParaRPr>
          </a:p>
        </p:txBody>
      </p:sp>
      <p:sp>
        <p:nvSpPr>
          <p:cNvPr id="5" name="object 5"/>
          <p:cNvSpPr txBox="1"/>
          <p:nvPr/>
        </p:nvSpPr>
        <p:spPr>
          <a:xfrm>
            <a:off x="4503738" y="1666875"/>
            <a:ext cx="6962775" cy="1485900"/>
          </a:xfrm>
          <a:prstGeom prst="rect">
            <a:avLst/>
          </a:prstGeom>
        </p:spPr>
        <p:txBody>
          <a:bodyPr lIns="0" tIns="8255" rIns="0" bIns="0">
            <a:spAutoFit/>
          </a:bodyPr>
          <a:lstStyle/>
          <a:p>
            <a:pPr marL="298450" indent="-285750" eaLnBrk="1" hangingPunct="1">
              <a:lnSpc>
                <a:spcPct val="155000"/>
              </a:lnSpc>
              <a:spcBef>
                <a:spcPts val="63"/>
              </a:spcBef>
              <a:buFontTx/>
              <a:buChar char="•"/>
              <a:tabLst>
                <a:tab pos="298450" algn="l"/>
              </a:tabLst>
            </a:pPr>
            <a:r>
              <a:rPr lang="en-US" sz="1500" dirty="0">
                <a:solidFill>
                  <a:srgbClr val="000000"/>
                </a:solidFill>
                <a:cs typeface="Arial" charset="0"/>
              </a:rPr>
              <a:t>A custom </a:t>
            </a:r>
            <a:r>
              <a:rPr lang="en-US" sz="1500" dirty="0" err="1">
                <a:solidFill>
                  <a:srgbClr val="000000"/>
                </a:solidFill>
                <a:cs typeface="Arial" charset="0"/>
              </a:rPr>
              <a:t>TensorFlow</a:t>
            </a:r>
            <a:r>
              <a:rPr lang="en-US" sz="1500" dirty="0">
                <a:solidFill>
                  <a:srgbClr val="000000"/>
                </a:solidFill>
                <a:cs typeface="Arial" charset="0"/>
              </a:rPr>
              <a:t> </a:t>
            </a:r>
            <a:r>
              <a:rPr lang="en-US" sz="1500" dirty="0" err="1">
                <a:solidFill>
                  <a:srgbClr val="000000"/>
                </a:solidFill>
                <a:cs typeface="Arial" charset="0"/>
              </a:rPr>
              <a:t>Keras</a:t>
            </a:r>
            <a:r>
              <a:rPr lang="en-US" sz="1500" dirty="0">
                <a:solidFill>
                  <a:srgbClr val="000000"/>
                </a:solidFill>
                <a:cs typeface="Arial" charset="0"/>
              </a:rPr>
              <a:t> layer, </a:t>
            </a:r>
            <a:r>
              <a:rPr lang="en-US" sz="1500" b="1" dirty="0" err="1">
                <a:solidFill>
                  <a:srgbClr val="000000"/>
                </a:solidFill>
                <a:cs typeface="Arial" charset="0"/>
              </a:rPr>
              <a:t>T_encoder</a:t>
            </a:r>
            <a:r>
              <a:rPr lang="en-US" sz="1500" dirty="0">
                <a:solidFill>
                  <a:srgbClr val="000000"/>
                </a:solidFill>
                <a:cs typeface="Arial" charset="0"/>
              </a:rPr>
              <a:t>, is defined, which includes multiple layers such as </a:t>
            </a:r>
            <a:r>
              <a:rPr lang="en-US" sz="1500" dirty="0" err="1">
                <a:solidFill>
                  <a:srgbClr val="000000"/>
                </a:solidFill>
                <a:cs typeface="Arial" charset="0"/>
              </a:rPr>
              <a:t>MultiHeadAttention</a:t>
            </a:r>
            <a:r>
              <a:rPr lang="en-US" sz="1500" dirty="0">
                <a:solidFill>
                  <a:srgbClr val="000000"/>
                </a:solidFill>
                <a:cs typeface="Arial" charset="0"/>
              </a:rPr>
              <a:t>, Dense, Dropout, and </a:t>
            </a:r>
            <a:r>
              <a:rPr lang="en-US" sz="1500" dirty="0" err="1">
                <a:solidFill>
                  <a:srgbClr val="000000"/>
                </a:solidFill>
                <a:cs typeface="Arial" charset="0"/>
              </a:rPr>
              <a:t>LayerNormalization</a:t>
            </a:r>
            <a:r>
              <a:rPr lang="en-US" sz="1500" dirty="0">
                <a:solidFill>
                  <a:srgbClr val="000000"/>
                </a:solidFill>
                <a:cs typeface="Arial" charset="0"/>
              </a:rPr>
              <a:t>. This architecture is indicative of a Transformer model, which is effective for handling sequence data like text.</a:t>
            </a:r>
          </a:p>
        </p:txBody>
      </p:sp>
      <p:sp>
        <p:nvSpPr>
          <p:cNvPr id="6" name="object 6"/>
          <p:cNvSpPr txBox="1"/>
          <p:nvPr/>
        </p:nvSpPr>
        <p:spPr>
          <a:xfrm>
            <a:off x="4503738" y="3498850"/>
            <a:ext cx="6919912" cy="1846263"/>
          </a:xfrm>
          <a:prstGeom prst="rect">
            <a:avLst/>
          </a:prstGeom>
        </p:spPr>
        <p:txBody>
          <a:bodyPr lIns="0" tIns="9525" rIns="0" bIns="0">
            <a:spAutoFit/>
          </a:bodyPr>
          <a:lstStyle/>
          <a:p>
            <a:pPr marL="298450" indent="-285750" eaLnBrk="1" hangingPunct="1">
              <a:lnSpc>
                <a:spcPct val="154000"/>
              </a:lnSpc>
              <a:spcBef>
                <a:spcPts val="75"/>
              </a:spcBef>
              <a:buFontTx/>
              <a:buChar char="•"/>
              <a:tabLst>
                <a:tab pos="298450" algn="l"/>
              </a:tabLst>
            </a:pPr>
            <a:r>
              <a:rPr lang="en-US" sz="1500">
                <a:solidFill>
                  <a:srgbClr val="000000"/>
                </a:solidFill>
                <a:cs typeface="Arial" charset="0"/>
              </a:rPr>
              <a:t>Learning rate schedulers and early stopping callbacks are used during training. The learning rate scheduler adjusts the learning rate throughout training, potentially improving model performance by fine-tuning the learning process. Early stopping is used to halt the training if the model's performance on the validation data doesn't improve, preventing overfitting</a:t>
            </a:r>
          </a:p>
        </p:txBody>
      </p:sp>
      <p:sp>
        <p:nvSpPr>
          <p:cNvPr id="7" name="object 7"/>
          <p:cNvSpPr txBox="1"/>
          <p:nvPr/>
        </p:nvSpPr>
        <p:spPr>
          <a:xfrm>
            <a:off x="11610975" y="334963"/>
            <a:ext cx="109538" cy="209550"/>
          </a:xfrm>
          <a:prstGeom prst="rect">
            <a:avLst/>
          </a:prstGeom>
        </p:spPr>
        <p:txBody>
          <a:bodyPr lIns="0" tIns="12700" rIns="0" bIns="0">
            <a:spAutoFit/>
          </a:bodyPr>
          <a:lstStyle/>
          <a:p>
            <a:pPr marL="12700" eaLnBrk="1" fontAlgn="auto" hangingPunct="1">
              <a:spcBef>
                <a:spcPts val="100"/>
              </a:spcBef>
              <a:spcAft>
                <a:spcPts val="0"/>
              </a:spcAft>
              <a:defRPr/>
            </a:pPr>
            <a:r>
              <a:rPr sz="1200" kern="0" spc="-5" dirty="0">
                <a:solidFill>
                  <a:srgbClr val="3A4546"/>
                </a:solidFill>
                <a:latin typeface="Arial"/>
                <a:cs typeface="Arial"/>
              </a:rPr>
              <a:t>4</a:t>
            </a:r>
            <a:endParaRPr sz="1200" kern="0">
              <a:solidFill>
                <a:sysClr val="windowText" lastClr="000000"/>
              </a:solidFill>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1" y="1262063"/>
            <a:ext cx="3397250" cy="1403350"/>
          </a:xfrm>
          <a:prstGeom prst="rect">
            <a:avLst/>
          </a:prstGeom>
        </p:spPr>
        <p:txBody>
          <a:bodyPr wrap="square" lIns="0" tIns="163830" rIns="0" bIns="0">
            <a:spAutoFit/>
          </a:bodyPr>
          <a:lstStyle/>
          <a:p>
            <a:pPr algn="ctr" eaLnBrk="1" hangingPunct="1">
              <a:lnSpc>
                <a:spcPts val="4800"/>
              </a:lnSpc>
              <a:spcBef>
                <a:spcPts val="1288"/>
              </a:spcBef>
            </a:pPr>
            <a:r>
              <a:rPr lang="en-US" sz="4800" i="1" dirty="0" smtClean="0">
                <a:solidFill>
                  <a:schemeClr val="bg1"/>
                </a:solidFill>
                <a:cs typeface="Arial" charset="0"/>
              </a:rPr>
              <a:t>MODEL ANALYSIS</a:t>
            </a:r>
            <a:endParaRPr lang="en-US" sz="4800" i="1" dirty="0">
              <a:solidFill>
                <a:schemeClr val="bg1"/>
              </a:solidFill>
              <a:cs typeface="Arial" charset="0"/>
            </a:endParaRPr>
          </a:p>
        </p:txBody>
      </p:sp>
      <p:sp>
        <p:nvSpPr>
          <p:cNvPr id="3" name="object 3"/>
          <p:cNvSpPr txBox="1"/>
          <p:nvPr/>
        </p:nvSpPr>
        <p:spPr>
          <a:xfrm>
            <a:off x="503238" y="334963"/>
            <a:ext cx="1135062" cy="209550"/>
          </a:xfrm>
          <a:prstGeom prst="rect">
            <a:avLst/>
          </a:prstGeom>
        </p:spPr>
        <p:txBody>
          <a:bodyPr lIns="0" tIns="12700" rIns="0" bIns="0">
            <a:spAutoFit/>
          </a:bodyPr>
          <a:lstStyle/>
          <a:p>
            <a:pPr eaLnBrk="1" fontAlgn="auto" hangingPunct="1">
              <a:spcBef>
                <a:spcPts val="100"/>
              </a:spcBef>
              <a:spcAft>
                <a:spcPts val="0"/>
              </a:spcAft>
              <a:defRPr/>
            </a:pPr>
            <a:r>
              <a:rPr sz="1200" kern="0" dirty="0">
                <a:solidFill>
                  <a:srgbClr val="3A4546"/>
                </a:solidFill>
                <a:latin typeface="Arial"/>
                <a:cs typeface="Arial"/>
              </a:rPr>
              <a:t>Presentation</a:t>
            </a:r>
            <a:r>
              <a:rPr sz="1200" kern="0" spc="-65" dirty="0">
                <a:solidFill>
                  <a:srgbClr val="3A4546"/>
                </a:solidFill>
                <a:latin typeface="Arial"/>
                <a:cs typeface="Arial"/>
              </a:rPr>
              <a:t> </a:t>
            </a:r>
            <a:r>
              <a:rPr sz="1200" kern="0" spc="-20" dirty="0">
                <a:solidFill>
                  <a:srgbClr val="3A4546"/>
                </a:solidFill>
                <a:latin typeface="Arial"/>
                <a:cs typeface="Arial"/>
              </a:rPr>
              <a:t>title</a:t>
            </a:r>
            <a:endParaRPr sz="1200" kern="0">
              <a:solidFill>
                <a:sysClr val="windowText" lastClr="000000"/>
              </a:solidFill>
              <a:latin typeface="Arial"/>
              <a:cs typeface="Arial"/>
            </a:endParaRPr>
          </a:p>
        </p:txBody>
      </p:sp>
      <p:sp>
        <p:nvSpPr>
          <p:cNvPr id="4" name="object 4"/>
          <p:cNvSpPr txBox="1"/>
          <p:nvPr/>
        </p:nvSpPr>
        <p:spPr>
          <a:xfrm>
            <a:off x="5876925" y="796925"/>
            <a:ext cx="3738563" cy="450850"/>
          </a:xfrm>
          <a:prstGeom prst="rect">
            <a:avLst/>
          </a:prstGeom>
        </p:spPr>
        <p:txBody>
          <a:bodyPr lIns="0" tIns="16510" rIns="0" bIns="0">
            <a:spAutoFit/>
          </a:bodyPr>
          <a:lstStyle/>
          <a:p>
            <a:pPr marL="12700" eaLnBrk="1" fontAlgn="auto" hangingPunct="1">
              <a:spcBef>
                <a:spcPts val="130"/>
              </a:spcBef>
              <a:spcAft>
                <a:spcPts val="0"/>
              </a:spcAft>
              <a:defRPr/>
            </a:pPr>
            <a:r>
              <a:rPr sz="2750" b="1" kern="0" dirty="0">
                <a:solidFill>
                  <a:schemeClr val="bg1"/>
                </a:solidFill>
                <a:latin typeface="Arial"/>
                <a:cs typeface="Arial"/>
              </a:rPr>
              <a:t>Fitting</a:t>
            </a:r>
            <a:r>
              <a:rPr sz="2750" b="1" kern="0" spc="150" dirty="0">
                <a:solidFill>
                  <a:schemeClr val="bg1"/>
                </a:solidFill>
                <a:latin typeface="Arial"/>
                <a:cs typeface="Arial"/>
              </a:rPr>
              <a:t> </a:t>
            </a:r>
            <a:r>
              <a:rPr sz="2750" b="1" kern="0" dirty="0">
                <a:solidFill>
                  <a:schemeClr val="bg1"/>
                </a:solidFill>
                <a:latin typeface="Arial"/>
                <a:cs typeface="Arial"/>
              </a:rPr>
              <a:t>and</a:t>
            </a:r>
            <a:r>
              <a:rPr sz="2750" b="1" kern="0" spc="80" dirty="0">
                <a:solidFill>
                  <a:schemeClr val="bg1"/>
                </a:solidFill>
                <a:latin typeface="Arial"/>
                <a:cs typeface="Arial"/>
              </a:rPr>
              <a:t> </a:t>
            </a:r>
            <a:r>
              <a:rPr sz="2750" b="1" kern="0" spc="-10" dirty="0">
                <a:solidFill>
                  <a:schemeClr val="bg1"/>
                </a:solidFill>
                <a:latin typeface="Arial"/>
                <a:cs typeface="Arial"/>
              </a:rPr>
              <a:t>Evaluation</a:t>
            </a:r>
            <a:endParaRPr sz="2750" b="1" kern="0">
              <a:solidFill>
                <a:schemeClr val="bg1"/>
              </a:solidFill>
              <a:latin typeface="Arial"/>
              <a:cs typeface="Arial"/>
            </a:endParaRPr>
          </a:p>
        </p:txBody>
      </p:sp>
      <p:sp>
        <p:nvSpPr>
          <p:cNvPr id="5" name="object 5"/>
          <p:cNvSpPr txBox="1"/>
          <p:nvPr/>
        </p:nvSpPr>
        <p:spPr>
          <a:xfrm>
            <a:off x="4672013" y="1627188"/>
            <a:ext cx="6526212" cy="4051300"/>
          </a:xfrm>
          <a:prstGeom prst="rect">
            <a:avLst/>
          </a:prstGeom>
        </p:spPr>
        <p:txBody>
          <a:bodyPr lIns="0" tIns="8890" rIns="0" bIns="0">
            <a:spAutoFit/>
          </a:bodyPr>
          <a:lstStyle/>
          <a:p>
            <a:pPr marL="298450" indent="-285750" eaLnBrk="1" hangingPunct="1">
              <a:lnSpc>
                <a:spcPct val="154000"/>
              </a:lnSpc>
              <a:spcBef>
                <a:spcPts val="75"/>
              </a:spcBef>
              <a:buFontTx/>
              <a:buChar char="•"/>
              <a:tabLst>
                <a:tab pos="298450" algn="l"/>
              </a:tabLst>
            </a:pPr>
            <a:r>
              <a:rPr lang="en-US" sz="1500">
                <a:solidFill>
                  <a:srgbClr val="000000"/>
                </a:solidFill>
                <a:cs typeface="Arial" charset="0"/>
              </a:rPr>
              <a:t>The model, named </a:t>
            </a:r>
            <a:r>
              <a:rPr lang="en-US" sz="1500" b="1">
                <a:solidFill>
                  <a:srgbClr val="000000"/>
                </a:solidFill>
                <a:cs typeface="Arial" charset="0"/>
              </a:rPr>
              <a:t>model_transformer</a:t>
            </a:r>
            <a:r>
              <a:rPr lang="en-US" sz="1500">
                <a:solidFill>
                  <a:srgbClr val="000000"/>
                </a:solidFill>
                <a:cs typeface="Arial" charset="0"/>
              </a:rPr>
              <a:t>, is trained on the tokenized training data (</a:t>
            </a:r>
            <a:r>
              <a:rPr lang="en-US" sz="1500" b="1">
                <a:solidFill>
                  <a:srgbClr val="000000"/>
                </a:solidFill>
                <a:cs typeface="Arial" charset="0"/>
              </a:rPr>
              <a:t>x_train </a:t>
            </a:r>
            <a:r>
              <a:rPr lang="en-US" sz="1500">
                <a:solidFill>
                  <a:srgbClr val="000000"/>
                </a:solidFill>
                <a:cs typeface="Arial" charset="0"/>
              </a:rPr>
              <a:t>and </a:t>
            </a:r>
            <a:r>
              <a:rPr lang="en-US" sz="1500" b="1">
                <a:solidFill>
                  <a:srgbClr val="000000"/>
                </a:solidFill>
                <a:cs typeface="Arial" charset="0"/>
              </a:rPr>
              <a:t>y_train</a:t>
            </a:r>
            <a:r>
              <a:rPr lang="en-US" sz="1500">
                <a:solidFill>
                  <a:srgbClr val="000000"/>
                </a:solidFill>
                <a:cs typeface="Arial" charset="0"/>
              </a:rPr>
              <a:t>) for 25 epochs, with validation data provided for performance monitoring. This process involves feeding the input data into the model, which learns to predict the emotion associated with each tweet</a:t>
            </a:r>
          </a:p>
          <a:p>
            <a:pPr marL="298450" indent="-285750" eaLnBrk="1" hangingPunct="1">
              <a:lnSpc>
                <a:spcPct val="155000"/>
              </a:lnSpc>
              <a:spcBef>
                <a:spcPts val="38"/>
              </a:spcBef>
              <a:buFontTx/>
              <a:buChar char="•"/>
              <a:tabLst>
                <a:tab pos="298450" algn="l"/>
              </a:tabLst>
            </a:pPr>
            <a:r>
              <a:rPr lang="en-US" sz="1500">
                <a:solidFill>
                  <a:srgbClr val="000000"/>
                </a:solidFill>
                <a:cs typeface="Arial" charset="0"/>
              </a:rPr>
              <a:t>After training, the model is evaluated on the test set (</a:t>
            </a:r>
            <a:r>
              <a:rPr lang="en-US" sz="1500" b="1">
                <a:solidFill>
                  <a:srgbClr val="000000"/>
                </a:solidFill>
                <a:cs typeface="Arial" charset="0"/>
              </a:rPr>
              <a:t>x_test </a:t>
            </a:r>
            <a:r>
              <a:rPr lang="en-US" sz="1500">
                <a:solidFill>
                  <a:srgbClr val="000000"/>
                </a:solidFill>
                <a:cs typeface="Arial" charset="0"/>
              </a:rPr>
              <a:t>and </a:t>
            </a:r>
            <a:r>
              <a:rPr lang="en-US" sz="1500" b="1">
                <a:solidFill>
                  <a:srgbClr val="000000"/>
                </a:solidFill>
                <a:cs typeface="Arial" charset="0"/>
              </a:rPr>
              <a:t>y_test</a:t>
            </a:r>
            <a:r>
              <a:rPr lang="en-US" sz="1500">
                <a:solidFill>
                  <a:srgbClr val="000000"/>
                </a:solidFill>
                <a:cs typeface="Arial" charset="0"/>
              </a:rPr>
              <a:t>). Performance metrics like the confusion matrix, F1 score, precision, and recall are calculated. These metrics provide insights into the model's ability to correctly classify emotions in tweets, with a focus on both the accuracy and balance of predictions across different emotion classe</a:t>
            </a:r>
          </a:p>
        </p:txBody>
      </p:sp>
      <p:sp>
        <p:nvSpPr>
          <p:cNvPr id="6" name="object 6"/>
          <p:cNvSpPr txBox="1"/>
          <p:nvPr/>
        </p:nvSpPr>
        <p:spPr>
          <a:xfrm>
            <a:off x="11610975" y="334963"/>
            <a:ext cx="109538" cy="209550"/>
          </a:xfrm>
          <a:prstGeom prst="rect">
            <a:avLst/>
          </a:prstGeom>
        </p:spPr>
        <p:txBody>
          <a:bodyPr lIns="0" tIns="12700" rIns="0" bIns="0">
            <a:spAutoFit/>
          </a:bodyPr>
          <a:lstStyle/>
          <a:p>
            <a:pPr marL="12700" eaLnBrk="1" fontAlgn="auto" hangingPunct="1">
              <a:spcBef>
                <a:spcPts val="100"/>
              </a:spcBef>
              <a:spcAft>
                <a:spcPts val="0"/>
              </a:spcAft>
              <a:defRPr/>
            </a:pPr>
            <a:r>
              <a:rPr sz="1200" kern="0" spc="-5" dirty="0">
                <a:solidFill>
                  <a:srgbClr val="3A4546"/>
                </a:solidFill>
                <a:latin typeface="Arial"/>
                <a:cs typeface="Arial"/>
              </a:rPr>
              <a:t>5</a:t>
            </a:r>
            <a:endParaRPr sz="1200" kern="0">
              <a:solidFill>
                <a:sysClr val="windowText" lastClr="000000"/>
              </a:solidFill>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object 2"/>
          <p:cNvSpPr>
            <a:spLocks/>
          </p:cNvSpPr>
          <p:nvPr/>
        </p:nvSpPr>
        <p:spPr bwMode="auto">
          <a:xfrm>
            <a:off x="0" y="0"/>
            <a:ext cx="12192000" cy="6858000"/>
          </a:xfrm>
          <a:custGeom>
            <a:avLst/>
            <a:gdLst/>
            <a:ahLst/>
            <a:cxnLst>
              <a:cxn ang="0">
                <a:pos x="12192000" y="0"/>
              </a:cxn>
              <a:cxn ang="0">
                <a:pos x="0" y="0"/>
              </a:cxn>
              <a:cxn ang="0">
                <a:pos x="0" y="6858000"/>
              </a:cxn>
              <a:cxn ang="0">
                <a:pos x="12192000" y="6858000"/>
              </a:cxn>
              <a:cxn ang="0">
                <a:pos x="12192000" y="0"/>
              </a:cxn>
            </a:cxnLst>
            <a:rect l="0" t="0" r="r" b="b"/>
            <a:pathLst>
              <a:path w="12192000" h="6858000">
                <a:moveTo>
                  <a:pt x="12192000" y="0"/>
                </a:moveTo>
                <a:lnTo>
                  <a:pt x="0" y="0"/>
                </a:lnTo>
                <a:lnTo>
                  <a:pt x="0" y="6858000"/>
                </a:lnTo>
                <a:lnTo>
                  <a:pt x="12192000" y="6858000"/>
                </a:lnTo>
                <a:lnTo>
                  <a:pt x="12192000" y="0"/>
                </a:lnTo>
                <a:close/>
              </a:path>
            </a:pathLst>
          </a:custGeom>
          <a:solidFill>
            <a:srgbClr val="ECE9E6"/>
          </a:solidFill>
          <a:ln w="9525">
            <a:noFill/>
            <a:round/>
            <a:headEnd/>
            <a:tailEnd/>
          </a:ln>
        </p:spPr>
        <p:txBody>
          <a:bodyPr lIns="0" tIns="0" rIns="0" bIns="0"/>
          <a:lstStyle/>
          <a:p>
            <a:endParaRPr lang="en-US"/>
          </a:p>
        </p:txBody>
      </p:sp>
      <p:grpSp>
        <p:nvGrpSpPr>
          <p:cNvPr id="11267" name="object 3"/>
          <p:cNvGrpSpPr>
            <a:grpSpLocks/>
          </p:cNvGrpSpPr>
          <p:nvPr/>
        </p:nvGrpSpPr>
        <p:grpSpPr bwMode="auto">
          <a:xfrm>
            <a:off x="0" y="0"/>
            <a:ext cx="12192000" cy="6858000"/>
            <a:chOff x="0" y="0"/>
            <a:chExt cx="12192000" cy="6858000"/>
          </a:xfrm>
        </p:grpSpPr>
        <p:sp>
          <p:nvSpPr>
            <p:cNvPr id="11275" name="object 4"/>
            <p:cNvSpPr>
              <a:spLocks/>
            </p:cNvSpPr>
            <p:nvPr/>
          </p:nvSpPr>
          <p:spPr bwMode="auto">
            <a:xfrm>
              <a:off x="0" y="0"/>
              <a:ext cx="12192000" cy="3048000"/>
            </a:xfrm>
            <a:custGeom>
              <a:avLst/>
              <a:gdLst/>
              <a:ahLst/>
              <a:cxnLst>
                <a:cxn ang="0">
                  <a:pos x="12192000" y="0"/>
                </a:cxn>
                <a:cxn ang="0">
                  <a:pos x="0" y="0"/>
                </a:cxn>
                <a:cxn ang="0">
                  <a:pos x="0" y="3048000"/>
                </a:cxn>
                <a:cxn ang="0">
                  <a:pos x="12192000" y="3048000"/>
                </a:cxn>
                <a:cxn ang="0">
                  <a:pos x="12192000" y="0"/>
                </a:cxn>
              </a:cxnLst>
              <a:rect l="0" t="0" r="r" b="b"/>
              <a:pathLst>
                <a:path w="12192000" h="3048000">
                  <a:moveTo>
                    <a:pt x="12192000" y="0"/>
                  </a:moveTo>
                  <a:lnTo>
                    <a:pt x="0" y="0"/>
                  </a:lnTo>
                  <a:lnTo>
                    <a:pt x="0" y="3048000"/>
                  </a:lnTo>
                  <a:lnTo>
                    <a:pt x="12192000" y="3048000"/>
                  </a:lnTo>
                  <a:lnTo>
                    <a:pt x="12192000" y="0"/>
                  </a:lnTo>
                  <a:close/>
                </a:path>
              </a:pathLst>
            </a:custGeom>
            <a:solidFill>
              <a:srgbClr val="3A4546"/>
            </a:solidFill>
            <a:ln w="9525">
              <a:noFill/>
              <a:round/>
              <a:headEnd/>
              <a:tailEnd/>
            </a:ln>
          </p:spPr>
          <p:txBody>
            <a:bodyPr lIns="0" tIns="0" rIns="0" bIns="0"/>
            <a:lstStyle/>
            <a:p>
              <a:endParaRPr lang="en-US"/>
            </a:p>
          </p:txBody>
        </p:sp>
        <p:sp>
          <p:nvSpPr>
            <p:cNvPr id="11276" name="object 5"/>
            <p:cNvSpPr>
              <a:spLocks/>
            </p:cNvSpPr>
            <p:nvPr/>
          </p:nvSpPr>
          <p:spPr bwMode="auto">
            <a:xfrm>
              <a:off x="11660251" y="3052826"/>
              <a:ext cx="44450" cy="3805554"/>
            </a:xfrm>
            <a:custGeom>
              <a:avLst/>
              <a:gdLst/>
              <a:ahLst/>
              <a:cxnLst>
                <a:cxn ang="0">
                  <a:pos x="44450" y="0"/>
                </a:cxn>
                <a:cxn ang="0">
                  <a:pos x="0" y="0"/>
                </a:cxn>
                <a:cxn ang="0">
                  <a:pos x="0" y="3805174"/>
                </a:cxn>
                <a:cxn ang="0">
                  <a:pos x="44450" y="3805174"/>
                </a:cxn>
                <a:cxn ang="0">
                  <a:pos x="44450" y="0"/>
                </a:cxn>
              </a:cxnLst>
              <a:rect l="0" t="0" r="r" b="b"/>
              <a:pathLst>
                <a:path w="44450" h="3805554">
                  <a:moveTo>
                    <a:pt x="44450" y="0"/>
                  </a:moveTo>
                  <a:lnTo>
                    <a:pt x="0" y="0"/>
                  </a:lnTo>
                  <a:lnTo>
                    <a:pt x="0" y="3805174"/>
                  </a:lnTo>
                  <a:lnTo>
                    <a:pt x="44450" y="3805174"/>
                  </a:lnTo>
                  <a:lnTo>
                    <a:pt x="44450" y="0"/>
                  </a:lnTo>
                  <a:close/>
                </a:path>
              </a:pathLst>
            </a:custGeom>
            <a:solidFill>
              <a:srgbClr val="3A4546"/>
            </a:solidFill>
            <a:ln w="9525">
              <a:noFill/>
              <a:round/>
              <a:headEnd/>
              <a:tailEnd/>
            </a:ln>
          </p:spPr>
          <p:txBody>
            <a:bodyPr lIns="0" tIns="0" rIns="0" bIns="0"/>
            <a:lstStyle/>
            <a:p>
              <a:endParaRPr lang="en-US"/>
            </a:p>
          </p:txBody>
        </p:sp>
        <p:sp>
          <p:nvSpPr>
            <p:cNvPr id="11277" name="object 6"/>
            <p:cNvSpPr>
              <a:spLocks/>
            </p:cNvSpPr>
            <p:nvPr/>
          </p:nvSpPr>
          <p:spPr bwMode="auto">
            <a:xfrm>
              <a:off x="11682476" y="1033525"/>
              <a:ext cx="0" cy="2019300"/>
            </a:xfrm>
            <a:custGeom>
              <a:avLst/>
              <a:gdLst/>
              <a:ahLst/>
              <a:cxnLst>
                <a:cxn ang="0">
                  <a:pos x="0" y="2019173"/>
                </a:cxn>
                <a:cxn ang="0">
                  <a:pos x="0" y="0"/>
                </a:cxn>
              </a:cxnLst>
              <a:rect l="0" t="0" r="r" b="b"/>
              <a:pathLst>
                <a:path h="2019300">
                  <a:moveTo>
                    <a:pt x="0" y="2019173"/>
                  </a:moveTo>
                  <a:lnTo>
                    <a:pt x="0" y="0"/>
                  </a:lnTo>
                </a:path>
              </a:pathLst>
            </a:custGeom>
            <a:noFill/>
            <a:ln w="44450">
              <a:solidFill>
                <a:srgbClr val="ECE9E6"/>
              </a:solidFill>
              <a:round/>
              <a:headEnd/>
              <a:tailEnd/>
            </a:ln>
          </p:spPr>
          <p:txBody>
            <a:bodyPr lIns="0" tIns="0" rIns="0" bIns="0"/>
            <a:lstStyle/>
            <a:p>
              <a:endParaRPr lang="en-US"/>
            </a:p>
          </p:txBody>
        </p:sp>
      </p:grpSp>
      <p:sp>
        <p:nvSpPr>
          <p:cNvPr id="7" name="object 7"/>
          <p:cNvSpPr txBox="1">
            <a:spLocks noGrp="1"/>
          </p:cNvSpPr>
          <p:nvPr>
            <p:ph type="title"/>
          </p:nvPr>
        </p:nvSpPr>
        <p:spPr>
          <a:xfrm>
            <a:off x="682625" y="1327150"/>
            <a:ext cx="2917825" cy="792163"/>
          </a:xfrm>
        </p:spPr>
        <p:txBody>
          <a:bodyPr tIns="16510" rtlCol="0">
            <a:normAutofit fontScale="90000"/>
          </a:bodyPr>
          <a:lstStyle/>
          <a:p>
            <a:pPr marL="12700" eaLnBrk="1" fontAlgn="auto" hangingPunct="1">
              <a:spcBef>
                <a:spcPts val="130"/>
              </a:spcBef>
              <a:spcAft>
                <a:spcPts val="0"/>
              </a:spcAft>
              <a:defRPr/>
            </a:pPr>
            <a:r>
              <a:rPr sz="5000" spc="-40" dirty="0">
                <a:solidFill>
                  <a:srgbClr val="ECE9E6"/>
                </a:solidFill>
              </a:rPr>
              <a:t>RESULTS</a:t>
            </a:r>
            <a:endParaRPr sz="5000"/>
          </a:p>
        </p:txBody>
      </p:sp>
      <p:sp>
        <p:nvSpPr>
          <p:cNvPr id="8" name="object 8"/>
          <p:cNvSpPr txBox="1"/>
          <p:nvPr/>
        </p:nvSpPr>
        <p:spPr>
          <a:xfrm>
            <a:off x="490538" y="334963"/>
            <a:ext cx="1147762" cy="209550"/>
          </a:xfrm>
          <a:prstGeom prst="rect">
            <a:avLst/>
          </a:prstGeom>
        </p:spPr>
        <p:txBody>
          <a:bodyPr lIns="0" tIns="12700" rIns="0" bIns="0">
            <a:spAutoFit/>
          </a:bodyPr>
          <a:lstStyle/>
          <a:p>
            <a:pPr marL="12700" eaLnBrk="1" fontAlgn="auto" hangingPunct="1">
              <a:spcBef>
                <a:spcPts val="100"/>
              </a:spcBef>
              <a:spcAft>
                <a:spcPts val="0"/>
              </a:spcAft>
              <a:defRPr/>
            </a:pPr>
            <a:r>
              <a:rPr sz="1200" kern="0" dirty="0">
                <a:solidFill>
                  <a:srgbClr val="ECE9E6"/>
                </a:solidFill>
                <a:latin typeface="Arial"/>
                <a:cs typeface="Arial"/>
              </a:rPr>
              <a:t>Presentation</a:t>
            </a:r>
            <a:r>
              <a:rPr sz="1200" kern="0" spc="-65" dirty="0">
                <a:solidFill>
                  <a:srgbClr val="ECE9E6"/>
                </a:solidFill>
                <a:latin typeface="Arial"/>
                <a:cs typeface="Arial"/>
              </a:rPr>
              <a:t> </a:t>
            </a:r>
            <a:r>
              <a:rPr sz="1200" kern="0" spc="-20" dirty="0">
                <a:solidFill>
                  <a:srgbClr val="ECE9E6"/>
                </a:solidFill>
                <a:latin typeface="Arial"/>
                <a:cs typeface="Arial"/>
              </a:rPr>
              <a:t>title</a:t>
            </a:r>
            <a:endParaRPr sz="1200" kern="0">
              <a:solidFill>
                <a:sysClr val="windowText" lastClr="000000"/>
              </a:solidFill>
              <a:latin typeface="Arial"/>
              <a:cs typeface="Arial"/>
            </a:endParaRPr>
          </a:p>
        </p:txBody>
      </p:sp>
      <p:sp>
        <p:nvSpPr>
          <p:cNvPr id="9" name="object 9"/>
          <p:cNvSpPr txBox="1"/>
          <p:nvPr/>
        </p:nvSpPr>
        <p:spPr>
          <a:xfrm>
            <a:off x="444500" y="3338513"/>
            <a:ext cx="4400550" cy="2876550"/>
          </a:xfrm>
          <a:prstGeom prst="rect">
            <a:avLst/>
          </a:prstGeom>
        </p:spPr>
        <p:txBody>
          <a:bodyPr lIns="0" tIns="7620" rIns="0" bIns="0">
            <a:spAutoFit/>
          </a:bodyPr>
          <a:lstStyle/>
          <a:p>
            <a:pPr marL="298450" indent="-285750" eaLnBrk="1" hangingPunct="1">
              <a:lnSpc>
                <a:spcPct val="155000"/>
              </a:lnSpc>
              <a:spcBef>
                <a:spcPts val="63"/>
              </a:spcBef>
              <a:buFontTx/>
              <a:buChar char="•"/>
              <a:tabLst>
                <a:tab pos="298450" algn="l"/>
              </a:tabLst>
            </a:pPr>
            <a:r>
              <a:rPr lang="en-US" sz="1500">
                <a:solidFill>
                  <a:srgbClr val="3A4546"/>
                </a:solidFill>
                <a:cs typeface="Arial" charset="0"/>
              </a:rPr>
              <a:t>The accuracy and loss curves for both the losses from training and validation are plotted as shown above.</a:t>
            </a:r>
            <a:endParaRPr lang="en-US" sz="1500">
              <a:solidFill>
                <a:srgbClr val="000000"/>
              </a:solidFill>
              <a:cs typeface="Arial" charset="0"/>
            </a:endParaRPr>
          </a:p>
          <a:p>
            <a:pPr marL="298450" indent="-285750" eaLnBrk="1" hangingPunct="1">
              <a:spcBef>
                <a:spcPts val="1000"/>
              </a:spcBef>
              <a:buFontTx/>
              <a:buChar char="•"/>
              <a:tabLst>
                <a:tab pos="298450" algn="l"/>
              </a:tabLst>
            </a:pPr>
            <a:r>
              <a:rPr lang="en-US" sz="1500">
                <a:solidFill>
                  <a:srgbClr val="3A4546"/>
                </a:solidFill>
                <a:cs typeface="Arial" charset="0"/>
              </a:rPr>
              <a:t>And the respective calculated metrics are:</a:t>
            </a:r>
            <a:endParaRPr lang="en-US" sz="1500">
              <a:solidFill>
                <a:srgbClr val="000000"/>
              </a:solidFill>
              <a:cs typeface="Arial" charset="0"/>
            </a:endParaRPr>
          </a:p>
          <a:p>
            <a:pPr marL="298450" indent="-285750" eaLnBrk="1" hangingPunct="1">
              <a:spcBef>
                <a:spcPts val="1438"/>
              </a:spcBef>
              <a:tabLst>
                <a:tab pos="298450" algn="l"/>
              </a:tabLst>
            </a:pPr>
            <a:r>
              <a:rPr lang="en-US" sz="1100">
                <a:solidFill>
                  <a:srgbClr val="000000"/>
                </a:solidFill>
                <a:cs typeface="Arial" charset="0"/>
              </a:rPr>
              <a:t>f1_score: 0.3053817271589487</a:t>
            </a:r>
          </a:p>
          <a:p>
            <a:pPr marL="298450" indent="-285750" eaLnBrk="1" hangingPunct="1">
              <a:spcBef>
                <a:spcPts val="938"/>
              </a:spcBef>
              <a:tabLst>
                <a:tab pos="298450" algn="l"/>
              </a:tabLst>
            </a:pPr>
            <a:r>
              <a:rPr lang="en-US" sz="1100">
                <a:solidFill>
                  <a:srgbClr val="000000"/>
                </a:solidFill>
                <a:cs typeface="Arial" charset="0"/>
              </a:rPr>
              <a:t>Precsion: 0.3053817271589487</a:t>
            </a:r>
          </a:p>
          <a:p>
            <a:pPr marL="298450" indent="-285750" eaLnBrk="1" hangingPunct="1">
              <a:spcBef>
                <a:spcPts val="638"/>
              </a:spcBef>
              <a:tabLst>
                <a:tab pos="298450" algn="l"/>
              </a:tabLst>
            </a:pPr>
            <a:r>
              <a:rPr lang="en-US" sz="1100">
                <a:solidFill>
                  <a:srgbClr val="000000"/>
                </a:solidFill>
                <a:cs typeface="Arial" charset="0"/>
              </a:rPr>
              <a:t>Recall: 0.3053817271589487</a:t>
            </a:r>
          </a:p>
          <a:p>
            <a:pPr marL="298450" indent="-285750" eaLnBrk="1" hangingPunct="1">
              <a:lnSpc>
                <a:spcPct val="148000"/>
              </a:lnSpc>
              <a:spcBef>
                <a:spcPts val="75"/>
              </a:spcBef>
              <a:buFontTx/>
              <a:buChar char="•"/>
              <a:tabLst>
                <a:tab pos="298450" algn="l"/>
              </a:tabLst>
            </a:pPr>
            <a:r>
              <a:rPr lang="en-US" sz="1100">
                <a:solidFill>
                  <a:srgbClr val="000000"/>
                </a:solidFill>
                <a:cs typeface="Arial" charset="0"/>
              </a:rPr>
              <a:t>And with the inference test the respective results from the model are shown here.</a:t>
            </a:r>
          </a:p>
        </p:txBody>
      </p:sp>
      <p:sp>
        <p:nvSpPr>
          <p:cNvPr id="10" name="object 10"/>
          <p:cNvSpPr txBox="1"/>
          <p:nvPr/>
        </p:nvSpPr>
        <p:spPr>
          <a:xfrm>
            <a:off x="11610975" y="334963"/>
            <a:ext cx="109538" cy="209550"/>
          </a:xfrm>
          <a:prstGeom prst="rect">
            <a:avLst/>
          </a:prstGeom>
        </p:spPr>
        <p:txBody>
          <a:bodyPr lIns="0" tIns="12700" rIns="0" bIns="0">
            <a:spAutoFit/>
          </a:bodyPr>
          <a:lstStyle/>
          <a:p>
            <a:pPr marL="12700" eaLnBrk="1" fontAlgn="auto" hangingPunct="1">
              <a:spcBef>
                <a:spcPts val="100"/>
              </a:spcBef>
              <a:spcAft>
                <a:spcPts val="0"/>
              </a:spcAft>
              <a:defRPr/>
            </a:pPr>
            <a:r>
              <a:rPr sz="1200" kern="0" spc="-5" dirty="0">
                <a:solidFill>
                  <a:srgbClr val="ECE9E6"/>
                </a:solidFill>
                <a:latin typeface="Arial"/>
                <a:cs typeface="Arial"/>
              </a:rPr>
              <a:t>6</a:t>
            </a:r>
            <a:endParaRPr sz="1200" kern="0">
              <a:solidFill>
                <a:sysClr val="windowText" lastClr="000000"/>
              </a:solidFill>
              <a:latin typeface="Arial"/>
              <a:cs typeface="Arial"/>
            </a:endParaRPr>
          </a:p>
        </p:txBody>
      </p:sp>
      <p:grpSp>
        <p:nvGrpSpPr>
          <p:cNvPr id="11272" name="object 11"/>
          <p:cNvGrpSpPr>
            <a:grpSpLocks/>
          </p:cNvGrpSpPr>
          <p:nvPr/>
        </p:nvGrpSpPr>
        <p:grpSpPr bwMode="auto">
          <a:xfrm>
            <a:off x="5505450" y="238125"/>
            <a:ext cx="5924550" cy="5600700"/>
            <a:chOff x="5505450" y="238125"/>
            <a:chExt cx="5924550" cy="5600700"/>
          </a:xfrm>
        </p:grpSpPr>
        <p:pic>
          <p:nvPicPr>
            <p:cNvPr id="11273" name="object 12"/>
            <p:cNvPicPr>
              <a:picLocks noChangeAspect="1" noChangeArrowheads="1"/>
            </p:cNvPicPr>
            <p:nvPr/>
          </p:nvPicPr>
          <p:blipFill>
            <a:blip r:embed="rId2"/>
            <a:srcRect/>
            <a:stretch>
              <a:fillRect/>
            </a:stretch>
          </p:blipFill>
          <p:spPr bwMode="auto">
            <a:xfrm>
              <a:off x="5753100" y="238125"/>
              <a:ext cx="5314950" cy="2686050"/>
            </a:xfrm>
            <a:prstGeom prst="rect">
              <a:avLst/>
            </a:prstGeom>
            <a:noFill/>
            <a:ln w="9525">
              <a:noFill/>
              <a:miter lim="800000"/>
              <a:headEnd/>
              <a:tailEnd/>
            </a:ln>
          </p:spPr>
        </p:pic>
        <p:pic>
          <p:nvPicPr>
            <p:cNvPr id="11274" name="object 13"/>
            <p:cNvPicPr>
              <a:picLocks noChangeAspect="1" noChangeArrowheads="1"/>
            </p:cNvPicPr>
            <p:nvPr/>
          </p:nvPicPr>
          <p:blipFill>
            <a:blip r:embed="rId3"/>
            <a:srcRect/>
            <a:stretch>
              <a:fillRect/>
            </a:stretch>
          </p:blipFill>
          <p:spPr bwMode="auto">
            <a:xfrm>
              <a:off x="5505450" y="3429000"/>
              <a:ext cx="5924550" cy="2409825"/>
            </a:xfrm>
            <a:prstGeom prst="rect">
              <a:avLst/>
            </a:prstGeom>
            <a:noFill/>
            <a:ln w="9525">
              <a:noFill/>
              <a:miter lim="800000"/>
              <a:headEnd/>
              <a:tailEnd/>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1800" y="2562225"/>
            <a:ext cx="5334000" cy="1123950"/>
          </a:xfrm>
        </p:spPr>
        <p:txBody>
          <a:bodyPr tIns="13970" rtlCol="0">
            <a:normAutofit fontScale="90000"/>
          </a:bodyPr>
          <a:lstStyle/>
          <a:p>
            <a:pPr marL="12700" eaLnBrk="1" fontAlgn="auto" hangingPunct="1">
              <a:spcBef>
                <a:spcPts val="110"/>
              </a:spcBef>
              <a:spcAft>
                <a:spcPts val="0"/>
              </a:spcAft>
              <a:defRPr/>
            </a:pPr>
            <a:r>
              <a:rPr sz="7200" dirty="0">
                <a:solidFill>
                  <a:srgbClr val="FFFFFF"/>
                </a:solidFill>
              </a:rPr>
              <a:t>THANK</a:t>
            </a:r>
            <a:r>
              <a:rPr sz="7200" spc="-195" dirty="0">
                <a:solidFill>
                  <a:srgbClr val="FFFFFF"/>
                </a:solidFill>
              </a:rPr>
              <a:t> </a:t>
            </a:r>
            <a:r>
              <a:rPr sz="7200" spc="-25" dirty="0">
                <a:solidFill>
                  <a:srgbClr val="FFFFFF"/>
                </a:solidFill>
              </a:rPr>
              <a:t>YOU</a:t>
            </a:r>
            <a:endParaRPr sz="72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519</TotalTime>
  <Words>524</Words>
  <Application>Microsoft Office PowerPoint</Application>
  <PresentationFormat>Custom</PresentationFormat>
  <Paragraphs>37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EMOTION DETECTION IN TEXT.</vt:lpstr>
      <vt:lpstr>Slide 2</vt:lpstr>
      <vt:lpstr>DATA PREPARATION &amp; PROCESSING</vt:lpstr>
      <vt:lpstr>Slide 4</vt:lpstr>
      <vt:lpstr>Slide 5</vt:lpstr>
      <vt:lpstr>RESULTS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IN TEXT.</dc:title>
  <dc:creator>Rohith Abburi</dc:creator>
  <cp:lastModifiedBy>Rohith Abburi</cp:lastModifiedBy>
  <cp:revision>17</cp:revision>
  <dcterms:created xsi:type="dcterms:W3CDTF">2024-12-02T06:34:17Z</dcterms:created>
  <dcterms:modified xsi:type="dcterms:W3CDTF">2024-12-07T04:17:50Z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2023-11-28T00:00:00Z</vt:filetime>
  </property>
  <property fmtid="{D5CDD505-2E9C-101B-9397-08002B2CF9AE}" pid="3" name="LastSaved">
    <vt:filetime>2024-12-02T00:00:00Z</vt:filetime>
  </property>
</Properties>
</file>