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65" r:id="rId3"/>
    <p:sldId id="257" r:id="rId4"/>
    <p:sldId id="266" r:id="rId5"/>
    <p:sldId id="258" r:id="rId6"/>
    <p:sldId id="259" r:id="rId7"/>
    <p:sldId id="267" r:id="rId8"/>
    <p:sldId id="260" r:id="rId9"/>
    <p:sldId id="268" r:id="rId10"/>
    <p:sldId id="269" r:id="rId11"/>
    <p:sldId id="270" r:id="rId12"/>
    <p:sldId id="271" r:id="rId13"/>
    <p:sldId id="263" r:id="rId14"/>
    <p:sldId id="272" r:id="rId15"/>
    <p:sldId id="273" r:id="rId16"/>
    <p:sldId id="262" r:id="rId17"/>
    <p:sldId id="274" r:id="rId18"/>
    <p:sldId id="275" r:id="rId19"/>
    <p:sldId id="276" r:id="rId20"/>
    <p:sldId id="264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BAF00-8C91-47FC-97ED-830F2157BFFB}" v="47" dt="2025-03-15T13:55:37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2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nala Rohitha" userId="d1640cd7e980b00b" providerId="LiveId" clId="{7CE9A79A-F66F-4088-B987-B094139A7C3C}"/>
    <pc:docChg chg="undo custSel modSld">
      <pc:chgData name="Chinnala Rohitha" userId="d1640cd7e980b00b" providerId="LiveId" clId="{7CE9A79A-F66F-4088-B987-B094139A7C3C}" dt="2025-03-13T08:52:59.806" v="274" actId="20577"/>
      <pc:docMkLst>
        <pc:docMk/>
      </pc:docMkLst>
      <pc:sldChg chg="addSp delSp modSp mod">
        <pc:chgData name="Chinnala Rohitha" userId="d1640cd7e980b00b" providerId="LiveId" clId="{7CE9A79A-F66F-4088-B987-B094139A7C3C}" dt="2025-03-13T08:43:38.947" v="85" actId="1076"/>
        <pc:sldMkLst>
          <pc:docMk/>
          <pc:sldMk cId="564571264" sldId="258"/>
        </pc:sldMkLst>
        <pc:spChg chg="add mod">
          <ac:chgData name="Chinnala Rohitha" userId="d1640cd7e980b00b" providerId="LiveId" clId="{7CE9A79A-F66F-4088-B987-B094139A7C3C}" dt="2025-03-13T08:39:20.290" v="72" actId="14100"/>
          <ac:spMkLst>
            <pc:docMk/>
            <pc:sldMk cId="564571264" sldId="258"/>
            <ac:spMk id="4" creationId="{B3ACC649-6838-D8DF-1450-4A70E0F335BB}"/>
          </ac:spMkLst>
        </pc:spChg>
        <pc:spChg chg="add mod">
          <ac:chgData name="Chinnala Rohitha" userId="d1640cd7e980b00b" providerId="LiveId" clId="{7CE9A79A-F66F-4088-B987-B094139A7C3C}" dt="2025-03-13T08:39:44.131" v="75" actId="1076"/>
          <ac:spMkLst>
            <pc:docMk/>
            <pc:sldMk cId="564571264" sldId="258"/>
            <ac:spMk id="5" creationId="{027CFD88-9A53-8E37-52D0-6F58DA6DCC52}"/>
          </ac:spMkLst>
        </pc:spChg>
      </pc:sldChg>
      <pc:sldChg chg="modSp mod">
        <pc:chgData name="Chinnala Rohitha" userId="d1640cd7e980b00b" providerId="LiveId" clId="{7CE9A79A-F66F-4088-B987-B094139A7C3C}" dt="2025-03-13T08:51:40.750" v="250" actId="5793"/>
        <pc:sldMkLst>
          <pc:docMk/>
          <pc:sldMk cId="2706790016" sldId="259"/>
        </pc:sldMkLst>
        <pc:spChg chg="mod">
          <ac:chgData name="Chinnala Rohitha" userId="d1640cd7e980b00b" providerId="LiveId" clId="{7CE9A79A-F66F-4088-B987-B094139A7C3C}" dt="2025-03-13T08:51:40.750" v="250" actId="5793"/>
          <ac:spMkLst>
            <pc:docMk/>
            <pc:sldMk cId="2706790016" sldId="259"/>
            <ac:spMk id="3" creationId="{2361D872-7EC7-439F-A588-B1D90CB7A92F}"/>
          </ac:spMkLst>
        </pc:spChg>
      </pc:sldChg>
      <pc:sldChg chg="addSp modSp mod">
        <pc:chgData name="Chinnala Rohitha" userId="d1640cd7e980b00b" providerId="LiveId" clId="{7CE9A79A-F66F-4088-B987-B094139A7C3C}" dt="2025-03-13T08:52:59.806" v="274" actId="20577"/>
        <pc:sldMkLst>
          <pc:docMk/>
          <pc:sldMk cId="31965923" sldId="260"/>
        </pc:sldMkLst>
        <pc:spChg chg="mod">
          <ac:chgData name="Chinnala Rohitha" userId="d1640cd7e980b00b" providerId="LiveId" clId="{7CE9A79A-F66F-4088-B987-B094139A7C3C}" dt="2025-03-13T08:52:59.806" v="274" actId="20577"/>
          <ac:spMkLst>
            <pc:docMk/>
            <pc:sldMk cId="31965923" sldId="260"/>
            <ac:spMk id="3" creationId="{2361D872-7EC7-439F-A588-B1D90CB7A92F}"/>
          </ac:spMkLst>
        </pc:spChg>
      </pc:sldChg>
    </pc:docChg>
  </pc:docChgLst>
  <pc:docChgLst>
    <pc:chgData name="Chinnala Rohitha" userId="d1640cd7e980b00b" providerId="LiveId" clId="{00CBAF00-8C91-47FC-97ED-830F2157BFFB}"/>
    <pc:docChg chg="undo custSel addSld delSld modSld sldOrd">
      <pc:chgData name="Chinnala Rohitha" userId="d1640cd7e980b00b" providerId="LiveId" clId="{00CBAF00-8C91-47FC-97ED-830F2157BFFB}" dt="2025-03-15T14:00:42.718" v="2206" actId="1076"/>
      <pc:docMkLst>
        <pc:docMk/>
      </pc:docMkLst>
      <pc:sldChg chg="modSp mod">
        <pc:chgData name="Chinnala Rohitha" userId="d1640cd7e980b00b" providerId="LiveId" clId="{00CBAF00-8C91-47FC-97ED-830F2157BFFB}" dt="2025-03-15T12:23:33.159" v="84" actId="14100"/>
        <pc:sldMkLst>
          <pc:docMk/>
          <pc:sldMk cId="2932052481" sldId="257"/>
        </pc:sldMkLst>
        <pc:spChg chg="mod">
          <ac:chgData name="Chinnala Rohitha" userId="d1640cd7e980b00b" providerId="LiveId" clId="{00CBAF00-8C91-47FC-97ED-830F2157BFFB}" dt="2025-03-15T12:23:33.159" v="84" actId="14100"/>
          <ac:spMkLst>
            <pc:docMk/>
            <pc:sldMk cId="2932052481" sldId="257"/>
            <ac:spMk id="2" creationId="{B094E319-C77C-49E2-964C-6E125D716194}"/>
          </ac:spMkLst>
        </pc:spChg>
      </pc:sldChg>
      <pc:sldChg chg="delSp modSp mod">
        <pc:chgData name="Chinnala Rohitha" userId="d1640cd7e980b00b" providerId="LiveId" clId="{00CBAF00-8C91-47FC-97ED-830F2157BFFB}" dt="2025-03-15T12:48:07.802" v="382" actId="14100"/>
        <pc:sldMkLst>
          <pc:docMk/>
          <pc:sldMk cId="564571264" sldId="258"/>
        </pc:sldMkLst>
        <pc:spChg chg="mod">
          <ac:chgData name="Chinnala Rohitha" userId="d1640cd7e980b00b" providerId="LiveId" clId="{00CBAF00-8C91-47FC-97ED-830F2157BFFB}" dt="2025-03-15T12:48:07.802" v="382" actId="14100"/>
          <ac:spMkLst>
            <pc:docMk/>
            <pc:sldMk cId="564571264" sldId="258"/>
            <ac:spMk id="4" creationId="{B3ACC649-6838-D8DF-1450-4A70E0F335BB}"/>
          </ac:spMkLst>
        </pc:spChg>
        <pc:picChg chg="del">
          <ac:chgData name="Chinnala Rohitha" userId="d1640cd7e980b00b" providerId="LiveId" clId="{00CBAF00-8C91-47FC-97ED-830F2157BFFB}" dt="2025-03-15T12:26:57.917" v="111" actId="21"/>
          <ac:picMkLst>
            <pc:docMk/>
            <pc:sldMk cId="564571264" sldId="258"/>
            <ac:picMk id="7" creationId="{FD058A8E-D40F-1CF8-0999-7B38132942AF}"/>
          </ac:picMkLst>
        </pc:picChg>
      </pc:sldChg>
      <pc:sldChg chg="addSp modSp mod">
        <pc:chgData name="Chinnala Rohitha" userId="d1640cd7e980b00b" providerId="LiveId" clId="{00CBAF00-8C91-47FC-97ED-830F2157BFFB}" dt="2025-03-15T12:47:48.073" v="381" actId="14100"/>
        <pc:sldMkLst>
          <pc:docMk/>
          <pc:sldMk cId="2706790016" sldId="259"/>
        </pc:sldMkLst>
        <pc:spChg chg="add">
          <ac:chgData name="Chinnala Rohitha" userId="d1640cd7e980b00b" providerId="LiveId" clId="{00CBAF00-8C91-47FC-97ED-830F2157BFFB}" dt="2025-03-15T12:36:39.498" v="225"/>
          <ac:spMkLst>
            <pc:docMk/>
            <pc:sldMk cId="2706790016" sldId="259"/>
            <ac:spMk id="2" creationId="{3E797358-F3C5-BB5E-4D94-7891472D09F2}"/>
          </ac:spMkLst>
        </pc:spChg>
        <pc:spChg chg="mod">
          <ac:chgData name="Chinnala Rohitha" userId="d1640cd7e980b00b" providerId="LiveId" clId="{00CBAF00-8C91-47FC-97ED-830F2157BFFB}" dt="2025-03-15T12:47:48.073" v="381" actId="14100"/>
          <ac:spMkLst>
            <pc:docMk/>
            <pc:sldMk cId="2706790016" sldId="259"/>
            <ac:spMk id="3" creationId="{2361D872-7EC7-439F-A588-B1D90CB7A92F}"/>
          </ac:spMkLst>
        </pc:spChg>
        <pc:spChg chg="add">
          <ac:chgData name="Chinnala Rohitha" userId="d1640cd7e980b00b" providerId="LiveId" clId="{00CBAF00-8C91-47FC-97ED-830F2157BFFB}" dt="2025-03-15T12:36:48.768" v="227"/>
          <ac:spMkLst>
            <pc:docMk/>
            <pc:sldMk cId="2706790016" sldId="259"/>
            <ac:spMk id="4" creationId="{40401D8E-1A23-8B71-18F8-CDE6A019E84D}"/>
          </ac:spMkLst>
        </pc:spChg>
        <pc:spChg chg="add">
          <ac:chgData name="Chinnala Rohitha" userId="d1640cd7e980b00b" providerId="LiveId" clId="{00CBAF00-8C91-47FC-97ED-830F2157BFFB}" dt="2025-03-15T12:37:43.083" v="250"/>
          <ac:spMkLst>
            <pc:docMk/>
            <pc:sldMk cId="2706790016" sldId="259"/>
            <ac:spMk id="5" creationId="{2F13F5A9-1711-FC30-E253-6166F4CC355B}"/>
          </ac:spMkLst>
        </pc:spChg>
        <pc:spChg chg="add">
          <ac:chgData name="Chinnala Rohitha" userId="d1640cd7e980b00b" providerId="LiveId" clId="{00CBAF00-8C91-47FC-97ED-830F2157BFFB}" dt="2025-03-15T12:37:50.981" v="251"/>
          <ac:spMkLst>
            <pc:docMk/>
            <pc:sldMk cId="2706790016" sldId="259"/>
            <ac:spMk id="6" creationId="{ABFBF8B0-7EC3-6D14-A954-F52E7B5A5820}"/>
          </ac:spMkLst>
        </pc:spChg>
        <pc:spChg chg="add">
          <ac:chgData name="Chinnala Rohitha" userId="d1640cd7e980b00b" providerId="LiveId" clId="{00CBAF00-8C91-47FC-97ED-830F2157BFFB}" dt="2025-03-15T12:41:14.900" v="326"/>
          <ac:spMkLst>
            <pc:docMk/>
            <pc:sldMk cId="2706790016" sldId="259"/>
            <ac:spMk id="7" creationId="{DB24FC3F-B986-AEC6-60D7-5D922C2AB13E}"/>
          </ac:spMkLst>
        </pc:spChg>
        <pc:spChg chg="add">
          <ac:chgData name="Chinnala Rohitha" userId="d1640cd7e980b00b" providerId="LiveId" clId="{00CBAF00-8C91-47FC-97ED-830F2157BFFB}" dt="2025-03-15T12:41:25.989" v="333"/>
          <ac:spMkLst>
            <pc:docMk/>
            <pc:sldMk cId="2706790016" sldId="259"/>
            <ac:spMk id="8" creationId="{84E7F2BB-16CF-B9E7-9BD8-9BABF03776CD}"/>
          </ac:spMkLst>
        </pc:spChg>
        <pc:spChg chg="add">
          <ac:chgData name="Chinnala Rohitha" userId="d1640cd7e980b00b" providerId="LiveId" clId="{00CBAF00-8C91-47FC-97ED-830F2157BFFB}" dt="2025-03-15T12:41:42.836" v="335"/>
          <ac:spMkLst>
            <pc:docMk/>
            <pc:sldMk cId="2706790016" sldId="259"/>
            <ac:spMk id="9" creationId="{CE63BE0C-9E11-195C-9B6B-021364A793F4}"/>
          </ac:spMkLst>
        </pc:spChg>
      </pc:sldChg>
      <pc:sldChg chg="modSp mod">
        <pc:chgData name="Chinnala Rohitha" userId="d1640cd7e980b00b" providerId="LiveId" clId="{00CBAF00-8C91-47FC-97ED-830F2157BFFB}" dt="2025-03-15T12:56:58.153" v="541" actId="20577"/>
        <pc:sldMkLst>
          <pc:docMk/>
          <pc:sldMk cId="31965923" sldId="260"/>
        </pc:sldMkLst>
        <pc:spChg chg="mod">
          <ac:chgData name="Chinnala Rohitha" userId="d1640cd7e980b00b" providerId="LiveId" clId="{00CBAF00-8C91-47FC-97ED-830F2157BFFB}" dt="2025-03-15T12:56:58.153" v="541" actId="20577"/>
          <ac:spMkLst>
            <pc:docMk/>
            <pc:sldMk cId="31965923" sldId="260"/>
            <ac:spMk id="3" creationId="{2361D872-7EC7-439F-A588-B1D90CB7A92F}"/>
          </ac:spMkLst>
        </pc:spChg>
      </pc:sldChg>
      <pc:sldChg chg="modSp del mod">
        <pc:chgData name="Chinnala Rohitha" userId="d1640cd7e980b00b" providerId="LiveId" clId="{00CBAF00-8C91-47FC-97ED-830F2157BFFB}" dt="2025-03-15T13:05:58.307" v="1597" actId="2696"/>
        <pc:sldMkLst>
          <pc:docMk/>
          <pc:sldMk cId="3002968868" sldId="261"/>
        </pc:sldMkLst>
        <pc:spChg chg="mod">
          <ac:chgData name="Chinnala Rohitha" userId="d1640cd7e980b00b" providerId="LiveId" clId="{00CBAF00-8C91-47FC-97ED-830F2157BFFB}" dt="2025-03-15T13:05:53.073" v="1596" actId="20577"/>
          <ac:spMkLst>
            <pc:docMk/>
            <pc:sldMk cId="3002968868" sldId="261"/>
            <ac:spMk id="3" creationId="{2361D872-7EC7-439F-A588-B1D90CB7A92F}"/>
          </ac:spMkLst>
        </pc:spChg>
      </pc:sldChg>
      <pc:sldChg chg="modSp mod">
        <pc:chgData name="Chinnala Rohitha" userId="d1640cd7e980b00b" providerId="LiveId" clId="{00CBAF00-8C91-47FC-97ED-830F2157BFFB}" dt="2025-03-15T13:46:31.046" v="1910" actId="20577"/>
        <pc:sldMkLst>
          <pc:docMk/>
          <pc:sldMk cId="151988358" sldId="262"/>
        </pc:sldMkLst>
        <pc:spChg chg="mod">
          <ac:chgData name="Chinnala Rohitha" userId="d1640cd7e980b00b" providerId="LiveId" clId="{00CBAF00-8C91-47FC-97ED-830F2157BFFB}" dt="2025-03-15T13:46:31.046" v="1910" actId="20577"/>
          <ac:spMkLst>
            <pc:docMk/>
            <pc:sldMk cId="151988358" sldId="262"/>
            <ac:spMk id="3" creationId="{2361D872-7EC7-439F-A588-B1D90CB7A92F}"/>
          </ac:spMkLst>
        </pc:spChg>
      </pc:sldChg>
      <pc:sldChg chg="addSp delSp modSp mod">
        <pc:chgData name="Chinnala Rohitha" userId="d1640cd7e980b00b" providerId="LiveId" clId="{00CBAF00-8C91-47FC-97ED-830F2157BFFB}" dt="2025-03-15T13:41:29.521" v="1879" actId="14100"/>
        <pc:sldMkLst>
          <pc:docMk/>
          <pc:sldMk cId="1635949419" sldId="263"/>
        </pc:sldMkLst>
        <pc:spChg chg="mod">
          <ac:chgData name="Chinnala Rohitha" userId="d1640cd7e980b00b" providerId="LiveId" clId="{00CBAF00-8C91-47FC-97ED-830F2157BFFB}" dt="2025-03-15T13:18:38.740" v="1840" actId="207"/>
          <ac:spMkLst>
            <pc:docMk/>
            <pc:sldMk cId="1635949419" sldId="263"/>
            <ac:spMk id="3" creationId="{2361D872-7EC7-439F-A588-B1D90CB7A92F}"/>
          </ac:spMkLst>
        </pc:spChg>
        <pc:picChg chg="del mod">
          <ac:chgData name="Chinnala Rohitha" userId="d1640cd7e980b00b" providerId="LiveId" clId="{00CBAF00-8C91-47FC-97ED-830F2157BFFB}" dt="2025-03-15T13:40:51.896" v="1874" actId="21"/>
          <ac:picMkLst>
            <pc:docMk/>
            <pc:sldMk cId="1635949419" sldId="263"/>
            <ac:picMk id="4" creationId="{39C98ED4-DF33-4398-3738-22EBAB1F493A}"/>
          </ac:picMkLst>
        </pc:picChg>
        <pc:picChg chg="add mod">
          <ac:chgData name="Chinnala Rohitha" userId="d1640cd7e980b00b" providerId="LiveId" clId="{00CBAF00-8C91-47FC-97ED-830F2157BFFB}" dt="2025-03-15T13:41:29.521" v="1879" actId="14100"/>
          <ac:picMkLst>
            <pc:docMk/>
            <pc:sldMk cId="1635949419" sldId="263"/>
            <ac:picMk id="5" creationId="{78AACF8D-61CF-0A11-2180-17DED9679DE3}"/>
          </ac:picMkLst>
        </pc:picChg>
      </pc:sldChg>
      <pc:sldChg chg="addSp modSp add mod ord">
        <pc:chgData name="Chinnala Rohitha" userId="d1640cd7e980b00b" providerId="LiveId" clId="{00CBAF00-8C91-47FC-97ED-830F2157BFFB}" dt="2025-03-15T12:26:20.772" v="110" actId="20577"/>
        <pc:sldMkLst>
          <pc:docMk/>
          <pc:sldMk cId="882198184" sldId="266"/>
        </pc:sldMkLst>
        <pc:spChg chg="mod">
          <ac:chgData name="Chinnala Rohitha" userId="d1640cd7e980b00b" providerId="LiveId" clId="{00CBAF00-8C91-47FC-97ED-830F2157BFFB}" dt="2025-03-15T12:26:20.772" v="110" actId="20577"/>
          <ac:spMkLst>
            <pc:docMk/>
            <pc:sldMk cId="882198184" sldId="266"/>
            <ac:spMk id="2" creationId="{BB9C29D0-C826-8D45-BECD-9A6572EF1B16}"/>
          </ac:spMkLst>
        </pc:spChg>
        <pc:spChg chg="add">
          <ac:chgData name="Chinnala Rohitha" userId="d1640cd7e980b00b" providerId="LiveId" clId="{00CBAF00-8C91-47FC-97ED-830F2157BFFB}" dt="2025-03-15T12:24:03.831" v="87"/>
          <ac:spMkLst>
            <pc:docMk/>
            <pc:sldMk cId="882198184" sldId="266"/>
            <ac:spMk id="8" creationId="{BC0FBD1B-A7E6-867D-7BDD-509658636781}"/>
          </ac:spMkLst>
        </pc:spChg>
        <pc:spChg chg="add">
          <ac:chgData name="Chinnala Rohitha" userId="d1640cd7e980b00b" providerId="LiveId" clId="{00CBAF00-8C91-47FC-97ED-830F2157BFFB}" dt="2025-03-15T12:24:10.204" v="90"/>
          <ac:spMkLst>
            <pc:docMk/>
            <pc:sldMk cId="882198184" sldId="266"/>
            <ac:spMk id="9" creationId="{83C514C6-8E2D-D203-69FB-C66F1B0D1F73}"/>
          </ac:spMkLst>
        </pc:spChg>
        <pc:spChg chg="add">
          <ac:chgData name="Chinnala Rohitha" userId="d1640cd7e980b00b" providerId="LiveId" clId="{00CBAF00-8C91-47FC-97ED-830F2157BFFB}" dt="2025-03-15T12:24:21.485" v="95"/>
          <ac:spMkLst>
            <pc:docMk/>
            <pc:sldMk cId="882198184" sldId="266"/>
            <ac:spMk id="10" creationId="{92C8103A-53F5-C8C6-B97C-462062E5D890}"/>
          </ac:spMkLst>
        </pc:spChg>
        <pc:spChg chg="add">
          <ac:chgData name="Chinnala Rohitha" userId="d1640cd7e980b00b" providerId="LiveId" clId="{00CBAF00-8C91-47FC-97ED-830F2157BFFB}" dt="2025-03-15T12:24:36.408" v="96"/>
          <ac:spMkLst>
            <pc:docMk/>
            <pc:sldMk cId="882198184" sldId="266"/>
            <ac:spMk id="11" creationId="{375B3FE8-6B7D-2066-C5F8-884D7D6060B8}"/>
          </ac:spMkLst>
        </pc:spChg>
      </pc:sldChg>
      <pc:sldChg chg="new del">
        <pc:chgData name="Chinnala Rohitha" userId="d1640cd7e980b00b" providerId="LiveId" clId="{00CBAF00-8C91-47FC-97ED-830F2157BFFB}" dt="2025-03-15T12:20:36.997" v="33" actId="2696"/>
        <pc:sldMkLst>
          <pc:docMk/>
          <pc:sldMk cId="4291176402" sldId="266"/>
        </pc:sldMkLst>
      </pc:sldChg>
      <pc:sldChg chg="modSp add mod">
        <pc:chgData name="Chinnala Rohitha" userId="d1640cd7e980b00b" providerId="LiveId" clId="{00CBAF00-8C91-47FC-97ED-830F2157BFFB}" dt="2025-03-15T12:52:39.746" v="466" actId="5793"/>
        <pc:sldMkLst>
          <pc:docMk/>
          <pc:sldMk cId="441623959" sldId="267"/>
        </pc:sldMkLst>
        <pc:spChg chg="mod">
          <ac:chgData name="Chinnala Rohitha" userId="d1640cd7e980b00b" providerId="LiveId" clId="{00CBAF00-8C91-47FC-97ED-830F2157BFFB}" dt="2025-03-15T12:52:39.746" v="466" actId="5793"/>
          <ac:spMkLst>
            <pc:docMk/>
            <pc:sldMk cId="441623959" sldId="267"/>
            <ac:spMk id="3" creationId="{11380EC1-6483-3F82-37A7-E58BD085DEF3}"/>
          </ac:spMkLst>
        </pc:spChg>
      </pc:sldChg>
      <pc:sldChg chg="new del">
        <pc:chgData name="Chinnala Rohitha" userId="d1640cd7e980b00b" providerId="LiveId" clId="{00CBAF00-8C91-47FC-97ED-830F2157BFFB}" dt="2025-03-15T12:43:45.447" v="359" actId="2696"/>
        <pc:sldMkLst>
          <pc:docMk/>
          <pc:sldMk cId="2458839296" sldId="267"/>
        </pc:sldMkLst>
      </pc:sldChg>
      <pc:sldChg chg="modSp add mod">
        <pc:chgData name="Chinnala Rohitha" userId="d1640cd7e980b00b" providerId="LiveId" clId="{00CBAF00-8C91-47FC-97ED-830F2157BFFB}" dt="2025-03-15T13:10:20.984" v="1670"/>
        <pc:sldMkLst>
          <pc:docMk/>
          <pc:sldMk cId="1184328537" sldId="268"/>
        </pc:sldMkLst>
        <pc:spChg chg="mod">
          <ac:chgData name="Chinnala Rohitha" userId="d1640cd7e980b00b" providerId="LiveId" clId="{00CBAF00-8C91-47FC-97ED-830F2157BFFB}" dt="2025-03-15T13:10:20.984" v="1670"/>
          <ac:spMkLst>
            <pc:docMk/>
            <pc:sldMk cId="1184328537" sldId="268"/>
            <ac:spMk id="3" creationId="{03183FAC-C1B2-CD55-9325-C8B24253C853}"/>
          </ac:spMkLst>
        </pc:spChg>
      </pc:sldChg>
      <pc:sldChg chg="modSp add del mod">
        <pc:chgData name="Chinnala Rohitha" userId="d1640cd7e980b00b" providerId="LiveId" clId="{00CBAF00-8C91-47FC-97ED-830F2157BFFB}" dt="2025-03-15T12:57:17.096" v="545"/>
        <pc:sldMkLst>
          <pc:docMk/>
          <pc:sldMk cId="4112787699" sldId="268"/>
        </pc:sldMkLst>
        <pc:spChg chg="mod">
          <ac:chgData name="Chinnala Rohitha" userId="d1640cd7e980b00b" providerId="LiveId" clId="{00CBAF00-8C91-47FC-97ED-830F2157BFFB}" dt="2025-03-15T12:57:16.197" v="544" actId="1076"/>
          <ac:spMkLst>
            <pc:docMk/>
            <pc:sldMk cId="4112787699" sldId="268"/>
            <ac:spMk id="3" creationId="{AB53FF19-9F6C-7AFE-192C-1F046D9A7951}"/>
          </ac:spMkLst>
        </pc:spChg>
      </pc:sldChg>
      <pc:sldChg chg="addSp modSp add mod">
        <pc:chgData name="Chinnala Rohitha" userId="d1640cd7e980b00b" providerId="LiveId" clId="{00CBAF00-8C91-47FC-97ED-830F2157BFFB}" dt="2025-03-15T13:13:26.632" v="1720" actId="113"/>
        <pc:sldMkLst>
          <pc:docMk/>
          <pc:sldMk cId="1714603620" sldId="269"/>
        </pc:sldMkLst>
        <pc:spChg chg="add">
          <ac:chgData name="Chinnala Rohitha" userId="d1640cd7e980b00b" providerId="LiveId" clId="{00CBAF00-8C91-47FC-97ED-830F2157BFFB}" dt="2025-03-15T13:08:34.621" v="1638"/>
          <ac:spMkLst>
            <pc:docMk/>
            <pc:sldMk cId="1714603620" sldId="269"/>
            <ac:spMk id="2" creationId="{66C0A89A-0375-5024-F966-380689F52C91}"/>
          </ac:spMkLst>
        </pc:spChg>
        <pc:spChg chg="mod">
          <ac:chgData name="Chinnala Rohitha" userId="d1640cd7e980b00b" providerId="LiveId" clId="{00CBAF00-8C91-47FC-97ED-830F2157BFFB}" dt="2025-03-15T13:13:26.632" v="1720" actId="113"/>
          <ac:spMkLst>
            <pc:docMk/>
            <pc:sldMk cId="1714603620" sldId="269"/>
            <ac:spMk id="3" creationId="{5BC79877-CBDF-A466-DA64-0EBE9C133FBD}"/>
          </ac:spMkLst>
        </pc:spChg>
        <pc:spChg chg="add">
          <ac:chgData name="Chinnala Rohitha" userId="d1640cd7e980b00b" providerId="LiveId" clId="{00CBAF00-8C91-47FC-97ED-830F2157BFFB}" dt="2025-03-15T13:08:41.319" v="1640"/>
          <ac:spMkLst>
            <pc:docMk/>
            <pc:sldMk cId="1714603620" sldId="269"/>
            <ac:spMk id="4" creationId="{E84D928D-0A9D-B7EA-479B-EC2B89341C5D}"/>
          </ac:spMkLst>
        </pc:spChg>
      </pc:sldChg>
      <pc:sldChg chg="addSp modSp add mod">
        <pc:chgData name="Chinnala Rohitha" userId="d1640cd7e980b00b" providerId="LiveId" clId="{00CBAF00-8C91-47FC-97ED-830F2157BFFB}" dt="2025-03-15T13:16:12.581" v="1794" actId="20577"/>
        <pc:sldMkLst>
          <pc:docMk/>
          <pc:sldMk cId="714034735" sldId="270"/>
        </pc:sldMkLst>
        <pc:spChg chg="add">
          <ac:chgData name="Chinnala Rohitha" userId="d1640cd7e980b00b" providerId="LiveId" clId="{00CBAF00-8C91-47FC-97ED-830F2157BFFB}" dt="2025-03-15T13:11:40.275" v="1686"/>
          <ac:spMkLst>
            <pc:docMk/>
            <pc:sldMk cId="714034735" sldId="270"/>
            <ac:spMk id="2" creationId="{58073463-D828-0B56-0CBA-441FBDC75832}"/>
          </ac:spMkLst>
        </pc:spChg>
        <pc:spChg chg="mod">
          <ac:chgData name="Chinnala Rohitha" userId="d1640cd7e980b00b" providerId="LiveId" clId="{00CBAF00-8C91-47FC-97ED-830F2157BFFB}" dt="2025-03-15T13:16:12.581" v="1794" actId="20577"/>
          <ac:spMkLst>
            <pc:docMk/>
            <pc:sldMk cId="714034735" sldId="270"/>
            <ac:spMk id="3" creationId="{9B9B907D-D270-404B-C86B-09084FDD6B98}"/>
          </ac:spMkLst>
        </pc:spChg>
        <pc:spChg chg="add">
          <ac:chgData name="Chinnala Rohitha" userId="d1640cd7e980b00b" providerId="LiveId" clId="{00CBAF00-8C91-47FC-97ED-830F2157BFFB}" dt="2025-03-15T13:11:55.116" v="1696"/>
          <ac:spMkLst>
            <pc:docMk/>
            <pc:sldMk cId="714034735" sldId="270"/>
            <ac:spMk id="4" creationId="{F211CB31-7D13-E077-6778-52FDEBE57C9E}"/>
          </ac:spMkLst>
        </pc:spChg>
      </pc:sldChg>
      <pc:sldChg chg="addSp delSp modSp add mod ord">
        <pc:chgData name="Chinnala Rohitha" userId="d1640cd7e980b00b" providerId="LiveId" clId="{00CBAF00-8C91-47FC-97ED-830F2157BFFB}" dt="2025-03-15T13:28:24.487" v="1857" actId="1076"/>
        <pc:sldMkLst>
          <pc:docMk/>
          <pc:sldMk cId="1508731624" sldId="271"/>
        </pc:sldMkLst>
        <pc:spChg chg="mod">
          <ac:chgData name="Chinnala Rohitha" userId="d1640cd7e980b00b" providerId="LiveId" clId="{00CBAF00-8C91-47FC-97ED-830F2157BFFB}" dt="2025-03-15T13:27:13.964" v="1846" actId="20577"/>
          <ac:spMkLst>
            <pc:docMk/>
            <pc:sldMk cId="1508731624" sldId="271"/>
            <ac:spMk id="3" creationId="{9E20CCED-3FD7-E509-EBED-145807AAD5D8}"/>
          </ac:spMkLst>
        </pc:spChg>
        <pc:picChg chg="del">
          <ac:chgData name="Chinnala Rohitha" userId="d1640cd7e980b00b" providerId="LiveId" clId="{00CBAF00-8C91-47FC-97ED-830F2157BFFB}" dt="2025-03-15T13:26:50.063" v="1842" actId="21"/>
          <ac:picMkLst>
            <pc:docMk/>
            <pc:sldMk cId="1508731624" sldId="271"/>
            <ac:picMk id="4" creationId="{AD3E87E0-1A6B-94F6-D0D8-3D8A63EE4F65}"/>
          </ac:picMkLst>
        </pc:picChg>
        <pc:picChg chg="add mod">
          <ac:chgData name="Chinnala Rohitha" userId="d1640cd7e980b00b" providerId="LiveId" clId="{00CBAF00-8C91-47FC-97ED-830F2157BFFB}" dt="2025-03-15T13:28:24.487" v="1857" actId="1076"/>
          <ac:picMkLst>
            <pc:docMk/>
            <pc:sldMk cId="1508731624" sldId="271"/>
            <ac:picMk id="5" creationId="{CE7093B6-04C2-E437-2ECF-622C606304D9}"/>
          </ac:picMkLst>
        </pc:picChg>
      </pc:sldChg>
      <pc:sldChg chg="addSp modSp add mod">
        <pc:chgData name="Chinnala Rohitha" userId="d1640cd7e980b00b" providerId="LiveId" clId="{00CBAF00-8C91-47FC-97ED-830F2157BFFB}" dt="2025-03-15T13:32:07.509" v="1868" actId="14100"/>
        <pc:sldMkLst>
          <pc:docMk/>
          <pc:sldMk cId="4127437178" sldId="272"/>
        </pc:sldMkLst>
        <pc:spChg chg="mod">
          <ac:chgData name="Chinnala Rohitha" userId="d1640cd7e980b00b" providerId="LiveId" clId="{00CBAF00-8C91-47FC-97ED-830F2157BFFB}" dt="2025-03-15T13:28:38.872" v="1859" actId="20577"/>
          <ac:spMkLst>
            <pc:docMk/>
            <pc:sldMk cId="4127437178" sldId="272"/>
            <ac:spMk id="3" creationId="{A18CB59F-A109-7ECC-EFD3-7E0F3AF6C5B7}"/>
          </ac:spMkLst>
        </pc:spChg>
        <pc:picChg chg="add mod">
          <ac:chgData name="Chinnala Rohitha" userId="d1640cd7e980b00b" providerId="LiveId" clId="{00CBAF00-8C91-47FC-97ED-830F2157BFFB}" dt="2025-03-15T13:32:07.509" v="1868" actId="14100"/>
          <ac:picMkLst>
            <pc:docMk/>
            <pc:sldMk cId="4127437178" sldId="272"/>
            <ac:picMk id="4" creationId="{31FCC9C4-BF5B-4E48-5A5A-AF67F2E1C9EE}"/>
          </ac:picMkLst>
        </pc:picChg>
      </pc:sldChg>
      <pc:sldChg chg="addSp modSp add mod">
        <pc:chgData name="Chinnala Rohitha" userId="d1640cd7e980b00b" providerId="LiveId" clId="{00CBAF00-8C91-47FC-97ED-830F2157BFFB}" dt="2025-03-15T13:33:18.978" v="1873" actId="14100"/>
        <pc:sldMkLst>
          <pc:docMk/>
          <pc:sldMk cId="2056047027" sldId="273"/>
        </pc:sldMkLst>
        <pc:spChg chg="mod">
          <ac:chgData name="Chinnala Rohitha" userId="d1640cd7e980b00b" providerId="LiveId" clId="{00CBAF00-8C91-47FC-97ED-830F2157BFFB}" dt="2025-03-15T13:31:37.220" v="1867" actId="20577"/>
          <ac:spMkLst>
            <pc:docMk/>
            <pc:sldMk cId="2056047027" sldId="273"/>
            <ac:spMk id="3" creationId="{E21737E7-A637-6E52-A1E8-606E2C2D16FB}"/>
          </ac:spMkLst>
        </pc:spChg>
        <pc:picChg chg="add mod">
          <ac:chgData name="Chinnala Rohitha" userId="d1640cd7e980b00b" providerId="LiveId" clId="{00CBAF00-8C91-47FC-97ED-830F2157BFFB}" dt="2025-03-15T13:33:18.978" v="1873" actId="14100"/>
          <ac:picMkLst>
            <pc:docMk/>
            <pc:sldMk cId="2056047027" sldId="273"/>
            <ac:picMk id="4" creationId="{4431982A-FE52-1309-A706-290268AAD2BA}"/>
          </ac:picMkLst>
        </pc:picChg>
      </pc:sldChg>
      <pc:sldChg chg="addSp delSp modSp add mod">
        <pc:chgData name="Chinnala Rohitha" userId="d1640cd7e980b00b" providerId="LiveId" clId="{00CBAF00-8C91-47FC-97ED-830F2157BFFB}" dt="2025-03-15T14:00:42.718" v="2206" actId="1076"/>
        <pc:sldMkLst>
          <pc:docMk/>
          <pc:sldMk cId="2022350066" sldId="274"/>
        </pc:sldMkLst>
        <pc:spChg chg="mod">
          <ac:chgData name="Chinnala Rohitha" userId="d1640cd7e980b00b" providerId="LiveId" clId="{00CBAF00-8C91-47FC-97ED-830F2157BFFB}" dt="2025-03-15T14:00:42.718" v="2206" actId="1076"/>
          <ac:spMkLst>
            <pc:docMk/>
            <pc:sldMk cId="2022350066" sldId="274"/>
            <ac:spMk id="3" creationId="{6248EC4F-20FE-ED81-A21E-805A4B36AC5D}"/>
          </ac:spMkLst>
        </pc:spChg>
        <pc:spChg chg="add del">
          <ac:chgData name="Chinnala Rohitha" userId="d1640cd7e980b00b" providerId="LiveId" clId="{00CBAF00-8C91-47FC-97ED-830F2157BFFB}" dt="2025-03-15T13:55:17.408" v="2104" actId="22"/>
          <ac:spMkLst>
            <pc:docMk/>
            <pc:sldMk cId="2022350066" sldId="274"/>
            <ac:spMk id="4" creationId="{9A4186E9-3E95-DE91-7CB2-65CC22A09B4A}"/>
          </ac:spMkLst>
        </pc:spChg>
      </pc:sldChg>
      <pc:sldChg chg="modSp add mod">
        <pc:chgData name="Chinnala Rohitha" userId="d1640cd7e980b00b" providerId="LiveId" clId="{00CBAF00-8C91-47FC-97ED-830F2157BFFB}" dt="2025-03-15T13:57:38.565" v="2149" actId="20577"/>
        <pc:sldMkLst>
          <pc:docMk/>
          <pc:sldMk cId="1428358050" sldId="275"/>
        </pc:sldMkLst>
        <pc:spChg chg="mod">
          <ac:chgData name="Chinnala Rohitha" userId="d1640cd7e980b00b" providerId="LiveId" clId="{00CBAF00-8C91-47FC-97ED-830F2157BFFB}" dt="2025-03-15T13:57:38.565" v="2149" actId="20577"/>
          <ac:spMkLst>
            <pc:docMk/>
            <pc:sldMk cId="1428358050" sldId="275"/>
            <ac:spMk id="3" creationId="{DCBB7FD4-E83D-8EDC-5FCE-26E3AF3C26F2}"/>
          </ac:spMkLst>
        </pc:spChg>
      </pc:sldChg>
      <pc:sldChg chg="modSp add mod">
        <pc:chgData name="Chinnala Rohitha" userId="d1640cd7e980b00b" providerId="LiveId" clId="{00CBAF00-8C91-47FC-97ED-830F2157BFFB}" dt="2025-03-15T14:00:34.232" v="2205" actId="1076"/>
        <pc:sldMkLst>
          <pc:docMk/>
          <pc:sldMk cId="3360480433" sldId="276"/>
        </pc:sldMkLst>
        <pc:spChg chg="mod">
          <ac:chgData name="Chinnala Rohitha" userId="d1640cd7e980b00b" providerId="LiveId" clId="{00CBAF00-8C91-47FC-97ED-830F2157BFFB}" dt="2025-03-15T14:00:34.232" v="2205" actId="1076"/>
          <ac:spMkLst>
            <pc:docMk/>
            <pc:sldMk cId="3360480433" sldId="276"/>
            <ac:spMk id="3" creationId="{6B063BF4-9C35-69DF-FD69-E267E04002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freepi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freepik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5112926" y="3305184"/>
            <a:ext cx="59917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rgbClr val="FFFF00"/>
                </a:solidFill>
              </a:rPr>
              <a:t>Exhaustive Analysis of Indian Agriculture Using Power BI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03443-0DAD-9B25-D483-A5EF72CA8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C79877-CBDF-A466-DA64-0EBE9C133FBD}"/>
              </a:ext>
            </a:extLst>
          </p:cNvPr>
          <p:cNvSpPr txBox="1"/>
          <p:nvPr/>
        </p:nvSpPr>
        <p:spPr>
          <a:xfrm>
            <a:off x="255104" y="1054412"/>
            <a:ext cx="1061506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 : </a:t>
            </a:r>
          </a:p>
          <a:p>
            <a:endParaRPr lang="en-US" sz="2000" dirty="0">
              <a:solidFill>
                <a:srgbClr val="213163"/>
              </a:solidFill>
            </a:endParaRPr>
          </a:p>
          <a:p>
            <a:r>
              <a:rPr lang="en-US" sz="2000" dirty="0"/>
              <a:t>The project utilizes </a:t>
            </a:r>
            <a:r>
              <a:rPr lang="en-US" sz="2000" b="1" dirty="0"/>
              <a:t>Power BI</a:t>
            </a:r>
            <a:r>
              <a:rPr lang="en-US" sz="2000" dirty="0"/>
              <a:t> to create an exhaustive analytical dashboard for Indian agriculture, enabling better decision-making and forecasting.</a:t>
            </a:r>
          </a:p>
          <a:p>
            <a:endParaRPr lang="en-US" sz="2000" dirty="0">
              <a:solidFill>
                <a:srgbClr val="213163"/>
              </a:solidFill>
            </a:endParaRPr>
          </a:p>
          <a:p>
            <a:r>
              <a:rPr lang="en-IN" sz="2000" b="1" dirty="0"/>
              <a:t>Key Solutions Implemented: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Centralized Data Analysis</a:t>
            </a:r>
            <a:r>
              <a:rPr lang="en-US" sz="2000" dirty="0"/>
              <a:t> – Integrated multiple datasets to create a unified view of agricultural production across India.</a:t>
            </a:r>
            <a:endParaRPr lang="en-IN" sz="2000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Seasonal Analysis &amp; Forecasting</a:t>
            </a:r>
            <a:r>
              <a:rPr lang="en-US" sz="2000" dirty="0"/>
              <a:t> – Used historical trends to predict seasonal production fluctuations and mitigate risks.</a:t>
            </a:r>
            <a:endParaRPr lang="en-IN" sz="2000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State &amp; District-Level Insights</a:t>
            </a:r>
            <a:r>
              <a:rPr lang="en-US" sz="2000" dirty="0"/>
              <a:t> – Created heatmaps and bar charts to highlight top-producing regions and disparities.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Crop-Specific Reports</a:t>
            </a:r>
            <a:r>
              <a:rPr lang="en-US" sz="2000" dirty="0"/>
              <a:t> – Designed detailed dashboards for crop-wise production trends over multiple years.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Minimum Support Price (MSP) Predictions</a:t>
            </a:r>
            <a:r>
              <a:rPr lang="en-US" sz="2000" dirty="0"/>
              <a:t> – Analyzed past MSP trends and production costs to suggest optimal pricing.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460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4A6D9-19D0-0114-62A1-C3A4927EF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9B907D-D270-404B-C86B-09084FDD6B98}"/>
              </a:ext>
            </a:extLst>
          </p:cNvPr>
          <p:cNvSpPr txBox="1"/>
          <p:nvPr/>
        </p:nvSpPr>
        <p:spPr>
          <a:xfrm>
            <a:off x="255104" y="1054412"/>
            <a:ext cx="106150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 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marL="457200" indent="-457200">
              <a:buAutoNum type="arabicPeriod" startAt="6"/>
            </a:pPr>
            <a:r>
              <a:rPr lang="en-US" sz="2000" b="1" dirty="0"/>
              <a:t>Predictive Analytics Using Power BI</a:t>
            </a:r>
            <a:r>
              <a:rPr lang="en-US" sz="2000" dirty="0"/>
              <a:t> – Utilized time-series forecasting to predict future production trends and market demands.</a:t>
            </a:r>
          </a:p>
          <a:p>
            <a:pPr marL="457200" indent="-457200">
              <a:buFont typeface="Arial"/>
              <a:buAutoNum type="arabicPeriod" startAt="6"/>
            </a:pPr>
            <a:r>
              <a:rPr lang="en-US" sz="2000" b="1" dirty="0"/>
              <a:t>Interactive Dashboards for Policy Makers</a:t>
            </a:r>
            <a:r>
              <a:rPr lang="en-US" sz="2000" dirty="0"/>
              <a:t> – Built interactive and filterable reports to assist policymakers in better decision-making.</a:t>
            </a:r>
          </a:p>
          <a:p>
            <a:pPr marL="457200" indent="-457200">
              <a:buFont typeface="Arial"/>
              <a:buAutoNum type="arabicPeriod" startAt="6"/>
            </a:pPr>
            <a:r>
              <a:rPr lang="en-US" sz="2000" b="1" dirty="0"/>
              <a:t>Resource Optimization Strategies</a:t>
            </a:r>
            <a:r>
              <a:rPr lang="en-US" sz="2000" dirty="0"/>
              <a:t> – Provided insights on fertilizer use, irrigation needs, and optimal crop selection based on data trends.</a:t>
            </a:r>
          </a:p>
          <a:p>
            <a:pPr marL="457200" indent="-457200">
              <a:buFont typeface="Arial"/>
              <a:buAutoNum type="arabicPeriod" startAt="6"/>
            </a:pPr>
            <a:r>
              <a:rPr lang="en-US" sz="2000" b="1" dirty="0"/>
              <a:t>Farmer Awareness Programs</a:t>
            </a:r>
            <a:r>
              <a:rPr lang="en-US" sz="2000" dirty="0"/>
              <a:t> – Designed insights that can be used to educate farmers about profitable crops and government subsidies.</a:t>
            </a:r>
          </a:p>
          <a:p>
            <a:pPr marL="457200" indent="-457200">
              <a:buFont typeface="Arial"/>
              <a:buAutoNum type="arabicPeriod" startAt="6"/>
            </a:pPr>
            <a:r>
              <a:rPr lang="en-US" sz="2000" b="1" dirty="0"/>
              <a:t>Sustainability Analysis</a:t>
            </a:r>
            <a:r>
              <a:rPr lang="en-US" sz="2000" dirty="0"/>
              <a:t> – Incorporated environmental impact data to promote water conservation and eco-friendly farming practices.</a:t>
            </a:r>
          </a:p>
          <a:p>
            <a:pPr marL="457200" indent="-457200">
              <a:buFont typeface="Arial"/>
              <a:buAutoNum type="arabicPeriod" startAt="6"/>
            </a:pPr>
            <a:r>
              <a:rPr lang="en-US" sz="2000" b="1" dirty="0"/>
              <a:t>Implementation of Real-Time Data Monitoring</a:t>
            </a:r>
            <a:r>
              <a:rPr lang="en-US" sz="2000" dirty="0"/>
              <a:t> – By integrating live data sources and IoT-based agricultural sensors with Power BI, stakeholders can track climate conditions, soil health, and market fluctuations in real time, enabling quick decision-making and risk mitigation.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034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48974-C4C7-44C4-C336-FE4B465DA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20CCED-3FD7-E509-EBED-145807AAD5D8}"/>
              </a:ext>
            </a:extLst>
          </p:cNvPr>
          <p:cNvSpPr txBox="1"/>
          <p:nvPr/>
        </p:nvSpPr>
        <p:spPr>
          <a:xfrm>
            <a:off x="255104" y="722718"/>
            <a:ext cx="6102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</a:t>
            </a:r>
          </a:p>
          <a:p>
            <a:pPr algn="r"/>
            <a:r>
              <a:rPr lang="en-US" sz="2000" b="1" dirty="0">
                <a:solidFill>
                  <a:srgbClr val="213163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WEEK-1</a:t>
            </a:r>
            <a:r>
              <a:rPr lang="en-US" sz="2000" b="1" dirty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093B6-04C2-E437-2ECF-622C60630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567542"/>
            <a:ext cx="11464145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3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722718"/>
            <a:ext cx="6102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</a:t>
            </a:r>
          </a:p>
          <a:p>
            <a:pPr algn="r"/>
            <a:r>
              <a:rPr lang="en-US" sz="2000" b="1" dirty="0">
                <a:solidFill>
                  <a:srgbClr val="213163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WEEK-2</a:t>
            </a:r>
            <a:r>
              <a:rPr lang="en-US" sz="2000" b="1" dirty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ACF8D-61CF-0A11-2180-17DED9679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352939"/>
            <a:ext cx="11681792" cy="534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2C29F-2BA3-287A-E7FE-F1EA1319B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8CB59F-A109-7ECC-EFD3-7E0F3AF6C5B7}"/>
              </a:ext>
            </a:extLst>
          </p:cNvPr>
          <p:cNvSpPr txBox="1"/>
          <p:nvPr/>
        </p:nvSpPr>
        <p:spPr>
          <a:xfrm>
            <a:off x="255104" y="722718"/>
            <a:ext cx="6102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</a:t>
            </a:r>
          </a:p>
          <a:p>
            <a:pPr algn="r"/>
            <a:r>
              <a:rPr lang="en-US" sz="2000" b="1" dirty="0">
                <a:solidFill>
                  <a:srgbClr val="213163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WEEK-3</a:t>
            </a:r>
            <a:r>
              <a:rPr lang="en-US" sz="2000" b="1" dirty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CC9C4-BF5B-4E48-5A5A-AF67F2E1C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5" y="1362270"/>
            <a:ext cx="11594774" cy="53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37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F808D-2814-64C4-585C-55078EF79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1737E7-A637-6E52-A1E8-606E2C2D16FB}"/>
              </a:ext>
            </a:extLst>
          </p:cNvPr>
          <p:cNvSpPr txBox="1"/>
          <p:nvPr/>
        </p:nvSpPr>
        <p:spPr>
          <a:xfrm>
            <a:off x="255104" y="722718"/>
            <a:ext cx="6102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</a:t>
            </a:r>
          </a:p>
          <a:p>
            <a:pPr algn="r"/>
            <a:r>
              <a:rPr lang="en-US" sz="2000" b="1" dirty="0">
                <a:solidFill>
                  <a:srgbClr val="213163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WEEK-3</a:t>
            </a:r>
            <a:r>
              <a:rPr lang="en-US" sz="2000" b="1" dirty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1982A-FE52-1309-A706-290268AAD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334278"/>
            <a:ext cx="11576112" cy="528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47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11397454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</a:p>
          <a:p>
            <a:pPr algn="just"/>
            <a:r>
              <a:rPr lang="en-US" sz="1800" b="1" dirty="0">
                <a:solidFill>
                  <a:srgbClr val="213163"/>
                </a:solidFill>
              </a:rPr>
              <a:t> </a:t>
            </a:r>
          </a:p>
          <a:p>
            <a:pPr>
              <a:buNone/>
            </a:pPr>
            <a:r>
              <a:rPr lang="en-US" sz="1600" dirty="0"/>
              <a:t>In conclusion, this project successfully demonstrates how data analytics, visualization, and business intelligence tools like Power BI and Tableau can revolutionize decision-making in various industries. By analyzing complex datasets, extracting meaningful insights, and presenting them through interactive dashboards, businesses can enhance efficiency, reduce risks, and improve overall performance.</a:t>
            </a:r>
          </a:p>
          <a:p>
            <a:pPr>
              <a:buNone/>
            </a:pPr>
            <a:endParaRPr lang="en-US" sz="1600" dirty="0"/>
          </a:p>
          <a:p>
            <a:r>
              <a:rPr lang="en-US" sz="1600" dirty="0"/>
              <a:t>The integration of SQL for data management, coupled with Power BI and Tableau for visualization, provides a </a:t>
            </a:r>
            <a:r>
              <a:rPr lang="en-US" sz="1600" b="1" dirty="0"/>
              <a:t>comprehensive solution</a:t>
            </a:r>
            <a:r>
              <a:rPr lang="en-US" sz="1600" dirty="0"/>
              <a:t> for addressing challenges related to data-driven decision-making. The methodologies applied in this project ensure accuracy, real-time updates, and ease of understanding for stakeholders.</a:t>
            </a:r>
          </a:p>
          <a:p>
            <a:pPr algn="just"/>
            <a:endParaRPr lang="en-IN" sz="1800" dirty="0">
              <a:solidFill>
                <a:srgbClr val="213163"/>
              </a:solidFill>
            </a:endParaRPr>
          </a:p>
          <a:p>
            <a:pPr algn="just"/>
            <a:r>
              <a:rPr lang="en-US" sz="1600" b="1" dirty="0"/>
              <a:t>Key Takeaways and Conclusion Points:</a:t>
            </a:r>
          </a:p>
          <a:p>
            <a:pPr algn="just"/>
            <a:endParaRPr lang="en-US" sz="1600" b="1" dirty="0">
              <a:solidFill>
                <a:srgbClr val="213163"/>
              </a:solidFill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/>
              <a:t>Enhanced Data-Driven Decision Making</a:t>
            </a:r>
            <a:r>
              <a:rPr lang="en-US" sz="1600" dirty="0"/>
              <a:t> – The project empowers businesses with insightful analytics, enabling informed and strategic decisions.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/>
              <a:t>Improved Efficiency and Productivity</a:t>
            </a:r>
            <a:r>
              <a:rPr lang="en-US" sz="1600" dirty="0"/>
              <a:t> – By automating data collection and visualization, organizations can streamline processes and optimize resources.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/>
              <a:t>Real-Time Monitoring and Analysis</a:t>
            </a:r>
            <a:r>
              <a:rPr lang="en-US" sz="1600" dirty="0"/>
              <a:t> – With the implementation of real-time dashboards, stakeholders can track progress and adjust strategies accordingly.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/>
              <a:t>Scalability and Adaptability</a:t>
            </a:r>
            <a:r>
              <a:rPr lang="en-US" sz="1600" dirty="0"/>
              <a:t> – The solutions developed can be expanded to various industries, including finance, healthcare, and supply chain management.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0D147-B85B-EBCF-0DBA-0CA162A37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48EC4F-20FE-ED81-A21E-805A4B36AC5D}"/>
              </a:ext>
            </a:extLst>
          </p:cNvPr>
          <p:cNvSpPr txBox="1"/>
          <p:nvPr/>
        </p:nvSpPr>
        <p:spPr>
          <a:xfrm>
            <a:off x="699593" y="1249408"/>
            <a:ext cx="10655762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</a:p>
          <a:p>
            <a:pPr algn="just"/>
            <a:endParaRPr lang="en-US" sz="1800" b="1" dirty="0">
              <a:solidFill>
                <a:srgbClr val="213163"/>
              </a:solidFill>
            </a:endParaRPr>
          </a:p>
          <a:p>
            <a:pPr marL="342900" indent="-342900" algn="just">
              <a:buAutoNum type="arabicPeriod" startAt="5"/>
            </a:pPr>
            <a:r>
              <a:rPr lang="en-US" sz="1600" b="1" dirty="0"/>
              <a:t>Bridging the Gap Between Raw Data and Actionable Insights</a:t>
            </a:r>
            <a:r>
              <a:rPr lang="en-US" sz="1600" dirty="0"/>
              <a:t> – Power BI and Tableau transform complex datasets into meaningful insights, improving transparency and usability.</a:t>
            </a:r>
          </a:p>
          <a:p>
            <a:pPr marL="342900" indent="-342900" algn="just">
              <a:buAutoNum type="arabicPeriod" startAt="5"/>
            </a:pPr>
            <a:r>
              <a:rPr lang="en-US" sz="1600" b="1" dirty="0"/>
              <a:t>User-Friendly Visual Representations</a:t>
            </a:r>
            <a:r>
              <a:rPr lang="en-US" sz="1600" dirty="0"/>
              <a:t> – Interactive dashboards simplify complex data, making it accessible for both technical and non-technical users.</a:t>
            </a:r>
            <a:endParaRPr lang="en-US" sz="1800" b="1" dirty="0">
              <a:solidFill>
                <a:srgbClr val="213163"/>
              </a:solidFill>
            </a:endParaRPr>
          </a:p>
          <a:p>
            <a:pPr marL="342900" indent="-342900" algn="just">
              <a:buAutoNum type="arabicPeriod" startAt="5"/>
            </a:pPr>
            <a:r>
              <a:rPr lang="en-US" sz="1600" b="1" dirty="0"/>
              <a:t>Future Scope and Improvements</a:t>
            </a:r>
            <a:r>
              <a:rPr lang="en-US" sz="1600" dirty="0"/>
              <a:t> – The project can be further enhanced by integrating AI-driven predictive analytics and machine learning models to provide even more advanced insights.</a:t>
            </a:r>
            <a:endParaRPr lang="en-US" sz="1800" b="1" dirty="0">
              <a:solidFill>
                <a:srgbClr val="213163"/>
              </a:solidFill>
            </a:endParaRPr>
          </a:p>
          <a:p>
            <a:pPr marL="342900" indent="-342900" algn="just">
              <a:buAutoNum type="arabicPeriod" startAt="5"/>
            </a:pPr>
            <a:r>
              <a:rPr lang="en-US" sz="1600" b="1" dirty="0"/>
              <a:t>Sustainability and Long-Term Impact</a:t>
            </a:r>
            <a:r>
              <a:rPr lang="en-US" sz="1600" dirty="0"/>
              <a:t> – Data-driven solutions contribute to resource optimization, cost reduction, and better planning for long-term success.</a:t>
            </a:r>
          </a:p>
          <a:p>
            <a:pPr marL="342900" indent="-342900" algn="just">
              <a:buAutoNum type="arabicPeriod" startAt="5"/>
            </a:pPr>
            <a:r>
              <a:rPr lang="en-US" sz="1600" b="1" dirty="0"/>
              <a:t>Improved Risk Management</a:t>
            </a:r>
            <a:r>
              <a:rPr lang="en-US" sz="1600" dirty="0"/>
              <a:t> – Businesses can proactively identify trends and anomalies, minimizing risks and preventing potential financial losses.</a:t>
            </a:r>
          </a:p>
          <a:p>
            <a:pPr marL="342900" indent="-342900" algn="just">
              <a:buAutoNum type="arabicPeriod" startAt="5"/>
            </a:pPr>
            <a:r>
              <a:rPr lang="en-US" sz="1600" b="1" dirty="0"/>
              <a:t>Competitive Advantage</a:t>
            </a:r>
            <a:r>
              <a:rPr lang="en-US" sz="1600" dirty="0"/>
              <a:t> – Companies that leverage data analytics gain a strategic edge over competitors by making smarter, data-backed decisions.</a:t>
            </a:r>
          </a:p>
          <a:p>
            <a:pPr marL="342900" indent="-342900" algn="just">
              <a:buAutoNum type="arabicPeriod" startAt="5"/>
            </a:pPr>
            <a:r>
              <a:rPr lang="en-US" sz="1600" b="1" dirty="0"/>
              <a:t>Increased Collaboration and Data Accessibility</a:t>
            </a:r>
            <a:r>
              <a:rPr lang="en-US" sz="1600" dirty="0"/>
              <a:t> – Cloud-based dashboards and reports improve collaboration among teams and stakeholders.</a:t>
            </a:r>
          </a:p>
          <a:p>
            <a:pPr marL="342900" indent="-342900" algn="just">
              <a:buAutoNum type="arabicPeriod" startAt="5"/>
            </a:pPr>
            <a:r>
              <a:rPr lang="en-US" sz="1600" b="1" dirty="0"/>
              <a:t>Enhanced Customer Insights</a:t>
            </a:r>
            <a:r>
              <a:rPr lang="en-US" sz="1600" dirty="0"/>
              <a:t> – Businesses can analyze customer behavior, preferences, and trends, leading to improved customer experiences and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022350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9705E-A5A0-2D8D-3A86-89BA13ABC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BB7FD4-E83D-8EDC-5FCE-26E3AF3C26F2}"/>
              </a:ext>
            </a:extLst>
          </p:cNvPr>
          <p:cNvSpPr txBox="1"/>
          <p:nvPr/>
        </p:nvSpPr>
        <p:spPr>
          <a:xfrm>
            <a:off x="466327" y="1221417"/>
            <a:ext cx="1065576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213163"/>
                </a:solidFill>
              </a:rPr>
              <a:t>Impact:</a:t>
            </a:r>
          </a:p>
          <a:p>
            <a:pPr algn="just"/>
            <a:endParaRPr lang="en-US" sz="2000" b="1" dirty="0">
              <a:solidFill>
                <a:srgbClr val="213163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/>
              <a:t>Improved Agricultural Productivity</a:t>
            </a:r>
            <a:r>
              <a:rPr lang="en-US" sz="1600" dirty="0"/>
              <a:t> – Data-driven insights help farmers and policymakers optimize crop selection and farming practices.</a:t>
            </a:r>
          </a:p>
          <a:p>
            <a:pPr algn="just"/>
            <a:endParaRPr lang="en-US" sz="2000" b="1" dirty="0">
              <a:solidFill>
                <a:srgbClr val="213163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/>
              <a:t>Data-Backed Pricing Strategies</a:t>
            </a:r>
            <a:r>
              <a:rPr lang="en-US" sz="1600" dirty="0"/>
              <a:t> – Helps in determining a fair Minimum Support Price (MSP) for farmers by analyzing historical data.</a:t>
            </a:r>
          </a:p>
          <a:p>
            <a:pPr algn="just"/>
            <a:endParaRPr lang="en-US" sz="2000" b="1" dirty="0">
              <a:solidFill>
                <a:srgbClr val="213163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/>
              <a:t>Enhanced Decision-Making for Policymakers</a:t>
            </a:r>
            <a:r>
              <a:rPr lang="en-US" sz="1600" dirty="0"/>
              <a:t> – Government bodies can create better policies and subsidies based on accurate production and demand forecasts.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213163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/>
              <a:t>Better Resource Management</a:t>
            </a:r>
            <a:r>
              <a:rPr lang="en-US" sz="1600" dirty="0"/>
              <a:t> – Provides insights on water usage, fertilizer application, and supply chain optimization to reduce wastage.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800" b="1" dirty="0">
              <a:solidFill>
                <a:srgbClr val="213163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/>
              <a:t>Predictive Analytics for Farmers</a:t>
            </a:r>
            <a:r>
              <a:rPr lang="en-US" sz="1600" dirty="0"/>
              <a:t> – Forecasting crop yields and market prices helps farmers make informed planting decisions.</a:t>
            </a:r>
            <a:endParaRPr lang="en-US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358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57827-964C-08B9-99FF-054CAE0D8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063BF4-9C35-69DF-FD69-E267E04002E2}"/>
              </a:ext>
            </a:extLst>
          </p:cNvPr>
          <p:cNvSpPr txBox="1"/>
          <p:nvPr/>
        </p:nvSpPr>
        <p:spPr>
          <a:xfrm>
            <a:off x="382352" y="1249408"/>
            <a:ext cx="10655762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213163"/>
                </a:solidFill>
              </a:rPr>
              <a:t>Future Scope:</a:t>
            </a:r>
            <a:endParaRPr lang="en-US" sz="1800" b="1" dirty="0">
              <a:solidFill>
                <a:srgbClr val="213163"/>
              </a:solidFill>
            </a:endParaRPr>
          </a:p>
          <a:p>
            <a:pPr algn="just"/>
            <a:endParaRPr lang="en-US" sz="1800" b="1" dirty="0">
              <a:solidFill>
                <a:srgbClr val="213163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/>
              <a:t>Integration with AI &amp; Machine Learning</a:t>
            </a:r>
            <a:r>
              <a:rPr lang="en-US" sz="1600" dirty="0"/>
              <a:t> – Implementing AI-driven predictive models for climate risk analysis, pest detection, and yield prediction.</a:t>
            </a:r>
            <a:endParaRPr lang="en-US" sz="1800" dirty="0">
              <a:solidFill>
                <a:srgbClr val="213163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800" b="1" dirty="0">
              <a:solidFill>
                <a:srgbClr val="213163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/>
              <a:t>IoT &amp; Real-Time Monitoring</a:t>
            </a:r>
            <a:r>
              <a:rPr lang="en-US" sz="1600" dirty="0"/>
              <a:t> – Connecting IoT sensors to track soil quality, temperature, and moisture levels for precision farming.</a:t>
            </a:r>
            <a:endParaRPr lang="en-US" sz="1800" b="1" dirty="0">
              <a:solidFill>
                <a:srgbClr val="213163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800" b="1" dirty="0">
              <a:solidFill>
                <a:srgbClr val="213163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/>
              <a:t>Mobile Application for Farmers</a:t>
            </a:r>
            <a:r>
              <a:rPr lang="en-US" sz="1600" dirty="0"/>
              <a:t> – Developing a mobile app that provides farmers with real-time insights, weather updates, and government scheme notifications.</a:t>
            </a:r>
            <a:endParaRPr lang="en-US" sz="1800" dirty="0">
              <a:solidFill>
                <a:srgbClr val="213163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800" b="1" dirty="0">
              <a:solidFill>
                <a:srgbClr val="213163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/>
              <a:t>Cloud-Based Live Dashboards</a:t>
            </a:r>
            <a:r>
              <a:rPr lang="en-US" sz="1600" dirty="0"/>
              <a:t> – Expanding the project to use cloud-based Power BI for seamless real-time</a:t>
            </a:r>
            <a:r>
              <a:rPr lang="en-US" sz="1600" b="1" dirty="0"/>
              <a:t> </a:t>
            </a:r>
            <a:r>
              <a:rPr lang="en-US" sz="1600" dirty="0"/>
              <a:t>collaboration and access.</a:t>
            </a:r>
            <a:endParaRPr lang="en-US" sz="1800" dirty="0">
              <a:solidFill>
                <a:srgbClr val="213163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800" b="1" dirty="0">
              <a:solidFill>
                <a:srgbClr val="213163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/>
              <a:t>Blockchain for Supply Chain Transparency</a:t>
            </a:r>
            <a:r>
              <a:rPr lang="en-US" sz="1600" dirty="0"/>
              <a:t> – Using blockchain technology to ensure fair trade and transparency in agricultural markets.</a:t>
            </a:r>
            <a:endParaRPr lang="en-US" sz="1800" b="1" dirty="0">
              <a:solidFill>
                <a:srgbClr val="213163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800" b="1" dirty="0">
              <a:solidFill>
                <a:srgbClr val="213163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/>
              <a:t>Expansion to Global Agricultural Analysis</a:t>
            </a:r>
            <a:r>
              <a:rPr lang="en-US" sz="1600" dirty="0"/>
              <a:t> – Extending the model to analyze global agricultural trends and improve international trade policies.</a:t>
            </a:r>
            <a:endParaRPr lang="en-US" sz="1800" b="1" dirty="0">
              <a:solidFill>
                <a:srgbClr val="213163"/>
              </a:solidFill>
            </a:endParaRPr>
          </a:p>
          <a:p>
            <a:pPr algn="just"/>
            <a:endParaRPr lang="en-US" sz="18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48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3008C7-CF6D-5650-600E-0C9C9F8A6DEC}"/>
              </a:ext>
            </a:extLst>
          </p:cNvPr>
          <p:cNvSpPr/>
          <p:nvPr/>
        </p:nvSpPr>
        <p:spPr>
          <a:xfrm>
            <a:off x="403412" y="986118"/>
            <a:ext cx="7440706" cy="552225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B2EA9-CA3F-C7ED-2BAD-F0B65E4F35D1}"/>
              </a:ext>
            </a:extLst>
          </p:cNvPr>
          <p:cNvSpPr/>
          <p:nvPr/>
        </p:nvSpPr>
        <p:spPr>
          <a:xfrm>
            <a:off x="6096000" y="1515035"/>
            <a:ext cx="5764306" cy="477818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ADF6C2-3118-83B8-B219-FE5504B6440E}"/>
              </a:ext>
            </a:extLst>
          </p:cNvPr>
          <p:cNvSpPr/>
          <p:nvPr/>
        </p:nvSpPr>
        <p:spPr>
          <a:xfrm>
            <a:off x="2841812" y="3065930"/>
            <a:ext cx="7646894" cy="1524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1800" dirty="0">
              <a:solidFill>
                <a:schemeClr val="tx1"/>
              </a:solidFill>
              <a:cs typeface="Arial"/>
            </a:endParaRPr>
          </a:p>
          <a:p>
            <a:pPr algn="just"/>
            <a:endParaRPr lang="en-US" sz="1800" dirty="0">
              <a:solidFill>
                <a:schemeClr val="tx1"/>
              </a:solidFill>
              <a:cs typeface="Arial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cs typeface="Arial"/>
              </a:rPr>
              <a:t>Student Name : ROHITHA CH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cs typeface="Arial"/>
              </a:rPr>
              <a:t>Student ID       </a:t>
            </a:r>
            <a:r>
              <a:rPr lang="en-US" dirty="0">
                <a:solidFill>
                  <a:schemeClr val="tx1"/>
                </a:solidFill>
                <a:cs typeface="Arial"/>
              </a:rPr>
              <a:t>: STU67740b22273901735658274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cs typeface="Arial"/>
              </a:rPr>
              <a:t>College Name : Anil Neerukonda Institute of Technology And Sciences</a:t>
            </a:r>
            <a:endParaRPr lang="en-US" sz="1800" dirty="0">
              <a:solidFill>
                <a:schemeClr val="tx1"/>
              </a:solidFill>
            </a:endParaRPr>
          </a:p>
          <a:p>
            <a:pPr algn="just"/>
            <a:endParaRPr lang="en-IN" dirty="0">
              <a:solidFill>
                <a:schemeClr val="tx1"/>
              </a:solidFill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937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BFFEA-E90A-A5DF-5BB9-B7FAB8C5F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FD2BB-B1B4-519A-D766-9DEC61830ADB}"/>
              </a:ext>
            </a:extLst>
          </p:cNvPr>
          <p:cNvSpPr txBox="1"/>
          <p:nvPr/>
        </p:nvSpPr>
        <p:spPr>
          <a:xfrm>
            <a:off x="3041276" y="3224462"/>
            <a:ext cx="61004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spc="-5" dirty="0">
                <a:solidFill>
                  <a:srgbClr val="223366"/>
                </a:solidFill>
                <a:latin typeface="Arial Black" panose="020B0A04020102020204" pitchFamily="34" charset="0"/>
              </a:rPr>
              <a:t>Thank You!</a:t>
            </a:r>
            <a:endParaRPr lang="en-IN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529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0" y="943044"/>
            <a:ext cx="787503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Understanding Power BI</a:t>
            </a:r>
            <a:r>
              <a:rPr lang="en-US" sz="2000" dirty="0"/>
              <a:t> – Learn how to connect,</a:t>
            </a:r>
            <a:r>
              <a:rPr lang="en-US" sz="2000" b="1" dirty="0"/>
              <a:t> </a:t>
            </a:r>
            <a:r>
              <a:rPr lang="en-US" sz="2000" dirty="0"/>
              <a:t>transform, and visualize data using Power BI.</a:t>
            </a:r>
            <a:endParaRPr lang="en-IN" sz="2000" b="1" dirty="0">
              <a:solidFill>
                <a:srgbClr val="21316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rgbClr val="21316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Data Collection &amp; Cleaning</a:t>
            </a:r>
            <a:r>
              <a:rPr lang="en-US" sz="2000" dirty="0"/>
              <a:t> – Understand the importance of data preprocessing before analysis.</a:t>
            </a:r>
            <a:endParaRPr lang="en-IN" sz="2000" b="1" dirty="0">
              <a:solidFill>
                <a:srgbClr val="21316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rgbClr val="21316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Agricultural Data Analysis</a:t>
            </a:r>
            <a:r>
              <a:rPr lang="en-US" sz="2000" dirty="0"/>
              <a:t> – Explore historical trends</a:t>
            </a:r>
            <a:r>
              <a:rPr lang="en-US" sz="2000" b="1" dirty="0"/>
              <a:t> </a:t>
            </a:r>
            <a:r>
              <a:rPr lang="en-US" sz="2000" dirty="0"/>
              <a:t>in crop production, pricing, and distribution.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1316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Geospatial Mapping</a:t>
            </a:r>
            <a:r>
              <a:rPr lang="en-US" sz="2000" dirty="0"/>
              <a:t> – Learn how to analyze agricultural production across states using maps.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21316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Trend &amp; Predictive Analysis</a:t>
            </a:r>
            <a:r>
              <a:rPr lang="en-US" sz="2000" dirty="0"/>
              <a:t> – Identify patterns in agricultural output and market prices.</a:t>
            </a:r>
            <a:endParaRPr lang="en-IN" sz="2000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E0953-6C1D-C619-CF58-201271416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9C29D0-C826-8D45-BECD-9A6572EF1B16}"/>
              </a:ext>
            </a:extLst>
          </p:cNvPr>
          <p:cNvSpPr txBox="1"/>
          <p:nvPr/>
        </p:nvSpPr>
        <p:spPr>
          <a:xfrm>
            <a:off x="191910" y="972535"/>
            <a:ext cx="76737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Decision-Making with Dashboards</a:t>
            </a:r>
            <a:r>
              <a:rPr lang="en-US" sz="2000" dirty="0"/>
              <a:t> – Use interactive dashboards to gain insights for policymaking.</a:t>
            </a:r>
            <a:endParaRPr lang="en-US" sz="2000" b="1" dirty="0">
              <a:solidFill>
                <a:srgbClr val="21316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21316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Optimization of Crop Planning</a:t>
            </a:r>
            <a:r>
              <a:rPr lang="en-US" sz="2000" dirty="0"/>
              <a:t> – Help farmers and businesses make informed crop selection decisions.</a:t>
            </a:r>
            <a:endParaRPr lang="en-US" sz="2000" b="1" dirty="0">
              <a:solidFill>
                <a:srgbClr val="21316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21316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Integration of External Data Sources</a:t>
            </a:r>
            <a:r>
              <a:rPr lang="en-US" sz="2000" dirty="0"/>
              <a:t> – Learn how to connect live databases, APIs, and Excel sheets to Power BI for real-time agricultural analysis.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Report Sharing &amp; Collaboration</a:t>
            </a:r>
            <a:r>
              <a:rPr lang="en-US" sz="2000" dirty="0"/>
              <a:t> – Explore Power BI Service for publishing dashboards, setting up scheduled refreshes, and collaborating with teams.</a:t>
            </a:r>
            <a:endParaRPr lang="en-US" sz="2000" b="1" dirty="0">
              <a:solidFill>
                <a:srgbClr val="213163"/>
              </a:solidFill>
            </a:endParaRPr>
          </a:p>
          <a:p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D496FE-92D8-A636-EAA6-C5B229A05784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8AA2A-C36B-DF87-5D5D-C8E4F18DC87C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A3B2AF-1879-B9F4-4652-B825EB79904F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30ECF8C4-B5C3-EFBF-119C-85ECB66BA0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176EF6-C40E-1FF1-80DB-7A287DB67324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88219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ACC649-6838-D8DF-1450-4A70E0F335BB}"/>
              </a:ext>
            </a:extLst>
          </p:cNvPr>
          <p:cNvSpPr txBox="1"/>
          <p:nvPr/>
        </p:nvSpPr>
        <p:spPr>
          <a:xfrm>
            <a:off x="223937" y="970361"/>
            <a:ext cx="9209312" cy="5264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Tools and Technologies Used : </a:t>
            </a:r>
          </a:p>
          <a:p>
            <a:endParaRPr lang="en-IN" b="1" dirty="0">
              <a:solidFill>
                <a:srgbClr val="002060"/>
              </a:solidFill>
            </a:endParaRPr>
          </a:p>
          <a:p>
            <a:r>
              <a:rPr lang="en-IN" b="1" dirty="0"/>
              <a:t>Data Processing &amp; Analysis: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Microsoft Excel – Used for cleaning and organizing raw agricultural data.</a:t>
            </a:r>
            <a:endParaRPr lang="en-IN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DAX (Data Analysis Expressions) – Used to create calculated measures in Power BI.</a:t>
            </a:r>
            <a:endParaRPr lang="en-IN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IN" b="1" dirty="0"/>
              <a:t>Visualization &amp; Dashboard Development: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Power BI Desktop – The primary tool for building interactive dashboards.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Power BI Service – Used for publishing and sharing reports online.</a:t>
            </a:r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Geospatial Tools (ArcGIS, Power BI Maps) – Used for state-wise crop production analysis.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  <a:p>
            <a:r>
              <a:rPr lang="en-IN" b="1" dirty="0"/>
              <a:t>Data Sources: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Government datasets – (Ministry of Agriculture, FAO, ICAR, etc.)</a:t>
            </a:r>
            <a:r>
              <a:rPr lang="en-IN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Weather &amp; Climate Data from IMD –</a:t>
            </a:r>
            <a:r>
              <a:rPr lang="en-US" b="1" dirty="0"/>
              <a:t> </a:t>
            </a:r>
            <a:r>
              <a:rPr lang="en-US" dirty="0"/>
              <a:t>(Indian Meteorological Department).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Market Price Data from APMC</a:t>
            </a:r>
            <a:r>
              <a:rPr lang="en-US" b="1" dirty="0"/>
              <a:t> </a:t>
            </a:r>
            <a:r>
              <a:rPr lang="en-US" dirty="0"/>
              <a:t>–</a:t>
            </a:r>
            <a:r>
              <a:rPr lang="en-US" b="1" dirty="0"/>
              <a:t> </a:t>
            </a:r>
            <a:r>
              <a:rPr lang="en-US" dirty="0"/>
              <a:t>(Agricultural Produce Market Committee).</a:t>
            </a:r>
          </a:p>
          <a:p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5" name="AutoShape 2" descr="A visually appealing digital image representing tools and technologies used in data analytics. The image includes:  &#10;- A Power BI dashboard displaying interactive charts and graphs.&#10;- SQL database symbols with query execution visuals.&#10;- Data analytics elements like trend lines, bar charts, and predictive models.&#10;- Data visualization elements such as pie charts, line graphs, and heatmaps.&#10;- A futuristic tech-themed background to emphasize data-driven insights.">
            <a:extLst>
              <a:ext uri="{FF2B5EF4-FFF2-40B4-BE49-F238E27FC236}">
                <a16:creationId xmlns:a16="http://schemas.microsoft.com/office/drawing/2014/main" id="{027CFD88-9A53-8E37-52D0-6F58DA6DCC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67330" y="1371578"/>
            <a:ext cx="4329404" cy="432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5" y="1014656"/>
            <a:ext cx="890363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 : 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IN" sz="2000" b="1" dirty="0"/>
              <a:t>Data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Gather data from government sources, research papers, and online databases.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Types of data collected:</a:t>
            </a:r>
          </a:p>
          <a:p>
            <a:pPr algn="just"/>
            <a:r>
              <a:rPr lang="en-IN" sz="2000" dirty="0"/>
              <a:t>      1. </a:t>
            </a:r>
            <a:r>
              <a:rPr lang="en-US" sz="2000" dirty="0"/>
              <a:t>Crop production (tons per state).</a:t>
            </a:r>
          </a:p>
          <a:p>
            <a:pPr algn="just"/>
            <a:r>
              <a:rPr lang="en-US" sz="2000" dirty="0"/>
              <a:t>      2. </a:t>
            </a:r>
            <a:r>
              <a:rPr lang="en-IN" sz="2000" dirty="0"/>
              <a:t>Area under cultivation (hectares).</a:t>
            </a:r>
          </a:p>
          <a:p>
            <a:pPr algn="just"/>
            <a:r>
              <a:rPr lang="en-IN" sz="2000" dirty="0"/>
              <a:t>      3. </a:t>
            </a:r>
            <a:r>
              <a:rPr lang="en-US" sz="2000" dirty="0"/>
              <a:t>Rainfall patterns and climatic impact.</a:t>
            </a:r>
          </a:p>
          <a:p>
            <a:pPr algn="just"/>
            <a:r>
              <a:rPr lang="en-US" sz="2000" dirty="0"/>
              <a:t>      4. MSP (Minimum Support Price) data.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IN" sz="2000" b="1" dirty="0"/>
              <a:t>Data Cleaning &amp; Transformation</a:t>
            </a:r>
            <a:r>
              <a:rPr lang="en-US" sz="2000" b="1" dirty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Remove duplicate records and handle missing values.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Standardize date formats, crop names, and units.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Convert raw data into structured tabular format for Power BI.</a:t>
            </a:r>
          </a:p>
          <a:p>
            <a:pPr algn="just"/>
            <a:endParaRPr lang="en-US" sz="2000" b="1" dirty="0"/>
          </a:p>
          <a:p>
            <a:pPr algn="just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86BC6-E861-8BDE-6093-D2A2CB13C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380EC1-6483-3F82-37A7-E58BD085DEF3}"/>
              </a:ext>
            </a:extLst>
          </p:cNvPr>
          <p:cNvSpPr txBox="1"/>
          <p:nvPr/>
        </p:nvSpPr>
        <p:spPr>
          <a:xfrm>
            <a:off x="268355" y="1014656"/>
            <a:ext cx="1071377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 : 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algn="just"/>
            <a:r>
              <a:rPr lang="en-IN" sz="2000" b="1" dirty="0"/>
              <a:t>Data Loading &amp; Processing: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Load cleaned datasets into Power BI.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Use DAX formulas for custom calculations like growth rate and percentage changes.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/>
            <a:r>
              <a:rPr lang="en-IN" sz="2000" b="1" dirty="0"/>
              <a:t>Data Visualization &amp; Analysis: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Create dashboards to display:</a:t>
            </a:r>
            <a:endParaRPr lang="en-IN" sz="2000" b="1" dirty="0"/>
          </a:p>
          <a:p>
            <a:pPr algn="just"/>
            <a:r>
              <a:rPr lang="en-US" sz="2000" dirty="0"/>
              <a:t>       1. State-wise crop production using maps.</a:t>
            </a:r>
          </a:p>
          <a:p>
            <a:pPr algn="just"/>
            <a:r>
              <a:rPr lang="en-US" sz="2000" dirty="0"/>
              <a:t>       2. MSP trends for different crops over time.</a:t>
            </a:r>
          </a:p>
          <a:p>
            <a:pPr algn="just"/>
            <a:r>
              <a:rPr lang="en-US" sz="2000" dirty="0"/>
              <a:t>       3. Rainfall impact on agricultural output.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Implement </a:t>
            </a:r>
            <a:r>
              <a:rPr lang="en-US" sz="2000" b="1" dirty="0"/>
              <a:t>filters and slicers</a:t>
            </a:r>
            <a:r>
              <a:rPr lang="en-US" sz="2000" dirty="0"/>
              <a:t> for </a:t>
            </a:r>
            <a:r>
              <a:rPr lang="en-US" sz="2000" b="1" dirty="0"/>
              <a:t>interactive exploration</a:t>
            </a:r>
            <a:r>
              <a:rPr lang="en-US" sz="2000" dirty="0"/>
              <a:t>.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IN" sz="2000" b="1" dirty="0"/>
              <a:t>Insights &amp; Reporting: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Identify top-performing crops and states.</a:t>
            </a: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Compare past and present production trends.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Generate data-driven</a:t>
            </a:r>
            <a:r>
              <a:rPr lang="en-US" sz="2000" b="1" dirty="0"/>
              <a:t> </a:t>
            </a:r>
            <a:r>
              <a:rPr lang="en-US" sz="2000" dirty="0"/>
              <a:t>recommendations for policymakers.</a:t>
            </a:r>
          </a:p>
        </p:txBody>
      </p:sp>
    </p:spTree>
    <p:extLst>
      <p:ext uri="{BB962C8B-B14F-4D97-AF65-F5344CB8AC3E}">
        <p14:creationId xmlns:p14="http://schemas.microsoft.com/office/powerpoint/2010/main" val="44162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3" y="1054412"/>
            <a:ext cx="11219721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 : </a:t>
            </a:r>
          </a:p>
          <a:p>
            <a:endParaRPr lang="en-US" sz="2000" dirty="0">
              <a:solidFill>
                <a:srgbClr val="213163"/>
              </a:solidFill>
            </a:endParaRPr>
          </a:p>
          <a:p>
            <a:r>
              <a:rPr lang="en-US" sz="2000" dirty="0"/>
              <a:t>India's agricultural sector is vast and complex, with challenges in data-driven decision-making, inefficient resource allocation, and price instability. This project aims to analyze agricultural production data using Power BI to identify patterns, predict trends, and improve policy-making.</a:t>
            </a:r>
          </a:p>
          <a:p>
            <a:endParaRPr lang="en-US" sz="2000" dirty="0">
              <a:solidFill>
                <a:srgbClr val="213163"/>
              </a:solidFill>
            </a:endParaRPr>
          </a:p>
          <a:p>
            <a:r>
              <a:rPr lang="en-IN" sz="2000" b="1" dirty="0"/>
              <a:t>Key Problems Identified: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Lack of Centralized Data</a:t>
            </a:r>
            <a:r>
              <a:rPr lang="en-US" sz="2000" dirty="0"/>
              <a:t> – Agricultural data is scattered across various sources, making analysis difficult.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Seasonal Variations Affecting Production</a:t>
            </a:r>
            <a:r>
              <a:rPr lang="en-US" sz="2000" dirty="0"/>
              <a:t> – Farmers struggle with fluctuating crop yields due to unpredictable weather conditions and lack of predictive insights.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State &amp; District-Wise Production Disparity</a:t>
            </a:r>
            <a:r>
              <a:rPr lang="en-US" sz="2000" dirty="0"/>
              <a:t> – There is an uneven distribution of crop production across different regions, affecting supply chains.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Lack of Crop-Specific Insights</a:t>
            </a:r>
            <a:r>
              <a:rPr lang="en-US" sz="2000" dirty="0"/>
              <a:t> – Decision-makers lack real-time insights into which crops are performing well in specific regions.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Challenges in Minimum Support Price (MSP) Calculation</a:t>
            </a:r>
            <a:r>
              <a:rPr lang="en-US" sz="2000" dirty="0"/>
              <a:t> – Farmers often do not get fair prices due to inefficient pricing mechanisms and lack of market transparency.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C3F5C-D68A-D71E-7BF0-AB6DA05F4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183FAC-C1B2-CD55-9325-C8B24253C853}"/>
              </a:ext>
            </a:extLst>
          </p:cNvPr>
          <p:cNvSpPr txBox="1"/>
          <p:nvPr/>
        </p:nvSpPr>
        <p:spPr>
          <a:xfrm>
            <a:off x="255103" y="1382286"/>
            <a:ext cx="1139883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 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marL="457200" indent="-457200">
              <a:buAutoNum type="arabicPeriod" startAt="6"/>
            </a:pPr>
            <a:r>
              <a:rPr lang="en-US" sz="2000" b="1" dirty="0"/>
              <a:t>Lack of Forecasting Models</a:t>
            </a:r>
            <a:r>
              <a:rPr lang="en-US" sz="2000" dirty="0"/>
              <a:t> – Without predictive analytics, stakeholders cannot anticipate</a:t>
            </a:r>
          </a:p>
          <a:p>
            <a:r>
              <a:rPr lang="en-US" sz="2000" dirty="0"/>
              <a:t>       future trends and take preventive actions.</a:t>
            </a:r>
          </a:p>
          <a:p>
            <a:pPr marL="457200" indent="-457200">
              <a:buAutoNum type="arabicPeriod" startAt="7"/>
            </a:pPr>
            <a:r>
              <a:rPr lang="en-US" sz="2000" b="1" dirty="0"/>
              <a:t>Data Interpretation for Policy Makers</a:t>
            </a:r>
            <a:r>
              <a:rPr lang="en-US" sz="2000" dirty="0"/>
              <a:t> – Government officials and agricultural scientists require user-friendly dashboards to interpret insights efficiently.</a:t>
            </a:r>
          </a:p>
          <a:p>
            <a:pPr marL="457200" indent="-457200">
              <a:buFont typeface="Arial"/>
              <a:buAutoNum type="arabicPeriod" startAt="7"/>
            </a:pPr>
            <a:r>
              <a:rPr lang="en-US" sz="2000" b="1" dirty="0"/>
              <a:t>Resource Allocation Inefficiencies</a:t>
            </a:r>
            <a:r>
              <a:rPr lang="en-US" sz="2000" dirty="0"/>
              <a:t> – Due to the absence of proper analytics, resources like fertilizers, water, and labor are often mismanaged.</a:t>
            </a:r>
          </a:p>
          <a:p>
            <a:pPr marL="457200" indent="-457200">
              <a:buFont typeface="Arial"/>
              <a:buAutoNum type="arabicPeriod" startAt="7"/>
            </a:pPr>
            <a:r>
              <a:rPr lang="en-US" sz="2000" b="1" dirty="0"/>
              <a:t>Limited Awareness Among Farmers</a:t>
            </a:r>
            <a:r>
              <a:rPr lang="en-US" sz="2000" dirty="0"/>
              <a:t> – Farmers are not always aware of which crops will yield the highest profits based on past data.</a:t>
            </a:r>
            <a:endParaRPr lang="en-US" sz="2000" b="1" dirty="0">
              <a:solidFill>
                <a:srgbClr val="213163"/>
              </a:solidFill>
            </a:endParaRPr>
          </a:p>
          <a:p>
            <a:pPr marL="457200" indent="-457200">
              <a:buFont typeface="Arial"/>
              <a:buAutoNum type="arabicPeriod" startAt="7"/>
            </a:pPr>
            <a:r>
              <a:rPr lang="en-US" sz="2000" b="1" dirty="0"/>
              <a:t>Need for Sustainable Farming Practices</a:t>
            </a:r>
            <a:r>
              <a:rPr lang="en-US" sz="2000" dirty="0"/>
              <a:t> – There is a rising demand to implement sustainable and data-driven farming techniques to reduce environmental impact.</a:t>
            </a:r>
          </a:p>
          <a:p>
            <a:pPr marL="457200" indent="-457200">
              <a:buFont typeface="Arial"/>
              <a:buAutoNum type="arabicPeriod" startAt="7"/>
            </a:pPr>
            <a:r>
              <a:rPr lang="en-US" sz="2000" b="1" dirty="0"/>
              <a:t>Lack of Real-Time Monitoring Systems</a:t>
            </a:r>
            <a:r>
              <a:rPr lang="en-US" sz="2000" dirty="0"/>
              <a:t> – The absence of real-time agricultural monitoring makes it difficult for farmers and policymakers to respond to sudden market shifts, climate changes, or pest outbreaks promptly.</a:t>
            </a:r>
          </a:p>
          <a:p>
            <a:pPr marL="457200" indent="-457200">
              <a:buFont typeface="Arial"/>
              <a:buAutoNum type="arabicPeriod" startAt="7"/>
            </a:pPr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328537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510</TotalTime>
  <Words>1712</Words>
  <Application>Microsoft Office PowerPoint</Application>
  <PresentationFormat>Widescreen</PresentationFormat>
  <Paragraphs>172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Chinnala Rohitha</cp:lastModifiedBy>
  <cp:revision>6</cp:revision>
  <dcterms:created xsi:type="dcterms:W3CDTF">2024-12-31T09:40:01Z</dcterms:created>
  <dcterms:modified xsi:type="dcterms:W3CDTF">2025-03-15T14:00:48Z</dcterms:modified>
</cp:coreProperties>
</file>