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52653"/>
            <a:ext cx="1035812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8641" y="6395860"/>
            <a:ext cx="2351127" cy="3410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11288" y="6376814"/>
            <a:ext cx="3296115" cy="37787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6800" y="861060"/>
            <a:ext cx="10058400" cy="56997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325" y="652653"/>
            <a:ext cx="1054734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sng">
                <a:solidFill>
                  <a:srgbClr val="00539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3195" y="1514932"/>
            <a:ext cx="10325608" cy="2117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4008" y="6256248"/>
            <a:ext cx="1497965" cy="508634"/>
          </a:xfrm>
          <a:custGeom>
            <a:avLst/>
            <a:gdLst/>
            <a:ahLst/>
            <a:cxnLst/>
            <a:rect l="l" t="t" r="r" b="b"/>
            <a:pathLst>
              <a:path w="1497964" h="508634">
                <a:moveTo>
                  <a:pt x="622020" y="422224"/>
                </a:moveTo>
                <a:lnTo>
                  <a:pt x="534225" y="422008"/>
                </a:lnTo>
                <a:lnTo>
                  <a:pt x="449707" y="422224"/>
                </a:lnTo>
                <a:lnTo>
                  <a:pt x="622020" y="422224"/>
                </a:lnTo>
                <a:close/>
              </a:path>
              <a:path w="1497964" h="508634">
                <a:moveTo>
                  <a:pt x="1497965" y="218452"/>
                </a:moveTo>
                <a:lnTo>
                  <a:pt x="1040384" y="218452"/>
                </a:lnTo>
                <a:lnTo>
                  <a:pt x="998982" y="216662"/>
                </a:lnTo>
                <a:lnTo>
                  <a:pt x="948944" y="212344"/>
                </a:lnTo>
                <a:lnTo>
                  <a:pt x="868045" y="206578"/>
                </a:lnTo>
                <a:lnTo>
                  <a:pt x="636905" y="205994"/>
                </a:lnTo>
                <a:lnTo>
                  <a:pt x="636905" y="422275"/>
                </a:lnTo>
                <a:lnTo>
                  <a:pt x="341630" y="422224"/>
                </a:lnTo>
                <a:lnTo>
                  <a:pt x="449707" y="422224"/>
                </a:lnTo>
                <a:lnTo>
                  <a:pt x="479171" y="421855"/>
                </a:lnTo>
                <a:lnTo>
                  <a:pt x="534225" y="422008"/>
                </a:lnTo>
                <a:lnTo>
                  <a:pt x="587248" y="421855"/>
                </a:lnTo>
                <a:lnTo>
                  <a:pt x="636905" y="422275"/>
                </a:lnTo>
                <a:lnTo>
                  <a:pt x="636905" y="205994"/>
                </a:lnTo>
                <a:lnTo>
                  <a:pt x="602526" y="205905"/>
                </a:lnTo>
                <a:lnTo>
                  <a:pt x="602526" y="26644"/>
                </a:lnTo>
                <a:lnTo>
                  <a:pt x="602526" y="0"/>
                </a:lnTo>
                <a:lnTo>
                  <a:pt x="422529" y="0"/>
                </a:lnTo>
                <a:lnTo>
                  <a:pt x="422529" y="8636"/>
                </a:lnTo>
                <a:lnTo>
                  <a:pt x="413639" y="8636"/>
                </a:lnTo>
                <a:lnTo>
                  <a:pt x="413639" y="202615"/>
                </a:lnTo>
                <a:lnTo>
                  <a:pt x="411226" y="202260"/>
                </a:lnTo>
                <a:lnTo>
                  <a:pt x="398145" y="199732"/>
                </a:lnTo>
                <a:lnTo>
                  <a:pt x="381635" y="195783"/>
                </a:lnTo>
                <a:lnTo>
                  <a:pt x="339852" y="187134"/>
                </a:lnTo>
                <a:lnTo>
                  <a:pt x="291338" y="182816"/>
                </a:lnTo>
                <a:lnTo>
                  <a:pt x="242697" y="180657"/>
                </a:lnTo>
                <a:lnTo>
                  <a:pt x="134747" y="180657"/>
                </a:lnTo>
                <a:lnTo>
                  <a:pt x="17272" y="182092"/>
                </a:lnTo>
                <a:lnTo>
                  <a:pt x="1524" y="183540"/>
                </a:lnTo>
                <a:lnTo>
                  <a:pt x="1143" y="183540"/>
                </a:lnTo>
                <a:lnTo>
                  <a:pt x="1143" y="183896"/>
                </a:lnTo>
                <a:lnTo>
                  <a:pt x="381" y="183896"/>
                </a:lnTo>
                <a:lnTo>
                  <a:pt x="381" y="184264"/>
                </a:lnTo>
                <a:lnTo>
                  <a:pt x="0" y="184264"/>
                </a:lnTo>
                <a:lnTo>
                  <a:pt x="0" y="401701"/>
                </a:lnTo>
                <a:lnTo>
                  <a:pt x="109093" y="432295"/>
                </a:lnTo>
                <a:lnTo>
                  <a:pt x="165989" y="444182"/>
                </a:lnTo>
                <a:lnTo>
                  <a:pt x="223647" y="453542"/>
                </a:lnTo>
                <a:lnTo>
                  <a:pt x="370078" y="468655"/>
                </a:lnTo>
                <a:lnTo>
                  <a:pt x="429133" y="476948"/>
                </a:lnTo>
                <a:lnTo>
                  <a:pt x="509778" y="492429"/>
                </a:lnTo>
                <a:lnTo>
                  <a:pt x="530987" y="497459"/>
                </a:lnTo>
                <a:lnTo>
                  <a:pt x="552323" y="501789"/>
                </a:lnTo>
                <a:lnTo>
                  <a:pt x="573913" y="505028"/>
                </a:lnTo>
                <a:lnTo>
                  <a:pt x="595884" y="507187"/>
                </a:lnTo>
                <a:lnTo>
                  <a:pt x="636905" y="508622"/>
                </a:lnTo>
                <a:lnTo>
                  <a:pt x="744855" y="508622"/>
                </a:lnTo>
                <a:lnTo>
                  <a:pt x="1293114" y="507542"/>
                </a:lnTo>
                <a:lnTo>
                  <a:pt x="1401191" y="507542"/>
                </a:lnTo>
                <a:lnTo>
                  <a:pt x="1401191" y="459663"/>
                </a:lnTo>
                <a:lnTo>
                  <a:pt x="1401191" y="434454"/>
                </a:lnTo>
                <a:lnTo>
                  <a:pt x="1497965" y="434467"/>
                </a:lnTo>
                <a:lnTo>
                  <a:pt x="1497965" y="242938"/>
                </a:lnTo>
                <a:lnTo>
                  <a:pt x="1497965" y="238252"/>
                </a:lnTo>
                <a:lnTo>
                  <a:pt x="1497965" y="218452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251828" y="2024634"/>
            <a:ext cx="4954270" cy="139717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lang="en-US" sz="2400" b="1" spc="-5" dirty="0">
                <a:solidFill>
                  <a:srgbClr val="0D649B"/>
                </a:solidFill>
                <a:latin typeface="Courier New"/>
                <a:cs typeface="Courier New"/>
              </a:rPr>
              <a:t>Navigating the Landscape: Exploring Employability and Essential Skills in the Evolving IT Industry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683002"/>
            <a:ext cx="4954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47" y="1825751"/>
            <a:ext cx="4794504" cy="43510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51828" y="2883214"/>
            <a:ext cx="3958972" cy="1681871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lang="en-US" sz="2800" spc="-35" dirty="0">
                <a:solidFill>
                  <a:srgbClr val="006FC0"/>
                </a:solidFill>
                <a:latin typeface="Calibri"/>
                <a:cs typeface="Calibri"/>
              </a:rPr>
              <a:t>Mohtashim Haider Rohit</a:t>
            </a: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lang="en-US" sz="2800" spc="-35" dirty="0">
                <a:solidFill>
                  <a:srgbClr val="006FC0"/>
                </a:solidFill>
                <a:latin typeface="Calibri"/>
                <a:cs typeface="Calibri"/>
              </a:rPr>
              <a:t>April 2024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03093" y="856233"/>
            <a:ext cx="186055" cy="360045"/>
          </a:xfrm>
          <a:custGeom>
            <a:avLst/>
            <a:gdLst/>
            <a:ahLst/>
            <a:cxnLst/>
            <a:rect l="l" t="t" r="r" b="b"/>
            <a:pathLst>
              <a:path w="186055" h="360044">
                <a:moveTo>
                  <a:pt x="185458" y="50"/>
                </a:moveTo>
                <a:lnTo>
                  <a:pt x="184785" y="50"/>
                </a:lnTo>
                <a:lnTo>
                  <a:pt x="0" y="0"/>
                </a:lnTo>
                <a:lnTo>
                  <a:pt x="0" y="360045"/>
                </a:lnTo>
                <a:lnTo>
                  <a:pt x="5461" y="360045"/>
                </a:lnTo>
                <a:lnTo>
                  <a:pt x="184785" y="360045"/>
                </a:lnTo>
                <a:lnTo>
                  <a:pt x="185458" y="360045"/>
                </a:lnTo>
                <a:lnTo>
                  <a:pt x="185458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30600" y="770940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471" y="0"/>
                </a:moveTo>
                <a:lnTo>
                  <a:pt x="109474" y="0"/>
                </a:lnTo>
                <a:lnTo>
                  <a:pt x="109474" y="97155"/>
                </a:lnTo>
                <a:lnTo>
                  <a:pt x="0" y="97155"/>
                </a:lnTo>
                <a:lnTo>
                  <a:pt x="0" y="457149"/>
                </a:lnTo>
                <a:lnTo>
                  <a:pt x="179997" y="457149"/>
                </a:lnTo>
                <a:lnTo>
                  <a:pt x="179997" y="359994"/>
                </a:lnTo>
                <a:lnTo>
                  <a:pt x="289471" y="359994"/>
                </a:lnTo>
                <a:lnTo>
                  <a:pt x="289471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2023" y="2282875"/>
            <a:ext cx="180340" cy="408305"/>
          </a:xfrm>
          <a:custGeom>
            <a:avLst/>
            <a:gdLst/>
            <a:ahLst/>
            <a:cxnLst/>
            <a:rect l="l" t="t" r="r" b="b"/>
            <a:pathLst>
              <a:path w="180340" h="408305">
                <a:moveTo>
                  <a:pt x="179997" y="0"/>
                </a:moveTo>
                <a:lnTo>
                  <a:pt x="0" y="0"/>
                </a:lnTo>
                <a:lnTo>
                  <a:pt x="0" y="48260"/>
                </a:lnTo>
                <a:lnTo>
                  <a:pt x="0" y="359994"/>
                </a:lnTo>
                <a:lnTo>
                  <a:pt x="0" y="408254"/>
                </a:lnTo>
                <a:lnTo>
                  <a:pt x="179997" y="408254"/>
                </a:lnTo>
                <a:lnTo>
                  <a:pt x="179997" y="359994"/>
                </a:lnTo>
                <a:lnTo>
                  <a:pt x="179997" y="48260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4216" y="4379518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5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7253" y="831773"/>
            <a:ext cx="281305" cy="372745"/>
          </a:xfrm>
          <a:custGeom>
            <a:avLst/>
            <a:gdLst/>
            <a:ahLst/>
            <a:cxnLst/>
            <a:rect l="l" t="t" r="r" b="b"/>
            <a:pathLst>
              <a:path w="281305" h="372744">
                <a:moveTo>
                  <a:pt x="281178" y="12268"/>
                </a:moveTo>
                <a:lnTo>
                  <a:pt x="240449" y="12268"/>
                </a:lnTo>
                <a:lnTo>
                  <a:pt x="179997" y="12192"/>
                </a:lnTo>
                <a:lnTo>
                  <a:pt x="179997" y="0"/>
                </a:lnTo>
                <a:lnTo>
                  <a:pt x="0" y="0"/>
                </a:lnTo>
                <a:lnTo>
                  <a:pt x="0" y="359994"/>
                </a:lnTo>
                <a:lnTo>
                  <a:pt x="60452" y="359994"/>
                </a:lnTo>
                <a:lnTo>
                  <a:pt x="60452" y="372186"/>
                </a:lnTo>
                <a:lnTo>
                  <a:pt x="96520" y="372186"/>
                </a:lnTo>
                <a:lnTo>
                  <a:pt x="240449" y="372186"/>
                </a:lnTo>
                <a:lnTo>
                  <a:pt x="281178" y="372186"/>
                </a:lnTo>
                <a:lnTo>
                  <a:pt x="281178" y="1226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724281"/>
            <a:ext cx="10042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none" dirty="0"/>
              <a:t>DATABASE</a:t>
            </a:r>
            <a:r>
              <a:rPr sz="3200" u="none" spc="5" dirty="0"/>
              <a:t> </a:t>
            </a:r>
            <a:r>
              <a:rPr sz="3200" u="none" dirty="0"/>
              <a:t>TRENDS</a:t>
            </a:r>
            <a:r>
              <a:rPr sz="3200" u="none" spc="-10" dirty="0"/>
              <a:t> </a:t>
            </a:r>
            <a:r>
              <a:rPr sz="3200" u="none" dirty="0"/>
              <a:t>-</a:t>
            </a:r>
            <a:r>
              <a:rPr sz="3200" u="none" spc="5" dirty="0"/>
              <a:t> </a:t>
            </a:r>
            <a:r>
              <a:rPr sz="3200" u="none" dirty="0"/>
              <a:t>FINDINGS</a:t>
            </a:r>
            <a:r>
              <a:rPr sz="3200" u="none" spc="10" dirty="0"/>
              <a:t> </a:t>
            </a:r>
            <a:r>
              <a:rPr sz="3200" u="none" dirty="0"/>
              <a:t>&amp; IMPLICATIONS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892555" y="2766187"/>
            <a:ext cx="4855845" cy="24587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744855" indent="-22923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Use of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MySQL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expected to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decrease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approx.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40% and </a:t>
            </a:r>
            <a:r>
              <a:rPr sz="2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Microsoft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by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34%</a:t>
            </a:r>
            <a:endParaRPr sz="26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Use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remains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steady</a:t>
            </a:r>
            <a:endParaRPr sz="2600">
              <a:latin typeface="Calibri"/>
              <a:cs typeface="Calibri"/>
            </a:endParaRPr>
          </a:p>
          <a:p>
            <a:pPr marL="241300" marR="11430" indent="-229235">
              <a:lnSpc>
                <a:spcPts val="2810"/>
              </a:lnSpc>
              <a:spcBef>
                <a:spcPts val="104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Generally,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no major changes of DB </a:t>
            </a:r>
            <a:r>
              <a:rPr sz="2600" spc="-5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providers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expected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10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555" y="1798066"/>
            <a:ext cx="70135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71465" algn="l"/>
              </a:tabLst>
            </a:pP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Find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n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g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s	Impl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i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ca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1828" y="2766187"/>
            <a:ext cx="4954270" cy="31724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244475" indent="-2286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DB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developers/engineers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PostGreSQL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will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continue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 in </a:t>
            </a:r>
            <a:r>
              <a:rPr sz="2600" spc="-5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demand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81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Specialists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of MySQL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and Microsoft </a:t>
            </a:r>
            <a:r>
              <a:rPr sz="2600" spc="-5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sz="2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Server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should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ensure</a:t>
            </a:r>
            <a:r>
              <a:rPr sz="26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further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006FC0"/>
                </a:solidFill>
                <a:latin typeface="Calibri"/>
                <a:cs typeface="Calibri"/>
              </a:rPr>
              <a:t>grow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 their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skills</a:t>
            </a:r>
            <a:endParaRPr sz="2600">
              <a:latin typeface="Calibri"/>
              <a:cs typeface="Calibri"/>
            </a:endParaRPr>
          </a:p>
          <a:p>
            <a:pPr marL="241300" marR="330200" indent="-228600">
              <a:lnSpc>
                <a:spcPts val="281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No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major changes </a:t>
            </a:r>
            <a:r>
              <a:rPr sz="26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DB industry </a:t>
            </a:r>
            <a:r>
              <a:rPr sz="2600" spc="-5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expected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over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sz="2600" spc="-15" dirty="0">
                <a:solidFill>
                  <a:srgbClr val="006FC0"/>
                </a:solidFill>
                <a:latin typeface="Calibri"/>
                <a:cs typeface="Calibri"/>
              </a:rPr>
              <a:t> next</a:t>
            </a:r>
            <a:r>
              <a:rPr sz="2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771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DASHBOARD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64482" y="3125165"/>
            <a:ext cx="6844665" cy="350864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59"/>
              </a:spcBef>
            </a:pPr>
            <a:r>
              <a:rPr lang="en-US" sz="2200">
                <a:latin typeface="Calibri"/>
                <a:cs typeface="Calibri"/>
              </a:rPr>
              <a:t>https://github.com/rohithaider/IBM-Capstone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7467" y="1901951"/>
            <a:ext cx="3054096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4601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DASHBOARD</a:t>
            </a:r>
            <a:r>
              <a:rPr u="none" spc="-35" dirty="0"/>
              <a:t> </a:t>
            </a:r>
            <a:r>
              <a:rPr u="none" spc="-5" dirty="0"/>
              <a:t>TAB</a:t>
            </a:r>
            <a:r>
              <a:rPr u="none" spc="-30" dirty="0"/>
              <a:t> </a:t>
            </a:r>
            <a:r>
              <a:rPr u="none" spc="-5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10D304-2FEC-2FA8-A12B-39F2C5CEF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7800"/>
            <a:ext cx="8849960" cy="4952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4601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DASHBOARD</a:t>
            </a:r>
            <a:r>
              <a:rPr u="none" spc="-35" dirty="0"/>
              <a:t> </a:t>
            </a:r>
            <a:r>
              <a:rPr u="none" spc="-5" dirty="0"/>
              <a:t>TAB</a:t>
            </a:r>
            <a:r>
              <a:rPr u="none" spc="-30" dirty="0"/>
              <a:t> </a:t>
            </a:r>
            <a:r>
              <a:rPr u="none" spc="-5" dirty="0"/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FD7E74-E6E5-4F37-4CB0-FF9741694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8859486" cy="47575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296924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0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46018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DASHBOARD</a:t>
            </a:r>
            <a:r>
              <a:rPr u="none" spc="-35" dirty="0"/>
              <a:t> </a:t>
            </a:r>
            <a:r>
              <a:rPr u="none" spc="-5" dirty="0"/>
              <a:t>TAB</a:t>
            </a:r>
            <a:r>
              <a:rPr u="none" spc="-30" dirty="0"/>
              <a:t> </a:t>
            </a:r>
            <a:r>
              <a:rPr u="none" spc="-5" dirty="0"/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78CFE-B9C3-0B20-4E75-79B9AA27E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810" y="1470761"/>
            <a:ext cx="8278380" cy="47345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727" y="1825751"/>
            <a:ext cx="4352544" cy="43510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DISCUSSION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9483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OVERALL</a:t>
            </a:r>
            <a:r>
              <a:rPr u="none" spc="-10" dirty="0"/>
              <a:t> </a:t>
            </a:r>
            <a:r>
              <a:rPr u="none" spc="-5" dirty="0"/>
              <a:t>FINDINGS</a:t>
            </a:r>
            <a:r>
              <a:rPr u="none" spc="-10" dirty="0"/>
              <a:t> </a:t>
            </a:r>
            <a:r>
              <a:rPr u="none" spc="-5" dirty="0"/>
              <a:t>&amp; IMPLICATIONS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2555" y="2478989"/>
            <a:ext cx="5012055" cy="225869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 marR="5080" indent="-229235">
              <a:lnSpc>
                <a:spcPct val="70100"/>
              </a:lnSpc>
              <a:spcBef>
                <a:spcPts val="8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languages </a:t>
            </a:r>
            <a:r>
              <a:rPr sz="2200" spc="-4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do not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reflect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job postings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(high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demand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C,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JS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 some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Python)</a:t>
            </a:r>
            <a:endParaRPr sz="2200">
              <a:latin typeface="Calibri"/>
              <a:cs typeface="Calibri"/>
            </a:endParaRPr>
          </a:p>
          <a:p>
            <a:pPr marL="241300" marR="229870" indent="-229235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There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almost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no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job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postings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trending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next year</a:t>
            </a:r>
            <a:endParaRPr sz="2200">
              <a:latin typeface="Calibri"/>
              <a:cs typeface="Calibri"/>
            </a:endParaRPr>
          </a:p>
          <a:p>
            <a:pPr marL="241300" marR="207645" indent="-22923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respondents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mainly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between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22 and 40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years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old,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possibly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pushing a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age-bias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555" y="1756917"/>
            <a:ext cx="67576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1828" y="2478989"/>
            <a:ext cx="4926330" cy="319722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 marR="75565" indent="-228600">
              <a:lnSpc>
                <a:spcPct val="70100"/>
              </a:lnSpc>
              <a:spcBef>
                <a:spcPts val="8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Job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seekers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could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mislead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into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obtaining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wrong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skills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when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listening </a:t>
            </a:r>
            <a:r>
              <a:rPr sz="2200" spc="-4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wrong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sources</a:t>
            </a:r>
            <a:endParaRPr sz="2200">
              <a:latin typeface="Calibri"/>
              <a:cs typeface="Calibri"/>
            </a:endParaRPr>
          </a:p>
          <a:p>
            <a:pPr marL="241300" marR="251460" indent="-228600" algn="just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Employers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have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not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caught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up with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DB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trends,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thus a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sharp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rise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 job postings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trending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DBs should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expected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Popular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languages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in job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postings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diverge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from trending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languages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respondents.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could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be 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result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age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distributions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and actual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distribution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the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industry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(see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job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postings)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CONCLUSION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3561" y="1773682"/>
            <a:ext cx="6577965" cy="42843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and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job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postings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a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very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strong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bias </a:t>
            </a:r>
            <a:r>
              <a:rPr sz="2400" spc="-5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towards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young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male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people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US. It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does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give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a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full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view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the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industry,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but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only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very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focused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snapshot</a:t>
            </a:r>
            <a:endParaRPr sz="2400">
              <a:latin typeface="Calibri"/>
              <a:cs typeface="Calibri"/>
            </a:endParaRPr>
          </a:p>
          <a:p>
            <a:pPr marL="241300" marR="417830" indent="-228600">
              <a:lnSpc>
                <a:spcPts val="23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The very high demand of </a:t>
            </a:r>
            <a:r>
              <a:rPr sz="2400" spc="30" dirty="0">
                <a:solidFill>
                  <a:srgbClr val="006FC0"/>
                </a:solidFill>
                <a:latin typeface="Calibri"/>
                <a:cs typeface="Calibri"/>
              </a:rPr>
              <a:t>“C”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job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postings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compared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other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does </a:t>
            </a:r>
            <a:r>
              <a:rPr sz="2400" spc="-5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strongly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contradict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survey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400">
              <a:latin typeface="Calibri"/>
              <a:cs typeface="Calibri"/>
            </a:endParaRPr>
          </a:p>
          <a:p>
            <a:pPr marL="241300" marR="141605" indent="-228600">
              <a:lnSpc>
                <a:spcPct val="8000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Irrespective of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programming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language,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candidates </a:t>
            </a:r>
            <a:r>
              <a:rPr sz="2400" spc="-5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can expect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earn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about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same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salary,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most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likely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no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less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than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80k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USD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p.a.</a:t>
            </a:r>
            <a:endParaRPr sz="2400">
              <a:latin typeface="Calibri"/>
              <a:cs typeface="Calibri"/>
            </a:endParaRPr>
          </a:p>
          <a:p>
            <a:pPr marL="241300" marR="221615" indent="-228600" algn="just">
              <a:lnSpc>
                <a:spcPts val="23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Expected trends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database technologies might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give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rise 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sharp skill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shortage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and an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increase </a:t>
            </a:r>
            <a:r>
              <a:rPr sz="2400" spc="-5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overall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job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postings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coming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years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36" y="2113788"/>
            <a:ext cx="3054095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APPENDIX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3561" y="1793493"/>
            <a:ext cx="6610984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Include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any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relevant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additional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charts,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or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tables that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you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may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created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during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phase.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32" y="1850135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546860"/>
            <a:ext cx="4020312" cy="453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10534015" algn="l"/>
              </a:tabLst>
            </a:pPr>
            <a:r>
              <a:rPr spc="-5" dirty="0"/>
              <a:t>APPENDIX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425315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4425950" algn="l"/>
              </a:tabLst>
            </a:pPr>
            <a:r>
              <a:rPr spc="-10" dirty="0"/>
              <a:t>Survey</a:t>
            </a:r>
            <a:r>
              <a:rPr spc="-5" dirty="0"/>
              <a:t> </a:t>
            </a:r>
            <a:r>
              <a:rPr spc="-10" dirty="0"/>
              <a:t>respondents</a:t>
            </a:r>
            <a:r>
              <a:rPr spc="5" dirty="0"/>
              <a:t> </a:t>
            </a:r>
            <a:r>
              <a:rPr spc="-10" dirty="0"/>
              <a:t>tend</a:t>
            </a:r>
            <a:r>
              <a:rPr spc="-20" dirty="0"/>
              <a:t> </a:t>
            </a:r>
            <a:r>
              <a:rPr spc="-15" dirty="0"/>
              <a:t>to</a:t>
            </a:r>
            <a:r>
              <a:rPr spc="-10" dirty="0"/>
              <a:t> </a:t>
            </a:r>
            <a:r>
              <a:rPr spc="-5" dirty="0"/>
              <a:t>come </a:t>
            </a:r>
            <a:r>
              <a:rPr spc="-20" dirty="0"/>
              <a:t>from</a:t>
            </a:r>
            <a:r>
              <a:rPr spc="-10" dirty="0"/>
              <a:t> </a:t>
            </a:r>
            <a:r>
              <a:rPr spc="-5" dirty="0"/>
              <a:t>a </a:t>
            </a:r>
            <a:r>
              <a:rPr spc="-620" dirty="0"/>
              <a:t> </a:t>
            </a:r>
            <a:r>
              <a:rPr spc="-15" dirty="0"/>
              <a:t>broad</a:t>
            </a:r>
            <a:r>
              <a:rPr spc="-10" dirty="0"/>
              <a:t> </a:t>
            </a:r>
            <a:r>
              <a:rPr spc="-25" dirty="0"/>
              <a:t>array</a:t>
            </a:r>
            <a:r>
              <a:rPr spc="-5" dirty="0"/>
              <a:t> of </a:t>
            </a:r>
            <a:r>
              <a:rPr spc="-10" dirty="0"/>
              <a:t>employer</a:t>
            </a:r>
            <a:r>
              <a:rPr spc="-5" dirty="0"/>
              <a:t> </a:t>
            </a:r>
            <a:r>
              <a:rPr spc="-20" dirty="0"/>
              <a:t>sizes</a:t>
            </a:r>
          </a:p>
          <a:p>
            <a:pPr marL="4425315" marR="286385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4425950" algn="l"/>
              </a:tabLst>
            </a:pPr>
            <a:r>
              <a:rPr spc="-10" dirty="0"/>
              <a:t>The </a:t>
            </a:r>
            <a:r>
              <a:rPr spc="-5" dirty="0"/>
              <a:t>people thus </a:t>
            </a:r>
            <a:r>
              <a:rPr spc="-15" dirty="0"/>
              <a:t>give</a:t>
            </a:r>
            <a:r>
              <a:rPr spc="5" dirty="0"/>
              <a:t> </a:t>
            </a:r>
            <a:r>
              <a:rPr spc="-5" dirty="0"/>
              <a:t>a </a:t>
            </a:r>
            <a:r>
              <a:rPr spc="-15" dirty="0"/>
              <a:t>good </a:t>
            </a:r>
            <a:r>
              <a:rPr spc="-10" dirty="0"/>
              <a:t> </a:t>
            </a:r>
            <a:r>
              <a:rPr spc="-15" dirty="0"/>
              <a:t>representation </a:t>
            </a:r>
            <a:r>
              <a:rPr spc="-5" dirty="0"/>
              <a:t>of the industry </a:t>
            </a:r>
            <a:r>
              <a:rPr dirty="0"/>
              <a:t>in </a:t>
            </a:r>
            <a:r>
              <a:rPr spc="-10" dirty="0"/>
              <a:t>terms </a:t>
            </a:r>
            <a:r>
              <a:rPr spc="-62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15" dirty="0"/>
              <a:t>company</a:t>
            </a:r>
            <a:r>
              <a:rPr dirty="0"/>
              <a:t> </a:t>
            </a:r>
            <a:r>
              <a:rPr spc="-15" dirty="0"/>
              <a:t>variety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847" y="2025395"/>
            <a:ext cx="3194304" cy="31943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0856" y="551434"/>
            <a:ext cx="2159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OUTLINE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51828" y="1715160"/>
            <a:ext cx="2863850" cy="395859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Executive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Summary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Methodology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Visualization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Charts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Dashboard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Discussion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Findings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&amp;</a:t>
            </a: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Appendix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9335" y="819581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38248" y="783132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39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38120" y="745489"/>
            <a:ext cx="182880" cy="365760"/>
          </a:xfrm>
          <a:custGeom>
            <a:avLst/>
            <a:gdLst/>
            <a:ahLst/>
            <a:cxnLst/>
            <a:rect l="l" t="t" r="r" b="b"/>
            <a:pathLst>
              <a:path w="182880" h="365759">
                <a:moveTo>
                  <a:pt x="182880" y="2540"/>
                </a:moveTo>
                <a:lnTo>
                  <a:pt x="182245" y="381"/>
                </a:lnTo>
                <a:lnTo>
                  <a:pt x="182245" y="0"/>
                </a:lnTo>
                <a:lnTo>
                  <a:pt x="2159" y="0"/>
                </a:lnTo>
                <a:lnTo>
                  <a:pt x="2159" y="381"/>
                </a:lnTo>
                <a:lnTo>
                  <a:pt x="0" y="381"/>
                </a:lnTo>
                <a:lnTo>
                  <a:pt x="0" y="360426"/>
                </a:lnTo>
                <a:lnTo>
                  <a:pt x="127" y="360426"/>
                </a:lnTo>
                <a:lnTo>
                  <a:pt x="127" y="360934"/>
                </a:lnTo>
                <a:lnTo>
                  <a:pt x="2692" y="360934"/>
                </a:lnTo>
                <a:lnTo>
                  <a:pt x="2692" y="363220"/>
                </a:lnTo>
                <a:lnTo>
                  <a:pt x="2921" y="363220"/>
                </a:lnTo>
                <a:lnTo>
                  <a:pt x="2921" y="365760"/>
                </a:lnTo>
                <a:lnTo>
                  <a:pt x="182880" y="365760"/>
                </a:lnTo>
                <a:lnTo>
                  <a:pt x="182880" y="360680"/>
                </a:lnTo>
                <a:lnTo>
                  <a:pt x="182245" y="360680"/>
                </a:lnTo>
                <a:lnTo>
                  <a:pt x="182245" y="360426"/>
                </a:lnTo>
                <a:lnTo>
                  <a:pt x="182880" y="360426"/>
                </a:lnTo>
                <a:lnTo>
                  <a:pt x="182880" y="254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6261" y="2709214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90918" y="2697276"/>
            <a:ext cx="180340" cy="360045"/>
          </a:xfrm>
          <a:custGeom>
            <a:avLst/>
            <a:gdLst/>
            <a:ahLst/>
            <a:cxnLst/>
            <a:rect l="l" t="t" r="r" b="b"/>
            <a:pathLst>
              <a:path w="180340" h="360044">
                <a:moveTo>
                  <a:pt x="179997" y="0"/>
                </a:moveTo>
                <a:lnTo>
                  <a:pt x="0" y="0"/>
                </a:lnTo>
                <a:lnTo>
                  <a:pt x="0" y="359994"/>
                </a:lnTo>
                <a:lnTo>
                  <a:pt x="179997" y="359994"/>
                </a:lnTo>
                <a:lnTo>
                  <a:pt x="17999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21816" y="670686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JOB</a:t>
            </a:r>
            <a:r>
              <a:rPr u="none" spc="-80" dirty="0"/>
              <a:t> </a:t>
            </a:r>
            <a:r>
              <a:rPr u="none" spc="-5" dirty="0"/>
              <a:t>POSTINGS</a:t>
            </a:r>
          </a:p>
        </p:txBody>
      </p:sp>
      <p:sp>
        <p:nvSpPr>
          <p:cNvPr id="5" name="object 5"/>
          <p:cNvSpPr/>
          <p:nvPr/>
        </p:nvSpPr>
        <p:spPr>
          <a:xfrm>
            <a:off x="1385316" y="2421635"/>
            <a:ext cx="9827260" cy="0"/>
          </a:xfrm>
          <a:custGeom>
            <a:avLst/>
            <a:gdLst/>
            <a:ahLst/>
            <a:cxnLst/>
            <a:rect l="l" t="t" r="r" b="b"/>
            <a:pathLst>
              <a:path w="9827260">
                <a:moveTo>
                  <a:pt x="0" y="0"/>
                </a:moveTo>
                <a:lnTo>
                  <a:pt x="9826752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5316" y="2078735"/>
            <a:ext cx="9827260" cy="0"/>
          </a:xfrm>
          <a:custGeom>
            <a:avLst/>
            <a:gdLst/>
            <a:ahLst/>
            <a:cxnLst/>
            <a:rect l="l" t="t" r="r" b="b"/>
            <a:pathLst>
              <a:path w="9827260">
                <a:moveTo>
                  <a:pt x="0" y="0"/>
                </a:moveTo>
                <a:lnTo>
                  <a:pt x="9826752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385316" y="2538983"/>
            <a:ext cx="9827260" cy="2984500"/>
            <a:chOff x="1385316" y="2538983"/>
            <a:chExt cx="9827260" cy="2984500"/>
          </a:xfrm>
        </p:grpSpPr>
        <p:sp>
          <p:nvSpPr>
            <p:cNvPr id="8" name="object 8"/>
            <p:cNvSpPr/>
            <p:nvPr/>
          </p:nvSpPr>
          <p:spPr>
            <a:xfrm>
              <a:off x="1385316" y="2766059"/>
              <a:ext cx="9827260" cy="2407920"/>
            </a:xfrm>
            <a:custGeom>
              <a:avLst/>
              <a:gdLst/>
              <a:ahLst/>
              <a:cxnLst/>
              <a:rect l="l" t="t" r="r" b="b"/>
              <a:pathLst>
                <a:path w="9827260" h="2407920">
                  <a:moveTo>
                    <a:pt x="0" y="2407920"/>
                  </a:moveTo>
                  <a:lnTo>
                    <a:pt x="280416" y="2407920"/>
                  </a:lnTo>
                </a:path>
                <a:path w="9827260" h="2407920">
                  <a:moveTo>
                    <a:pt x="537972" y="2407920"/>
                  </a:moveTo>
                  <a:lnTo>
                    <a:pt x="1100328" y="2407920"/>
                  </a:lnTo>
                </a:path>
                <a:path w="9827260" h="2407920">
                  <a:moveTo>
                    <a:pt x="0" y="2065020"/>
                  </a:moveTo>
                  <a:lnTo>
                    <a:pt x="280416" y="2065020"/>
                  </a:lnTo>
                </a:path>
                <a:path w="9827260" h="2407920">
                  <a:moveTo>
                    <a:pt x="537972" y="2065020"/>
                  </a:moveTo>
                  <a:lnTo>
                    <a:pt x="9826752" y="2065020"/>
                  </a:lnTo>
                </a:path>
                <a:path w="9827260" h="2407920">
                  <a:moveTo>
                    <a:pt x="0" y="1720595"/>
                  </a:moveTo>
                  <a:lnTo>
                    <a:pt x="280416" y="1720595"/>
                  </a:lnTo>
                </a:path>
                <a:path w="9827260" h="2407920">
                  <a:moveTo>
                    <a:pt x="537972" y="1720595"/>
                  </a:moveTo>
                  <a:lnTo>
                    <a:pt x="9826752" y="1720595"/>
                  </a:lnTo>
                </a:path>
                <a:path w="9827260" h="2407920">
                  <a:moveTo>
                    <a:pt x="0" y="1376171"/>
                  </a:moveTo>
                  <a:lnTo>
                    <a:pt x="280416" y="1376171"/>
                  </a:lnTo>
                </a:path>
                <a:path w="9827260" h="2407920">
                  <a:moveTo>
                    <a:pt x="537972" y="1376171"/>
                  </a:moveTo>
                  <a:lnTo>
                    <a:pt x="9826752" y="1376171"/>
                  </a:lnTo>
                </a:path>
                <a:path w="9827260" h="2407920">
                  <a:moveTo>
                    <a:pt x="0" y="1031747"/>
                  </a:moveTo>
                  <a:lnTo>
                    <a:pt x="280416" y="1031747"/>
                  </a:lnTo>
                </a:path>
                <a:path w="9827260" h="2407920">
                  <a:moveTo>
                    <a:pt x="537972" y="1031747"/>
                  </a:moveTo>
                  <a:lnTo>
                    <a:pt x="9826752" y="1031747"/>
                  </a:lnTo>
                </a:path>
                <a:path w="9827260" h="2407920">
                  <a:moveTo>
                    <a:pt x="0" y="688848"/>
                  </a:moveTo>
                  <a:lnTo>
                    <a:pt x="280416" y="688848"/>
                  </a:lnTo>
                </a:path>
                <a:path w="9827260" h="2407920">
                  <a:moveTo>
                    <a:pt x="537972" y="688848"/>
                  </a:moveTo>
                  <a:lnTo>
                    <a:pt x="9826752" y="688848"/>
                  </a:lnTo>
                </a:path>
                <a:path w="9827260" h="2407920">
                  <a:moveTo>
                    <a:pt x="0" y="344424"/>
                  </a:moveTo>
                  <a:lnTo>
                    <a:pt x="280416" y="344424"/>
                  </a:lnTo>
                </a:path>
                <a:path w="9827260" h="2407920">
                  <a:moveTo>
                    <a:pt x="537972" y="344424"/>
                  </a:moveTo>
                  <a:lnTo>
                    <a:pt x="9826752" y="344424"/>
                  </a:lnTo>
                </a:path>
                <a:path w="9827260" h="2407920">
                  <a:moveTo>
                    <a:pt x="0" y="0"/>
                  </a:moveTo>
                  <a:lnTo>
                    <a:pt x="280416" y="0"/>
                  </a:lnTo>
                </a:path>
                <a:path w="9827260" h="2407920">
                  <a:moveTo>
                    <a:pt x="537972" y="0"/>
                  </a:moveTo>
                  <a:lnTo>
                    <a:pt x="9826752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65732" y="2538983"/>
              <a:ext cx="257810" cy="2979420"/>
            </a:xfrm>
            <a:custGeom>
              <a:avLst/>
              <a:gdLst/>
              <a:ahLst/>
              <a:cxnLst/>
              <a:rect l="l" t="t" r="r" b="b"/>
              <a:pathLst>
                <a:path w="257810" h="2979420">
                  <a:moveTo>
                    <a:pt x="257556" y="0"/>
                  </a:moveTo>
                  <a:lnTo>
                    <a:pt x="0" y="0"/>
                  </a:lnTo>
                  <a:lnTo>
                    <a:pt x="0" y="2979419"/>
                  </a:lnTo>
                  <a:lnTo>
                    <a:pt x="257556" y="2979419"/>
                  </a:lnTo>
                  <a:lnTo>
                    <a:pt x="25755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41676" y="5173979"/>
              <a:ext cx="8470900" cy="0"/>
            </a:xfrm>
            <a:custGeom>
              <a:avLst/>
              <a:gdLst/>
              <a:ahLst/>
              <a:cxnLst/>
              <a:rect l="l" t="t" r="r" b="b"/>
              <a:pathLst>
                <a:path w="8470900">
                  <a:moveTo>
                    <a:pt x="0" y="0"/>
                  </a:moveTo>
                  <a:lnTo>
                    <a:pt x="8470392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5644" y="4946903"/>
              <a:ext cx="7626350" cy="571500"/>
            </a:xfrm>
            <a:custGeom>
              <a:avLst/>
              <a:gdLst/>
              <a:ahLst/>
              <a:cxnLst/>
              <a:rect l="l" t="t" r="r" b="b"/>
              <a:pathLst>
                <a:path w="7626350" h="571500">
                  <a:moveTo>
                    <a:pt x="256032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6032" y="571500"/>
                  </a:lnTo>
                  <a:lnTo>
                    <a:pt x="256032" y="0"/>
                  </a:lnTo>
                  <a:close/>
                </a:path>
                <a:path w="7626350" h="571500">
                  <a:moveTo>
                    <a:pt x="1074420" y="310896"/>
                  </a:moveTo>
                  <a:lnTo>
                    <a:pt x="818388" y="310896"/>
                  </a:lnTo>
                  <a:lnTo>
                    <a:pt x="818388" y="571500"/>
                  </a:lnTo>
                  <a:lnTo>
                    <a:pt x="1074420" y="571500"/>
                  </a:lnTo>
                  <a:lnTo>
                    <a:pt x="1074420" y="310896"/>
                  </a:lnTo>
                  <a:close/>
                </a:path>
                <a:path w="7626350" h="571500">
                  <a:moveTo>
                    <a:pt x="1894332" y="396240"/>
                  </a:moveTo>
                  <a:lnTo>
                    <a:pt x="1636776" y="396240"/>
                  </a:lnTo>
                  <a:lnTo>
                    <a:pt x="1636776" y="571500"/>
                  </a:lnTo>
                  <a:lnTo>
                    <a:pt x="1894332" y="571500"/>
                  </a:lnTo>
                  <a:lnTo>
                    <a:pt x="1894332" y="396240"/>
                  </a:lnTo>
                  <a:close/>
                </a:path>
                <a:path w="7626350" h="571500">
                  <a:moveTo>
                    <a:pt x="2712720" y="492252"/>
                  </a:moveTo>
                  <a:lnTo>
                    <a:pt x="2456688" y="492252"/>
                  </a:lnTo>
                  <a:lnTo>
                    <a:pt x="2456688" y="571500"/>
                  </a:lnTo>
                  <a:lnTo>
                    <a:pt x="2712720" y="571500"/>
                  </a:lnTo>
                  <a:lnTo>
                    <a:pt x="2712720" y="492252"/>
                  </a:lnTo>
                  <a:close/>
                </a:path>
                <a:path w="7626350" h="571500">
                  <a:moveTo>
                    <a:pt x="3532632" y="495300"/>
                  </a:moveTo>
                  <a:lnTo>
                    <a:pt x="3275076" y="495300"/>
                  </a:lnTo>
                  <a:lnTo>
                    <a:pt x="3275076" y="571500"/>
                  </a:lnTo>
                  <a:lnTo>
                    <a:pt x="3532632" y="571500"/>
                  </a:lnTo>
                  <a:lnTo>
                    <a:pt x="3532632" y="495300"/>
                  </a:lnTo>
                  <a:close/>
                </a:path>
                <a:path w="7626350" h="571500">
                  <a:moveTo>
                    <a:pt x="4351020" y="509016"/>
                  </a:moveTo>
                  <a:lnTo>
                    <a:pt x="4093451" y="509016"/>
                  </a:lnTo>
                  <a:lnTo>
                    <a:pt x="4093451" y="571500"/>
                  </a:lnTo>
                  <a:lnTo>
                    <a:pt x="4351020" y="571500"/>
                  </a:lnTo>
                  <a:lnTo>
                    <a:pt x="4351020" y="509016"/>
                  </a:lnTo>
                  <a:close/>
                </a:path>
                <a:path w="7626350" h="571500">
                  <a:moveTo>
                    <a:pt x="5169408" y="515112"/>
                  </a:moveTo>
                  <a:lnTo>
                    <a:pt x="4913376" y="515112"/>
                  </a:lnTo>
                  <a:lnTo>
                    <a:pt x="4913376" y="571500"/>
                  </a:lnTo>
                  <a:lnTo>
                    <a:pt x="5169408" y="571500"/>
                  </a:lnTo>
                  <a:lnTo>
                    <a:pt x="5169408" y="515112"/>
                  </a:lnTo>
                  <a:close/>
                </a:path>
                <a:path w="7626350" h="571500">
                  <a:moveTo>
                    <a:pt x="5989320" y="534924"/>
                  </a:moveTo>
                  <a:lnTo>
                    <a:pt x="5731764" y="534924"/>
                  </a:lnTo>
                  <a:lnTo>
                    <a:pt x="5731764" y="571500"/>
                  </a:lnTo>
                  <a:lnTo>
                    <a:pt x="5989320" y="571500"/>
                  </a:lnTo>
                  <a:lnTo>
                    <a:pt x="5989320" y="534924"/>
                  </a:lnTo>
                  <a:close/>
                </a:path>
                <a:path w="7626350" h="571500">
                  <a:moveTo>
                    <a:pt x="6807708" y="563880"/>
                  </a:moveTo>
                  <a:lnTo>
                    <a:pt x="6551676" y="563880"/>
                  </a:lnTo>
                  <a:lnTo>
                    <a:pt x="6551676" y="571500"/>
                  </a:lnTo>
                  <a:lnTo>
                    <a:pt x="6807708" y="571500"/>
                  </a:lnTo>
                  <a:lnTo>
                    <a:pt x="6807708" y="563880"/>
                  </a:lnTo>
                  <a:close/>
                </a:path>
                <a:path w="7626350" h="571500">
                  <a:moveTo>
                    <a:pt x="7626096" y="569976"/>
                  </a:moveTo>
                  <a:lnTo>
                    <a:pt x="7370064" y="569976"/>
                  </a:lnTo>
                  <a:lnTo>
                    <a:pt x="7370064" y="571500"/>
                  </a:lnTo>
                  <a:lnTo>
                    <a:pt x="7626096" y="571500"/>
                  </a:lnTo>
                  <a:lnTo>
                    <a:pt x="7626096" y="56997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5316" y="5518404"/>
              <a:ext cx="9827260" cy="0"/>
            </a:xfrm>
            <a:custGeom>
              <a:avLst/>
              <a:gdLst/>
              <a:ahLst/>
              <a:cxnLst/>
              <a:rect l="l" t="t" r="r" b="b"/>
              <a:pathLst>
                <a:path w="9827260">
                  <a:moveTo>
                    <a:pt x="0" y="0"/>
                  </a:moveTo>
                  <a:lnTo>
                    <a:pt x="9826752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45007" y="1956942"/>
            <a:ext cx="412115" cy="3649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1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9000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8000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7000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6000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5000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4000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3000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1423" y="5596229"/>
            <a:ext cx="106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69260" y="5596229"/>
            <a:ext cx="288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Java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00526" y="5596229"/>
            <a:ext cx="464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Py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38091" y="5596229"/>
            <a:ext cx="427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Orac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79670" y="5596229"/>
            <a:ext cx="181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C#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8822" y="5596229"/>
            <a:ext cx="643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JavaScri</a:t>
            </a:r>
            <a:r>
              <a:rPr sz="1200" spc="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79869" y="5596229"/>
            <a:ext cx="258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C++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81468" y="5596229"/>
            <a:ext cx="692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SQL</a:t>
            </a:r>
            <a:r>
              <a:rPr sz="12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Server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24621" y="5596229"/>
            <a:ext cx="645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ngo</a:t>
            </a: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95664" y="5596229"/>
            <a:ext cx="340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Scala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18980" y="5596229"/>
            <a:ext cx="733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Calibri"/>
                <a:cs typeface="Calibri"/>
              </a:rPr>
              <a:t>PostgreSQL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73639" y="5596229"/>
            <a:ext cx="461645" cy="39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MyS</a:t>
            </a:r>
            <a:r>
              <a:rPr sz="1200" spc="-10" dirty="0">
                <a:solidFill>
                  <a:srgbClr val="585858"/>
                </a:solidFill>
                <a:latin typeface="Calibri"/>
                <a:cs typeface="Calibri"/>
              </a:rPr>
              <a:t>Q</a:t>
            </a: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  <a:p>
            <a:pPr marL="31750">
              <a:lnSpc>
                <a:spcPct val="100000"/>
              </a:lnSpc>
              <a:spcBef>
                <a:spcPts val="20"/>
              </a:spcBef>
            </a:pPr>
            <a:r>
              <a:rPr sz="1200" dirty="0">
                <a:solidFill>
                  <a:srgbClr val="585858"/>
                </a:solidFill>
                <a:latin typeface="Calibri"/>
                <a:cs typeface="Calibri"/>
              </a:rPr>
              <a:t>Server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23664" y="1664335"/>
            <a:ext cx="32842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No.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of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Job</a:t>
            </a:r>
            <a:r>
              <a:rPr sz="140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Postings</a:t>
            </a:r>
            <a:r>
              <a:rPr sz="140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85858"/>
                </a:solidFill>
                <a:latin typeface="Calibri"/>
                <a:cs typeface="Calibri"/>
              </a:rPr>
              <a:t>–</a:t>
            </a:r>
            <a:r>
              <a:rPr sz="1400" b="1" spc="-1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Keyword</a:t>
            </a:r>
            <a:r>
              <a:rPr sz="1400" b="1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585858"/>
                </a:solidFill>
                <a:latin typeface="Calibri"/>
                <a:cs typeface="Calibri"/>
              </a:rPr>
              <a:t>“Technology”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7016" y="670686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POPULAR</a:t>
            </a:r>
            <a:r>
              <a:rPr u="none" spc="-65" dirty="0"/>
              <a:t> </a:t>
            </a:r>
            <a:r>
              <a:rPr u="none" spc="-5" dirty="0"/>
              <a:t>LANGUAGES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972" y="1479803"/>
            <a:ext cx="10299192" cy="4649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2698" y="592581"/>
            <a:ext cx="5207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EXECUTIVE</a:t>
            </a:r>
            <a:r>
              <a:rPr u="none" spc="-65" dirty="0"/>
              <a:t> </a:t>
            </a:r>
            <a:r>
              <a:rPr u="none" spc="-5" dirty="0"/>
              <a:t>SUMMARY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64482" y="1808733"/>
            <a:ext cx="6910070" cy="43630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64135" indent="-228600">
              <a:lnSpc>
                <a:spcPct val="90000"/>
              </a:lnSpc>
              <a:spcBef>
                <a:spcPts val="3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2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community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was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assess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and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employability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developers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per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language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dev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environment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ts val="238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showed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a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strong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bias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towards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006FC0"/>
                </a:solidFill>
                <a:latin typeface="Calibri"/>
                <a:cs typeface="Calibri"/>
              </a:rPr>
              <a:t>younger,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well- </a:t>
            </a:r>
            <a:r>
              <a:rPr sz="2200" spc="-4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educated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male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respondents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United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States,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thus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under-representing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earlier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generations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female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coders</a:t>
            </a:r>
            <a:endParaRPr sz="2200">
              <a:latin typeface="Calibri"/>
              <a:cs typeface="Calibri"/>
            </a:endParaRPr>
          </a:p>
          <a:p>
            <a:pPr marL="241300" marR="46355" indent="-228600">
              <a:lnSpc>
                <a:spcPts val="2380"/>
              </a:lnSpc>
              <a:spcBef>
                <a:spcPts val="9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Strong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deviations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between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results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 actual job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postings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were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found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that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could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impede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candidates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looking </a:t>
            </a:r>
            <a:r>
              <a:rPr sz="2200" spc="-48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jobs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in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industry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7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Irrespective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language,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programmers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expect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get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 salary of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&gt;80k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USD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2302764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969" y="652653"/>
            <a:ext cx="3683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INTRODUCTION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3647" y="2261616"/>
            <a:ext cx="3055619" cy="305409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64482" y="1808733"/>
            <a:ext cx="6854825" cy="40951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41300" marR="192405" indent="-2286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studies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languages</a:t>
            </a:r>
            <a:r>
              <a:rPr sz="22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infrastructure,</a:t>
            </a:r>
            <a:r>
              <a:rPr sz="22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assesses </a:t>
            </a:r>
            <a:r>
              <a:rPr sz="2200" spc="-4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their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implications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US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job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market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6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leverages</a:t>
            </a:r>
            <a:r>
              <a:rPr sz="22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Overflow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Developer</a:t>
            </a:r>
            <a:r>
              <a:rPr sz="22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2019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approximately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11’500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respondents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takes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into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account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following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four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sub-topics:</a:t>
            </a:r>
            <a:endParaRPr sz="2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10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 languages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18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10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" dirty="0">
                <a:solidFill>
                  <a:srgbClr val="006FC0"/>
                </a:solidFill>
                <a:latin typeface="Calibri"/>
                <a:cs typeface="Calibri"/>
              </a:rPr>
              <a:t>Main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platforms</a:t>
            </a:r>
            <a:endParaRPr sz="1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Top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10</a:t>
            </a:r>
            <a:r>
              <a:rPr sz="18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WebFrames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7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job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postings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been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22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006FC0"/>
                </a:solidFill>
                <a:latin typeface="Calibri"/>
                <a:cs typeface="Calibri"/>
              </a:rPr>
              <a:t>cross-reference.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Source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this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2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github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job</a:t>
            </a: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 postings</a:t>
            </a:r>
            <a:r>
              <a:rPr sz="22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alibri"/>
                <a:cs typeface="Calibri"/>
              </a:rPr>
              <a:t>API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0856" y="664210"/>
            <a:ext cx="337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METHODOLOGY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64482" y="1765200"/>
            <a:ext cx="6823075" cy="415480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Collection</a:t>
            </a:r>
            <a:endParaRPr sz="2000">
              <a:latin typeface="Calibri"/>
              <a:cs typeface="Calibri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5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part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this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analysis,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two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separate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sources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been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 consulted. 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Stack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Overflow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2019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has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been</a:t>
            </a:r>
            <a:r>
              <a:rPr sz="16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empirically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collected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16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analysed </a:t>
            </a:r>
            <a:r>
              <a:rPr sz="1600" spc="-3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form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of descriptive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statistics</a:t>
            </a:r>
            <a:endParaRPr sz="1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 has been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scraped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retrieved</a:t>
            </a:r>
            <a:r>
              <a:rPr sz="16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via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API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Exploratory</a:t>
            </a:r>
            <a:r>
              <a:rPr sz="20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0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performed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distribution</a:t>
            </a:r>
            <a:endParaRPr sz="1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 cleansing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outliers,</a:t>
            </a:r>
            <a:r>
              <a:rPr sz="16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006FC0"/>
                </a:solidFill>
                <a:latin typeface="Calibri"/>
                <a:cs typeface="Calibri"/>
              </a:rPr>
              <a:t>NaaN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values,</a:t>
            </a:r>
            <a:r>
              <a:rPr sz="16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006FC0"/>
                </a:solidFill>
                <a:latin typeface="Calibri"/>
                <a:cs typeface="Calibri"/>
              </a:rPr>
              <a:t>etc.</a:t>
            </a:r>
            <a:endParaRPr sz="1600">
              <a:latin typeface="Calibri"/>
              <a:cs typeface="Calibri"/>
            </a:endParaRPr>
          </a:p>
          <a:p>
            <a:pPr marL="241300" marR="840105" indent="-228600">
              <a:lnSpc>
                <a:spcPct val="80000"/>
              </a:lnSpc>
              <a:spcBef>
                <a:spcPts val="9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Data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visualization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with IBM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Cognos dashboards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in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three </a:t>
            </a:r>
            <a:r>
              <a:rPr sz="2000" spc="-4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categories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3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1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situation</a:t>
            </a:r>
            <a:endParaRPr sz="1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Future</a:t>
            </a:r>
            <a:r>
              <a:rPr sz="16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trends</a:t>
            </a:r>
            <a:endParaRPr sz="1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sz="1600" spc="-10" dirty="0">
                <a:solidFill>
                  <a:srgbClr val="006FC0"/>
                </a:solidFill>
                <a:latin typeface="Calibri"/>
                <a:cs typeface="Calibri"/>
              </a:rPr>
              <a:t>Demographics</a:t>
            </a:r>
            <a:endParaRPr sz="1600">
              <a:latin typeface="Calibri"/>
              <a:cs typeface="Calibri"/>
            </a:endParaRPr>
          </a:p>
          <a:p>
            <a:pPr marL="241300" indent="-228600">
              <a:lnSpc>
                <a:spcPts val="2160"/>
              </a:lnSpc>
              <a:spcBef>
                <a:spcPts val="50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Conclusions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were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drawn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comparatory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analysis</a:t>
            </a:r>
            <a:r>
              <a:rPr sz="20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of Stack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160"/>
              </a:lnSpc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Overflow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survey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actual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 job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postings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scraped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web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932" y="1831848"/>
            <a:ext cx="3194304" cy="31943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52653"/>
            <a:ext cx="21615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52653"/>
            <a:ext cx="8263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4000" b="1" spc="-2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4000" b="1" spc="-1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4000" b="1" spc="-5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2555" y="1793493"/>
            <a:ext cx="6757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146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	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25124-F925-5AC0-DBC7-2D3AA2A9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46" y="2199893"/>
            <a:ext cx="5591955" cy="3153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DB2858-8277-2834-D03C-6EFD97258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189342"/>
            <a:ext cx="5572903" cy="3153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2555" y="2697606"/>
            <a:ext cx="4886325" cy="309499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127635" indent="-229235">
              <a:lnSpc>
                <a:spcPts val="2690"/>
              </a:lnSpc>
              <a:spcBef>
                <a:spcPts val="740"/>
              </a:spcBef>
              <a:buClr>
                <a:srgbClr val="006FC0"/>
              </a:buClr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continues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no.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one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programming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language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 demand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and use</a:t>
            </a:r>
            <a:endParaRPr sz="2800">
              <a:latin typeface="Calibri"/>
              <a:cs typeface="Calibri"/>
            </a:endParaRPr>
          </a:p>
          <a:p>
            <a:pPr marL="241300" marR="824865" indent="-229235">
              <a:lnSpc>
                <a:spcPts val="2690"/>
              </a:lnSpc>
              <a:spcBef>
                <a:spcPts val="9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Use of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Python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expected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increase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by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~20%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ts val="2690"/>
              </a:lnSpc>
              <a:spcBef>
                <a:spcPts val="99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Other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programming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languages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go down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usage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(e.g.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C++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or </a:t>
            </a:r>
            <a:r>
              <a:rPr sz="2800" spc="-6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PHP)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555" y="570356"/>
            <a:ext cx="8561070" cy="16414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6830" marR="5080">
              <a:lnSpc>
                <a:spcPts val="3020"/>
              </a:lnSpc>
              <a:spcBef>
                <a:spcPts val="480"/>
              </a:spcBef>
            </a:pP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PROGRAMMING</a:t>
            </a:r>
            <a:r>
              <a:rPr sz="2800" b="1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LANGUAGE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TRENDS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 -</a:t>
            </a:r>
            <a:r>
              <a:rPr sz="2800" b="1" spc="10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FINDINGS</a:t>
            </a:r>
            <a:r>
              <a:rPr sz="2800" b="1" spc="5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5392"/>
                </a:solidFill>
                <a:latin typeface="Courier New"/>
                <a:cs typeface="Courier New"/>
              </a:rPr>
              <a:t>&amp; </a:t>
            </a:r>
            <a:r>
              <a:rPr sz="2800" b="1" spc="-1664" dirty="0">
                <a:solidFill>
                  <a:srgbClr val="005392"/>
                </a:solidFill>
                <a:latin typeface="Courier New"/>
                <a:cs typeface="Courier New"/>
              </a:rPr>
              <a:t> </a:t>
            </a:r>
            <a:r>
              <a:rPr sz="2800" b="1" spc="-10" dirty="0">
                <a:solidFill>
                  <a:srgbClr val="005392"/>
                </a:solidFill>
                <a:latin typeface="Courier New"/>
                <a:cs typeface="Courier New"/>
              </a:rPr>
              <a:t>IMPLICATIONS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40"/>
              </a:spcBef>
              <a:tabLst>
                <a:tab pos="53714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Findings	Implications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51828" y="2697606"/>
            <a:ext cx="4990465" cy="34366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39370" indent="-228600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Employers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expected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drive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high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demand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JS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job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postings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Demand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web-based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products </a:t>
            </a:r>
            <a:r>
              <a:rPr sz="2800" spc="-6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drives</a:t>
            </a:r>
            <a:r>
              <a:rPr sz="28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need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 for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multiple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programming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languages,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especially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JavaScript,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Python, 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HTML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CSS</a:t>
            </a:r>
            <a:endParaRPr sz="2800">
              <a:latin typeface="Calibri"/>
              <a:cs typeface="Calibri"/>
            </a:endParaRPr>
          </a:p>
          <a:p>
            <a:pPr marL="241300" marR="309245" indent="-228600">
              <a:lnSpc>
                <a:spcPts val="2690"/>
              </a:lnSpc>
              <a:spcBef>
                <a:spcPts val="969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C++ and PHP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tend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become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sidelined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further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specialized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363980"/>
            <a:ext cx="10515600" cy="635"/>
          </a:xfrm>
          <a:custGeom>
            <a:avLst/>
            <a:gdLst/>
            <a:ahLst/>
            <a:cxnLst/>
            <a:rect l="l" t="t" r="r" b="b"/>
            <a:pathLst>
              <a:path w="10515600" h="634">
                <a:moveTo>
                  <a:pt x="0" y="0"/>
                </a:moveTo>
                <a:lnTo>
                  <a:pt x="10515600" y="381"/>
                </a:lnTo>
              </a:path>
            </a:pathLst>
          </a:custGeom>
          <a:ln w="63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47647" y="6256248"/>
            <a:ext cx="189230" cy="386715"/>
          </a:xfrm>
          <a:custGeom>
            <a:avLst/>
            <a:gdLst/>
            <a:ahLst/>
            <a:cxnLst/>
            <a:rect l="l" t="t" r="r" b="b"/>
            <a:pathLst>
              <a:path w="189230" h="386715">
                <a:moveTo>
                  <a:pt x="188887" y="0"/>
                </a:moveTo>
                <a:lnTo>
                  <a:pt x="8890" y="0"/>
                </a:lnTo>
                <a:lnTo>
                  <a:pt x="8890" y="8636"/>
                </a:lnTo>
                <a:lnTo>
                  <a:pt x="0" y="8636"/>
                </a:lnTo>
                <a:lnTo>
                  <a:pt x="0" y="368642"/>
                </a:lnTo>
                <a:lnTo>
                  <a:pt x="8890" y="368642"/>
                </a:lnTo>
                <a:lnTo>
                  <a:pt x="8890" y="386638"/>
                </a:lnTo>
                <a:lnTo>
                  <a:pt x="188887" y="386638"/>
                </a:lnTo>
                <a:lnTo>
                  <a:pt x="188887" y="359994"/>
                </a:lnTo>
                <a:lnTo>
                  <a:pt x="188887" y="26644"/>
                </a:lnTo>
                <a:lnTo>
                  <a:pt x="18888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41324" y="716406"/>
            <a:ext cx="4602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DATABASE</a:t>
            </a:r>
            <a:r>
              <a:rPr u="none" spc="-65" dirty="0"/>
              <a:t> </a:t>
            </a:r>
            <a:r>
              <a:rPr u="none" spc="-5" dirty="0"/>
              <a:t>TRENDS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92555" y="1793493"/>
            <a:ext cx="1822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Current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1828" y="1793493"/>
            <a:ext cx="1398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Next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Year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1D6C9D-B7A5-B4AB-BEC6-E87C5611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16" y="2218352"/>
            <a:ext cx="5582429" cy="31436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D23FAE-5115-9226-1609-07B7A39E3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62" y="2245613"/>
            <a:ext cx="5591955" cy="31627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833</Words>
  <Application>Microsoft Office PowerPoint</Application>
  <PresentationFormat>Widescreen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 MT</vt:lpstr>
      <vt:lpstr>Calibri</vt:lpstr>
      <vt:lpstr>Courier New</vt:lpstr>
      <vt:lpstr>Office Theme</vt:lpstr>
      <vt:lpstr>PowerPoint Presentation</vt:lpstr>
      <vt:lpstr>OUTLINE</vt:lpstr>
      <vt:lpstr>EXECUTIVE SUMMARY</vt:lpstr>
      <vt:lpstr>INTRODUCTION</vt:lpstr>
      <vt:lpstr>METHODOLOGY</vt:lpstr>
      <vt:lpstr>RESULTS</vt:lpstr>
      <vt:lpstr>PowerPoint Presentation</vt:lpstr>
      <vt:lpstr>PowerPoint Presentation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 </vt:lpstr>
      <vt:lpstr>OVERALL FINDINGS &amp; IMPLICATIONS</vt:lpstr>
      <vt:lpstr>CONCLUSION </vt:lpstr>
      <vt:lpstr>APPENDIX </vt:lpstr>
      <vt:lpstr>APPENDIX </vt:lpstr>
      <vt:lpstr>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mohtashim haider</cp:lastModifiedBy>
  <cp:revision>1</cp:revision>
  <dcterms:created xsi:type="dcterms:W3CDTF">2024-04-07T12:53:06Z</dcterms:created>
  <dcterms:modified xsi:type="dcterms:W3CDTF">2024-04-07T13:08:16Z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2024-04-07T00:00:00Z</vt:filetime>
  </property>
</Properties>
</file>