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11"/>
  </p:notesMasterIdLst>
  <p:handoutMasterIdLst>
    <p:handoutMasterId r:id="rId12"/>
  </p:handoutMasterIdLst>
  <p:sldIdLst>
    <p:sldId id="256" r:id="rId5"/>
    <p:sldId id="260" r:id="rId6"/>
    <p:sldId id="262"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B2A35-FB23-4FE8-B6F1-CD3222040426}" v="351" dt="2021-11-04T02:43:17.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72" d="100"/>
          <a:sy n="72" d="100"/>
        </p:scale>
        <p:origin x="66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pPr/>
              <a:t>11/8/2021</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pPr/>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pPr/>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pPr/>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1</a:t>
            </a:fld>
            <a:endParaRPr lang="en-US"/>
          </a:p>
        </p:txBody>
      </p:sp>
    </p:spTree>
    <p:extLst>
      <p:ext uri="{BB962C8B-B14F-4D97-AF65-F5344CB8AC3E}">
        <p14:creationId xmlns:p14="http://schemas.microsoft.com/office/powerpoint/2010/main" val="30318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2</a:t>
            </a:fld>
            <a:endParaRPr lang="en-US"/>
          </a:p>
        </p:txBody>
      </p:sp>
    </p:spTree>
    <p:extLst>
      <p:ext uri="{BB962C8B-B14F-4D97-AF65-F5344CB8AC3E}">
        <p14:creationId xmlns:p14="http://schemas.microsoft.com/office/powerpoint/2010/main" val="133543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3</a:t>
            </a:fld>
            <a:endParaRPr lang="en-US"/>
          </a:p>
        </p:txBody>
      </p:sp>
    </p:spTree>
    <p:extLst>
      <p:ext uri="{BB962C8B-B14F-4D97-AF65-F5344CB8AC3E}">
        <p14:creationId xmlns:p14="http://schemas.microsoft.com/office/powerpoint/2010/main" val="3635995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4</a:t>
            </a:fld>
            <a:endParaRPr lang="en-US"/>
          </a:p>
        </p:txBody>
      </p:sp>
    </p:spTree>
    <p:extLst>
      <p:ext uri="{BB962C8B-B14F-4D97-AF65-F5344CB8AC3E}">
        <p14:creationId xmlns:p14="http://schemas.microsoft.com/office/powerpoint/2010/main" val="174857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5</a:t>
            </a:fld>
            <a:endParaRPr lang="en-US"/>
          </a:p>
        </p:txBody>
      </p:sp>
    </p:spTree>
    <p:extLst>
      <p:ext uri="{BB962C8B-B14F-4D97-AF65-F5344CB8AC3E}">
        <p14:creationId xmlns:p14="http://schemas.microsoft.com/office/powerpoint/2010/main" val="28294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6</a:t>
            </a:fld>
            <a:endParaRPr lang="en-US"/>
          </a:p>
        </p:txBody>
      </p:sp>
    </p:spTree>
    <p:extLst>
      <p:ext uri="{BB962C8B-B14F-4D97-AF65-F5344CB8AC3E}">
        <p14:creationId xmlns:p14="http://schemas.microsoft.com/office/powerpoint/2010/main" val="181085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pPr/>
              <a:t>11/8/2021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pPr/>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57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pPr/>
              <a:t>11/8/2021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418613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pPr/>
              <a:t>11/8/2021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33153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11/8/2021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119167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pPr/>
              <a:t>11/8/2021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06754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11/8/2021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93841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11/8/2021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91162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pPr/>
              <a:t>11/8/2021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9080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pPr/>
              <a:t>11/8/2021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26008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11/8/2021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09608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11/8/2021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32431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pPr/>
              <a:t>11/8/2021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pPr/>
              <a:t>‹#›</a:t>
            </a:fld>
            <a:endParaRPr lang="en-US"/>
          </a:p>
        </p:txBody>
      </p:sp>
    </p:spTree>
    <p:extLst>
      <p:ext uri="{BB962C8B-B14F-4D97-AF65-F5344CB8AC3E}">
        <p14:creationId xmlns:p14="http://schemas.microsoft.com/office/powerpoint/2010/main" val="1100064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1122363"/>
            <a:ext cx="4397734" cy="1025716"/>
          </a:xfrm>
        </p:spPr>
        <p:txBody>
          <a:bodyPr anchor="b">
            <a:normAutofit/>
          </a:bodyPr>
          <a:lstStyle/>
          <a:p>
            <a:r>
              <a:rPr lang="en-US" sz="4200" dirty="0">
                <a:solidFill>
                  <a:srgbClr val="FF0000"/>
                </a:solidFill>
                <a:latin typeface="Tahoma" panose="020B0604030504040204" pitchFamily="34" charset="0"/>
                <a:ea typeface="Tahoma" panose="020B0604030504040204" pitchFamily="34" charset="0"/>
                <a:cs typeface="Tahoma" panose="020B0604030504040204" pitchFamily="34" charset="0"/>
              </a:rPr>
              <a:t>BLOOD</a:t>
            </a:r>
            <a:r>
              <a:rPr lang="en-US" sz="4200" dirty="0">
                <a:latin typeface="Tahoma" panose="020B0604030504040204" pitchFamily="34" charset="0"/>
                <a:ea typeface="Tahoma" panose="020B0604030504040204" pitchFamily="34" charset="0"/>
                <a:cs typeface="Tahoma" panose="020B0604030504040204" pitchFamily="34" charset="0"/>
              </a:rPr>
              <a:t> </a:t>
            </a:r>
            <a:r>
              <a:rPr lang="en-US" sz="4200" dirty="0">
                <a:solidFill>
                  <a:srgbClr val="002060"/>
                </a:solidFill>
                <a:latin typeface="Tahoma" panose="020B0604030504040204" pitchFamily="34" charset="0"/>
                <a:ea typeface="Tahoma" panose="020B0604030504040204" pitchFamily="34" charset="0"/>
                <a:cs typeface="Tahoma" panose="020B0604030504040204" pitchFamily="34" charset="0"/>
              </a:rPr>
              <a:t>BUDDY</a:t>
            </a: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9145209" y="4819524"/>
            <a:ext cx="2726751" cy="1812433"/>
          </a:xfrm>
        </p:spPr>
        <p:txBody>
          <a:bodyPr>
            <a:noAutofit/>
          </a:bodyPr>
          <a:lstStyle/>
          <a:p>
            <a:pPr>
              <a:lnSpc>
                <a:spcPct val="80000"/>
              </a:lnSpc>
            </a:pP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Sai Maneesh Reddy </a:t>
            </a:r>
            <a:r>
              <a:rPr lang="en-IN" sz="18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Kadire</a:t>
            </a:r>
            <a:endPar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80000"/>
              </a:lnSpc>
            </a:pP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Venkata Suchitra Varanasi</a:t>
            </a:r>
          </a:p>
          <a:p>
            <a:pPr>
              <a:lnSpc>
                <a:spcPct val="80000"/>
              </a:lnSpc>
            </a:pP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Sai Priya </a:t>
            </a:r>
            <a:r>
              <a:rPr lang="en-IN" sz="18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Anchuri</a:t>
            </a:r>
            <a:endPar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80000"/>
              </a:lnSpc>
            </a:pP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Rohith Babu Ginjupalli</a:t>
            </a:r>
          </a:p>
          <a:p>
            <a:pPr>
              <a:lnSpc>
                <a:spcPct val="80000"/>
              </a:lnSpc>
            </a:pPr>
            <a:r>
              <a:rPr lang="en-IN" sz="18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Yaswanth</a:t>
            </a: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Reddy </a:t>
            </a:r>
            <a:r>
              <a:rPr lang="en-IN" sz="18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Mallu</a:t>
            </a:r>
            <a:endParaRPr lang="en-US"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lgn="r"/>
            <a:endParaRPr lang="en-US" sz="1600" b="1" dirty="0">
              <a:solidFill>
                <a:schemeClr val="tx1"/>
              </a:solidFill>
              <a:latin typeface="Times New Roman" panose="02020603050405020304" pitchFamily="18" charset="0"/>
              <a:cs typeface="Times New Roman" panose="02020603050405020304" pitchFamily="18" charset="0"/>
            </a:endParaRPr>
          </a:p>
          <a:p>
            <a:pPr algn="r"/>
            <a:endParaRPr lang="en-US" sz="1600" dirty="0"/>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10;&#10;Description automatically generated with low confidence">
            <a:extLst>
              <a:ext uri="{FF2B5EF4-FFF2-40B4-BE49-F238E27FC236}">
                <a16:creationId xmlns:a16="http://schemas.microsoft.com/office/drawing/2014/main" id="{72A86A0D-D1D7-441D-B7F5-D95A149097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072" y="1122363"/>
            <a:ext cx="4283521" cy="4761602"/>
          </a:xfrm>
          <a:prstGeom prst="rect">
            <a:avLst/>
          </a:prstGeom>
        </p:spPr>
      </p:pic>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53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F4C83EAE-24E9-4763-B329-2F4526C7B9FB}"/>
              </a:ext>
            </a:extLst>
          </p:cNvPr>
          <p:cNvSpPr txBox="1"/>
          <p:nvPr/>
        </p:nvSpPr>
        <p:spPr>
          <a:xfrm>
            <a:off x="7502918" y="4131816"/>
            <a:ext cx="4340349" cy="461665"/>
          </a:xfrm>
          <a:prstGeom prst="rect">
            <a:avLst/>
          </a:prstGeom>
          <a:noFill/>
        </p:spPr>
        <p:txBody>
          <a:bodyPr wrap="square">
            <a:spAutoFit/>
          </a:bodyPr>
          <a:lstStyle/>
          <a:p>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Co-founders: </a:t>
            </a:r>
          </a:p>
        </p:txBody>
      </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799157"/>
            <a:ext cx="4397734" cy="1133939"/>
          </a:xfrm>
        </p:spPr>
        <p:txBody>
          <a:bodyPr anchor="b">
            <a:noAutofit/>
          </a:bodyPr>
          <a:lstStyle/>
          <a:p>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TARGET MARKET &amp; </a:t>
            </a:r>
            <a:r>
              <a:rPr lang="en-US" sz="2800" dirty="0">
                <a:solidFill>
                  <a:srgbClr val="002060"/>
                </a:solidFill>
                <a:latin typeface="Tahoma" panose="020B0604030504040204" pitchFamily="34" charset="0"/>
                <a:ea typeface="Tahoma" panose="020B0604030504040204" pitchFamily="34" charset="0"/>
                <a:cs typeface="Tahoma" panose="020B0604030504040204" pitchFamily="34" charset="0"/>
              </a:rPr>
              <a:t>VALUE PROPOSITIONS</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949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Subtitle 6">
            <a:extLst>
              <a:ext uri="{FF2B5EF4-FFF2-40B4-BE49-F238E27FC236}">
                <a16:creationId xmlns:a16="http://schemas.microsoft.com/office/drawing/2014/main" id="{87773D5E-696A-42AF-A6DE-D2A581E62CCF}"/>
              </a:ext>
            </a:extLst>
          </p:cNvPr>
          <p:cNvSpPr>
            <a:spLocks noGrp="1"/>
          </p:cNvSpPr>
          <p:nvPr>
            <p:ph type="subTitle" idx="1"/>
          </p:nvPr>
        </p:nvSpPr>
        <p:spPr>
          <a:xfrm>
            <a:off x="316992" y="2518881"/>
            <a:ext cx="7170486" cy="4067449"/>
          </a:xfrm>
        </p:spPr>
        <p:txBody>
          <a:bodyPr>
            <a:normAutofit fontScale="85000" lnSpcReduction="10000"/>
          </a:bodyPr>
          <a:lstStyle/>
          <a:p>
            <a:pPr marL="457200" indent="-457200">
              <a:buFont typeface="Wingdings" panose="05000000000000000000" pitchFamily="2" charset="2"/>
              <a:buChar char="v"/>
            </a:pPr>
            <a:r>
              <a:rPr lang="en-US" sz="2200" b="1" u="sng" dirty="0">
                <a:solidFill>
                  <a:srgbClr val="002060"/>
                </a:solidFill>
                <a:latin typeface="Tahoma" panose="020B0604030504040204" pitchFamily="34" charset="0"/>
                <a:ea typeface="Tahoma" panose="020B0604030504040204" pitchFamily="34" charset="0"/>
                <a:cs typeface="Tahoma" panose="020B0604030504040204" pitchFamily="34" charset="0"/>
              </a:rPr>
              <a:t>Target Market: </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app does not have any restriction on receivers or patients irrespective of  age, location, income, lifestyle, gender and race.</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But for donors we are targeted only for age greater than 17, because legal age to donate blood is 17.</a:t>
            </a:r>
          </a:p>
          <a:p>
            <a:pPr marL="457200" indent="-457200">
              <a:buFont typeface="Wingdings" panose="05000000000000000000" pitchFamily="2" charset="2"/>
              <a:buChar char="v"/>
            </a:pPr>
            <a:r>
              <a:rPr lang="en-US" sz="2200" b="1" u="sng" dirty="0">
                <a:solidFill>
                  <a:srgbClr val="002060"/>
                </a:solidFill>
                <a:latin typeface="Tahoma" panose="020B0604030504040204" pitchFamily="34" charset="0"/>
                <a:ea typeface="Tahoma" panose="020B0604030504040204" pitchFamily="34" charset="0"/>
                <a:cs typeface="Tahoma" panose="020B0604030504040204" pitchFamily="34" charset="0"/>
              </a:rPr>
              <a:t>Value Propositions: </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promise that no life will be loss due to lack of blood. And we are maintaining punctuality as our key motto.</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promise that we will contact the blood banks and trust near by, If no donor is near by the receiver location.</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promise 2 free doctor consultations for donor if donor reaches to highest rank. </a:t>
            </a:r>
          </a:p>
          <a:p>
            <a:pPr marL="457200" indent="-457200">
              <a:buFont typeface="Wingdings" panose="05000000000000000000" pitchFamily="2" charset="2"/>
              <a:buChar char="v"/>
            </a:pPr>
            <a:endParaRPr lang="en-US" dirty="0"/>
          </a:p>
        </p:txBody>
      </p:sp>
      <p:pic>
        <p:nvPicPr>
          <p:cNvPr id="5" name="Picture 4" descr="Text&#10;&#10;Description automatically generated">
            <a:extLst>
              <a:ext uri="{FF2B5EF4-FFF2-40B4-BE49-F238E27FC236}">
                <a16:creationId xmlns:a16="http://schemas.microsoft.com/office/drawing/2014/main" id="{AE94DB82-4C5C-4C3D-833B-03AAF76D85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9272" y="2637183"/>
            <a:ext cx="4192687" cy="1737718"/>
          </a:xfrm>
          <a:prstGeom prst="rect">
            <a:avLst/>
          </a:prstGeom>
        </p:spPr>
      </p:pic>
      <p:pic>
        <p:nvPicPr>
          <p:cNvPr id="9" name="Picture 8" descr="A picture containing text, clock&#10;&#10;Description automatically generated">
            <a:extLst>
              <a:ext uri="{FF2B5EF4-FFF2-40B4-BE49-F238E27FC236}">
                <a16:creationId xmlns:a16="http://schemas.microsoft.com/office/drawing/2014/main" id="{72D61A01-7E2F-41D8-8512-5C19B72009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8892" y="4737227"/>
            <a:ext cx="1165052" cy="1511923"/>
          </a:xfrm>
          <a:prstGeom prst="rect">
            <a:avLst/>
          </a:prstGeom>
        </p:spPr>
      </p:pic>
      <p:sp>
        <p:nvSpPr>
          <p:cNvPr id="11" name="TextBox 10">
            <a:extLst>
              <a:ext uri="{FF2B5EF4-FFF2-40B4-BE49-F238E27FC236}">
                <a16:creationId xmlns:a16="http://schemas.microsoft.com/office/drawing/2014/main" id="{3E49606C-D3E5-436D-9A2C-F58415458970}"/>
              </a:ext>
            </a:extLst>
          </p:cNvPr>
          <p:cNvSpPr txBox="1"/>
          <p:nvPr/>
        </p:nvSpPr>
        <p:spPr>
          <a:xfrm>
            <a:off x="7633250" y="6216998"/>
            <a:ext cx="1217977" cy="584775"/>
          </a:xfrm>
          <a:prstGeom prst="rect">
            <a:avLst/>
          </a:prstGeom>
          <a:noFill/>
        </p:spPr>
        <p:txBody>
          <a:bodyPr wrap="square" rtlCol="0">
            <a:spAutoFit/>
          </a:bodyPr>
          <a:lstStyle/>
          <a:p>
            <a:r>
              <a:rPr lang="en-US" sz="1600" dirty="0"/>
              <a:t>Only for Donors</a:t>
            </a:r>
          </a:p>
        </p:txBody>
      </p:sp>
    </p:spTree>
    <p:extLst>
      <p:ext uri="{BB962C8B-B14F-4D97-AF65-F5344CB8AC3E}">
        <p14:creationId xmlns:p14="http://schemas.microsoft.com/office/powerpoint/2010/main" val="427693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799157"/>
            <a:ext cx="4397734" cy="1133939"/>
          </a:xfrm>
        </p:spPr>
        <p:txBody>
          <a:bodyPr anchor="b">
            <a:noAutofit/>
          </a:bodyPr>
          <a:lstStyle/>
          <a:p>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WINNING FEATURES &amp; </a:t>
            </a:r>
            <a:r>
              <a:rPr lang="en-US" sz="2800" dirty="0">
                <a:solidFill>
                  <a:srgbClr val="002060"/>
                </a:solidFill>
                <a:latin typeface="Tahoma" panose="020B0604030504040204" pitchFamily="34" charset="0"/>
                <a:ea typeface="Tahoma" panose="020B0604030504040204" pitchFamily="34" charset="0"/>
                <a:cs typeface="Tahoma" panose="020B0604030504040204" pitchFamily="34" charset="0"/>
              </a:rPr>
              <a:t>JUSTIFICATION</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949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Subtitle 6">
            <a:extLst>
              <a:ext uri="{FF2B5EF4-FFF2-40B4-BE49-F238E27FC236}">
                <a16:creationId xmlns:a16="http://schemas.microsoft.com/office/drawing/2014/main" id="{87773D5E-696A-42AF-A6DE-D2A581E62CCF}"/>
              </a:ext>
            </a:extLst>
          </p:cNvPr>
          <p:cNvSpPr>
            <a:spLocks noGrp="1"/>
          </p:cNvSpPr>
          <p:nvPr>
            <p:ph type="subTitle" idx="1"/>
          </p:nvPr>
        </p:nvSpPr>
        <p:spPr>
          <a:xfrm>
            <a:off x="94623" y="1651818"/>
            <a:ext cx="7339846" cy="5058697"/>
          </a:xfrm>
        </p:spPr>
        <p:txBody>
          <a:bodyPr>
            <a:normAutofit/>
          </a:bodyPr>
          <a:lstStyle/>
          <a:p>
            <a:pPr marL="457200" indent="-457200">
              <a:lnSpc>
                <a:spcPct val="100000"/>
              </a:lnSpc>
              <a:buFont typeface="Wingdings" panose="05000000000000000000" pitchFamily="2" charset="2"/>
              <a:buChar char="v"/>
            </a:pPr>
            <a:r>
              <a:rPr lang="en-US" sz="2000" b="1" u="sng" dirty="0">
                <a:solidFill>
                  <a:srgbClr val="002060"/>
                </a:solidFill>
                <a:latin typeface="Tahoma" panose="020B0604030504040204" pitchFamily="34" charset="0"/>
                <a:ea typeface="Tahoma" panose="020B0604030504040204" pitchFamily="34" charset="0"/>
                <a:cs typeface="Tahoma" panose="020B0604030504040204" pitchFamily="34" charset="0"/>
              </a:rPr>
              <a:t>Winning Features: </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Filtering users based on Location.</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Send Notifications to only donors who has Similar to receiver BG.</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Organizing Camps to habituate blood donation as a lifestyle. </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Advertising about medical appliances offer and free consultation.</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Slowly injecting our upcoming project related </a:t>
            </a:r>
            <a:r>
              <a:rPr lang="en-US" b="1" dirty="0">
                <a:latin typeface="Times New Roman" panose="02020603050405020304" pitchFamily="18" charset="0"/>
                <a:cs typeface="Times New Roman" panose="02020603050405020304" pitchFamily="18" charset="0"/>
              </a:rPr>
              <a:t>Organ donation.</a:t>
            </a:r>
          </a:p>
          <a:p>
            <a:pPr marL="457200" indent="-457200">
              <a:lnSpc>
                <a:spcPct val="100000"/>
              </a:lnSpc>
              <a:buFont typeface="Wingdings" panose="05000000000000000000" pitchFamily="2" charset="2"/>
              <a:buChar char="v"/>
            </a:pPr>
            <a:r>
              <a:rPr lang="en-US" sz="2000" b="1" u="sng" dirty="0">
                <a:solidFill>
                  <a:srgbClr val="002060"/>
                </a:solidFill>
                <a:latin typeface="Tahoma" panose="020B0604030504040204" pitchFamily="34" charset="0"/>
                <a:ea typeface="Tahoma" panose="020B0604030504040204" pitchFamily="34" charset="0"/>
                <a:cs typeface="Tahoma" panose="020B0604030504040204" pitchFamily="34" charset="0"/>
              </a:rPr>
              <a:t>Justification: </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LOSS OF LIFE due to </a:t>
            </a:r>
          </a:p>
          <a:p>
            <a:pPr marL="1200150" lvl="2" indent="-285750" algn="l">
              <a:lnSpc>
                <a:spcPct val="9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Improper communications which leads to late response.</a:t>
            </a:r>
          </a:p>
          <a:p>
            <a:pPr marL="1200150" lvl="2" indent="-285750" algn="l">
              <a:lnSpc>
                <a:spcPct val="9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Connecting donors on a single platform whenever there is an emergency.</a:t>
            </a:r>
            <a:endParaRPr lang="en-US" sz="2000" b="1" u="sng"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Maintains different time phases, each phase triggers based on previous results.</a:t>
            </a:r>
          </a:p>
        </p:txBody>
      </p:sp>
      <p:pic>
        <p:nvPicPr>
          <p:cNvPr id="5" name="Picture 4" descr="Diagram&#10;&#10;Description automatically generated">
            <a:extLst>
              <a:ext uri="{FF2B5EF4-FFF2-40B4-BE49-F238E27FC236}">
                <a16:creationId xmlns:a16="http://schemas.microsoft.com/office/drawing/2014/main" id="{EA4F6F00-92C3-42D4-A1DF-94A2208541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470" y="2007746"/>
            <a:ext cx="3257507" cy="2604010"/>
          </a:xfrm>
          <a:prstGeom prst="rect">
            <a:avLst/>
          </a:prstGeom>
        </p:spPr>
      </p:pic>
    </p:spTree>
    <p:extLst>
      <p:ext uri="{BB962C8B-B14F-4D97-AF65-F5344CB8AC3E}">
        <p14:creationId xmlns:p14="http://schemas.microsoft.com/office/powerpoint/2010/main" val="339740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1015003"/>
            <a:ext cx="4397734" cy="759820"/>
          </a:xfrm>
        </p:spPr>
        <p:txBody>
          <a:bodyPr anchor="b">
            <a:normAutofit/>
          </a:bodyPr>
          <a:lstStyle/>
          <a:p>
            <a:r>
              <a:rPr lang="en-US" sz="3000" dirty="0">
                <a:solidFill>
                  <a:srgbClr val="FF0000"/>
                </a:solidFill>
                <a:latin typeface="Tahoma" panose="020B0604030504040204" pitchFamily="34" charset="0"/>
                <a:ea typeface="Tahoma" panose="020B0604030504040204" pitchFamily="34" charset="0"/>
                <a:cs typeface="Tahoma" panose="020B0604030504040204" pitchFamily="34" charset="0"/>
              </a:rPr>
              <a:t>PROCESS</a:t>
            </a:r>
            <a:r>
              <a:rPr lang="en-US" sz="3000" dirty="0">
                <a:latin typeface="Tahoma" panose="020B0604030504040204" pitchFamily="34" charset="0"/>
                <a:ea typeface="Tahoma" panose="020B0604030504040204" pitchFamily="34" charset="0"/>
                <a:cs typeface="Tahoma" panose="020B0604030504040204" pitchFamily="34" charset="0"/>
              </a:rPr>
              <a:t> </a:t>
            </a:r>
            <a:r>
              <a:rPr lang="en-US" sz="3000" dirty="0">
                <a:solidFill>
                  <a:srgbClr val="002060"/>
                </a:solidFill>
                <a:latin typeface="Tahoma" panose="020B0604030504040204" pitchFamily="34" charset="0"/>
                <a:ea typeface="Tahoma" panose="020B0604030504040204" pitchFamily="34" charset="0"/>
                <a:cs typeface="Tahoma" panose="020B0604030504040204" pitchFamily="34" charset="0"/>
              </a:rPr>
              <a:t>OVERVIEW</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descr="Diagram&#10;&#10;Description automatically generated">
            <a:extLst>
              <a:ext uri="{FF2B5EF4-FFF2-40B4-BE49-F238E27FC236}">
                <a16:creationId xmlns:a16="http://schemas.microsoft.com/office/drawing/2014/main" id="{51483767-4D1E-4067-A6E3-EC95196E31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04" y="0"/>
            <a:ext cx="7505103" cy="6857999"/>
          </a:xfrm>
          <a:prstGeom prst="rect">
            <a:avLst/>
          </a:prstGeom>
          <a:solidFill>
            <a:schemeClr val="tx1">
              <a:alpha val="13000"/>
            </a:schemeClr>
          </a:solidFill>
        </p:spPr>
      </p:pic>
      <p:cxnSp>
        <p:nvCxnSpPr>
          <p:cNvPr id="31" name="Straight Connector 30">
            <a:extLst>
              <a:ext uri="{FF2B5EF4-FFF2-40B4-BE49-F238E27FC236}">
                <a16:creationId xmlns:a16="http://schemas.microsoft.com/office/drawing/2014/main" id="{3260AB83-DADB-4103-BEDB-93410323E0C9}"/>
              </a:ext>
            </a:extLst>
          </p:cNvPr>
          <p:cNvCxnSpPr>
            <a:cxnSpLocks/>
          </p:cNvCxnSpPr>
          <p:nvPr/>
        </p:nvCxnSpPr>
        <p:spPr>
          <a:xfrm>
            <a:off x="7531608" y="2260623"/>
            <a:ext cx="0" cy="443825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87876F72-5B06-4AAE-92AB-2165AA7A93FB}"/>
              </a:ext>
            </a:extLst>
          </p:cNvPr>
          <p:cNvSpPr txBox="1"/>
          <p:nvPr/>
        </p:nvSpPr>
        <p:spPr>
          <a:xfrm>
            <a:off x="7531608" y="2247371"/>
            <a:ext cx="4340352" cy="369332"/>
          </a:xfrm>
          <a:prstGeom prst="rect">
            <a:avLst/>
          </a:prstGeom>
          <a:noFill/>
        </p:spPr>
        <p:txBody>
          <a:bodyPr wrap="square" rtlCol="0">
            <a:spAutoFit/>
          </a:bodyPr>
          <a:lstStyle/>
          <a:p>
            <a:r>
              <a:rPr lang="en-US" dirty="0"/>
              <a:t>                          </a:t>
            </a:r>
          </a:p>
        </p:txBody>
      </p:sp>
      <p:pic>
        <p:nvPicPr>
          <p:cNvPr id="24" name="Picture 23" descr="A picture containing text, monitor, screenshot&#10;&#10;Description automatically generated">
            <a:extLst>
              <a:ext uri="{FF2B5EF4-FFF2-40B4-BE49-F238E27FC236}">
                <a16:creationId xmlns:a16="http://schemas.microsoft.com/office/drawing/2014/main" id="{4DAF1832-D579-4829-979A-ECC1772AEE8F}"/>
              </a:ext>
            </a:extLst>
          </p:cNvPr>
          <p:cNvPicPr>
            <a:picLocks noChangeAspect="1"/>
          </p:cNvPicPr>
          <p:nvPr/>
        </p:nvPicPr>
        <p:blipFill>
          <a:blip r:embed="rId4" cstate="print">
            <a:duotone>
              <a:prstClr val="black"/>
              <a:schemeClr val="tx2">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7851648" y="2165440"/>
            <a:ext cx="3752850" cy="1173240"/>
          </a:xfrm>
          <a:prstGeom prst="rect">
            <a:avLst/>
          </a:prstGeom>
          <a:ln>
            <a:solidFill>
              <a:srgbClr val="002060"/>
            </a:solidFill>
          </a:ln>
        </p:spPr>
      </p:pic>
      <p:pic>
        <p:nvPicPr>
          <p:cNvPr id="27" name="Picture 26" descr="A picture containing text&#10;&#10;Description automatically generated">
            <a:extLst>
              <a:ext uri="{FF2B5EF4-FFF2-40B4-BE49-F238E27FC236}">
                <a16:creationId xmlns:a16="http://schemas.microsoft.com/office/drawing/2014/main" id="{BD114B78-E40A-4616-A715-B2112A2D6FF8}"/>
              </a:ext>
            </a:extLst>
          </p:cNvPr>
          <p:cNvPicPr>
            <a:picLocks noChangeAspect="1"/>
          </p:cNvPicPr>
          <p:nvPr/>
        </p:nvPicPr>
        <p:blipFill>
          <a:blip r:embed="rId5" cstate="print">
            <a:duotone>
              <a:prstClr val="black"/>
              <a:schemeClr val="tx2">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7851648" y="3370422"/>
            <a:ext cx="3752844" cy="1140372"/>
          </a:xfrm>
          <a:prstGeom prst="rect">
            <a:avLst/>
          </a:prstGeom>
          <a:ln>
            <a:solidFill>
              <a:srgbClr val="002060"/>
            </a:solidFill>
          </a:ln>
        </p:spPr>
      </p:pic>
      <p:pic>
        <p:nvPicPr>
          <p:cNvPr id="33" name="Picture 32" descr="Shape&#10;&#10;Description automatically generated with medium confidence">
            <a:extLst>
              <a:ext uri="{FF2B5EF4-FFF2-40B4-BE49-F238E27FC236}">
                <a16:creationId xmlns:a16="http://schemas.microsoft.com/office/drawing/2014/main" id="{DD572438-3A13-4011-8DDF-3EE656144787}"/>
              </a:ext>
            </a:extLst>
          </p:cNvPr>
          <p:cNvPicPr>
            <a:picLocks noChangeAspect="1"/>
          </p:cNvPicPr>
          <p:nvPr/>
        </p:nvPicPr>
        <p:blipFill>
          <a:blip r:embed="rId6" cstate="print">
            <a:duotone>
              <a:prstClr val="black"/>
              <a:schemeClr val="tx2">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7837403" y="4605600"/>
            <a:ext cx="3767089" cy="1058570"/>
          </a:xfrm>
          <a:prstGeom prst="rect">
            <a:avLst/>
          </a:prstGeom>
          <a:ln>
            <a:solidFill>
              <a:srgbClr val="002060"/>
            </a:solidFill>
          </a:ln>
        </p:spPr>
      </p:pic>
      <p:pic>
        <p:nvPicPr>
          <p:cNvPr id="35" name="Picture 34" descr="A picture containing shape&#10;&#10;Description automatically generated">
            <a:extLst>
              <a:ext uri="{FF2B5EF4-FFF2-40B4-BE49-F238E27FC236}">
                <a16:creationId xmlns:a16="http://schemas.microsoft.com/office/drawing/2014/main" id="{C1DAE232-581C-4D77-8496-20227ED259A0}"/>
              </a:ext>
            </a:extLst>
          </p:cNvPr>
          <p:cNvPicPr>
            <a:picLocks noChangeAspect="1"/>
          </p:cNvPicPr>
          <p:nvPr/>
        </p:nvPicPr>
        <p:blipFill>
          <a:blip r:embed="rId7" cstate="print">
            <a:duotone>
              <a:prstClr val="black"/>
              <a:schemeClr val="tx2">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7838396" y="5685584"/>
            <a:ext cx="3766092" cy="1145914"/>
          </a:xfrm>
          <a:prstGeom prst="rect">
            <a:avLst/>
          </a:prstGeom>
          <a:ln>
            <a:solidFill>
              <a:srgbClr val="002060"/>
            </a:solidFill>
          </a:ln>
        </p:spPr>
      </p:pic>
    </p:spTree>
    <p:extLst>
      <p:ext uri="{BB962C8B-B14F-4D97-AF65-F5344CB8AC3E}">
        <p14:creationId xmlns:p14="http://schemas.microsoft.com/office/powerpoint/2010/main" val="156657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5" y="905173"/>
            <a:ext cx="4717773" cy="1133939"/>
          </a:xfrm>
        </p:spPr>
        <p:txBody>
          <a:bodyPr anchor="b">
            <a:noAutofit/>
          </a:bodyPr>
          <a:lstStyle/>
          <a:p>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CURRENT PROGRESS &amp; </a:t>
            </a:r>
            <a:r>
              <a:rPr lang="en-US" sz="2800" dirty="0">
                <a:solidFill>
                  <a:srgbClr val="002060"/>
                </a:solidFill>
                <a:latin typeface="Tahoma" panose="020B0604030504040204" pitchFamily="34" charset="0"/>
                <a:ea typeface="Tahoma" panose="020B0604030504040204" pitchFamily="34" charset="0"/>
                <a:cs typeface="Tahoma" panose="020B0604030504040204" pitchFamily="34" charset="0"/>
              </a:rPr>
              <a:t>PLAN IMPLEMENTATION</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949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Subtitle 6">
            <a:extLst>
              <a:ext uri="{FF2B5EF4-FFF2-40B4-BE49-F238E27FC236}">
                <a16:creationId xmlns:a16="http://schemas.microsoft.com/office/drawing/2014/main" id="{87773D5E-696A-42AF-A6DE-D2A581E62CCF}"/>
              </a:ext>
            </a:extLst>
          </p:cNvPr>
          <p:cNvSpPr>
            <a:spLocks noGrp="1"/>
          </p:cNvSpPr>
          <p:nvPr>
            <p:ph type="subTitle" idx="1"/>
          </p:nvPr>
        </p:nvSpPr>
        <p:spPr>
          <a:xfrm>
            <a:off x="99857" y="1656522"/>
            <a:ext cx="3579996" cy="3803373"/>
          </a:xfrm>
        </p:spPr>
        <p:txBody>
          <a:bodyPr>
            <a:normAutofit fontScale="92500" lnSpcReduction="10000"/>
          </a:bodyPr>
          <a:lstStyle/>
          <a:p>
            <a:pPr>
              <a:lnSpc>
                <a:spcPct val="80000"/>
              </a:lnSpc>
            </a:pPr>
            <a:endParaRPr lang="en-US" sz="2600" u="sng" dirty="0">
              <a:solidFill>
                <a:srgbClr val="002060"/>
              </a:solidFill>
            </a:endParaRPr>
          </a:p>
          <a:p>
            <a:pPr>
              <a:lnSpc>
                <a:spcPct val="80000"/>
              </a:lnSpc>
            </a:pPr>
            <a:r>
              <a:rPr lang="en-US" sz="2200" b="1" u="sng" dirty="0">
                <a:solidFill>
                  <a:srgbClr val="002060"/>
                </a:solidFill>
                <a:latin typeface="Tahoma" panose="020B0604030504040204" pitchFamily="34" charset="0"/>
                <a:ea typeface="Tahoma" panose="020B0604030504040204" pitchFamily="34" charset="0"/>
                <a:cs typeface="Tahoma" panose="020B0604030504040204" pitchFamily="34" charset="0"/>
              </a:rPr>
              <a:t>Executions Stages:</a:t>
            </a:r>
          </a:p>
          <a:p>
            <a:pPr>
              <a:lnSpc>
                <a:spcPct val="80000"/>
              </a:lnSpc>
            </a:pPr>
            <a:endParaRPr lang="en-US" sz="2600" u="sng" dirty="0">
              <a:solidFill>
                <a:srgbClr val="002060"/>
              </a:solidFill>
            </a:endParaRP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4</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Design Presentation Submission. </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6</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User Interface (UI) Completion.</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9</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Database Design </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20</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Backend completion</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28</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Testing </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Dec 5</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Final testing </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Dec 11</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Submission</a:t>
            </a:r>
          </a:p>
        </p:txBody>
      </p:sp>
      <p:sp>
        <p:nvSpPr>
          <p:cNvPr id="12" name="TextBox 11">
            <a:extLst>
              <a:ext uri="{FF2B5EF4-FFF2-40B4-BE49-F238E27FC236}">
                <a16:creationId xmlns:a16="http://schemas.microsoft.com/office/drawing/2014/main" id="{54E70A41-7657-4C0D-96E2-0B1F3D31B4BF}"/>
              </a:ext>
            </a:extLst>
          </p:cNvPr>
          <p:cNvSpPr txBox="1"/>
          <p:nvPr/>
        </p:nvSpPr>
        <p:spPr>
          <a:xfrm>
            <a:off x="7606750" y="2160105"/>
            <a:ext cx="4163569" cy="677108"/>
          </a:xfrm>
          <a:prstGeom prst="rect">
            <a:avLst/>
          </a:prstGeom>
          <a:noFill/>
        </p:spPr>
        <p:txBody>
          <a:bodyPr wrap="square">
            <a:spAutoFit/>
          </a:bodyPr>
          <a:lstStyle/>
          <a:p>
            <a:pPr marL="342900" indent="-342900">
              <a:buFont typeface="Wingdings" panose="05000000000000000000" pitchFamily="2" charset="2"/>
              <a:buChar char="ü"/>
            </a:pPr>
            <a:endParaRPr lang="en-US" sz="2000" b="1" u="sng" dirty="0">
              <a:solidFill>
                <a:schemeClr val="tx2"/>
              </a:solidFill>
              <a:latin typeface="Times New Roman" panose="02020603050405020304" pitchFamily="18"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710DE583-B0FE-4DF9-A8FF-D1E9EE10C025}"/>
              </a:ext>
            </a:extLst>
          </p:cNvPr>
          <p:cNvSpPr txBox="1"/>
          <p:nvPr/>
        </p:nvSpPr>
        <p:spPr>
          <a:xfrm>
            <a:off x="7612202" y="2532690"/>
            <a:ext cx="4452721" cy="1735860"/>
          </a:xfrm>
          <a:prstGeom prst="rect">
            <a:avLst/>
          </a:prstGeom>
          <a:noFill/>
        </p:spPr>
        <p:txBody>
          <a:bodyPr wrap="square" rtlCol="0">
            <a:spAutoFit/>
          </a:bodyPr>
          <a:lstStyle/>
          <a:p>
            <a:pPr defTabSz="914400">
              <a:lnSpc>
                <a:spcPct val="70000"/>
              </a:lnSpc>
              <a:spcBef>
                <a:spcPts val="1000"/>
              </a:spcBef>
            </a:pPr>
            <a:r>
              <a:rPr lang="en-US" sz="2000" b="1" u="sng" dirty="0">
                <a:solidFill>
                  <a:srgbClr val="002060"/>
                </a:solidFill>
                <a:latin typeface="Tahoma" panose="020B0604030504040204" pitchFamily="34" charset="0"/>
                <a:ea typeface="Tahoma" panose="020B0604030504040204" pitchFamily="34" charset="0"/>
                <a:cs typeface="Tahoma" panose="020B0604030504040204" pitchFamily="34" charset="0"/>
              </a:rPr>
              <a:t>Current Progress: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Initiated with User Interface part.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Applications have 5 screens of total.</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Completed 3 of them and the remaining are dependent on database.</a:t>
            </a:r>
          </a:p>
        </p:txBody>
      </p:sp>
      <p:pic>
        <p:nvPicPr>
          <p:cNvPr id="15" name="Picture 14" descr="Graphical user interface, application, Teams&#10;&#10;Description automatically generated">
            <a:extLst>
              <a:ext uri="{FF2B5EF4-FFF2-40B4-BE49-F238E27FC236}">
                <a16:creationId xmlns:a16="http://schemas.microsoft.com/office/drawing/2014/main" id="{94EA6475-2225-46B6-89C2-ABE481B3B4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2796" y="50850"/>
            <a:ext cx="3788133" cy="2895591"/>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B56692EB-C5F9-42A5-A0B9-091EB81946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9954" y="2998566"/>
            <a:ext cx="3759855" cy="3835088"/>
          </a:xfrm>
          <a:prstGeom prst="rect">
            <a:avLst/>
          </a:prstGeom>
        </p:spPr>
      </p:pic>
    </p:spTree>
    <p:extLst>
      <p:ext uri="{BB962C8B-B14F-4D97-AF65-F5344CB8AC3E}">
        <p14:creationId xmlns:p14="http://schemas.microsoft.com/office/powerpoint/2010/main" val="125017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1116099"/>
            <a:ext cx="4397734" cy="816997"/>
          </a:xfrm>
        </p:spPr>
        <p:txBody>
          <a:bodyPr anchor="b">
            <a:no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Conclusion</a:t>
            </a:r>
            <a:endParaRPr lang="en-US" sz="32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949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Subtitle 6">
            <a:extLst>
              <a:ext uri="{FF2B5EF4-FFF2-40B4-BE49-F238E27FC236}">
                <a16:creationId xmlns:a16="http://schemas.microsoft.com/office/drawing/2014/main" id="{87773D5E-696A-42AF-A6DE-D2A581E62CCF}"/>
              </a:ext>
            </a:extLst>
          </p:cNvPr>
          <p:cNvSpPr>
            <a:spLocks noGrp="1"/>
          </p:cNvSpPr>
          <p:nvPr>
            <p:ph type="subTitle" idx="1"/>
          </p:nvPr>
        </p:nvSpPr>
        <p:spPr>
          <a:xfrm>
            <a:off x="316992" y="1960267"/>
            <a:ext cx="7170486" cy="4626064"/>
          </a:xfrm>
        </p:spPr>
        <p:txBody>
          <a:bodyPr>
            <a:norm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are using different concepts of Distributed Computing like availability, consistency, durability. Blood Buddy main motto is to share information to their appropriate destinations. Initiated with filtering the receiver geographic location and delivering the information to donors, that matches the receiver’s blood group in the form of notifications which increases the response rates.</a:t>
            </a:r>
          </a:p>
        </p:txBody>
      </p:sp>
      <p:sp>
        <p:nvSpPr>
          <p:cNvPr id="3" name="TextBox 2">
            <a:extLst>
              <a:ext uri="{FF2B5EF4-FFF2-40B4-BE49-F238E27FC236}">
                <a16:creationId xmlns:a16="http://schemas.microsoft.com/office/drawing/2014/main" id="{39B0B2D6-A14F-4DFD-B3F3-0CDCA8EC6C78}"/>
              </a:ext>
            </a:extLst>
          </p:cNvPr>
          <p:cNvSpPr txBox="1"/>
          <p:nvPr/>
        </p:nvSpPr>
        <p:spPr>
          <a:xfrm>
            <a:off x="8282609" y="5510973"/>
            <a:ext cx="2769702" cy="707886"/>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Thank you </a:t>
            </a:r>
          </a:p>
          <a:p>
            <a:pPr algn="ctr"/>
            <a:r>
              <a:rPr lang="en-US" sz="2000" b="1" dirty="0">
                <a:solidFill>
                  <a:srgbClr val="FF0000"/>
                </a:solidFill>
                <a:latin typeface="Times New Roman" panose="02020603050405020304" pitchFamily="18" charset="0"/>
                <a:cs typeface="Times New Roman" panose="02020603050405020304" pitchFamily="18" charset="0"/>
              </a:rPr>
              <a:t>DC DYNAMITES</a:t>
            </a:r>
          </a:p>
        </p:txBody>
      </p:sp>
    </p:spTree>
    <p:extLst>
      <p:ext uri="{BB962C8B-B14F-4D97-AF65-F5344CB8AC3E}">
        <p14:creationId xmlns:p14="http://schemas.microsoft.com/office/powerpoint/2010/main" val="18708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TotalTime>4978</TotalTime>
  <Words>387</Words>
  <Application>Microsoft Office PowerPoint</Application>
  <PresentationFormat>Widescreen</PresentationFormat>
  <Paragraphs>58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Neue Haas Grotesk Text Pro</vt:lpstr>
      <vt:lpstr>Tahoma</vt:lpstr>
      <vt:lpstr>Times New Roman</vt:lpstr>
      <vt:lpstr>Wingdings</vt:lpstr>
      <vt:lpstr>AccentBoxVTI</vt:lpstr>
      <vt:lpstr>BLOOD BUDDY</vt:lpstr>
      <vt:lpstr>TARGET MARKET &amp; VALUE PROPOSITIONS</vt:lpstr>
      <vt:lpstr>WINNING FEATURES &amp; JUSTIFICATION</vt:lpstr>
      <vt:lpstr>PROCESS OVERVIEW</vt:lpstr>
      <vt:lpstr>CURRENT PROGRESS &amp; PLAN 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Rohith Babu Ginjupalli</cp:lastModifiedBy>
  <cp:revision>21</cp:revision>
  <dcterms:created xsi:type="dcterms:W3CDTF">2021-09-27T21:06:15Z</dcterms:created>
  <dcterms:modified xsi:type="dcterms:W3CDTF">2021-11-09T05:55:00Z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