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56" r:id="rId4"/>
    <p:sldId id="259" r:id="rId5"/>
    <p:sldId id="260" r:id="rId6"/>
    <p:sldId id="261" r:id="rId7"/>
    <p:sldId id="262" r:id="rId8"/>
    <p:sldId id="268" r:id="rId9"/>
    <p:sldId id="267" r:id="rId10"/>
    <p:sldId id="269" r:id="rId11"/>
    <p:sldId id="271" r:id="rId12"/>
    <p:sldId id="272" r:id="rId13"/>
    <p:sldId id="270" r:id="rId14"/>
    <p:sldId id="273" r:id="rId15"/>
    <p:sldId id="277" r:id="rId16"/>
    <p:sldId id="275" r:id="rId17"/>
    <p:sldId id="27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6" autoAdjust="0"/>
    <p:restoredTop sz="94660"/>
  </p:normalViewPr>
  <p:slideViewPr>
    <p:cSldViewPr snapToGrid="0">
      <p:cViewPr>
        <p:scale>
          <a:sx n="100" d="100"/>
          <a:sy n="100" d="100"/>
        </p:scale>
        <p:origin x="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analytics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analytics data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server log file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Page tagging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Logfile analysis vs page tagging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Geolocation of visitors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Click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Customer lifecycle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hotel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7848" y="-12349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AT&amp;T Online &amp; Care Trend Analytics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85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4"/>
            <a:ext cx="6713140" cy="5297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Visualizations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A57B4-9E28-4F02-AACB-EF0A2D7C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289" y="306909"/>
            <a:ext cx="4044891" cy="20799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684" y="1233949"/>
            <a:ext cx="6723145" cy="4852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Visualizations are key for story telling.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To have a good story, need to present it better with enough background before going to play with the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Used plotly and Matplotlib for Visualization.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Visualization are provided for : </a:t>
            </a:r>
          </a:p>
          <a:p>
            <a:pPr marL="0" indent="0">
              <a:buNone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Current Login Trend (Mob vs Web)</a:t>
            </a:r>
          </a:p>
          <a:p>
            <a:pPr marL="0" indent="0">
              <a:buNone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Agent Activity Frequency </a:t>
            </a:r>
          </a:p>
          <a:p>
            <a:pPr marL="0" indent="0">
              <a:buNone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        Payment Trends </a:t>
            </a:r>
          </a:p>
          <a:p>
            <a:pPr marL="0" indent="0">
              <a:buNone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        Online Failure vs Successful logins</a:t>
            </a:r>
          </a:p>
          <a:p>
            <a:pPr marL="0" indent="0">
              <a:buNone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  </a:t>
            </a: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F30AB-3F3D-4467-ACD6-E45623EC1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626" y="2386894"/>
            <a:ext cx="4070554" cy="2175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4B2DF-3895-4C98-9A3B-644870E2A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289" y="4452055"/>
            <a:ext cx="3985729" cy="206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4"/>
            <a:ext cx="6713140" cy="5297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ML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684" y="1233949"/>
            <a:ext cx="6723145" cy="48522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Used ML for tracking relationship between 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Online failures  impact on  Agent activity frequency ?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Online Login/Payment Failures driving customers to unauth payment flow 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More online login meaning more revenue ?           </a:t>
            </a:r>
            <a:endParaRPr lang="en-US" sz="1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For above hypothesis we used : </a:t>
            </a:r>
          </a:p>
          <a:p>
            <a:pPr marL="457200" lvl="1" indent="0">
              <a:buNone/>
            </a:pP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Multi Linear Regression. </a:t>
            </a:r>
          </a:p>
          <a:p>
            <a:pPr marL="457200" lvl="1" indent="0">
              <a:buNone/>
            </a:pP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LASSO Regression Model </a:t>
            </a:r>
          </a:p>
          <a:p>
            <a:pPr marL="457200" lvl="1" indent="0">
              <a:buNone/>
            </a:pP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Ridge Regression Model </a:t>
            </a:r>
          </a:p>
          <a:p>
            <a:pPr marL="457200" lvl="1" indent="0">
              <a:buNone/>
            </a:pP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Random Forest Model.</a:t>
            </a:r>
          </a:p>
          <a:p>
            <a:pPr marL="0" indent="0">
              <a:buNone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Applied Scaling &amp; Normalization as Login volumes are usually too high when compared to other entities. </a:t>
            </a:r>
          </a:p>
          <a:p>
            <a:pPr marL="0" indent="0">
              <a:buNone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7BCEC-A204-4960-AAFC-DF51F022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98" y="321176"/>
            <a:ext cx="4162710" cy="2186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618F7-AACC-47C0-B81B-1B5B60D8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117" y="2531805"/>
            <a:ext cx="4162709" cy="1818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7BDE6-A6BE-4041-B967-F94D9CE7B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798" y="4306528"/>
            <a:ext cx="4144027" cy="24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3038-0923-438B-A659-ED511763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FE903-D11C-49E7-BB2A-28DC06B5D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4" y="74152"/>
            <a:ext cx="5176324" cy="6651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065A1-4BD7-48CC-A7CA-506168F0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58" y="74152"/>
            <a:ext cx="6917310" cy="3581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239849-5EA5-4865-A5B0-60C5EA3B9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176" y="3655690"/>
            <a:ext cx="5293624" cy="34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053641"/>
            <a:ext cx="2970324" cy="10877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554" y="108155"/>
            <a:ext cx="7994325" cy="650066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Front end everything is within  HTML using CSS &amp; JS.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And the pages are rendered on server using Flask framework.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On HTML page load/click </a:t>
            </a: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Javascript/jQuery will be invoked  which makes a rest endpoint call to Python  JS will format the returned data   Renders the visualization on HTML canvas using plotly.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Few of the HTML pages render another HTML page using </a:t>
            </a:r>
            <a:r>
              <a:rPr lang="en-US" sz="20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iFrames</a:t>
            </a: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and those HTML pages are created on workspace location using Plotly Offline framework.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7621D-4C32-44DA-960E-66764DB9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82" y="4322019"/>
            <a:ext cx="5004618" cy="25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1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053641"/>
            <a:ext cx="2970324" cy="10877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554" y="108155"/>
            <a:ext cx="7994325" cy="650066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There is hardly relation between online login failures to agent handling volumes. Our data suggests that there is no strong linear correlation as Linear correlation coefficient is too small(~0.3)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But Change plan or Feature failures had a strong linear relation indicating that they reach to agents.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Our data indicated that login failures or post login payment failures doesn’t have any relation with driving traffic to Unauth Payment flow. Our model had r2 value as ~33.8 indicating low accuracy.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Also increasing in login volumes will not increase any failures instead brings revenue.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9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053641"/>
            <a:ext cx="2970324" cy="10877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156" y="108155"/>
            <a:ext cx="8908724" cy="6500660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Can’t able to use more ML models due to data limitations.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Data is not real time , flowing in a day delay.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Unable to make application on Heroku.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Descoped the plan on run time due to time &amp; data constraints.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Data insertion is a manual trigger.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Didn’t implemented multi threading instead used async calls with a hardcoded delay(specifically when a JS is making call to multi python endpoints).</a:t>
            </a: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053641"/>
            <a:ext cx="2970324" cy="10877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156" y="108155"/>
            <a:ext cx="8908724" cy="6500660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Data time conversions - Python </a:t>
            </a:r>
            <a:r>
              <a:rPr lang="en-US" sz="8000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Datetime</a:t>
            </a: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library doesn't have doesn’t have milli seconds support.  Took real time to </a:t>
            </a:r>
            <a:r>
              <a:rPr lang="en-US" sz="80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comeup</a:t>
            </a: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with dirty code. 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</a:t>
            </a: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Amid revoke of prod database access. </a:t>
            </a: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Rendering of iframe HTML pages within HTML page.  For very first time it works , but on page refresh, HTML path will provide    </a:t>
            </a:r>
            <a:r>
              <a:rPr lang="en-US" sz="5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“net::ERR_CONTENT_LENGTH_MISMATCH” </a:t>
            </a: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error due to heavy cache amount on sever. Mitigated with a patch work , by explicitly clearing cache on each load on each iframe. </a:t>
            </a: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Making D3 Js smart enough to understand how many traces returned by python endpoint  to render graph.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8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Race condition when JS is trying to two python rest endpoints async. Server is turning down one. </a:t>
            </a: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7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B6192-8BAE-4107-B4D1-200FFD32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66" y="1128759"/>
            <a:ext cx="4258210" cy="1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3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Any Questions…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Special Thanks to : </a:t>
            </a:r>
          </a:p>
          <a:p>
            <a:pPr marL="0" indent="0">
              <a:buNone/>
            </a:pPr>
            <a:r>
              <a:rPr lang="en-US" sz="2000" dirty="0"/>
              <a:t>                  Bill Alexander.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/>
              <a:t>He ideated this with a new thought process called “Data Driven Architecture”.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9DF6F74F-BA48-4BAF-B346-CFEA0B160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8" r="13809"/>
          <a:stretch/>
        </p:blipFill>
        <p:spPr>
          <a:xfrm>
            <a:off x="6968235" y="2191807"/>
            <a:ext cx="3834968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AT&amp;T Customer &amp; Agent Trend Analysis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79607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40000" lnSpcReduction="20000"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As part of this Project want to view online customers Trends of AT&amp;T Customers , Agent treads. Also wants to see correlation between these trends.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4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Major hypothesis considered are 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Online Login failures  impacts  Agent activity frequency.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Online Profile Update failures impacts Agent activity frequency.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Online Payment failures impacts Agent activity frequency.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Login Failures online driving customers to unauth payment flow.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Payment Failures online driving customers to unauth payment flow.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More Login volumes on a day indicates more Change Plan/Feature Activities.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More Login Volumes on a day indicates increased number of customer activity failures.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Customer online activity failures are related to customer complains on Feedback forums.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              * Tokenization of customer feedback and prioritizing of issues.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Agenda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Source of Data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Cleaning of Data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ETL Activities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Technical Fronts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Rest Endpoints 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Visualization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ML Models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Building a Frontend View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Challenges</a:t>
            </a:r>
          </a:p>
          <a:p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18672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Basic steps of the analytics process</a:t>
            </a:r>
            <a:endParaRPr lang="en-US" sz="4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AA6590-F529-4954-99BC-72438745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707740"/>
            <a:ext cx="6250769" cy="32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447" y="204895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 Of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577" y="-30336"/>
            <a:ext cx="8779974" cy="660448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Data was collected from myATT Prod Data Bases and Adobe stream capturing’s.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Analyzed and cleaned the data using Pandas Data Frame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4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SQLAlchemy</a:t>
            </a:r>
            <a:r>
              <a:rPr lang="en-US" sz="24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Classes Performed ETL operations and stored entire data in local Database.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11636-B927-4936-A2AD-07598B26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98" y="3538000"/>
            <a:ext cx="4950479" cy="2990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28F85-F1A1-4EFB-8288-39F4091F1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377" y="3537999"/>
            <a:ext cx="4114922" cy="29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9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634" y="801865"/>
            <a:ext cx="7175246" cy="5806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Cleaning of Data</a:t>
            </a:r>
            <a:r>
              <a:rPr lang="en-US" sz="24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Prod DB data is too huge , so removed the data in accordance with scope of the project.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Ensured the Datatypes accuracy. </a:t>
            </a:r>
            <a:endParaRPr lang="en-US" sz="1800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Removed NANs and replaced few with “null” string or  Zero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Renamed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Corrected Timestamp format.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DCF72-DEE2-45DF-9DA4-9ED2A4CFD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13" y="4004480"/>
            <a:ext cx="3785754" cy="27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634" y="801865"/>
            <a:ext cx="7175246" cy="5806949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Plan is to tell a story about ATT customer trends and for that </a:t>
            </a:r>
            <a:r>
              <a:rPr lang="en-US" sz="26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choose easy navigable single website  and seem less retrieval of data for pretty visualization. </a:t>
            </a:r>
          </a:p>
          <a:p>
            <a:pPr marL="0" indent="0">
              <a:buNone/>
            </a:pPr>
            <a:endParaRPr lang="en-US" sz="26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To achieve above , we used below technical stack 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ea typeface="Segoe UI Semilight" panose="020B0702040204020203" pitchFamily="34" charset="0"/>
                <a:cs typeface="Segoe UI" panose="020B0502040204020203" pitchFamily="34" charset="0"/>
              </a:rPr>
              <a:t>Retrieval :  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, </a:t>
            </a:r>
            <a:r>
              <a:rPr lang="en-US" sz="26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SQLAlchemy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framework </a:t>
            </a: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Insertion  : 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, </a:t>
            </a:r>
            <a:r>
              <a:rPr lang="en-US" sz="26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SQLAlchemy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framework </a:t>
            </a: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Creation Rest endpoints :  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, </a:t>
            </a:r>
            <a:r>
              <a:rPr lang="en-US" sz="26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SQLAlchemy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and Pandas. </a:t>
            </a: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Business logic : 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and Java script.</a:t>
            </a: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Visualization : 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Matplotlib, Plotly (express &amp; offline) and D3  Frameworks.</a:t>
            </a: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Front end : 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HTML , CSS, </a:t>
            </a:r>
            <a:r>
              <a:rPr lang="en-US" sz="26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Jquery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6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JavaScripts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Database : </a:t>
            </a:r>
            <a:r>
              <a:rPr lang="en-US" sz="26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mySQL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Server : 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Flask Framework</a:t>
            </a:r>
          </a:p>
          <a:p>
            <a:r>
              <a:rPr lang="en-US" sz="2600" b="1" dirty="0">
                <a:solidFill>
                  <a:srgbClr val="0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ML Models : </a:t>
            </a:r>
            <a:r>
              <a:rPr lang="en-US" sz="26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SKLearn</a:t>
            </a:r>
            <a:r>
              <a:rPr lang="en-US" sz="26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&amp; Tensor libraries. </a:t>
            </a:r>
          </a:p>
        </p:txBody>
      </p:sp>
    </p:spTree>
    <p:extLst>
      <p:ext uri="{BB962C8B-B14F-4D97-AF65-F5344CB8AC3E}">
        <p14:creationId xmlns:p14="http://schemas.microsoft.com/office/powerpoint/2010/main" val="30552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634" y="801865"/>
            <a:ext cx="7175246" cy="580694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Created the Database and Tables using </a:t>
            </a:r>
            <a:r>
              <a:rPr lang="en-US" sz="18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mySQL</a:t>
            </a: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Database.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Created the schema classes using </a:t>
            </a:r>
            <a:r>
              <a:rPr lang="en-US" sz="1800" b="1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SQLAlchemy</a:t>
            </a: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and inserted the data to database.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Ensured that schema class datatypes matches with Database.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Insertdata.py </a:t>
            </a: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contains code for insertion and committing of Data to local database.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E7EE5-0913-4FC0-9744-45E849A3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69" y="3549039"/>
            <a:ext cx="3472915" cy="3282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59212-7178-4232-9B5F-D51ED64F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985" y="3540189"/>
            <a:ext cx="3293422" cy="33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4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053641"/>
            <a:ext cx="3585410" cy="15558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Rest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554" y="108155"/>
            <a:ext cx="7994325" cy="6500660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Created Rest endpoints to give the intended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 the rest endpoints are formatted with standard context: </a:t>
            </a:r>
            <a:r>
              <a:rPr lang="en-US" sz="5000" b="1" u="sng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/static/resources/v1/&lt;functionality&gt;/&lt;</a:t>
            </a:r>
            <a:r>
              <a:rPr lang="en-US" sz="5000" b="1" u="sng" dirty="0" err="1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subfunctionality</a:t>
            </a:r>
            <a:r>
              <a:rPr lang="en-US" sz="5000" b="1" u="sng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Rest endpoints are created to </a:t>
            </a:r>
            <a:r>
              <a:rPr lang="en-US" sz="5000" b="1" dirty="0">
                <a:solidFill>
                  <a:srgbClr val="000000"/>
                </a:solidFill>
                <a:ea typeface="Segoe UI Semilight" panose="020B0702040204020203" pitchFamily="34" charset="0"/>
                <a:cs typeface="Segoe UI" panose="020B0502040204020203" pitchFamily="34" charset="0"/>
              </a:rPr>
              <a:t>retrieve the data </a:t>
            </a:r>
            <a:r>
              <a:rPr lang="en-US" sz="5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or</a:t>
            </a:r>
            <a:r>
              <a:rPr lang="en-US" sz="5000" b="1" dirty="0">
                <a:solidFill>
                  <a:srgbClr val="000000"/>
                </a:solidFill>
                <a:cs typeface="Segoe UI" panose="020B0502040204020203" pitchFamily="34" charset="0"/>
              </a:rPr>
              <a:t> to create local images/html files. </a:t>
            </a:r>
            <a:r>
              <a:rPr lang="en-US" sz="5000" b="1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(none of displayed image is a hardcoded one). </a:t>
            </a:r>
          </a:p>
          <a:p>
            <a:pPr marL="0" indent="0">
              <a:buNone/>
            </a:pPr>
            <a:endParaRPr lang="en-US" sz="12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4200" b="1" u="sng" dirty="0">
                <a:solidFill>
                  <a:srgbClr val="00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Here are few rest endpoints : </a:t>
            </a:r>
          </a:p>
          <a:p>
            <a:r>
              <a:rPr lang="en-US" sz="4200" dirty="0"/>
              <a:t>/static/resources/v1/failure/visualization</a:t>
            </a:r>
          </a:p>
          <a:p>
            <a:r>
              <a:rPr lang="en-US" sz="4200" dirty="0"/>
              <a:t>/static/resources/v1/agent/</a:t>
            </a:r>
            <a:r>
              <a:rPr lang="en-US" sz="4200" dirty="0" err="1"/>
              <a:t>mlr</a:t>
            </a:r>
            <a:endParaRPr lang="en-US" sz="4200" dirty="0"/>
          </a:p>
          <a:p>
            <a:r>
              <a:rPr lang="en-US" sz="4200" dirty="0"/>
              <a:t>/static/resources/v1/</a:t>
            </a:r>
            <a:r>
              <a:rPr lang="en-US" sz="4200" dirty="0" err="1"/>
              <a:t>unauthpayment</a:t>
            </a:r>
            <a:r>
              <a:rPr lang="en-US" sz="4200" dirty="0"/>
              <a:t>/</a:t>
            </a:r>
            <a:r>
              <a:rPr lang="en-US" sz="4200" dirty="0" err="1"/>
              <a:t>mlr</a:t>
            </a:r>
            <a:endParaRPr lang="en-US" sz="4200" dirty="0"/>
          </a:p>
          <a:p>
            <a:r>
              <a:rPr lang="en-US" sz="4200" dirty="0"/>
              <a:t>/static/resources/v1/data/failure</a:t>
            </a:r>
          </a:p>
          <a:p>
            <a:r>
              <a:rPr lang="en-US" sz="4200" dirty="0"/>
              <a:t>/static/resources/v1/agent/web</a:t>
            </a:r>
          </a:p>
          <a:p>
            <a:r>
              <a:rPr lang="en-US" sz="4200" dirty="0"/>
              <a:t>/static/resources/v1/agent/mobile</a:t>
            </a:r>
          </a:p>
          <a:p>
            <a:r>
              <a:rPr lang="en-US" sz="4200" dirty="0"/>
              <a:t>/static/resources/v1/agent/</a:t>
            </a:r>
            <a:r>
              <a:rPr lang="en-US" sz="4200" dirty="0" err="1"/>
              <a:t>searchinfo</a:t>
            </a:r>
            <a:endParaRPr lang="en-US" sz="4200" dirty="0"/>
          </a:p>
          <a:p>
            <a:r>
              <a:rPr lang="en-US" sz="4200" dirty="0"/>
              <a:t>/static/resources/v1/</a:t>
            </a:r>
            <a:r>
              <a:rPr lang="en-US" sz="4200" dirty="0" err="1"/>
              <a:t>paymentinfo</a:t>
            </a:r>
            <a:endParaRPr lang="en-US" sz="4200" dirty="0"/>
          </a:p>
          <a:p>
            <a:r>
              <a:rPr lang="en-US" sz="4200" dirty="0"/>
              <a:t>/v1/</a:t>
            </a:r>
            <a:r>
              <a:rPr lang="en-US" sz="4200" dirty="0" err="1"/>
              <a:t>logininfo</a:t>
            </a:r>
            <a:r>
              <a:rPr lang="en-US" sz="4200" dirty="0"/>
              <a:t>/mobile</a:t>
            </a:r>
          </a:p>
          <a:p>
            <a:r>
              <a:rPr lang="en-US" sz="4200" dirty="0"/>
              <a:t>/v1/</a:t>
            </a:r>
            <a:r>
              <a:rPr lang="en-US" sz="4200" dirty="0" err="1"/>
              <a:t>logininfo</a:t>
            </a:r>
            <a:endParaRPr lang="en-US" sz="4200" dirty="0"/>
          </a:p>
          <a:p>
            <a:r>
              <a:rPr lang="en-US" sz="4200" dirty="0"/>
              <a:t>/static/resources/v1/</a:t>
            </a:r>
            <a:r>
              <a:rPr lang="en-US" sz="4200" dirty="0" err="1"/>
              <a:t>paymentinfo</a:t>
            </a:r>
            <a:r>
              <a:rPr lang="en-US" sz="4200" dirty="0"/>
              <a:t>/mobile</a:t>
            </a:r>
          </a:p>
          <a:p>
            <a:r>
              <a:rPr lang="en-US" sz="4200" dirty="0"/>
              <a:t>/static/resources/v1/</a:t>
            </a:r>
            <a:r>
              <a:rPr lang="en-US" sz="4200" dirty="0" err="1"/>
              <a:t>paymentinfo</a:t>
            </a:r>
            <a:r>
              <a:rPr lang="en-US" sz="4200" dirty="0"/>
              <a:t>/web</a:t>
            </a:r>
          </a:p>
          <a:p>
            <a:r>
              <a:rPr lang="en-US" sz="4200" dirty="0"/>
              <a:t>/v1/</a:t>
            </a:r>
            <a:r>
              <a:rPr lang="en-US" sz="4200" dirty="0" err="1"/>
              <a:t>loginandpayment</a:t>
            </a:r>
            <a:endParaRPr lang="en-US" sz="4200" dirty="0"/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D02FD-2D95-4B3D-8EE6-CE763F32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691" y="2783758"/>
            <a:ext cx="3920412" cy="2689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72866-2915-43C7-BBBF-86639FD66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690" y="5472881"/>
            <a:ext cx="3962750" cy="12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1270</Words>
  <Application>Microsoft Office PowerPoint</Application>
  <PresentationFormat>Widescreen</PresentationFormat>
  <Paragraphs>249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Rockwell</vt:lpstr>
      <vt:lpstr>Segoe UI</vt:lpstr>
      <vt:lpstr>Segoe UI Light</vt:lpstr>
      <vt:lpstr>Segoe UI Semibold</vt:lpstr>
      <vt:lpstr>Segoe UI Semilight</vt:lpstr>
      <vt:lpstr>Wingdings</vt:lpstr>
      <vt:lpstr>Office Theme</vt:lpstr>
      <vt:lpstr>QuickStarter Theme</vt:lpstr>
      <vt:lpstr>AT&amp;T Online &amp; Care Trend Analytics</vt:lpstr>
      <vt:lpstr>AT&amp;T Customer &amp; Agent Trend Analysis</vt:lpstr>
      <vt:lpstr>Contents</vt:lpstr>
      <vt:lpstr>PowerPoint Presentation</vt:lpstr>
      <vt:lpstr>Source Of  Data</vt:lpstr>
      <vt:lpstr>Data Cleaning</vt:lpstr>
      <vt:lpstr>Technical Stack</vt:lpstr>
      <vt:lpstr>ETL Activities</vt:lpstr>
      <vt:lpstr>Rest Endpoints</vt:lpstr>
      <vt:lpstr>Visualizations</vt:lpstr>
      <vt:lpstr>ML Models:</vt:lpstr>
      <vt:lpstr>PowerPoint Presentation</vt:lpstr>
      <vt:lpstr>Frontend</vt:lpstr>
      <vt:lpstr>Conclusion</vt:lpstr>
      <vt:lpstr>Limitations</vt:lpstr>
      <vt:lpstr>Challenges</vt:lpstr>
      <vt:lpstr>Any Questions…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AT&amp;T Online &amp; Care Trend Analytics</dc:title>
  <dc:creator>Rohith Bhattaram</dc:creator>
  <cp:lastModifiedBy>Rohith Bhattaram</cp:lastModifiedBy>
  <cp:revision>4</cp:revision>
  <dcterms:created xsi:type="dcterms:W3CDTF">2019-07-27T08:30:37Z</dcterms:created>
  <dcterms:modified xsi:type="dcterms:W3CDTF">2019-07-27T08:44:38Z</dcterms:modified>
</cp:coreProperties>
</file>