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72" r:id="rId6"/>
    <p:sldId id="271" r:id="rId7"/>
    <p:sldId id="273" r:id="rId8"/>
    <p:sldId id="274" r:id="rId9"/>
    <p:sldId id="291" r:id="rId10"/>
    <p:sldId id="292" r:id="rId11"/>
    <p:sldId id="257" r:id="rId12"/>
    <p:sldId id="261" r:id="rId13"/>
    <p:sldId id="258" r:id="rId14"/>
    <p:sldId id="259" r:id="rId15"/>
    <p:sldId id="260" r:id="rId16"/>
    <p:sldId id="262" r:id="rId17"/>
    <p:sldId id="263" r:id="rId18"/>
    <p:sldId id="264" r:id="rId19"/>
    <p:sldId id="275" r:id="rId20"/>
    <p:sldId id="265" r:id="rId21"/>
    <p:sldId id="266" r:id="rId22"/>
    <p:sldId id="267" r:id="rId23"/>
    <p:sldId id="268" r:id="rId24"/>
    <p:sldId id="269"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3" r:id="rId39"/>
    <p:sldId id="294" r:id="rId40"/>
    <p:sldId id="276"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A5533-933F-44A4-98C0-18F6A9581B3D}" v="237" dt="2023-04-27T20:20:35.393"/>
    <p1510:client id="{2E4A6682-2BF0-43C5-8A9B-76E7497FCE51}" v="38" dt="2023-04-10T03:54:38.464"/>
    <p1510:client id="{44F863B6-7F5E-0B73-19EC-2B6239553013}" v="42" dt="2023-05-01T04:38:13.994"/>
    <p1510:client id="{477E34BD-19DE-8237-AB3D-CE220C61C3DE}" v="21" dt="2023-04-30T22:47:41.904"/>
    <p1510:client id="{584592EA-A8A6-F6EB-303A-A51F80E8C351}" v="82" dt="2023-04-30T23:03:06.097"/>
    <p1510:client id="{70FB712E-2F2D-460F-8509-434AB3AFA59C}" v="83" dt="2023-04-30T22:43:42.816"/>
    <p1510:client id="{86FBEDA2-F73A-6C05-8848-F7657A48BA31}" v="76" dt="2023-05-01T00:12:54.561"/>
    <p1510:client id="{BAB4F7B1-CA61-42D1-8246-B1303EC1C05E}" v="80" dt="2023-04-10T04:10:54.478"/>
    <p1510:client id="{D55E2B56-3671-41DF-A937-64B3D5EF8118}" v="7" dt="2023-04-30T16:52:04.185"/>
    <p1510:client id="{DD61FF59-40AB-427B-BDAA-C6CCF535A7B5}" v="44" dt="2023-04-10T04:08:31.377"/>
    <p1510:client id="{E31EBCBC-BA7A-F09E-978A-52B49014EAAF}" v="41" dt="2023-05-01T02:35:51.207"/>
    <p1510:client id="{F03E1ADC-20BA-4730-8C61-E20494C8ADE0}" v="1" dt="2023-04-26T02:26:34.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438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6671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73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6806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5367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861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685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134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463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205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6039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7349335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help.tableau.com/current/pro/desktop/en-us/gettingstarted_overview.htm" TargetMode="External"/><Relationship Id="rId3" Type="http://schemas.openxmlformats.org/officeDocument/2006/relationships/hyperlink" Target="https://www.visualcapitalist.com/visualizing-all-of-earths-satellites/" TargetMode="External"/><Relationship Id="rId7" Type="http://schemas.openxmlformats.org/officeDocument/2006/relationships/hyperlink" Target="https://github.com/d3/d3/blob/main/API.md" TargetMode="External"/><Relationship Id="rId2" Type="http://schemas.openxmlformats.org/officeDocument/2006/relationships/hyperlink" Target="https://www.ucsusa.org/resources/satellite-database" TargetMode="External"/><Relationship Id="rId1" Type="http://schemas.openxmlformats.org/officeDocument/2006/relationships/slideLayout" Target="../slideLayouts/slideLayout7.xml"/><Relationship Id="rId6" Type="http://schemas.openxmlformats.org/officeDocument/2006/relationships/hyperlink" Target="https://docs.python.org/3/library/" TargetMode="External"/><Relationship Id="rId5" Type="http://schemas.openxmlformats.org/officeDocument/2006/relationships/hyperlink" Target="https://www.visualcapitalist.com/high-level-look-at-satellites/" TargetMode="External"/><Relationship Id="rId10" Type="http://schemas.openxmlformats.org/officeDocument/2006/relationships/hyperlink" Target="https://public.flourish.studio/visualisation/13547205/" TargetMode="External"/><Relationship Id="rId4" Type="http://schemas.openxmlformats.org/officeDocument/2006/relationships/hyperlink" Target="https://www.esri.com/arcgis-blog/products/js-api-arcgis/3d-gis/earths-satellites/" TargetMode="External"/><Relationship Id="rId9" Type="http://schemas.openxmlformats.org/officeDocument/2006/relationships/hyperlink" Target="https://colab.research.google.com/drive/1W547CKxcgiwoUokEzxIK2ShkROORFxXb#scrollTo=1sp8bi9ZYRA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D8E25BA-E679-01A3-E5E3-0BF131EEC9C8}"/>
              </a:ext>
            </a:extLst>
          </p:cNvPr>
          <p:cNvPicPr>
            <a:picLocks noChangeAspect="1"/>
          </p:cNvPicPr>
          <p:nvPr/>
        </p:nvPicPr>
        <p:blipFill rotWithShape="1">
          <a:blip r:embed="rId2"/>
          <a:srcRect l="24350" t="9091" r="4164" b="-6"/>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1D598-0D24-B70B-67E0-2AED66F7994A}"/>
              </a:ext>
            </a:extLst>
          </p:cNvPr>
          <p:cNvSpPr>
            <a:spLocks noGrp="1"/>
          </p:cNvSpPr>
          <p:nvPr>
            <p:ph type="ctrTitle"/>
          </p:nvPr>
        </p:nvSpPr>
        <p:spPr>
          <a:xfrm>
            <a:off x="477981" y="1229687"/>
            <a:ext cx="7532852" cy="971796"/>
          </a:xfrm>
        </p:spPr>
        <p:txBody>
          <a:bodyPr vert="horz" lIns="91440" tIns="45720" rIns="91440" bIns="45720" rtlCol="0" anchor="b">
            <a:normAutofit/>
          </a:bodyPr>
          <a:lstStyle/>
          <a:p>
            <a:pPr algn="l"/>
            <a:r>
              <a:rPr lang="en-US" sz="4800" kern="1200">
                <a:latin typeface="+mj-lt"/>
                <a:ea typeface="+mj-ea"/>
                <a:cs typeface="+mj-cs"/>
              </a:rPr>
              <a:t>Exploring Satellites in Space</a:t>
            </a:r>
            <a:br>
              <a:rPr lang="en-US" sz="4800"/>
            </a:br>
            <a:r>
              <a:rPr lang="en-US" sz="600">
                <a:latin typeface="Calibri"/>
                <a:cs typeface="Calibri"/>
              </a:rPr>
              <a:t> </a:t>
            </a:r>
            <a:r>
              <a:rPr lang="en-US" sz="1600">
                <a:latin typeface="Times New Roman"/>
                <a:cs typeface="Calibri"/>
              </a:rPr>
              <a:t>Data Driven Story of Orbit and Purpose</a:t>
            </a:r>
            <a:endParaRPr lang="en-US" sz="1600" kern="1200">
              <a:latin typeface="Times New Roman"/>
              <a:cs typeface="Calibri Light"/>
            </a:endParaRPr>
          </a:p>
        </p:txBody>
      </p:sp>
      <p:sp>
        <p:nvSpPr>
          <p:cNvPr id="3" name="Subtitle 2">
            <a:extLst>
              <a:ext uri="{FF2B5EF4-FFF2-40B4-BE49-F238E27FC236}">
                <a16:creationId xmlns:a16="http://schemas.microsoft.com/office/drawing/2014/main" id="{9EE17A6A-4F11-53A8-B70D-95C2295C03D6}"/>
              </a:ext>
            </a:extLst>
          </p:cNvPr>
          <p:cNvSpPr>
            <a:spLocks noGrp="1"/>
          </p:cNvSpPr>
          <p:nvPr>
            <p:ph type="subTitle" idx="1"/>
          </p:nvPr>
        </p:nvSpPr>
        <p:spPr>
          <a:xfrm>
            <a:off x="7776008" y="3939205"/>
            <a:ext cx="4023359" cy="2227718"/>
          </a:xfrm>
        </p:spPr>
        <p:txBody>
          <a:bodyPr vert="horz" lIns="91440" tIns="45720" rIns="91440" bIns="45720" rtlCol="0" anchor="t">
            <a:noAutofit/>
          </a:bodyPr>
          <a:lstStyle/>
          <a:p>
            <a:pPr algn="l">
              <a:spcAft>
                <a:spcPts val="600"/>
              </a:spcAft>
            </a:pPr>
            <a:r>
              <a:rPr lang="en-US" sz="1500" b="1">
                <a:latin typeface="Times New Roman"/>
                <a:cs typeface="Times New Roman"/>
              </a:rPr>
              <a:t>Group 10</a:t>
            </a:r>
          </a:p>
          <a:p>
            <a:pPr indent="-228600" algn="l">
              <a:spcAft>
                <a:spcPts val="600"/>
              </a:spcAft>
              <a:buFont typeface="Arial" panose="020B0604020202020204" pitchFamily="34" charset="0"/>
              <a:buChar char="•"/>
            </a:pPr>
            <a:r>
              <a:rPr lang="en-US" sz="1500">
                <a:latin typeface="Times New Roman"/>
                <a:cs typeface="Times New Roman"/>
              </a:rPr>
              <a:t>Rohith Reddy </a:t>
            </a:r>
            <a:r>
              <a:rPr lang="en-US" sz="1500" err="1">
                <a:latin typeface="Times New Roman"/>
                <a:cs typeface="Times New Roman"/>
              </a:rPr>
              <a:t>Bollareddy</a:t>
            </a:r>
            <a:r>
              <a:rPr lang="en-US" sz="1500">
                <a:latin typeface="Times New Roman"/>
                <a:cs typeface="Times New Roman"/>
              </a:rPr>
              <a:t>                11524984</a:t>
            </a:r>
          </a:p>
          <a:p>
            <a:pPr indent="-228600" algn="l">
              <a:spcAft>
                <a:spcPts val="600"/>
              </a:spcAft>
              <a:buFont typeface="Arial" panose="020B0604020202020204" pitchFamily="34" charset="0"/>
              <a:buChar char="•"/>
            </a:pPr>
            <a:r>
              <a:rPr lang="en-US" sz="1500">
                <a:latin typeface="Times New Roman"/>
                <a:cs typeface="Times New Roman"/>
              </a:rPr>
              <a:t>Amrutha Veeramachaneni             11511276</a:t>
            </a:r>
          </a:p>
          <a:p>
            <a:pPr indent="-228600" algn="l">
              <a:spcAft>
                <a:spcPts val="600"/>
              </a:spcAft>
              <a:buFont typeface="Arial" panose="020B0604020202020204" pitchFamily="34" charset="0"/>
              <a:buChar char="•"/>
            </a:pPr>
            <a:r>
              <a:rPr lang="en-US" sz="1500">
                <a:latin typeface="Times New Roman"/>
                <a:cs typeface="Times New Roman"/>
              </a:rPr>
              <a:t>Raja Yaswanth Varma Vegesna      11640007</a:t>
            </a:r>
          </a:p>
          <a:p>
            <a:pPr indent="-228600" algn="l">
              <a:spcAft>
                <a:spcPts val="600"/>
              </a:spcAft>
              <a:buFont typeface="Arial" panose="020B0604020202020204" pitchFamily="34" charset="0"/>
              <a:buChar char="•"/>
            </a:pPr>
            <a:r>
              <a:rPr lang="en-US" sz="1500">
                <a:latin typeface="Times New Roman"/>
                <a:cs typeface="Times New Roman"/>
              </a:rPr>
              <a:t>Harish Kumar </a:t>
            </a:r>
            <a:r>
              <a:rPr lang="en-US" sz="1500" err="1">
                <a:latin typeface="Times New Roman"/>
                <a:cs typeface="Times New Roman"/>
              </a:rPr>
              <a:t>Manthoju</a:t>
            </a:r>
            <a:r>
              <a:rPr lang="en-US" sz="1500">
                <a:latin typeface="Times New Roman"/>
                <a:cs typeface="Times New Roman"/>
              </a:rPr>
              <a:t>                 11514879</a:t>
            </a:r>
          </a:p>
          <a:p>
            <a:pPr indent="-228600" algn="l">
              <a:buFont typeface="Arial" panose="020B0604020202020204" pitchFamily="34" charset="0"/>
              <a:buChar char="•"/>
            </a:pPr>
            <a:endParaRPr lang="en-US" sz="1500">
              <a:latin typeface="Times New Roman"/>
              <a:cs typeface="Calibri"/>
            </a:endParaRPr>
          </a:p>
          <a:p>
            <a:pPr indent="-228600" algn="l">
              <a:buFont typeface="Arial" panose="020B0604020202020204" pitchFamily="34" charset="0"/>
              <a:buChar char="•"/>
            </a:pPr>
            <a:endParaRPr lang="en-US" sz="1500">
              <a:latin typeface="Times New Roman"/>
              <a:cs typeface="Calibri"/>
            </a:endParaRPr>
          </a:p>
          <a:p>
            <a:pPr indent="-228600" algn="l">
              <a:buFont typeface="Arial" panose="020B0604020202020204" pitchFamily="34" charset="0"/>
              <a:buChar char="•"/>
            </a:pPr>
            <a:endParaRPr lang="en-US" sz="1500">
              <a:latin typeface="Times New Roman"/>
              <a:cs typeface="Calibri"/>
            </a:endParaRP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89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0" name="Rectangle 307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3D8E2-84C9-4117-7FDE-D03EC60B6907}"/>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b="1"/>
              <a:t>Bar Chart for Launch Site</a:t>
            </a:r>
            <a:endParaRPr lang="en-US" sz="4000"/>
          </a:p>
        </p:txBody>
      </p:sp>
      <p:pic>
        <p:nvPicPr>
          <p:cNvPr id="3074" name="Picture 2">
            <a:extLst>
              <a:ext uri="{FF2B5EF4-FFF2-40B4-BE49-F238E27FC236}">
                <a16:creationId xmlns:a16="http://schemas.microsoft.com/office/drawing/2014/main" id="{28D31493-8299-12B8-F47A-8CE10AF1E8B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946" r="18721"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D2E00C-0A80-FFC6-8D03-5ED1A3609222}"/>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3</a:t>
            </a:r>
          </a:p>
        </p:txBody>
      </p:sp>
      <p:sp>
        <p:nvSpPr>
          <p:cNvPr id="3101" name="Rectangle 308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Rectangle 308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7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A88B7-A651-1631-B0AC-0FD0580A4C62}"/>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400" b="1"/>
              <a:t>Bar Chart for Launch Vehicle and Launch Site</a:t>
            </a:r>
            <a:endParaRPr lang="en-US" sz="3400"/>
          </a:p>
        </p:txBody>
      </p:sp>
      <p:pic>
        <p:nvPicPr>
          <p:cNvPr id="4098" name="Picture 2">
            <a:extLst>
              <a:ext uri="{FF2B5EF4-FFF2-40B4-BE49-F238E27FC236}">
                <a16:creationId xmlns:a16="http://schemas.microsoft.com/office/drawing/2014/main" id="{19831FF8-CD31-D1C4-E278-0F2A4504C5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04" r="25012"/>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636EE2-CCC0-2C06-B0DA-D434B2836BF1}"/>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4</a:t>
            </a:r>
          </a:p>
        </p:txBody>
      </p:sp>
      <p:sp>
        <p:nvSpPr>
          <p:cNvPr id="4105" name="Rectangle 4104">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82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A74BF-BE25-5683-DC74-31F5DF5E547E}"/>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2200" b="1"/>
              <a:t>Bar Chart for Launch Vehicle and Contractor and in which type of orbit their satellites are</a:t>
            </a:r>
            <a:endParaRPr lang="en-US" sz="2200"/>
          </a:p>
        </p:txBody>
      </p:sp>
      <p:pic>
        <p:nvPicPr>
          <p:cNvPr id="5122" name="Picture 2">
            <a:extLst>
              <a:ext uri="{FF2B5EF4-FFF2-40B4-BE49-F238E27FC236}">
                <a16:creationId xmlns:a16="http://schemas.microsoft.com/office/drawing/2014/main" id="{B4EE862E-3870-3F16-2601-D573063B530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46" r="26203"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51EDD0-9CAB-C2EC-BD25-DD544706EE70}"/>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5</a:t>
            </a:r>
          </a:p>
        </p:txBody>
      </p:sp>
      <p:sp>
        <p:nvSpPr>
          <p:cNvPr id="5129" name="Rectangle 51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7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00134-FBEF-E68D-B62E-BE6233591F7D}"/>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b="1"/>
              <a:t>Pichart for the Class of Orbit</a:t>
            </a:r>
          </a:p>
        </p:txBody>
      </p:sp>
      <p:pic>
        <p:nvPicPr>
          <p:cNvPr id="6146" name="Picture 2">
            <a:extLst>
              <a:ext uri="{FF2B5EF4-FFF2-40B4-BE49-F238E27FC236}">
                <a16:creationId xmlns:a16="http://schemas.microsoft.com/office/drawing/2014/main" id="{02185B2F-CDB5-BF00-790E-24AC674442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781" r="16834"/>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C88AF6-D5AC-3063-3713-A3FEF0EB41BB}"/>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6</a:t>
            </a:r>
          </a:p>
        </p:txBody>
      </p:sp>
      <p:sp>
        <p:nvSpPr>
          <p:cNvPr id="6153" name="Rectangle 615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63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27E8F-79CF-7977-02E5-B467813A97C2}"/>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2800" b="1"/>
              <a:t>Stacked Bar for share of Countries for satellites over Past 2 Decades</a:t>
            </a:r>
          </a:p>
        </p:txBody>
      </p:sp>
      <p:pic>
        <p:nvPicPr>
          <p:cNvPr id="7170" name="Picture 2">
            <a:extLst>
              <a:ext uri="{FF2B5EF4-FFF2-40B4-BE49-F238E27FC236}">
                <a16:creationId xmlns:a16="http://schemas.microsoft.com/office/drawing/2014/main" id="{918CE029-7A94-DF3F-38DF-E7EED73C12D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959" r="2190"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74B868-E877-AA50-20D2-4BDD23C905FD}"/>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7</a:t>
            </a:r>
          </a:p>
        </p:txBody>
      </p:sp>
      <p:sp>
        <p:nvSpPr>
          <p:cNvPr id="7177" name="Rectangle 717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69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1332B-A8FB-B7C4-E448-EFB0B4211637}"/>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700" b="1"/>
              <a:t>Pie chart for visualizing the purpose</a:t>
            </a:r>
          </a:p>
        </p:txBody>
      </p:sp>
      <p:pic>
        <p:nvPicPr>
          <p:cNvPr id="8194" name="Picture 2">
            <a:extLst>
              <a:ext uri="{FF2B5EF4-FFF2-40B4-BE49-F238E27FC236}">
                <a16:creationId xmlns:a16="http://schemas.microsoft.com/office/drawing/2014/main" id="{4711BE2D-A50E-9D89-A8E5-46B1DA3897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035" r="18747"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F91120-8AB5-5434-2430-4BFAE19D2347}"/>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8</a:t>
            </a:r>
          </a:p>
        </p:txBody>
      </p:sp>
      <p:sp>
        <p:nvSpPr>
          <p:cNvPr id="8201" name="Rectangle 820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82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CAEC6-CFCE-BBAB-E10F-78C0F7FFBFEC}"/>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2800" b="1">
                <a:ea typeface="+mj-lt"/>
                <a:cs typeface="+mj-lt"/>
              </a:rPr>
              <a:t>Pie chart for visualizing the purpose of the Satellite</a:t>
            </a:r>
            <a:endParaRPr lang="en-US" sz="2800">
              <a:ea typeface="+mj-lt"/>
              <a:cs typeface="+mj-lt"/>
            </a:endParaRPr>
          </a:p>
          <a:p>
            <a:endParaRPr lang="en-US" sz="2800">
              <a:cs typeface="Calibri Light"/>
            </a:endParaRPr>
          </a:p>
        </p:txBody>
      </p:sp>
      <p:pic>
        <p:nvPicPr>
          <p:cNvPr id="4" name="Picture 4" descr="Chart, pie chart&#10;&#10;Description automatically generated">
            <a:extLst>
              <a:ext uri="{FF2B5EF4-FFF2-40B4-BE49-F238E27FC236}">
                <a16:creationId xmlns:a16="http://schemas.microsoft.com/office/drawing/2014/main" id="{7E3EF14C-1120-D1B5-4379-D2DCCDE6E6DD}"/>
              </a:ext>
            </a:extLst>
          </p:cNvPr>
          <p:cNvPicPr>
            <a:picLocks noChangeAspect="1"/>
          </p:cNvPicPr>
          <p:nvPr/>
        </p:nvPicPr>
        <p:blipFill rotWithShape="1">
          <a:blip r:embed="rId2"/>
          <a:srcRect l="19674" r="14159" b="1"/>
          <a:stretch/>
        </p:blipFill>
        <p:spPr>
          <a:xfrm>
            <a:off x="20" y="431"/>
            <a:ext cx="8115280" cy="6408311"/>
          </a:xfrm>
          <a:prstGeom prst="rect">
            <a:avLst/>
          </a:prstGeom>
        </p:spPr>
      </p:pic>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04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09307-B0BC-C9B8-C5F7-D49E0BCD5D1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Box plot for Dry Mass and Class Of Orbit</a:t>
            </a:r>
          </a:p>
        </p:txBody>
      </p:sp>
      <p:sp>
        <p:nvSpPr>
          <p:cNvPr id="92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B3809E-F7D0-22ED-4C62-22E822EB859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Fig 9</a:t>
            </a:r>
          </a:p>
        </p:txBody>
      </p:sp>
      <p:pic>
        <p:nvPicPr>
          <p:cNvPr id="9218" name="Picture 2">
            <a:extLst>
              <a:ext uri="{FF2B5EF4-FFF2-40B4-BE49-F238E27FC236}">
                <a16:creationId xmlns:a16="http://schemas.microsoft.com/office/drawing/2014/main" id="{923CA36F-A111-17C9-BC16-199E90703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444180"/>
            <a:ext cx="6903720" cy="396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21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C2B7B-C6BF-759F-BF8A-621AD9D0919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b="1" kern="1200">
                <a:solidFill>
                  <a:schemeClr val="tx1"/>
                </a:solidFill>
                <a:latin typeface="+mj-lt"/>
                <a:ea typeface="+mj-ea"/>
                <a:cs typeface="+mj-cs"/>
              </a:rPr>
              <a:t>Box plot for Launch Mass and Class of Orbit</a:t>
            </a:r>
          </a:p>
        </p:txBody>
      </p:sp>
      <p:sp>
        <p:nvSpPr>
          <p:cNvPr id="1025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F7B4FB-E337-BDBB-344A-B731CEAE6CB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Fig 10</a:t>
            </a:r>
          </a:p>
        </p:txBody>
      </p:sp>
      <p:pic>
        <p:nvPicPr>
          <p:cNvPr id="10242" name="Picture 2">
            <a:extLst>
              <a:ext uri="{FF2B5EF4-FFF2-40B4-BE49-F238E27FC236}">
                <a16:creationId xmlns:a16="http://schemas.microsoft.com/office/drawing/2014/main" id="{486D506F-8DCE-B0C5-EB2A-26EDA5B719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478700"/>
            <a:ext cx="6903720" cy="39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6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533B5-894E-9709-726C-79E9F8E732D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b="1" kern="1200">
                <a:solidFill>
                  <a:schemeClr val="tx1"/>
                </a:solidFill>
                <a:latin typeface="+mj-lt"/>
                <a:ea typeface="+mj-ea"/>
                <a:cs typeface="+mj-cs"/>
              </a:rPr>
              <a:t>Box plot for Power(Watts) and Class Of Orbit</a:t>
            </a:r>
          </a:p>
        </p:txBody>
      </p:sp>
      <p:sp>
        <p:nvSpPr>
          <p:cNvPr id="112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D0DC5E-2C9F-26B7-8951-28C379297BBF}"/>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Fig 11</a:t>
            </a:r>
          </a:p>
        </p:txBody>
      </p:sp>
      <p:pic>
        <p:nvPicPr>
          <p:cNvPr id="11266" name="Picture 2">
            <a:extLst>
              <a:ext uri="{FF2B5EF4-FFF2-40B4-BE49-F238E27FC236}">
                <a16:creationId xmlns:a16="http://schemas.microsoft.com/office/drawing/2014/main" id="{19FBCD6F-7CF2-84BF-070E-C072D2057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461440"/>
            <a:ext cx="6903720" cy="393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lic spheres connected in mesh">
            <a:extLst>
              <a:ext uri="{FF2B5EF4-FFF2-40B4-BE49-F238E27FC236}">
                <a16:creationId xmlns:a16="http://schemas.microsoft.com/office/drawing/2014/main" id="{A47D8D29-B4F0-B48D-C331-C59341D36379}"/>
              </a:ext>
            </a:extLst>
          </p:cNvPr>
          <p:cNvPicPr>
            <a:picLocks noChangeAspect="1"/>
          </p:cNvPicPr>
          <p:nvPr/>
        </p:nvPicPr>
        <p:blipFill rotWithShape="1">
          <a:blip r:embed="rId2"/>
          <a:srcRect l="23411" t="9090" r="8" b="8"/>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87E232-05E9-0B9F-B730-2FA6289A1106}"/>
              </a:ext>
            </a:extLst>
          </p:cNvPr>
          <p:cNvSpPr>
            <a:spLocks noGrp="1"/>
          </p:cNvSpPr>
          <p:nvPr>
            <p:ph idx="1"/>
          </p:nvPr>
        </p:nvSpPr>
        <p:spPr>
          <a:xfrm>
            <a:off x="8370470" y="1151125"/>
            <a:ext cx="3438906" cy="4774187"/>
          </a:xfrm>
        </p:spPr>
        <p:txBody>
          <a:bodyPr vert="horz" lIns="91440" tIns="45720" rIns="91440" bIns="45720" rtlCol="0" anchor="t">
            <a:noAutofit/>
          </a:bodyPr>
          <a:lstStyle/>
          <a:p>
            <a:r>
              <a:rPr lang="en-US" sz="1600"/>
              <a:t>Motivation:</a:t>
            </a:r>
            <a:endParaRPr lang="en-US" sz="1600">
              <a:cs typeface="Calibri"/>
            </a:endParaRPr>
          </a:p>
          <a:p>
            <a:pPr marL="0" indent="0">
              <a:buNone/>
            </a:pPr>
            <a:r>
              <a:rPr lang="en-US" sz="1600" b="0" i="0" u="none" strike="noStrike">
                <a:effectLst/>
                <a:latin typeface="Times New Roman"/>
                <a:cs typeface="Times New Roman"/>
              </a:rPr>
              <a:t>This project uses data analysis and visualization tools to shed light on the world of orbiting satellites. This project's objective is to give users a platform to browse and study satellite data stored in the UCS satellite database.</a:t>
            </a:r>
          </a:p>
          <a:p>
            <a:pPr marL="0" indent="0">
              <a:buNone/>
            </a:pPr>
            <a:endParaRPr lang="en-US" sz="1600" b="0" i="0" u="none" strike="noStrike">
              <a:effectLst/>
              <a:latin typeface="Times New Roman" panose="02020603050405020304" pitchFamily="18" charset="0"/>
              <a:cs typeface="Times New Roman"/>
            </a:endParaRPr>
          </a:p>
          <a:p>
            <a:r>
              <a:rPr lang="en-IN" sz="1600"/>
              <a:t>Significance:</a:t>
            </a:r>
            <a:endParaRPr lang="en-IN" sz="1600">
              <a:cs typeface="Calibri"/>
            </a:endParaRPr>
          </a:p>
          <a:p>
            <a:pPr marL="0" indent="0">
              <a:buNone/>
            </a:pPr>
            <a:r>
              <a:rPr lang="en-US" sz="1600" b="0" i="0" u="none" strike="noStrike">
                <a:effectLst/>
                <a:latin typeface="Times New Roman"/>
                <a:cs typeface="Times New Roman"/>
              </a:rPr>
              <a:t>The data-driven analysis and visualization of the data gathering can aid in comprehending the patterns and relationships between various satellite variables. With the aid of this data, researchers, engineers, governmental organizations, other stakeholders, and businesses engaged in space technology may all more easily access and assess data.</a:t>
            </a:r>
            <a:endParaRPr lang="en-IN" sz="1600">
              <a:latin typeface="Times New Roman"/>
              <a:cs typeface="Times New Roman"/>
            </a:endParaRPr>
          </a:p>
        </p:txBody>
      </p:sp>
    </p:spTree>
    <p:extLst>
      <p:ext uri="{BB962C8B-B14F-4D97-AF65-F5344CB8AC3E}">
        <p14:creationId xmlns:p14="http://schemas.microsoft.com/office/powerpoint/2010/main" val="355365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47188-FD44-37DD-EC2F-84954D72559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Scatter plot for Inclination and Latitude</a:t>
            </a:r>
          </a:p>
        </p:txBody>
      </p:sp>
      <p:sp>
        <p:nvSpPr>
          <p:cNvPr id="1229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13C746-2362-EC64-770F-E23192143DC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Fig 12</a:t>
            </a:r>
          </a:p>
        </p:txBody>
      </p:sp>
      <p:pic>
        <p:nvPicPr>
          <p:cNvPr id="12290" name="Picture 2">
            <a:extLst>
              <a:ext uri="{FF2B5EF4-FFF2-40B4-BE49-F238E27FC236}">
                <a16:creationId xmlns:a16="http://schemas.microsoft.com/office/drawing/2014/main" id="{2E308295-A720-ABC9-DA95-882A19319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651292"/>
            <a:ext cx="6903720" cy="355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29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C8C73-C7BA-2618-FF46-1784BD2EE7E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Scatter plot for Perigee and Apogee</a:t>
            </a:r>
          </a:p>
        </p:txBody>
      </p:sp>
      <p:sp>
        <p:nvSpPr>
          <p:cNvPr id="133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78E288-3E35-FFFC-0782-98D81484A9AB}"/>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Fig 13</a:t>
            </a:r>
          </a:p>
        </p:txBody>
      </p:sp>
      <p:pic>
        <p:nvPicPr>
          <p:cNvPr id="13314" name="Picture 2">
            <a:extLst>
              <a:ext uri="{FF2B5EF4-FFF2-40B4-BE49-F238E27FC236}">
                <a16:creationId xmlns:a16="http://schemas.microsoft.com/office/drawing/2014/main" id="{C79459FE-409A-7240-70F8-8438CEDD3F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625403"/>
            <a:ext cx="6903720" cy="360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CAFF3-8B4C-4213-5175-522F0FDE9C3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kern="1200">
                <a:solidFill>
                  <a:schemeClr val="tx1"/>
                </a:solidFill>
                <a:latin typeface="+mj-lt"/>
                <a:ea typeface="+mj-ea"/>
                <a:cs typeface="+mj-cs"/>
              </a:rPr>
              <a:t>Space Budgets Over Time</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pplication&#10;&#10;Description automatically generated">
            <a:extLst>
              <a:ext uri="{FF2B5EF4-FFF2-40B4-BE49-F238E27FC236}">
                <a16:creationId xmlns:a16="http://schemas.microsoft.com/office/drawing/2014/main" id="{3A2DC169-791A-6719-DAB0-980DE2BFB99F}"/>
              </a:ext>
            </a:extLst>
          </p:cNvPr>
          <p:cNvPicPr>
            <a:picLocks noChangeAspect="1"/>
          </p:cNvPicPr>
          <p:nvPr/>
        </p:nvPicPr>
        <p:blipFill>
          <a:blip r:embed="rId2"/>
          <a:stretch>
            <a:fillRect/>
          </a:stretch>
        </p:blipFill>
        <p:spPr>
          <a:xfrm>
            <a:off x="4654296" y="1079552"/>
            <a:ext cx="7214616" cy="4671464"/>
          </a:xfrm>
          <a:prstGeom prst="rect">
            <a:avLst/>
          </a:prstGeom>
        </p:spPr>
      </p:pic>
    </p:spTree>
    <p:extLst>
      <p:ext uri="{BB962C8B-B14F-4D97-AF65-F5344CB8AC3E}">
        <p14:creationId xmlns:p14="http://schemas.microsoft.com/office/powerpoint/2010/main" val="64074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21BF1C-971F-019A-684B-9DD040D6ACB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600" b="1" kern="1200">
                <a:solidFill>
                  <a:srgbClr val="FFFFFF"/>
                </a:solidFill>
                <a:latin typeface="+mj-lt"/>
                <a:ea typeface="+mj-ea"/>
                <a:cs typeface="+mj-cs"/>
              </a:rPr>
              <a:t>Number of Satellite Launches Per Year</a:t>
            </a:r>
          </a:p>
        </p:txBody>
      </p:sp>
      <p:sp>
        <p:nvSpPr>
          <p:cNvPr id="1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2D2FCC5A-C4B0-50BE-46CA-D0FF1AC1AFBB}"/>
              </a:ext>
            </a:extLst>
          </p:cNvPr>
          <p:cNvPicPr>
            <a:picLocks noChangeAspect="1"/>
          </p:cNvPicPr>
          <p:nvPr/>
        </p:nvPicPr>
        <p:blipFill>
          <a:blip r:embed="rId2"/>
          <a:stretch>
            <a:fillRect/>
          </a:stretch>
        </p:blipFill>
        <p:spPr>
          <a:xfrm>
            <a:off x="3204966" y="3067050"/>
            <a:ext cx="5779020" cy="3019537"/>
          </a:xfrm>
          <a:prstGeom prst="rect">
            <a:avLst/>
          </a:prstGeom>
        </p:spPr>
      </p:pic>
    </p:spTree>
    <p:extLst>
      <p:ext uri="{BB962C8B-B14F-4D97-AF65-F5344CB8AC3E}">
        <p14:creationId xmlns:p14="http://schemas.microsoft.com/office/powerpoint/2010/main" val="102559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A1736-93C7-432F-07C5-474809F563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Kernel Density Estimate of Satellite Mass Distribution</a:t>
            </a:r>
          </a:p>
        </p:txBody>
      </p:sp>
      <p:pic>
        <p:nvPicPr>
          <p:cNvPr id="4" name="Picture 4" descr="Chart&#10;&#10;Description automatically generated">
            <a:extLst>
              <a:ext uri="{FF2B5EF4-FFF2-40B4-BE49-F238E27FC236}">
                <a16:creationId xmlns:a16="http://schemas.microsoft.com/office/drawing/2014/main" id="{BC642466-8550-9ACB-641B-CC25DB5B99A1}"/>
              </a:ext>
            </a:extLst>
          </p:cNvPr>
          <p:cNvPicPr>
            <a:picLocks noChangeAspect="1"/>
          </p:cNvPicPr>
          <p:nvPr/>
        </p:nvPicPr>
        <p:blipFill>
          <a:blip r:embed="rId2"/>
          <a:stretch>
            <a:fillRect/>
          </a:stretch>
        </p:blipFill>
        <p:spPr>
          <a:xfrm>
            <a:off x="4777316" y="1012212"/>
            <a:ext cx="6780700" cy="4831247"/>
          </a:xfrm>
          <a:prstGeom prst="rect">
            <a:avLst/>
          </a:prstGeom>
        </p:spPr>
      </p:pic>
    </p:spTree>
    <p:extLst>
      <p:ext uri="{BB962C8B-B14F-4D97-AF65-F5344CB8AC3E}">
        <p14:creationId xmlns:p14="http://schemas.microsoft.com/office/powerpoint/2010/main" val="2972482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EA7B-C810-ACB0-8A4B-0E015C2DCCB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kern="1200">
                <a:solidFill>
                  <a:schemeClr val="tx1"/>
                </a:solidFill>
                <a:latin typeface="+mj-lt"/>
                <a:ea typeface="+mj-ea"/>
                <a:cs typeface="+mj-cs"/>
              </a:rPr>
              <a:t>Launch Mass by Type of Orbit</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99A85D8E-4147-640E-6FCB-AA73DB507680}"/>
              </a:ext>
            </a:extLst>
          </p:cNvPr>
          <p:cNvPicPr>
            <a:picLocks noChangeAspect="1"/>
          </p:cNvPicPr>
          <p:nvPr/>
        </p:nvPicPr>
        <p:blipFill>
          <a:blip r:embed="rId2"/>
          <a:stretch>
            <a:fillRect/>
          </a:stretch>
        </p:blipFill>
        <p:spPr>
          <a:xfrm>
            <a:off x="4654296" y="1178753"/>
            <a:ext cx="7214616" cy="4473061"/>
          </a:xfrm>
          <a:prstGeom prst="rect">
            <a:avLst/>
          </a:prstGeom>
        </p:spPr>
      </p:pic>
    </p:spTree>
    <p:extLst>
      <p:ext uri="{BB962C8B-B14F-4D97-AF65-F5344CB8AC3E}">
        <p14:creationId xmlns:p14="http://schemas.microsoft.com/office/powerpoint/2010/main" val="157040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D4D12-5EB5-F07C-2156-049D99960236}"/>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Launch Mass vs. Power Of Satellites</a:t>
            </a:r>
          </a:p>
        </p:txBody>
      </p:sp>
      <p:pic>
        <p:nvPicPr>
          <p:cNvPr id="4" name="Picture 4" descr="Chart, scatter chart&#10;&#10;Description automatically generated">
            <a:extLst>
              <a:ext uri="{FF2B5EF4-FFF2-40B4-BE49-F238E27FC236}">
                <a16:creationId xmlns:a16="http://schemas.microsoft.com/office/drawing/2014/main" id="{42A906C6-61C6-F5A8-11B0-DB09335098A5}"/>
              </a:ext>
            </a:extLst>
          </p:cNvPr>
          <p:cNvPicPr>
            <a:picLocks noChangeAspect="1"/>
          </p:cNvPicPr>
          <p:nvPr/>
        </p:nvPicPr>
        <p:blipFill>
          <a:blip r:embed="rId2"/>
          <a:stretch>
            <a:fillRect/>
          </a:stretch>
        </p:blipFill>
        <p:spPr>
          <a:xfrm>
            <a:off x="643467" y="639669"/>
            <a:ext cx="10905066" cy="3844035"/>
          </a:xfrm>
          <a:prstGeom prst="rect">
            <a:avLst/>
          </a:prstGeom>
        </p:spPr>
      </p:pic>
    </p:spTree>
    <p:extLst>
      <p:ext uri="{BB962C8B-B14F-4D97-AF65-F5344CB8AC3E}">
        <p14:creationId xmlns:p14="http://schemas.microsoft.com/office/powerpoint/2010/main" val="4002264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731F7-FA51-FC46-F39C-B4788990D53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dirty="0">
                <a:solidFill>
                  <a:srgbClr val="FFFFFF"/>
                </a:solidFill>
                <a:latin typeface="+mj-lt"/>
                <a:ea typeface="+mj-ea"/>
                <a:cs typeface="+mj-cs"/>
              </a:rPr>
              <a:t>Correlation Matrix between </a:t>
            </a:r>
            <a:r>
              <a:rPr lang="en-US" sz="3300" b="1">
                <a:solidFill>
                  <a:srgbClr val="FFFFFF"/>
                </a:solidFill>
              </a:rPr>
              <a:t>Quantitative</a:t>
            </a:r>
            <a:r>
              <a:rPr lang="en-US" sz="3300" b="1" kern="1200" dirty="0">
                <a:solidFill>
                  <a:srgbClr val="FFFFFF"/>
                </a:solidFill>
                <a:latin typeface="+mj-lt"/>
                <a:ea typeface="+mj-ea"/>
                <a:cs typeface="+mj-cs"/>
              </a:rPr>
              <a:t> Variables</a:t>
            </a:r>
          </a:p>
        </p:txBody>
      </p:sp>
      <p:pic>
        <p:nvPicPr>
          <p:cNvPr id="4" name="Picture 4" descr="Timeline&#10;&#10;Description automatically generated">
            <a:extLst>
              <a:ext uri="{FF2B5EF4-FFF2-40B4-BE49-F238E27FC236}">
                <a16:creationId xmlns:a16="http://schemas.microsoft.com/office/drawing/2014/main" id="{8E01A5A1-471D-3AE9-23F0-25637EBE7166}"/>
              </a:ext>
            </a:extLst>
          </p:cNvPr>
          <p:cNvPicPr>
            <a:picLocks noChangeAspect="1"/>
          </p:cNvPicPr>
          <p:nvPr/>
        </p:nvPicPr>
        <p:blipFill>
          <a:blip r:embed="rId2"/>
          <a:stretch>
            <a:fillRect/>
          </a:stretch>
        </p:blipFill>
        <p:spPr>
          <a:xfrm>
            <a:off x="4813003" y="643466"/>
            <a:ext cx="6709326" cy="5568739"/>
          </a:xfrm>
          <a:prstGeom prst="rect">
            <a:avLst/>
          </a:prstGeom>
        </p:spPr>
      </p:pic>
    </p:spTree>
    <p:extLst>
      <p:ext uri="{BB962C8B-B14F-4D97-AF65-F5344CB8AC3E}">
        <p14:creationId xmlns:p14="http://schemas.microsoft.com/office/powerpoint/2010/main" val="3980720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4BD8-A5BF-F5BF-9A79-AD6362D238B2}"/>
              </a:ext>
            </a:extLst>
          </p:cNvPr>
          <p:cNvSpPr>
            <a:spLocks noGrp="1"/>
          </p:cNvSpPr>
          <p:nvPr>
            <p:ph type="title"/>
          </p:nvPr>
        </p:nvSpPr>
        <p:spPr>
          <a:xfrm>
            <a:off x="1747684" y="365125"/>
            <a:ext cx="10515600" cy="797080"/>
          </a:xfrm>
        </p:spPr>
        <p:txBody>
          <a:bodyPr/>
          <a:lstStyle/>
          <a:p>
            <a:r>
              <a:rPr lang="en-US" b="1">
                <a:ea typeface="Calibri Light"/>
                <a:cs typeface="Calibri Light"/>
              </a:rPr>
              <a:t>Number of Satellites by Orbit Type</a:t>
            </a:r>
          </a:p>
        </p:txBody>
      </p:sp>
      <p:pic>
        <p:nvPicPr>
          <p:cNvPr id="4" name="Picture 4" descr="Chart, sunburst chart&#10;&#10;Description automatically generated">
            <a:extLst>
              <a:ext uri="{FF2B5EF4-FFF2-40B4-BE49-F238E27FC236}">
                <a16:creationId xmlns:a16="http://schemas.microsoft.com/office/drawing/2014/main" id="{C2096466-EB4D-680B-A4EC-0CAC58430B5E}"/>
              </a:ext>
            </a:extLst>
          </p:cNvPr>
          <p:cNvPicPr>
            <a:picLocks noChangeAspect="1"/>
          </p:cNvPicPr>
          <p:nvPr/>
        </p:nvPicPr>
        <p:blipFill>
          <a:blip r:embed="rId2"/>
          <a:stretch>
            <a:fillRect/>
          </a:stretch>
        </p:blipFill>
        <p:spPr>
          <a:xfrm>
            <a:off x="2708787" y="1331056"/>
            <a:ext cx="6356554" cy="5523242"/>
          </a:xfrm>
          <a:prstGeom prst="rect">
            <a:avLst/>
          </a:prstGeom>
        </p:spPr>
      </p:pic>
    </p:spTree>
    <p:extLst>
      <p:ext uri="{BB962C8B-B14F-4D97-AF65-F5344CB8AC3E}">
        <p14:creationId xmlns:p14="http://schemas.microsoft.com/office/powerpoint/2010/main" val="162038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C2E24B-643D-F396-839C-69409763A92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b="1" kern="1200">
                <a:solidFill>
                  <a:schemeClr val="tx1"/>
                </a:solidFill>
                <a:latin typeface="+mj-lt"/>
                <a:ea typeface="+mj-ea"/>
                <a:cs typeface="+mj-cs"/>
              </a:rPr>
              <a:t>Network graph for top 5 Contactors, Launch Sites, Operator/Owner- top 5</a:t>
            </a:r>
          </a:p>
          <a:p>
            <a:pPr algn="ctr"/>
            <a:endParaRPr lang="en-US" sz="2800" b="1" kern="1200">
              <a:solidFill>
                <a:schemeClr val="tx1"/>
              </a:solidFill>
              <a:latin typeface="+mj-lt"/>
              <a:ea typeface="+mj-ea"/>
              <a:cs typeface="+mj-cs"/>
            </a:endParaRP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a:extLst>
              <a:ext uri="{FF2B5EF4-FFF2-40B4-BE49-F238E27FC236}">
                <a16:creationId xmlns:a16="http://schemas.microsoft.com/office/drawing/2014/main" id="{01E19E2F-80E2-D291-3B24-A7B845569378}"/>
              </a:ext>
            </a:extLst>
          </p:cNvPr>
          <p:cNvPicPr>
            <a:picLocks noChangeAspect="1"/>
          </p:cNvPicPr>
          <p:nvPr/>
        </p:nvPicPr>
        <p:blipFill>
          <a:blip r:embed="rId2"/>
          <a:stretch>
            <a:fillRect/>
          </a:stretch>
        </p:blipFill>
        <p:spPr>
          <a:xfrm>
            <a:off x="705854" y="2139484"/>
            <a:ext cx="10780292" cy="4096512"/>
          </a:xfrm>
          <a:prstGeom prst="rect">
            <a:avLst/>
          </a:prstGeom>
        </p:spPr>
      </p:pic>
    </p:spTree>
    <p:extLst>
      <p:ext uri="{BB962C8B-B14F-4D97-AF65-F5344CB8AC3E}">
        <p14:creationId xmlns:p14="http://schemas.microsoft.com/office/powerpoint/2010/main" val="8711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693473D6-01CC-2E8B-E0B4-90861FAD1F6C}"/>
              </a:ext>
            </a:extLst>
          </p:cNvPr>
          <p:cNvPicPr>
            <a:picLocks noChangeAspect="1"/>
          </p:cNvPicPr>
          <p:nvPr/>
        </p:nvPicPr>
        <p:blipFill rotWithShape="1">
          <a:blip r:embed="rId2"/>
          <a:srcRect r="10" b="544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F847D1-3CF2-03CA-9ADD-8951FBB48F94}"/>
              </a:ext>
            </a:extLst>
          </p:cNvPr>
          <p:cNvSpPr>
            <a:spLocks noGrp="1"/>
          </p:cNvSpPr>
          <p:nvPr>
            <p:ph idx="1"/>
          </p:nvPr>
        </p:nvSpPr>
        <p:spPr>
          <a:xfrm>
            <a:off x="7638934" y="1221440"/>
            <a:ext cx="3822189" cy="3742762"/>
          </a:xfrm>
        </p:spPr>
        <p:txBody>
          <a:bodyPr vert="horz" lIns="91440" tIns="45720" rIns="91440" bIns="45720" rtlCol="0" anchor="t">
            <a:noAutofit/>
          </a:bodyPr>
          <a:lstStyle/>
          <a:p>
            <a:pPr marL="0" indent="0">
              <a:buNone/>
            </a:pPr>
            <a:r>
              <a:rPr lang="en-US" sz="1800"/>
              <a:t>Objectives:</a:t>
            </a:r>
            <a:endParaRPr lang="en-US" sz="1800">
              <a:cs typeface="Calibri"/>
            </a:endParaRPr>
          </a:p>
          <a:p>
            <a:r>
              <a:rPr lang="en-US" sz="1800">
                <a:latin typeface="Times New Roman"/>
                <a:cs typeface="Times New Roman"/>
              </a:rPr>
              <a:t>To understand how satellites are distributed across different countries and organizations.</a:t>
            </a:r>
          </a:p>
          <a:p>
            <a:r>
              <a:rPr lang="en-US" sz="1800">
                <a:latin typeface="Times New Roman"/>
                <a:cs typeface="Times New Roman"/>
              </a:rPr>
              <a:t>To extract the precise function of satellites in orbit.</a:t>
            </a:r>
          </a:p>
          <a:p>
            <a:r>
              <a:rPr lang="en-US" sz="1800">
                <a:latin typeface="Times New Roman"/>
                <a:cs typeface="Times New Roman"/>
              </a:rPr>
              <a:t>Examine satellite orbits and the various orbital trajectories that they employ.</a:t>
            </a:r>
          </a:p>
          <a:p>
            <a:r>
              <a:rPr lang="en-US" sz="1800">
                <a:latin typeface="Times New Roman"/>
                <a:cs typeface="Times New Roman"/>
              </a:rPr>
              <a:t>To acknowledge the countries and companies involved in satellite construction and launch.</a:t>
            </a:r>
          </a:p>
          <a:p>
            <a:r>
              <a:rPr lang="en-US" sz="1800">
                <a:latin typeface="Times New Roman"/>
                <a:cs typeface="Times New Roman"/>
              </a:rPr>
              <a:t>To scan the links and patterns between the several satellite variables.</a:t>
            </a:r>
          </a:p>
          <a:p>
            <a:endParaRPr lang="en-IN" sz="1800">
              <a:cs typeface="Calibri"/>
            </a:endParaRPr>
          </a:p>
        </p:txBody>
      </p:sp>
    </p:spTree>
    <p:extLst>
      <p:ext uri="{BB962C8B-B14F-4D97-AF65-F5344CB8AC3E}">
        <p14:creationId xmlns:p14="http://schemas.microsoft.com/office/powerpoint/2010/main" val="198081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B27CAD-9E63-EC55-AC0F-B523CE44EE1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b="1" kern="1200">
                <a:latin typeface="+mj-lt"/>
                <a:ea typeface="+mj-ea"/>
                <a:cs typeface="+mj-cs"/>
              </a:rPr>
              <a:t>Distribution of Launch Mass for Top 5 Satellite Operators/Owners</a:t>
            </a:r>
            <a:endParaRPr lang="en-US" sz="2800" b="1" kern="1200">
              <a:latin typeface="+mj-lt"/>
              <a:cs typeface="Calibri Light"/>
            </a:endParaRP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Chart, box and whisker chart&#10;&#10;Description automatically generated">
            <a:extLst>
              <a:ext uri="{FF2B5EF4-FFF2-40B4-BE49-F238E27FC236}">
                <a16:creationId xmlns:a16="http://schemas.microsoft.com/office/drawing/2014/main" id="{F2521878-69E3-8414-3206-8DF198AC8985}"/>
              </a:ext>
            </a:extLst>
          </p:cNvPr>
          <p:cNvPicPr>
            <a:picLocks noChangeAspect="1"/>
          </p:cNvPicPr>
          <p:nvPr/>
        </p:nvPicPr>
        <p:blipFill>
          <a:blip r:embed="rId2"/>
          <a:stretch>
            <a:fillRect/>
          </a:stretch>
        </p:blipFill>
        <p:spPr>
          <a:xfrm>
            <a:off x="385572" y="2603097"/>
            <a:ext cx="11420856" cy="3169285"/>
          </a:xfrm>
          <a:prstGeom prst="rect">
            <a:avLst/>
          </a:prstGeom>
        </p:spPr>
      </p:pic>
    </p:spTree>
    <p:extLst>
      <p:ext uri="{BB962C8B-B14F-4D97-AF65-F5344CB8AC3E}">
        <p14:creationId xmlns:p14="http://schemas.microsoft.com/office/powerpoint/2010/main" val="3213353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DFEA-9104-7D8C-388A-00BB750717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Orbital Parameters of Five Random Satellites</a:t>
            </a:r>
          </a:p>
        </p:txBody>
      </p:sp>
      <p:pic>
        <p:nvPicPr>
          <p:cNvPr id="4" name="Picture 4" descr="Chart, radar chart&#10;&#10;Description automatically generated">
            <a:extLst>
              <a:ext uri="{FF2B5EF4-FFF2-40B4-BE49-F238E27FC236}">
                <a16:creationId xmlns:a16="http://schemas.microsoft.com/office/drawing/2014/main" id="{50AAE648-4D8D-BCC8-E8D3-E9AEDDEBA673}"/>
              </a:ext>
            </a:extLst>
          </p:cNvPr>
          <p:cNvPicPr>
            <a:picLocks noChangeAspect="1"/>
          </p:cNvPicPr>
          <p:nvPr/>
        </p:nvPicPr>
        <p:blipFill>
          <a:blip r:embed="rId2"/>
          <a:stretch>
            <a:fillRect/>
          </a:stretch>
        </p:blipFill>
        <p:spPr>
          <a:xfrm>
            <a:off x="4777316" y="1791992"/>
            <a:ext cx="6780700" cy="3271687"/>
          </a:xfrm>
          <a:prstGeom prst="rect">
            <a:avLst/>
          </a:prstGeom>
        </p:spPr>
      </p:pic>
    </p:spTree>
    <p:extLst>
      <p:ext uri="{BB962C8B-B14F-4D97-AF65-F5344CB8AC3E}">
        <p14:creationId xmlns:p14="http://schemas.microsoft.com/office/powerpoint/2010/main" val="283064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36596-A2FA-0F9E-B017-ECB652DF85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Orbital Parameters of Satellites</a:t>
            </a:r>
            <a:endParaRPr lang="en-US" sz="3200" kern="1200">
              <a:solidFill>
                <a:schemeClr val="bg1"/>
              </a:solidFill>
              <a:latin typeface="+mj-lt"/>
              <a:ea typeface="+mj-ea"/>
              <a:cs typeface="+mj-cs"/>
            </a:endParaRPr>
          </a:p>
        </p:txBody>
      </p:sp>
      <p:pic>
        <p:nvPicPr>
          <p:cNvPr id="4" name="Picture 4" descr="Chart, radar chart&#10;&#10;Description automatically generated">
            <a:extLst>
              <a:ext uri="{FF2B5EF4-FFF2-40B4-BE49-F238E27FC236}">
                <a16:creationId xmlns:a16="http://schemas.microsoft.com/office/drawing/2014/main" id="{0763D543-7BDB-FEBD-BDC2-BA03E6BB8C2A}"/>
              </a:ext>
            </a:extLst>
          </p:cNvPr>
          <p:cNvPicPr>
            <a:picLocks noChangeAspect="1"/>
          </p:cNvPicPr>
          <p:nvPr/>
        </p:nvPicPr>
        <p:blipFill>
          <a:blip r:embed="rId2"/>
          <a:stretch>
            <a:fillRect/>
          </a:stretch>
        </p:blipFill>
        <p:spPr>
          <a:xfrm>
            <a:off x="1213557" y="1675227"/>
            <a:ext cx="9764886" cy="4394199"/>
          </a:xfrm>
          <a:prstGeom prst="rect">
            <a:avLst/>
          </a:prstGeom>
        </p:spPr>
      </p:pic>
    </p:spTree>
    <p:extLst>
      <p:ext uri="{BB962C8B-B14F-4D97-AF65-F5344CB8AC3E}">
        <p14:creationId xmlns:p14="http://schemas.microsoft.com/office/powerpoint/2010/main" val="1312836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DF8F1-D040-1687-DD9B-085EE644613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Number of Satellites Launched by Top5 Countries Each Year</a:t>
            </a:r>
          </a:p>
        </p:txBody>
      </p:sp>
      <p:pic>
        <p:nvPicPr>
          <p:cNvPr id="4" name="Picture 4" descr="Chart&#10;&#10;Description automatically generated">
            <a:extLst>
              <a:ext uri="{FF2B5EF4-FFF2-40B4-BE49-F238E27FC236}">
                <a16:creationId xmlns:a16="http://schemas.microsoft.com/office/drawing/2014/main" id="{E8B3B865-3DF2-DF40-1513-50FC2A8FFB65}"/>
              </a:ext>
            </a:extLst>
          </p:cNvPr>
          <p:cNvPicPr>
            <a:picLocks noChangeAspect="1"/>
          </p:cNvPicPr>
          <p:nvPr/>
        </p:nvPicPr>
        <p:blipFill>
          <a:blip r:embed="rId2"/>
          <a:stretch>
            <a:fillRect/>
          </a:stretch>
        </p:blipFill>
        <p:spPr>
          <a:xfrm>
            <a:off x="643467" y="1759469"/>
            <a:ext cx="10905066" cy="4225714"/>
          </a:xfrm>
          <a:prstGeom prst="rect">
            <a:avLst/>
          </a:prstGeom>
        </p:spPr>
      </p:pic>
    </p:spTree>
    <p:extLst>
      <p:ext uri="{BB962C8B-B14F-4D97-AF65-F5344CB8AC3E}">
        <p14:creationId xmlns:p14="http://schemas.microsoft.com/office/powerpoint/2010/main" val="2894988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216B15-1217-1997-B217-C645F04C4D0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Top Satellites uses by purpose</a:t>
            </a:r>
          </a:p>
        </p:txBody>
      </p:sp>
      <p:pic>
        <p:nvPicPr>
          <p:cNvPr id="4" name="Picture 4" descr="Graphical user interface, text, application, website&#10;&#10;Description automatically generated">
            <a:extLst>
              <a:ext uri="{FF2B5EF4-FFF2-40B4-BE49-F238E27FC236}">
                <a16:creationId xmlns:a16="http://schemas.microsoft.com/office/drawing/2014/main" id="{DF839722-995F-E16F-E28B-E4AFDFE4BC60}"/>
              </a:ext>
            </a:extLst>
          </p:cNvPr>
          <p:cNvPicPr>
            <a:picLocks noGrp="1" noChangeAspect="1"/>
          </p:cNvPicPr>
          <p:nvPr>
            <p:ph idx="1"/>
          </p:nvPr>
        </p:nvPicPr>
        <p:blipFill>
          <a:blip r:embed="rId2"/>
          <a:stretch>
            <a:fillRect/>
          </a:stretch>
        </p:blipFill>
        <p:spPr>
          <a:xfrm>
            <a:off x="4654296" y="1728959"/>
            <a:ext cx="6903720" cy="3400082"/>
          </a:xfrm>
          <a:prstGeom prst="rect">
            <a:avLst/>
          </a:prstGeom>
        </p:spPr>
      </p:pic>
    </p:spTree>
    <p:extLst>
      <p:ext uri="{BB962C8B-B14F-4D97-AF65-F5344CB8AC3E}">
        <p14:creationId xmlns:p14="http://schemas.microsoft.com/office/powerpoint/2010/main" val="357699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8519-694A-02CD-E406-41CEABD9B468}"/>
              </a:ext>
            </a:extLst>
          </p:cNvPr>
          <p:cNvSpPr>
            <a:spLocks noGrp="1"/>
          </p:cNvSpPr>
          <p:nvPr>
            <p:ph type="title"/>
          </p:nvPr>
        </p:nvSpPr>
        <p:spPr>
          <a:xfrm>
            <a:off x="341243" y="77995"/>
            <a:ext cx="10515600" cy="1325563"/>
          </a:xfrm>
        </p:spPr>
        <p:txBody>
          <a:bodyPr/>
          <a:lstStyle/>
          <a:p>
            <a:r>
              <a:rPr lang="en-US" dirty="0">
                <a:cs typeface="Calibri Light"/>
              </a:rPr>
              <a:t>Dashboard</a:t>
            </a:r>
            <a:endParaRPr lang="en-US" dirty="0"/>
          </a:p>
        </p:txBody>
      </p:sp>
      <p:pic>
        <p:nvPicPr>
          <p:cNvPr id="4" name="Picture 4" descr="Chart, bar chart&#10;&#10;Description automatically generated">
            <a:extLst>
              <a:ext uri="{FF2B5EF4-FFF2-40B4-BE49-F238E27FC236}">
                <a16:creationId xmlns:a16="http://schemas.microsoft.com/office/drawing/2014/main" id="{15D7B517-702F-A506-7F71-2AB0A86E9D3A}"/>
              </a:ext>
            </a:extLst>
          </p:cNvPr>
          <p:cNvPicPr>
            <a:picLocks noGrp="1" noChangeAspect="1"/>
          </p:cNvPicPr>
          <p:nvPr>
            <p:ph idx="1"/>
          </p:nvPr>
        </p:nvPicPr>
        <p:blipFill>
          <a:blip r:embed="rId2"/>
          <a:stretch>
            <a:fillRect/>
          </a:stretch>
        </p:blipFill>
        <p:spPr>
          <a:xfrm>
            <a:off x="2383277" y="1405973"/>
            <a:ext cx="6553010" cy="5378381"/>
          </a:xfrm>
        </p:spPr>
      </p:pic>
    </p:spTree>
    <p:extLst>
      <p:ext uri="{BB962C8B-B14F-4D97-AF65-F5344CB8AC3E}">
        <p14:creationId xmlns:p14="http://schemas.microsoft.com/office/powerpoint/2010/main" val="109535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EA67-D08C-7B4E-82B9-540F67703D58}"/>
              </a:ext>
            </a:extLst>
          </p:cNvPr>
          <p:cNvSpPr>
            <a:spLocks noGrp="1"/>
          </p:cNvSpPr>
          <p:nvPr>
            <p:ph type="title"/>
          </p:nvPr>
        </p:nvSpPr>
        <p:spPr>
          <a:xfrm>
            <a:off x="672548" y="66951"/>
            <a:ext cx="10515600" cy="1325563"/>
          </a:xfrm>
        </p:spPr>
        <p:txBody>
          <a:bodyPr/>
          <a:lstStyle/>
          <a:p>
            <a:r>
              <a:rPr lang="en-US" dirty="0">
                <a:cs typeface="Calibri Light"/>
              </a:rPr>
              <a:t>Dashboard</a:t>
            </a:r>
            <a:endParaRPr lang="en-US" dirty="0"/>
          </a:p>
        </p:txBody>
      </p:sp>
      <p:pic>
        <p:nvPicPr>
          <p:cNvPr id="4" name="Picture 4" descr="Graphical user interface, table&#10;&#10;Description automatically generated">
            <a:extLst>
              <a:ext uri="{FF2B5EF4-FFF2-40B4-BE49-F238E27FC236}">
                <a16:creationId xmlns:a16="http://schemas.microsoft.com/office/drawing/2014/main" id="{562C2213-E6C2-01A0-22B3-DC4D739CEF2C}"/>
              </a:ext>
            </a:extLst>
          </p:cNvPr>
          <p:cNvPicPr>
            <a:picLocks noGrp="1" noChangeAspect="1"/>
          </p:cNvPicPr>
          <p:nvPr>
            <p:ph idx="1"/>
          </p:nvPr>
        </p:nvPicPr>
        <p:blipFill>
          <a:blip r:embed="rId2"/>
          <a:stretch>
            <a:fillRect/>
          </a:stretch>
        </p:blipFill>
        <p:spPr>
          <a:xfrm>
            <a:off x="1099247" y="1163016"/>
            <a:ext cx="6779852" cy="5687598"/>
          </a:xfrm>
        </p:spPr>
      </p:pic>
    </p:spTree>
    <p:extLst>
      <p:ext uri="{BB962C8B-B14F-4D97-AF65-F5344CB8AC3E}">
        <p14:creationId xmlns:p14="http://schemas.microsoft.com/office/powerpoint/2010/main" val="3160466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70981-36BA-0D3A-0B4C-03BDE37C2607}"/>
              </a:ext>
            </a:extLst>
          </p:cNvPr>
          <p:cNvSpPr txBox="1"/>
          <p:nvPr/>
        </p:nvSpPr>
        <p:spPr>
          <a:xfrm>
            <a:off x="597370" y="1039519"/>
            <a:ext cx="8888081"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REFERENCE'S :</a:t>
            </a:r>
          </a:p>
          <a:p>
            <a:endParaRPr lang="en-US" b="1">
              <a:cs typeface="Calibri"/>
            </a:endParaRPr>
          </a:p>
          <a:p>
            <a:pPr marR="13970">
              <a:spcBef>
                <a:spcPts val="186"/>
              </a:spcBef>
            </a:pPr>
            <a:r>
              <a:rPr lang="en-US" sz="1800" b="1" i="0" u="none" strike="noStrike">
                <a:solidFill>
                  <a:srgbClr val="000000"/>
                </a:solidFill>
                <a:effectLst/>
                <a:latin typeface="Times New Roman"/>
                <a:cs typeface="Times New Roman"/>
              </a:rPr>
              <a:t> </a:t>
            </a:r>
            <a:r>
              <a:rPr lang="en-US" b="1">
                <a:solidFill>
                  <a:srgbClr val="000000"/>
                </a:solidFill>
                <a:latin typeface="Times New Roman"/>
                <a:cs typeface="Times New Roman"/>
              </a:rPr>
              <a:t>Data: </a:t>
            </a:r>
            <a:r>
              <a:rPr lang="en-US" u="sng">
                <a:solidFill>
                  <a:srgbClr val="1155CC"/>
                </a:solidFill>
                <a:latin typeface="Times New Roman"/>
                <a:cs typeface="Times New Roman"/>
                <a:hlinkClick r:id="rId2"/>
              </a:rPr>
              <a:t>https</a:t>
            </a:r>
            <a:r>
              <a:rPr lang="en-US" sz="1800" b="0" i="0" u="sng" strike="noStrike">
                <a:solidFill>
                  <a:srgbClr val="1155CC"/>
                </a:solidFill>
                <a:effectLst/>
                <a:latin typeface="Times New Roman"/>
                <a:cs typeface="Times New Roman"/>
                <a:hlinkClick r:id="rId2"/>
              </a:rPr>
              <a:t>://www.ucsusa.org/resources/satellite-database</a:t>
            </a:r>
            <a:endParaRPr lang="en-US" b="0">
              <a:effectLst/>
              <a:latin typeface="Times New Roman"/>
              <a:cs typeface="Times New Roman"/>
            </a:endParaRPr>
          </a:p>
          <a:p>
            <a:pPr marR="13970" rtl="0">
              <a:spcBef>
                <a:spcPts val="186"/>
              </a:spcBef>
              <a:spcAft>
                <a:spcPts val="0"/>
              </a:spcAft>
            </a:pPr>
            <a:r>
              <a:rPr lang="en-US" sz="1800" b="0" i="0" u="none" strike="noStrike">
                <a:solidFill>
                  <a:srgbClr val="000000"/>
                </a:solidFill>
                <a:effectLst/>
                <a:latin typeface="Times New Roman"/>
                <a:cs typeface="Times New Roman"/>
              </a:rPr>
              <a:t> </a:t>
            </a:r>
            <a:r>
              <a:rPr lang="en-US" sz="1800" b="0" i="0" u="sng" strike="noStrike">
                <a:solidFill>
                  <a:srgbClr val="1155CC"/>
                </a:solidFill>
                <a:effectLst/>
                <a:latin typeface="Times New Roman"/>
                <a:cs typeface="Times New Roman"/>
                <a:hlinkClick r:id="rId3"/>
              </a:rPr>
              <a:t>https://www.visualcapitalist.com/visualizing-all-of-earths-satellites/</a:t>
            </a:r>
            <a:endParaRPr lang="en-US" b="0">
              <a:effectLst/>
              <a:latin typeface="Times New Roman"/>
              <a:cs typeface="Times New Roman"/>
            </a:endParaRPr>
          </a:p>
          <a:p>
            <a:pPr marR="13970" rtl="0">
              <a:spcBef>
                <a:spcPts val="186"/>
              </a:spcBef>
              <a:spcAft>
                <a:spcPts val="0"/>
              </a:spcAft>
            </a:pPr>
            <a:r>
              <a:rPr lang="en-US" sz="1800" b="0" i="0" u="none" strike="noStrike">
                <a:solidFill>
                  <a:srgbClr val="000000"/>
                </a:solidFill>
                <a:effectLst/>
                <a:latin typeface="Times New Roman"/>
                <a:cs typeface="Times New Roman"/>
              </a:rPr>
              <a:t> </a:t>
            </a:r>
            <a:r>
              <a:rPr lang="en-US" sz="1800" b="0" i="0" u="sng" strike="noStrike">
                <a:solidFill>
                  <a:srgbClr val="1155CC"/>
                </a:solidFill>
                <a:effectLst/>
                <a:latin typeface="Times New Roman"/>
                <a:cs typeface="Times New Roman"/>
                <a:hlinkClick r:id="rId4"/>
              </a:rPr>
              <a:t>https://www.esri.com/arcgis-blog/products/js-api-arcgis/3d-gis/earths-satellites/</a:t>
            </a:r>
            <a:endParaRPr lang="en-US" b="0">
              <a:effectLst/>
              <a:latin typeface="Times New Roman"/>
              <a:cs typeface="Times New Roman"/>
            </a:endParaRPr>
          </a:p>
          <a:p>
            <a:pPr marR="13970" rtl="0">
              <a:spcBef>
                <a:spcPts val="186"/>
              </a:spcBef>
              <a:spcAft>
                <a:spcPts val="0"/>
              </a:spcAft>
            </a:pPr>
            <a:r>
              <a:rPr lang="en-US" sz="1800" b="0" i="0" u="none" strike="noStrike">
                <a:solidFill>
                  <a:srgbClr val="000000"/>
                </a:solidFill>
                <a:effectLst/>
                <a:latin typeface="Times New Roman"/>
                <a:cs typeface="Times New Roman"/>
              </a:rPr>
              <a:t> </a:t>
            </a:r>
            <a:r>
              <a:rPr lang="en-US" sz="1800" b="0" i="0" u="sng" strike="noStrike">
                <a:solidFill>
                  <a:srgbClr val="1155CC"/>
                </a:solidFill>
                <a:effectLst/>
                <a:latin typeface="Times New Roman"/>
                <a:cs typeface="Times New Roman"/>
                <a:hlinkClick r:id="rId5"/>
              </a:rPr>
              <a:t>https://www.visualcapitalist.com/high-level-look-at-satellites/</a:t>
            </a:r>
            <a:endParaRPr lang="en-US" b="0">
              <a:effectLst/>
              <a:latin typeface="Times New Roman"/>
              <a:cs typeface="Times New Roman"/>
            </a:endParaRPr>
          </a:p>
          <a:p>
            <a:r>
              <a:rPr lang="en-US">
                <a:ea typeface="+mn-lt"/>
                <a:cs typeface="+mn-lt"/>
              </a:rPr>
              <a:t> </a:t>
            </a:r>
            <a:r>
              <a:rPr lang="en-US" b="1">
                <a:ea typeface="+mn-lt"/>
                <a:cs typeface="+mn-lt"/>
              </a:rPr>
              <a:t>Python Libraries:</a:t>
            </a:r>
            <a:r>
              <a:rPr lang="en-US">
                <a:ea typeface="+mn-lt"/>
                <a:cs typeface="+mn-lt"/>
              </a:rPr>
              <a:t> </a:t>
            </a:r>
            <a:r>
              <a:rPr lang="en-US">
                <a:ea typeface="+mn-lt"/>
                <a:cs typeface="+mn-lt"/>
                <a:hlinkClick r:id="rId6"/>
              </a:rPr>
              <a:t>https://docs.python.org/3/library/</a:t>
            </a:r>
            <a:endParaRPr lang="en-US"/>
          </a:p>
          <a:p>
            <a:r>
              <a:rPr lang="en-US" b="1">
                <a:ea typeface="+mn-lt"/>
                <a:cs typeface="+mn-lt"/>
              </a:rPr>
              <a:t> D3.js API Reference Documentation:</a:t>
            </a:r>
            <a:r>
              <a:rPr lang="en-US">
                <a:ea typeface="+mn-lt"/>
                <a:cs typeface="+mn-lt"/>
              </a:rPr>
              <a:t> </a:t>
            </a:r>
            <a:r>
              <a:rPr lang="en-US">
                <a:ea typeface="+mn-lt"/>
                <a:cs typeface="+mn-lt"/>
                <a:hlinkClick r:id="rId7"/>
              </a:rPr>
              <a:t>https://github.com/d3/d3/blob/main/API.md</a:t>
            </a:r>
            <a:endParaRPr lang="en-US"/>
          </a:p>
          <a:p>
            <a:r>
              <a:rPr lang="en-US">
                <a:ea typeface="+mn-lt"/>
                <a:cs typeface="+mn-lt"/>
              </a:rPr>
              <a:t> </a:t>
            </a:r>
            <a:r>
              <a:rPr lang="en-US" b="1">
                <a:ea typeface="+mn-lt"/>
                <a:cs typeface="+mn-lt"/>
              </a:rPr>
              <a:t>Tableau Documentation: </a:t>
            </a:r>
            <a:r>
              <a:rPr lang="en-US">
                <a:ea typeface="+mn-lt"/>
                <a:cs typeface="+mn-lt"/>
              </a:rPr>
              <a:t>  </a:t>
            </a:r>
            <a:r>
              <a:rPr lang="en-US">
                <a:ea typeface="+mn-lt"/>
                <a:cs typeface="+mn-lt"/>
                <a:hlinkClick r:id="rId8"/>
              </a:rPr>
              <a:t>https://help.tableau.com/current/pro/desktop/en-us/gettingstarted_overview.htm</a:t>
            </a:r>
            <a:endParaRPr lang="en-US"/>
          </a:p>
          <a:p>
            <a:pPr marR="13970">
              <a:spcBef>
                <a:spcPts val="186"/>
              </a:spcBef>
            </a:pPr>
            <a:r>
              <a:rPr lang="en-US" b="1"/>
              <a:t>Code :</a:t>
            </a:r>
            <a:r>
              <a:rPr lang="en-US"/>
              <a:t> </a:t>
            </a:r>
            <a:r>
              <a:rPr lang="en-US">
                <a:hlinkClick r:id="rId9"/>
              </a:rPr>
              <a:t>Code</a:t>
            </a:r>
            <a:r>
              <a:rPr lang="en-US">
                <a:ea typeface="+mn-lt"/>
                <a:cs typeface="+mn-lt"/>
                <a:hlinkClick r:id="rId9"/>
              </a:rPr>
              <a:t> File-Pyhton</a:t>
            </a:r>
            <a:endParaRPr lang="en-US">
              <a:ea typeface="+mn-lt"/>
              <a:cs typeface="+mn-lt"/>
            </a:endParaRPr>
          </a:p>
          <a:p>
            <a:pPr marR="13970">
              <a:spcBef>
                <a:spcPts val="186"/>
              </a:spcBef>
            </a:pPr>
            <a:r>
              <a:rPr lang="en-US" b="1"/>
              <a:t>Time Line graph: </a:t>
            </a:r>
            <a:r>
              <a:rPr lang="en-US">
                <a:ea typeface="+mn-lt"/>
                <a:cs typeface="+mn-lt"/>
                <a:hlinkClick r:id="rId10"/>
              </a:rPr>
              <a:t>Time Line racing chart</a:t>
            </a:r>
            <a:r>
              <a:rPr lang="en-US"/>
              <a:t> </a:t>
            </a:r>
            <a:br>
              <a:rPr lang="en-US"/>
            </a:br>
            <a:endParaRPr lang="en-US">
              <a:cs typeface="Calibri"/>
            </a:endParaRPr>
          </a:p>
          <a:p>
            <a:endParaRPr lang="en-US" b="1">
              <a:cs typeface="Calibri"/>
            </a:endParaRPr>
          </a:p>
        </p:txBody>
      </p:sp>
    </p:spTree>
    <p:extLst>
      <p:ext uri="{BB962C8B-B14F-4D97-AF65-F5344CB8AC3E}">
        <p14:creationId xmlns:p14="http://schemas.microsoft.com/office/powerpoint/2010/main" val="569621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BAD50-05B7-F737-C967-E76AE92829DF}"/>
              </a:ext>
            </a:extLst>
          </p:cNvPr>
          <p:cNvSpPr txBox="1"/>
          <p:nvPr/>
        </p:nvSpPr>
        <p:spPr>
          <a:xfrm>
            <a:off x="3113852" y="2704631"/>
            <a:ext cx="68354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cs typeface="Calibri"/>
              </a:rPr>
              <a:t>THANK YOU !</a:t>
            </a:r>
          </a:p>
        </p:txBody>
      </p:sp>
    </p:spTree>
    <p:extLst>
      <p:ext uri="{BB962C8B-B14F-4D97-AF65-F5344CB8AC3E}">
        <p14:creationId xmlns:p14="http://schemas.microsoft.com/office/powerpoint/2010/main" val="168298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ox skeletons">
            <a:extLst>
              <a:ext uri="{FF2B5EF4-FFF2-40B4-BE49-F238E27FC236}">
                <a16:creationId xmlns:a16="http://schemas.microsoft.com/office/drawing/2014/main" id="{C9F10C12-C578-C23C-6FE3-B22C36709E79}"/>
              </a:ext>
            </a:extLst>
          </p:cNvPr>
          <p:cNvPicPr>
            <a:picLocks noChangeAspect="1"/>
          </p:cNvPicPr>
          <p:nvPr/>
        </p:nvPicPr>
        <p:blipFill rotWithShape="1">
          <a:blip r:embed="rId2"/>
          <a:srcRect l="6024" r="-3" b="-3"/>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DF99-3EE2-3BC8-BE85-8A8A2AB5292F}"/>
              </a:ext>
            </a:extLst>
          </p:cNvPr>
          <p:cNvSpPr>
            <a:spLocks noGrp="1"/>
          </p:cNvSpPr>
          <p:nvPr>
            <p:ph type="title"/>
          </p:nvPr>
        </p:nvSpPr>
        <p:spPr>
          <a:xfrm>
            <a:off x="7531610" y="365125"/>
            <a:ext cx="3822189" cy="1899912"/>
          </a:xfrm>
        </p:spPr>
        <p:txBody>
          <a:bodyPr>
            <a:normAutofit/>
          </a:bodyPr>
          <a:lstStyle/>
          <a:p>
            <a:endParaRPr lang="en-IN" sz="4000"/>
          </a:p>
        </p:txBody>
      </p:sp>
      <p:sp>
        <p:nvSpPr>
          <p:cNvPr id="3" name="Content Placeholder 2">
            <a:extLst>
              <a:ext uri="{FF2B5EF4-FFF2-40B4-BE49-F238E27FC236}">
                <a16:creationId xmlns:a16="http://schemas.microsoft.com/office/drawing/2014/main" id="{753DA546-D345-EC47-75DB-4E1D807E3CB3}"/>
              </a:ext>
            </a:extLst>
          </p:cNvPr>
          <p:cNvSpPr>
            <a:spLocks noGrp="1"/>
          </p:cNvSpPr>
          <p:nvPr>
            <p:ph idx="1"/>
          </p:nvPr>
        </p:nvSpPr>
        <p:spPr>
          <a:xfrm>
            <a:off x="7531610" y="2434201"/>
            <a:ext cx="3822189" cy="3742762"/>
          </a:xfrm>
        </p:spPr>
        <p:txBody>
          <a:bodyPr>
            <a:normAutofit/>
          </a:bodyPr>
          <a:lstStyle/>
          <a:p>
            <a:pPr marL="0" indent="0">
              <a:buNone/>
            </a:pPr>
            <a:r>
              <a:rPr lang="en-US" sz="1700"/>
              <a:t>Features:</a:t>
            </a:r>
          </a:p>
          <a:p>
            <a:r>
              <a:rPr lang="en-US" sz="1700" b="0" i="0" u="none" strike="noStrike">
                <a:effectLst/>
                <a:latin typeface="Times New Roman" panose="02020603050405020304" pitchFamily="18" charset="0"/>
              </a:rPr>
              <a:t>A user-friendly interface calling the platform will have a user-friendly interface that       allows users to search, analyze, and visualize satellite data easily. </a:t>
            </a:r>
          </a:p>
          <a:p>
            <a:r>
              <a:rPr lang="en-US" sz="1700" b="1" i="0" u="none" strike="noStrike">
                <a:effectLst/>
                <a:latin typeface="Times New Roman" panose="02020603050405020304" pitchFamily="18" charset="0"/>
              </a:rPr>
              <a:t>Data sharing: </a:t>
            </a:r>
            <a:r>
              <a:rPr lang="en-US" sz="1700" b="0" i="0" u="none" strike="noStrike">
                <a:effectLst/>
                <a:latin typeface="Times New Roman" panose="02020603050405020304" pitchFamily="18" charset="0"/>
              </a:rPr>
              <a:t>the platform will enable users to share data and collaborate on research projects</a:t>
            </a:r>
            <a:r>
              <a:rPr lang="en-US" sz="1700">
                <a:latin typeface="Times New Roman" panose="02020603050405020304" pitchFamily="18" charset="0"/>
              </a:rPr>
              <a:t>.</a:t>
            </a:r>
          </a:p>
          <a:p>
            <a:r>
              <a:rPr lang="en-US" sz="1700" b="1" i="0" u="none" strike="noStrike">
                <a:effectLst/>
                <a:latin typeface="Times New Roman" panose="02020603050405020304" pitchFamily="18" charset="0"/>
              </a:rPr>
              <a:t>Safety and sustainability: </a:t>
            </a:r>
            <a:r>
              <a:rPr lang="en-US" sz="1700" b="0" i="0" u="none" strike="noStrike">
                <a:effectLst/>
                <a:latin typeface="Times New Roman" panose="02020603050405020304" pitchFamily="18" charset="0"/>
              </a:rPr>
              <a:t>the platform will include information on the safety and sustainability of satellite systems, such as Collision risk and space debris.</a:t>
            </a:r>
          </a:p>
          <a:p>
            <a:endParaRPr lang="en-IN" sz="1700"/>
          </a:p>
        </p:txBody>
      </p:sp>
    </p:spTree>
    <p:extLst>
      <p:ext uri="{BB962C8B-B14F-4D97-AF65-F5344CB8AC3E}">
        <p14:creationId xmlns:p14="http://schemas.microsoft.com/office/powerpoint/2010/main" val="339857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AAF06F77-DA42-9B99-93B6-DC567BCE2388}"/>
              </a:ext>
            </a:extLst>
          </p:cNvPr>
          <p:cNvPicPr>
            <a:picLocks noChangeAspect="1"/>
          </p:cNvPicPr>
          <p:nvPr/>
        </p:nvPicPr>
        <p:blipFill rotWithShape="1">
          <a:blip r:embed="rId2"/>
          <a:srcRect l="18607" r="5539" b="4"/>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F65681A4-120F-D7B7-705E-6B5ECB1DC4BD}"/>
              </a:ext>
            </a:extLst>
          </p:cNvPr>
          <p:cNvSpPr>
            <a:spLocks noGrp="1"/>
          </p:cNvSpPr>
          <p:nvPr>
            <p:ph idx="1"/>
          </p:nvPr>
        </p:nvSpPr>
        <p:spPr>
          <a:xfrm>
            <a:off x="7692596" y="556032"/>
            <a:ext cx="3822189" cy="3742762"/>
          </a:xfrm>
        </p:spPr>
        <p:txBody>
          <a:bodyPr vert="horz" lIns="91440" tIns="45720" rIns="91440" bIns="45720" rtlCol="0" anchor="t">
            <a:noAutofit/>
          </a:bodyPr>
          <a:lstStyle/>
          <a:p>
            <a:pPr marR="3175" rtl="0" fontAlgn="base">
              <a:spcBef>
                <a:spcPts val="65"/>
              </a:spcBef>
              <a:spcAft>
                <a:spcPts val="0"/>
              </a:spcAft>
              <a:buFont typeface="Arial" panose="020B0604020202020204" pitchFamily="34" charset="0"/>
              <a:buChar char="•"/>
            </a:pPr>
            <a:r>
              <a:rPr lang="en-US" sz="1600" b="1" i="0" u="none" strike="noStrike">
                <a:effectLst/>
                <a:latin typeface="Times New Roman"/>
                <a:cs typeface="Times New Roman"/>
              </a:rPr>
              <a:t>Implementation:</a:t>
            </a:r>
            <a:br>
              <a:rPr lang="en-US" sz="1600" b="1" i="0" u="none" strike="noStrike">
                <a:effectLst/>
                <a:latin typeface="Times New Roman" panose="02020603050405020304" pitchFamily="18" charset="0"/>
              </a:rPr>
            </a:br>
            <a:br>
              <a:rPr lang="en-US" sz="1600" b="1" i="0" u="none" strike="noStrike">
                <a:effectLst/>
                <a:latin typeface="Times New Roman" panose="02020603050405020304" pitchFamily="18" charset="0"/>
              </a:rPr>
            </a:br>
            <a:r>
              <a:rPr lang="en-US" sz="1600" b="1" i="0" u="none" strike="noStrike">
                <a:effectLst/>
                <a:latin typeface="Times New Roman"/>
                <a:cs typeface="Times New Roman"/>
              </a:rPr>
              <a:t>Tools: </a:t>
            </a:r>
          </a:p>
          <a:p>
            <a:pPr marL="457200" marR="3175" rtl="0" fontAlgn="base">
              <a:spcBef>
                <a:spcPts val="0"/>
              </a:spcBef>
              <a:spcAft>
                <a:spcPts val="0"/>
              </a:spcAft>
              <a:buFont typeface="+mj-lt"/>
              <a:buAutoNum type="arabicPeriod"/>
            </a:pPr>
            <a:r>
              <a:rPr lang="en-US" sz="1600" b="1" i="0" u="none" strike="noStrike">
                <a:effectLst/>
                <a:latin typeface="Times New Roman"/>
                <a:cs typeface="Times New Roman"/>
              </a:rPr>
              <a:t>Python:</a:t>
            </a:r>
            <a:r>
              <a:rPr lang="en-US" sz="1600" b="0" i="0" u="none" strike="noStrike">
                <a:effectLst/>
                <a:latin typeface="Times New Roman"/>
                <a:cs typeface="Times New Roman"/>
              </a:rPr>
              <a:t> We have used python to preprocess the data and performed some EDA to know more about the dataset in general.</a:t>
            </a:r>
            <a:endParaRPr lang="en-US" sz="1600" b="1" i="0" u="none" strike="noStrike">
              <a:effectLst/>
              <a:latin typeface="Times New Roman"/>
              <a:cs typeface="Times New Roman"/>
            </a:endParaRPr>
          </a:p>
          <a:p>
            <a:pPr marL="457200" marR="3175" rtl="0" fontAlgn="base">
              <a:spcBef>
                <a:spcPts val="0"/>
              </a:spcBef>
              <a:spcAft>
                <a:spcPts val="0"/>
              </a:spcAft>
              <a:buFont typeface="+mj-lt"/>
              <a:buAutoNum type="arabicPeriod"/>
            </a:pPr>
            <a:r>
              <a:rPr lang="en-US" sz="1600" b="1" i="0" u="none" strike="noStrike">
                <a:effectLst/>
                <a:latin typeface="Times New Roman"/>
                <a:cs typeface="Times New Roman"/>
              </a:rPr>
              <a:t>Tableau: </a:t>
            </a:r>
            <a:r>
              <a:rPr lang="en-US" sz="1600" b="0" i="0" u="none" strike="noStrike">
                <a:effectLst/>
                <a:latin typeface="Times New Roman"/>
                <a:cs typeface="Times New Roman"/>
              </a:rPr>
              <a:t>It is used to generate charts corresponding to the dataset, create calculated fields, user defined functions for extracting the information we needed.</a:t>
            </a:r>
            <a:endParaRPr lang="en-US" sz="1600" b="1" i="0" u="none" strike="noStrike">
              <a:effectLst/>
              <a:latin typeface="Times New Roman"/>
              <a:cs typeface="Times New Roman"/>
            </a:endParaRPr>
          </a:p>
          <a:p>
            <a:pPr marL="457200" marR="3175" rtl="0" fontAlgn="base">
              <a:spcBef>
                <a:spcPts val="0"/>
              </a:spcBef>
              <a:spcAft>
                <a:spcPts val="0"/>
              </a:spcAft>
              <a:buFont typeface="+mj-lt"/>
              <a:buAutoNum type="arabicPeriod"/>
            </a:pPr>
            <a:r>
              <a:rPr lang="en-US" sz="1600" b="1" i="0" u="none" strike="noStrike">
                <a:effectLst/>
                <a:latin typeface="Times New Roman"/>
                <a:cs typeface="Times New Roman"/>
              </a:rPr>
              <a:t>D3.js: </a:t>
            </a:r>
            <a:r>
              <a:rPr lang="en-US" sz="1600">
                <a:latin typeface="Times New Roman"/>
                <a:cs typeface="Times New Roman"/>
              </a:rPr>
              <a:t>We </a:t>
            </a:r>
            <a:r>
              <a:rPr lang="en-US" sz="1600" b="0" i="0" u="none" strike="noStrike">
                <a:effectLst/>
                <a:latin typeface="Times New Roman"/>
                <a:cs typeface="Times New Roman"/>
              </a:rPr>
              <a:t>used D3.js for creating a few box plots, scatter plots.</a:t>
            </a:r>
            <a:endParaRPr lang="en-US" sz="1600" b="1" i="0" u="none" strike="noStrike">
              <a:effectLst/>
              <a:latin typeface="Times New Roman"/>
              <a:cs typeface="Times New Roman"/>
            </a:endParaRPr>
          </a:p>
          <a:p>
            <a:pPr marL="457200" marR="3175" fontAlgn="base">
              <a:spcBef>
                <a:spcPts val="0"/>
              </a:spcBef>
              <a:buFont typeface="+mj-lt"/>
              <a:buAutoNum type="arabicPeriod"/>
            </a:pPr>
            <a:r>
              <a:rPr lang="en-US" sz="1600" b="1" i="0" u="none" strike="noStrike" err="1">
                <a:effectLst/>
                <a:latin typeface="Times New Roman"/>
                <a:cs typeface="Times New Roman"/>
              </a:rPr>
              <a:t>VizHub</a:t>
            </a:r>
            <a:r>
              <a:rPr lang="en-US" sz="1600" b="1" i="0" u="none" strike="noStrike">
                <a:effectLst/>
                <a:latin typeface="Times New Roman"/>
                <a:cs typeface="Times New Roman"/>
              </a:rPr>
              <a:t>: </a:t>
            </a:r>
            <a:r>
              <a:rPr lang="en-US" sz="1600" b="0" i="0" u="none" strike="noStrike">
                <a:effectLst/>
                <a:latin typeface="Times New Roman"/>
                <a:cs typeface="Times New Roman"/>
              </a:rPr>
              <a:t>Used to </a:t>
            </a:r>
            <a:r>
              <a:rPr lang="en-US" sz="1600">
                <a:latin typeface="Times New Roman"/>
                <a:cs typeface="Times New Roman"/>
              </a:rPr>
              <a:t>create graphics</a:t>
            </a:r>
            <a:r>
              <a:rPr lang="en-US" sz="1600" b="0" i="0" u="none" strike="noStrike">
                <a:effectLst/>
                <a:latin typeface="Times New Roman"/>
                <a:cs typeface="Times New Roman"/>
              </a:rPr>
              <a:t> and data visualizations with web technologies.</a:t>
            </a:r>
            <a:endParaRPr lang="en-US" sz="1600" b="1" i="0" u="none" strike="noStrike">
              <a:effectLst/>
              <a:latin typeface="Times New Roman"/>
              <a:cs typeface="Times New Roman"/>
            </a:endParaRPr>
          </a:p>
          <a:p>
            <a:r>
              <a:rPr lang="en-US" sz="1600" b="1" i="0" u="none" strike="noStrike">
                <a:effectLst/>
                <a:latin typeface="Times New Roman"/>
                <a:cs typeface="Times New Roman"/>
              </a:rPr>
              <a:t>GitHub: </a:t>
            </a:r>
            <a:r>
              <a:rPr lang="en-US" sz="1600" b="0" i="0" u="none" strike="noStrike">
                <a:effectLst/>
                <a:latin typeface="Times New Roman"/>
                <a:cs typeface="Times New Roman"/>
              </a:rPr>
              <a:t>We create a GIST for the chosen cleaned dataset which can be used to maintain the dataset publicly.</a:t>
            </a:r>
            <a:endParaRPr lang="en-IN" sz="1600">
              <a:latin typeface="Times New Roman"/>
              <a:cs typeface="Times New Roman"/>
            </a:endParaRPr>
          </a:p>
        </p:txBody>
      </p:sp>
    </p:spTree>
    <p:extLst>
      <p:ext uri="{BB962C8B-B14F-4D97-AF65-F5344CB8AC3E}">
        <p14:creationId xmlns:p14="http://schemas.microsoft.com/office/powerpoint/2010/main" val="40379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DB103-55C5-ED6E-4B4F-B1954F81F9E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Workflow Diagram</a:t>
            </a:r>
          </a:p>
        </p:txBody>
      </p:sp>
      <p:pic>
        <p:nvPicPr>
          <p:cNvPr id="4" name="Picture 4" descr="Diagram&#10;&#10;Description automatically generated">
            <a:extLst>
              <a:ext uri="{FF2B5EF4-FFF2-40B4-BE49-F238E27FC236}">
                <a16:creationId xmlns:a16="http://schemas.microsoft.com/office/drawing/2014/main" id="{D57181DD-D24F-0CB7-5771-BDA34E891A62}"/>
              </a:ext>
            </a:extLst>
          </p:cNvPr>
          <p:cNvPicPr>
            <a:picLocks noGrp="1" noChangeAspect="1"/>
          </p:cNvPicPr>
          <p:nvPr>
            <p:ph idx="1"/>
          </p:nvPr>
        </p:nvPicPr>
        <p:blipFill>
          <a:blip r:embed="rId2"/>
          <a:stretch>
            <a:fillRect/>
          </a:stretch>
        </p:blipFill>
        <p:spPr>
          <a:xfrm>
            <a:off x="2207328" y="1675227"/>
            <a:ext cx="7777344" cy="4394199"/>
          </a:xfrm>
          <a:prstGeom prst="rect">
            <a:avLst/>
          </a:prstGeom>
        </p:spPr>
      </p:pic>
    </p:spTree>
    <p:extLst>
      <p:ext uri="{BB962C8B-B14F-4D97-AF65-F5344CB8AC3E}">
        <p14:creationId xmlns:p14="http://schemas.microsoft.com/office/powerpoint/2010/main" val="41271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4"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F8AF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635423B1-879B-D59A-896F-0F8E389C1C36}"/>
              </a:ext>
            </a:extLst>
          </p:cNvPr>
          <p:cNvPicPr>
            <a:picLocks noChangeAspect="1"/>
          </p:cNvPicPr>
          <p:nvPr/>
        </p:nvPicPr>
        <p:blipFill>
          <a:blip r:embed="rId2"/>
          <a:stretch>
            <a:fillRect/>
          </a:stretch>
        </p:blipFill>
        <p:spPr>
          <a:xfrm>
            <a:off x="4747307" y="1485794"/>
            <a:ext cx="6711072" cy="3875645"/>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A74754-4FFE-2883-C6F9-D1772C392D9C}"/>
              </a:ext>
            </a:extLst>
          </p:cNvPr>
          <p:cNvSpPr>
            <a:spLocks noGrp="1"/>
          </p:cNvSpPr>
          <p:nvPr>
            <p:ph type="title"/>
          </p:nvPr>
        </p:nvSpPr>
        <p:spPr>
          <a:xfrm>
            <a:off x="786385" y="756745"/>
            <a:ext cx="3778989" cy="3103374"/>
          </a:xfrm>
        </p:spPr>
        <p:txBody>
          <a:bodyPr anchor="b">
            <a:normAutofit/>
          </a:bodyPr>
          <a:lstStyle/>
          <a:p>
            <a:r>
              <a:rPr lang="en-US" sz="4800">
                <a:solidFill>
                  <a:schemeClr val="tx2"/>
                </a:solidFill>
                <a:cs typeface="Calibri Light"/>
              </a:rPr>
              <a:t>Feature Diagram</a:t>
            </a:r>
            <a:endParaRPr lang="en-US" sz="4800">
              <a:solidFill>
                <a:schemeClr val="tx2"/>
              </a:solidFill>
            </a:endParaRPr>
          </a:p>
        </p:txBody>
      </p:sp>
    </p:spTree>
    <p:extLst>
      <p:ext uri="{BB962C8B-B14F-4D97-AF65-F5344CB8AC3E}">
        <p14:creationId xmlns:p14="http://schemas.microsoft.com/office/powerpoint/2010/main" val="71097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94EE1-1EA8-E39B-CB70-90BBC372643B}"/>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700" b="1"/>
              <a:t>Bar Chart for Country of Origin</a:t>
            </a:r>
          </a:p>
        </p:txBody>
      </p:sp>
      <p:pic>
        <p:nvPicPr>
          <p:cNvPr id="1026" name="Picture 2">
            <a:extLst>
              <a:ext uri="{FF2B5EF4-FFF2-40B4-BE49-F238E27FC236}">
                <a16:creationId xmlns:a16="http://schemas.microsoft.com/office/drawing/2014/main" id="{FC607D41-BD77-9FEA-4992-DF73259A2A6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55" r="28896" b="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121103-F421-D2CF-EDBA-CE81288C9AD7}"/>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1</a:t>
            </a:r>
          </a:p>
        </p:txBody>
      </p:sp>
      <p:sp>
        <p:nvSpPr>
          <p:cNvPr id="1041" name="Rectangle 104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87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132D2-5E7A-EDAD-C0C1-1B2D16680E85}"/>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700" b="1"/>
              <a:t>Bar Chart for Country of Operator</a:t>
            </a:r>
            <a:endParaRPr lang="en-US" sz="3700"/>
          </a:p>
        </p:txBody>
      </p:sp>
      <p:pic>
        <p:nvPicPr>
          <p:cNvPr id="2050" name="Picture 2">
            <a:extLst>
              <a:ext uri="{FF2B5EF4-FFF2-40B4-BE49-F238E27FC236}">
                <a16:creationId xmlns:a16="http://schemas.microsoft.com/office/drawing/2014/main" id="{82DDDA59-89B1-B6DA-112B-661FFC91874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491" r="15492"/>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449C2A-BF08-37FB-970A-47D1464E557B}"/>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Fig 2</a:t>
            </a:r>
          </a:p>
        </p:txBody>
      </p:sp>
      <p:sp>
        <p:nvSpPr>
          <p:cNvPr id="2066" name="Rectangle 206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2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f9fac8-9376-4655-809b-1913b682f4b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EB0117C44F7C4385331E5D186F70CE" ma:contentTypeVersion="3" ma:contentTypeDescription="Create a new document." ma:contentTypeScope="" ma:versionID="e03f982e79d571047d96f259a6b1f301">
  <xsd:schema xmlns:xsd="http://www.w3.org/2001/XMLSchema" xmlns:xs="http://www.w3.org/2001/XMLSchema" xmlns:p="http://schemas.microsoft.com/office/2006/metadata/properties" xmlns:ns3="f6f9fac8-9376-4655-809b-1913b682f4bb" targetNamespace="http://schemas.microsoft.com/office/2006/metadata/properties" ma:root="true" ma:fieldsID="93b7fbf11a53b29fc53e5fe2042d13f1" ns3:_="">
    <xsd:import namespace="f6f9fac8-9376-4655-809b-1913b682f4bb"/>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9fac8-9376-4655-809b-1913b682f4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1CA727-D904-4EF5-A014-18F285197D92}">
  <ds:schemaRefs>
    <ds:schemaRef ds:uri="f6f9fac8-9376-4655-809b-1913b682f4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56D6896-3C89-413F-B34E-B13CFC75B7D5}">
  <ds:schemaRefs>
    <ds:schemaRef ds:uri="f6f9fac8-9376-4655-809b-1913b682f4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8F870A-8ECF-4B80-A2E5-EE724EC7A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Exploring Satellites in Space  Data Driven Story of Orbit and Purpose</vt:lpstr>
      <vt:lpstr>PowerPoint Presentation</vt:lpstr>
      <vt:lpstr>PowerPoint Presentation</vt:lpstr>
      <vt:lpstr>PowerPoint Presentation</vt:lpstr>
      <vt:lpstr>PowerPoint Presentation</vt:lpstr>
      <vt:lpstr>Workflow Diagram</vt:lpstr>
      <vt:lpstr>Feature Diagram</vt:lpstr>
      <vt:lpstr>Bar Chart for Country of Origin</vt:lpstr>
      <vt:lpstr>Bar Chart for Country of Operator</vt:lpstr>
      <vt:lpstr>Bar Chart for Launch Site</vt:lpstr>
      <vt:lpstr>Bar Chart for Launch Vehicle and Launch Site</vt:lpstr>
      <vt:lpstr>Bar Chart for Launch Vehicle and Contractor and in which type of orbit their satellites are</vt:lpstr>
      <vt:lpstr>Pichart for the Class of Orbit</vt:lpstr>
      <vt:lpstr>Stacked Bar for share of Countries for satellites over Past 2 Decades</vt:lpstr>
      <vt:lpstr>Pie chart for visualizing the purpose</vt:lpstr>
      <vt:lpstr>Pie chart for visualizing the purpose of the Satellite </vt:lpstr>
      <vt:lpstr>Box plot for Dry Mass and Class Of Orbit</vt:lpstr>
      <vt:lpstr>Box plot for Launch Mass and Class of Orbit</vt:lpstr>
      <vt:lpstr>Box plot for Power(Watts) and Class Of Orbit</vt:lpstr>
      <vt:lpstr>Scatter plot for Inclination and Latitude</vt:lpstr>
      <vt:lpstr>Scatter plot for Perigee and Apogee</vt:lpstr>
      <vt:lpstr>Space Budgets Over Time</vt:lpstr>
      <vt:lpstr>Number of Satellite Launches Per Year</vt:lpstr>
      <vt:lpstr>Kernel Density Estimate of Satellite Mass Distribution</vt:lpstr>
      <vt:lpstr>Launch Mass by Type of Orbit</vt:lpstr>
      <vt:lpstr>Launch Mass vs. Power Of Satellites</vt:lpstr>
      <vt:lpstr>Correlation Matrix between Quantitative Variables</vt:lpstr>
      <vt:lpstr>Number of Satellites by Orbit Type</vt:lpstr>
      <vt:lpstr>Network graph for top 5 Contactors, Launch Sites, Operator/Owner- top 5 </vt:lpstr>
      <vt:lpstr>Distribution of Launch Mass for Top 5 Satellite Operators/Owners</vt:lpstr>
      <vt:lpstr>Orbital Parameters of Five Random Satellites</vt:lpstr>
      <vt:lpstr>Orbital Parameters of Satellites</vt:lpstr>
      <vt:lpstr>Number of Satellites Launched by Top5 Countries Each Year</vt:lpstr>
      <vt:lpstr>PowerPoint Presentation</vt:lpstr>
      <vt:lpstr>Dashboard</vt:lpstr>
      <vt:lpstr>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Satellites in Space</dc:title>
  <dc:creator>samitha</dc:creator>
  <cp:revision>56</cp:revision>
  <dcterms:created xsi:type="dcterms:W3CDTF">2023-04-10T01:50:34Z</dcterms:created>
  <dcterms:modified xsi:type="dcterms:W3CDTF">2024-07-09T04:46:06Z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0x01010030EB0117C44F7C4385331E5D186F70CE</vt:lpwstr>
  </property>
</Properties>
</file>