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6" r:id="rId3"/>
    <p:sldId id="329" r:id="rId4"/>
    <p:sldId id="330" r:id="rId5"/>
    <p:sldId id="332" r:id="rId6"/>
    <p:sldId id="333" r:id="rId7"/>
    <p:sldId id="334" r:id="rId8"/>
    <p:sldId id="331" r:id="rId9"/>
    <p:sldId id="32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D5"/>
    <a:srgbClr val="FFB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4C6-98F8-D945-96A4-FFC4C018F7F3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D4D0-26F9-AC4F-99F0-57C679248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D4D0-26F9-AC4F-99F0-57C679248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A0B7-E36F-1B4F-AA4C-F12AF6728FE4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D6A6-7810-714E-95CF-FE1BBB3B41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56958"/>
          </a:xfrm>
          <a:prstGeom prst="rect">
            <a:avLst/>
          </a:prstGeom>
          <a:solidFill>
            <a:srgbClr val="FFB434"/>
          </a:solidFill>
          <a:ln>
            <a:solidFill>
              <a:srgbClr val="FFB4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4285D5"/>
          </a:solidFill>
          <a:ln>
            <a:solidFill>
              <a:srgbClr val="4285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Heavy"/>
          <a:ea typeface="+mj-ea"/>
          <a:cs typeface="Avenir Heav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10"/>
          <a:stretch/>
        </p:blipFill>
        <p:spPr>
          <a:xfrm>
            <a:off x="1486270" y="492124"/>
            <a:ext cx="6286130" cy="497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CMSC</a:t>
            </a:r>
            <a:r>
              <a:rPr lang="en-US" sz="6000" dirty="0"/>
              <a:t> </a:t>
            </a:r>
            <a:r>
              <a:rPr lang="en-US" sz="6000" dirty="0" smtClean="0"/>
              <a:t>2133</a:t>
            </a:r>
            <a:br>
              <a:rPr lang="en-US" sz="6000" dirty="0" smtClean="0"/>
            </a:br>
            <a:r>
              <a:rPr lang="en-US" sz="6000" dirty="0" smtClean="0"/>
              <a:t>Object Oriented Programming</a:t>
            </a:r>
            <a:br>
              <a:rPr lang="en-US" sz="6000" dirty="0" smtClean="0"/>
            </a:br>
            <a:r>
              <a:rPr lang="en-US" sz="6000" dirty="0" smtClean="0"/>
              <a:t>Java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02945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Prof. David North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2" y="4591519"/>
            <a:ext cx="916358" cy="167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540" b="20521"/>
          <a:stretch/>
        </p:blipFill>
        <p:spPr>
          <a:xfrm>
            <a:off x="6396734" y="5412081"/>
            <a:ext cx="2645666" cy="8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 smtClean="0"/>
              <a:t>Review Requirements</a:t>
            </a:r>
          </a:p>
          <a:p>
            <a:pPr marL="0" indent="0">
              <a:buNone/>
            </a:pPr>
            <a:r>
              <a:rPr lang="en-US" strike="sngStrike" dirty="0" smtClean="0"/>
              <a:t>Identify Objects</a:t>
            </a:r>
          </a:p>
          <a:p>
            <a:pPr marL="0" indent="0">
              <a:buNone/>
            </a:pPr>
            <a:r>
              <a:rPr lang="en-US" strike="sngStrike" dirty="0" smtClean="0"/>
              <a:t>Build Object Model</a:t>
            </a:r>
          </a:p>
          <a:p>
            <a:pPr marL="0" indent="0">
              <a:buNone/>
            </a:pPr>
            <a:r>
              <a:rPr lang="en-US" dirty="0" smtClean="0"/>
              <a:t>Build 1.1 &amp; Test </a:t>
            </a:r>
          </a:p>
          <a:p>
            <a:pPr marL="0" indent="0">
              <a:buNone/>
            </a:pPr>
            <a:r>
              <a:rPr lang="en-US" dirty="0" smtClean="0"/>
              <a:t>Build 1.2 &amp; Test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76845"/>
            <a:ext cx="2641600" cy="307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929245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do Random numbers?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 Random Class</a:t>
            </a:r>
          </a:p>
          <a:p>
            <a:r>
              <a:rPr lang="en-US" dirty="0"/>
              <a:t>Part of the </a:t>
            </a:r>
            <a:r>
              <a:rPr lang="en-US" dirty="0" err="1"/>
              <a:t>java.util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java.util</a:t>
            </a:r>
            <a:r>
              <a:rPr lang="en-US" dirty="0" smtClean="0"/>
              <a:t> (Reuse)</a:t>
            </a:r>
            <a:endParaRPr lang="en-US" dirty="0"/>
          </a:p>
          <a:p>
            <a:r>
              <a:rPr lang="en-US" dirty="0" smtClean="0"/>
              <a:t>Generates random numbers  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sz="2600" dirty="0" smtClean="0"/>
              <a:t>Random()</a:t>
            </a:r>
          </a:p>
          <a:p>
            <a:pPr lvl="1"/>
            <a:r>
              <a:rPr lang="en-US" sz="2600" dirty="0" smtClean="0"/>
              <a:t>float </a:t>
            </a:r>
            <a:r>
              <a:rPr lang="en-US" sz="2600" dirty="0" err="1" smtClean="0"/>
              <a:t>nextFloat</a:t>
            </a:r>
            <a:r>
              <a:rPr lang="en-US" sz="2600" dirty="0" smtClean="0"/>
              <a:t>() – returns float between 0.0 and 1.0</a:t>
            </a:r>
          </a:p>
          <a:p>
            <a:pPr lvl="1"/>
            <a:r>
              <a:rPr lang="en-US" sz="2600" dirty="0" err="1"/>
              <a:t>i</a:t>
            </a:r>
            <a:r>
              <a:rPr lang="en-US" sz="2600" dirty="0" err="1" smtClean="0"/>
              <a:t>nt</a:t>
            </a:r>
            <a:r>
              <a:rPr lang="en-US" sz="2600" dirty="0" smtClean="0"/>
              <a:t> </a:t>
            </a:r>
            <a:r>
              <a:rPr lang="en-US" sz="2600" dirty="0" err="1" smtClean="0"/>
              <a:t>nextInt</a:t>
            </a:r>
            <a:r>
              <a:rPr lang="en-US" sz="2600" dirty="0" smtClean="0"/>
              <a:t> – returns a </a:t>
            </a:r>
            <a:r>
              <a:rPr lang="en-US" sz="2600" dirty="0" err="1" smtClean="0"/>
              <a:t>integet</a:t>
            </a:r>
            <a:r>
              <a:rPr lang="en-US" sz="2600" dirty="0" smtClean="0"/>
              <a:t> between 0 and largest </a:t>
            </a:r>
            <a:r>
              <a:rPr lang="en-US" sz="2600" dirty="0" err="1" smtClean="0"/>
              <a:t>int</a:t>
            </a:r>
            <a:endParaRPr lang="en-US" sz="2600" dirty="0" smtClean="0"/>
          </a:p>
          <a:p>
            <a:pPr lvl="1"/>
            <a:r>
              <a:rPr lang="en-US" sz="2600" dirty="0" err="1"/>
              <a:t>i</a:t>
            </a:r>
            <a:r>
              <a:rPr lang="en-US" sz="2600" dirty="0" err="1" smtClean="0"/>
              <a:t>nt</a:t>
            </a:r>
            <a:r>
              <a:rPr lang="en-US" sz="2600" dirty="0" smtClean="0"/>
              <a:t> </a:t>
            </a:r>
            <a:r>
              <a:rPr lang="en-US" sz="2600" dirty="0" err="1" smtClean="0"/>
              <a:t>nextInt</a:t>
            </a:r>
            <a:r>
              <a:rPr lang="en-US" sz="2600" dirty="0" smtClean="0"/>
              <a:t>(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num</a:t>
            </a:r>
            <a:r>
              <a:rPr lang="en-US" sz="2600" dirty="0" smtClean="0"/>
              <a:t>) return an integer  &gt;= 0 and  &lt;= </a:t>
            </a:r>
            <a:r>
              <a:rPr lang="en-US" sz="2600" dirty="0" smtClean="0"/>
              <a:t>num-1.</a:t>
            </a:r>
            <a:endParaRPr lang="en-US" sz="2600" dirty="0" smtClean="0"/>
          </a:p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6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latin typeface="Courier"/>
                <a:cs typeface="Courier"/>
              </a:rPr>
              <a:t>Random gen = </a:t>
            </a:r>
            <a:r>
              <a:rPr lang="en-US" b="0" dirty="0" smtClean="0">
                <a:latin typeface="Courier"/>
                <a:cs typeface="Courier"/>
              </a:rPr>
              <a:t>new Random</a:t>
            </a:r>
            <a:r>
              <a:rPr lang="en-US" b="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endParaRPr lang="en-US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0" dirty="0">
                <a:latin typeface="Courier"/>
                <a:cs typeface="Courier"/>
              </a:rPr>
              <a:t>// number 1 to 10</a:t>
            </a:r>
          </a:p>
          <a:p>
            <a:pPr marL="0" indent="0">
              <a:buNone/>
            </a:pPr>
            <a:endParaRPr lang="en-US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0" dirty="0" err="1" smtClean="0">
                <a:latin typeface="Courier"/>
                <a:cs typeface="Courier"/>
              </a:rPr>
              <a:t>num</a:t>
            </a:r>
            <a:r>
              <a:rPr lang="en-US" b="0" dirty="0" smtClean="0">
                <a:latin typeface="Courier"/>
                <a:cs typeface="Courier"/>
              </a:rPr>
              <a:t> = </a:t>
            </a:r>
            <a:r>
              <a:rPr lang="en-US" b="0" dirty="0" err="1" smtClean="0">
                <a:latin typeface="Courier"/>
                <a:cs typeface="Courier"/>
              </a:rPr>
              <a:t>gen.nextInt</a:t>
            </a:r>
            <a:r>
              <a:rPr lang="en-US" b="0" dirty="0" smtClean="0">
                <a:latin typeface="Courier"/>
                <a:cs typeface="Courier"/>
              </a:rPr>
              <a:t>(10)+1;  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latin typeface="Courier"/>
                <a:cs typeface="Courier"/>
              </a:rPr>
              <a:t>Random gen = Random();</a:t>
            </a:r>
          </a:p>
          <a:p>
            <a:pPr marL="0" indent="0">
              <a:buNone/>
            </a:pPr>
            <a:endParaRPr lang="en-US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0" dirty="0">
                <a:latin typeface="Courier"/>
                <a:cs typeface="Courier"/>
              </a:rPr>
              <a:t>// number 1 to 10</a:t>
            </a:r>
          </a:p>
          <a:p>
            <a:pPr marL="0" indent="0">
              <a:buNone/>
            </a:pPr>
            <a:endParaRPr lang="en-US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0" dirty="0" err="1" smtClean="0">
                <a:latin typeface="Courier"/>
                <a:cs typeface="Courier"/>
              </a:rPr>
              <a:t>num</a:t>
            </a:r>
            <a:r>
              <a:rPr lang="en-US" b="0" dirty="0" smtClean="0">
                <a:latin typeface="Courier"/>
                <a:cs typeface="Courier"/>
              </a:rPr>
              <a:t> = </a:t>
            </a:r>
            <a:r>
              <a:rPr lang="en-US" b="0" dirty="0" err="1" smtClean="0">
                <a:latin typeface="Courier"/>
                <a:cs typeface="Courier"/>
              </a:rPr>
              <a:t>generator.nextInt</a:t>
            </a:r>
            <a:r>
              <a:rPr lang="en-US" b="0" dirty="0" smtClean="0">
                <a:latin typeface="Courier"/>
                <a:cs typeface="Courier"/>
              </a:rPr>
              <a:t>(10)+1;  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940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0" dirty="0" smtClean="0">
                <a:latin typeface="Courier"/>
                <a:cs typeface="Courier"/>
              </a:rPr>
              <a:t>Random gen = Random();</a:t>
            </a:r>
          </a:p>
          <a:p>
            <a:pPr marL="0" indent="0">
              <a:buNone/>
            </a:pPr>
            <a:endParaRPr lang="en-US" sz="28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0" dirty="0" smtClean="0">
                <a:latin typeface="Courier"/>
                <a:cs typeface="Courier"/>
              </a:rPr>
              <a:t>// set the random seed value</a:t>
            </a:r>
          </a:p>
          <a:p>
            <a:pPr marL="0" indent="0">
              <a:buNone/>
            </a:pPr>
            <a:r>
              <a:rPr lang="en-US" sz="2800" b="0" dirty="0" err="1">
                <a:latin typeface="Courier"/>
                <a:cs typeface="Courier"/>
              </a:rPr>
              <a:t>gen.setSeed</a:t>
            </a:r>
            <a:r>
              <a:rPr lang="en-US" sz="2800" b="0" dirty="0">
                <a:latin typeface="Courier"/>
                <a:cs typeface="Courier"/>
              </a:rPr>
              <a:t>(</a:t>
            </a:r>
            <a:r>
              <a:rPr lang="en-US" sz="2800" b="0" dirty="0" err="1">
                <a:latin typeface="Courier"/>
                <a:cs typeface="Courier"/>
              </a:rPr>
              <a:t>System.currentTimeMillis</a:t>
            </a:r>
            <a:r>
              <a:rPr lang="en-US" sz="2800" b="0" dirty="0">
                <a:latin typeface="Courier"/>
                <a:cs typeface="Courier"/>
              </a:rPr>
              <a:t>())</a:t>
            </a:r>
            <a:r>
              <a:rPr lang="en-US" sz="2800" b="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8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0" dirty="0" err="1">
                <a:latin typeface="Courier"/>
                <a:cs typeface="Courier"/>
              </a:rPr>
              <a:t>gen.setSeed</a:t>
            </a:r>
            <a:r>
              <a:rPr lang="en-US" sz="2800" b="0" dirty="0" smtClean="0">
                <a:latin typeface="Courier"/>
                <a:cs typeface="Courier"/>
              </a:rPr>
              <a:t>(1234567)</a:t>
            </a:r>
            <a:r>
              <a:rPr lang="en-US" sz="2800" b="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8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0" dirty="0">
                <a:latin typeface="Courier"/>
                <a:cs typeface="Courier"/>
              </a:rPr>
              <a:t>// number 1 to 10</a:t>
            </a:r>
          </a:p>
          <a:p>
            <a:pPr marL="0" indent="0">
              <a:buNone/>
            </a:pPr>
            <a:r>
              <a:rPr lang="en-US" sz="2800" b="0" dirty="0" err="1" smtClean="0">
                <a:latin typeface="Courier"/>
                <a:cs typeface="Courier"/>
              </a:rPr>
              <a:t>num</a:t>
            </a:r>
            <a:r>
              <a:rPr lang="en-US" sz="2800" b="0" dirty="0" smtClean="0">
                <a:latin typeface="Courier"/>
                <a:cs typeface="Courier"/>
              </a:rPr>
              <a:t> = </a:t>
            </a:r>
            <a:r>
              <a:rPr lang="en-US" sz="2800" b="0" dirty="0" err="1" smtClean="0">
                <a:latin typeface="Courier"/>
                <a:cs typeface="Courier"/>
              </a:rPr>
              <a:t>generator.nextInt</a:t>
            </a:r>
            <a:r>
              <a:rPr lang="en-US" sz="2800" b="0" dirty="0" smtClean="0">
                <a:latin typeface="Courier"/>
                <a:cs typeface="Courier"/>
              </a:rPr>
              <a:t>(10)+1;  </a:t>
            </a:r>
            <a:endParaRPr lang="en-US" sz="2800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Example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trike="sngStrike" dirty="0" smtClean="0"/>
              <a:t>Review Requirements</a:t>
            </a:r>
          </a:p>
          <a:p>
            <a:pPr marL="0" indent="0">
              <a:buNone/>
            </a:pPr>
            <a:r>
              <a:rPr lang="en-US" strike="sngStrike" dirty="0" smtClean="0"/>
              <a:t>Identify Objects</a:t>
            </a:r>
          </a:p>
          <a:p>
            <a:pPr marL="0" indent="0">
              <a:buNone/>
            </a:pPr>
            <a:r>
              <a:rPr lang="en-US" strike="sngStrike" dirty="0" smtClean="0"/>
              <a:t>Build Object Model</a:t>
            </a:r>
          </a:p>
          <a:p>
            <a:pPr marL="0" indent="0">
              <a:buNone/>
            </a:pPr>
            <a:r>
              <a:rPr lang="en-US" dirty="0" smtClean="0"/>
              <a:t>Build 1.1 &amp; Test </a:t>
            </a:r>
          </a:p>
          <a:p>
            <a:pPr marL="0" indent="0">
              <a:buNone/>
            </a:pPr>
            <a:r>
              <a:rPr lang="en-US" dirty="0" smtClean="0"/>
              <a:t>Build 1.2 &amp; Test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76845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5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215</Words>
  <Application>Microsoft Macintosh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CMSC 2133 Object Oriented Programming Java</vt:lpstr>
      <vt:lpstr>Project 1</vt:lpstr>
      <vt:lpstr>Java Questions?</vt:lpstr>
      <vt:lpstr>Random Class</vt:lpstr>
      <vt:lpstr>Random Class</vt:lpstr>
      <vt:lpstr>Random Class</vt:lpstr>
      <vt:lpstr>Random Class</vt:lpstr>
      <vt:lpstr>Program Example 6</vt:lpstr>
      <vt:lpstr>Project 1</vt:lpstr>
    </vt:vector>
  </TitlesOfParts>
  <Company>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Computer and Society Chapters 1 &amp; 2</dc:title>
  <dc:creator>David North</dc:creator>
  <cp:lastModifiedBy>David North</cp:lastModifiedBy>
  <cp:revision>86</cp:revision>
  <dcterms:created xsi:type="dcterms:W3CDTF">2015-08-20T21:05:47Z</dcterms:created>
  <dcterms:modified xsi:type="dcterms:W3CDTF">2016-09-07T15:39:38Z</dcterms:modified>
</cp:coreProperties>
</file>