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36" r:id="rId3"/>
    <p:sldId id="332" r:id="rId4"/>
    <p:sldId id="333" r:id="rId5"/>
    <p:sldId id="349" r:id="rId6"/>
    <p:sldId id="338" r:id="rId7"/>
    <p:sldId id="337" r:id="rId8"/>
    <p:sldId id="335" r:id="rId9"/>
    <p:sldId id="352" r:id="rId10"/>
    <p:sldId id="341" r:id="rId11"/>
    <p:sldId id="348" r:id="rId12"/>
    <p:sldId id="343" r:id="rId13"/>
    <p:sldId id="344" r:id="rId14"/>
    <p:sldId id="345" r:id="rId15"/>
    <p:sldId id="321" r:id="rId16"/>
    <p:sldId id="331" r:id="rId17"/>
    <p:sldId id="346" r:id="rId18"/>
    <p:sldId id="347" r:id="rId19"/>
    <p:sldId id="351" r:id="rId20"/>
    <p:sldId id="35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D5"/>
    <a:srgbClr val="FF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/>
    <p:restoredTop sz="93273"/>
  </p:normalViewPr>
  <p:slideViewPr>
    <p:cSldViewPr snapToGrid="0" snapToObjects="1">
      <p:cViewPr varScale="1">
        <p:scale>
          <a:sx n="76" d="100"/>
          <a:sy n="76" d="100"/>
        </p:scale>
        <p:origin x="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4C6-98F8-D945-96A4-FFC4C018F7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DD4D0-26F9-AC4F-99F0-57C67924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18C44794-7E5C-A149-8ABD-464C02A2BD08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18C44794-7E5C-A149-8ABD-464C02A2BD08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18C44794-7E5C-A149-8ABD-464C02A2BD08}" type="slidenum">
              <a:rPr lang="en-US" sz="1200">
                <a:latin typeface="Arial" charset="0"/>
              </a:rPr>
              <a:pPr/>
              <a:t>20</a:t>
            </a:fld>
            <a:endParaRPr lang="en-US" sz="1200">
              <a:latin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3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A0B7-E36F-1B4F-AA4C-F12AF6728FE4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56958"/>
          </a:xfrm>
          <a:prstGeom prst="rect">
            <a:avLst/>
          </a:prstGeom>
          <a:solidFill>
            <a:srgbClr val="FFB434"/>
          </a:solidFill>
          <a:ln>
            <a:solidFill>
              <a:srgbClr val="FFB4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4285D5"/>
          </a:solidFill>
          <a:ln>
            <a:solidFill>
              <a:srgbClr val="4285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Heavy"/>
          <a:ea typeface="+mj-ea"/>
          <a:cs typeface="Avenir Heav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Avenir Light"/>
          <a:ea typeface="+mn-ea"/>
          <a:cs typeface="Aveni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Avenir Light"/>
          <a:ea typeface="+mn-ea"/>
          <a:cs typeface="Aveni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Avenir Light"/>
          <a:ea typeface="+mn-ea"/>
          <a:cs typeface="Aveni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Avenir Light"/>
          <a:ea typeface="+mn-ea"/>
          <a:cs typeface="Aveni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Avenir Light"/>
          <a:ea typeface="+mn-ea"/>
          <a:cs typeface="Aveni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-paradig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10"/>
          <a:stretch/>
        </p:blipFill>
        <p:spPr>
          <a:xfrm>
            <a:off x="1486270" y="492124"/>
            <a:ext cx="6286130" cy="497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CMSC 2133</a:t>
            </a:r>
            <a:br>
              <a:rPr lang="en-US" sz="6000" dirty="0"/>
            </a:br>
            <a:r>
              <a:rPr lang="en-US" sz="6000" dirty="0"/>
              <a:t>Object Oriented Programming</a:t>
            </a:r>
            <a:br>
              <a:rPr lang="en-US" sz="6000" dirty="0"/>
            </a:br>
            <a:r>
              <a:rPr lang="en-US" sz="6000" dirty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02945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Prof. David North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2" y="4591519"/>
            <a:ext cx="916358" cy="167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540" b="20521"/>
          <a:stretch/>
        </p:blipFill>
        <p:spPr>
          <a:xfrm>
            <a:off x="6396734" y="5412081"/>
            <a:ext cx="2645666" cy="8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represent a Class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0" dirty="0"/>
              <a:t>A Class in Java is the main way we </a:t>
            </a:r>
          </a:p>
          <a:p>
            <a:pPr marL="0" indent="0" algn="ctr">
              <a:buNone/>
            </a:pPr>
            <a:r>
              <a:rPr lang="en-US" b="0" dirty="0"/>
              <a:t>organize data and code.</a:t>
            </a:r>
          </a:p>
          <a:p>
            <a:r>
              <a:rPr lang="en-US" b="0" dirty="0"/>
              <a:t>Define - Name</a:t>
            </a:r>
          </a:p>
          <a:p>
            <a:r>
              <a:rPr lang="en-US" b="0" dirty="0"/>
              <a:t>Attributes</a:t>
            </a:r>
          </a:p>
          <a:p>
            <a:pPr lvl="1"/>
            <a:r>
              <a:rPr lang="en-US" b="0" dirty="0"/>
              <a:t>Visibility (public, private) – use encapsulation</a:t>
            </a:r>
          </a:p>
          <a:p>
            <a:pPr lvl="1"/>
            <a:r>
              <a:rPr lang="en-US" b="0" dirty="0"/>
              <a:t>Declare Instance variables</a:t>
            </a:r>
          </a:p>
          <a:p>
            <a:r>
              <a:rPr lang="en-US" b="0" dirty="0"/>
              <a:t>Services</a:t>
            </a:r>
          </a:p>
          <a:p>
            <a:pPr lvl="1"/>
            <a:r>
              <a:rPr lang="en-US" b="0" dirty="0"/>
              <a:t>Declare methods</a:t>
            </a:r>
          </a:p>
          <a:p>
            <a:pPr lvl="1"/>
            <a:r>
              <a:rPr lang="en-US" b="0" dirty="0"/>
              <a:t>Types</a:t>
            </a:r>
          </a:p>
          <a:p>
            <a:pPr lvl="2"/>
            <a:r>
              <a:rPr lang="en-US" b="0" dirty="0"/>
              <a:t>Constructor</a:t>
            </a:r>
          </a:p>
          <a:p>
            <a:pPr lvl="2"/>
            <a:r>
              <a:rPr lang="en-US" b="0" dirty="0"/>
              <a:t>Getters/Setters or </a:t>
            </a:r>
            <a:r>
              <a:rPr lang="en-US" b="0" dirty="0" err="1"/>
              <a:t>Accessors</a:t>
            </a:r>
            <a:r>
              <a:rPr lang="en-US" b="0" dirty="0"/>
              <a:t>/</a:t>
            </a:r>
            <a:r>
              <a:rPr lang="en-US" b="0" dirty="0" err="1"/>
              <a:t>Mutators</a:t>
            </a:r>
            <a:endParaRPr lang="en-US" b="0" dirty="0"/>
          </a:p>
          <a:p>
            <a:pPr lvl="2"/>
            <a:r>
              <a:rPr lang="en-US" b="0" dirty="0"/>
              <a:t>Services</a:t>
            </a:r>
          </a:p>
          <a:p>
            <a:pPr lvl="2"/>
            <a:r>
              <a:rPr lang="en-US" b="0" dirty="0" err="1"/>
              <a:t>toString</a:t>
            </a:r>
            <a:r>
              <a:rPr lang="en-US" b="0" dirty="0"/>
              <a:t>()</a:t>
            </a:r>
          </a:p>
          <a:p>
            <a:pPr marL="0" indent="0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3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4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40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Encapsulation is hiding how something works from those that use it.</a:t>
            </a:r>
          </a:p>
          <a:p>
            <a:r>
              <a:rPr lang="en-US" dirty="0"/>
              <a:t>Real World Examples : </a:t>
            </a:r>
          </a:p>
          <a:p>
            <a:pPr lvl="1"/>
            <a:r>
              <a:rPr lang="en-US" dirty="0"/>
              <a:t>A car engine</a:t>
            </a:r>
          </a:p>
          <a:p>
            <a:pPr lvl="1"/>
            <a:r>
              <a:rPr lang="en-US" dirty="0"/>
              <a:t>A computer</a:t>
            </a:r>
          </a:p>
          <a:p>
            <a:r>
              <a:rPr lang="en-US" dirty="0"/>
              <a:t>CS Examples : </a:t>
            </a:r>
          </a:p>
          <a:p>
            <a:pPr lvl="1"/>
            <a:r>
              <a:rPr lang="en-US" dirty="0"/>
              <a:t>Creating a function that performs a specific service.</a:t>
            </a:r>
            <a:endParaRPr lang="en-US" sz="2400" dirty="0"/>
          </a:p>
          <a:p>
            <a:pPr lvl="1"/>
            <a:r>
              <a:rPr lang="en-US" dirty="0"/>
              <a:t>Creating an object that knows things</a:t>
            </a:r>
          </a:p>
          <a:p>
            <a:pPr lvl="1"/>
            <a:r>
              <a:rPr lang="en-US" dirty="0"/>
              <a:t>Hiding how an object knows and does things </a:t>
            </a:r>
            <a:endParaRPr lang="en-US" b="1" dirty="0"/>
          </a:p>
          <a:p>
            <a:pPr lvl="3"/>
            <a:endParaRPr lang="en-US" b="1" dirty="0"/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29" y="2347740"/>
            <a:ext cx="3434171" cy="2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dealer needs to keep a list of his cars</a:t>
            </a:r>
          </a:p>
          <a:p>
            <a:r>
              <a:rPr lang="en-US" dirty="0"/>
              <a:t>What might the Classes be?</a:t>
            </a:r>
          </a:p>
        </p:txBody>
      </p:sp>
    </p:spTree>
    <p:extLst>
      <p:ext uri="{BB962C8B-B14F-4D97-AF65-F5344CB8AC3E}">
        <p14:creationId xmlns:p14="http://schemas.microsoft.com/office/powerpoint/2010/main" val="245896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5011"/>
            <a:ext cx="9144000" cy="895568"/>
          </a:xfrm>
        </p:spPr>
        <p:txBody>
          <a:bodyPr>
            <a:normAutofit fontScale="90000"/>
          </a:bodyPr>
          <a:lstStyle/>
          <a:p>
            <a:r>
              <a:rPr lang="en-US" dirty="0"/>
              <a:t>Unified Modeling Language (UML)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65017"/>
            <a:ext cx="8229600" cy="4028992"/>
          </a:xfrm>
        </p:spPr>
        <p:txBody>
          <a:bodyPr>
            <a:normAutofit/>
          </a:bodyPr>
          <a:lstStyle/>
          <a:p>
            <a:r>
              <a:rPr lang="en-US" dirty="0"/>
              <a:t>Notation for documentation of OO designs</a:t>
            </a:r>
          </a:p>
          <a:p>
            <a:r>
              <a:rPr lang="en-US" dirty="0"/>
              <a:t>Created by </a:t>
            </a:r>
            <a:r>
              <a:rPr lang="en-US" dirty="0" err="1"/>
              <a:t>Booch</a:t>
            </a:r>
            <a:r>
              <a:rPr lang="en-US" dirty="0"/>
              <a:t>, </a:t>
            </a:r>
            <a:r>
              <a:rPr lang="en-US" dirty="0" err="1"/>
              <a:t>Rumbaugh</a:t>
            </a:r>
            <a:r>
              <a:rPr lang="en-US" dirty="0"/>
              <a:t>, Jacobson</a:t>
            </a:r>
          </a:p>
          <a:p>
            <a:r>
              <a:rPr lang="en-US" dirty="0"/>
              <a:t>Lots of different diagrams defined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Class Diagram (Object Model)</a:t>
            </a:r>
          </a:p>
          <a:p>
            <a:pPr lvl="1"/>
            <a:r>
              <a:rPr lang="en-US" dirty="0"/>
              <a:t>Sequence Diagram (Interaction Diagram)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Class Diagram</a:t>
            </a:r>
          </a:p>
        </p:txBody>
      </p:sp>
      <p:pic>
        <p:nvPicPr>
          <p:cNvPr id="6" name="Picture 5" descr="Screen Shot 2015-09-27 at 8.0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1" y="1180501"/>
            <a:ext cx="7557710" cy="5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589" y="1600201"/>
            <a:ext cx="4238362" cy="3479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05AB9-DEFF-E54A-B723-532F5FAE1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96"/>
          <a:stretch/>
        </p:blipFill>
        <p:spPr>
          <a:xfrm>
            <a:off x="4182533" y="1196031"/>
            <a:ext cx="4368800" cy="46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6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557" y="28189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Associations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" y="1417637"/>
            <a:ext cx="4695229" cy="48647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Associations</a:t>
            </a:r>
          </a:p>
          <a:p>
            <a:pPr lvl="1"/>
            <a:r>
              <a:rPr lang="en-US" dirty="0"/>
              <a:t>Association </a:t>
            </a:r>
          </a:p>
          <a:p>
            <a:pPr lvl="2"/>
            <a:r>
              <a:rPr lang="en-US" dirty="0"/>
              <a:t>knows about</a:t>
            </a:r>
          </a:p>
          <a:p>
            <a:pPr lvl="2"/>
            <a:r>
              <a:rPr lang="en-US" dirty="0"/>
              <a:t>label</a:t>
            </a:r>
          </a:p>
          <a:p>
            <a:pPr lvl="2"/>
            <a:r>
              <a:rPr lang="en-US" dirty="0"/>
              <a:t>multiplicity</a:t>
            </a:r>
          </a:p>
          <a:p>
            <a:pPr lvl="1"/>
            <a:r>
              <a:rPr lang="en-US" dirty="0"/>
              <a:t>Aggregation </a:t>
            </a:r>
          </a:p>
          <a:p>
            <a:pPr lvl="2"/>
            <a:r>
              <a:rPr lang="en-US" dirty="0"/>
              <a:t>has a</a:t>
            </a:r>
          </a:p>
          <a:p>
            <a:pPr lvl="2"/>
            <a:r>
              <a:rPr lang="en-US" dirty="0"/>
              <a:t>Parts are not deleted when the whole is deleted</a:t>
            </a:r>
          </a:p>
          <a:p>
            <a:pPr lvl="1"/>
            <a:r>
              <a:rPr lang="en-US" dirty="0"/>
              <a:t>Composition</a:t>
            </a:r>
          </a:p>
          <a:p>
            <a:pPr lvl="2"/>
            <a:r>
              <a:rPr lang="en-US" dirty="0"/>
              <a:t>is a part of</a:t>
            </a:r>
          </a:p>
          <a:p>
            <a:pPr lvl="2"/>
            <a:r>
              <a:rPr lang="en-US" dirty="0"/>
              <a:t>Parts are deleted when the whole is deleted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29D5F-0170-D343-98A9-CE0F9A0E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33" y="130705"/>
            <a:ext cx="3197217" cy="65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08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43" y="1444625"/>
            <a:ext cx="4907134" cy="452596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endParaRPr lang="en-US" sz="2000" b="0" dirty="0">
              <a:latin typeface="Avenir Next Regular"/>
              <a:cs typeface="Avenir Next Regular"/>
            </a:endParaRPr>
          </a:p>
          <a:p>
            <a:pPr lvl="2">
              <a:buClr>
                <a:schemeClr val="accent2"/>
              </a:buClr>
              <a:buFont typeface="Wingdings" charset="0"/>
              <a:buChar char="§"/>
            </a:pPr>
            <a:endParaRPr lang="en-US" sz="1600" b="0" dirty="0">
              <a:latin typeface="Avenir Next Regular"/>
              <a:cs typeface="Avenir Next Regular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sz="2400" b="0" dirty="0">
              <a:latin typeface="Avenir Next Regular"/>
              <a:cs typeface="Avenir Next Regular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0" dirty="0">
                <a:latin typeface="Avenir Next Regular"/>
                <a:cs typeface="Avenir Next Regular"/>
              </a:rPr>
              <a:t>Tool to support development of Requirements and Design documentation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0" dirty="0">
                <a:latin typeface="Avenir Next Regular"/>
                <a:cs typeface="Avenir Next Regular"/>
                <a:hlinkClick r:id="rId3"/>
              </a:rPr>
              <a:t>www.visual-paradigm.com</a:t>
            </a:r>
            <a:endParaRPr lang="en-US" sz="2400" b="0" dirty="0">
              <a:latin typeface="Avenir Next Regular"/>
              <a:cs typeface="Avenir Next Regular"/>
            </a:endParaRP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0" dirty="0">
                <a:latin typeface="Avenir Next Regular"/>
                <a:cs typeface="Avenir Next Regular"/>
              </a:rPr>
              <a:t>Check out 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000" b="0" dirty="0">
                <a:latin typeface="Avenir Next Regular"/>
                <a:cs typeface="Avenir Next Regular"/>
              </a:rPr>
              <a:t>Visual Paradigm Technical Brief for install info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000" b="0" dirty="0">
                <a:latin typeface="Avenir Next Regular"/>
                <a:cs typeface="Avenir Next Regular"/>
              </a:rPr>
              <a:t>Visual Paradigm videos for training on using the tool.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0" dirty="0">
                <a:latin typeface="Avenir Next Regular"/>
                <a:cs typeface="Avenir Next Regular"/>
              </a:rPr>
              <a:t>OC has purchased a license for the CS department that all CS students can use.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0" dirty="0">
                <a:latin typeface="Avenir Next Regular"/>
                <a:cs typeface="Avenir Next Regular"/>
              </a:rPr>
              <a:t>We will use this for many assignments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000" b="0" dirty="0">
              <a:latin typeface="Avenir Next Regular"/>
              <a:cs typeface="Avenir Next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93842"/>
            <a:ext cx="4533900" cy="11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43" y="1444625"/>
            <a:ext cx="4907134" cy="452596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endParaRPr lang="en-US" sz="2000" b="0" dirty="0">
              <a:latin typeface="Avenir Next Regular"/>
              <a:cs typeface="Avenir Next Regular"/>
            </a:endParaRPr>
          </a:p>
          <a:p>
            <a:pPr lvl="2">
              <a:buClr>
                <a:schemeClr val="accent2"/>
              </a:buClr>
              <a:buFont typeface="Wingdings" charset="0"/>
              <a:buChar char="§"/>
            </a:pPr>
            <a:endParaRPr lang="en-US" sz="1600" b="0" dirty="0">
              <a:latin typeface="Avenir Next Regular"/>
              <a:cs typeface="Avenir Next Regular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sz="2400" b="0" dirty="0">
              <a:latin typeface="Avenir Next Regular"/>
              <a:cs typeface="Avenir Next Regular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None/>
            </a:pPr>
            <a:r>
              <a:rPr lang="en-US" sz="6000" b="0" dirty="0">
                <a:latin typeface="Avenir Next Regular"/>
                <a:cs typeface="Avenir Next Regular"/>
              </a:rPr>
              <a:t>Demo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000" b="0" dirty="0">
              <a:latin typeface="Avenir Next Regular"/>
              <a:cs typeface="Avenir Next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93842"/>
            <a:ext cx="4533900" cy="11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5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Class </a:t>
            </a:r>
            <a:r>
              <a:rPr lang="en-US" dirty="0" err="1"/>
              <a:t>Prog</a:t>
            </a:r>
            <a:r>
              <a:rPr lang="en-US" dirty="0"/>
              <a:t> Example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66" y="2555501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What is an Object?</a:t>
            </a:r>
          </a:p>
        </p:txBody>
      </p:sp>
    </p:spTree>
    <p:extLst>
      <p:ext uri="{BB962C8B-B14F-4D97-AF65-F5344CB8AC3E}">
        <p14:creationId xmlns:p14="http://schemas.microsoft.com/office/powerpoint/2010/main" val="182339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43" y="1444625"/>
            <a:ext cx="4907134" cy="452596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endParaRPr lang="en-US" sz="2000" b="0" dirty="0">
              <a:latin typeface="Avenir Next Regular"/>
              <a:cs typeface="Avenir Next Regular"/>
            </a:endParaRPr>
          </a:p>
          <a:p>
            <a:pPr lvl="2">
              <a:buClr>
                <a:schemeClr val="accent2"/>
              </a:buClr>
              <a:buFont typeface="Wingdings" charset="0"/>
              <a:buChar char="§"/>
            </a:pPr>
            <a:endParaRPr lang="en-US" sz="1600" b="0" dirty="0">
              <a:latin typeface="Avenir Next Regular"/>
              <a:cs typeface="Avenir Next Regular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sz="2400" b="0" dirty="0">
              <a:latin typeface="Avenir Next Regular"/>
              <a:cs typeface="Avenir Next Regular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None/>
            </a:pPr>
            <a:r>
              <a:rPr lang="en-US" sz="6000" b="0" dirty="0">
                <a:latin typeface="Avenir Next Regular"/>
                <a:cs typeface="Avenir Next Regular"/>
              </a:rPr>
              <a:t>Read</a:t>
            </a:r>
          </a:p>
          <a:p>
            <a:pPr marL="0" indent="0" algn="ctr">
              <a:buClr>
                <a:schemeClr val="accent2"/>
              </a:buClr>
              <a:buNone/>
            </a:pPr>
            <a:r>
              <a:rPr lang="en-US" sz="6000" b="0" dirty="0">
                <a:latin typeface="Avenir Next Regular"/>
                <a:cs typeface="Avenir Next Regular"/>
              </a:rPr>
              <a:t>Chapter 5</a:t>
            </a:r>
          </a:p>
          <a:p>
            <a:pPr marL="0" indent="0">
              <a:buClr>
                <a:schemeClr val="accent2"/>
              </a:buClr>
              <a:buNone/>
            </a:pPr>
            <a:endParaRPr lang="en-US" sz="2000" b="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882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0" dirty="0"/>
              <a:t>An Object is an </a:t>
            </a:r>
            <a:r>
              <a:rPr lang="en-US" dirty="0"/>
              <a:t>abstraction</a:t>
            </a:r>
            <a:r>
              <a:rPr lang="en-US" b="0" dirty="0"/>
              <a:t> of a person, place or thing.</a:t>
            </a:r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b="0" dirty="0"/>
              <a:t>An Object can know things.</a:t>
            </a:r>
          </a:p>
          <a:p>
            <a:pPr marL="0" indent="0" algn="ctr">
              <a:buNone/>
            </a:pPr>
            <a:r>
              <a:rPr lang="en-US" b="0" dirty="0"/>
              <a:t>An Object can do things.</a:t>
            </a:r>
          </a:p>
          <a:p>
            <a:pPr marL="0" indent="0" algn="ctr">
              <a:buNone/>
            </a:pPr>
            <a:r>
              <a:rPr lang="en-US" b="0" dirty="0"/>
              <a:t>Objects do work by sending messages to other objects.</a:t>
            </a:r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b="0" dirty="0"/>
              <a:t>We often think of Objects as being alive.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/>
              <a:t>A specific Car</a:t>
            </a:r>
          </a:p>
          <a:p>
            <a:pPr marL="0" indent="0" algn="ctr">
              <a:buNone/>
            </a:pPr>
            <a:r>
              <a:rPr lang="en-US" b="0" dirty="0"/>
              <a:t>It is a thing.</a:t>
            </a:r>
          </a:p>
          <a:p>
            <a:pPr marL="0" indent="0" algn="ctr">
              <a:buNone/>
            </a:pPr>
            <a:r>
              <a:rPr lang="en-US" b="0" dirty="0"/>
              <a:t>What does a car know?</a:t>
            </a:r>
          </a:p>
          <a:p>
            <a:pPr marL="0" indent="0" algn="ctr">
              <a:buNone/>
            </a:pPr>
            <a:r>
              <a:rPr lang="en-US" b="0" dirty="0"/>
              <a:t>What does it do?</a:t>
            </a:r>
          </a:p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711"/>
          <a:stretch/>
        </p:blipFill>
        <p:spPr>
          <a:xfrm>
            <a:off x="2111375" y="4266060"/>
            <a:ext cx="4841876" cy="18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4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40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 Abstraction is a representation of a real thing with something that is not the real thing. Often details are left out to make it easier to user.</a:t>
            </a:r>
          </a:p>
          <a:p>
            <a:r>
              <a:rPr lang="en-US" dirty="0"/>
              <a:t>Real World Examples : </a:t>
            </a:r>
          </a:p>
          <a:p>
            <a:pPr lvl="1"/>
            <a:r>
              <a:rPr lang="en-US" dirty="0"/>
              <a:t>abstract art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model</a:t>
            </a:r>
          </a:p>
          <a:p>
            <a:r>
              <a:rPr lang="en-US" dirty="0"/>
              <a:t>CS Examples : </a:t>
            </a:r>
          </a:p>
          <a:p>
            <a:pPr lvl="1"/>
            <a:r>
              <a:rPr lang="en-US" dirty="0"/>
              <a:t>representing letters as numbers</a:t>
            </a:r>
          </a:p>
          <a:p>
            <a:pPr lvl="1"/>
            <a:r>
              <a:rPr lang="en-US" dirty="0"/>
              <a:t>representing real word things as objects</a:t>
            </a:r>
          </a:p>
          <a:p>
            <a:endParaRPr lang="en-US" dirty="0"/>
          </a:p>
          <a:p>
            <a:endParaRPr lang="en-US" sz="4400" dirty="0"/>
          </a:p>
          <a:p>
            <a:pPr lvl="3"/>
            <a:endParaRPr lang="en-US" b="1" dirty="0"/>
          </a:p>
          <a:p>
            <a:pPr lvl="3"/>
            <a:endParaRPr lang="en-US" b="1" dirty="0"/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25" t="31367" r="26189" b="31940"/>
          <a:stretch/>
        </p:blipFill>
        <p:spPr>
          <a:xfrm>
            <a:off x="4777454" y="3063000"/>
            <a:ext cx="4061746" cy="20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7552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What is a Class?</a:t>
            </a:r>
          </a:p>
        </p:txBody>
      </p:sp>
    </p:spTree>
    <p:extLst>
      <p:ext uri="{BB962C8B-B14F-4D97-AF65-F5344CB8AC3E}">
        <p14:creationId xmlns:p14="http://schemas.microsoft.com/office/powerpoint/2010/main" val="24055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0" dirty="0"/>
              <a:t>It is the definition of a set of similar objects.</a:t>
            </a:r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b="0" dirty="0"/>
              <a:t>A Class is a template for defining and creating objects.</a:t>
            </a:r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b="0" dirty="0"/>
              <a:t>It has a Name.</a:t>
            </a:r>
          </a:p>
          <a:p>
            <a:pPr marL="0" indent="0" algn="ctr">
              <a:buNone/>
            </a:pPr>
            <a:r>
              <a:rPr lang="en-US" b="0" dirty="0"/>
              <a:t>It has a list of attributes for all objects in a Class.</a:t>
            </a:r>
          </a:p>
          <a:p>
            <a:pPr marL="0" indent="0" algn="ctr">
              <a:buNone/>
            </a:pPr>
            <a:r>
              <a:rPr lang="en-US" b="0" dirty="0"/>
              <a:t>It has a list of services (methods) for all objects in a Class.</a:t>
            </a:r>
          </a:p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6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47423"/>
          <a:stretch/>
        </p:blipFill>
        <p:spPr>
          <a:xfrm>
            <a:off x="2736850" y="4073525"/>
            <a:ext cx="32893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0" dirty="0"/>
              <a:t>What is the class for all the cars?</a:t>
            </a:r>
          </a:p>
          <a:p>
            <a:pPr marL="0" indent="0" algn="ctr">
              <a:buNone/>
            </a:pPr>
            <a:endParaRPr lang="en-US" b="0" dirty="0"/>
          </a:p>
          <a:p>
            <a:r>
              <a:rPr lang="en-US" b="0" dirty="0"/>
              <a:t>Name: Car (usually singular)</a:t>
            </a:r>
          </a:p>
          <a:p>
            <a:r>
              <a:rPr lang="en-US" b="0" dirty="0"/>
              <a:t>Attributes:</a:t>
            </a:r>
          </a:p>
          <a:p>
            <a:pPr lvl="1"/>
            <a:r>
              <a:rPr lang="en-US" b="0" dirty="0"/>
              <a:t>Make</a:t>
            </a:r>
          </a:p>
          <a:p>
            <a:pPr lvl="1"/>
            <a:r>
              <a:rPr lang="en-US" b="0" dirty="0"/>
              <a:t>model</a:t>
            </a:r>
          </a:p>
          <a:p>
            <a:pPr lvl="1"/>
            <a:r>
              <a:rPr lang="en-US" b="0" dirty="0"/>
              <a:t>year</a:t>
            </a:r>
          </a:p>
          <a:p>
            <a:pPr lvl="1"/>
            <a:r>
              <a:rPr lang="en-US" b="0" dirty="0"/>
              <a:t>color</a:t>
            </a:r>
          </a:p>
          <a:p>
            <a:pPr lvl="1"/>
            <a:r>
              <a:rPr lang="en-US" b="0" dirty="0"/>
              <a:t>mileage</a:t>
            </a:r>
          </a:p>
          <a:p>
            <a:pPr lvl="1"/>
            <a:r>
              <a:rPr lang="en-US" b="0" dirty="0"/>
              <a:t>gear</a:t>
            </a:r>
          </a:p>
          <a:p>
            <a:r>
              <a:rPr lang="en-US" b="0" dirty="0"/>
              <a:t>Services(methods):</a:t>
            </a:r>
          </a:p>
          <a:p>
            <a:pPr lvl="1"/>
            <a:r>
              <a:rPr lang="en-US" b="0" dirty="0"/>
              <a:t>start</a:t>
            </a:r>
          </a:p>
          <a:p>
            <a:pPr lvl="1"/>
            <a:r>
              <a:rPr lang="en-US" b="0" dirty="0"/>
              <a:t>stop</a:t>
            </a:r>
          </a:p>
          <a:p>
            <a:pPr lvl="1"/>
            <a:r>
              <a:rPr lang="en-US" b="0" dirty="0"/>
              <a:t>change gears</a:t>
            </a:r>
          </a:p>
          <a:p>
            <a:pPr lvl="1"/>
            <a:r>
              <a:rPr lang="en-US" b="0" dirty="0"/>
              <a:t>go</a:t>
            </a:r>
          </a:p>
          <a:p>
            <a:pPr lvl="1"/>
            <a:endParaRPr lang="en-US" b="0" dirty="0"/>
          </a:p>
          <a:p>
            <a:pPr marL="0" indent="0" algn="ctr">
              <a:buNone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49356"/>
          <a:stretch/>
        </p:blipFill>
        <p:spPr>
          <a:xfrm>
            <a:off x="4270375" y="2212975"/>
            <a:ext cx="3289300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t="47423"/>
          <a:stretch/>
        </p:blipFill>
        <p:spPr>
          <a:xfrm>
            <a:off x="5854700" y="4073525"/>
            <a:ext cx="3289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6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5963"/>
          <a:stretch/>
        </p:blipFill>
        <p:spPr>
          <a:xfrm>
            <a:off x="3949564" y="3375231"/>
            <a:ext cx="4737236" cy="2781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Data Representation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4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40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Representation is representing the information about real world data in some systematized way.</a:t>
            </a:r>
          </a:p>
          <a:p>
            <a:r>
              <a:rPr lang="en-US" dirty="0"/>
              <a:t>Real World Examples : </a:t>
            </a:r>
          </a:p>
          <a:p>
            <a:pPr lvl="1"/>
            <a:r>
              <a:rPr lang="en-US" dirty="0"/>
              <a:t>Sheet music</a:t>
            </a:r>
          </a:p>
          <a:p>
            <a:pPr lvl="1"/>
            <a:r>
              <a:rPr lang="en-US" dirty="0"/>
              <a:t>Braille</a:t>
            </a:r>
          </a:p>
          <a:p>
            <a:pPr marL="0" indent="0">
              <a:buNone/>
            </a:pPr>
            <a:r>
              <a:rPr lang="en-US" dirty="0"/>
              <a:t>CS Examples : </a:t>
            </a:r>
          </a:p>
          <a:p>
            <a:pPr lvl="1"/>
            <a:r>
              <a:rPr lang="en-US" dirty="0"/>
              <a:t>ASCII code</a:t>
            </a:r>
          </a:p>
          <a:p>
            <a:pPr lvl="1"/>
            <a:r>
              <a:rPr lang="en-US" dirty="0"/>
              <a:t>Objects</a:t>
            </a:r>
          </a:p>
          <a:p>
            <a:pPr lvl="3"/>
            <a:endParaRPr lang="en-US" b="1" dirty="0"/>
          </a:p>
          <a:p>
            <a:pPr lvl="3"/>
            <a:endParaRPr lang="en-US" b="1" dirty="0"/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538</Words>
  <Application>Microsoft Macintosh PowerPoint</Application>
  <PresentationFormat>On-screen Show (4:3)</PresentationFormat>
  <Paragraphs>148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Avenir Heavy</vt:lpstr>
      <vt:lpstr>Avenir Light</vt:lpstr>
      <vt:lpstr>Avenir Next Regular</vt:lpstr>
      <vt:lpstr>Calibri</vt:lpstr>
      <vt:lpstr>Wingdings</vt:lpstr>
      <vt:lpstr>Office Theme</vt:lpstr>
      <vt:lpstr>CMSC 2133 Object Oriented Programming Java</vt:lpstr>
      <vt:lpstr>What is an Object?</vt:lpstr>
      <vt:lpstr>What is an Object?</vt:lpstr>
      <vt:lpstr>What is an Object?</vt:lpstr>
      <vt:lpstr>Abstraction</vt:lpstr>
      <vt:lpstr>What is a Class?</vt:lpstr>
      <vt:lpstr>What is a Class?</vt:lpstr>
      <vt:lpstr>What is an Class?</vt:lpstr>
      <vt:lpstr>  Data Representation  </vt:lpstr>
      <vt:lpstr>How do we represent a Class in Java?</vt:lpstr>
      <vt:lpstr>Encapsulation</vt:lpstr>
      <vt:lpstr>Problem</vt:lpstr>
      <vt:lpstr>Unified Modeling Language (UML) </vt:lpstr>
      <vt:lpstr>UML Class Diagram</vt:lpstr>
      <vt:lpstr>Class Diagram Notation</vt:lpstr>
      <vt:lpstr>Associations</vt:lpstr>
      <vt:lpstr>PowerPoint Presentation</vt:lpstr>
      <vt:lpstr>PowerPoint Presentation</vt:lpstr>
      <vt:lpstr>Java Class Prog Example 5</vt:lpstr>
      <vt:lpstr>PowerPoint Presentation</vt:lpstr>
    </vt:vector>
  </TitlesOfParts>
  <Company>OC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Computer and Society Chapters 1 &amp; 2</dc:title>
  <dc:creator>David North</dc:creator>
  <cp:lastModifiedBy>David North</cp:lastModifiedBy>
  <cp:revision>101</cp:revision>
  <dcterms:created xsi:type="dcterms:W3CDTF">2015-08-20T21:05:47Z</dcterms:created>
  <dcterms:modified xsi:type="dcterms:W3CDTF">2018-09-03T22:30:19Z</dcterms:modified>
</cp:coreProperties>
</file>