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82"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9BE109B-2F15-4452-9D0B-5D4803C110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E109B-2F15-4452-9D0B-5D4803C110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E109B-2F15-4452-9D0B-5D4803C110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E109B-2F15-4452-9D0B-5D4803C110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BE109B-2F15-4452-9D0B-5D4803C110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9BE109B-2F15-4452-9D0B-5D4803C110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9BE109B-2F15-4452-9D0B-5D4803C1102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9BE109B-2F15-4452-9D0B-5D4803C110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E109B-2F15-4452-9D0B-5D4803C1102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BE109B-2F15-4452-9D0B-5D4803C110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BE109B-2F15-4452-9D0B-5D4803C110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210A3A-CB65-4F77-A735-7F4F30A1CC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E109B-2F15-4452-9D0B-5D4803C1102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10A3A-CB65-4F77-A735-7F4F30A1CC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12" y="-645160"/>
            <a:ext cx="9144000" cy="2387600"/>
          </a:xfrm>
        </p:spPr>
        <p:txBody>
          <a:bodyPr>
            <a:normAutofit/>
          </a:bodyPr>
          <a:lstStyle/>
          <a:p>
            <a:r>
              <a:rPr lang="en-IN" altLang="en-US" sz="3110" dirty="0">
                <a:latin typeface="Times New Roman" panose="02020603050405020304" pitchFamily="18" charset="0"/>
                <a:cs typeface="Times New Roman" panose="02020603050405020304" pitchFamily="18" charset="0"/>
              </a:rPr>
              <a:t>CONQUERING FASHSION MNIST </a:t>
            </a:r>
            <a:r>
              <a:rPr lang="en-GB" altLang="en-IN" sz="3110" dirty="0">
                <a:latin typeface="Times New Roman" panose="02020603050405020304" pitchFamily="18" charset="0"/>
                <a:cs typeface="Times New Roman" panose="02020603050405020304" pitchFamily="18" charset="0"/>
              </a:rPr>
              <a:t>WITH </a:t>
            </a:r>
            <a:r>
              <a:rPr lang="en-IN" altLang="en-US" sz="3110" dirty="0">
                <a:latin typeface="Times New Roman" panose="02020603050405020304" pitchFamily="18" charset="0"/>
                <a:cs typeface="Times New Roman" panose="02020603050405020304" pitchFamily="18" charset="0"/>
              </a:rPr>
              <a:t>CNN</a:t>
            </a:r>
            <a:r>
              <a:rPr lang="en-GB" altLang="en-IN" sz="3110" dirty="0">
                <a:latin typeface="Times New Roman" panose="02020603050405020304" pitchFamily="18" charset="0"/>
                <a:cs typeface="Times New Roman" panose="02020603050405020304" pitchFamily="18" charset="0"/>
              </a:rPr>
              <a:t>s</a:t>
            </a:r>
            <a:r>
              <a:rPr lang="en-IN" altLang="en-US" sz="3110" dirty="0">
                <a:latin typeface="Times New Roman" panose="02020603050405020304" pitchFamily="18" charset="0"/>
                <a:cs typeface="Times New Roman" panose="02020603050405020304" pitchFamily="18" charset="0"/>
              </a:rPr>
              <a:t> USING COMPUTER VISION</a:t>
            </a:r>
            <a:endParaRPr lang="en-US" sz="311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2672080"/>
            <a:ext cx="9144000" cy="2532380"/>
          </a:xfrm>
        </p:spPr>
        <p:txBody>
          <a:bodyPr>
            <a:normAutofit lnSpcReduction="20000"/>
          </a:bodyPr>
          <a:lstStyle/>
          <a:p>
            <a:pPr eaLnBrk="1" fontAlgn="auto" hangingPunct="1">
              <a:spcAft>
                <a:spcPts val="0"/>
              </a:spcAft>
              <a:defRPr/>
            </a:pPr>
            <a:r>
              <a:rPr lang="en-IN" b="1" dirty="0">
                <a:latin typeface="Times New Roman" panose="02020603050405020304" pitchFamily="18" charset="0"/>
                <a:cs typeface="Times New Roman" panose="02020603050405020304" pitchFamily="18" charset="0"/>
              </a:rPr>
              <a:t>TEAM</a:t>
            </a:r>
            <a:r>
              <a:rPr lang="en-GB" altLang="en-IN" b="1" dirty="0">
                <a:latin typeface="Times New Roman" panose="02020603050405020304" pitchFamily="18" charset="0"/>
                <a:cs typeface="Times New Roman" panose="02020603050405020304" pitchFamily="18" charset="0"/>
              </a:rPr>
              <a:t> NAME </a:t>
            </a:r>
            <a:r>
              <a:rPr lang="en-IN" b="1" dirty="0">
                <a:latin typeface="Times New Roman" panose="02020603050405020304" pitchFamily="18" charset="0"/>
                <a:cs typeface="Times New Roman" panose="02020603050405020304" pitchFamily="18" charset="0"/>
              </a:rPr>
              <a:t>:  </a:t>
            </a:r>
            <a:r>
              <a:rPr lang="en-GB" altLang="en-IN" b="1"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INITIATORS</a:t>
            </a: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GB" sz="2000" b="1" dirty="0">
                <a:latin typeface="Times New Roman" panose="02020603050405020304" pitchFamily="18" charset="0"/>
                <a:cs typeface="Times New Roman" panose="02020603050405020304" pitchFamily="18" charset="0"/>
              </a:rPr>
              <a:t>TEAM MEMBERS</a:t>
            </a:r>
            <a:endParaRPr lang="en-GB" b="1"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IN" sz="2000" dirty="0">
                <a:latin typeface="Times New Roman" panose="02020603050405020304" pitchFamily="18" charset="0"/>
                <a:cs typeface="Times New Roman" panose="02020603050405020304" pitchFamily="18" charset="0"/>
              </a:rPr>
              <a:t>ROHITH  D </a:t>
            </a:r>
            <a:endParaRPr lang="en-IN" sz="20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IN" sz="2000" dirty="0">
                <a:latin typeface="Times New Roman" panose="02020603050405020304" pitchFamily="18" charset="0"/>
                <a:cs typeface="Times New Roman" panose="02020603050405020304" pitchFamily="18" charset="0"/>
              </a:rPr>
              <a:t>VINAY KUMAR VIDYA</a:t>
            </a:r>
            <a:endParaRPr lang="en-IN" sz="2000"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IN" sz="2000" dirty="0">
                <a:latin typeface="Times New Roman" panose="02020603050405020304" pitchFamily="18" charset="0"/>
                <a:cs typeface="Times New Roman" panose="02020603050405020304" pitchFamily="18" charset="0"/>
              </a:rPr>
              <a:t>SAI KUMAR PENT</a:t>
            </a:r>
            <a:r>
              <a:rPr lang="en-GB" altLang="en-IN" sz="2000" dirty="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LA</a:t>
            </a: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defRP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INTEL INDUSTRY MENTOR NAME: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Mr.</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MOHAN NIKAM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eaLnBrk="1" fontAlgn="auto" hangingPunct="1">
              <a:spcAft>
                <a:spcPts val="0"/>
              </a:spcAft>
              <a:defRPr/>
            </a:pPr>
            <a:endParaRPr lang="en-IN" b="1" dirty="0">
              <a:solidFill>
                <a:schemeClr val="accent2"/>
              </a:solidFill>
            </a:endParaRPr>
          </a:p>
          <a:p>
            <a:endParaRPr lang="en-US" dirty="0"/>
          </a:p>
        </p:txBody>
      </p:sp>
      <p:sp>
        <p:nvSpPr>
          <p:cNvPr id="4" name="Rounded Rectangle 4"/>
          <p:cNvSpPr/>
          <p:nvPr/>
        </p:nvSpPr>
        <p:spPr>
          <a:xfrm>
            <a:off x="787400" y="5433919"/>
            <a:ext cx="10617200" cy="3937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pPr>
            <a:r>
              <a:rPr lang="en-IN" altLang="en-US" sz="1800" b="1" dirty="0">
                <a:solidFill>
                  <a:schemeClr val="tx1"/>
                </a:solidFill>
              </a:rPr>
              <a:t>MENTOR NAME : KALPANA D</a:t>
            </a:r>
            <a:endParaRPr lang="en-IN" altLang="en-US" sz="1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GB" altLang="en-US" sz="3600">
                <a:solidFill>
                  <a:schemeClr val="accent1">
                    <a:lumMod val="75000"/>
                  </a:schemeClr>
                </a:solidFill>
                <a:latin typeface="Times New Roman" panose="02020603050405020304" pitchFamily="18" charset="0"/>
                <a:cs typeface="Times New Roman" panose="02020603050405020304" pitchFamily="18" charset="0"/>
              </a:rPr>
              <a:t>Concluison</a:t>
            </a:r>
            <a:endParaRPr lang="en-GB" altLang="en-US" sz="360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630045"/>
            <a:ext cx="10515600" cy="4351338"/>
          </a:xfrm>
        </p:spPr>
        <p:txBody>
          <a:bodyPr>
            <a:noAutofit/>
          </a:bodyPr>
          <a:p>
            <a:pPr marL="0" indent="0" algn="just">
              <a:lnSpc>
                <a:spcPct val="100000"/>
              </a:lnSpc>
              <a:buNone/>
            </a:pPr>
            <a:r>
              <a:rPr lang="en-US" sz="1600">
                <a:latin typeface="Times New Roman" panose="02020603050405020304" pitchFamily="18" charset="0"/>
                <a:cs typeface="Times New Roman" panose="02020603050405020304" pitchFamily="18" charset="0"/>
              </a:rPr>
              <a:t>1. With a complex sequential model with multiple convolution layers and </a:t>
            </a:r>
            <a:r>
              <a:rPr lang="en-US" sz="1600" b="1">
                <a:latin typeface="Times New Roman" panose="02020603050405020304" pitchFamily="18" charset="0"/>
                <a:cs typeface="Times New Roman" panose="02020603050405020304" pitchFamily="18" charset="0"/>
              </a:rPr>
              <a:t>10 epochs</a:t>
            </a:r>
            <a:r>
              <a:rPr lang="en-US" sz="1600">
                <a:latin typeface="Times New Roman" panose="02020603050405020304" pitchFamily="18" charset="0"/>
                <a:cs typeface="Times New Roman" panose="02020603050405020304" pitchFamily="18" charset="0"/>
              </a:rPr>
              <a:t> for the</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training, we obtained an </a:t>
            </a:r>
            <a:r>
              <a:rPr lang="en-US" sz="1600" b="1">
                <a:latin typeface="Times New Roman" panose="02020603050405020304" pitchFamily="18" charset="0"/>
                <a:cs typeface="Times New Roman" panose="02020603050405020304" pitchFamily="18" charset="0"/>
              </a:rPr>
              <a:t>accuracy ~0.88</a:t>
            </a:r>
            <a:r>
              <a:rPr lang="en-US" sz="1600">
                <a:latin typeface="Times New Roman" panose="02020603050405020304" pitchFamily="18" charset="0"/>
                <a:cs typeface="Times New Roman" panose="02020603050405020304" pitchFamily="18" charset="0"/>
              </a:rPr>
              <a:t> for test</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prediction. After investigating the validation</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accuracy and loss, we understood that the model is overfitting.We retrained the model with</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Dropout layers to the model to reduce overfitting.We confirmed the model improvement and</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with the same number of epochs for the training we obtained with the new model an </a:t>
            </a:r>
            <a:r>
              <a:rPr lang="en-US" sz="1600" b="1">
                <a:latin typeface="Times New Roman" panose="02020603050405020304" pitchFamily="18" charset="0"/>
                <a:cs typeface="Times New Roman" panose="02020603050405020304" pitchFamily="18" charset="0"/>
              </a:rPr>
              <a:t>accuracy of ~0.92</a:t>
            </a:r>
            <a:r>
              <a:rPr lang="en-US" sz="1600">
                <a:latin typeface="Times New Roman" panose="02020603050405020304" pitchFamily="18" charset="0"/>
                <a:cs typeface="Times New Roman" panose="02020603050405020304" pitchFamily="18" charset="0"/>
              </a:rPr>
              <a:t> for test prediction. </a:t>
            </a:r>
            <a:endParaRPr lang="en-US" sz="1600">
              <a:latin typeface="Times New Roman" panose="02020603050405020304" pitchFamily="18" charset="0"/>
              <a:cs typeface="Times New Roman" panose="02020603050405020304" pitchFamily="18" charset="0"/>
            </a:endParaRPr>
          </a:p>
          <a:p>
            <a:pPr marL="0" indent="0" algn="just">
              <a:lnSpc>
                <a:spcPct val="100000"/>
              </a:lnSpc>
              <a:buNone/>
            </a:pPr>
            <a:r>
              <a:rPr lang="en-US" sz="1600">
                <a:latin typeface="Times New Roman" panose="02020603050405020304" pitchFamily="18" charset="0"/>
                <a:cs typeface="Times New Roman" panose="02020603050405020304" pitchFamily="18" charset="0"/>
              </a:rPr>
              <a:t>2. Once the model has been developed in Jupyter Notebook it has taken an Inference time of </a:t>
            </a:r>
            <a:r>
              <a:rPr lang="en-US" sz="1600" b="1">
                <a:latin typeface="Times New Roman" panose="02020603050405020304" pitchFamily="18" charset="0"/>
                <a:cs typeface="Times New Roman" panose="02020603050405020304" pitchFamily="18" charset="0"/>
              </a:rPr>
              <a:t>4s</a:t>
            </a:r>
            <a:r>
              <a:rPr lang="en-GB"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36ms</a:t>
            </a:r>
            <a:r>
              <a:rPr lang="en-US" sz="1600">
                <a:latin typeface="Times New Roman" panose="02020603050405020304" pitchFamily="18" charset="0"/>
                <a:cs typeface="Times New Roman" panose="02020603050405020304" pitchFamily="18" charset="0"/>
              </a:rPr>
              <a:t> to classify and predict the images. </a:t>
            </a:r>
            <a:endParaRPr lang="en-US" sz="1600">
              <a:latin typeface="Times New Roman" panose="02020603050405020304" pitchFamily="18" charset="0"/>
              <a:cs typeface="Times New Roman" panose="02020603050405020304" pitchFamily="18" charset="0"/>
            </a:endParaRPr>
          </a:p>
          <a:p>
            <a:pPr marL="0" indent="0" algn="just">
              <a:lnSpc>
                <a:spcPct val="100000"/>
              </a:lnSpc>
              <a:buNone/>
            </a:pPr>
            <a:r>
              <a:rPr lang="en-US" sz="1600">
                <a:latin typeface="Times New Roman" panose="02020603050405020304" pitchFamily="18" charset="0"/>
                <a:cs typeface="Times New Roman" panose="02020603050405020304" pitchFamily="18" charset="0"/>
              </a:rPr>
              <a:t>3. The same code which has been executed in Intel devcloud Tensorflow Toolkit, it has taken an</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Inference time of </a:t>
            </a:r>
            <a:r>
              <a:rPr lang="en-US" sz="1600" b="1">
                <a:latin typeface="Times New Roman" panose="02020603050405020304" pitchFamily="18" charset="0"/>
                <a:cs typeface="Times New Roman" panose="02020603050405020304" pitchFamily="18" charset="0"/>
              </a:rPr>
              <a:t>2s 56ms</a:t>
            </a:r>
            <a:r>
              <a:rPr lang="en-US" sz="1600">
                <a:latin typeface="Times New Roman" panose="02020603050405020304" pitchFamily="18" charset="0"/>
                <a:cs typeface="Times New Roman" panose="02020603050405020304" pitchFamily="18" charset="0"/>
              </a:rPr>
              <a:t> to classify and predict the images. </a:t>
            </a:r>
            <a:endParaRPr lang="en-US" sz="1600">
              <a:latin typeface="Times New Roman" panose="02020603050405020304" pitchFamily="18" charset="0"/>
              <a:cs typeface="Times New Roman" panose="02020603050405020304" pitchFamily="18" charset="0"/>
            </a:endParaRPr>
          </a:p>
          <a:p>
            <a:pPr marL="0" indent="0" algn="just">
              <a:buNone/>
            </a:pPr>
            <a:r>
              <a:rPr lang="en-US" sz="1600">
                <a:latin typeface="Times New Roman" panose="02020603050405020304" pitchFamily="18" charset="0"/>
                <a:cs typeface="Times New Roman" panose="02020603050405020304" pitchFamily="18" charset="0"/>
              </a:rPr>
              <a:t>4. But after applying the </a:t>
            </a:r>
            <a:r>
              <a:rPr lang="en-US" sz="1600" b="1">
                <a:latin typeface="Times New Roman" panose="02020603050405020304" pitchFamily="18" charset="0"/>
                <a:cs typeface="Times New Roman" panose="02020603050405020304" pitchFamily="18" charset="0"/>
              </a:rPr>
              <a:t>Intel Optimization OpenVino(IR)</a:t>
            </a:r>
            <a:r>
              <a:rPr lang="en-US" sz="1600">
                <a:latin typeface="Times New Roman" panose="02020603050405020304" pitchFamily="18" charset="0"/>
                <a:cs typeface="Times New Roman" panose="02020603050405020304" pitchFamily="18" charset="0"/>
              </a:rPr>
              <a:t>, it has taken only </a:t>
            </a:r>
            <a:r>
              <a:rPr lang="en-US" sz="1600" b="1">
                <a:latin typeface="Times New Roman" panose="02020603050405020304" pitchFamily="18" charset="0"/>
                <a:cs typeface="Times New Roman" panose="02020603050405020304" pitchFamily="18" charset="0"/>
              </a:rPr>
              <a:t>0.36</a:t>
            </a:r>
            <a:r>
              <a:rPr lang="en-GB" altLang="en-US" sz="1600" b="1">
                <a:latin typeface="Times New Roman" panose="02020603050405020304" pitchFamily="18" charset="0"/>
                <a:cs typeface="Times New Roman" panose="02020603050405020304" pitchFamily="18" charset="0"/>
              </a:rPr>
              <a:t>m</a:t>
            </a:r>
            <a:r>
              <a:rPr lang="en-US" sz="1600" b="1">
                <a:latin typeface="Times New Roman" panose="02020603050405020304" pitchFamily="18" charset="0"/>
                <a:cs typeface="Times New Roman" panose="02020603050405020304" pitchFamily="18" charset="0"/>
              </a:rPr>
              <a:t>s</a:t>
            </a:r>
            <a:r>
              <a:rPr lang="en-US" sz="1600">
                <a:latin typeface="Times New Roman" panose="02020603050405020304" pitchFamily="18" charset="0"/>
                <a:cs typeface="Times New Roman" panose="02020603050405020304" pitchFamily="18" charset="0"/>
              </a:rPr>
              <a:t> to classify</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and predict the images. </a:t>
            </a:r>
            <a:endParaRPr lang="en-US" sz="1600">
              <a:latin typeface="Times New Roman" panose="02020603050405020304" pitchFamily="18" charset="0"/>
              <a:cs typeface="Times New Roman" panose="02020603050405020304" pitchFamily="18" charset="0"/>
            </a:endParaRPr>
          </a:p>
          <a:p>
            <a:pPr marL="0" indent="0" algn="just">
              <a:lnSpc>
                <a:spcPct val="100000"/>
              </a:lnSpc>
              <a:buNone/>
            </a:pPr>
            <a:r>
              <a:rPr lang="en-US" sz="1600">
                <a:latin typeface="Times New Roman" panose="02020603050405020304" pitchFamily="18" charset="0"/>
                <a:cs typeface="Times New Roman" panose="02020603050405020304" pitchFamily="18" charset="0"/>
              </a:rPr>
              <a:t>5. So, from this we can conclude that the Classification of Fashion MNIST CNN model gives</a:t>
            </a:r>
            <a:r>
              <a:rPr lang="en-GB"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more Optimised predictions when Tensorflow keras code is converted to </a:t>
            </a:r>
            <a:r>
              <a:rPr lang="en-US" sz="1600" b="1">
                <a:latin typeface="Times New Roman" panose="02020603050405020304" pitchFamily="18" charset="0"/>
                <a:cs typeface="Times New Roman" panose="02020603050405020304" pitchFamily="18" charset="0"/>
              </a:rPr>
              <a:t>Intel Optimization</a:t>
            </a:r>
            <a:r>
              <a:rPr lang="en-GB" altLang="en-US"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OpenVino</a:t>
            </a:r>
            <a:endParaRPr lang="en-US" sz="1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969" y="1157205"/>
            <a:ext cx="10587789" cy="3734435"/>
          </a:xfrm>
          <a:prstGeom prst="rect">
            <a:avLst/>
          </a:prstGeom>
          <a:noFill/>
        </p:spPr>
        <p:txBody>
          <a:bodyPr wrap="square">
            <a:spAutoFit/>
          </a:bodyPr>
          <a:lstStyle/>
          <a:p>
            <a:pPr marL="73025" marR="24130" algn="just">
              <a:spcBef>
                <a:spcPts val="375"/>
              </a:spcBef>
              <a:spcAft>
                <a:spcPts val="0"/>
              </a:spcAft>
            </a:pPr>
            <a:r>
              <a:rPr lang="en-US" sz="1600" dirty="0">
                <a:effectLst/>
                <a:latin typeface="Times New Roman" panose="02020603050405020304" pitchFamily="18" charset="0"/>
                <a:ea typeface="Times New Roman" panose="02020603050405020304" pitchFamily="18" charset="0"/>
              </a:rPr>
              <a:t>With </a:t>
            </a:r>
            <a:r>
              <a:rPr lang="en-US" sz="1600" dirty="0" err="1">
                <a:effectLst/>
                <a:latin typeface="Times New Roman" panose="02020603050405020304" pitchFamily="18" charset="0"/>
                <a:ea typeface="Times New Roman" panose="02020603050405020304" pitchFamily="18" charset="0"/>
              </a:rPr>
              <a:t>OpenVino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optimization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 four layer </a:t>
            </a:r>
            <a:r>
              <a:rPr lang="en-US" sz="1600" dirty="0" err="1">
                <a:effectLst/>
                <a:latin typeface="Times New Roman" panose="02020603050405020304" pitchFamily="18" charset="0"/>
                <a:ea typeface="Times New Roman" panose="02020603050405020304" pitchFamily="18" charset="0"/>
              </a:rPr>
              <a:t>ConvNets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we were</a:t>
            </a:r>
            <a:r>
              <a:rPr lang="en-US" sz="1600" spc="2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capable</a:t>
            </a:r>
            <a:r>
              <a:rPr lang="en-US" sz="1600" spc="-2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attain an accuracy of 92.89%. We can clearly see how by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tuning various hyperparameters like optimizers, batch size,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 of epochs and regularization methods such as image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augmentation and dropout increase the overall performance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 significantly decrease the training time. F-MNIST can be</a:t>
            </a:r>
            <a:r>
              <a:rPr lang="en-US" sz="1600" spc="-2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 best drop-in substitution for MNIST although it is more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difficult than MNIST dataset. We can implement or serve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these models with open vino and regularization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techniques for various types of image classification tasks and</a:t>
            </a:r>
            <a:r>
              <a:rPr lang="en-US" sz="1600" spc="-2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dataset should be very much challenging when doing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machine learning tasks. Configuring </a:t>
            </a:r>
            <a:r>
              <a:rPr lang="en-US" sz="1600" dirty="0" err="1">
                <a:effectLst/>
                <a:latin typeface="Times New Roman" panose="02020603050405020304" pitchFamily="18" charset="0"/>
                <a:ea typeface="Times New Roman" panose="02020603050405020304" pitchFamily="18" charset="0"/>
              </a:rPr>
              <a:t>openvino</a:t>
            </a:r>
            <a:r>
              <a:rPr lang="en-US" sz="1600" dirty="0">
                <a:effectLst/>
                <a:latin typeface="Times New Roman" panose="02020603050405020304" pitchFamily="18" charset="0"/>
                <a:ea typeface="Times New Roman" panose="02020603050405020304" pitchFamily="18" charset="0"/>
              </a:rPr>
              <a:t> needs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years of experience and it is a black art, but tuning these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parameters we can achieve magical results solving various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computer vision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tasks.</a:t>
            </a:r>
            <a:endParaRPr lang="en-US" sz="1600" dirty="0">
              <a:effectLst/>
              <a:latin typeface="Times New Roman" panose="02020603050405020304" pitchFamily="18" charset="0"/>
              <a:ea typeface="Times New Roman" panose="02020603050405020304" pitchFamily="18" charset="0"/>
            </a:endParaRPr>
          </a:p>
          <a:p>
            <a:pPr marL="73025" marR="24130" algn="just">
              <a:spcBef>
                <a:spcPts val="375"/>
              </a:spcBef>
              <a:spcAft>
                <a:spcPts val="0"/>
              </a:spcAft>
            </a:pPr>
            <a:endParaRPr lang="en-US" sz="1600" dirty="0">
              <a:effectLst/>
              <a:latin typeface="Times New Roman" panose="02020603050405020304" pitchFamily="18" charset="0"/>
              <a:ea typeface="Times New Roman" panose="02020603050405020304" pitchFamily="18" charset="0"/>
            </a:endParaRPr>
          </a:p>
          <a:p>
            <a:pPr marL="73025" marR="24130" algn="just">
              <a:spcBef>
                <a:spcPts val="375"/>
              </a:spcBef>
              <a:spcAft>
                <a:spcPts val="0"/>
              </a:spcAft>
            </a:pPr>
            <a:r>
              <a:rPr lang="en-GB" altLang="en-US" sz="2000" b="1" dirty="0">
                <a:effectLst/>
                <a:latin typeface="Times New Roman" panose="02020603050405020304" pitchFamily="18" charset="0"/>
                <a:ea typeface="Times New Roman" panose="02020603050405020304" pitchFamily="18" charset="0"/>
              </a:rPr>
              <a:t>I</a:t>
            </a:r>
            <a:r>
              <a:rPr lang="en-US" sz="2000" b="1" dirty="0">
                <a:effectLst/>
                <a:latin typeface="Times New Roman" panose="02020603050405020304" pitchFamily="18" charset="0"/>
                <a:ea typeface="Times New Roman" panose="02020603050405020304" pitchFamily="18" charset="0"/>
              </a:rPr>
              <a:t>nference time taken by the Model</a:t>
            </a:r>
            <a:endParaRPr lang="en-US" sz="2000" b="1" dirty="0">
              <a:effectLst/>
              <a:latin typeface="Times New Roman" panose="02020603050405020304" pitchFamily="18" charset="0"/>
              <a:ea typeface="Times New Roman" panose="02020603050405020304" pitchFamily="18" charset="0"/>
            </a:endParaRPr>
          </a:p>
          <a:p>
            <a:pPr marL="73025" marR="24130" algn="just">
              <a:spcBef>
                <a:spcPts val="375"/>
              </a:spcBef>
              <a:spcAft>
                <a:spcPts val="0"/>
              </a:spcAft>
            </a:pPr>
            <a:endParaRPr lang="en-US" sz="1600" dirty="0">
              <a:effectLst/>
              <a:latin typeface="Times New Roman" panose="02020603050405020304" pitchFamily="18" charset="0"/>
              <a:ea typeface="Times New Roman" panose="02020603050405020304" pitchFamily="18" charset="0"/>
            </a:endParaRPr>
          </a:p>
          <a:p>
            <a:pPr marL="73025" marR="24130" algn="just">
              <a:spcBef>
                <a:spcPts val="375"/>
              </a:spcBef>
              <a:spcAft>
                <a:spcPts val="0"/>
              </a:spcAft>
            </a:pPr>
            <a:r>
              <a:rPr lang="en-GB" altLang="en-US" dirty="0">
                <a:effectLst/>
                <a:latin typeface="Times New Roman" panose="02020603050405020304" pitchFamily="18" charset="0"/>
                <a:ea typeface="Times New Roman" panose="02020603050405020304" pitchFamily="18" charset="0"/>
                <a:sym typeface="+mn-ea"/>
              </a:rPr>
              <a:t>-</a:t>
            </a:r>
            <a:r>
              <a:rPr lang="en-US" dirty="0">
                <a:effectLst/>
                <a:latin typeface="Times New Roman" panose="02020603050405020304" pitchFamily="18" charset="0"/>
                <a:ea typeface="Times New Roman" panose="02020603050405020304" pitchFamily="18" charset="0"/>
                <a:sym typeface="+mn-ea"/>
              </a:rPr>
              <a:t>Inference time taken by the Model -Inference time taken by the model in Google Colab - 4s 4ms</a:t>
            </a:r>
            <a:endParaRPr lang="en-US" dirty="0">
              <a:effectLst/>
              <a:latin typeface="Times New Roman" panose="02020603050405020304" pitchFamily="18" charset="0"/>
              <a:ea typeface="Times New Roman" panose="02020603050405020304" pitchFamily="18" charset="0"/>
            </a:endParaRPr>
          </a:p>
          <a:p>
            <a:pPr marL="73025" marR="24130" algn="just">
              <a:spcBef>
                <a:spcPts val="375"/>
              </a:spcBef>
              <a:spcAft>
                <a:spcPts val="0"/>
              </a:spcAft>
            </a:pPr>
            <a:r>
              <a:rPr lang="en-US" dirty="0">
                <a:effectLst/>
                <a:latin typeface="Times New Roman" panose="02020603050405020304" pitchFamily="18" charset="0"/>
                <a:ea typeface="Times New Roman" panose="02020603050405020304" pitchFamily="18" charset="0"/>
                <a:sym typeface="+mn-ea"/>
              </a:rPr>
              <a:t>-Inference time taken by the model in Intel devcloud - 2s 56 ms</a:t>
            </a:r>
            <a:endParaRPr lang="en-US" dirty="0">
              <a:effectLst/>
              <a:latin typeface="Times New Roman" panose="02020603050405020304" pitchFamily="18" charset="0"/>
              <a:ea typeface="Times New Roman" panose="02020603050405020304" pitchFamily="18" charset="0"/>
            </a:endParaRPr>
          </a:p>
          <a:p>
            <a:pPr marL="73025" marR="24130" algn="just">
              <a:spcBef>
                <a:spcPts val="375"/>
              </a:spcBef>
              <a:spcAft>
                <a:spcPts val="0"/>
              </a:spcAft>
            </a:pPr>
            <a:r>
              <a:rPr lang="en-US" dirty="0">
                <a:effectLst/>
                <a:latin typeface="Times New Roman" panose="02020603050405020304" pitchFamily="18" charset="0"/>
                <a:ea typeface="Times New Roman" panose="02020603050405020304" pitchFamily="18" charset="0"/>
                <a:sym typeface="+mn-ea"/>
              </a:rPr>
              <a:t>-Inference time taken by the model after Intel Optimization Openvi</a:t>
            </a:r>
            <a:r>
              <a:rPr lang="en-GB" altLang="en-US" dirty="0">
                <a:effectLst/>
                <a:latin typeface="Times New Roman" panose="02020603050405020304" pitchFamily="18" charset="0"/>
                <a:ea typeface="Times New Roman" panose="02020603050405020304" pitchFamily="18" charset="0"/>
                <a:sym typeface="+mn-ea"/>
              </a:rPr>
              <a:t>no - 0.36 ms</a:t>
            </a:r>
            <a:endParaRPr lang="en-GB" altLang="en-US" dirty="0">
              <a:effectLst/>
              <a:latin typeface="Times New Roman" panose="02020603050405020304" pitchFamily="18" charset="0"/>
              <a:ea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8140"/>
            <a:ext cx="10515600" cy="1325563"/>
          </a:xfrm>
        </p:spPr>
        <p:txBody>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30045"/>
            <a:ext cx="10515600" cy="4351338"/>
          </a:xfrm>
        </p:spPr>
        <p:txBody>
          <a:bodyPr>
            <a:noAutofit/>
          </a:bodyPr>
          <a:lstStyle/>
          <a:p>
            <a:pPr marL="0" indent="0" algn="just">
              <a:lnSpc>
                <a:spcPct val="150000"/>
              </a:lnSpc>
              <a:buNone/>
            </a:pPr>
            <a:r>
              <a:rPr lang="en-US" sz="1600" b="0" i="0" dirty="0">
                <a:effectLst/>
                <a:latin typeface="Times New Roman" panose="02020603050405020304" pitchFamily="18" charset="0"/>
                <a:cs typeface="Times New Roman" panose="02020603050405020304" pitchFamily="18" charset="0"/>
              </a:rPr>
              <a:t>In this study, we propose a CNN architecture to classify the FashionMNIST dataset. The</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proposed model consists of multiple convolutional layers, pooling layers, and fully connected</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layers. We utilize the rectified linear activation function (ReLU) for the convolutional layers and</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softmax activation for the final output layer to obtain class probabilities. To train and evaluate the CNN model, we split the FashionMNIST dataset into training and</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testing sets. We preprocess the images by normalizing pixel values and converting them into a</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suitable format for training the CNN. The model is trained using the training set, and its</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performance is evaluated using the testing set. We utilize popular optimization techniques such</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as stochastic gradient descent (SGD) with backpropagation to update the model weights and</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minimize the loss function during training. The application of CNNs on the FashionMNIST dataset not only provides accurate classification</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of fashion items but also opens doors for various practical applications such as image search, recommendation systems, and virtual try-on experiences in the fashion industry. The proposed</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CNN architecture serves as a foundation for further research and exploration in the field of</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computer vision and deep learning, aiming to improve the accuracy and efficiency of image</a:t>
            </a:r>
            <a:r>
              <a:rPr lang="en-GB"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classification tasks.</a:t>
            </a:r>
            <a:endParaRPr lang="en-US" sz="16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8290"/>
            <a:ext cx="10515600" cy="1325563"/>
          </a:xfrm>
        </p:spPr>
        <p:txBody>
          <a:bodyPr>
            <a:norm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I</a:t>
            </a:r>
            <a:r>
              <a:rPr lang="en-GB" altLang="en-US" sz="4000" b="1" dirty="0">
                <a:solidFill>
                  <a:schemeClr val="accent1">
                    <a:lumMod val="75000"/>
                  </a:schemeClr>
                </a:solidFill>
                <a:latin typeface="Times New Roman" panose="02020603050405020304" pitchFamily="18" charset="0"/>
                <a:cs typeface="Times New Roman" panose="02020603050405020304" pitchFamily="18" charset="0"/>
              </a:rPr>
              <a:t>ntroduction</a:t>
            </a:r>
            <a:endParaRPr lang="en-GB" altLang="en-US"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494790"/>
            <a:ext cx="10515600" cy="4682490"/>
          </a:xfrm>
        </p:spPr>
        <p:txBody>
          <a:bodyPr>
            <a:normAutofit/>
          </a:bodyPr>
          <a:p>
            <a:pPr marL="0" indent="0" algn="just">
              <a:lnSpc>
                <a:spcPct val="100000"/>
              </a:lnSpc>
              <a:buNone/>
            </a:pPr>
            <a:r>
              <a:rPr lang="en-US" sz="1400">
                <a:latin typeface="Times New Roman" panose="02020603050405020304" pitchFamily="18" charset="0"/>
                <a:cs typeface="Times New Roman" panose="02020603050405020304" pitchFamily="18" charset="0"/>
              </a:rPr>
              <a:t>The classification of the FashionMNIST dataset involves the task of categorizing images of</a:t>
            </a:r>
            <a:r>
              <a:rPr lang="en-GB"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fashion items into their respective classes. The FashionMNIST dataset serves as a replacement</a:t>
            </a:r>
            <a:r>
              <a:rPr lang="en-GB"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for the traditional MNIST dataset, which consists of grayscale images of handwritten digits. FashionMNIST, on the other hand, comprises images of various fashion items such as T-shirts, trousers, pullovers, dresses, coats, sandals, shirts, sneakers, bags, and ankle boots. It has become</a:t>
            </a:r>
            <a:r>
              <a:rPr lang="en-GB"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 popular benchmark dataset in the field of computer vision and serves as a challenging task for</a:t>
            </a:r>
            <a:r>
              <a:rPr lang="en-GB" alt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developing and evaluating image cla</a:t>
            </a:r>
            <a:r>
              <a:rPr lang="en-GB" altLang="en-US" sz="1400">
                <a:latin typeface="Times New Roman" panose="02020603050405020304" pitchFamily="18" charset="0"/>
                <a:cs typeface="Times New Roman" panose="02020603050405020304" pitchFamily="18" charset="0"/>
              </a:rPr>
              <a:t>ssification models.</a:t>
            </a:r>
            <a:endParaRPr lang="en-GB" altLang="en-US" sz="1400">
              <a:latin typeface="Times New Roman" panose="02020603050405020304" pitchFamily="18" charset="0"/>
              <a:cs typeface="Times New Roman" panose="02020603050405020304" pitchFamily="18" charset="0"/>
            </a:endParaRPr>
          </a:p>
          <a:p>
            <a:pPr marL="0" indent="0" algn="just">
              <a:buNone/>
            </a:pPr>
            <a:r>
              <a:rPr lang="en-GB" altLang="en-US" sz="1400">
                <a:latin typeface="Times New Roman" panose="02020603050405020304" pitchFamily="18" charset="0"/>
                <a:cs typeface="Times New Roman" panose="02020603050405020304" pitchFamily="18" charset="0"/>
              </a:rPr>
              <a:t>The FashionMNIST dataset consists of a total of 70,000 images, divided into 60,000 training images and 10,000 testing images. Each image is a grayscale image with a size of 28x28 pixels. The dataset is evenly distributed among the ten different classes, with 6,000 images per class for training and 1,000 images per class for testing.</a:t>
            </a:r>
            <a:endParaRPr lang="en-GB" altLang="en-US" sz="1400">
              <a:latin typeface="Times New Roman" panose="02020603050405020304" pitchFamily="18" charset="0"/>
              <a:cs typeface="Times New Roman" panose="02020603050405020304" pitchFamily="18" charset="0"/>
            </a:endParaRPr>
          </a:p>
          <a:p>
            <a:pPr marL="0" indent="0" algn="just">
              <a:buNone/>
            </a:pPr>
            <a:r>
              <a:rPr lang="en-GB" altLang="en-US" sz="1400">
                <a:latin typeface="Times New Roman" panose="02020603050405020304" pitchFamily="18" charset="0"/>
                <a:cs typeface="Times New Roman" panose="02020603050405020304" pitchFamily="18" charset="0"/>
              </a:rPr>
              <a:t>The classification process involves training a model on the training set, where the model learns to extract meaningful features from the images and map them to the corresponding fashion classes. The model's performance is then evaluated on the testing set, where its ability to generalize and accurately classify unseen fashion images is assessed.</a:t>
            </a:r>
            <a:endParaRPr lang="en-GB" altLang="en-US" sz="1400">
              <a:latin typeface="Times New Roman" panose="02020603050405020304" pitchFamily="18" charset="0"/>
              <a:cs typeface="Times New Roman" panose="02020603050405020304" pitchFamily="18" charset="0"/>
            </a:endParaRPr>
          </a:p>
          <a:p>
            <a:pPr marL="0" indent="0" algn="just">
              <a:buNone/>
            </a:pPr>
            <a:r>
              <a:rPr lang="en-GB" altLang="en-US" sz="1400">
                <a:latin typeface="Times New Roman" panose="02020603050405020304" pitchFamily="18" charset="0"/>
                <a:cs typeface="Times New Roman" panose="02020603050405020304" pitchFamily="18" charset="0"/>
              </a:rPr>
              <a:t>To enhance the performance of classification models on the FashionMNIST dataset, various techniques can be employed. These include data augmentation, where additional training examples are generated by applying transformations such as rotations, translations, and scaling to the original images. Additionally, model regularization techniques like dropout and weight decay can be used to prevent overfitting.</a:t>
            </a:r>
            <a:endParaRPr lang="en-GB" altLang="en-US" sz="1400">
              <a:latin typeface="Times New Roman" panose="02020603050405020304" pitchFamily="18" charset="0"/>
              <a:cs typeface="Times New Roman" panose="02020603050405020304" pitchFamily="18" charset="0"/>
            </a:endParaRPr>
          </a:p>
          <a:p>
            <a:pPr marL="0" indent="0" algn="just">
              <a:buNone/>
            </a:pPr>
            <a:r>
              <a:rPr lang="en-GB" altLang="en-US" sz="1400">
                <a:latin typeface="Times New Roman" panose="02020603050405020304" pitchFamily="18" charset="0"/>
                <a:cs typeface="Times New Roman" panose="02020603050405020304" pitchFamily="18" charset="0"/>
              </a:rPr>
              <a:t>Overall, the classification of the FashionMNIST dataset presents an interesting and challenging problem in the field of computer vision. It provides a platform for developing and evaluating robust and accurate image classification models, paving the way for advancements in fashion related applications and further research in the domain of computer vision and deep learning</a:t>
            </a:r>
            <a:endParaRPr lang="en-GB" alt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7553" y="534259"/>
            <a:ext cx="11367247" cy="5354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CNN consists of several layers, each serving a specific purpose: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457200" indent="-457200" algn="just">
              <a:buAutoNum type="arabicPeriod"/>
            </a:pPr>
            <a:r>
              <a:rPr lang="en-US" b="1" dirty="0">
                <a:latin typeface="Times New Roman" panose="02020603050405020304" pitchFamily="18" charset="0"/>
                <a:cs typeface="Times New Roman" panose="02020603050405020304" pitchFamily="18" charset="0"/>
              </a:rPr>
              <a:t>Convolutional Layer</a:t>
            </a:r>
            <a:r>
              <a:rPr lang="en-US" dirty="0">
                <a:latin typeface="Times New Roman" panose="02020603050405020304" pitchFamily="18" charset="0"/>
                <a:cs typeface="Times New Roman" panose="02020603050405020304" pitchFamily="18" charset="0"/>
              </a:rPr>
              <a:t>: The first layer in a CNN is typically a convolutional layer. It applies a set of learnable filters to the input image, performing element-wise multiplication and summation to produce a feature map. This process helps extract local patterns and features from the image. </a:t>
            </a:r>
            <a:endParaRPr lang="en-US" dirty="0">
              <a:latin typeface="Times New Roman" panose="02020603050405020304" pitchFamily="18" charset="0"/>
              <a:cs typeface="Times New Roman" panose="02020603050405020304" pitchFamily="18" charset="0"/>
            </a:endParaRPr>
          </a:p>
          <a:p>
            <a:pPr marL="457200" indent="-457200" algn="just">
              <a:buAutoNum type="arabicPeriod"/>
            </a:pPr>
            <a:r>
              <a:rPr lang="en-US" b="1" dirty="0">
                <a:latin typeface="Times New Roman" panose="02020603050405020304" pitchFamily="18" charset="0"/>
                <a:cs typeface="Times New Roman" panose="02020603050405020304" pitchFamily="18" charset="0"/>
              </a:rPr>
              <a:t>Activation Function: </a:t>
            </a:r>
            <a:r>
              <a:rPr lang="en-US" dirty="0">
                <a:latin typeface="Times New Roman" panose="02020603050405020304" pitchFamily="18" charset="0"/>
                <a:cs typeface="Times New Roman" panose="02020603050405020304" pitchFamily="18" charset="0"/>
              </a:rPr>
              <a:t>After each convolutional layer, an activation function is applied element-wise to introduce non-linearity to the model. The Rectified Linear Unit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is a commonly used activation function, which sets negative values to zero and keeps positive values unchanged.</a:t>
            </a:r>
            <a:endParaRPr lang="en-US" dirty="0">
              <a:latin typeface="Times New Roman" panose="02020603050405020304" pitchFamily="18" charset="0"/>
              <a:cs typeface="Times New Roman" panose="02020603050405020304" pitchFamily="18" charset="0"/>
            </a:endParaRPr>
          </a:p>
          <a:p>
            <a:pPr marL="457200" indent="-457200" algn="jus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Pooling Layer:</a:t>
            </a:r>
            <a:r>
              <a:rPr lang="en-US" dirty="0">
                <a:latin typeface="Times New Roman" panose="02020603050405020304" pitchFamily="18" charset="0"/>
                <a:cs typeface="Times New Roman" panose="02020603050405020304" pitchFamily="18" charset="0"/>
              </a:rPr>
              <a:t> Pooling layers are used to reduce the spatial dimensions of the feature maps, effectively </a:t>
            </a:r>
            <a:r>
              <a:rPr lang="en-US" dirty="0" err="1">
                <a:latin typeface="Times New Roman" panose="02020603050405020304" pitchFamily="18" charset="0"/>
                <a:cs typeface="Times New Roman" panose="02020603050405020304" pitchFamily="18" charset="0"/>
              </a:rPr>
              <a:t>downsampling</a:t>
            </a:r>
            <a:r>
              <a:rPr lang="en-US" dirty="0">
                <a:latin typeface="Times New Roman" panose="02020603050405020304" pitchFamily="18" charset="0"/>
                <a:cs typeface="Times New Roman" panose="02020603050405020304" pitchFamily="18" charset="0"/>
              </a:rPr>
              <a:t> the input. The most common pooling operation is max pooling, where the maximum value within a specific region is selected as the representative value. Pooling helps to decrease computational complexity and extract important features invariant to small spatial translations</a:t>
            </a:r>
            <a:endParaRPr lang="en-US" dirty="0">
              <a:latin typeface="Times New Roman" panose="02020603050405020304" pitchFamily="18" charset="0"/>
              <a:cs typeface="Times New Roman" panose="02020603050405020304" pitchFamily="18" charset="0"/>
            </a:endParaRPr>
          </a:p>
          <a:p>
            <a:pPr marL="457200" indent="-457200" algn="just">
              <a:buAutoNum type="arabicPeriod"/>
            </a:pPr>
            <a:r>
              <a:rPr lang="en-US" b="1" dirty="0">
                <a:latin typeface="Times New Roman" panose="02020603050405020304" pitchFamily="18" charset="0"/>
                <a:cs typeface="Times New Roman" panose="02020603050405020304" pitchFamily="18" charset="0"/>
              </a:rPr>
              <a:t>Fully Connected Layer</a:t>
            </a:r>
            <a:r>
              <a:rPr lang="en-US" dirty="0">
                <a:latin typeface="Times New Roman" panose="02020603050405020304" pitchFamily="18" charset="0"/>
                <a:cs typeface="Times New Roman" panose="02020603050405020304" pitchFamily="18" charset="0"/>
              </a:rPr>
              <a:t>: Once the feature maps have been downsized through convolution and pooling layers, they are flattened and passed through one or more fully connected layers. These layers connect every neuron in one layer to every neuron in the next layer, enabling the network to learn high-level representations by combining the learned low-level features</a:t>
            </a:r>
            <a:endParaRPr lang="en-US" dirty="0">
              <a:latin typeface="Times New Roman" panose="02020603050405020304" pitchFamily="18" charset="0"/>
              <a:cs typeface="Times New Roman" panose="02020603050405020304" pitchFamily="18" charset="0"/>
            </a:endParaRPr>
          </a:p>
          <a:p>
            <a:pPr marL="457200" indent="-457200" algn="just">
              <a:buAutoNum type="arabicPeriod"/>
            </a:pPr>
            <a:r>
              <a:rPr lang="en-US" b="1" dirty="0">
                <a:latin typeface="Times New Roman" panose="02020603050405020304" pitchFamily="18" charset="0"/>
                <a:cs typeface="Times New Roman" panose="02020603050405020304" pitchFamily="18" charset="0"/>
              </a:rPr>
              <a:t>Output Layer: </a:t>
            </a:r>
            <a:r>
              <a:rPr lang="en-US" dirty="0">
                <a:latin typeface="Times New Roman" panose="02020603050405020304" pitchFamily="18" charset="0"/>
                <a:cs typeface="Times New Roman" panose="02020603050405020304" pitchFamily="18" charset="0"/>
              </a:rPr>
              <a:t>The last fully connected layer is typically the output layer, which produces the final classification or regression predictions. The number of neurons in this layer depends on the specific task. For instance, in image classification, there would be one neuron per class with a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activation function to generate probability scores.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Architecture Diagram</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95780" y="2052955"/>
            <a:ext cx="8924290" cy="3898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p:txBody>
          <a:bodyPr/>
          <a:p>
            <a:r>
              <a:rPr lang="en-GB" altLang="en-US" sz="3600">
                <a:solidFill>
                  <a:schemeClr val="accent1">
                    <a:lumMod val="75000"/>
                  </a:schemeClr>
                </a:solidFill>
                <a:latin typeface="Times New Roman" panose="02020603050405020304" pitchFamily="18" charset="0"/>
                <a:cs typeface="Times New Roman" panose="02020603050405020304" pitchFamily="18" charset="0"/>
              </a:rPr>
              <a:t>Model Code</a:t>
            </a:r>
            <a:endParaRPr lang="en-GB" altLang="en-US" sz="360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838200" y="2205355"/>
            <a:ext cx="10515600" cy="3590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52337" y="2491306"/>
            <a:ext cx="8791074" cy="3336757"/>
          </a:xfrm>
          <a:prstGeom prst="rect">
            <a:avLst/>
          </a:prstGeom>
          <a:noFill/>
          <a:ln>
            <a:noFill/>
          </a:ln>
        </p:spPr>
      </p:pic>
      <p:sp>
        <p:nvSpPr>
          <p:cNvPr id="4" name="TextBox 3"/>
          <p:cNvSpPr txBox="1"/>
          <p:nvPr/>
        </p:nvSpPr>
        <p:spPr>
          <a:xfrm>
            <a:off x="989965" y="445135"/>
            <a:ext cx="9625330" cy="1247140"/>
          </a:xfrm>
          <a:prstGeom prst="rect">
            <a:avLst/>
          </a:prstGeom>
          <a:noFill/>
        </p:spPr>
        <p:txBody>
          <a:bodyPr wrap="square">
            <a:spAutoFit/>
          </a:bodyPr>
          <a:lstStyle/>
          <a:p>
            <a:pPr marL="0" marR="0" algn="just">
              <a:lnSpc>
                <a:spcPct val="107000"/>
              </a:lnSpc>
              <a:spcBef>
                <a:spcPts val="0"/>
              </a:spcBef>
              <a:spcAft>
                <a:spcPts val="800"/>
              </a:spcAft>
              <a:tabLst>
                <a:tab pos="5120640" algn="l"/>
              </a:tabLst>
            </a:pPr>
            <a:r>
              <a:rPr lang="en-US"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Accuracy</a:t>
            </a:r>
            <a:r>
              <a:rPr lang="en-GB" altLang="en-US"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of the Model</a:t>
            </a:r>
            <a:endParaRPr lang="en-US" sz="40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5120640" algn="l"/>
              </a:tabLst>
            </a:pPr>
            <a:r>
              <a:rPr lang="en-GB" alt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Accuracy :</a:t>
            </a:r>
            <a:r>
              <a:rPr lang="en-GB" altLang="en-US" sz="28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~0.9276</a:t>
            </a:r>
            <a:endParaRPr lang="en-GB" altLang="en-US" sz="28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41095" y="1067547"/>
            <a:ext cx="8341893" cy="5260027"/>
          </a:xfrm>
          <a:prstGeom prst="rect">
            <a:avLst/>
          </a:prstGeom>
          <a:noFill/>
          <a:ln>
            <a:noFill/>
          </a:ln>
        </p:spPr>
      </p:pic>
      <p:sp>
        <p:nvSpPr>
          <p:cNvPr id="6" name="TextBox 5"/>
          <p:cNvSpPr txBox="1"/>
          <p:nvPr/>
        </p:nvSpPr>
        <p:spPr>
          <a:xfrm>
            <a:off x="900597" y="158120"/>
            <a:ext cx="6096000" cy="683895"/>
          </a:xfrm>
          <a:prstGeom prst="rect">
            <a:avLst/>
          </a:prstGeom>
          <a:noFill/>
        </p:spPr>
        <p:txBody>
          <a:bodyPr wrap="square">
            <a:spAutoFit/>
          </a:bodyPr>
          <a:lstStyle/>
          <a:p>
            <a:pPr marL="0" marR="0" algn="just">
              <a:lnSpc>
                <a:spcPct val="107000"/>
              </a:lnSpc>
              <a:spcBef>
                <a:spcPts val="0"/>
              </a:spcBef>
              <a:spcAft>
                <a:spcPts val="800"/>
              </a:spcAft>
              <a:tabLst>
                <a:tab pos="5120640" algn="l"/>
              </a:tabLst>
            </a:pPr>
            <a:r>
              <a:rPr lang="en-US"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Confusion matrix</a:t>
            </a:r>
            <a:endParaRPr lang="en-US"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4586" y="2507649"/>
            <a:ext cx="4610100" cy="2613660"/>
          </a:xfrm>
          <a:prstGeom prst="rect">
            <a:avLst/>
          </a:prstGeom>
          <a:noFill/>
          <a:ln>
            <a:noFill/>
          </a:ln>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57537" y="2507649"/>
            <a:ext cx="4610100" cy="2613660"/>
          </a:xfrm>
          <a:prstGeom prst="rect">
            <a:avLst/>
          </a:prstGeom>
          <a:noFill/>
          <a:ln>
            <a:noFill/>
          </a:ln>
        </p:spPr>
      </p:pic>
      <p:sp>
        <p:nvSpPr>
          <p:cNvPr id="5" name="TextBox 4"/>
          <p:cNvSpPr txBox="1"/>
          <p:nvPr/>
        </p:nvSpPr>
        <p:spPr>
          <a:xfrm>
            <a:off x="845185" y="580390"/>
            <a:ext cx="10652125" cy="1532890"/>
          </a:xfrm>
          <a:prstGeom prst="rect">
            <a:avLst/>
          </a:prstGeom>
          <a:noFill/>
        </p:spPr>
        <p:txBody>
          <a:bodyPr wrap="square">
            <a:spAutoFit/>
          </a:bodyPr>
          <a:lstStyle/>
          <a:p>
            <a:pPr marL="0" marR="0" algn="just">
              <a:lnSpc>
                <a:spcPct val="150000"/>
              </a:lnSpc>
              <a:spcBef>
                <a:spcPts val="0"/>
              </a:spcBef>
              <a:spcAft>
                <a:spcPts val="800"/>
              </a:spcAft>
              <a:tabLst>
                <a:tab pos="5120640" algn="l"/>
              </a:tabLst>
            </a:pPr>
            <a:r>
              <a:rPr lang="en-US"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Output</a:t>
            </a:r>
            <a:endParaRPr lang="en-US"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tabLst>
                <a:tab pos="5120640" algn="l"/>
              </a:tabLst>
            </a:pPr>
            <a:r>
              <a:rPr lang="en-GB" altLang="en-US" sz="22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Sample Predicted images</a:t>
            </a:r>
            <a:endParaRPr lang="en-GB" altLang="en-US" sz="22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7726</Words>
  <Application>WPS Presentation</Application>
  <PresentationFormat>Widescreen</PresentationFormat>
  <Paragraphs>61</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Algerian</vt:lpstr>
      <vt:lpstr>Gabriola</vt:lpstr>
      <vt:lpstr>Aharoni</vt:lpstr>
      <vt:lpstr>Calibri</vt:lpstr>
      <vt:lpstr>Times New Roman</vt:lpstr>
      <vt:lpstr>Calibri Light</vt:lpstr>
      <vt:lpstr>Yu Gothic UI Semibold</vt:lpstr>
      <vt:lpstr>Microsoft YaHei</vt:lpstr>
      <vt:lpstr>Arial Unicode MS</vt:lpstr>
      <vt:lpstr>ti</vt:lpstr>
      <vt:lpstr>Segoe Print</vt:lpstr>
      <vt:lpstr>Office Theme</vt:lpstr>
      <vt:lpstr>CONQUERING FASHSION MNIST CNNS USING COMPUTER VISION</vt:lpstr>
      <vt:lpstr>Abstract</vt:lpstr>
      <vt:lpstr>INTRODUCTION</vt:lpstr>
      <vt:lpstr>PowerPoint 演示文稿</vt:lpstr>
      <vt:lpstr>Architecture Diagram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CONQUERING FASHSION MNIST CNNS USING COMPUTER VISION</dc:title>
  <dc:creator>ROHITH DACHIPALLY</dc:creator>
  <cp:lastModifiedBy>VIDYA SINDU</cp:lastModifiedBy>
  <cp:revision>72</cp:revision>
  <dcterms:created xsi:type="dcterms:W3CDTF">2023-06-09T15:42:00Z</dcterms:created>
  <dcterms:modified xsi:type="dcterms:W3CDTF">2023-07-14T05:44:15Z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FBF5DFD205FD4313917BEDB23A700994</vt:lpwstr>
  </property>
  <property fmtid="{D5CDD505-2E9C-101B-9397-08002B2CF9AE}" pid="3" name="KSOProductBuildVer">
    <vt:lpwstr>1033-11.2.0.11219</vt:lpwstr>
  </property>
</Properties>
</file>