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Book Antiqua"/>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BookAntiqua-regular.fntdata"/><Relationship Id="rId21" Type="http://schemas.openxmlformats.org/officeDocument/2006/relationships/font" Target="fonts/Nunito-boldItalic.fntdata"/><Relationship Id="rId24" Type="http://schemas.openxmlformats.org/officeDocument/2006/relationships/font" Target="fonts/BookAntiqua-italic.fntdata"/><Relationship Id="rId23" Type="http://schemas.openxmlformats.org/officeDocument/2006/relationships/font" Target="fonts/BookAntiqu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BookAntiqua-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e46cd77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e46cd77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e46cd771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e46cd771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a5145435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a5145435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e42ff111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e42ff111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e46cd77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e46cd77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e46cd77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e46cd77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e46cd77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e46cd77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e46cd771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e46cd77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e46cd77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e46cd77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e46cd771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e46cd771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e42ff111c_3_1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e42ff111c_3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27575" y="1295475"/>
            <a:ext cx="7993200" cy="1938600"/>
          </a:xfrm>
          <a:prstGeom prst="rect">
            <a:avLst/>
          </a:prstGeom>
        </p:spPr>
        <p:txBody>
          <a:bodyPr anchorCtr="0" anchor="ctr" bIns="91425" lIns="91425" spcFirstLastPara="1" rIns="91425" wrap="square" tIns="91425">
            <a:normAutofit fontScale="90000"/>
          </a:bodyPr>
          <a:lstStyle/>
          <a:p>
            <a:pPr indent="457200" lvl="0" marL="1828800" marR="1651000" rtl="0" algn="ctr">
              <a:lnSpc>
                <a:spcPct val="142000"/>
              </a:lnSpc>
              <a:spcBef>
                <a:spcPts val="0"/>
              </a:spcBef>
              <a:spcAft>
                <a:spcPts val="0"/>
              </a:spcAft>
              <a:buNone/>
            </a:pPr>
            <a:r>
              <a:rPr i="1" lang="en" sz="4222">
                <a:solidFill>
                  <a:schemeClr val="lt1"/>
                </a:solidFill>
                <a:latin typeface="Merriweather"/>
                <a:ea typeface="Merriweather"/>
                <a:cs typeface="Merriweather"/>
                <a:sym typeface="Merriweather"/>
              </a:rPr>
              <a:t>Quiz Application</a:t>
            </a:r>
            <a:r>
              <a:rPr i="1" lang="en" sz="1600">
                <a:solidFill>
                  <a:schemeClr val="lt1"/>
                </a:solidFill>
                <a:latin typeface="Times New Roman"/>
                <a:ea typeface="Times New Roman"/>
                <a:cs typeface="Times New Roman"/>
                <a:sym typeface="Times New Roman"/>
              </a:rPr>
              <a:t>   </a:t>
            </a:r>
            <a:r>
              <a:rPr i="1" lang="en" sz="1600">
                <a:solidFill>
                  <a:srgbClr val="000000"/>
                </a:solidFill>
                <a:latin typeface="Times New Roman"/>
                <a:ea typeface="Times New Roman"/>
                <a:cs typeface="Times New Roman"/>
                <a:sym typeface="Times New Roman"/>
              </a:rPr>
              <a:t>   </a:t>
            </a:r>
            <a:endParaRPr i="1" sz="16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i="1">
              <a:solidFill>
                <a:schemeClr val="dk2"/>
              </a:solidFill>
            </a:endParaRPr>
          </a:p>
        </p:txBody>
      </p:sp>
      <p:sp>
        <p:nvSpPr>
          <p:cNvPr id="129" name="Google Shape;129;p13"/>
          <p:cNvSpPr txBox="1"/>
          <p:nvPr>
            <p:ph idx="1" type="subTitle"/>
          </p:nvPr>
        </p:nvSpPr>
        <p:spPr>
          <a:xfrm>
            <a:off x="333475" y="2571750"/>
            <a:ext cx="4375500" cy="1574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b="1" lang="en" sz="1400">
                <a:solidFill>
                  <a:schemeClr val="lt1"/>
                </a:solidFill>
                <a:latin typeface="Times New Roman"/>
                <a:ea typeface="Times New Roman"/>
                <a:cs typeface="Times New Roman"/>
                <a:sym typeface="Times New Roman"/>
              </a:rPr>
              <a:t>By-</a:t>
            </a:r>
            <a:endParaRPr b="1"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sz="1400">
                <a:solidFill>
                  <a:schemeClr val="lt1"/>
                </a:solidFill>
                <a:latin typeface="Times New Roman"/>
                <a:ea typeface="Times New Roman"/>
                <a:cs typeface="Times New Roman"/>
                <a:sym typeface="Times New Roman"/>
              </a:rPr>
              <a:t>Gogineni Sai Rohith (AP21110010219) </a:t>
            </a:r>
            <a:endParaRPr b="1"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sz="1400">
                <a:solidFill>
                  <a:schemeClr val="lt1"/>
                </a:solidFill>
                <a:latin typeface="Times New Roman"/>
                <a:ea typeface="Times New Roman"/>
                <a:cs typeface="Times New Roman"/>
                <a:sym typeface="Times New Roman"/>
              </a:rPr>
              <a:t>Ritesh (AP21110010260)</a:t>
            </a:r>
            <a:endParaRPr b="1"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sz="1400">
                <a:solidFill>
                  <a:schemeClr val="lt1"/>
                </a:solidFill>
                <a:latin typeface="Times New Roman"/>
                <a:ea typeface="Times New Roman"/>
                <a:cs typeface="Times New Roman"/>
                <a:sym typeface="Times New Roman"/>
              </a:rPr>
              <a:t>Ajay Kumar (AP21110010198)</a:t>
            </a:r>
            <a:endParaRPr b="1"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sz="1400">
                <a:solidFill>
                  <a:schemeClr val="lt1"/>
                </a:solidFill>
                <a:latin typeface="Times New Roman"/>
                <a:ea typeface="Times New Roman"/>
                <a:cs typeface="Times New Roman"/>
                <a:sym typeface="Times New Roman"/>
              </a:rPr>
              <a:t>Basheer (AP21110010203) </a:t>
            </a:r>
            <a:endParaRPr b="1"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lt1"/>
              </a:solidFill>
            </a:endParaRPr>
          </a:p>
        </p:txBody>
      </p:sp>
      <p:pic>
        <p:nvPicPr>
          <p:cNvPr id="130" name="Google Shape;130;p13"/>
          <p:cNvPicPr preferRelativeResize="0"/>
          <p:nvPr/>
        </p:nvPicPr>
        <p:blipFill>
          <a:blip r:embed="rId3">
            <a:alphaModFix/>
          </a:blip>
          <a:stretch>
            <a:fillRect/>
          </a:stretch>
        </p:blipFill>
        <p:spPr>
          <a:xfrm>
            <a:off x="5002775" y="2352475"/>
            <a:ext cx="2567398" cy="1604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730775" y="368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 Class Output</a:t>
            </a:r>
            <a:endParaRPr/>
          </a:p>
        </p:txBody>
      </p:sp>
      <p:pic>
        <p:nvPicPr>
          <p:cNvPr id="189" name="Google Shape;189;p22"/>
          <p:cNvPicPr preferRelativeResize="0"/>
          <p:nvPr/>
        </p:nvPicPr>
        <p:blipFill>
          <a:blip r:embed="rId3">
            <a:alphaModFix/>
          </a:blip>
          <a:stretch>
            <a:fillRect/>
          </a:stretch>
        </p:blipFill>
        <p:spPr>
          <a:xfrm>
            <a:off x="2762300" y="1060800"/>
            <a:ext cx="5086525" cy="3729200"/>
          </a:xfrm>
          <a:prstGeom prst="rect">
            <a:avLst/>
          </a:prstGeom>
          <a:noFill/>
          <a:ln>
            <a:noFill/>
          </a:ln>
        </p:spPr>
      </p:pic>
      <p:sp>
        <p:nvSpPr>
          <p:cNvPr id="190" name="Google Shape;190;p22"/>
          <p:cNvSpPr txBox="1"/>
          <p:nvPr/>
        </p:nvSpPr>
        <p:spPr>
          <a:xfrm>
            <a:off x="398725" y="3419075"/>
            <a:ext cx="21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Final Score is displayed here</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6" name="Google Shape;196;p23"/>
          <p:cNvSpPr txBox="1"/>
          <p:nvPr>
            <p:ph idx="1" type="body"/>
          </p:nvPr>
        </p:nvSpPr>
        <p:spPr>
          <a:xfrm>
            <a:off x="819150" y="1722400"/>
            <a:ext cx="7505700" cy="2403000"/>
          </a:xfrm>
          <a:prstGeom prst="rect">
            <a:avLst/>
          </a:prstGeom>
        </p:spPr>
        <p:txBody>
          <a:bodyPr anchorCtr="0" anchor="t" bIns="91425" lIns="91425" spcFirstLastPara="1" rIns="91425" wrap="square" tIns="91425">
            <a:normAutofit/>
          </a:bodyPr>
          <a:lstStyle/>
          <a:p>
            <a:pPr indent="0" lvl="0" marL="0" rtl="0" algn="l">
              <a:lnSpc>
                <a:spcPct val="107916"/>
              </a:lnSpc>
              <a:spcBef>
                <a:spcPts val="1200"/>
              </a:spcBef>
              <a:spcAft>
                <a:spcPts val="0"/>
              </a:spcAft>
              <a:buNone/>
            </a:pPr>
            <a:r>
              <a:rPr lang="en" sz="1200">
                <a:solidFill>
                  <a:srgbClr val="000000"/>
                </a:solidFill>
                <a:latin typeface="Book Antiqua"/>
                <a:ea typeface="Book Antiqua"/>
                <a:cs typeface="Book Antiqua"/>
                <a:sym typeface="Book Antiqua"/>
              </a:rPr>
              <a:t>In conclusion, the development of our Java Quiz Application has been a challenging yet rewarding journey. Throughout this process, we have aimed to create a user-friendly and interactive platform that enhances the learning experience for Java enthusiasts. Our application not only tests the knowledge of users but also provides The Score at the end of the quiz, allowing them to expand their understanding of Java programming concepts.</a:t>
            </a:r>
            <a:endParaRPr sz="1200">
              <a:solidFill>
                <a:srgbClr val="000000"/>
              </a:solidFill>
              <a:latin typeface="Book Antiqua"/>
              <a:ea typeface="Book Antiqua"/>
              <a:cs typeface="Book Antiqua"/>
              <a:sym typeface="Book Antiqua"/>
            </a:endParaRPr>
          </a:p>
          <a:p>
            <a:pPr indent="0" lvl="0" marL="0" rtl="0" algn="l">
              <a:lnSpc>
                <a:spcPct val="107916"/>
              </a:lnSpc>
              <a:spcBef>
                <a:spcPts val="1200"/>
              </a:spcBef>
              <a:spcAft>
                <a:spcPts val="1200"/>
              </a:spcAft>
              <a:buNone/>
            </a:pPr>
            <a:r>
              <a:rPr lang="en" sz="1200">
                <a:solidFill>
                  <a:srgbClr val="000000"/>
                </a:solidFill>
                <a:latin typeface="Book Antiqua"/>
                <a:ea typeface="Book Antiqua"/>
                <a:cs typeface="Book Antiqua"/>
                <a:sym typeface="Book Antiqua"/>
              </a:rPr>
              <a:t>By incorporating a variety of question types, including multiple choice, true/false, and coding challenges, we have strived to cater to different learning styles and levels of expertise. The randomized question selection ensures that each quiz session is unique and engaging, promoting continuous learning and growth.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idx="1" type="body"/>
          </p:nvPr>
        </p:nvSpPr>
        <p:spPr>
          <a:xfrm>
            <a:off x="819150" y="1764500"/>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6500"/>
              <a:t>THANK YOU</a:t>
            </a:r>
            <a:endParaRPr b="1" sz="6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50750" y="412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Modules Used</a:t>
            </a:r>
            <a:endParaRPr b="1"/>
          </a:p>
        </p:txBody>
      </p:sp>
      <p:sp>
        <p:nvSpPr>
          <p:cNvPr id="136" name="Google Shape;136;p14"/>
          <p:cNvSpPr txBox="1"/>
          <p:nvPr>
            <p:ph idx="1" type="body"/>
          </p:nvPr>
        </p:nvSpPr>
        <p:spPr>
          <a:xfrm>
            <a:off x="531475" y="1275550"/>
            <a:ext cx="2329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CC0000"/>
                </a:solidFill>
              </a:rPr>
              <a:t>1. </a:t>
            </a:r>
            <a:r>
              <a:rPr lang="en" sz="2200">
                <a:solidFill>
                  <a:srgbClr val="CC0000"/>
                </a:solidFill>
              </a:rPr>
              <a:t>Login</a:t>
            </a:r>
            <a:endParaRPr sz="2200">
              <a:solidFill>
                <a:srgbClr val="CC0000"/>
              </a:solidFill>
            </a:endParaRPr>
          </a:p>
          <a:p>
            <a:pPr indent="0" lvl="0" marL="0" rtl="0" algn="l">
              <a:spcBef>
                <a:spcPts val="1200"/>
              </a:spcBef>
              <a:spcAft>
                <a:spcPts val="0"/>
              </a:spcAft>
              <a:buNone/>
            </a:pPr>
            <a:r>
              <a:rPr lang="en" sz="2200">
                <a:solidFill>
                  <a:srgbClr val="CC0000"/>
                </a:solidFill>
              </a:rPr>
              <a:t>2. Rules</a:t>
            </a:r>
            <a:endParaRPr sz="2200">
              <a:solidFill>
                <a:srgbClr val="CC0000"/>
              </a:solidFill>
            </a:endParaRPr>
          </a:p>
          <a:p>
            <a:pPr indent="0" lvl="0" marL="0" rtl="0" algn="l">
              <a:spcBef>
                <a:spcPts val="1200"/>
              </a:spcBef>
              <a:spcAft>
                <a:spcPts val="0"/>
              </a:spcAft>
              <a:buNone/>
            </a:pPr>
            <a:r>
              <a:rPr lang="en" sz="2200">
                <a:solidFill>
                  <a:srgbClr val="CC0000"/>
                </a:solidFill>
              </a:rPr>
              <a:t>3. Quiz</a:t>
            </a:r>
            <a:endParaRPr sz="2200">
              <a:solidFill>
                <a:srgbClr val="CC0000"/>
              </a:solidFill>
            </a:endParaRPr>
          </a:p>
          <a:p>
            <a:pPr indent="0" lvl="0" marL="0" rtl="0" algn="l">
              <a:spcBef>
                <a:spcPts val="1200"/>
              </a:spcBef>
              <a:spcAft>
                <a:spcPts val="1200"/>
              </a:spcAft>
              <a:buNone/>
            </a:pPr>
            <a:r>
              <a:rPr lang="en" sz="2200">
                <a:solidFill>
                  <a:srgbClr val="CC0000"/>
                </a:solidFill>
              </a:rPr>
              <a:t>4. Score</a:t>
            </a:r>
            <a:endParaRPr sz="2200">
              <a:solidFill>
                <a:srgbClr val="CC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672825" y="440425"/>
            <a:ext cx="3808800" cy="8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Class</a:t>
            </a:r>
            <a:endParaRPr/>
          </a:p>
        </p:txBody>
      </p:sp>
      <p:sp>
        <p:nvSpPr>
          <p:cNvPr id="142" name="Google Shape;142;p15"/>
          <p:cNvSpPr txBox="1"/>
          <p:nvPr>
            <p:ph idx="1" type="body"/>
          </p:nvPr>
        </p:nvSpPr>
        <p:spPr>
          <a:xfrm>
            <a:off x="346600" y="1287625"/>
            <a:ext cx="3909900" cy="333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a:t>
            </a:r>
            <a:r>
              <a:rPr b="1" lang="en" sz="1500"/>
              <a:t> Login class</a:t>
            </a:r>
            <a:r>
              <a:rPr lang="en" sz="1500"/>
              <a:t> in the quiz application represents the login screen. When an object of the Login class is created, the constructor initializes the window's properties. It sets the background color to white and adds an image as the background. The heading and label for entering the name are added, along with a text field for the user to input their name. Two buttons, "Rules" and "Back," are created and positioned on the screen. The window's size is set, and it becomes visible to the user.</a:t>
            </a:r>
            <a:endParaRPr sz="1500"/>
          </a:p>
        </p:txBody>
      </p:sp>
      <p:pic>
        <p:nvPicPr>
          <p:cNvPr id="143" name="Google Shape;143;p15"/>
          <p:cNvPicPr preferRelativeResize="0"/>
          <p:nvPr/>
        </p:nvPicPr>
        <p:blipFill>
          <a:blip r:embed="rId3">
            <a:alphaModFix/>
          </a:blip>
          <a:stretch>
            <a:fillRect/>
          </a:stretch>
        </p:blipFill>
        <p:spPr>
          <a:xfrm>
            <a:off x="4309525" y="735675"/>
            <a:ext cx="4357576" cy="396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Class Output</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16"/>
          <p:cNvPicPr preferRelativeResize="0"/>
          <p:nvPr/>
        </p:nvPicPr>
        <p:blipFill>
          <a:blip r:embed="rId3">
            <a:alphaModFix/>
          </a:blip>
          <a:stretch>
            <a:fillRect/>
          </a:stretch>
        </p:blipFill>
        <p:spPr>
          <a:xfrm>
            <a:off x="819150" y="1713000"/>
            <a:ext cx="6859026" cy="272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509825" y="524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RULES Class</a:t>
            </a:r>
            <a:endParaRPr/>
          </a:p>
        </p:txBody>
      </p:sp>
      <p:sp>
        <p:nvSpPr>
          <p:cNvPr id="156" name="Google Shape;156;p17"/>
          <p:cNvSpPr txBox="1"/>
          <p:nvPr>
            <p:ph idx="1" type="body"/>
          </p:nvPr>
        </p:nvSpPr>
        <p:spPr>
          <a:xfrm>
            <a:off x="610025" y="1310075"/>
            <a:ext cx="3624300" cy="31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t>
            </a:r>
            <a:r>
              <a:rPr b="1" lang="en" sz="1400"/>
              <a:t>Rules class</a:t>
            </a:r>
            <a:r>
              <a:rPr lang="en" sz="1400"/>
              <a:t> in the provided code represents a JFrame-based frame that displays the rules of a quiz application. The constructor sets up the initial state of the frame by configuring its background color, layout manager, and size. </a:t>
            </a:r>
            <a:endParaRPr sz="1400"/>
          </a:p>
          <a:p>
            <a:pPr indent="0" lvl="0" marL="0" rtl="0" algn="l">
              <a:spcBef>
                <a:spcPts val="1200"/>
              </a:spcBef>
              <a:spcAft>
                <a:spcPts val="1200"/>
              </a:spcAft>
              <a:buNone/>
            </a:pPr>
            <a:r>
              <a:rPr lang="en" sz="1400"/>
              <a:t>It creates and positions Swing components such as a heading label, a rules label, and two buttons: "</a:t>
            </a:r>
            <a:r>
              <a:rPr b="1" lang="en" sz="1400"/>
              <a:t>Back</a:t>
            </a:r>
            <a:r>
              <a:rPr lang="en" sz="1400"/>
              <a:t>" and "</a:t>
            </a:r>
            <a:r>
              <a:rPr b="1" lang="en" sz="1400"/>
              <a:t>Start</a:t>
            </a:r>
            <a:r>
              <a:rPr lang="en" sz="1400"/>
              <a:t>". The constructor also adds event listeners to these buttons to handle user interactions.</a:t>
            </a:r>
            <a:endParaRPr sz="1400"/>
          </a:p>
        </p:txBody>
      </p:sp>
      <p:pic>
        <p:nvPicPr>
          <p:cNvPr id="157" name="Google Shape;157;p17"/>
          <p:cNvPicPr preferRelativeResize="0"/>
          <p:nvPr/>
        </p:nvPicPr>
        <p:blipFill>
          <a:blip r:embed="rId3">
            <a:alphaModFix/>
          </a:blip>
          <a:stretch>
            <a:fillRect/>
          </a:stretch>
        </p:blipFill>
        <p:spPr>
          <a:xfrm>
            <a:off x="4377900" y="1164000"/>
            <a:ext cx="4413512" cy="326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271200" y="340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Rules Class Output</a:t>
            </a:r>
            <a:endParaRPr/>
          </a:p>
        </p:txBody>
      </p:sp>
      <p:pic>
        <p:nvPicPr>
          <p:cNvPr id="163" name="Google Shape;163;p18"/>
          <p:cNvPicPr preferRelativeResize="0"/>
          <p:nvPr/>
        </p:nvPicPr>
        <p:blipFill>
          <a:blip r:embed="rId3">
            <a:alphaModFix/>
          </a:blip>
          <a:stretch>
            <a:fillRect/>
          </a:stretch>
        </p:blipFill>
        <p:spPr>
          <a:xfrm>
            <a:off x="2511628" y="1003475"/>
            <a:ext cx="4603699" cy="375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509825" y="562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Quiz Class</a:t>
            </a:r>
            <a:endParaRPr/>
          </a:p>
        </p:txBody>
      </p:sp>
      <p:sp>
        <p:nvSpPr>
          <p:cNvPr id="169" name="Google Shape;169;p19"/>
          <p:cNvSpPr txBox="1"/>
          <p:nvPr>
            <p:ph idx="1" type="body"/>
          </p:nvPr>
        </p:nvSpPr>
        <p:spPr>
          <a:xfrm>
            <a:off x="509825" y="1280950"/>
            <a:ext cx="3600600" cy="3040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a:t>
            </a:r>
            <a:r>
              <a:rPr b="1" lang="en"/>
              <a:t>Quiz class</a:t>
            </a:r>
            <a:r>
              <a:rPr lang="en"/>
              <a:t> is the main class that represents the quiz application. It extends the JFrame class, which provides a window for the graphical user interface. The class also implements the ActionListener interface to handle user actions such as button clicks.</a:t>
            </a:r>
            <a:endParaRPr/>
          </a:p>
          <a:p>
            <a:pPr indent="0" lvl="0" marL="0" rtl="0" algn="l">
              <a:spcBef>
                <a:spcPts val="1200"/>
              </a:spcBef>
              <a:spcAft>
                <a:spcPts val="0"/>
              </a:spcAft>
              <a:buNone/>
            </a:pPr>
            <a:r>
              <a:rPr lang="en"/>
              <a:t>In the constructor of the Quiz class, the user's name is passed as a parameter, and the layout and visual elements of the application are set up. The quiz questions and answers are initialized in arrays, and the GUI components such as labels, radio buttons, and buttons are created and added to the frame. The start() method is called to display the first question.</a:t>
            </a:r>
            <a:endParaRPr/>
          </a:p>
          <a:p>
            <a:pPr indent="0" lvl="0" marL="0" rtl="0" algn="l">
              <a:spcBef>
                <a:spcPts val="1200"/>
              </a:spcBef>
              <a:spcAft>
                <a:spcPts val="1200"/>
              </a:spcAft>
              <a:buNone/>
            </a:pPr>
            <a:r>
              <a:t/>
            </a:r>
            <a:endParaRPr/>
          </a:p>
        </p:txBody>
      </p:sp>
      <p:pic>
        <p:nvPicPr>
          <p:cNvPr id="170" name="Google Shape;170;p19"/>
          <p:cNvPicPr preferRelativeResize="0"/>
          <p:nvPr/>
        </p:nvPicPr>
        <p:blipFill>
          <a:blip r:embed="rId3">
            <a:alphaModFix/>
          </a:blip>
          <a:stretch>
            <a:fillRect/>
          </a:stretch>
        </p:blipFill>
        <p:spPr>
          <a:xfrm>
            <a:off x="4357950" y="1280950"/>
            <a:ext cx="4481252" cy="30404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598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Quiz Class Output</a:t>
            </a:r>
            <a:endParaRPr/>
          </a:p>
        </p:txBody>
      </p:sp>
      <p:pic>
        <p:nvPicPr>
          <p:cNvPr id="176" name="Google Shape;176;p20"/>
          <p:cNvPicPr preferRelativeResize="0"/>
          <p:nvPr/>
        </p:nvPicPr>
        <p:blipFill>
          <a:blip r:embed="rId3">
            <a:alphaModFix/>
          </a:blip>
          <a:stretch>
            <a:fillRect/>
          </a:stretch>
        </p:blipFill>
        <p:spPr>
          <a:xfrm>
            <a:off x="2695561" y="1395512"/>
            <a:ext cx="5753024" cy="3249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740375" y="423000"/>
            <a:ext cx="41310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a:t>
            </a:r>
            <a:endParaRPr/>
          </a:p>
        </p:txBody>
      </p:sp>
      <p:sp>
        <p:nvSpPr>
          <p:cNvPr id="182" name="Google Shape;182;p21"/>
          <p:cNvSpPr txBox="1"/>
          <p:nvPr>
            <p:ph idx="1" type="body"/>
          </p:nvPr>
        </p:nvSpPr>
        <p:spPr>
          <a:xfrm>
            <a:off x="688800" y="1377600"/>
            <a:ext cx="3883200" cy="31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a:t>
            </a:r>
            <a:r>
              <a:rPr b="1" lang="en" sz="1400"/>
              <a:t>Score class</a:t>
            </a:r>
            <a:r>
              <a:rPr lang="en" sz="1400"/>
              <a:t> is responsible for displaying the score window at the end of the quiz. When an object of the Score class is created, the constructor sets up the window's properties, including its position, size, and background color. </a:t>
            </a:r>
            <a:endParaRPr sz="1400"/>
          </a:p>
          <a:p>
            <a:pPr indent="0" lvl="0" marL="0" rtl="0" algn="l">
              <a:spcBef>
                <a:spcPts val="1200"/>
              </a:spcBef>
              <a:spcAft>
                <a:spcPts val="1200"/>
              </a:spcAft>
              <a:buNone/>
            </a:pPr>
            <a:r>
              <a:rPr lang="en" sz="1400"/>
              <a:t>It also adds a label with a customized message to thank the player for playing the quiz, along with their name. The player's score is displayed using another label. An image is added to the window, showing a score icon. Finally, a "Play Again" button is created to allow the player to start a new quiz.</a:t>
            </a:r>
            <a:endParaRPr sz="1400"/>
          </a:p>
        </p:txBody>
      </p:sp>
      <p:pic>
        <p:nvPicPr>
          <p:cNvPr id="183" name="Google Shape;183;p21"/>
          <p:cNvPicPr preferRelativeResize="0"/>
          <p:nvPr/>
        </p:nvPicPr>
        <p:blipFill>
          <a:blip r:embed="rId3">
            <a:alphaModFix/>
          </a:blip>
          <a:stretch>
            <a:fillRect/>
          </a:stretch>
        </p:blipFill>
        <p:spPr>
          <a:xfrm>
            <a:off x="4950100" y="1159800"/>
            <a:ext cx="3721599" cy="3360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