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4" r:id="rId1"/>
    <p:sldMasterId id="2147483803" r:id="rId2"/>
  </p:sldMasterIdLst>
  <p:notesMasterIdLst>
    <p:notesMasterId r:id="rId30"/>
  </p:notesMasterIdLst>
  <p:handoutMasterIdLst>
    <p:handoutMasterId r:id="rId31"/>
  </p:handoutMasterIdLst>
  <p:sldIdLst>
    <p:sldId id="377" r:id="rId3"/>
    <p:sldId id="399" r:id="rId4"/>
    <p:sldId id="378" r:id="rId5"/>
    <p:sldId id="379" r:id="rId6"/>
    <p:sldId id="380" r:id="rId7"/>
    <p:sldId id="398" r:id="rId8"/>
    <p:sldId id="382" r:id="rId9"/>
    <p:sldId id="400" r:id="rId10"/>
    <p:sldId id="407" r:id="rId11"/>
    <p:sldId id="408" r:id="rId12"/>
    <p:sldId id="384" r:id="rId13"/>
    <p:sldId id="401" r:id="rId14"/>
    <p:sldId id="410" r:id="rId15"/>
    <p:sldId id="386" r:id="rId16"/>
    <p:sldId id="387" r:id="rId17"/>
    <p:sldId id="403" r:id="rId18"/>
    <p:sldId id="388" r:id="rId19"/>
    <p:sldId id="404" r:id="rId20"/>
    <p:sldId id="389" r:id="rId21"/>
    <p:sldId id="405" r:id="rId22"/>
    <p:sldId id="390" r:id="rId23"/>
    <p:sldId id="409" r:id="rId24"/>
    <p:sldId id="392" r:id="rId25"/>
    <p:sldId id="406" r:id="rId26"/>
    <p:sldId id="396" r:id="rId27"/>
    <p:sldId id="394" r:id="rId28"/>
    <p:sldId id="395" r:id="rId29"/>
  </p:sldIdLst>
  <p:sldSz cx="12188825" cy="6858000"/>
  <p:notesSz cx="6858000" cy="9144000"/>
  <p:embeddedFontLst>
    <p:embeddedFont>
      <p:font typeface="Segoe UI Light" pitchFamily="34" charset="0"/>
      <p:regular r:id="rId32"/>
    </p:embeddedFont>
    <p:embeddedFont>
      <p:font typeface="Segoe UI" pitchFamily="34" charset="0"/>
      <p:regular r:id="rId33"/>
      <p:bold r:id="rId34"/>
      <p:italic r:id="rId35"/>
      <p:boldItalic r:id="rId36"/>
    </p:embeddedFont>
    <p:embeddedFont>
      <p:font typeface="Consolas" pitchFamily="49" charset="0"/>
      <p:regular r:id="rId37"/>
      <p:bold r:id="rId38"/>
      <p:italic r:id="rId39"/>
      <p:boldItalic r:id="rId40"/>
    </p:embeddedFont>
  </p:embeddedFontLst>
  <p:custDataLst>
    <p:tags r:id="rId41"/>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4" autoAdjust="0"/>
    <p:restoredTop sz="88156" autoAdjust="0"/>
  </p:normalViewPr>
  <p:slideViewPr>
    <p:cSldViewPr snapToGrid="0">
      <p:cViewPr varScale="1">
        <p:scale>
          <a:sx n="91" d="100"/>
          <a:sy n="91" d="100"/>
        </p:scale>
        <p:origin x="-228" y="-102"/>
      </p:cViewPr>
      <p:guideLst>
        <p:guide orient="horz" pos="144"/>
        <p:guide orient="horz" pos="1486"/>
        <p:guide orient="horz" pos="911"/>
        <p:guide orient="horz" pos="3948"/>
        <p:guide orient="horz" pos="1199"/>
        <p:guide orient="horz" pos="2159"/>
        <p:guide orient="horz" pos="417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Connecting Cloud and On-Premises Applications Using Windows Azure </a:t>
            </a:r>
            <a:br>
              <a:rPr lang="en-US" dirty="0">
                <a:latin typeface="Segoe UI" pitchFamily="34" charset="0"/>
              </a:rPr>
            </a:br>
            <a:r>
              <a:rPr lang="en-US" dirty="0">
                <a:latin typeface="Segoe UI" pitchFamily="34" charset="0"/>
              </a:rPr>
              <a:t>Virtual Network</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Connecting Cloud and On-Premises Applications Using Windows Azure </a:t>
            </a:r>
            <a:br>
              <a:rPr lang="en-US" dirty="0" smtClean="0"/>
            </a:br>
            <a:r>
              <a:rPr lang="en-US" dirty="0" smtClean="0"/>
              <a:t>Virtual Network</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349718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180811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82632678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5005932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0412951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90171495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93133726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7532000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429314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9224524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55183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666369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13590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01138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71465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96902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374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3353937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5785630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514243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0621869"/>
      </p:ext>
    </p:extLst>
  </p:cSld>
  <p:clrMap bg1="lt1" tx1="dk1" bg2="lt2" tx2="dk2" accent1="accent1" accent2="accent2" accent3="accent3" accent4="accent4" accent5="accent5" accent6="accent6" hlink="hlink" folHlink="folHlink"/>
  <p:sldLayoutIdLst>
    <p:sldLayoutId id="214748380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3" Type="http://schemas.openxmlformats.org/officeDocument/2006/relationships/tags" Target="../tags/tag65.xml"/><Relationship Id="rId21" Type="http://schemas.openxmlformats.org/officeDocument/2006/relationships/slideLayout" Target="../slideLayouts/slideLayout6.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tags" Target="../tags/tag82.xml"/><Relationship Id="rId1" Type="http://schemas.openxmlformats.org/officeDocument/2006/relationships/vmlDrawing" Target="../drawings/vmlDrawing4.v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hyperlink" Target="http://customersearch.mycontoso.com/" TargetMode="External"/><Relationship Id="rId5" Type="http://schemas.openxmlformats.org/officeDocument/2006/relationships/tags" Target="../tags/tag67.xml"/><Relationship Id="rId15" Type="http://schemas.openxmlformats.org/officeDocument/2006/relationships/tags" Target="../tags/tag77.xml"/><Relationship Id="rId23" Type="http://schemas.openxmlformats.org/officeDocument/2006/relationships/image" Target="../media/image9.emf"/><Relationship Id="rId10" Type="http://schemas.openxmlformats.org/officeDocument/2006/relationships/tags" Target="../tags/tag72.xml"/><Relationship Id="rId19" Type="http://schemas.openxmlformats.org/officeDocument/2006/relationships/tags" Target="../tags/tag8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ogs.msdn.com/b/windows_azure_connect_team_blog/" TargetMode="External"/><Relationship Id="rId2" Type="http://schemas.openxmlformats.org/officeDocument/2006/relationships/hyperlink" Target="http://microsoft.com/windowsazure" TargetMode="External"/><Relationship Id="rId1" Type="http://schemas.openxmlformats.org/officeDocument/2006/relationships/slideLayout" Target="../slideLayouts/slideLayout2.xml"/><Relationship Id="rId4" Type="http://schemas.openxmlformats.org/officeDocument/2006/relationships/hyperlink" Target="http://social.msdn.microsoft.com/Forums/en/windowsazureconnectivit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tags" Target="../tags/tag37.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29"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oleObject" Target="../embeddings/oleObject2.bin"/><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image" Target="../media/image9.emf"/><Relationship Id="rId1" Type="http://schemas.openxmlformats.org/officeDocument/2006/relationships/vmlDrawing" Target="../drawings/vmlDrawing3.v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oleObject" Target="../embeddings/oleObject3.bin"/><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11149012" cy="1359196"/>
          </a:xfrm>
        </p:spPr>
        <p:txBody>
          <a:bodyPr/>
          <a:lstStyle/>
          <a:p>
            <a:r>
              <a:rPr lang="en-US" sz="5400" dirty="0"/>
              <a:t>Connecting Cloud and On-Premises Applications Using Windows Azure </a:t>
            </a:r>
            <a:br>
              <a:rPr lang="en-US" sz="5400" dirty="0"/>
            </a:br>
            <a:r>
              <a:rPr lang="en-US" sz="5400" dirty="0"/>
              <a:t>Virtual </a:t>
            </a:r>
            <a:r>
              <a:rPr lang="en-US" sz="5400" dirty="0" smtClean="0"/>
              <a:t>Network</a:t>
            </a:r>
            <a:endParaRPr lang="en-US" sz="5400"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406772553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Deployment</a:t>
            </a:r>
            <a:endParaRPr lang="en-US" dirty="0"/>
          </a:p>
        </p:txBody>
      </p:sp>
      <p:sp>
        <p:nvSpPr>
          <p:cNvPr id="4" name="Content Placeholder 3"/>
          <p:cNvSpPr>
            <a:spLocks noGrp="1"/>
          </p:cNvSpPr>
          <p:nvPr>
            <p:ph type="body" sz="quarter" idx="10"/>
          </p:nvPr>
        </p:nvSpPr>
        <p:spPr>
          <a:xfrm>
            <a:off x="519112" y="1447799"/>
            <a:ext cx="6659902" cy="2325252"/>
          </a:xfrm>
        </p:spPr>
        <p:txBody>
          <a:bodyPr/>
          <a:lstStyle/>
          <a:p>
            <a:pPr lvl="0"/>
            <a:r>
              <a:rPr lang="en-US" dirty="0">
                <a:solidFill>
                  <a:schemeClr val="accent2">
                    <a:alpha val="99000"/>
                  </a:schemeClr>
                </a:solidFill>
              </a:rPr>
              <a:t>Connect agent configuration managed through </a:t>
            </a:r>
            <a:r>
              <a:rPr lang="en-US" dirty="0" smtClean="0">
                <a:solidFill>
                  <a:schemeClr val="accent2">
                    <a:alpha val="99000"/>
                  </a:schemeClr>
                </a:solidFill>
              </a:rPr>
              <a:t>the </a:t>
            </a:r>
            <a:r>
              <a:rPr lang="en-US" dirty="0">
                <a:solidFill>
                  <a:schemeClr val="accent2">
                    <a:alpha val="99000"/>
                  </a:schemeClr>
                </a:solidFill>
              </a:rPr>
              <a:t>ServiceConfiguration (.cscfg) file</a:t>
            </a:r>
          </a:p>
          <a:p>
            <a:pPr lvl="1"/>
            <a:r>
              <a:rPr lang="en-US" dirty="0"/>
              <a:t>One required setting – “ActivationToken” </a:t>
            </a:r>
          </a:p>
          <a:p>
            <a:pPr marL="0" lvl="2" indent="0">
              <a:buNone/>
            </a:pPr>
            <a:r>
              <a:rPr lang="en-US" sz="1600" dirty="0">
                <a:gradFill>
                  <a:gsLst>
                    <a:gs pos="0">
                      <a:srgbClr val="292929">
                        <a:lumMod val="90000"/>
                        <a:lumOff val="10000"/>
                      </a:srgbClr>
                    </a:gs>
                    <a:gs pos="86000">
                      <a:srgbClr val="292929">
                        <a:lumMod val="90000"/>
                        <a:lumOff val="10000"/>
                      </a:srgbClr>
                    </a:gs>
                  </a:gsLst>
                  <a:lin ang="5400000" scaled="0"/>
                </a:gradFill>
              </a:rPr>
              <a:t>Unique per-subscription token, accessed from Admin UI</a:t>
            </a:r>
          </a:p>
        </p:txBody>
      </p:sp>
      <p:grpSp>
        <p:nvGrpSpPr>
          <p:cNvPr id="13" name="Group 12"/>
          <p:cNvGrpSpPr/>
          <p:nvPr/>
        </p:nvGrpSpPr>
        <p:grpSpPr>
          <a:xfrm>
            <a:off x="7558519" y="3431718"/>
            <a:ext cx="3461414" cy="2319994"/>
            <a:chOff x="7558519" y="3431718"/>
            <a:chExt cx="3461414" cy="2319994"/>
          </a:xfrm>
        </p:grpSpPr>
        <p:sp>
          <p:nvSpPr>
            <p:cNvPr id="14" name="Freeform 13"/>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5" name="Freeform 6"/>
            <p:cNvSpPr>
              <a:spLocks noEditPoints="1"/>
            </p:cNvSpPr>
            <p:nvPr/>
          </p:nvSpPr>
          <p:spPr bwMode="auto">
            <a:xfrm>
              <a:off x="8755046" y="4271883"/>
              <a:ext cx="1107324" cy="1110822"/>
            </a:xfrm>
            <a:custGeom>
              <a:avLst/>
              <a:gdLst>
                <a:gd name="T0" fmla="*/ 1663 w 1663"/>
                <a:gd name="T1" fmla="*/ 272 h 1668"/>
                <a:gd name="T2" fmla="*/ 1663 w 1663"/>
                <a:gd name="T3" fmla="*/ 1668 h 1668"/>
                <a:gd name="T4" fmla="*/ 271 w 1663"/>
                <a:gd name="T5" fmla="*/ 1668 h 1668"/>
                <a:gd name="T6" fmla="*/ 271 w 1663"/>
                <a:gd name="T7" fmla="*/ 1384 h 1668"/>
                <a:gd name="T8" fmla="*/ 0 w 1663"/>
                <a:gd name="T9" fmla="*/ 1384 h 1668"/>
                <a:gd name="T10" fmla="*/ 0 w 1663"/>
                <a:gd name="T11" fmla="*/ 0 h 1668"/>
                <a:gd name="T12" fmla="*/ 1380 w 1663"/>
                <a:gd name="T13" fmla="*/ 0 h 1668"/>
                <a:gd name="T14" fmla="*/ 1380 w 1663"/>
                <a:gd name="T15" fmla="*/ 272 h 1668"/>
                <a:gd name="T16" fmla="*/ 1663 w 1663"/>
                <a:gd name="T17" fmla="*/ 272 h 1668"/>
                <a:gd name="T18" fmla="*/ 1663 w 1663"/>
                <a:gd name="T19" fmla="*/ 272 h 1668"/>
                <a:gd name="T20" fmla="*/ 271 w 1663"/>
                <a:gd name="T21" fmla="*/ 1316 h 1668"/>
                <a:gd name="T22" fmla="*/ 271 w 1663"/>
                <a:gd name="T23" fmla="*/ 272 h 1668"/>
                <a:gd name="T24" fmla="*/ 1312 w 1663"/>
                <a:gd name="T25" fmla="*/ 272 h 1668"/>
                <a:gd name="T26" fmla="*/ 1312 w 1663"/>
                <a:gd name="T27" fmla="*/ 68 h 1668"/>
                <a:gd name="T28" fmla="*/ 67 w 1663"/>
                <a:gd name="T29" fmla="*/ 68 h 1668"/>
                <a:gd name="T30" fmla="*/ 67 w 1663"/>
                <a:gd name="T31" fmla="*/ 1316 h 1668"/>
                <a:gd name="T32" fmla="*/ 271 w 1663"/>
                <a:gd name="T33" fmla="*/ 1316 h 1668"/>
                <a:gd name="T34" fmla="*/ 271 w 1663"/>
                <a:gd name="T35" fmla="*/ 1316 h 1668"/>
                <a:gd name="T36" fmla="*/ 1414 w 1663"/>
                <a:gd name="T37" fmla="*/ 964 h 1668"/>
                <a:gd name="T38" fmla="*/ 950 w 1663"/>
                <a:gd name="T39" fmla="*/ 635 h 1668"/>
                <a:gd name="T40" fmla="*/ 950 w 1663"/>
                <a:gd name="T41" fmla="*/ 862 h 1668"/>
                <a:gd name="T42" fmla="*/ 520 w 1663"/>
                <a:gd name="T43" fmla="*/ 862 h 1668"/>
                <a:gd name="T44" fmla="*/ 520 w 1663"/>
                <a:gd name="T45" fmla="*/ 1066 h 1668"/>
                <a:gd name="T46" fmla="*/ 950 w 1663"/>
                <a:gd name="T47" fmla="*/ 1066 h 1668"/>
                <a:gd name="T48" fmla="*/ 950 w 1663"/>
                <a:gd name="T49" fmla="*/ 1305 h 1668"/>
                <a:gd name="T50" fmla="*/ 1414 w 1663"/>
                <a:gd name="T51" fmla="*/ 964 h 1668"/>
                <a:gd name="T52" fmla="*/ 1414 w 1663"/>
                <a:gd name="T53" fmla="*/ 964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3" h="1668">
                  <a:moveTo>
                    <a:pt x="1663" y="272"/>
                  </a:moveTo>
                  <a:cubicBezTo>
                    <a:pt x="1663" y="1668"/>
                    <a:pt x="1663" y="1668"/>
                    <a:pt x="1663" y="1668"/>
                  </a:cubicBezTo>
                  <a:cubicBezTo>
                    <a:pt x="271" y="1668"/>
                    <a:pt x="271" y="1668"/>
                    <a:pt x="271" y="1668"/>
                  </a:cubicBezTo>
                  <a:cubicBezTo>
                    <a:pt x="271" y="1384"/>
                    <a:pt x="271" y="1384"/>
                    <a:pt x="271" y="1384"/>
                  </a:cubicBezTo>
                  <a:cubicBezTo>
                    <a:pt x="0" y="1384"/>
                    <a:pt x="0" y="1384"/>
                    <a:pt x="0" y="1384"/>
                  </a:cubicBezTo>
                  <a:cubicBezTo>
                    <a:pt x="0" y="0"/>
                    <a:pt x="0" y="0"/>
                    <a:pt x="0" y="0"/>
                  </a:cubicBezTo>
                  <a:cubicBezTo>
                    <a:pt x="1380" y="0"/>
                    <a:pt x="1380" y="0"/>
                    <a:pt x="1380" y="0"/>
                  </a:cubicBezTo>
                  <a:cubicBezTo>
                    <a:pt x="1380" y="272"/>
                    <a:pt x="1380" y="272"/>
                    <a:pt x="1380" y="272"/>
                  </a:cubicBezTo>
                  <a:cubicBezTo>
                    <a:pt x="1663" y="272"/>
                    <a:pt x="1663" y="272"/>
                    <a:pt x="1663" y="272"/>
                  </a:cubicBezTo>
                  <a:cubicBezTo>
                    <a:pt x="1663" y="272"/>
                    <a:pt x="1663" y="272"/>
                    <a:pt x="1663" y="272"/>
                  </a:cubicBezTo>
                  <a:close/>
                  <a:moveTo>
                    <a:pt x="271" y="1316"/>
                  </a:moveTo>
                  <a:cubicBezTo>
                    <a:pt x="271" y="272"/>
                    <a:pt x="271" y="272"/>
                    <a:pt x="271" y="272"/>
                  </a:cubicBezTo>
                  <a:cubicBezTo>
                    <a:pt x="1312" y="272"/>
                    <a:pt x="1312" y="272"/>
                    <a:pt x="1312" y="272"/>
                  </a:cubicBezTo>
                  <a:cubicBezTo>
                    <a:pt x="1312" y="68"/>
                    <a:pt x="1312" y="68"/>
                    <a:pt x="1312" y="68"/>
                  </a:cubicBezTo>
                  <a:cubicBezTo>
                    <a:pt x="67" y="68"/>
                    <a:pt x="67" y="68"/>
                    <a:pt x="67" y="68"/>
                  </a:cubicBezTo>
                  <a:cubicBezTo>
                    <a:pt x="67" y="1316"/>
                    <a:pt x="67" y="1316"/>
                    <a:pt x="67" y="1316"/>
                  </a:cubicBezTo>
                  <a:cubicBezTo>
                    <a:pt x="271" y="1316"/>
                    <a:pt x="271" y="1316"/>
                    <a:pt x="271" y="1316"/>
                  </a:cubicBezTo>
                  <a:cubicBezTo>
                    <a:pt x="271" y="1316"/>
                    <a:pt x="271" y="1316"/>
                    <a:pt x="271" y="1316"/>
                  </a:cubicBezTo>
                  <a:close/>
                  <a:moveTo>
                    <a:pt x="1414" y="964"/>
                  </a:moveTo>
                  <a:cubicBezTo>
                    <a:pt x="950" y="635"/>
                    <a:pt x="950" y="635"/>
                    <a:pt x="950" y="635"/>
                  </a:cubicBezTo>
                  <a:cubicBezTo>
                    <a:pt x="950" y="862"/>
                    <a:pt x="950" y="862"/>
                    <a:pt x="950" y="862"/>
                  </a:cubicBezTo>
                  <a:cubicBezTo>
                    <a:pt x="520" y="862"/>
                    <a:pt x="520" y="862"/>
                    <a:pt x="520" y="862"/>
                  </a:cubicBezTo>
                  <a:cubicBezTo>
                    <a:pt x="520" y="1066"/>
                    <a:pt x="520" y="1066"/>
                    <a:pt x="520" y="1066"/>
                  </a:cubicBezTo>
                  <a:cubicBezTo>
                    <a:pt x="950" y="1066"/>
                    <a:pt x="950" y="1066"/>
                    <a:pt x="950" y="1066"/>
                  </a:cubicBezTo>
                  <a:cubicBezTo>
                    <a:pt x="950" y="1305"/>
                    <a:pt x="950" y="1305"/>
                    <a:pt x="950" y="1305"/>
                  </a:cubicBezTo>
                  <a:cubicBezTo>
                    <a:pt x="1414" y="964"/>
                    <a:pt x="1414" y="964"/>
                    <a:pt x="1414" y="964"/>
                  </a:cubicBezTo>
                  <a:cubicBezTo>
                    <a:pt x="1414" y="964"/>
                    <a:pt x="1414" y="964"/>
                    <a:pt x="1414" y="9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60478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On-Premises Deployment</a:t>
            </a:r>
            <a:endParaRPr lang="en-US" dirty="0"/>
          </a:p>
        </p:txBody>
      </p:sp>
      <p:sp>
        <p:nvSpPr>
          <p:cNvPr id="4" name="Content Placeholder 3"/>
          <p:cNvSpPr>
            <a:spLocks noGrp="1"/>
          </p:cNvSpPr>
          <p:nvPr>
            <p:ph type="body" sz="quarter" idx="10"/>
          </p:nvPr>
        </p:nvSpPr>
        <p:spPr>
          <a:xfrm>
            <a:off x="4163437" y="1447799"/>
            <a:ext cx="7504687" cy="4918269"/>
          </a:xfrm>
        </p:spPr>
        <p:txBody>
          <a:bodyPr/>
          <a:lstStyle/>
          <a:p>
            <a:r>
              <a:rPr lang="en-US" sz="3600" dirty="0">
                <a:solidFill>
                  <a:schemeClr val="accent2">
                    <a:alpha val="99000"/>
                  </a:schemeClr>
                </a:solidFill>
              </a:rPr>
              <a:t>Local computers are enabled for connectivity by installing &amp; activating the Connect agent</a:t>
            </a:r>
          </a:p>
          <a:p>
            <a:pPr lvl="1"/>
            <a:r>
              <a:rPr lang="en-US" dirty="0" smtClean="0"/>
              <a:t>Web-based installation link </a:t>
            </a:r>
          </a:p>
          <a:p>
            <a:pPr marL="0" lvl="2" indent="0">
              <a:buNone/>
            </a:pPr>
            <a:r>
              <a:rPr lang="en-US" sz="1600" dirty="0" smtClean="0"/>
              <a:t>Retrieved from admin UI</a:t>
            </a:r>
          </a:p>
          <a:p>
            <a:pPr marL="0" lvl="2" indent="0">
              <a:spcAft>
                <a:spcPts val="1200"/>
              </a:spcAft>
              <a:buNone/>
            </a:pPr>
            <a:r>
              <a:rPr lang="en-US" sz="1600" dirty="0" smtClean="0"/>
              <a:t>Contains per-subscription activation token embedded in URL</a:t>
            </a:r>
          </a:p>
          <a:p>
            <a:pPr lvl="1"/>
            <a:r>
              <a:rPr lang="en-US" dirty="0" smtClean="0"/>
              <a:t>Standalone install package</a:t>
            </a:r>
          </a:p>
          <a:p>
            <a:pPr marL="0" lvl="2" indent="0">
              <a:buNone/>
            </a:pPr>
            <a:r>
              <a:rPr lang="en-US" sz="1600" dirty="0" smtClean="0"/>
              <a:t>Reads activation token from registry key</a:t>
            </a:r>
          </a:p>
          <a:p>
            <a:pPr marL="0" lvl="2" indent="0">
              <a:buNone/>
            </a:pPr>
            <a:r>
              <a:rPr lang="en-US" sz="1600" dirty="0" smtClean="0"/>
              <a:t>Enables installation using existing S/W distribution tools</a:t>
            </a:r>
          </a:p>
          <a:p>
            <a:pPr marL="0" lvl="2" indent="0">
              <a:buNone/>
            </a:pPr>
            <a:endParaRPr lang="en-US" sz="1600" dirty="0" smtClean="0"/>
          </a:p>
          <a:p>
            <a:r>
              <a:rPr lang="en-US" sz="3600" dirty="0">
                <a:solidFill>
                  <a:schemeClr val="accent2">
                    <a:alpha val="99000"/>
                  </a:schemeClr>
                </a:solidFill>
              </a:rPr>
              <a:t>Connect agent tray icon &amp; client UI</a:t>
            </a:r>
          </a:p>
          <a:p>
            <a:pPr lvl="1">
              <a:spcAft>
                <a:spcPts val="600"/>
              </a:spcAft>
            </a:pPr>
            <a:r>
              <a:rPr lang="en-US" dirty="0"/>
              <a:t>View activation state &amp; connectivity status </a:t>
            </a:r>
          </a:p>
          <a:p>
            <a:pPr lvl="1"/>
            <a:r>
              <a:rPr lang="en-US" dirty="0" smtClean="0"/>
              <a:t>Refresh network policy </a:t>
            </a:r>
          </a:p>
        </p:txBody>
      </p:sp>
      <p:sp>
        <p:nvSpPr>
          <p:cNvPr id="6" name="Freeform 25"/>
          <p:cNvSpPr>
            <a:spLocks noEditPoints="1"/>
          </p:cNvSpPr>
          <p:nvPr/>
        </p:nvSpPr>
        <p:spPr bwMode="black">
          <a:xfrm>
            <a:off x="907320" y="2359025"/>
            <a:ext cx="2621214" cy="22318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379429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On-Premises Deployment</a:t>
            </a:r>
            <a:endParaRPr lang="en-US" dirty="0"/>
          </a:p>
        </p:txBody>
      </p:sp>
      <p:sp>
        <p:nvSpPr>
          <p:cNvPr id="4" name="Content Placeholder 3"/>
          <p:cNvSpPr>
            <a:spLocks noGrp="1"/>
          </p:cNvSpPr>
          <p:nvPr>
            <p:ph type="body" sz="quarter" idx="10"/>
          </p:nvPr>
        </p:nvSpPr>
        <p:spPr>
          <a:xfrm>
            <a:off x="4160520" y="2178609"/>
            <a:ext cx="7019824" cy="2805383"/>
          </a:xfrm>
        </p:spPr>
        <p:txBody>
          <a:bodyPr/>
          <a:lstStyle/>
          <a:p>
            <a:pPr lvl="0"/>
            <a:r>
              <a:rPr lang="en-US" sz="3600" dirty="0">
                <a:solidFill>
                  <a:schemeClr val="accent2">
                    <a:alpha val="99000"/>
                  </a:schemeClr>
                </a:solidFill>
              </a:rPr>
              <a:t>Connect agent automatically manages network connectivity </a:t>
            </a:r>
          </a:p>
          <a:p>
            <a:pPr lvl="1">
              <a:spcAft>
                <a:spcPts val="600"/>
              </a:spcAft>
            </a:pPr>
            <a:r>
              <a:rPr lang="en-US" dirty="0"/>
              <a:t>Sets up virtual network adapter</a:t>
            </a:r>
          </a:p>
          <a:p>
            <a:pPr lvl="1">
              <a:spcAft>
                <a:spcPts val="600"/>
              </a:spcAft>
            </a:pPr>
            <a:r>
              <a:rPr lang="en-US" dirty="0"/>
              <a:t>“Auto-connects” to Connect relay service as needed</a:t>
            </a:r>
          </a:p>
          <a:p>
            <a:pPr lvl="1">
              <a:spcAft>
                <a:spcPts val="600"/>
              </a:spcAft>
            </a:pPr>
            <a:r>
              <a:rPr lang="en-US" dirty="0"/>
              <a:t>Configures IPSec policy based on network policy </a:t>
            </a:r>
          </a:p>
          <a:p>
            <a:pPr lvl="1">
              <a:spcAft>
                <a:spcPts val="600"/>
              </a:spcAft>
            </a:pPr>
            <a:r>
              <a:rPr lang="en-US" dirty="0"/>
              <a:t>Enables DNS name resolution </a:t>
            </a:r>
          </a:p>
          <a:p>
            <a:pPr lvl="1"/>
            <a:r>
              <a:rPr lang="en-US" dirty="0"/>
              <a:t>Automatically syncs latest network policies</a:t>
            </a:r>
          </a:p>
        </p:txBody>
      </p:sp>
      <p:sp>
        <p:nvSpPr>
          <p:cNvPr id="6" name="Freeform 25"/>
          <p:cNvSpPr>
            <a:spLocks noEditPoints="1"/>
          </p:cNvSpPr>
          <p:nvPr/>
        </p:nvSpPr>
        <p:spPr bwMode="black">
          <a:xfrm>
            <a:off x="907320" y="2359025"/>
            <a:ext cx="2621214" cy="22318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7842610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92D050">
            <a:alpha val="99000"/>
          </a:srgbClr>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0" y="2456904"/>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35" name="Title 34"/>
          <p:cNvSpPr>
            <a:spLocks noGrp="1"/>
          </p:cNvSpPr>
          <p:nvPr>
            <p:ph type="title"/>
          </p:nvPr>
        </p:nvSpPr>
        <p:spPr>
          <a:xfrm>
            <a:off x="519112" y="228600"/>
            <a:ext cx="11149013" cy="747897"/>
          </a:xfrm>
        </p:spPr>
        <p:txBody>
          <a:bodyPr/>
          <a:lstStyle/>
          <a:p>
            <a:r>
              <a:rPr lang="en-US" dirty="0">
                <a:solidFill>
                  <a:srgbClr val="595959">
                    <a:alpha val="99000"/>
                  </a:srgbClr>
                </a:solidFill>
              </a:rPr>
              <a:t>Management of Network Policy</a:t>
            </a:r>
          </a:p>
        </p:txBody>
      </p:sp>
      <p:cxnSp>
        <p:nvCxnSpPr>
          <p:cNvPr id="37" name="Straight Connector 36"/>
          <p:cNvCxnSpPr/>
          <p:nvPr/>
        </p:nvCxnSpPr>
        <p:spPr>
          <a:xfrm>
            <a:off x="0" y="3713411"/>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4969917"/>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5544765" y="996816"/>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Managed on a per-subscription basis</a:t>
            </a:r>
          </a:p>
        </p:txBody>
      </p:sp>
      <p:grpSp>
        <p:nvGrpSpPr>
          <p:cNvPr id="51" name="Group 50"/>
          <p:cNvGrpSpPr/>
          <p:nvPr/>
        </p:nvGrpSpPr>
        <p:grpSpPr>
          <a:xfrm>
            <a:off x="607929" y="2657557"/>
            <a:ext cx="4586641" cy="792646"/>
            <a:chOff x="607929" y="2660865"/>
            <a:chExt cx="4586641" cy="792646"/>
          </a:xfrm>
        </p:grpSpPr>
        <p:sp>
          <p:nvSpPr>
            <p:cNvPr id="30" name="Freeform 14"/>
            <p:cNvSpPr>
              <a:spLocks noEditPoints="1"/>
            </p:cNvSpPr>
            <p:nvPr/>
          </p:nvSpPr>
          <p:spPr bwMode="black">
            <a:xfrm>
              <a:off x="607929" y="2660865"/>
              <a:ext cx="792854" cy="792646"/>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0" name="TextBox 39"/>
            <p:cNvSpPr txBox="1"/>
            <p:nvPr/>
          </p:nvSpPr>
          <p:spPr>
            <a:xfrm>
              <a:off x="1840250" y="2781086"/>
              <a:ext cx="3354320" cy="646327"/>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Local computers are organized into Groups</a:t>
              </a:r>
            </a:p>
          </p:txBody>
        </p:sp>
      </p:grpSp>
      <p:sp>
        <p:nvSpPr>
          <p:cNvPr id="41" name="Content Placeholder 2"/>
          <p:cNvSpPr txBox="1">
            <a:spLocks/>
          </p:cNvSpPr>
          <p:nvPr/>
        </p:nvSpPr>
        <p:spPr>
          <a:xfrm>
            <a:off x="5544765" y="2290594"/>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E.g. “SQL Servers”, “My Laptops”, “Project Foo”</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A computer can only belong to a single group at a time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Newly activated computers are ‘unassigned’ by default</a:t>
            </a:r>
          </a:p>
        </p:txBody>
      </p:sp>
      <p:sp>
        <p:nvSpPr>
          <p:cNvPr id="44" name="Content Placeholder 2"/>
          <p:cNvSpPr txBox="1">
            <a:spLocks/>
          </p:cNvSpPr>
          <p:nvPr/>
        </p:nvSpPr>
        <p:spPr>
          <a:xfrm>
            <a:off x="5544765" y="3585007"/>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Enables network connectivity between all Role instances (VM’s) </a:t>
            </a:r>
            <a:br>
              <a:rPr lang="en-US" sz="1600" spc="-51" dirty="0">
                <a:solidFill>
                  <a:schemeClr val="bg1">
                    <a:alpha val="99000"/>
                  </a:schemeClr>
                </a:solidFill>
                <a:latin typeface="+mn-lt"/>
                <a:cs typeface="Segoe UI" pitchFamily="34" charset="0"/>
              </a:rPr>
            </a:br>
            <a:r>
              <a:rPr lang="en-US" sz="1600" spc="-51" dirty="0">
                <a:solidFill>
                  <a:schemeClr val="bg1">
                    <a:alpha val="99000"/>
                  </a:schemeClr>
                </a:solidFill>
                <a:latin typeface="+mn-lt"/>
                <a:cs typeface="Segoe UI" pitchFamily="34" charset="0"/>
              </a:rPr>
              <a:t>and local computers in the Group</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WA Connect does not control connectivity between Roles or Role instances (done through existing mechanisms)</a:t>
            </a:r>
          </a:p>
        </p:txBody>
      </p:sp>
      <p:sp>
        <p:nvSpPr>
          <p:cNvPr id="45" name="Content Placeholder 2"/>
          <p:cNvSpPr txBox="1">
            <a:spLocks/>
          </p:cNvSpPr>
          <p:nvPr/>
        </p:nvSpPr>
        <p:spPr>
          <a:xfrm>
            <a:off x="5544765" y="4848969"/>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Enables network connectivity between computers in each group</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In addition, a Group can be ‘interconnected’ - enables connectivity </a:t>
            </a:r>
            <a:r>
              <a:rPr lang="en-US" sz="1600" spc="-51" dirty="0" smtClean="0">
                <a:solidFill>
                  <a:schemeClr val="bg1">
                    <a:alpha val="99000"/>
                  </a:schemeClr>
                </a:solidFill>
                <a:latin typeface="+mn-lt"/>
                <a:cs typeface="Segoe UI" pitchFamily="34" charset="0"/>
              </a:rPr>
              <a:t/>
            </a:r>
            <a:br>
              <a:rPr lang="en-US" sz="1600" spc="-51" dirty="0" smtClean="0">
                <a:solidFill>
                  <a:schemeClr val="bg1">
                    <a:alpha val="99000"/>
                  </a:schemeClr>
                </a:solidFill>
                <a:latin typeface="+mn-lt"/>
                <a:cs typeface="Segoe UI" pitchFamily="34" charset="0"/>
              </a:rPr>
            </a:br>
            <a:r>
              <a:rPr lang="en-US" sz="1600" spc="-51" dirty="0" smtClean="0">
                <a:solidFill>
                  <a:schemeClr val="bg1">
                    <a:alpha val="99000"/>
                  </a:schemeClr>
                </a:solidFill>
                <a:latin typeface="+mn-lt"/>
                <a:cs typeface="Segoe UI" pitchFamily="34" charset="0"/>
              </a:rPr>
              <a:t>within </a:t>
            </a:r>
            <a:r>
              <a:rPr lang="en-US" sz="1600" spc="-51" dirty="0">
                <a:solidFill>
                  <a:schemeClr val="bg1">
                    <a:alpha val="99000"/>
                  </a:schemeClr>
                </a:solidFill>
                <a:latin typeface="+mn-lt"/>
                <a:cs typeface="Segoe UI" pitchFamily="34" charset="0"/>
              </a:rPr>
              <a:t>a group</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Useful for ad-hoc &amp; roaming scenarios</a:t>
            </a:r>
          </a:p>
        </p:txBody>
      </p:sp>
      <p:grpSp>
        <p:nvGrpSpPr>
          <p:cNvPr id="50" name="Group 49"/>
          <p:cNvGrpSpPr/>
          <p:nvPr/>
        </p:nvGrpSpPr>
        <p:grpSpPr>
          <a:xfrm>
            <a:off x="612810" y="1294888"/>
            <a:ext cx="4581760" cy="923326"/>
            <a:chOff x="612810" y="1294888"/>
            <a:chExt cx="4581760" cy="923326"/>
          </a:xfrm>
        </p:grpSpPr>
        <p:sp>
          <p:nvSpPr>
            <p:cNvPr id="22" name="TextBox 21"/>
            <p:cNvSpPr txBox="1"/>
            <p:nvPr/>
          </p:nvSpPr>
          <p:spPr>
            <a:xfrm>
              <a:off x="1840250" y="1294888"/>
              <a:ext cx="3354320" cy="923326"/>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Connect network policy managed through Windows Azure admin portal</a:t>
              </a:r>
            </a:p>
          </p:txBody>
        </p:sp>
        <p:sp>
          <p:nvSpPr>
            <p:cNvPr id="47" name="Freeform 154"/>
            <p:cNvSpPr>
              <a:spLocks noEditPoints="1"/>
            </p:cNvSpPr>
            <p:nvPr/>
          </p:nvSpPr>
          <p:spPr bwMode="black">
            <a:xfrm>
              <a:off x="612810" y="1328281"/>
              <a:ext cx="860666" cy="86044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grpSp>
      <p:grpSp>
        <p:nvGrpSpPr>
          <p:cNvPr id="52" name="Group 51"/>
          <p:cNvGrpSpPr/>
          <p:nvPr/>
        </p:nvGrpSpPr>
        <p:grpSpPr>
          <a:xfrm>
            <a:off x="665734" y="3961277"/>
            <a:ext cx="4528836" cy="774032"/>
            <a:chOff x="665734" y="3971935"/>
            <a:chExt cx="4528836" cy="774032"/>
          </a:xfrm>
        </p:grpSpPr>
        <p:sp>
          <p:nvSpPr>
            <p:cNvPr id="42" name="TextBox 41"/>
            <p:cNvSpPr txBox="1"/>
            <p:nvPr/>
          </p:nvSpPr>
          <p:spPr>
            <a:xfrm>
              <a:off x="1840250" y="3987316"/>
              <a:ext cx="3354320" cy="646327"/>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WA Roles can be </a:t>
              </a:r>
              <a:r>
                <a:rPr lang="en-US" sz="2000" dirty="0" smtClean="0">
                  <a:solidFill>
                    <a:schemeClr val="accent4">
                      <a:lumMod val="50000"/>
                      <a:alpha val="99000"/>
                    </a:schemeClr>
                  </a:solidFill>
                  <a:latin typeface="Segoe UI" pitchFamily="34" charset="0"/>
                  <a:ea typeface="Segoe UI" pitchFamily="34" charset="0"/>
                  <a:cs typeface="Segoe UI" pitchFamily="34" charset="0"/>
                </a:rPr>
                <a:t/>
              </a:r>
              <a:br>
                <a:rPr lang="en-US" sz="2000" dirty="0" smtClean="0">
                  <a:solidFill>
                    <a:schemeClr val="accent4">
                      <a:lumMod val="50000"/>
                      <a:alpha val="99000"/>
                    </a:schemeClr>
                  </a:solidFill>
                  <a:latin typeface="Segoe UI" pitchFamily="34" charset="0"/>
                  <a:ea typeface="Segoe UI" pitchFamily="34" charset="0"/>
                  <a:cs typeface="Segoe UI" pitchFamily="34" charset="0"/>
                </a:rPr>
              </a:br>
              <a:r>
                <a:rPr lang="en-US" sz="2000" dirty="0" smtClean="0">
                  <a:solidFill>
                    <a:schemeClr val="accent4">
                      <a:lumMod val="50000"/>
                      <a:alpha val="99000"/>
                    </a:schemeClr>
                  </a:solidFill>
                  <a:latin typeface="Segoe UI" pitchFamily="34" charset="0"/>
                  <a:ea typeface="Segoe UI" pitchFamily="34" charset="0"/>
                  <a:cs typeface="Segoe UI" pitchFamily="34" charset="0"/>
                </a:rPr>
                <a:t>connected to </a:t>
              </a:r>
              <a:r>
                <a:rPr lang="en-US" sz="2000" dirty="0">
                  <a:solidFill>
                    <a:schemeClr val="accent4">
                      <a:lumMod val="50000"/>
                      <a:alpha val="99000"/>
                    </a:schemeClr>
                  </a:solidFill>
                  <a:latin typeface="Segoe UI" pitchFamily="34" charset="0"/>
                  <a:ea typeface="Segoe UI" pitchFamily="34" charset="0"/>
                  <a:cs typeface="Segoe UI" pitchFamily="34" charset="0"/>
                </a:rPr>
                <a:t>Groups</a:t>
              </a:r>
            </a:p>
          </p:txBody>
        </p:sp>
        <p:sp>
          <p:nvSpPr>
            <p:cNvPr id="48" name="Freeform 84"/>
            <p:cNvSpPr>
              <a:spLocks noEditPoints="1"/>
            </p:cNvSpPr>
            <p:nvPr/>
          </p:nvSpPr>
          <p:spPr bwMode="black">
            <a:xfrm>
              <a:off x="665734" y="3971935"/>
              <a:ext cx="647499" cy="77403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53" name="Group 52"/>
          <p:cNvGrpSpPr/>
          <p:nvPr/>
        </p:nvGrpSpPr>
        <p:grpSpPr>
          <a:xfrm>
            <a:off x="602331" y="5226856"/>
            <a:ext cx="4592239" cy="770798"/>
            <a:chOff x="602331" y="5149159"/>
            <a:chExt cx="4592239" cy="770798"/>
          </a:xfrm>
        </p:grpSpPr>
        <p:sp>
          <p:nvSpPr>
            <p:cNvPr id="43" name="TextBox 42"/>
            <p:cNvSpPr txBox="1"/>
            <p:nvPr/>
          </p:nvSpPr>
          <p:spPr>
            <a:xfrm>
              <a:off x="1840250" y="5251912"/>
              <a:ext cx="3354320" cy="646327"/>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Groups can be connected </a:t>
              </a:r>
              <a:r>
                <a:rPr lang="en-US" sz="2000" dirty="0" smtClean="0">
                  <a:solidFill>
                    <a:schemeClr val="accent4">
                      <a:lumMod val="50000"/>
                      <a:alpha val="99000"/>
                    </a:schemeClr>
                  </a:solidFill>
                  <a:latin typeface="Segoe UI" pitchFamily="34" charset="0"/>
                  <a:ea typeface="Segoe UI" pitchFamily="34" charset="0"/>
                  <a:cs typeface="Segoe UI" pitchFamily="34" charset="0"/>
                </a:rPr>
                <a:t/>
              </a:r>
              <a:br>
                <a:rPr lang="en-US" sz="2000" dirty="0" smtClean="0">
                  <a:solidFill>
                    <a:schemeClr val="accent4">
                      <a:lumMod val="50000"/>
                      <a:alpha val="99000"/>
                    </a:schemeClr>
                  </a:solidFill>
                  <a:latin typeface="Segoe UI" pitchFamily="34" charset="0"/>
                  <a:ea typeface="Segoe UI" pitchFamily="34" charset="0"/>
                  <a:cs typeface="Segoe UI" pitchFamily="34" charset="0"/>
                </a:rPr>
              </a:br>
              <a:r>
                <a:rPr lang="en-US" sz="2000" dirty="0" smtClean="0">
                  <a:solidFill>
                    <a:schemeClr val="accent4">
                      <a:lumMod val="50000"/>
                      <a:alpha val="99000"/>
                    </a:schemeClr>
                  </a:solidFill>
                  <a:latin typeface="Segoe UI" pitchFamily="34" charset="0"/>
                  <a:ea typeface="Segoe UI" pitchFamily="34" charset="0"/>
                  <a:cs typeface="Segoe UI" pitchFamily="34" charset="0"/>
                </a:rPr>
                <a:t>to other </a:t>
              </a:r>
              <a:r>
                <a:rPr lang="en-US" sz="2000" dirty="0">
                  <a:solidFill>
                    <a:schemeClr val="accent4">
                      <a:lumMod val="50000"/>
                      <a:alpha val="99000"/>
                    </a:schemeClr>
                  </a:solidFill>
                  <a:latin typeface="Segoe UI" pitchFamily="34" charset="0"/>
                  <a:ea typeface="Segoe UI" pitchFamily="34" charset="0"/>
                  <a:cs typeface="Segoe UI" pitchFamily="34" charset="0"/>
                </a:rPr>
                <a:t>Groups</a:t>
              </a:r>
            </a:p>
          </p:txBody>
        </p:sp>
        <p:sp>
          <p:nvSpPr>
            <p:cNvPr id="49" name="Freeform 73"/>
            <p:cNvSpPr>
              <a:spLocks noEditPoints="1"/>
            </p:cNvSpPr>
            <p:nvPr/>
          </p:nvSpPr>
          <p:spPr bwMode="black">
            <a:xfrm>
              <a:off x="602331" y="5149159"/>
              <a:ext cx="798452" cy="77079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64548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custDataLst>
              <p:tags r:id="rId1"/>
            </p:custDataLst>
          </p:nvPr>
        </p:nvSpPr>
        <p:spPr bwMode="auto">
          <a:xfrm>
            <a:off x="3348072" y="1398894"/>
            <a:ext cx="5651704"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137160" numCol="1" spcCol="0" rtlCol="0" anchor="b" anchorCtr="0" compatLnSpc="1">
            <a:prstTxWarp prst="textNoShape">
              <a:avLst/>
            </a:prstTxWarp>
          </a:bodyPr>
          <a:lstStyle/>
          <a:p>
            <a:pPr algn="ctr" defTabSz="913788" fontAlgn="base">
              <a:spcBef>
                <a:spcPts val="1200"/>
              </a:spcBef>
              <a:spcAft>
                <a:spcPct val="0"/>
              </a:spcAft>
            </a:pPr>
            <a:endParaRPr lang="en-US" sz="2400" dirty="0">
              <a:ln>
                <a:solidFill>
                  <a:schemeClr val="bg1">
                    <a:alpha val="0"/>
                  </a:schemeClr>
                </a:solidFill>
              </a:ln>
              <a:solidFill>
                <a:srgbClr val="595959">
                  <a:alpha val="99000"/>
                </a:srgbClr>
              </a:solidFill>
              <a:latin typeface="Segoe UI Light" pitchFamily="34" charset="0"/>
            </a:endParaRPr>
          </a:p>
        </p:txBody>
      </p:sp>
      <p:grpSp>
        <p:nvGrpSpPr>
          <p:cNvPr id="2" name="Group 1"/>
          <p:cNvGrpSpPr/>
          <p:nvPr/>
        </p:nvGrpSpPr>
        <p:grpSpPr>
          <a:xfrm>
            <a:off x="4348977" y="1514152"/>
            <a:ext cx="3649895" cy="2446325"/>
            <a:chOff x="4564904" y="1719430"/>
            <a:chExt cx="2952368" cy="1978809"/>
          </a:xfrm>
        </p:grpSpPr>
        <p:sp>
          <p:nvSpPr>
            <p:cNvPr id="95" name="Freeform 6"/>
            <p:cNvSpPr>
              <a:spLocks/>
            </p:cNvSpPr>
            <p:nvPr/>
          </p:nvSpPr>
          <p:spPr bwMode="auto">
            <a:xfrm>
              <a:off x="4564904" y="17194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6" name="Rectangle 95"/>
            <p:cNvSpPr/>
            <p:nvPr/>
          </p:nvSpPr>
          <p:spPr>
            <a:xfrm>
              <a:off x="5059447" y="2164509"/>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grpSp>
      <p:grpSp>
        <p:nvGrpSpPr>
          <p:cNvPr id="44" name="Group 43"/>
          <p:cNvGrpSpPr/>
          <p:nvPr/>
        </p:nvGrpSpPr>
        <p:grpSpPr>
          <a:xfrm>
            <a:off x="4025653" y="2538801"/>
            <a:ext cx="2103120" cy="1097280"/>
            <a:chOff x="3732212" y="2533591"/>
            <a:chExt cx="2103120" cy="1097280"/>
          </a:xfrm>
        </p:grpSpPr>
        <p:sp>
          <p:nvSpPr>
            <p:cNvPr id="46" name="Rectangle 45"/>
            <p:cNvSpPr/>
            <p:nvPr/>
          </p:nvSpPr>
          <p:spPr bwMode="auto">
            <a:xfrm>
              <a:off x="3732212" y="2533591"/>
              <a:ext cx="21031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chemeClr val="bg1">
                      <a:alpha val="99000"/>
                    </a:schemeClr>
                  </a:solidFill>
                </a:rPr>
                <a:t>Role A</a:t>
              </a:r>
            </a:p>
          </p:txBody>
        </p:sp>
        <p:grpSp>
          <p:nvGrpSpPr>
            <p:cNvPr id="47" name="Group 46"/>
            <p:cNvGrpSpPr/>
            <p:nvPr/>
          </p:nvGrpSpPr>
          <p:grpSpPr>
            <a:xfrm>
              <a:off x="3975893" y="2914591"/>
              <a:ext cx="1615758" cy="574040"/>
              <a:chOff x="3791584" y="2914591"/>
              <a:chExt cx="1615758" cy="574040"/>
            </a:xfrm>
          </p:grpSpPr>
          <p:sp>
            <p:nvSpPr>
              <p:cNvPr id="49" name="Rectangle 48"/>
              <p:cNvSpPr/>
              <p:nvPr/>
            </p:nvSpPr>
            <p:spPr bwMode="auto">
              <a:xfrm>
                <a:off x="3791584" y="291459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0" name="Rectangle 49"/>
              <p:cNvSpPr/>
              <p:nvPr/>
            </p:nvSpPr>
            <p:spPr bwMode="auto">
              <a:xfrm>
                <a:off x="3913663" y="301873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2" name="Rectangle 51"/>
              <p:cNvSpPr/>
              <p:nvPr/>
            </p:nvSpPr>
            <p:spPr bwMode="auto">
              <a:xfrm>
                <a:off x="4035742" y="3122871"/>
                <a:ext cx="1371600" cy="365760"/>
              </a:xfrm>
              <a:prstGeom prst="rect">
                <a:avLst/>
              </a:prstGeom>
              <a:solidFill>
                <a:schemeClr val="accent4">
                  <a:lumMod val="75000"/>
                </a:schemeClr>
              </a:solidFill>
              <a:ln w="12700">
                <a:solidFill>
                  <a:schemeClr val="accent4"/>
                </a:solidFill>
                <a:headEnd type="none"/>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ln>
                      <a:solidFill>
                        <a:schemeClr val="bg1">
                          <a:alpha val="0"/>
                        </a:schemeClr>
                      </a:solidFill>
                    </a:ln>
                    <a:solidFill>
                      <a:schemeClr val="bg1">
                        <a:alpha val="99000"/>
                      </a:schemeClr>
                    </a:solidFill>
                  </a:rPr>
                  <a:t>Instance</a:t>
                </a:r>
              </a:p>
            </p:txBody>
          </p:sp>
        </p:grpSp>
      </p:grpSp>
      <p:grpSp>
        <p:nvGrpSpPr>
          <p:cNvPr id="53" name="Group 52"/>
          <p:cNvGrpSpPr/>
          <p:nvPr/>
        </p:nvGrpSpPr>
        <p:grpSpPr>
          <a:xfrm>
            <a:off x="6228803" y="2538801"/>
            <a:ext cx="2103120" cy="1097280"/>
            <a:chOff x="6353492" y="2533591"/>
            <a:chExt cx="2103120" cy="1097280"/>
          </a:xfrm>
        </p:grpSpPr>
        <p:sp>
          <p:nvSpPr>
            <p:cNvPr id="54" name="Rectangle 53"/>
            <p:cNvSpPr/>
            <p:nvPr/>
          </p:nvSpPr>
          <p:spPr bwMode="auto">
            <a:xfrm>
              <a:off x="6353492" y="2533591"/>
              <a:ext cx="21031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chemeClr val="bg1">
                      <a:alpha val="99000"/>
                    </a:schemeClr>
                  </a:solidFill>
                </a:rPr>
                <a:t>Role B</a:t>
              </a:r>
            </a:p>
          </p:txBody>
        </p:sp>
        <p:grpSp>
          <p:nvGrpSpPr>
            <p:cNvPr id="55" name="Group 54"/>
            <p:cNvGrpSpPr/>
            <p:nvPr/>
          </p:nvGrpSpPr>
          <p:grpSpPr>
            <a:xfrm>
              <a:off x="6597173" y="2914591"/>
              <a:ext cx="1615758" cy="574040"/>
              <a:chOff x="3791584" y="2914591"/>
              <a:chExt cx="1615758" cy="574040"/>
            </a:xfrm>
          </p:grpSpPr>
          <p:sp>
            <p:nvSpPr>
              <p:cNvPr id="56" name="Rectangle 55"/>
              <p:cNvSpPr/>
              <p:nvPr/>
            </p:nvSpPr>
            <p:spPr bwMode="auto">
              <a:xfrm>
                <a:off x="3791584" y="291459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7" name="Rectangle 56"/>
              <p:cNvSpPr/>
              <p:nvPr/>
            </p:nvSpPr>
            <p:spPr bwMode="auto">
              <a:xfrm>
                <a:off x="3913663" y="301873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8" name="Rectangle 57"/>
              <p:cNvSpPr/>
              <p:nvPr/>
            </p:nvSpPr>
            <p:spPr bwMode="auto">
              <a:xfrm>
                <a:off x="4035742" y="312287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ln>
                      <a:solidFill>
                        <a:schemeClr val="bg1">
                          <a:alpha val="0"/>
                        </a:schemeClr>
                      </a:solidFill>
                    </a:ln>
                    <a:solidFill>
                      <a:schemeClr val="bg1">
                        <a:alpha val="99000"/>
                      </a:schemeClr>
                    </a:solidFill>
                  </a:rPr>
                  <a:t>Instance</a:t>
                </a:r>
              </a:p>
            </p:txBody>
          </p:sp>
        </p:grpSp>
      </p:grpSp>
      <p:sp>
        <p:nvSpPr>
          <p:cNvPr id="59" name="Rectangle 58"/>
          <p:cNvSpPr/>
          <p:nvPr/>
        </p:nvSpPr>
        <p:spPr bwMode="auto">
          <a:xfrm>
            <a:off x="3545847" y="4382841"/>
            <a:ext cx="2582926" cy="1645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My Servers</a:t>
            </a:r>
          </a:p>
        </p:txBody>
      </p:sp>
      <p:sp>
        <p:nvSpPr>
          <p:cNvPr id="60" name="Rectangle 59"/>
          <p:cNvSpPr/>
          <p:nvPr/>
        </p:nvSpPr>
        <p:spPr bwMode="auto">
          <a:xfrm>
            <a:off x="6228803" y="4382841"/>
            <a:ext cx="2578608" cy="1645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My Laptops</a:t>
            </a:r>
          </a:p>
        </p:txBody>
      </p:sp>
      <p:cxnSp>
        <p:nvCxnSpPr>
          <p:cNvPr id="77" name="Elbow Connector 76"/>
          <p:cNvCxnSpPr/>
          <p:nvPr/>
        </p:nvCxnSpPr>
        <p:spPr>
          <a:xfrm rot="16200000" flipH="1">
            <a:off x="5800544" y="2637860"/>
            <a:ext cx="746760" cy="2743200"/>
          </a:xfrm>
          <a:prstGeom prst="bentConnector3">
            <a:avLst>
              <a:gd name="adj1" fmla="val 50000"/>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6" idx="2"/>
            <a:endCxn id="59" idx="0"/>
          </p:cNvCxnSpPr>
          <p:nvPr/>
        </p:nvCxnSpPr>
        <p:spPr>
          <a:xfrm flipH="1">
            <a:off x="4837310" y="3636081"/>
            <a:ext cx="239903" cy="746760"/>
          </a:xfrm>
          <a:prstGeom prst="straightConnector1">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4" idx="2"/>
            <a:endCxn id="60" idx="0"/>
          </p:cNvCxnSpPr>
          <p:nvPr/>
        </p:nvCxnSpPr>
        <p:spPr>
          <a:xfrm>
            <a:off x="7280363" y="3636081"/>
            <a:ext cx="237744" cy="746760"/>
          </a:xfrm>
          <a:prstGeom prst="straightConnector1">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649267" y="4939439"/>
            <a:ext cx="785793" cy="1013794"/>
            <a:chOff x="3170921" y="5025669"/>
            <a:chExt cx="785793" cy="1013794"/>
          </a:xfrm>
        </p:grpSpPr>
        <p:sp>
          <p:nvSpPr>
            <p:cNvPr id="61" name="TextBox 60"/>
            <p:cNvSpPr txBox="1"/>
            <p:nvPr/>
          </p:nvSpPr>
          <p:spPr>
            <a:xfrm>
              <a:off x="3170921" y="5762464"/>
              <a:ext cx="785793" cy="276999"/>
            </a:xfrm>
            <a:prstGeom prst="rect">
              <a:avLst/>
            </a:prstGeom>
            <a:noFill/>
          </p:spPr>
          <p:txBody>
            <a:bodyPr wrap="none" rtlCol="0" anchor="ctr">
              <a:spAutoFit/>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SERVER1</a:t>
              </a:r>
            </a:p>
          </p:txBody>
        </p:sp>
        <p:sp>
          <p:nvSpPr>
            <p:cNvPr id="90" name="Freeform 6"/>
            <p:cNvSpPr>
              <a:spLocks noEditPoints="1"/>
            </p:cNvSpPr>
            <p:nvPr/>
          </p:nvSpPr>
          <p:spPr bwMode="auto">
            <a:xfrm>
              <a:off x="3370474" y="5025669"/>
              <a:ext cx="386686" cy="656104"/>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426533" y="4939439"/>
            <a:ext cx="785793" cy="1013794"/>
            <a:chOff x="3933596" y="5025669"/>
            <a:chExt cx="785793" cy="1013794"/>
          </a:xfrm>
        </p:grpSpPr>
        <p:sp>
          <p:nvSpPr>
            <p:cNvPr id="62" name="TextBox 61"/>
            <p:cNvSpPr txBox="1"/>
            <p:nvPr/>
          </p:nvSpPr>
          <p:spPr>
            <a:xfrm>
              <a:off x="3933596" y="5762464"/>
              <a:ext cx="785793"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SERVER1</a:t>
              </a:r>
            </a:p>
          </p:txBody>
        </p:sp>
        <p:sp>
          <p:nvSpPr>
            <p:cNvPr id="91" name="Freeform 6"/>
            <p:cNvSpPr>
              <a:spLocks noEditPoints="1"/>
            </p:cNvSpPr>
            <p:nvPr/>
          </p:nvSpPr>
          <p:spPr bwMode="auto">
            <a:xfrm>
              <a:off x="4133149" y="5025669"/>
              <a:ext cx="386686" cy="656104"/>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5203799" y="4939439"/>
            <a:ext cx="785793" cy="1013794"/>
            <a:chOff x="4725453" y="5025669"/>
            <a:chExt cx="785793" cy="1013794"/>
          </a:xfrm>
        </p:grpSpPr>
        <p:sp>
          <p:nvSpPr>
            <p:cNvPr id="63" name="TextBox 62"/>
            <p:cNvSpPr txBox="1"/>
            <p:nvPr/>
          </p:nvSpPr>
          <p:spPr>
            <a:xfrm>
              <a:off x="4725453" y="5762464"/>
              <a:ext cx="785793"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SERVER1</a:t>
              </a:r>
            </a:p>
          </p:txBody>
        </p:sp>
        <p:sp>
          <p:nvSpPr>
            <p:cNvPr id="92" name="Freeform 6"/>
            <p:cNvSpPr>
              <a:spLocks noEditPoints="1"/>
            </p:cNvSpPr>
            <p:nvPr/>
          </p:nvSpPr>
          <p:spPr bwMode="auto">
            <a:xfrm>
              <a:off x="4925006" y="5025669"/>
              <a:ext cx="386686" cy="656104"/>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6383799" y="4948166"/>
            <a:ext cx="1151982" cy="1005067"/>
            <a:chOff x="6314597" y="5034396"/>
            <a:chExt cx="1151982" cy="1005067"/>
          </a:xfrm>
        </p:grpSpPr>
        <p:sp>
          <p:nvSpPr>
            <p:cNvPr id="64" name="TextBox 63"/>
            <p:cNvSpPr txBox="1"/>
            <p:nvPr/>
          </p:nvSpPr>
          <p:spPr>
            <a:xfrm>
              <a:off x="6314597" y="5762464"/>
              <a:ext cx="1151982"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DEV_LAPTOP1</a:t>
              </a:r>
            </a:p>
          </p:txBody>
        </p:sp>
        <p:sp>
          <p:nvSpPr>
            <p:cNvPr id="93" name="Freeform 6"/>
            <p:cNvSpPr>
              <a:spLocks noEditPoints="1"/>
            </p:cNvSpPr>
            <p:nvPr/>
          </p:nvSpPr>
          <p:spPr bwMode="auto">
            <a:xfrm>
              <a:off x="6471075" y="5034396"/>
              <a:ext cx="839026" cy="632671"/>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7500434" y="4948166"/>
            <a:ext cx="1151982" cy="1005067"/>
            <a:chOff x="7431232" y="5034396"/>
            <a:chExt cx="1151982" cy="1005067"/>
          </a:xfrm>
        </p:grpSpPr>
        <p:sp>
          <p:nvSpPr>
            <p:cNvPr id="65" name="TextBox 64"/>
            <p:cNvSpPr txBox="1"/>
            <p:nvPr/>
          </p:nvSpPr>
          <p:spPr>
            <a:xfrm>
              <a:off x="7431232" y="5762464"/>
              <a:ext cx="1151982"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DEV_LAPTOP2</a:t>
              </a:r>
            </a:p>
          </p:txBody>
        </p:sp>
        <p:sp>
          <p:nvSpPr>
            <p:cNvPr id="94" name="Freeform 6"/>
            <p:cNvSpPr>
              <a:spLocks noEditPoints="1"/>
            </p:cNvSpPr>
            <p:nvPr/>
          </p:nvSpPr>
          <p:spPr bwMode="auto">
            <a:xfrm>
              <a:off x="7587710" y="5034396"/>
              <a:ext cx="839026" cy="632671"/>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 name="Title 6"/>
          <p:cNvSpPr>
            <a:spLocks noGrp="1"/>
          </p:cNvSpPr>
          <p:nvPr>
            <p:ph type="title"/>
          </p:nvPr>
        </p:nvSpPr>
        <p:spPr>
          <a:xfrm>
            <a:off x="519112" y="228600"/>
            <a:ext cx="11149013" cy="747897"/>
          </a:xfrm>
        </p:spPr>
        <p:txBody>
          <a:bodyPr/>
          <a:lstStyle/>
          <a:p>
            <a:r>
              <a:rPr lang="en-US" dirty="0"/>
              <a:t>Connect Network </a:t>
            </a:r>
            <a:r>
              <a:rPr lang="en-US" dirty="0" smtClean="0"/>
              <a:t>Policy </a:t>
            </a:r>
            <a:r>
              <a:rPr lang="en-US" dirty="0"/>
              <a:t>– Example</a:t>
            </a:r>
          </a:p>
        </p:txBody>
      </p:sp>
    </p:spTree>
    <p:extLst>
      <p:ext uri="{BB962C8B-B14F-4D97-AF65-F5344CB8AC3E}">
        <p14:creationId xmlns:p14="http://schemas.microsoft.com/office/powerpoint/2010/main" val="207727369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 Network Model</a:t>
            </a:r>
            <a:endParaRPr lang="en-US" dirty="0"/>
          </a:p>
        </p:txBody>
      </p:sp>
      <p:sp>
        <p:nvSpPr>
          <p:cNvPr id="8" name="Content Placeholder 7"/>
          <p:cNvSpPr>
            <a:spLocks noGrp="1"/>
          </p:cNvSpPr>
          <p:nvPr>
            <p:ph type="body" sz="quarter" idx="10"/>
          </p:nvPr>
        </p:nvSpPr>
        <p:spPr>
          <a:xfrm>
            <a:off x="519112" y="1447799"/>
            <a:ext cx="11149013" cy="3299365"/>
          </a:xfrm>
        </p:spPr>
        <p:txBody>
          <a:bodyPr/>
          <a:lstStyle/>
          <a:p>
            <a:r>
              <a:rPr lang="en-US" sz="3200" dirty="0">
                <a:solidFill>
                  <a:schemeClr val="accent2">
                    <a:alpha val="99000"/>
                  </a:schemeClr>
                </a:solidFill>
              </a:rPr>
              <a:t>Connected resources (WA Role instances and external machines)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have </a:t>
            </a:r>
            <a:r>
              <a:rPr lang="en-US" sz="3200" dirty="0">
                <a:solidFill>
                  <a:schemeClr val="accent2">
                    <a:alpha val="99000"/>
                  </a:schemeClr>
                </a:solidFill>
              </a:rPr>
              <a:t>secure IP-level network connectivity</a:t>
            </a:r>
          </a:p>
          <a:p>
            <a:pPr lvl="1"/>
            <a:r>
              <a:rPr lang="en-US" dirty="0" smtClean="0"/>
              <a:t>Regardless of physical network topology (Firewalls / NAT’s) so long as outbound </a:t>
            </a:r>
            <a:br>
              <a:rPr lang="en-US" dirty="0" smtClean="0"/>
            </a:br>
            <a:r>
              <a:rPr lang="en-US" dirty="0" smtClean="0"/>
              <a:t>HTTPS access to Connect service</a:t>
            </a:r>
          </a:p>
          <a:p>
            <a:pPr lvl="1"/>
            <a:endParaRPr lang="en-US" dirty="0" smtClean="0"/>
          </a:p>
          <a:p>
            <a:r>
              <a:rPr lang="en-US" sz="3200" dirty="0">
                <a:solidFill>
                  <a:schemeClr val="accent2">
                    <a:alpha val="99000"/>
                  </a:schemeClr>
                </a:solidFill>
              </a:rPr>
              <a:t>Each connected machine has a routable IPv6 address</a:t>
            </a:r>
          </a:p>
          <a:p>
            <a:pPr lvl="1">
              <a:spcAft>
                <a:spcPts val="600"/>
              </a:spcAft>
            </a:pPr>
            <a:r>
              <a:rPr lang="en-US" dirty="0" smtClean="0"/>
              <a:t>Connect agent sets up virtual network adapter </a:t>
            </a:r>
          </a:p>
          <a:p>
            <a:pPr lvl="1"/>
            <a:r>
              <a:rPr lang="en-US" dirty="0" smtClean="0"/>
              <a:t>No changes to existing networks (additive model)</a:t>
            </a:r>
          </a:p>
          <a:p>
            <a:pPr lvl="1"/>
            <a:endParaRPr lang="en-US" dirty="0" smtClean="0"/>
          </a:p>
        </p:txBody>
      </p:sp>
    </p:spTree>
    <p:extLst>
      <p:ext uri="{BB962C8B-B14F-4D97-AF65-F5344CB8AC3E}">
        <p14:creationId xmlns:p14="http://schemas.microsoft.com/office/powerpoint/2010/main" val="8260626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 Network Model</a:t>
            </a:r>
            <a:endParaRPr lang="en-US" dirty="0"/>
          </a:p>
        </p:txBody>
      </p:sp>
      <p:sp>
        <p:nvSpPr>
          <p:cNvPr id="8" name="Content Placeholder 7"/>
          <p:cNvSpPr>
            <a:spLocks noGrp="1"/>
          </p:cNvSpPr>
          <p:nvPr>
            <p:ph type="body" sz="quarter" idx="10"/>
          </p:nvPr>
        </p:nvSpPr>
        <p:spPr>
          <a:xfrm>
            <a:off x="519112" y="1447799"/>
            <a:ext cx="11149013" cy="3542508"/>
          </a:xfrm>
        </p:spPr>
        <p:txBody>
          <a:bodyPr/>
          <a:lstStyle/>
          <a:p>
            <a:pPr lvl="0"/>
            <a:r>
              <a:rPr lang="en-US" sz="3200" dirty="0">
                <a:solidFill>
                  <a:schemeClr val="accent2">
                    <a:alpha val="99000"/>
                  </a:schemeClr>
                </a:solidFill>
              </a:rPr>
              <a:t>Communication between resources is secured via end-to-end certificate-based IPSec </a:t>
            </a:r>
          </a:p>
          <a:p>
            <a:pPr lvl="1">
              <a:spcAft>
                <a:spcPts val="600"/>
              </a:spcAft>
            </a:pPr>
            <a:r>
              <a:rPr lang="en-US" dirty="0"/>
              <a:t>Scoped to Connect virtual network</a:t>
            </a:r>
          </a:p>
          <a:p>
            <a:pPr lvl="1"/>
            <a:r>
              <a:rPr lang="en-US" dirty="0"/>
              <a:t>Automated management of  IPSec certificates</a:t>
            </a:r>
          </a:p>
          <a:p>
            <a:pPr lvl="1"/>
            <a:endParaRPr lang="en-US" dirty="0"/>
          </a:p>
          <a:p>
            <a:pPr lvl="0"/>
            <a:r>
              <a:rPr lang="en-US" sz="3200" dirty="0">
                <a:solidFill>
                  <a:schemeClr val="accent2">
                    <a:alpha val="99000"/>
                  </a:schemeClr>
                </a:solidFill>
              </a:rPr>
              <a:t>DNS name resolution for connected resources based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on machine </a:t>
            </a:r>
            <a:r>
              <a:rPr lang="en-US" sz="3200" dirty="0">
                <a:solidFill>
                  <a:schemeClr val="accent2">
                    <a:alpha val="99000"/>
                  </a:schemeClr>
                </a:solidFill>
              </a:rPr>
              <a:t>names </a:t>
            </a:r>
          </a:p>
          <a:p>
            <a:pPr lvl="1">
              <a:spcAft>
                <a:spcPts val="600"/>
              </a:spcAft>
            </a:pPr>
            <a:r>
              <a:rPr lang="en-US" dirty="0"/>
              <a:t>Windows Azure instance → local computer</a:t>
            </a:r>
          </a:p>
          <a:p>
            <a:pPr lvl="1"/>
            <a:r>
              <a:rPr lang="en-US" dirty="0"/>
              <a:t>Local computer → Windows Azure instance</a:t>
            </a:r>
          </a:p>
        </p:txBody>
      </p:sp>
    </p:spTree>
    <p:extLst>
      <p:ext uri="{BB962C8B-B14F-4D97-AF65-F5344CB8AC3E}">
        <p14:creationId xmlns:p14="http://schemas.microsoft.com/office/powerpoint/2010/main" val="36964933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and Domain – Join</a:t>
            </a:r>
            <a:endParaRPr lang="en-US" dirty="0"/>
          </a:p>
        </p:txBody>
      </p:sp>
      <p:sp>
        <p:nvSpPr>
          <p:cNvPr id="6" name="Content Placeholder 5"/>
          <p:cNvSpPr>
            <a:spLocks noGrp="1"/>
          </p:cNvSpPr>
          <p:nvPr>
            <p:ph type="body" sz="quarter" idx="10"/>
          </p:nvPr>
        </p:nvSpPr>
        <p:spPr>
          <a:xfrm>
            <a:off x="519112" y="1447799"/>
            <a:ext cx="11149013" cy="4545860"/>
          </a:xfrm>
        </p:spPr>
        <p:txBody>
          <a:bodyPr/>
          <a:lstStyle/>
          <a:p>
            <a:r>
              <a:rPr lang="en-US" dirty="0">
                <a:solidFill>
                  <a:schemeClr val="accent2">
                    <a:alpha val="99000"/>
                  </a:schemeClr>
                </a:solidFill>
              </a:rPr>
              <a:t>Connect plug-in supports domain-join of WA Roles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to </a:t>
            </a:r>
            <a:r>
              <a:rPr lang="en-US" dirty="0">
                <a:solidFill>
                  <a:schemeClr val="accent2">
                    <a:alpha val="99000"/>
                  </a:schemeClr>
                </a:solidFill>
              </a:rPr>
              <a:t>on-premises Active Directory</a:t>
            </a:r>
          </a:p>
          <a:p>
            <a:r>
              <a:rPr lang="en-US" dirty="0">
                <a:solidFill>
                  <a:schemeClr val="accent2">
                    <a:alpha val="99000"/>
                  </a:schemeClr>
                </a:solidFill>
              </a:rPr>
              <a:t>Process to enable:</a:t>
            </a:r>
          </a:p>
          <a:p>
            <a:pPr lvl="1"/>
            <a:r>
              <a:rPr lang="en-US" dirty="0" smtClean="0"/>
              <a:t>Install Connect agent on DC / DNS server(s)</a:t>
            </a:r>
          </a:p>
          <a:p>
            <a:pPr marL="0" lvl="2" indent="0">
              <a:spcAft>
                <a:spcPts val="1200"/>
              </a:spcAft>
              <a:buNone/>
            </a:pPr>
            <a:r>
              <a:rPr lang="en-US" sz="1600" dirty="0" smtClean="0"/>
              <a:t>For multiple DC environment, recommend creating dedicated Site</a:t>
            </a:r>
          </a:p>
          <a:p>
            <a:pPr lvl="1"/>
            <a:r>
              <a:rPr lang="en-US" dirty="0" smtClean="0"/>
              <a:t>Configure Connect plug-in to automatically join WA role instances to AD</a:t>
            </a:r>
          </a:p>
          <a:p>
            <a:pPr marL="0" lvl="2" indent="0">
              <a:buNone/>
            </a:pPr>
            <a:r>
              <a:rPr lang="en-US" sz="1600" dirty="0" smtClean="0"/>
              <a:t>Specify credentials used for domain-join operation</a:t>
            </a:r>
          </a:p>
          <a:p>
            <a:pPr marL="0" lvl="2" indent="0">
              <a:buNone/>
            </a:pPr>
            <a:r>
              <a:rPr lang="en-US" sz="1600" dirty="0" smtClean="0"/>
              <a:t>Specify target OU for WA role instances</a:t>
            </a:r>
          </a:p>
          <a:p>
            <a:pPr marL="0" lvl="2" indent="0">
              <a:spcAft>
                <a:spcPts val="1200"/>
              </a:spcAft>
              <a:buNone/>
            </a:pPr>
            <a:r>
              <a:rPr lang="en-US" sz="1600" dirty="0" smtClean="0"/>
              <a:t>Specify list of domain users / groups to add to local Administrators group</a:t>
            </a:r>
          </a:p>
          <a:p>
            <a:pPr lvl="1">
              <a:spcAft>
                <a:spcPts val="1200"/>
              </a:spcAft>
            </a:pPr>
            <a:r>
              <a:rPr lang="en-US" dirty="0" smtClean="0"/>
              <a:t>Configure network policy to enable connectivity between WA roles and DC / DNS servers</a:t>
            </a:r>
          </a:p>
          <a:p>
            <a:pPr lvl="1"/>
            <a:r>
              <a:rPr lang="en-US" dirty="0" smtClean="0"/>
              <a:t>New WA role instances will automatically be domain-joined</a:t>
            </a:r>
          </a:p>
        </p:txBody>
      </p:sp>
    </p:spTree>
    <p:extLst>
      <p:ext uri="{BB962C8B-B14F-4D97-AF65-F5344CB8AC3E}">
        <p14:creationId xmlns:p14="http://schemas.microsoft.com/office/powerpoint/2010/main" val="21007168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and Domain – Join</a:t>
            </a:r>
            <a:endParaRPr lang="en-US" dirty="0"/>
          </a:p>
        </p:txBody>
      </p:sp>
      <p:sp>
        <p:nvSpPr>
          <p:cNvPr id="6" name="Content Placeholder 5"/>
          <p:cNvSpPr>
            <a:spLocks noGrp="1"/>
          </p:cNvSpPr>
          <p:nvPr>
            <p:ph type="body" sz="quarter" idx="10"/>
          </p:nvPr>
        </p:nvSpPr>
        <p:spPr>
          <a:xfrm>
            <a:off x="519113" y="1447799"/>
            <a:ext cx="5981276" cy="3039294"/>
          </a:xfrm>
        </p:spPr>
        <p:txBody>
          <a:bodyPr/>
          <a:lstStyle/>
          <a:p>
            <a:pPr lvl="0"/>
            <a:r>
              <a:rPr lang="en-US" dirty="0">
                <a:solidFill>
                  <a:schemeClr val="accent2">
                    <a:alpha val="99000"/>
                  </a:schemeClr>
                </a:solidFill>
              </a:rPr>
              <a:t>Be aware: </a:t>
            </a:r>
            <a:r>
              <a:rPr lang="en-US" dirty="0" smtClean="0">
                <a:solidFill>
                  <a:schemeClr val="accent2">
                    <a:alpha val="99000"/>
                  </a:schemeClr>
                </a:solidFill>
              </a:rPr>
              <a:t>domain-joined </a:t>
            </a:r>
            <a:r>
              <a:rPr lang="en-US" dirty="0">
                <a:solidFill>
                  <a:schemeClr val="accent2">
                    <a:alpha val="99000"/>
                  </a:schemeClr>
                </a:solidFill>
              </a:rPr>
              <a:t>WA Role instance != On-premises computer</a:t>
            </a:r>
          </a:p>
          <a:p>
            <a:pPr lvl="1">
              <a:spcAft>
                <a:spcPts val="1200"/>
              </a:spcAft>
            </a:pPr>
            <a:r>
              <a:rPr lang="en-US" dirty="0"/>
              <a:t>Role instance not guaranteed to persist local state; role instance identities may change over time</a:t>
            </a:r>
          </a:p>
          <a:p>
            <a:pPr lvl="1"/>
            <a:r>
              <a:rPr lang="en-US" dirty="0"/>
              <a:t>General guidance – Role instances use AD identities vs. actively managed as a domain-joined computer</a:t>
            </a:r>
          </a:p>
        </p:txBody>
      </p:sp>
      <p:sp>
        <p:nvSpPr>
          <p:cNvPr id="4" name="Freeform 7"/>
          <p:cNvSpPr>
            <a:spLocks noEditPoints="1"/>
          </p:cNvSpPr>
          <p:nvPr/>
        </p:nvSpPr>
        <p:spPr bwMode="auto">
          <a:xfrm>
            <a:off x="7395758" y="3583805"/>
            <a:ext cx="2726016" cy="22272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6226106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Connect – Scenarios</a:t>
            </a:r>
            <a:endParaRPr lang="en-US" dirty="0"/>
          </a:p>
        </p:txBody>
      </p:sp>
      <p:sp>
        <p:nvSpPr>
          <p:cNvPr id="3" name="Content Placeholder 2"/>
          <p:cNvSpPr>
            <a:spLocks noGrp="1"/>
          </p:cNvSpPr>
          <p:nvPr>
            <p:ph type="body" sz="quarter" idx="10"/>
          </p:nvPr>
        </p:nvSpPr>
        <p:spPr>
          <a:xfrm>
            <a:off x="519112" y="1447799"/>
            <a:ext cx="11149013" cy="3308598"/>
          </a:xfrm>
        </p:spPr>
        <p:txBody>
          <a:bodyPr/>
          <a:lstStyle/>
          <a:p>
            <a:r>
              <a:rPr lang="en-IN" dirty="0">
                <a:solidFill>
                  <a:schemeClr val="accent2">
                    <a:alpha val="99000"/>
                  </a:schemeClr>
                </a:solidFill>
              </a:rPr>
              <a:t>WA Role accessing on-premise SQL server</a:t>
            </a:r>
          </a:p>
          <a:p>
            <a:pPr lvl="1"/>
            <a:r>
              <a:rPr lang="en-IN" dirty="0" smtClean="0"/>
              <a:t>Or file server, line-of-business app, etc.</a:t>
            </a:r>
          </a:p>
          <a:p>
            <a:pPr lvl="1"/>
            <a:endParaRPr lang="en-IN" dirty="0" smtClean="0"/>
          </a:p>
          <a:p>
            <a:r>
              <a:rPr lang="en-IN" dirty="0">
                <a:solidFill>
                  <a:schemeClr val="accent2">
                    <a:alpha val="99000"/>
                  </a:schemeClr>
                </a:solidFill>
              </a:rPr>
              <a:t>Domain-join scenarios</a:t>
            </a:r>
          </a:p>
          <a:p>
            <a:pPr lvl="1">
              <a:spcAft>
                <a:spcPts val="1200"/>
              </a:spcAft>
            </a:pPr>
            <a:r>
              <a:rPr lang="en-IN" dirty="0"/>
              <a:t>Control access to WA Role instances using domain accounts</a:t>
            </a:r>
          </a:p>
          <a:p>
            <a:pPr lvl="1">
              <a:spcAft>
                <a:spcPts val="1200"/>
              </a:spcAft>
            </a:pPr>
            <a:r>
              <a:rPr lang="en-IN" dirty="0"/>
              <a:t>Web role using IIS Windows Integrated Auth</a:t>
            </a:r>
          </a:p>
          <a:p>
            <a:pPr lvl="1">
              <a:spcAft>
                <a:spcPts val="1200"/>
              </a:spcAft>
            </a:pPr>
            <a:r>
              <a:rPr lang="en-IN" dirty="0"/>
              <a:t>Run role under domain account to access on-premises resources </a:t>
            </a:r>
            <a:br>
              <a:rPr lang="en-IN" dirty="0"/>
            </a:br>
            <a:r>
              <a:rPr lang="en-IN" dirty="0"/>
              <a:t>(e.g. SQL server secured with Windows Integrated Auth)</a:t>
            </a:r>
          </a:p>
        </p:txBody>
      </p:sp>
      <p:grpSp>
        <p:nvGrpSpPr>
          <p:cNvPr id="11" name="Group 10"/>
          <p:cNvGrpSpPr/>
          <p:nvPr/>
        </p:nvGrpSpPr>
        <p:grpSpPr>
          <a:xfrm>
            <a:off x="7422717" y="3633214"/>
            <a:ext cx="3160784" cy="2118498"/>
            <a:chOff x="7558519" y="3431718"/>
            <a:chExt cx="3461414" cy="2319994"/>
          </a:xfrm>
        </p:grpSpPr>
        <p:sp>
          <p:nvSpPr>
            <p:cNvPr id="12" name="Freeform 11"/>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3" name="Freeform 35"/>
            <p:cNvSpPr>
              <a:spLocks noEditPoints="1"/>
            </p:cNvSpPr>
            <p:nvPr/>
          </p:nvSpPr>
          <p:spPr bwMode="black">
            <a:xfrm>
              <a:off x="8757926" y="4184112"/>
              <a:ext cx="1161213" cy="1175838"/>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9208280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13" name="Text Placeholder 12"/>
          <p:cNvSpPr>
            <a:spLocks noGrp="1"/>
          </p:cNvSpPr>
          <p:nvPr>
            <p:ph type="body" sz="quarter" idx="11"/>
          </p:nvPr>
        </p:nvSpPr>
        <p:spPr>
          <a:xfrm>
            <a:off x="3473804" y="2364295"/>
            <a:ext cx="6945312" cy="3348609"/>
          </a:xfrm>
        </p:spPr>
        <p:txBody>
          <a:bodyPr/>
          <a:lstStyle/>
          <a:p>
            <a:pPr marL="0" indent="3175"/>
            <a:r>
              <a:rPr lang="en-US" sz="3200" dirty="0"/>
              <a:t>Understand the key capabilities and features of Windows Azure Connect</a:t>
            </a:r>
          </a:p>
          <a:p>
            <a:pPr marL="0" indent="3175"/>
            <a:r>
              <a:rPr lang="en-US" sz="3200" dirty="0"/>
              <a:t>Be able to plan and perform a deployment of Windows Azure Connect</a:t>
            </a:r>
          </a:p>
          <a:p>
            <a:pPr marL="0" indent="3175"/>
            <a:r>
              <a:rPr lang="en-US" sz="3200" dirty="0"/>
              <a:t>Evaluate scenarios where Windows Azure Connect can be </a:t>
            </a:r>
            <a:r>
              <a:rPr lang="en-US" sz="3200" dirty="0" smtClean="0"/>
              <a:t>utilized</a:t>
            </a:r>
            <a:endParaRPr lang="en-US" sz="3200" dirty="0"/>
          </a:p>
        </p:txBody>
      </p:sp>
    </p:spTree>
    <p:extLst>
      <p:ext uri="{BB962C8B-B14F-4D97-AF65-F5344CB8AC3E}">
        <p14:creationId xmlns:p14="http://schemas.microsoft.com/office/powerpoint/2010/main" val="9428534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Connect – Scenarios</a:t>
            </a:r>
            <a:endParaRPr lang="en-US" dirty="0"/>
          </a:p>
        </p:txBody>
      </p:sp>
      <p:sp>
        <p:nvSpPr>
          <p:cNvPr id="3" name="Content Placeholder 2"/>
          <p:cNvSpPr>
            <a:spLocks noGrp="1"/>
          </p:cNvSpPr>
          <p:nvPr>
            <p:ph type="body" sz="quarter" idx="10"/>
          </p:nvPr>
        </p:nvSpPr>
        <p:spPr>
          <a:xfrm>
            <a:off x="519112" y="1447799"/>
            <a:ext cx="11149013" cy="2523768"/>
          </a:xfrm>
        </p:spPr>
        <p:txBody>
          <a:bodyPr/>
          <a:lstStyle/>
          <a:p>
            <a:pPr lvl="0"/>
            <a:r>
              <a:rPr lang="en-IN" dirty="0">
                <a:solidFill>
                  <a:schemeClr val="accent2">
                    <a:alpha val="99000"/>
                  </a:schemeClr>
                </a:solidFill>
              </a:rPr>
              <a:t>Remote Powershell to WA Role instances</a:t>
            </a:r>
          </a:p>
          <a:p>
            <a:pPr lvl="1"/>
            <a:r>
              <a:rPr lang="en-IN" dirty="0"/>
              <a:t>Or remotely access a file share, event log, etc.</a:t>
            </a:r>
          </a:p>
          <a:p>
            <a:pPr lvl="1"/>
            <a:endParaRPr lang="en-IN" dirty="0"/>
          </a:p>
          <a:p>
            <a:pPr lvl="0"/>
            <a:r>
              <a:rPr lang="en-IN" dirty="0">
                <a:solidFill>
                  <a:schemeClr val="accent2">
                    <a:alpha val="99000"/>
                  </a:schemeClr>
                </a:solidFill>
              </a:rPr>
              <a:t>“VPN as a Service”</a:t>
            </a:r>
          </a:p>
          <a:p>
            <a:pPr lvl="1">
              <a:spcAft>
                <a:spcPts val="600"/>
              </a:spcAft>
            </a:pPr>
            <a:r>
              <a:rPr lang="en-IN" dirty="0"/>
              <a:t>Ad-hoc connectivity between resources distributed across the internet</a:t>
            </a:r>
          </a:p>
          <a:p>
            <a:pPr lvl="1"/>
            <a:r>
              <a:rPr lang="en-IN" dirty="0"/>
              <a:t>Enable remote management &amp; access</a:t>
            </a:r>
            <a:endParaRPr lang="en-US" dirty="0"/>
          </a:p>
        </p:txBody>
      </p:sp>
      <p:grpSp>
        <p:nvGrpSpPr>
          <p:cNvPr id="4" name="Group 3"/>
          <p:cNvGrpSpPr/>
          <p:nvPr/>
        </p:nvGrpSpPr>
        <p:grpSpPr>
          <a:xfrm>
            <a:off x="7422717" y="3633214"/>
            <a:ext cx="3160784" cy="2118498"/>
            <a:chOff x="7558519" y="3431718"/>
            <a:chExt cx="3461414" cy="2319994"/>
          </a:xfrm>
        </p:grpSpPr>
        <p:sp>
          <p:nvSpPr>
            <p:cNvPr id="5" name="Freeform 4"/>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6" name="Freeform 35"/>
            <p:cNvSpPr>
              <a:spLocks noEditPoints="1"/>
            </p:cNvSpPr>
            <p:nvPr/>
          </p:nvSpPr>
          <p:spPr bwMode="black">
            <a:xfrm>
              <a:off x="8757926" y="4184112"/>
              <a:ext cx="1161213" cy="1175838"/>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056955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92D050">
            <a:alpha val="99000"/>
          </a:srgb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Windows Azure Connect Scenario Demo</a:t>
            </a:r>
            <a:endParaRPr lang="en-US" dirty="0"/>
          </a:p>
        </p:txBody>
      </p:sp>
      <p:sp>
        <p:nvSpPr>
          <p:cNvPr id="11" name="Subtitle 10"/>
          <p:cNvSpPr>
            <a:spLocks noGrp="1"/>
          </p:cNvSpPr>
          <p:nvPr>
            <p:ph type="subTitle" idx="1"/>
          </p:nvPr>
        </p:nvSpPr>
        <p:spPr/>
        <p:txBody>
          <a:bodyPr/>
          <a:lstStyle/>
          <a:p>
            <a:endParaRPr lang="en-US" dirty="0"/>
          </a:p>
        </p:txBody>
      </p:sp>
      <p:sp>
        <p:nvSpPr>
          <p:cNvPr id="8" name="Text Placeholder 7"/>
          <p:cNvSpPr>
            <a:spLocks noGrp="1"/>
          </p:cNvSpPr>
          <p:nvPr>
            <p:ph type="body" sz="quarter" idx="10"/>
          </p:nvPr>
        </p:nvSpPr>
        <p:spPr/>
        <p:txBody>
          <a:bodyPr/>
          <a:lstStyle/>
          <a:p>
            <a:r>
              <a:rPr lang="en-US" dirty="0" smtClean="0"/>
              <a:t>demo</a:t>
            </a:r>
            <a:endParaRPr lang="en-US" dirty="0"/>
          </a:p>
        </p:txBody>
      </p:sp>
      <p:grpSp>
        <p:nvGrpSpPr>
          <p:cNvPr id="2" name="Group 1"/>
          <p:cNvGrpSpPr/>
          <p:nvPr/>
        </p:nvGrpSpPr>
        <p:grpSpPr>
          <a:xfrm>
            <a:off x="7582616" y="2926156"/>
            <a:ext cx="3247882" cy="1002514"/>
            <a:chOff x="8854342" y="3656746"/>
            <a:chExt cx="665520" cy="205424"/>
          </a:xfrm>
        </p:grpSpPr>
        <p:sp>
          <p:nvSpPr>
            <p:cNvPr id="5"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5820659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custDataLst>
              <p:tags r:id="rId2"/>
            </p:custDataLst>
          </p:nvPr>
        </p:nvSpPr>
        <p:spPr>
          <a:xfrm>
            <a:off x="519113" y="1446213"/>
            <a:ext cx="4937760" cy="1104482"/>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91440" rtlCol="0" anchor="b"/>
          <a:lstStyle/>
          <a:p>
            <a:pPr algn="ctr"/>
            <a:endParaRPr lang="en-US" dirty="0">
              <a:ln>
                <a:solidFill>
                  <a:schemeClr val="bg1">
                    <a:alpha val="0"/>
                  </a:schemeClr>
                </a:solidFill>
              </a:ln>
              <a:solidFill>
                <a:srgbClr val="595959">
                  <a:alpha val="99000"/>
                </a:srgbClr>
              </a:solidFill>
              <a:latin typeface="Segoe UI Light" pitchFamily="34" charset="0"/>
            </a:endParaRPr>
          </a:p>
        </p:txBody>
      </p:sp>
      <p:sp>
        <p:nvSpPr>
          <p:cNvPr id="62" name="Freeform 6"/>
          <p:cNvSpPr>
            <a:spLocks/>
          </p:cNvSpPr>
          <p:nvPr/>
        </p:nvSpPr>
        <p:spPr bwMode="auto">
          <a:xfrm>
            <a:off x="5923167" y="523018"/>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63" name="Rectangle 62"/>
          <p:cNvSpPr/>
          <p:nvPr/>
        </p:nvSpPr>
        <p:spPr>
          <a:xfrm>
            <a:off x="6842273" y="1073252"/>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rgbClr val="595959">
                    <a:alpha val="99000"/>
                  </a:srgbClr>
                </a:solidFill>
              </a:rPr>
              <a:t>Windows Azure</a:t>
            </a:r>
            <a:endParaRPr lang="en-US" sz="2000" dirty="0">
              <a:ln>
                <a:solidFill>
                  <a:srgbClr val="FFFFFF">
                    <a:alpha val="0"/>
                  </a:srgbClr>
                </a:solidFill>
              </a:ln>
              <a:solidFill>
                <a:srgbClr val="595959">
                  <a:alpha val="99000"/>
                </a:srgbClr>
              </a:solidFill>
            </a:endParaRPr>
          </a:p>
        </p:txBody>
      </p:sp>
      <p:graphicFrame>
        <p:nvGraphicFramePr>
          <p:cNvPr id="51" name="Object 50" hidden="1"/>
          <p:cNvGraphicFramePr>
            <a:graphicFrameLocks noChangeAspect="1"/>
          </p:cNvGraphicFramePr>
          <p:nvPr>
            <p:custDataLst>
              <p:tags r:id="rId3"/>
            </p:custDataLst>
            <p:extLst>
              <p:ext uri="{D42A27DB-BD31-4B8C-83A1-F6EECF244321}">
                <p14:modId xmlns:p14="http://schemas.microsoft.com/office/powerpoint/2010/main" val="11434946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35"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4"/>
            </p:custDataLst>
          </p:nvPr>
        </p:nvSpPr>
        <p:spPr/>
        <p:txBody>
          <a:bodyPr/>
          <a:lstStyle/>
          <a:p>
            <a:r>
              <a:rPr lang="en-US" dirty="0" smtClean="0"/>
              <a:t>Demo Overview</a:t>
            </a:r>
            <a:endParaRPr lang="en-US" dirty="0"/>
          </a:p>
        </p:txBody>
      </p:sp>
      <p:sp>
        <p:nvSpPr>
          <p:cNvPr id="6" name="Content Placeholder 5"/>
          <p:cNvSpPr>
            <a:spLocks noGrp="1"/>
          </p:cNvSpPr>
          <p:nvPr>
            <p:ph sz="quarter" idx="4294967295"/>
            <p:custDataLst>
              <p:tags r:id="rId5"/>
            </p:custDataLst>
          </p:nvPr>
        </p:nvSpPr>
        <p:spPr>
          <a:xfrm>
            <a:off x="5943600" y="3427413"/>
            <a:ext cx="5724525" cy="2616101"/>
          </a:xfrm>
        </p:spPr>
        <p:txBody>
          <a:bodyPr/>
          <a:lstStyle/>
          <a:p>
            <a:pPr marL="0" indent="0">
              <a:spcBef>
                <a:spcPts val="600"/>
              </a:spcBef>
              <a:buNone/>
            </a:pPr>
            <a:r>
              <a:rPr lang="en-IN" sz="2400" dirty="0">
                <a:solidFill>
                  <a:schemeClr val="accent2">
                    <a:alpha val="99000"/>
                  </a:schemeClr>
                </a:solidFill>
                <a:latin typeface="Segoe UI Light" pitchFamily="34" charset="0"/>
              </a:rPr>
              <a:t>Requirements for Customer Search</a:t>
            </a:r>
          </a:p>
          <a:p>
            <a:pPr marL="0" lvl="1" indent="0">
              <a:spcBef>
                <a:spcPts val="600"/>
              </a:spcBef>
              <a:buNone/>
            </a:pPr>
            <a:r>
              <a:rPr lang="en-IN" sz="1400" dirty="0"/>
              <a:t>Frontend servers hosted in Windows Azure</a:t>
            </a:r>
          </a:p>
          <a:p>
            <a:pPr marL="0" lvl="1" indent="0">
              <a:spcBef>
                <a:spcPts val="600"/>
              </a:spcBef>
              <a:buNone/>
            </a:pPr>
            <a:r>
              <a:rPr lang="en-IN" sz="1400" dirty="0"/>
              <a:t>SQL server on-premise allows Windows Integrated Authentication only</a:t>
            </a:r>
          </a:p>
          <a:p>
            <a:pPr marL="0" lvl="1" indent="0">
              <a:spcBef>
                <a:spcPts val="600"/>
              </a:spcBef>
              <a:buNone/>
            </a:pPr>
            <a:r>
              <a:rPr lang="en-IN" sz="1400" dirty="0"/>
              <a:t>IIS / ASP.net connect to SQL server on-premise using Windows Integrated Authentication</a:t>
            </a:r>
          </a:p>
          <a:p>
            <a:pPr marL="0" lvl="1" indent="0">
              <a:spcBef>
                <a:spcPts val="600"/>
              </a:spcBef>
              <a:buNone/>
            </a:pPr>
            <a:r>
              <a:rPr lang="en-IN" sz="1400" dirty="0"/>
              <a:t>Domain join Windows Azure machines to a specific OU</a:t>
            </a:r>
          </a:p>
          <a:p>
            <a:pPr marL="0" lvl="1" indent="0">
              <a:spcBef>
                <a:spcPts val="600"/>
              </a:spcBef>
              <a:buNone/>
            </a:pPr>
            <a:r>
              <a:rPr lang="en-IN" sz="1400" dirty="0"/>
              <a:t>Use AD accounts to lock down who can access the Windows Azure machines</a:t>
            </a:r>
          </a:p>
          <a:p>
            <a:pPr marL="0" lvl="1" indent="0">
              <a:spcBef>
                <a:spcPts val="600"/>
              </a:spcBef>
              <a:buNone/>
            </a:pPr>
            <a:r>
              <a:rPr lang="en-IN" sz="1400" dirty="0"/>
              <a:t>Remote Admin Windows Azure machines using Remote Powershell</a:t>
            </a:r>
          </a:p>
          <a:p>
            <a:pPr marL="0" lvl="1" indent="0">
              <a:spcBef>
                <a:spcPts val="600"/>
              </a:spcBef>
              <a:buNone/>
            </a:pPr>
            <a:r>
              <a:rPr lang="en-IN" sz="1400" dirty="0"/>
              <a:t>Windows Azure machine can access file shares on on-premise </a:t>
            </a:r>
            <a:r>
              <a:rPr lang="en-IN" sz="1400" dirty="0" smtClean="0"/>
              <a:t>machine</a:t>
            </a:r>
            <a:endParaRPr lang="en-US" sz="1400" dirty="0"/>
          </a:p>
        </p:txBody>
      </p:sp>
      <p:sp>
        <p:nvSpPr>
          <p:cNvPr id="44" name="Rectangle 43"/>
          <p:cNvSpPr/>
          <p:nvPr>
            <p:custDataLst>
              <p:tags r:id="rId6"/>
            </p:custDataLst>
          </p:nvPr>
        </p:nvSpPr>
        <p:spPr>
          <a:xfrm>
            <a:off x="6405422" y="1523479"/>
            <a:ext cx="2793329" cy="276999"/>
          </a:xfrm>
          <a:prstGeom prst="rect">
            <a:avLst/>
          </a:prstGeom>
        </p:spPr>
        <p:txBody>
          <a:bodyPr wrap="none">
            <a:spAutoFit/>
          </a:bodyPr>
          <a:lstStyle/>
          <a:p>
            <a:pPr>
              <a:spcBef>
                <a:spcPts val="1200"/>
              </a:spcBef>
            </a:pPr>
            <a:r>
              <a:rPr lang="en-US" sz="1200" dirty="0">
                <a:ln>
                  <a:solidFill>
                    <a:schemeClr val="bg1">
                      <a:alpha val="0"/>
                    </a:schemeClr>
                  </a:solidFill>
                </a:ln>
                <a:solidFill>
                  <a:srgbClr val="595959"/>
                </a:solidFill>
                <a:hlinkClick r:id="rId24"/>
              </a:rPr>
              <a:t>http://</a:t>
            </a:r>
            <a:r>
              <a:rPr lang="en-US" sz="1200" dirty="0" smtClean="0">
                <a:ln>
                  <a:solidFill>
                    <a:schemeClr val="bg1">
                      <a:alpha val="0"/>
                    </a:schemeClr>
                  </a:solidFill>
                </a:ln>
                <a:solidFill>
                  <a:srgbClr val="595959"/>
                </a:solidFill>
                <a:hlinkClick r:id="rId24"/>
              </a:rPr>
              <a:t>customersearch.mycontoso.com</a:t>
            </a:r>
            <a:endParaRPr lang="en-US" sz="1200" dirty="0" smtClean="0">
              <a:ln>
                <a:solidFill>
                  <a:schemeClr val="bg1">
                    <a:alpha val="0"/>
                  </a:schemeClr>
                </a:solidFill>
              </a:ln>
              <a:solidFill>
                <a:srgbClr val="595959"/>
              </a:solidFill>
            </a:endParaRPr>
          </a:p>
        </p:txBody>
      </p:sp>
      <p:sp>
        <p:nvSpPr>
          <p:cNvPr id="66" name="Rectangle 65"/>
          <p:cNvSpPr/>
          <p:nvPr>
            <p:custDataLst>
              <p:tags r:id="rId7"/>
            </p:custDataLst>
          </p:nvPr>
        </p:nvSpPr>
        <p:spPr>
          <a:xfrm>
            <a:off x="6992998" y="1903410"/>
            <a:ext cx="1005840" cy="903289"/>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6" name="Rectangle 85"/>
          <p:cNvSpPr/>
          <p:nvPr>
            <p:custDataLst>
              <p:tags r:id="rId8"/>
            </p:custDataLst>
          </p:nvPr>
        </p:nvSpPr>
        <p:spPr>
          <a:xfrm>
            <a:off x="519113" y="2779295"/>
            <a:ext cx="4937760" cy="3228023"/>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91440" rtlCol="0" anchor="b"/>
          <a:lstStyle/>
          <a:p>
            <a:pPr algn="ctr"/>
            <a:r>
              <a:rPr lang="en-US" dirty="0">
                <a:ln>
                  <a:solidFill>
                    <a:schemeClr val="bg1">
                      <a:alpha val="0"/>
                    </a:schemeClr>
                  </a:solidFill>
                </a:ln>
                <a:solidFill>
                  <a:srgbClr val="595959">
                    <a:alpha val="99000"/>
                  </a:srgbClr>
                </a:solidFill>
                <a:latin typeface="Segoe UI Light" pitchFamily="34" charset="0"/>
              </a:rPr>
              <a:t>MyContoso.com</a:t>
            </a:r>
          </a:p>
        </p:txBody>
      </p:sp>
      <p:sp>
        <p:nvSpPr>
          <p:cNvPr id="89" name="Rectangle 88"/>
          <p:cNvSpPr/>
          <p:nvPr>
            <p:custDataLst>
              <p:tags r:id="rId9"/>
            </p:custDataLst>
          </p:nvPr>
        </p:nvSpPr>
        <p:spPr>
          <a:xfrm>
            <a:off x="3287551" y="3387621"/>
            <a:ext cx="678263" cy="461665"/>
          </a:xfrm>
          <a:prstGeom prst="rect">
            <a:avLst/>
          </a:prstGeom>
        </p:spPr>
        <p:txBody>
          <a:bodyPr wrap="none">
            <a:spAutoFit/>
          </a:bodyPr>
          <a:lstStyle/>
          <a:p>
            <a:pPr defTabSz="914099" fontAlgn="base">
              <a:spcBef>
                <a:spcPct val="0"/>
              </a:spcBef>
              <a:spcAft>
                <a:spcPct val="0"/>
              </a:spcAft>
            </a:pPr>
            <a:r>
              <a:rPr lang="en-US" sz="1200" dirty="0">
                <a:ln>
                  <a:solidFill>
                    <a:schemeClr val="bg1">
                      <a:alpha val="0"/>
                    </a:schemeClr>
                  </a:solidFill>
                </a:ln>
                <a:solidFill>
                  <a:srgbClr val="595959"/>
                </a:solidFill>
              </a:rPr>
              <a:t>IIS</a:t>
            </a:r>
            <a:br>
              <a:rPr lang="en-US" sz="1200" dirty="0">
                <a:ln>
                  <a:solidFill>
                    <a:schemeClr val="bg1">
                      <a:alpha val="0"/>
                    </a:schemeClr>
                  </a:solidFill>
                </a:ln>
                <a:solidFill>
                  <a:srgbClr val="595959"/>
                </a:solidFill>
              </a:rPr>
            </a:br>
            <a:r>
              <a:rPr lang="en-US" sz="1200" dirty="0">
                <a:ln>
                  <a:solidFill>
                    <a:schemeClr val="bg1">
                      <a:alpha val="0"/>
                    </a:schemeClr>
                  </a:solidFill>
                </a:ln>
                <a:solidFill>
                  <a:srgbClr val="595959"/>
                </a:solidFill>
              </a:rPr>
              <a:t>Servers</a:t>
            </a:r>
          </a:p>
        </p:txBody>
      </p:sp>
      <p:sp>
        <p:nvSpPr>
          <p:cNvPr id="93" name="Rectangle 92"/>
          <p:cNvSpPr/>
          <p:nvPr>
            <p:custDataLst>
              <p:tags r:id="rId10"/>
            </p:custDataLst>
          </p:nvPr>
        </p:nvSpPr>
        <p:spPr>
          <a:xfrm>
            <a:off x="610552" y="4229099"/>
            <a:ext cx="4754880" cy="1368761"/>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5" name="Rectangle 94"/>
          <p:cNvSpPr/>
          <p:nvPr>
            <p:custDataLst>
              <p:tags r:id="rId11"/>
            </p:custDataLst>
          </p:nvPr>
        </p:nvSpPr>
        <p:spPr>
          <a:xfrm>
            <a:off x="3870290" y="5201044"/>
            <a:ext cx="1297022" cy="369332"/>
          </a:xfrm>
          <a:prstGeom prst="rect">
            <a:avLst/>
          </a:prstGeom>
        </p:spPr>
        <p:txBody>
          <a:bodyPr wrap="none">
            <a:spAutoFit/>
          </a:bodyPr>
          <a:lstStyle/>
          <a:p>
            <a:r>
              <a:rPr lang="en-US" dirty="0">
                <a:ln>
                  <a:solidFill>
                    <a:schemeClr val="bg1">
                      <a:alpha val="0"/>
                    </a:schemeClr>
                  </a:solidFill>
                </a:ln>
                <a:solidFill>
                  <a:srgbClr val="595959">
                    <a:alpha val="99000"/>
                  </a:srgbClr>
                </a:solidFill>
              </a:rPr>
              <a:t>SQL Server</a:t>
            </a:r>
          </a:p>
        </p:txBody>
      </p:sp>
      <p:sp>
        <p:nvSpPr>
          <p:cNvPr id="98" name="Rectangle 97"/>
          <p:cNvSpPr/>
          <p:nvPr/>
        </p:nvSpPr>
        <p:spPr>
          <a:xfrm>
            <a:off x="1169030" y="5201044"/>
            <a:ext cx="489236" cy="369332"/>
          </a:xfrm>
          <a:prstGeom prst="rect">
            <a:avLst/>
          </a:prstGeom>
        </p:spPr>
        <p:txBody>
          <a:bodyPr wrap="none">
            <a:spAutoFit/>
          </a:bodyPr>
          <a:lstStyle/>
          <a:p>
            <a:r>
              <a:rPr lang="en-US" sz="1800" dirty="0" smtClean="0">
                <a:ln>
                  <a:solidFill>
                    <a:schemeClr val="bg1">
                      <a:alpha val="0"/>
                    </a:schemeClr>
                  </a:solidFill>
                </a:ln>
                <a:solidFill>
                  <a:srgbClr val="595959">
                    <a:alpha val="99000"/>
                  </a:srgbClr>
                </a:solidFill>
              </a:rPr>
              <a:t>DC</a:t>
            </a:r>
            <a:endParaRPr lang="en-US" sz="1800" dirty="0">
              <a:ln>
                <a:solidFill>
                  <a:schemeClr val="bg1">
                    <a:alpha val="0"/>
                  </a:schemeClr>
                </a:solidFill>
              </a:ln>
              <a:solidFill>
                <a:srgbClr val="595959">
                  <a:alpha val="99000"/>
                </a:srgbClr>
              </a:solidFill>
            </a:endParaRPr>
          </a:p>
        </p:txBody>
      </p:sp>
      <p:sp>
        <p:nvSpPr>
          <p:cNvPr id="96" name="Rectangle 95"/>
          <p:cNvSpPr/>
          <p:nvPr/>
        </p:nvSpPr>
        <p:spPr>
          <a:xfrm>
            <a:off x="2370740" y="5201044"/>
            <a:ext cx="1234505" cy="369332"/>
          </a:xfrm>
          <a:prstGeom prst="rect">
            <a:avLst/>
          </a:prstGeom>
        </p:spPr>
        <p:txBody>
          <a:bodyPr wrap="none">
            <a:spAutoFit/>
          </a:bodyPr>
          <a:lstStyle/>
          <a:p>
            <a:r>
              <a:rPr lang="en-US" dirty="0">
                <a:ln>
                  <a:solidFill>
                    <a:schemeClr val="bg1">
                      <a:alpha val="0"/>
                    </a:schemeClr>
                  </a:solidFill>
                </a:ln>
                <a:solidFill>
                  <a:srgbClr val="595959">
                    <a:alpha val="99000"/>
                  </a:srgbClr>
                </a:solidFill>
              </a:rPr>
              <a:t>File Server</a:t>
            </a:r>
          </a:p>
        </p:txBody>
      </p:sp>
      <p:cxnSp>
        <p:nvCxnSpPr>
          <p:cNvPr id="17" name="Straight Arrow Connector 16"/>
          <p:cNvCxnSpPr/>
          <p:nvPr>
            <p:custDataLst>
              <p:tags r:id="rId12"/>
            </p:custDataLst>
          </p:nvPr>
        </p:nvCxnSpPr>
        <p:spPr>
          <a:xfrm>
            <a:off x="2987992" y="2375273"/>
            <a:ext cx="0" cy="890579"/>
          </a:xfrm>
          <a:prstGeom prst="straightConnector1">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custDataLst>
              <p:tags r:id="rId13"/>
            </p:custDataLst>
          </p:nvPr>
        </p:nvCxnSpPr>
        <p:spPr>
          <a:xfrm flipV="1">
            <a:off x="1687696" y="3896033"/>
            <a:ext cx="1110870" cy="442934"/>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92" idx="2"/>
          </p:cNvCxnSpPr>
          <p:nvPr>
            <p:custDataLst>
              <p:tags r:id="rId14"/>
            </p:custDataLst>
          </p:nvPr>
        </p:nvCxnSpPr>
        <p:spPr>
          <a:xfrm flipH="1" flipV="1">
            <a:off x="3177419" y="3896032"/>
            <a:ext cx="904044" cy="442935"/>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custDataLst>
              <p:tags r:id="rId15"/>
            </p:custDataLst>
          </p:nvPr>
        </p:nvCxnSpPr>
        <p:spPr>
          <a:xfrm flipH="1" flipV="1">
            <a:off x="2980529" y="3896033"/>
            <a:ext cx="0" cy="56357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66" idx="1"/>
          </p:cNvCxnSpPr>
          <p:nvPr>
            <p:custDataLst>
              <p:tags r:id="rId16"/>
            </p:custDataLst>
          </p:nvPr>
        </p:nvCxnSpPr>
        <p:spPr>
          <a:xfrm>
            <a:off x="3458817" y="1903413"/>
            <a:ext cx="3534181" cy="45164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custDataLst>
              <p:tags r:id="rId17"/>
            </p:custDataLst>
          </p:nvPr>
        </p:nvCxnSpPr>
        <p:spPr>
          <a:xfrm flipV="1">
            <a:off x="4371975" y="2583544"/>
            <a:ext cx="2580368" cy="1636031"/>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940540" y="1581302"/>
            <a:ext cx="1468189" cy="638446"/>
            <a:chOff x="2670113" y="1001369"/>
            <a:chExt cx="1468189" cy="638446"/>
          </a:xfrm>
        </p:grpSpPr>
        <p:sp>
          <p:nvSpPr>
            <p:cNvPr id="65" name="Freeform 6"/>
            <p:cNvSpPr>
              <a:spLocks noEditPoints="1"/>
            </p:cNvSpPr>
            <p:nvPr/>
          </p:nvSpPr>
          <p:spPr bwMode="auto">
            <a:xfrm>
              <a:off x="3299276" y="1007144"/>
              <a:ext cx="839026" cy="632671"/>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TextBox 66"/>
            <p:cNvSpPr txBox="1"/>
            <p:nvPr/>
          </p:nvSpPr>
          <p:spPr>
            <a:xfrm>
              <a:off x="2670113" y="1001369"/>
              <a:ext cx="706539" cy="461665"/>
            </a:xfrm>
            <a:prstGeom prst="rect">
              <a:avLst/>
            </a:prstGeom>
            <a:noFill/>
          </p:spPr>
          <p:txBody>
            <a:bodyPr wrap="none" rtlCol="0" anchor="ctr">
              <a:spAutoFit/>
            </a:bodyPr>
            <a:lstStyle/>
            <a:p>
              <a:pPr algn="r" defTabSz="914099" fontAlgn="base">
                <a:spcBef>
                  <a:spcPct val="0"/>
                </a:spcBef>
                <a:spcAft>
                  <a:spcPct val="0"/>
                </a:spcAft>
              </a:pPr>
              <a:r>
                <a:rPr lang="en-US" sz="1200" dirty="0" smtClean="0">
                  <a:ln>
                    <a:solidFill>
                      <a:schemeClr val="bg1">
                        <a:alpha val="0"/>
                      </a:schemeClr>
                    </a:solidFill>
                  </a:ln>
                  <a:solidFill>
                    <a:srgbClr val="595959"/>
                  </a:solidFill>
                </a:rPr>
                <a:t>Remote</a:t>
              </a:r>
              <a:br>
                <a:rPr lang="en-US" sz="1200" dirty="0" smtClean="0">
                  <a:ln>
                    <a:solidFill>
                      <a:schemeClr val="bg1">
                        <a:alpha val="0"/>
                      </a:schemeClr>
                    </a:solidFill>
                  </a:ln>
                  <a:solidFill>
                    <a:srgbClr val="595959"/>
                  </a:solidFill>
                </a:rPr>
              </a:br>
              <a:r>
                <a:rPr lang="en-US" sz="1200" dirty="0" smtClean="0">
                  <a:ln>
                    <a:solidFill>
                      <a:schemeClr val="bg1">
                        <a:alpha val="0"/>
                      </a:schemeClr>
                    </a:solidFill>
                  </a:ln>
                  <a:solidFill>
                    <a:srgbClr val="595959"/>
                  </a:solidFill>
                </a:rPr>
                <a:t>Admin</a:t>
              </a:r>
              <a:endParaRPr lang="en-US" sz="1200" dirty="0">
                <a:ln>
                  <a:solidFill>
                    <a:schemeClr val="bg1">
                      <a:alpha val="0"/>
                    </a:schemeClr>
                  </a:solidFill>
                </a:ln>
                <a:solidFill>
                  <a:srgbClr val="595959"/>
                </a:solidFill>
              </a:endParaRPr>
            </a:p>
          </p:txBody>
        </p:sp>
      </p:grpSp>
      <p:sp>
        <p:nvSpPr>
          <p:cNvPr id="64" name="Freeform 6"/>
          <p:cNvSpPr>
            <a:spLocks noEditPoints="1"/>
          </p:cNvSpPr>
          <p:nvPr/>
        </p:nvSpPr>
        <p:spPr bwMode="auto">
          <a:xfrm>
            <a:off x="7192137" y="2031015"/>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8" name="Freeform 6"/>
          <p:cNvSpPr>
            <a:spLocks noEditPoints="1"/>
          </p:cNvSpPr>
          <p:nvPr/>
        </p:nvSpPr>
        <p:spPr bwMode="auto">
          <a:xfrm>
            <a:off x="7542332" y="2031015"/>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3" name="Group 2"/>
          <p:cNvGrpSpPr/>
          <p:nvPr/>
        </p:nvGrpSpPr>
        <p:grpSpPr>
          <a:xfrm>
            <a:off x="2675260" y="3376710"/>
            <a:ext cx="620871" cy="459266"/>
            <a:chOff x="4046860" y="2968147"/>
            <a:chExt cx="620871" cy="459266"/>
          </a:xfrm>
          <a:solidFill>
            <a:schemeClr val="accent3"/>
          </a:solidFill>
        </p:grpSpPr>
        <p:sp>
          <p:nvSpPr>
            <p:cNvPr id="70" name="Freeform 6"/>
            <p:cNvSpPr>
              <a:spLocks noEditPoints="1"/>
            </p:cNvSpPr>
            <p:nvPr/>
          </p:nvSpPr>
          <p:spPr bwMode="auto">
            <a:xfrm>
              <a:off x="4046860" y="2968147"/>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6"/>
            <p:cNvSpPr>
              <a:spLocks noEditPoints="1"/>
            </p:cNvSpPr>
            <p:nvPr/>
          </p:nvSpPr>
          <p:spPr bwMode="auto">
            <a:xfrm>
              <a:off x="4397055" y="2968147"/>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2" name="Freeform 6"/>
          <p:cNvSpPr>
            <a:spLocks noEditPoints="1"/>
          </p:cNvSpPr>
          <p:nvPr/>
        </p:nvSpPr>
        <p:spPr bwMode="auto">
          <a:xfrm>
            <a:off x="1236361" y="4494179"/>
            <a:ext cx="398788" cy="6766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11"/>
          <p:cNvGrpSpPr/>
          <p:nvPr>
            <p:custDataLst>
              <p:tags r:id="rId18"/>
            </p:custDataLst>
          </p:nvPr>
        </p:nvGrpSpPr>
        <p:grpSpPr>
          <a:xfrm>
            <a:off x="1482486" y="4718195"/>
            <a:ext cx="705473" cy="505223"/>
            <a:chOff x="1840649" y="4818296"/>
            <a:chExt cx="966161" cy="691914"/>
          </a:xfrm>
        </p:grpSpPr>
        <p:sp>
          <p:nvSpPr>
            <p:cNvPr id="113" name="Freeform 11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40000"/>
                <a:lumOff val="60000"/>
              </a:scheme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4" name="Freeform 11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5" name="Oval 114"/>
            <p:cNvSpPr>
              <a:spLocks noChangeAspect="1" noChangeArrowheads="1"/>
            </p:cNvSpPr>
            <p:nvPr/>
          </p:nvSpPr>
          <p:spPr bwMode="auto">
            <a:xfrm>
              <a:off x="2201709" y="4985896"/>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6" name="Oval 115"/>
            <p:cNvSpPr>
              <a:spLocks noChangeAspect="1" noChangeArrowheads="1"/>
            </p:cNvSpPr>
            <p:nvPr/>
          </p:nvSpPr>
          <p:spPr bwMode="auto">
            <a:xfrm flipH="1">
              <a:off x="2351276" y="4985914"/>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7" name="Oval 116"/>
            <p:cNvSpPr>
              <a:spLocks noChangeAspect="1" noChangeArrowheads="1"/>
            </p:cNvSpPr>
            <p:nvPr/>
          </p:nvSpPr>
          <p:spPr bwMode="auto">
            <a:xfrm>
              <a:off x="2201709" y="5317092"/>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Oval 117"/>
            <p:cNvSpPr>
              <a:spLocks noChangeAspect="1" noChangeArrowheads="1"/>
            </p:cNvSpPr>
            <p:nvPr/>
          </p:nvSpPr>
          <p:spPr bwMode="auto">
            <a:xfrm flipH="1">
              <a:off x="2351276" y="5317110"/>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flipH="1">
              <a:off x="2477440" y="5293282"/>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a:off x="2077441" y="5293282"/>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flipH="1">
              <a:off x="2603604" y="5277799"/>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1953173" y="5277799"/>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Arc 122"/>
            <p:cNvSpPr/>
            <p:nvPr/>
          </p:nvSpPr>
          <p:spPr>
            <a:xfrm rot="5012506">
              <a:off x="2200463" y="5152334"/>
              <a:ext cx="197274" cy="174698"/>
            </a:xfrm>
            <a:prstGeom prst="arc">
              <a:avLst>
                <a:gd name="adj1" fmla="val 16200000"/>
                <a:gd name="adj2" fmla="val 8148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24" name="Arc 123"/>
            <p:cNvSpPr/>
            <p:nvPr/>
          </p:nvSpPr>
          <p:spPr>
            <a:xfrm rot="16587494" flipH="1">
              <a:off x="2252986" y="5152334"/>
              <a:ext cx="197274" cy="174698"/>
            </a:xfrm>
            <a:prstGeom prst="arc">
              <a:avLst>
                <a:gd name="adj1" fmla="val 16200000"/>
                <a:gd name="adj2" fmla="val 8148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25" name="Arc 124"/>
            <p:cNvSpPr/>
            <p:nvPr/>
          </p:nvSpPr>
          <p:spPr>
            <a:xfrm rot="7395384">
              <a:off x="2218960" y="4926421"/>
              <a:ext cx="150756" cy="174698"/>
            </a:xfrm>
            <a:prstGeom prst="arc">
              <a:avLst>
                <a:gd name="adj1" fmla="val 16200000"/>
                <a:gd name="adj2" fmla="val 21459126"/>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cxnSp>
          <p:nvCxnSpPr>
            <p:cNvPr id="126" name="Straight Connector 125"/>
            <p:cNvCxnSpPr>
              <a:stCxn id="115" idx="4"/>
              <a:endCxn id="117" idx="0"/>
            </p:cNvCxnSpPr>
            <p:nvPr/>
          </p:nvCxnSpPr>
          <p:spPr>
            <a:xfrm>
              <a:off x="2247429" y="5077336"/>
              <a:ext cx="0" cy="2397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Oval 126"/>
            <p:cNvSpPr>
              <a:spLocks noChangeAspect="1" noChangeArrowheads="1"/>
            </p:cNvSpPr>
            <p:nvPr/>
          </p:nvSpPr>
          <p:spPr bwMode="auto">
            <a:xfrm>
              <a:off x="2201709" y="5139927"/>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28" name="Straight Connector 127"/>
            <p:cNvCxnSpPr>
              <a:stCxn id="116" idx="4"/>
              <a:endCxn id="118" idx="0"/>
            </p:cNvCxnSpPr>
            <p:nvPr/>
          </p:nvCxnSpPr>
          <p:spPr>
            <a:xfrm>
              <a:off x="2396996" y="5077354"/>
              <a:ext cx="0" cy="2397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9" name="Oval 128"/>
            <p:cNvSpPr>
              <a:spLocks noChangeAspect="1" noChangeArrowheads="1"/>
            </p:cNvSpPr>
            <p:nvPr/>
          </p:nvSpPr>
          <p:spPr bwMode="auto">
            <a:xfrm flipH="1">
              <a:off x="2351275" y="5139945"/>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0" name="Straight Connector 129"/>
            <p:cNvCxnSpPr>
              <a:stCxn id="116" idx="3"/>
              <a:endCxn id="121" idx="7"/>
            </p:cNvCxnSpPr>
            <p:nvPr/>
          </p:nvCxnSpPr>
          <p:spPr>
            <a:xfrm>
              <a:off x="2429325" y="5063963"/>
              <a:ext cx="187670" cy="2272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flipH="1">
              <a:off x="2477440" y="5131857"/>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15" idx="3"/>
              <a:endCxn id="122" idx="1"/>
            </p:cNvCxnSpPr>
            <p:nvPr/>
          </p:nvCxnSpPr>
          <p:spPr>
            <a:xfrm flipH="1">
              <a:off x="2031222" y="5063945"/>
              <a:ext cx="183878" cy="22724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a:off x="2082174" y="5131848"/>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7" idx="3"/>
              <a:endCxn id="120" idx="7"/>
            </p:cNvCxnSpPr>
            <p:nvPr/>
          </p:nvCxnSpPr>
          <p:spPr>
            <a:xfrm flipH="1">
              <a:off x="2155490" y="5217976"/>
              <a:ext cx="59610" cy="8869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29" idx="3"/>
              <a:endCxn id="119" idx="7"/>
            </p:cNvCxnSpPr>
            <p:nvPr/>
          </p:nvCxnSpPr>
          <p:spPr>
            <a:xfrm>
              <a:off x="2429325" y="5217994"/>
              <a:ext cx="61506" cy="886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3" name="Freeform 6"/>
          <p:cNvSpPr>
            <a:spLocks noEditPoints="1"/>
          </p:cNvSpPr>
          <p:nvPr/>
        </p:nvSpPr>
        <p:spPr bwMode="auto">
          <a:xfrm>
            <a:off x="2783058" y="4494179"/>
            <a:ext cx="398788" cy="6766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
          <p:cNvSpPr>
            <a:spLocks noEditPoints="1"/>
          </p:cNvSpPr>
          <p:nvPr/>
        </p:nvSpPr>
        <p:spPr bwMode="auto">
          <a:xfrm>
            <a:off x="4125475" y="4494179"/>
            <a:ext cx="398788" cy="6766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34"/>
          <p:cNvSpPr>
            <a:spLocks noEditPoints="1"/>
          </p:cNvSpPr>
          <p:nvPr/>
        </p:nvSpPr>
        <p:spPr bwMode="auto">
          <a:xfrm>
            <a:off x="4562424" y="4775369"/>
            <a:ext cx="427864" cy="41986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7" name="Rectangle 86"/>
          <p:cNvSpPr/>
          <p:nvPr>
            <p:custDataLst>
              <p:tags r:id="rId19"/>
            </p:custDataLst>
          </p:nvPr>
        </p:nvSpPr>
        <p:spPr>
          <a:xfrm>
            <a:off x="480200" y="2946999"/>
            <a:ext cx="2630848" cy="261610"/>
          </a:xfrm>
          <a:prstGeom prst="rect">
            <a:avLst/>
          </a:prstGeom>
        </p:spPr>
        <p:txBody>
          <a:bodyPr wrap="none">
            <a:spAutoFit/>
          </a:bodyPr>
          <a:lstStyle/>
          <a:p>
            <a:pPr>
              <a:spcBef>
                <a:spcPts val="1200"/>
              </a:spcBef>
            </a:pPr>
            <a:r>
              <a:rPr lang="en-US" sz="1100" dirty="0">
                <a:ln>
                  <a:solidFill>
                    <a:schemeClr val="bg1">
                      <a:alpha val="0"/>
                    </a:schemeClr>
                  </a:solidFill>
                </a:ln>
                <a:solidFill>
                  <a:srgbClr val="595959"/>
                </a:solidFill>
                <a:hlinkClick r:id="rId24"/>
              </a:rPr>
              <a:t>http://</a:t>
            </a:r>
            <a:r>
              <a:rPr lang="en-US" sz="1100" dirty="0" smtClean="0">
                <a:ln>
                  <a:solidFill>
                    <a:schemeClr val="bg1">
                      <a:alpha val="0"/>
                    </a:schemeClr>
                  </a:solidFill>
                </a:ln>
                <a:solidFill>
                  <a:srgbClr val="595959"/>
                </a:solidFill>
                <a:hlinkClick r:id="rId24"/>
              </a:rPr>
              <a:t>customersearch.mycontoso.com</a:t>
            </a:r>
            <a:r>
              <a:rPr lang="en-US" sz="1100" dirty="0" smtClean="0">
                <a:ln>
                  <a:solidFill>
                    <a:schemeClr val="bg1">
                      <a:alpha val="0"/>
                    </a:schemeClr>
                  </a:solidFill>
                </a:ln>
                <a:solidFill>
                  <a:srgbClr val="595959"/>
                </a:solidFill>
              </a:rPr>
              <a:t> </a:t>
            </a:r>
          </a:p>
        </p:txBody>
      </p:sp>
      <p:sp>
        <p:nvSpPr>
          <p:cNvPr id="60" name="Rectangle 59"/>
          <p:cNvSpPr/>
          <p:nvPr>
            <p:custDataLst>
              <p:tags r:id="rId20"/>
            </p:custDataLst>
          </p:nvPr>
        </p:nvSpPr>
        <p:spPr>
          <a:xfrm>
            <a:off x="7101052" y="2520063"/>
            <a:ext cx="861847" cy="276999"/>
          </a:xfrm>
          <a:prstGeom prst="rect">
            <a:avLst/>
          </a:prstGeom>
        </p:spPr>
        <p:txBody>
          <a:bodyPr wrap="square">
            <a:spAutoFit/>
          </a:bodyPr>
          <a:lstStyle/>
          <a:p>
            <a:pPr defTabSz="914099" fontAlgn="base">
              <a:spcBef>
                <a:spcPct val="0"/>
              </a:spcBef>
              <a:spcAft>
                <a:spcPct val="0"/>
              </a:spcAft>
            </a:pPr>
            <a:r>
              <a:rPr lang="en-US" sz="1200" dirty="0" smtClean="0">
                <a:ln>
                  <a:solidFill>
                    <a:schemeClr val="bg1">
                      <a:alpha val="0"/>
                    </a:schemeClr>
                  </a:solidFill>
                </a:ln>
                <a:solidFill>
                  <a:srgbClr val="595959">
                    <a:alpha val="99000"/>
                  </a:srgbClr>
                </a:solidFill>
              </a:rPr>
              <a:t>Web Role</a:t>
            </a:r>
            <a:endParaRPr lang="en-US" sz="12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311028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7"/>
                                        </p:tgtEl>
                                      </p:cBhvr>
                                    </p:animEffect>
                                    <p:set>
                                      <p:cBhvr>
                                        <p:cTn id="7" dur="1" fill="hold">
                                          <p:stCondLst>
                                            <p:cond delay="499"/>
                                          </p:stCondLst>
                                        </p:cTn>
                                        <p:tgtEl>
                                          <p:spTgt spid="8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9"/>
                                        </p:tgtEl>
                                      </p:cBhvr>
                                    </p:animEffect>
                                    <p:set>
                                      <p:cBhvr>
                                        <p:cTn id="13" dur="1" fill="hold">
                                          <p:stCondLst>
                                            <p:cond delay="499"/>
                                          </p:stCondLst>
                                        </p:cTn>
                                        <p:tgtEl>
                                          <p:spTgt spid="8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
                                        </p:tgtEl>
                                      </p:cBhvr>
                                    </p:animEffect>
                                    <p:set>
                                      <p:cBhvr>
                                        <p:cTn id="16" dur="1" fill="hold">
                                          <p:stCondLst>
                                            <p:cond delay="499"/>
                                          </p:stCondLst>
                                        </p:cTn>
                                        <p:tgtEl>
                                          <p:spTgt spid="10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8"/>
                                        </p:tgtEl>
                                      </p:cBhvr>
                                    </p:animEffect>
                                    <p:set>
                                      <p:cBhvr>
                                        <p:cTn id="22" dur="1" fill="hold">
                                          <p:stCondLst>
                                            <p:cond delay="499"/>
                                          </p:stCondLst>
                                        </p:cTn>
                                        <p:tgtEl>
                                          <p:spTgt spid="10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fade">
                                      <p:cBhvr>
                                        <p:cTn id="54" dur="500"/>
                                        <p:tgtEl>
                                          <p:spTgt spid="1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0"/>
                                        </p:tgtEl>
                                        <p:attrNameLst>
                                          <p:attrName>style.visibility</p:attrName>
                                        </p:attrNameLst>
                                      </p:cBhvr>
                                      <p:to>
                                        <p:strVal val="visible"/>
                                      </p:to>
                                    </p:set>
                                    <p:animEffect transition="in" filter="fade">
                                      <p:cBhvr>
                                        <p:cTn id="5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6" grpId="0" animBg="1"/>
      <p:bldP spid="89" grpId="0"/>
      <p:bldP spid="93" grpId="0" animBg="1"/>
      <p:bldP spid="64" grpId="0" animBg="1"/>
      <p:bldP spid="68" grpId="0" animBg="1"/>
      <p:bldP spid="87"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a:t>
            </a:r>
            <a:r>
              <a:rPr lang="en-US" dirty="0"/>
              <a:t>U</a:t>
            </a:r>
            <a:r>
              <a:rPr lang="en-US" dirty="0" smtClean="0"/>
              <a:t>sing Connect</a:t>
            </a:r>
            <a:endParaRPr lang="en-US" dirty="0"/>
          </a:p>
        </p:txBody>
      </p:sp>
      <p:sp>
        <p:nvSpPr>
          <p:cNvPr id="4" name="Content Placeholder 3"/>
          <p:cNvSpPr>
            <a:spLocks noGrp="1"/>
          </p:cNvSpPr>
          <p:nvPr>
            <p:ph type="body" sz="quarter" idx="10"/>
          </p:nvPr>
        </p:nvSpPr>
        <p:spPr>
          <a:xfrm>
            <a:off x="519113" y="1447799"/>
            <a:ext cx="6513985" cy="3585597"/>
          </a:xfrm>
        </p:spPr>
        <p:txBody>
          <a:bodyPr/>
          <a:lstStyle/>
          <a:p>
            <a:r>
              <a:rPr lang="en-US" dirty="0" smtClean="0">
                <a:solidFill>
                  <a:schemeClr val="accent2">
                    <a:alpha val="99000"/>
                  </a:schemeClr>
                </a:solidFill>
              </a:rPr>
              <a:t>Appropriate for scenario?</a:t>
            </a:r>
          </a:p>
          <a:p>
            <a:pPr lvl="1">
              <a:spcAft>
                <a:spcPts val="1200"/>
              </a:spcAft>
            </a:pPr>
            <a:r>
              <a:rPr lang="en-US" dirty="0" smtClean="0"/>
              <a:t>Connect or Service Bus or ..?</a:t>
            </a:r>
          </a:p>
          <a:p>
            <a:pPr lvl="1">
              <a:spcAft>
                <a:spcPts val="1200"/>
              </a:spcAft>
            </a:pPr>
            <a:r>
              <a:rPr lang="en-US" dirty="0" smtClean="0"/>
              <a:t>Network-level “machine” connectivity vs. application-level “service” federation</a:t>
            </a:r>
          </a:p>
          <a:p>
            <a:pPr lvl="1"/>
            <a:r>
              <a:rPr lang="en-US" dirty="0" smtClean="0"/>
              <a:t>No code vs. code changes</a:t>
            </a:r>
          </a:p>
          <a:p>
            <a:pPr lvl="1"/>
            <a:endParaRPr lang="en-US" dirty="0" smtClean="0"/>
          </a:p>
          <a:p>
            <a:r>
              <a:rPr lang="en-US" dirty="0" smtClean="0">
                <a:solidFill>
                  <a:schemeClr val="accent2">
                    <a:alpha val="99000"/>
                  </a:schemeClr>
                </a:solidFill>
              </a:rPr>
              <a:t>Platform requirements</a:t>
            </a:r>
          </a:p>
          <a:p>
            <a:pPr lvl="1"/>
            <a:r>
              <a:rPr lang="en-US" dirty="0" smtClean="0"/>
              <a:t>Windows Azure Connect currently supports Windows resources (Vista/Win7 and Win Server 2008 / 2008 R2)</a:t>
            </a:r>
          </a:p>
        </p:txBody>
      </p:sp>
      <p:grpSp>
        <p:nvGrpSpPr>
          <p:cNvPr id="6" name="Group 5"/>
          <p:cNvGrpSpPr/>
          <p:nvPr/>
        </p:nvGrpSpPr>
        <p:grpSpPr bwMode="black">
          <a:xfrm>
            <a:off x="8550613" y="2621665"/>
            <a:ext cx="1713836" cy="3461510"/>
            <a:chOff x="2593975" y="2552700"/>
            <a:chExt cx="469901" cy="949325"/>
          </a:xfrm>
          <a:solidFill>
            <a:srgbClr val="595959"/>
          </a:solidFill>
        </p:grpSpPr>
        <p:sp>
          <p:nvSpPr>
            <p:cNvPr id="7"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66249566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a:t>
            </a:r>
            <a:r>
              <a:rPr lang="en-US" dirty="0"/>
              <a:t>U</a:t>
            </a:r>
            <a:r>
              <a:rPr lang="en-US" dirty="0" smtClean="0"/>
              <a:t>sing Connect</a:t>
            </a:r>
            <a:endParaRPr lang="en-US" dirty="0"/>
          </a:p>
        </p:txBody>
      </p:sp>
      <p:sp>
        <p:nvSpPr>
          <p:cNvPr id="4" name="Content Placeholder 3"/>
          <p:cNvSpPr>
            <a:spLocks noGrp="1"/>
          </p:cNvSpPr>
          <p:nvPr>
            <p:ph type="body" sz="quarter" idx="10"/>
          </p:nvPr>
        </p:nvSpPr>
        <p:spPr>
          <a:xfrm>
            <a:off x="519113" y="1447799"/>
            <a:ext cx="7146283" cy="4071884"/>
          </a:xfrm>
        </p:spPr>
        <p:txBody>
          <a:bodyPr/>
          <a:lstStyle/>
          <a:p>
            <a:pPr lvl="0"/>
            <a:r>
              <a:rPr lang="en-US" dirty="0">
                <a:solidFill>
                  <a:schemeClr val="accent2">
                    <a:alpha val="99000"/>
                  </a:schemeClr>
                </a:solidFill>
              </a:rPr>
              <a:t>Deployment topology</a:t>
            </a:r>
          </a:p>
          <a:p>
            <a:pPr lvl="1">
              <a:spcAft>
                <a:spcPts val="1200"/>
              </a:spcAft>
            </a:pPr>
            <a:r>
              <a:rPr lang="en-US" dirty="0"/>
              <a:t>Requires installation of Connect agent software on local computer</a:t>
            </a:r>
          </a:p>
          <a:p>
            <a:pPr lvl="1"/>
            <a:r>
              <a:rPr lang="en-US" dirty="0"/>
              <a:t>Does not support connectivity to virtual IP addresses </a:t>
            </a:r>
            <a:r>
              <a:rPr lang="en-US" dirty="0" smtClean="0"/>
              <a:t/>
            </a:r>
            <a:br>
              <a:rPr lang="en-US" dirty="0" smtClean="0"/>
            </a:br>
            <a:r>
              <a:rPr lang="en-US" dirty="0" smtClean="0"/>
              <a:t>(</a:t>
            </a:r>
            <a:r>
              <a:rPr lang="en-US" dirty="0"/>
              <a:t>e.g. F5 device, cluster)</a:t>
            </a:r>
          </a:p>
          <a:p>
            <a:pPr lvl="1"/>
            <a:endParaRPr lang="en-US" dirty="0"/>
          </a:p>
          <a:p>
            <a:pPr lvl="0"/>
            <a:r>
              <a:rPr lang="en-US" dirty="0">
                <a:solidFill>
                  <a:schemeClr val="accent2">
                    <a:alpha val="99000"/>
                  </a:schemeClr>
                </a:solidFill>
              </a:rPr>
              <a:t>Performance</a:t>
            </a:r>
          </a:p>
          <a:p>
            <a:pPr lvl="1"/>
            <a:r>
              <a:rPr lang="en-US" dirty="0"/>
              <a:t>Impact of distributing app communication over the internet</a:t>
            </a:r>
          </a:p>
          <a:p>
            <a:pPr marL="0" lvl="2" indent="0">
              <a:buNone/>
            </a:pPr>
            <a:r>
              <a:rPr lang="en-US" sz="1600" dirty="0">
                <a:gradFill>
                  <a:gsLst>
                    <a:gs pos="0">
                      <a:srgbClr val="292929">
                        <a:lumMod val="90000"/>
                        <a:lumOff val="10000"/>
                      </a:srgbClr>
                    </a:gs>
                    <a:gs pos="86000">
                      <a:srgbClr val="292929">
                        <a:lumMod val="90000"/>
                        <a:lumOff val="10000"/>
                      </a:srgbClr>
                    </a:gs>
                  </a:gsLst>
                  <a:lin ang="5400000" scaled="0"/>
                </a:gradFill>
              </a:rPr>
              <a:t>Latency is function of internet connectivity to / from Relay – Connect adds minimal overhead</a:t>
            </a:r>
          </a:p>
          <a:p>
            <a:pPr marL="0" lvl="2" indent="0">
              <a:spcAft>
                <a:spcPts val="1200"/>
              </a:spcAft>
              <a:buNone/>
            </a:pPr>
            <a:r>
              <a:rPr lang="en-US" sz="1600" dirty="0">
                <a:gradFill>
                  <a:gsLst>
                    <a:gs pos="0">
                      <a:srgbClr val="292929">
                        <a:lumMod val="90000"/>
                        <a:lumOff val="10000"/>
                      </a:srgbClr>
                    </a:gs>
                    <a:gs pos="86000">
                      <a:srgbClr val="292929">
                        <a:lumMod val="90000"/>
                        <a:lumOff val="10000"/>
                      </a:srgbClr>
                    </a:gs>
                  </a:gsLst>
                  <a:lin ang="5400000" scaled="0"/>
                </a:gradFill>
              </a:rPr>
              <a:t>Throughput impacted by “distance” to Relay service</a:t>
            </a:r>
          </a:p>
          <a:p>
            <a:pPr lvl="1"/>
            <a:r>
              <a:rPr lang="en-US" dirty="0"/>
              <a:t>May require app changes to mitigate (e.g. caching)</a:t>
            </a:r>
          </a:p>
        </p:txBody>
      </p:sp>
      <p:grpSp>
        <p:nvGrpSpPr>
          <p:cNvPr id="5" name="Group 4"/>
          <p:cNvGrpSpPr/>
          <p:nvPr/>
        </p:nvGrpSpPr>
        <p:grpSpPr bwMode="black">
          <a:xfrm>
            <a:off x="8550613" y="2621665"/>
            <a:ext cx="1713836" cy="3461510"/>
            <a:chOff x="2593975" y="2552700"/>
            <a:chExt cx="469901" cy="949325"/>
          </a:xfrm>
          <a:solidFill>
            <a:srgbClr val="595959"/>
          </a:solidFill>
        </p:grpSpPr>
        <p:sp>
          <p:nvSpPr>
            <p:cNvPr id="6"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7082438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6955158" y="1446213"/>
            <a:ext cx="4712967"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32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7669146" y="4010960"/>
            <a:ext cx="3291840" cy="155448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grpSp>
        <p:nvGrpSpPr>
          <p:cNvPr id="5" name="Group 4"/>
          <p:cNvGrpSpPr/>
          <p:nvPr/>
        </p:nvGrpSpPr>
        <p:grpSpPr>
          <a:xfrm>
            <a:off x="7782194" y="1515605"/>
            <a:ext cx="3034963" cy="2034170"/>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8" name="Rectangle 77"/>
            <p:cNvSpPr/>
            <p:nvPr/>
          </p:nvSpPr>
          <p:spPr>
            <a:xfrm>
              <a:off x="8201536" y="1990103"/>
              <a:ext cx="2340500" cy="481179"/>
            </a:xfrm>
            <a:prstGeom prst="rect">
              <a:avLst/>
            </a:prstGeom>
            <a:noFill/>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grpSp>
      <p:sp>
        <p:nvSpPr>
          <p:cNvPr id="2" name="Title 1"/>
          <p:cNvSpPr>
            <a:spLocks noGrp="1"/>
          </p:cNvSpPr>
          <p:nvPr>
            <p:ph type="title"/>
          </p:nvPr>
        </p:nvSpPr>
        <p:spPr>
          <a:xfrm>
            <a:off x="519112" y="228600"/>
            <a:ext cx="11149013" cy="664797"/>
          </a:xfrm>
        </p:spPr>
        <p:txBody>
          <a:bodyPr/>
          <a:lstStyle/>
          <a:p>
            <a:r>
              <a:rPr lang="en-IN" sz="4800" dirty="0" smtClean="0"/>
              <a:t>Futures:  Windows Azure Connect Gateway</a:t>
            </a:r>
            <a:endParaRPr lang="en-US" sz="4800" dirty="0"/>
          </a:p>
        </p:txBody>
      </p:sp>
      <p:sp>
        <p:nvSpPr>
          <p:cNvPr id="219" name="Content Placeholder 218"/>
          <p:cNvSpPr>
            <a:spLocks noGrp="1"/>
          </p:cNvSpPr>
          <p:nvPr>
            <p:ph type="body" sz="quarter" idx="10"/>
          </p:nvPr>
        </p:nvSpPr>
        <p:spPr>
          <a:xfrm>
            <a:off x="519112" y="1447799"/>
            <a:ext cx="6215517" cy="4718215"/>
          </a:xfrm>
        </p:spPr>
        <p:txBody>
          <a:bodyPr/>
          <a:lstStyle/>
          <a:p>
            <a:r>
              <a:rPr lang="en-US" sz="2800" dirty="0" smtClean="0">
                <a:solidFill>
                  <a:schemeClr val="accent2">
                    <a:alpha val="99000"/>
                  </a:schemeClr>
                </a:solidFill>
              </a:rPr>
              <a:t>Customer assigns IPv4 address ranges / subnets in which their Windows Azure services &amp; roles reside</a:t>
            </a:r>
          </a:p>
          <a:p>
            <a:pPr lvl="1"/>
            <a:r>
              <a:rPr lang="en-US" dirty="0" smtClean="0"/>
              <a:t>Tenants are fully isolated &amp; can have overlapping </a:t>
            </a:r>
            <a:br>
              <a:rPr lang="en-US" dirty="0" smtClean="0"/>
            </a:br>
            <a:r>
              <a:rPr lang="en-US" dirty="0" smtClean="0"/>
              <a:t>address ranges</a:t>
            </a:r>
          </a:p>
          <a:p>
            <a:pPr lvl="1"/>
            <a:endParaRPr lang="en-US" dirty="0" smtClean="0"/>
          </a:p>
          <a:p>
            <a:r>
              <a:rPr lang="en-US" sz="2800" dirty="0">
                <a:solidFill>
                  <a:schemeClr val="accent2">
                    <a:alpha val="99000"/>
                  </a:schemeClr>
                </a:solidFill>
              </a:rPr>
              <a:t>Customer connects their existing VPN edge appliance with cloud-hosted VPN gateway</a:t>
            </a:r>
          </a:p>
          <a:p>
            <a:pPr lvl="1"/>
            <a:r>
              <a:rPr lang="en-US" dirty="0" smtClean="0"/>
              <a:t>Support standard IKE IPSec VPN’s</a:t>
            </a:r>
          </a:p>
          <a:p>
            <a:pPr lvl="1"/>
            <a:endParaRPr lang="en-US" dirty="0" smtClean="0"/>
          </a:p>
          <a:p>
            <a:r>
              <a:rPr lang="en-US" sz="2800" dirty="0">
                <a:solidFill>
                  <a:schemeClr val="accent2">
                    <a:alpha val="99000"/>
                  </a:schemeClr>
                </a:solidFill>
              </a:rPr>
              <a:t>Customer uses WA role-to-subnet mapping to manage on-premises network policies (routing rules, ACLs) for cloud resources</a:t>
            </a:r>
          </a:p>
        </p:txBody>
      </p:sp>
      <p:sp>
        <p:nvSpPr>
          <p:cNvPr id="88" name="Rectangle 87"/>
          <p:cNvSpPr/>
          <p:nvPr>
            <p:custDataLst>
              <p:tags r:id="rId3"/>
            </p:custDataLst>
          </p:nvPr>
        </p:nvSpPr>
        <p:spPr>
          <a:xfrm>
            <a:off x="8081204" y="2358720"/>
            <a:ext cx="2377440" cy="9144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3" name="Rectangle 92"/>
          <p:cNvSpPr/>
          <p:nvPr/>
        </p:nvSpPr>
        <p:spPr>
          <a:xfrm>
            <a:off x="8174560" y="2451123"/>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94" name="Rectangle 93"/>
          <p:cNvSpPr/>
          <p:nvPr/>
        </p:nvSpPr>
        <p:spPr>
          <a:xfrm>
            <a:off x="9720291" y="2451123"/>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sp>
        <p:nvSpPr>
          <p:cNvPr id="95" name="Rectangle 94"/>
          <p:cNvSpPr/>
          <p:nvPr>
            <p:custDataLst>
              <p:tags r:id="rId4"/>
            </p:custDataLst>
          </p:nvPr>
        </p:nvSpPr>
        <p:spPr>
          <a:xfrm>
            <a:off x="8947974" y="2916238"/>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p:txBody>
      </p:sp>
      <p:cxnSp>
        <p:nvCxnSpPr>
          <p:cNvPr id="109" name="Straight Connector 108"/>
          <p:cNvCxnSpPr>
            <a:stCxn id="93" idx="3"/>
            <a:endCxn id="94" idx="1"/>
          </p:cNvCxnSpPr>
          <p:nvPr>
            <p:custDataLst>
              <p:tags r:id="rId5"/>
            </p:custDataLst>
          </p:nvPr>
        </p:nvCxnSpPr>
        <p:spPr>
          <a:xfrm>
            <a:off x="8814640" y="2588283"/>
            <a:ext cx="905651"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8125014" y="2405403"/>
            <a:ext cx="2286000" cy="36576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8902254" y="2870518"/>
            <a:ext cx="731520" cy="36576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8785910" y="2434133"/>
            <a:ext cx="190795" cy="773414"/>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106324" y="2974668"/>
            <a:ext cx="739305" cy="261610"/>
          </a:xfrm>
          <a:prstGeom prst="rect">
            <a:avLst/>
          </a:prstGeom>
        </p:spPr>
        <p:txBody>
          <a:bodyPr wrap="none">
            <a:spAutoFit/>
          </a:bodyPr>
          <a:lstStyle/>
          <a:p>
            <a:pPr lvl="0" algn="ctr" defTabSz="913788" fontAlgn="base">
              <a:spcBef>
                <a:spcPts val="1200"/>
              </a:spcBef>
              <a:spcAft>
                <a:spcPct val="0"/>
              </a:spcAft>
            </a:pPr>
            <a:r>
              <a:rPr lang="en-US" sz="1100" dirty="0">
                <a:ln>
                  <a:solidFill>
                    <a:srgbClr val="FFFFFF">
                      <a:alpha val="0"/>
                    </a:srgbClr>
                  </a:solidFill>
                </a:ln>
                <a:solidFill>
                  <a:srgbClr val="595959"/>
                </a:solidFill>
              </a:rPr>
              <a:t>Subnet 2</a:t>
            </a:r>
          </a:p>
        </p:txBody>
      </p:sp>
      <p:sp>
        <p:nvSpPr>
          <p:cNvPr id="120" name="Rectangle 119"/>
          <p:cNvSpPr/>
          <p:nvPr/>
        </p:nvSpPr>
        <p:spPr>
          <a:xfrm>
            <a:off x="9692070" y="2723861"/>
            <a:ext cx="739306" cy="261610"/>
          </a:xfrm>
          <a:prstGeom prst="rect">
            <a:avLst/>
          </a:prstGeom>
        </p:spPr>
        <p:txBody>
          <a:bodyPr wrap="none">
            <a:spAutoFit/>
          </a:bodyPr>
          <a:lstStyle/>
          <a:p>
            <a:pPr lvl="0" algn="ctr" defTabSz="913788" fontAlgn="base">
              <a:spcBef>
                <a:spcPts val="1200"/>
              </a:spcBef>
              <a:spcAft>
                <a:spcPct val="0"/>
              </a:spcAft>
            </a:pPr>
            <a:r>
              <a:rPr lang="en-US" sz="1100" dirty="0">
                <a:ln>
                  <a:solidFill>
                    <a:srgbClr val="FFFFFF">
                      <a:alpha val="0"/>
                    </a:srgbClr>
                  </a:solidFill>
                </a:ln>
                <a:solidFill>
                  <a:srgbClr val="595959"/>
                </a:solidFill>
              </a:rPr>
              <a:t>Subnet </a:t>
            </a:r>
            <a:r>
              <a:rPr lang="en-US" sz="1100" dirty="0" smtClean="0">
                <a:ln>
                  <a:solidFill>
                    <a:srgbClr val="FFFFFF">
                      <a:alpha val="0"/>
                    </a:srgbClr>
                  </a:solidFill>
                </a:ln>
                <a:solidFill>
                  <a:srgbClr val="595959"/>
                </a:solidFill>
              </a:rPr>
              <a:t>1</a:t>
            </a:r>
            <a:endParaRPr lang="en-US" sz="1100" dirty="0">
              <a:ln>
                <a:solidFill>
                  <a:srgbClr val="FFFFFF">
                    <a:alpha val="0"/>
                  </a:srgbClr>
                </a:solidFill>
              </a:ln>
              <a:solidFill>
                <a:srgbClr val="595959"/>
              </a:solidFill>
            </a:endParaRPr>
          </a:p>
        </p:txBody>
      </p:sp>
      <p:cxnSp>
        <p:nvCxnSpPr>
          <p:cNvPr id="132" name="Straight Arrow Connector 131"/>
          <p:cNvCxnSpPr/>
          <p:nvPr/>
        </p:nvCxnSpPr>
        <p:spPr>
          <a:xfrm flipV="1">
            <a:off x="9400007" y="3382821"/>
            <a:ext cx="379997" cy="53980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8067451" y="4143375"/>
            <a:ext cx="1443262" cy="4184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8512910" y="4114800"/>
            <a:ext cx="935890" cy="7089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8926286" y="4089400"/>
            <a:ext cx="522514" cy="85500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9396413" y="4179094"/>
            <a:ext cx="529671" cy="18544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9652218" y="4561786"/>
            <a:ext cx="244794" cy="38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9907159" y="4561786"/>
            <a:ext cx="476587" cy="22641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9907159" y="4561786"/>
            <a:ext cx="134164" cy="3095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7805764" y="45141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6"/>
          <p:cNvSpPr>
            <a:spLocks noEditPoints="1"/>
          </p:cNvSpPr>
          <p:nvPr/>
        </p:nvSpPr>
        <p:spPr bwMode="auto">
          <a:xfrm>
            <a:off x="8266139" y="48316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auto">
          <a:xfrm>
            <a:off x="8767789" y="49713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
          <p:cNvSpPr>
            <a:spLocks noEditPoints="1"/>
          </p:cNvSpPr>
          <p:nvPr/>
        </p:nvSpPr>
        <p:spPr bwMode="auto">
          <a:xfrm>
            <a:off x="9504389" y="49713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
          <p:cNvSpPr>
            <a:spLocks noEditPoints="1"/>
          </p:cNvSpPr>
          <p:nvPr/>
        </p:nvSpPr>
        <p:spPr bwMode="auto">
          <a:xfrm>
            <a:off x="10031439" y="487931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noEditPoints="1"/>
          </p:cNvSpPr>
          <p:nvPr/>
        </p:nvSpPr>
        <p:spPr bwMode="auto">
          <a:xfrm>
            <a:off x="10399739" y="473326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8924116" y="3944007"/>
            <a:ext cx="899334" cy="249208"/>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9543782" y="4362941"/>
            <a:ext cx="745852" cy="206678"/>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9749621" y="3187276"/>
            <a:ext cx="569134" cy="157708"/>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412706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Closing</a:t>
            </a:r>
            <a:endParaRPr lang="en-US" dirty="0"/>
          </a:p>
        </p:txBody>
      </p:sp>
      <p:sp>
        <p:nvSpPr>
          <p:cNvPr id="6" name="Content Placeholder 5"/>
          <p:cNvSpPr>
            <a:spLocks noGrp="1"/>
          </p:cNvSpPr>
          <p:nvPr>
            <p:ph type="body" sz="quarter" idx="10"/>
          </p:nvPr>
        </p:nvSpPr>
        <p:spPr>
          <a:xfrm>
            <a:off x="519111" y="1447799"/>
            <a:ext cx="7725003" cy="4792081"/>
          </a:xfrm>
        </p:spPr>
        <p:txBody>
          <a:bodyPr/>
          <a:lstStyle/>
          <a:p>
            <a:r>
              <a:rPr lang="en-US" sz="3200" dirty="0" smtClean="0">
                <a:solidFill>
                  <a:schemeClr val="accent2">
                    <a:alpha val="99000"/>
                  </a:schemeClr>
                </a:solidFill>
              </a:rPr>
              <a:t>Hopefully this session has provided you with </a:t>
            </a:r>
            <a:br>
              <a:rPr lang="en-US" sz="3200" dirty="0" smtClean="0">
                <a:solidFill>
                  <a:schemeClr val="accent2">
                    <a:alpha val="99000"/>
                  </a:schemeClr>
                </a:solidFill>
              </a:rPr>
            </a:br>
            <a:r>
              <a:rPr lang="en-US" sz="3200" dirty="0" smtClean="0">
                <a:solidFill>
                  <a:schemeClr val="accent2">
                    <a:alpha val="99000"/>
                  </a:schemeClr>
                </a:solidFill>
              </a:rPr>
              <a:t>a useful overview of Windows Azure Connect:</a:t>
            </a:r>
          </a:p>
          <a:p>
            <a:pPr lvl="1">
              <a:spcAft>
                <a:spcPts val="600"/>
              </a:spcAft>
            </a:pPr>
            <a:r>
              <a:rPr lang="en-US" dirty="0" smtClean="0"/>
              <a:t>Key capabilities and features</a:t>
            </a:r>
          </a:p>
          <a:p>
            <a:pPr lvl="1">
              <a:spcAft>
                <a:spcPts val="600"/>
              </a:spcAft>
            </a:pPr>
            <a:r>
              <a:rPr lang="en-US" dirty="0" smtClean="0"/>
              <a:t>How to deploy and manage </a:t>
            </a:r>
          </a:p>
          <a:p>
            <a:pPr lvl="1"/>
            <a:r>
              <a:rPr lang="en-US" dirty="0" smtClean="0"/>
              <a:t>Scenarios and considerations</a:t>
            </a:r>
          </a:p>
          <a:p>
            <a:pPr lvl="1"/>
            <a:endParaRPr lang="en-US" dirty="0" smtClean="0"/>
          </a:p>
          <a:p>
            <a:r>
              <a:rPr lang="en-US" sz="3200" dirty="0" smtClean="0">
                <a:solidFill>
                  <a:schemeClr val="accent2">
                    <a:alpha val="99000"/>
                  </a:schemeClr>
                </a:solidFill>
              </a:rPr>
              <a:t>Resources:</a:t>
            </a:r>
          </a:p>
          <a:p>
            <a:pPr lvl="1">
              <a:spcAft>
                <a:spcPts val="1200"/>
              </a:spcAft>
            </a:pPr>
            <a:r>
              <a:rPr lang="en-US" dirty="0" smtClean="0">
                <a:hlinkClick r:id="rId2"/>
              </a:rPr>
              <a:t>http://microsoft.com/windowsazure</a:t>
            </a:r>
            <a:r>
              <a:rPr lang="en-US" dirty="0" smtClean="0"/>
              <a:t> to learn more &amp; sign-up</a:t>
            </a:r>
          </a:p>
          <a:p>
            <a:pPr lvl="1"/>
            <a:r>
              <a:rPr lang="en-US" dirty="0" smtClean="0"/>
              <a:t>Request access to the CTP through the Windows Azure Portal</a:t>
            </a:r>
          </a:p>
          <a:p>
            <a:pPr lvl="1">
              <a:spcAft>
                <a:spcPts val="1200"/>
              </a:spcAft>
            </a:pPr>
            <a:r>
              <a:rPr lang="en-US" dirty="0" smtClean="0"/>
              <a:t>Team blog - </a:t>
            </a:r>
            <a:r>
              <a:rPr lang="en-US" dirty="0" smtClean="0">
                <a:hlinkClick r:id="rId3"/>
              </a:rPr>
              <a:t>http://blogs.msdn.com/b/windows_azure_connect_team_blog/</a:t>
            </a:r>
            <a:r>
              <a:rPr lang="en-US" dirty="0" smtClean="0"/>
              <a:t> </a:t>
            </a:r>
          </a:p>
          <a:p>
            <a:pPr lvl="1"/>
            <a:r>
              <a:rPr lang="en-US" dirty="0" smtClean="0"/>
              <a:t>Questions, issues - </a:t>
            </a:r>
            <a:r>
              <a:rPr lang="en-US" dirty="0" smtClean="0">
                <a:hlinkClick r:id="rId4"/>
              </a:rPr>
              <a:t>http://social.msdn.microsoft.com/Forums/en/windowsazureconnectivity</a:t>
            </a:r>
            <a:r>
              <a:rPr lang="en-US" dirty="0" smtClean="0"/>
              <a:t> </a:t>
            </a:r>
            <a:endParaRPr lang="en-US" dirty="0"/>
          </a:p>
        </p:txBody>
      </p:sp>
      <p:sp>
        <p:nvSpPr>
          <p:cNvPr id="7" name="Freeform 18"/>
          <p:cNvSpPr>
            <a:spLocks noEditPoints="1"/>
          </p:cNvSpPr>
          <p:nvPr/>
        </p:nvSpPr>
        <p:spPr bwMode="black">
          <a:xfrm>
            <a:off x="8558805" y="2541523"/>
            <a:ext cx="2366266" cy="288682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5861970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4196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64797"/>
          </a:xfrm>
        </p:spPr>
        <p:txBody>
          <a:bodyPr/>
          <a:lstStyle/>
          <a:p>
            <a:r>
              <a:rPr lang="en-IN" sz="4800" dirty="0" smtClean="0"/>
              <a:t>What is Windows Azure Virtual Network?</a:t>
            </a:r>
            <a:endParaRPr lang="en-US" sz="4800" dirty="0"/>
          </a:p>
        </p:txBody>
      </p:sp>
      <p:sp>
        <p:nvSpPr>
          <p:cNvPr id="5" name="Content Placeholder 4"/>
          <p:cNvSpPr>
            <a:spLocks noGrp="1"/>
          </p:cNvSpPr>
          <p:nvPr>
            <p:ph type="body" sz="quarter" idx="10"/>
          </p:nvPr>
        </p:nvSpPr>
        <p:spPr>
          <a:xfrm>
            <a:off x="519112" y="1447799"/>
            <a:ext cx="11149013" cy="4493538"/>
          </a:xfrm>
        </p:spPr>
        <p:txBody>
          <a:bodyPr/>
          <a:lstStyle/>
          <a:p>
            <a:r>
              <a:rPr lang="en-IN" sz="3600" dirty="0" smtClean="0">
                <a:solidFill>
                  <a:schemeClr val="accent2">
                    <a:alpha val="99000"/>
                  </a:schemeClr>
                </a:solidFill>
              </a:rPr>
              <a:t>New pillar of Windows Azure</a:t>
            </a:r>
          </a:p>
          <a:p>
            <a:r>
              <a:rPr lang="en-IN" sz="3600" dirty="0" smtClean="0">
                <a:solidFill>
                  <a:schemeClr val="accent2">
                    <a:alpha val="99000"/>
                  </a:schemeClr>
                </a:solidFill>
              </a:rPr>
              <a:t>Suite of network services that expand the range of application scenarios that can be delivered on the platform</a:t>
            </a:r>
          </a:p>
          <a:p>
            <a:r>
              <a:rPr lang="en-IN" sz="3600" dirty="0" smtClean="0">
                <a:solidFill>
                  <a:schemeClr val="accent2">
                    <a:alpha val="99000"/>
                  </a:schemeClr>
                </a:solidFill>
              </a:rPr>
              <a:t>Windows Azure Connect</a:t>
            </a:r>
          </a:p>
          <a:p>
            <a:pPr lvl="1">
              <a:spcAft>
                <a:spcPts val="600"/>
              </a:spcAft>
            </a:pPr>
            <a:r>
              <a:rPr lang="en-IN" dirty="0" smtClean="0"/>
              <a:t>First Virtual Network offering </a:t>
            </a:r>
          </a:p>
          <a:p>
            <a:pPr lvl="1"/>
            <a:r>
              <a:rPr lang="en-IN" dirty="0" smtClean="0"/>
              <a:t>Enables cross-premises connectivity</a:t>
            </a:r>
          </a:p>
          <a:p>
            <a:pPr lvl="1"/>
            <a:endParaRPr lang="en-IN" dirty="0" smtClean="0"/>
          </a:p>
          <a:p>
            <a:r>
              <a:rPr lang="en-IN" sz="3600" dirty="0" smtClean="0">
                <a:solidFill>
                  <a:schemeClr val="accent2">
                    <a:alpha val="99000"/>
                  </a:schemeClr>
                </a:solidFill>
              </a:rPr>
              <a:t>Other services</a:t>
            </a:r>
          </a:p>
          <a:p>
            <a:pPr lvl="1">
              <a:spcAft>
                <a:spcPts val="600"/>
              </a:spcAft>
            </a:pPr>
            <a:r>
              <a:rPr lang="en-IN" dirty="0"/>
              <a:t>Global traffic management </a:t>
            </a:r>
          </a:p>
          <a:p>
            <a:pPr lvl="1"/>
            <a:r>
              <a:rPr lang="en-IN" dirty="0"/>
              <a:t>Datacenter network virtualization (coming in future)</a:t>
            </a:r>
            <a:endParaRPr lang="en-US" dirty="0"/>
          </a:p>
        </p:txBody>
      </p:sp>
    </p:spTree>
    <p:extLst>
      <p:ext uri="{BB962C8B-B14F-4D97-AF65-F5344CB8AC3E}">
        <p14:creationId xmlns:p14="http://schemas.microsoft.com/office/powerpoint/2010/main" val="33178045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&amp; Objectives</a:t>
            </a:r>
            <a:endParaRPr lang="en-US" dirty="0"/>
          </a:p>
        </p:txBody>
      </p:sp>
      <p:sp>
        <p:nvSpPr>
          <p:cNvPr id="3" name="Content Placeholder 2"/>
          <p:cNvSpPr>
            <a:spLocks noGrp="1"/>
          </p:cNvSpPr>
          <p:nvPr>
            <p:ph type="body" sz="quarter" idx="10"/>
          </p:nvPr>
        </p:nvSpPr>
        <p:spPr>
          <a:xfrm>
            <a:off x="519112" y="1447799"/>
            <a:ext cx="11149013" cy="3619452"/>
          </a:xfrm>
        </p:spPr>
        <p:txBody>
          <a:bodyPr/>
          <a:lstStyle/>
          <a:p>
            <a:r>
              <a:rPr lang="en-IN" sz="3600" dirty="0">
                <a:solidFill>
                  <a:schemeClr val="accent2">
                    <a:alpha val="99000"/>
                  </a:schemeClr>
                </a:solidFill>
              </a:rPr>
              <a:t>Windows Azure Connect enables new types of “hybrid” cloud computing scenarios to be delivered on Windows Azure</a:t>
            </a:r>
          </a:p>
          <a:p>
            <a:pPr lvl="1">
              <a:spcAft>
                <a:spcPts val="600"/>
              </a:spcAft>
            </a:pPr>
            <a:r>
              <a:rPr lang="en-IN" dirty="0"/>
              <a:t>Provides network-level bridge between cloud and on-premises environments</a:t>
            </a:r>
          </a:p>
          <a:p>
            <a:pPr lvl="1"/>
            <a:r>
              <a:rPr lang="en-IN" dirty="0" smtClean="0"/>
              <a:t>Facilitates cloud migration and adoption</a:t>
            </a:r>
          </a:p>
          <a:p>
            <a:pPr lvl="1"/>
            <a:endParaRPr lang="en-IN" dirty="0" smtClean="0"/>
          </a:p>
          <a:p>
            <a:r>
              <a:rPr lang="en-IN" sz="3600" dirty="0">
                <a:solidFill>
                  <a:schemeClr val="accent2">
                    <a:alpha val="99000"/>
                  </a:schemeClr>
                </a:solidFill>
              </a:rPr>
              <a:t>Session objectives:</a:t>
            </a:r>
          </a:p>
          <a:p>
            <a:pPr lvl="1">
              <a:spcAft>
                <a:spcPts val="600"/>
              </a:spcAft>
            </a:pPr>
            <a:r>
              <a:rPr lang="en-IN" dirty="0"/>
              <a:t>Understand the key capabilities and features of Windows Azure Connect</a:t>
            </a:r>
          </a:p>
          <a:p>
            <a:pPr lvl="1">
              <a:spcAft>
                <a:spcPts val="600"/>
              </a:spcAft>
            </a:pPr>
            <a:r>
              <a:rPr lang="en-IN" dirty="0"/>
              <a:t>Be able to plan and perform a deployment of Windows Azure Connect</a:t>
            </a:r>
          </a:p>
          <a:p>
            <a:pPr lvl="1"/>
            <a:r>
              <a:rPr lang="en-IN" dirty="0" smtClean="0"/>
              <a:t>Evaluate scenarios where Windows Azure Connect can be utilized</a:t>
            </a:r>
            <a:endParaRPr lang="en-US" dirty="0"/>
          </a:p>
        </p:txBody>
      </p:sp>
    </p:spTree>
    <p:extLst>
      <p:ext uri="{BB962C8B-B14F-4D97-AF65-F5344CB8AC3E}">
        <p14:creationId xmlns:p14="http://schemas.microsoft.com/office/powerpoint/2010/main" val="5537171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39380551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57"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sp>
        <p:nvSpPr>
          <p:cNvPr id="34" name="Title 33"/>
          <p:cNvSpPr>
            <a:spLocks noGrp="1"/>
          </p:cNvSpPr>
          <p:nvPr>
            <p:ph type="title"/>
            <p:custDataLst>
              <p:tags r:id="rId3"/>
            </p:custDataLst>
          </p:nvPr>
        </p:nvSpPr>
        <p:spPr/>
        <p:txBody>
          <a:bodyPr/>
          <a:lstStyle/>
          <a:p>
            <a:r>
              <a:rPr lang="en-US" dirty="0" smtClean="0"/>
              <a:t>Introducing Windows Azure Connect</a:t>
            </a:r>
            <a:endParaRPr lang="en-US" dirty="0"/>
          </a:p>
        </p:txBody>
      </p:sp>
      <p:sp>
        <p:nvSpPr>
          <p:cNvPr id="35" name="Content Placeholder 34"/>
          <p:cNvSpPr>
            <a:spLocks noGrp="1"/>
          </p:cNvSpPr>
          <p:nvPr>
            <p:ph type="body" sz="quarter" idx="10"/>
            <p:custDataLst>
              <p:tags r:id="rId4"/>
            </p:custDataLst>
          </p:nvPr>
        </p:nvSpPr>
        <p:spPr>
          <a:xfrm>
            <a:off x="519112" y="1447799"/>
            <a:ext cx="6307201" cy="4944430"/>
          </a:xfrm>
        </p:spPr>
        <p:txBody>
          <a:bodyPr/>
          <a:lstStyle/>
          <a:p>
            <a:r>
              <a:rPr lang="en-US" sz="3200" dirty="0">
                <a:solidFill>
                  <a:schemeClr val="accent2">
                    <a:alpha val="99000"/>
                  </a:schemeClr>
                </a:solidFill>
              </a:rPr>
              <a:t>Secure network connectivity between on-premises and cloud</a:t>
            </a:r>
          </a:p>
          <a:p>
            <a:pPr lvl="1"/>
            <a:r>
              <a:rPr lang="en-US" dirty="0" smtClean="0"/>
              <a:t>Supports standard IP protocols</a:t>
            </a:r>
          </a:p>
          <a:p>
            <a:pPr lvl="1"/>
            <a:endParaRPr lang="en-US" dirty="0" smtClean="0"/>
          </a:p>
          <a:p>
            <a:r>
              <a:rPr lang="en-US" sz="3200" dirty="0">
                <a:solidFill>
                  <a:schemeClr val="accent2">
                    <a:alpha val="99000"/>
                  </a:schemeClr>
                </a:solidFill>
              </a:rPr>
              <a:t>Customer benefits and motivation:</a:t>
            </a:r>
          </a:p>
          <a:p>
            <a:pPr lvl="1">
              <a:spcAft>
                <a:spcPts val="600"/>
              </a:spcAft>
            </a:pPr>
            <a:r>
              <a:rPr lang="en-US" dirty="0"/>
              <a:t>Leverage current IT investments</a:t>
            </a:r>
          </a:p>
          <a:p>
            <a:pPr lvl="1">
              <a:spcAft>
                <a:spcPts val="600"/>
              </a:spcAft>
            </a:pPr>
            <a:r>
              <a:rPr lang="en-US" dirty="0"/>
              <a:t>Cloud app integration with existing apps / data sources</a:t>
            </a:r>
          </a:p>
          <a:p>
            <a:pPr lvl="1"/>
            <a:r>
              <a:rPr lang="en-US" dirty="0" smtClean="0"/>
              <a:t>Compliance / security drivers</a:t>
            </a:r>
          </a:p>
          <a:p>
            <a:pPr lvl="1"/>
            <a:endParaRPr lang="en-US" dirty="0" smtClean="0"/>
          </a:p>
          <a:p>
            <a:r>
              <a:rPr lang="en-US" sz="3200" dirty="0">
                <a:solidFill>
                  <a:schemeClr val="accent2">
                    <a:alpha val="99000"/>
                  </a:schemeClr>
                </a:solidFill>
              </a:rPr>
              <a:t>Simple setup and management</a:t>
            </a:r>
          </a:p>
          <a:p>
            <a:pPr lvl="1"/>
            <a:r>
              <a:rPr lang="en-US" dirty="0" smtClean="0"/>
              <a:t>No VPN device or network configuration required</a:t>
            </a:r>
          </a:p>
          <a:p>
            <a:pPr lvl="1"/>
            <a:endParaRPr lang="en-US" dirty="0" smtClean="0"/>
          </a:p>
          <a:p>
            <a:r>
              <a:rPr lang="en-US" sz="3200" dirty="0">
                <a:solidFill>
                  <a:schemeClr val="accent2">
                    <a:alpha val="99000"/>
                  </a:schemeClr>
                </a:solidFill>
              </a:rPr>
              <a:t>Available as CTP today</a:t>
            </a:r>
          </a:p>
        </p:txBody>
      </p:sp>
      <p:sp>
        <p:nvSpPr>
          <p:cNvPr id="37" name="Rectangle 36"/>
          <p:cNvSpPr/>
          <p:nvPr>
            <p:custDataLst>
              <p:tags r:id="rId5"/>
            </p:custDataLst>
          </p:nvPr>
        </p:nvSpPr>
        <p:spPr bwMode="auto">
          <a:xfrm>
            <a:off x="6958583" y="1446213"/>
            <a:ext cx="4712967"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13716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grpSp>
        <p:nvGrpSpPr>
          <p:cNvPr id="4" name="Group 3"/>
          <p:cNvGrpSpPr/>
          <p:nvPr/>
        </p:nvGrpSpPr>
        <p:grpSpPr>
          <a:xfrm>
            <a:off x="7797729" y="1567030"/>
            <a:ext cx="3034674" cy="3998410"/>
            <a:chOff x="7888457" y="1567030"/>
            <a:chExt cx="3034674" cy="3998410"/>
          </a:xfrm>
        </p:grpSpPr>
        <p:sp>
          <p:nvSpPr>
            <p:cNvPr id="38"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39" name="Oval 38"/>
            <p:cNvSpPr/>
            <p:nvPr>
              <p:custDataLst>
                <p:tags r:id="rId6"/>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0" name="Rectangle 39"/>
            <p:cNvSpPr/>
            <p:nvPr>
              <p:custDataLst>
                <p:tags r:id="rId7"/>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1" name="Left-Right Arrow 40"/>
            <p:cNvSpPr/>
            <p:nvPr>
              <p:custDataLst>
                <p:tags r:id="rId8"/>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Rectangle 41"/>
            <p:cNvSpPr/>
            <p:nvPr>
              <p:custDataLst>
                <p:tags r:id="rId9"/>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3" name="Left-Right Arrow 42"/>
            <p:cNvSpPr/>
            <p:nvPr>
              <p:custDataLst>
                <p:tags r:id="rId10"/>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4" name="Rectangle 43"/>
            <p:cNvSpPr/>
            <p:nvPr/>
          </p:nvSpPr>
          <p:spPr>
            <a:xfrm>
              <a:off x="8383000" y="2368610"/>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45"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85756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custDataLst>
              <p:tags r:id="rId1"/>
            </p:custDataLst>
          </p:nvPr>
        </p:nvSpPr>
        <p:spPr bwMode="auto">
          <a:xfrm>
            <a:off x="7440484" y="1446212"/>
            <a:ext cx="2862072"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2200" dirty="0" smtClean="0">
                <a:solidFill>
                  <a:srgbClr val="595959">
                    <a:alpha val="99000"/>
                  </a:srgbClr>
                </a:solidFill>
              </a:rPr>
              <a:t>Enterprise</a:t>
            </a:r>
            <a:endParaRPr lang="en-US" sz="2200" dirty="0">
              <a:solidFill>
                <a:srgbClr val="595959">
                  <a:alpha val="99000"/>
                </a:srgbClr>
              </a:solidFill>
            </a:endParaRPr>
          </a:p>
        </p:txBody>
      </p:sp>
      <p:sp>
        <p:nvSpPr>
          <p:cNvPr id="2" name="Title 1"/>
          <p:cNvSpPr>
            <a:spLocks noGrp="1"/>
          </p:cNvSpPr>
          <p:nvPr>
            <p:ph type="title"/>
          </p:nvPr>
        </p:nvSpPr>
        <p:spPr/>
        <p:txBody>
          <a:bodyPr/>
          <a:lstStyle/>
          <a:p>
            <a:r>
              <a:rPr lang="en-IN" dirty="0" smtClean="0"/>
              <a:t>Windows Azure Connect in Context</a:t>
            </a:r>
            <a:endParaRPr lang="en-US" dirty="0"/>
          </a:p>
        </p:txBody>
      </p:sp>
      <p:sp>
        <p:nvSpPr>
          <p:cNvPr id="5" name="Rectangle 4"/>
          <p:cNvSpPr/>
          <p:nvPr>
            <p:custDataLst>
              <p:tags r:id="rId2"/>
            </p:custDataLst>
          </p:nvPr>
        </p:nvSpPr>
        <p:spPr bwMode="auto">
          <a:xfrm>
            <a:off x="517523" y="1446212"/>
            <a:ext cx="2857975"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2200" dirty="0" smtClean="0">
                <a:solidFill>
                  <a:srgbClr val="595959">
                    <a:alpha val="99000"/>
                  </a:srgbClr>
                </a:solidFill>
              </a:rPr>
              <a:t>Cloud</a:t>
            </a:r>
            <a:endParaRPr lang="en-US" sz="2200" dirty="0">
              <a:solidFill>
                <a:srgbClr val="595959">
                  <a:alpha val="99000"/>
                </a:srgbClr>
              </a:solidFill>
            </a:endParaRPr>
          </a:p>
        </p:txBody>
      </p:sp>
      <p:cxnSp>
        <p:nvCxnSpPr>
          <p:cNvPr id="61" name="Straight Arrow Connector 60"/>
          <p:cNvCxnSpPr/>
          <p:nvPr/>
        </p:nvCxnSpPr>
        <p:spPr>
          <a:xfrm flipH="1" flipV="1">
            <a:off x="2898855" y="1924259"/>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2898855" y="3093513"/>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2898855" y="4119673"/>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2898855" y="5148850"/>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325699" y="1924259"/>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7325699" y="3093513"/>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325699" y="4119673"/>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325699" y="5148850"/>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97" name="Freeform 84"/>
          <p:cNvSpPr>
            <a:spLocks noEditPoints="1"/>
          </p:cNvSpPr>
          <p:nvPr/>
        </p:nvSpPr>
        <p:spPr bwMode="black">
          <a:xfrm>
            <a:off x="1669445" y="4817251"/>
            <a:ext cx="583702" cy="69776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8" name="Freeform 6"/>
          <p:cNvSpPr>
            <a:spLocks/>
          </p:cNvSpPr>
          <p:nvPr/>
        </p:nvSpPr>
        <p:spPr bwMode="auto">
          <a:xfrm>
            <a:off x="622209" y="5620969"/>
            <a:ext cx="844200" cy="5658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00" name="Freeform 84"/>
          <p:cNvSpPr>
            <a:spLocks noEditPoints="1"/>
          </p:cNvSpPr>
          <p:nvPr/>
        </p:nvSpPr>
        <p:spPr bwMode="black">
          <a:xfrm>
            <a:off x="8579669" y="4817251"/>
            <a:ext cx="583702" cy="69776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3"/>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13" name="Group 112"/>
          <p:cNvGrpSpPr/>
          <p:nvPr/>
        </p:nvGrpSpPr>
        <p:grpSpPr>
          <a:xfrm>
            <a:off x="8303237" y="1614998"/>
            <a:ext cx="1146293" cy="724406"/>
            <a:chOff x="1498211" y="1446213"/>
            <a:chExt cx="1146293" cy="724406"/>
          </a:xfrm>
          <a:solidFill>
            <a:schemeClr val="accent3"/>
          </a:solidFill>
        </p:grpSpPr>
        <p:sp>
          <p:nvSpPr>
            <p:cNvPr id="114" name="Freeform 34"/>
            <p:cNvSpPr>
              <a:spLocks noEditPoints="1"/>
            </p:cNvSpPr>
            <p:nvPr/>
          </p:nvSpPr>
          <p:spPr bwMode="auto">
            <a:xfrm>
              <a:off x="1498211"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15" name="Freeform 34"/>
            <p:cNvSpPr>
              <a:spLocks noEditPoints="1"/>
            </p:cNvSpPr>
            <p:nvPr/>
          </p:nvSpPr>
          <p:spPr bwMode="auto">
            <a:xfrm>
              <a:off x="2099908"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116" name="Group 115"/>
            <p:cNvGrpSpPr/>
            <p:nvPr/>
          </p:nvGrpSpPr>
          <p:grpSpPr>
            <a:xfrm>
              <a:off x="1799060" y="1636207"/>
              <a:ext cx="544596" cy="534412"/>
              <a:chOff x="1794906" y="1636207"/>
              <a:chExt cx="544596" cy="534412"/>
            </a:xfrm>
            <a:grpFill/>
          </p:grpSpPr>
          <p:grpSp>
            <p:nvGrpSpPr>
              <p:cNvPr id="117" name="Group 116"/>
              <p:cNvGrpSpPr/>
              <p:nvPr/>
            </p:nvGrpSpPr>
            <p:grpSpPr>
              <a:xfrm>
                <a:off x="1814513" y="1662113"/>
                <a:ext cx="504825" cy="464344"/>
                <a:chOff x="1814513" y="1662113"/>
                <a:chExt cx="504825" cy="464344"/>
              </a:xfrm>
              <a:grpFill/>
            </p:grpSpPr>
            <p:sp>
              <p:nvSpPr>
                <p:cNvPr id="119" name="Oval 118"/>
                <p:cNvSpPr/>
                <p:nvPr/>
              </p:nvSpPr>
              <p:spPr bwMode="auto">
                <a:xfrm>
                  <a:off x="1814513" y="1662113"/>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20" name="Oval 119"/>
                <p:cNvSpPr/>
                <p:nvPr/>
              </p:nvSpPr>
              <p:spPr bwMode="auto">
                <a:xfrm>
                  <a:off x="1814513" y="1950245"/>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21" name="Rectangle 120"/>
                <p:cNvSpPr/>
                <p:nvPr/>
              </p:nvSpPr>
              <p:spPr bwMode="auto">
                <a:xfrm>
                  <a:off x="1816894" y="1754981"/>
                  <a:ext cx="502444" cy="3024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grpSp>
          <p:sp>
            <p:nvSpPr>
              <p:cNvPr id="118" name="Freeform 34"/>
              <p:cNvSpPr>
                <a:spLocks noEditPoints="1"/>
              </p:cNvSpPr>
              <p:nvPr/>
            </p:nvSpPr>
            <p:spPr bwMode="auto">
              <a:xfrm>
                <a:off x="1794906" y="1636207"/>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grpSp>
      <p:grpSp>
        <p:nvGrpSpPr>
          <p:cNvPr id="53256" name="Group 53255"/>
          <p:cNvGrpSpPr/>
          <p:nvPr/>
        </p:nvGrpSpPr>
        <p:grpSpPr>
          <a:xfrm>
            <a:off x="1646834" y="3625515"/>
            <a:ext cx="687178" cy="786794"/>
            <a:chOff x="3873500" y="1730375"/>
            <a:chExt cx="3121026" cy="3573463"/>
          </a:xfrm>
          <a:solidFill>
            <a:schemeClr val="accent2"/>
          </a:solidFill>
        </p:grpSpPr>
        <p:sp>
          <p:nvSpPr>
            <p:cNvPr id="123" name="Freeform 30"/>
            <p:cNvSpPr>
              <a:spLocks/>
            </p:cNvSpPr>
            <p:nvPr/>
          </p:nvSpPr>
          <p:spPr bwMode="auto">
            <a:xfrm>
              <a:off x="4097338" y="3365500"/>
              <a:ext cx="860425" cy="1339850"/>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1"/>
            <p:cNvSpPr>
              <a:spLocks/>
            </p:cNvSpPr>
            <p:nvPr/>
          </p:nvSpPr>
          <p:spPr bwMode="auto">
            <a:xfrm>
              <a:off x="6122988" y="3365500"/>
              <a:ext cx="871538" cy="1339850"/>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2"/>
            <p:cNvSpPr>
              <a:spLocks/>
            </p:cNvSpPr>
            <p:nvPr/>
          </p:nvSpPr>
          <p:spPr bwMode="auto">
            <a:xfrm>
              <a:off x="4686300" y="3433763"/>
              <a:ext cx="1709738" cy="18700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Oval 33"/>
            <p:cNvSpPr>
              <a:spLocks noChangeArrowheads="1"/>
            </p:cNvSpPr>
            <p:nvPr/>
          </p:nvSpPr>
          <p:spPr bwMode="auto">
            <a:xfrm>
              <a:off x="4991100" y="2376488"/>
              <a:ext cx="1131888" cy="1131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
            <p:cNvSpPr>
              <a:spLocks/>
            </p:cNvSpPr>
            <p:nvPr/>
          </p:nvSpPr>
          <p:spPr bwMode="auto">
            <a:xfrm>
              <a:off x="4260850" y="2573338"/>
              <a:ext cx="541338" cy="874713"/>
            </a:xfrm>
            <a:custGeom>
              <a:avLst/>
              <a:gdLst>
                <a:gd name="T0" fmla="*/ 320 w 595"/>
                <a:gd name="T1" fmla="*/ 849 h 961"/>
                <a:gd name="T2" fmla="*/ 320 w 595"/>
                <a:gd name="T3" fmla="*/ 93 h 961"/>
                <a:gd name="T4" fmla="*/ 424 w 595"/>
                <a:gd name="T5" fmla="*/ 762 h 961"/>
                <a:gd name="T6" fmla="*/ 447 w 595"/>
                <a:gd name="T7" fmla="*/ 864 h 961"/>
                <a:gd name="T8" fmla="*/ 503 w 595"/>
                <a:gd name="T9" fmla="*/ 828 h 961"/>
                <a:gd name="T10" fmla="*/ 490 w 595"/>
                <a:gd name="T11" fmla="*/ 751 h 961"/>
                <a:gd name="T12" fmla="*/ 320 w 595"/>
                <a:gd name="T13" fmla="*/ 6 h 961"/>
                <a:gd name="T14" fmla="*/ 264 w 595"/>
                <a:gd name="T15" fmla="*/ 877 h 961"/>
                <a:gd name="T16" fmla="*/ 317 w 595"/>
                <a:gd name="T17" fmla="*/ 961 h 961"/>
                <a:gd name="T18" fmla="*/ 363 w 595"/>
                <a:gd name="T19" fmla="*/ 924 h 961"/>
                <a:gd name="T20" fmla="*/ 320 w 595"/>
                <a:gd name="T21" fmla="*/ 849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961">
                  <a:moveTo>
                    <a:pt x="320" y="849"/>
                  </a:moveTo>
                  <a:cubicBezTo>
                    <a:pt x="132" y="532"/>
                    <a:pt x="182" y="93"/>
                    <a:pt x="320" y="93"/>
                  </a:cubicBezTo>
                  <a:cubicBezTo>
                    <a:pt x="501" y="93"/>
                    <a:pt x="397" y="542"/>
                    <a:pt x="424" y="762"/>
                  </a:cubicBezTo>
                  <a:cubicBezTo>
                    <a:pt x="429" y="798"/>
                    <a:pt x="437" y="832"/>
                    <a:pt x="447" y="864"/>
                  </a:cubicBezTo>
                  <a:cubicBezTo>
                    <a:pt x="466" y="851"/>
                    <a:pt x="485" y="839"/>
                    <a:pt x="503" y="828"/>
                  </a:cubicBezTo>
                  <a:cubicBezTo>
                    <a:pt x="497" y="804"/>
                    <a:pt x="493" y="778"/>
                    <a:pt x="490" y="751"/>
                  </a:cubicBezTo>
                  <a:cubicBezTo>
                    <a:pt x="474" y="581"/>
                    <a:pt x="595" y="17"/>
                    <a:pt x="320" y="6"/>
                  </a:cubicBezTo>
                  <a:cubicBezTo>
                    <a:pt x="149" y="0"/>
                    <a:pt x="0" y="433"/>
                    <a:pt x="264" y="877"/>
                  </a:cubicBezTo>
                  <a:cubicBezTo>
                    <a:pt x="281" y="906"/>
                    <a:pt x="299" y="934"/>
                    <a:pt x="317" y="961"/>
                  </a:cubicBezTo>
                  <a:cubicBezTo>
                    <a:pt x="333" y="948"/>
                    <a:pt x="348" y="936"/>
                    <a:pt x="363" y="924"/>
                  </a:cubicBezTo>
                  <a:cubicBezTo>
                    <a:pt x="348" y="900"/>
                    <a:pt x="333" y="875"/>
                    <a:pt x="320" y="8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48" name="Freeform 35"/>
            <p:cNvSpPr>
              <a:spLocks/>
            </p:cNvSpPr>
            <p:nvPr/>
          </p:nvSpPr>
          <p:spPr bwMode="auto">
            <a:xfrm>
              <a:off x="4105275" y="2398713"/>
              <a:ext cx="744538" cy="1131888"/>
            </a:xfrm>
            <a:custGeom>
              <a:avLst/>
              <a:gdLst>
                <a:gd name="T0" fmla="*/ 502 w 817"/>
                <a:gd name="T1" fmla="*/ 0 h 1241"/>
                <a:gd name="T2" fmla="*/ 265 w 817"/>
                <a:gd name="T3" fmla="*/ 1046 h 1241"/>
                <a:gd name="T4" fmla="*/ 391 w 817"/>
                <a:gd name="T5" fmla="*/ 1241 h 1241"/>
                <a:gd name="T6" fmla="*/ 439 w 817"/>
                <a:gd name="T7" fmla="*/ 1195 h 1241"/>
                <a:gd name="T8" fmla="*/ 331 w 817"/>
                <a:gd name="T9" fmla="*/ 1013 h 1241"/>
                <a:gd name="T10" fmla="*/ 502 w 817"/>
                <a:gd name="T11" fmla="*/ 87 h 1241"/>
                <a:gd name="T12" fmla="*/ 739 w 817"/>
                <a:gd name="T13" fmla="*/ 733 h 1241"/>
                <a:gd name="T14" fmla="*/ 744 w 817"/>
                <a:gd name="T15" fmla="*/ 981 h 1241"/>
                <a:gd name="T16" fmla="*/ 747 w 817"/>
                <a:gd name="T17" fmla="*/ 979 h 1241"/>
                <a:gd name="T18" fmla="*/ 799 w 817"/>
                <a:gd name="T19" fmla="*/ 958 h 1241"/>
                <a:gd name="T20" fmla="*/ 805 w 817"/>
                <a:gd name="T21" fmla="*/ 739 h 1241"/>
                <a:gd name="T22" fmla="*/ 809 w 817"/>
                <a:gd name="T23" fmla="*/ 705 h 1241"/>
                <a:gd name="T24" fmla="*/ 796 w 817"/>
                <a:gd name="T25" fmla="*/ 535 h 1241"/>
                <a:gd name="T26" fmla="*/ 817 w 817"/>
                <a:gd name="T27" fmla="*/ 363 h 1241"/>
                <a:gd name="T28" fmla="*/ 502 w 817"/>
                <a:gd name="T29"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7" h="1241">
                  <a:moveTo>
                    <a:pt x="502" y="0"/>
                  </a:moveTo>
                  <a:cubicBezTo>
                    <a:pt x="198" y="0"/>
                    <a:pt x="0" y="558"/>
                    <a:pt x="265" y="1046"/>
                  </a:cubicBezTo>
                  <a:cubicBezTo>
                    <a:pt x="307" y="1123"/>
                    <a:pt x="350" y="1187"/>
                    <a:pt x="391" y="1241"/>
                  </a:cubicBezTo>
                  <a:cubicBezTo>
                    <a:pt x="407" y="1225"/>
                    <a:pt x="424" y="1210"/>
                    <a:pt x="439" y="1195"/>
                  </a:cubicBezTo>
                  <a:cubicBezTo>
                    <a:pt x="402" y="1141"/>
                    <a:pt x="364" y="1080"/>
                    <a:pt x="331" y="1013"/>
                  </a:cubicBezTo>
                  <a:cubicBezTo>
                    <a:pt x="127" y="607"/>
                    <a:pt x="242" y="98"/>
                    <a:pt x="502" y="87"/>
                  </a:cubicBezTo>
                  <a:cubicBezTo>
                    <a:pt x="739" y="76"/>
                    <a:pt x="772" y="427"/>
                    <a:pt x="739" y="733"/>
                  </a:cubicBezTo>
                  <a:cubicBezTo>
                    <a:pt x="731" y="817"/>
                    <a:pt x="732" y="903"/>
                    <a:pt x="744" y="981"/>
                  </a:cubicBezTo>
                  <a:cubicBezTo>
                    <a:pt x="745" y="980"/>
                    <a:pt x="746" y="980"/>
                    <a:pt x="747" y="979"/>
                  </a:cubicBezTo>
                  <a:cubicBezTo>
                    <a:pt x="799" y="958"/>
                    <a:pt x="799" y="958"/>
                    <a:pt x="799" y="958"/>
                  </a:cubicBezTo>
                  <a:cubicBezTo>
                    <a:pt x="793" y="892"/>
                    <a:pt x="795" y="817"/>
                    <a:pt x="805" y="739"/>
                  </a:cubicBezTo>
                  <a:cubicBezTo>
                    <a:pt x="806" y="728"/>
                    <a:pt x="808" y="717"/>
                    <a:pt x="809" y="705"/>
                  </a:cubicBezTo>
                  <a:cubicBezTo>
                    <a:pt x="798" y="652"/>
                    <a:pt x="796" y="595"/>
                    <a:pt x="796" y="535"/>
                  </a:cubicBezTo>
                  <a:cubicBezTo>
                    <a:pt x="796" y="478"/>
                    <a:pt x="803" y="420"/>
                    <a:pt x="817" y="363"/>
                  </a:cubicBezTo>
                  <a:cubicBezTo>
                    <a:pt x="795" y="153"/>
                    <a:pt x="709" y="0"/>
                    <a:pt x="5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1" name="Freeform 37"/>
            <p:cNvSpPr>
              <a:spLocks/>
            </p:cNvSpPr>
            <p:nvPr/>
          </p:nvSpPr>
          <p:spPr bwMode="auto">
            <a:xfrm>
              <a:off x="4486275" y="2732088"/>
              <a:ext cx="111125" cy="539750"/>
            </a:xfrm>
            <a:custGeom>
              <a:avLst/>
              <a:gdLst>
                <a:gd name="T0" fmla="*/ 83 w 121"/>
                <a:gd name="T1" fmla="*/ 0 h 592"/>
                <a:gd name="T2" fmla="*/ 72 w 121"/>
                <a:gd name="T3" fmla="*/ 0 h 592"/>
                <a:gd name="T4" fmla="*/ 44 w 121"/>
                <a:gd name="T5" fmla="*/ 39 h 592"/>
                <a:gd name="T6" fmla="*/ 105 w 121"/>
                <a:gd name="T7" fmla="*/ 587 h 592"/>
                <a:gd name="T8" fmla="*/ 110 w 121"/>
                <a:gd name="T9" fmla="*/ 587 h 592"/>
                <a:gd name="T10" fmla="*/ 110 w 121"/>
                <a:gd name="T11" fmla="*/ 324 h 592"/>
                <a:gd name="T12" fmla="*/ 83 w 121"/>
                <a:gd name="T13" fmla="*/ 0 h 592"/>
              </a:gdLst>
              <a:ahLst/>
              <a:cxnLst>
                <a:cxn ang="0">
                  <a:pos x="T0" y="T1"/>
                </a:cxn>
                <a:cxn ang="0">
                  <a:pos x="T2" y="T3"/>
                </a:cxn>
                <a:cxn ang="0">
                  <a:pos x="T4" y="T5"/>
                </a:cxn>
                <a:cxn ang="0">
                  <a:pos x="T6" y="T7"/>
                </a:cxn>
                <a:cxn ang="0">
                  <a:pos x="T8" y="T9"/>
                </a:cxn>
                <a:cxn ang="0">
                  <a:pos x="T10" y="T11"/>
                </a:cxn>
                <a:cxn ang="0">
                  <a:pos x="T12" y="T13"/>
                </a:cxn>
              </a:cxnLst>
              <a:rect l="0" t="0" r="r" b="b"/>
              <a:pathLst>
                <a:path w="121" h="592">
                  <a:moveTo>
                    <a:pt x="83" y="0"/>
                  </a:moveTo>
                  <a:cubicBezTo>
                    <a:pt x="83" y="0"/>
                    <a:pt x="83" y="0"/>
                    <a:pt x="72" y="0"/>
                  </a:cubicBezTo>
                  <a:cubicBezTo>
                    <a:pt x="72" y="0"/>
                    <a:pt x="55" y="6"/>
                    <a:pt x="44" y="39"/>
                  </a:cubicBezTo>
                  <a:cubicBezTo>
                    <a:pt x="0" y="143"/>
                    <a:pt x="0" y="384"/>
                    <a:pt x="105" y="587"/>
                  </a:cubicBezTo>
                  <a:cubicBezTo>
                    <a:pt x="105" y="592"/>
                    <a:pt x="110" y="592"/>
                    <a:pt x="110" y="587"/>
                  </a:cubicBezTo>
                  <a:cubicBezTo>
                    <a:pt x="99" y="510"/>
                    <a:pt x="105" y="417"/>
                    <a:pt x="110" y="324"/>
                  </a:cubicBezTo>
                  <a:cubicBezTo>
                    <a:pt x="116" y="203"/>
                    <a:pt x="121" y="44"/>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2" name="Freeform 38"/>
            <p:cNvSpPr>
              <a:spLocks/>
            </p:cNvSpPr>
            <p:nvPr/>
          </p:nvSpPr>
          <p:spPr bwMode="auto">
            <a:xfrm>
              <a:off x="3873500" y="1884363"/>
              <a:ext cx="1308100" cy="1068388"/>
            </a:xfrm>
            <a:custGeom>
              <a:avLst/>
              <a:gdLst>
                <a:gd name="T0" fmla="*/ 794 w 1436"/>
                <a:gd name="T1" fmla="*/ 110 h 1172"/>
                <a:gd name="T2" fmla="*/ 1357 w 1436"/>
                <a:gd name="T3" fmla="*/ 489 h 1172"/>
                <a:gd name="T4" fmla="*/ 1436 w 1436"/>
                <a:gd name="T5" fmla="*/ 438 h 1172"/>
                <a:gd name="T6" fmla="*/ 794 w 1436"/>
                <a:gd name="T7" fmla="*/ 0 h 1172"/>
                <a:gd name="T8" fmla="*/ 17 w 1436"/>
                <a:gd name="T9" fmla="*/ 718 h 1172"/>
                <a:gd name="T10" fmla="*/ 0 w 1436"/>
                <a:gd name="T11" fmla="*/ 931 h 1172"/>
                <a:gd name="T12" fmla="*/ 0 w 1436"/>
                <a:gd name="T13" fmla="*/ 937 h 1172"/>
                <a:gd name="T14" fmla="*/ 22 w 1436"/>
                <a:gd name="T15" fmla="*/ 1172 h 1172"/>
                <a:gd name="T16" fmla="*/ 794 w 1436"/>
                <a:gd name="T17" fmla="*/ 11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6" h="1172">
                  <a:moveTo>
                    <a:pt x="794" y="110"/>
                  </a:moveTo>
                  <a:cubicBezTo>
                    <a:pt x="1063" y="110"/>
                    <a:pt x="1252" y="272"/>
                    <a:pt x="1357" y="489"/>
                  </a:cubicBezTo>
                  <a:cubicBezTo>
                    <a:pt x="1382" y="470"/>
                    <a:pt x="1408" y="453"/>
                    <a:pt x="1436" y="438"/>
                  </a:cubicBezTo>
                  <a:cubicBezTo>
                    <a:pt x="1322" y="194"/>
                    <a:pt x="1112" y="0"/>
                    <a:pt x="794" y="0"/>
                  </a:cubicBezTo>
                  <a:cubicBezTo>
                    <a:pt x="342" y="6"/>
                    <a:pt x="100" y="335"/>
                    <a:pt x="17" y="718"/>
                  </a:cubicBezTo>
                  <a:cubicBezTo>
                    <a:pt x="6" y="789"/>
                    <a:pt x="0" y="860"/>
                    <a:pt x="0" y="931"/>
                  </a:cubicBezTo>
                  <a:cubicBezTo>
                    <a:pt x="0" y="937"/>
                    <a:pt x="0" y="937"/>
                    <a:pt x="0" y="937"/>
                  </a:cubicBezTo>
                  <a:cubicBezTo>
                    <a:pt x="0" y="1019"/>
                    <a:pt x="6" y="1096"/>
                    <a:pt x="22" y="1172"/>
                  </a:cubicBezTo>
                  <a:cubicBezTo>
                    <a:pt x="33" y="630"/>
                    <a:pt x="221" y="99"/>
                    <a:pt x="794"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3" name="Freeform 39"/>
            <p:cNvSpPr>
              <a:spLocks/>
            </p:cNvSpPr>
            <p:nvPr/>
          </p:nvSpPr>
          <p:spPr bwMode="auto">
            <a:xfrm>
              <a:off x="3954463" y="2224088"/>
              <a:ext cx="992188" cy="1397000"/>
            </a:xfrm>
            <a:custGeom>
              <a:avLst/>
              <a:gdLst>
                <a:gd name="T0" fmla="*/ 667 w 1089"/>
                <a:gd name="T1" fmla="*/ 0 h 1534"/>
                <a:gd name="T2" fmla="*/ 220 w 1089"/>
                <a:gd name="T3" fmla="*/ 1128 h 1534"/>
                <a:gd name="T4" fmla="*/ 464 w 1089"/>
                <a:gd name="T5" fmla="*/ 1534 h 1534"/>
                <a:gd name="T6" fmla="*/ 498 w 1089"/>
                <a:gd name="T7" fmla="*/ 1495 h 1534"/>
                <a:gd name="T8" fmla="*/ 281 w 1089"/>
                <a:gd name="T9" fmla="*/ 1101 h 1534"/>
                <a:gd name="T10" fmla="*/ 667 w 1089"/>
                <a:gd name="T11" fmla="*/ 87 h 1534"/>
                <a:gd name="T12" fmla="*/ 1036 w 1089"/>
                <a:gd name="T13" fmla="*/ 404 h 1534"/>
                <a:gd name="T14" fmla="*/ 1089 w 1089"/>
                <a:gd name="T15" fmla="*/ 309 h 1534"/>
                <a:gd name="T16" fmla="*/ 667 w 1089"/>
                <a:gd name="T17"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1534">
                  <a:moveTo>
                    <a:pt x="667" y="0"/>
                  </a:moveTo>
                  <a:cubicBezTo>
                    <a:pt x="314" y="0"/>
                    <a:pt x="0" y="542"/>
                    <a:pt x="220" y="1128"/>
                  </a:cubicBezTo>
                  <a:cubicBezTo>
                    <a:pt x="288" y="1301"/>
                    <a:pt x="382" y="1438"/>
                    <a:pt x="464" y="1534"/>
                  </a:cubicBezTo>
                  <a:cubicBezTo>
                    <a:pt x="475" y="1520"/>
                    <a:pt x="487" y="1507"/>
                    <a:pt x="498" y="1495"/>
                  </a:cubicBezTo>
                  <a:cubicBezTo>
                    <a:pt x="422" y="1397"/>
                    <a:pt x="339" y="1264"/>
                    <a:pt x="281" y="1101"/>
                  </a:cubicBezTo>
                  <a:cubicBezTo>
                    <a:pt x="115" y="624"/>
                    <a:pt x="347" y="93"/>
                    <a:pt x="667" y="87"/>
                  </a:cubicBezTo>
                  <a:cubicBezTo>
                    <a:pt x="854" y="84"/>
                    <a:pt x="982" y="209"/>
                    <a:pt x="1036" y="404"/>
                  </a:cubicBezTo>
                  <a:cubicBezTo>
                    <a:pt x="1052" y="371"/>
                    <a:pt x="1070" y="339"/>
                    <a:pt x="1089" y="309"/>
                  </a:cubicBezTo>
                  <a:cubicBezTo>
                    <a:pt x="1030" y="134"/>
                    <a:pt x="902" y="0"/>
                    <a:pt x="6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4" name="Freeform 40"/>
            <p:cNvSpPr>
              <a:spLocks/>
            </p:cNvSpPr>
            <p:nvPr/>
          </p:nvSpPr>
          <p:spPr bwMode="auto">
            <a:xfrm>
              <a:off x="3908425" y="2049463"/>
              <a:ext cx="1143000" cy="1576388"/>
            </a:xfrm>
            <a:custGeom>
              <a:avLst/>
              <a:gdLst>
                <a:gd name="T0" fmla="*/ 430 w 1254"/>
                <a:gd name="T1" fmla="*/ 1731 h 1731"/>
                <a:gd name="T2" fmla="*/ 132 w 1254"/>
                <a:gd name="T3" fmla="*/ 1079 h 1731"/>
                <a:gd name="T4" fmla="*/ 750 w 1254"/>
                <a:gd name="T5" fmla="*/ 99 h 1731"/>
                <a:gd name="T6" fmla="*/ 1194 w 1254"/>
                <a:gd name="T7" fmla="*/ 426 h 1731"/>
                <a:gd name="T8" fmla="*/ 1254 w 1254"/>
                <a:gd name="T9" fmla="*/ 361 h 1731"/>
                <a:gd name="T10" fmla="*/ 750 w 1254"/>
                <a:gd name="T11" fmla="*/ 6 h 1731"/>
                <a:gd name="T12" fmla="*/ 72 w 1254"/>
                <a:gd name="T13" fmla="*/ 1090 h 1731"/>
                <a:gd name="T14" fmla="*/ 259 w 1254"/>
                <a:gd name="T15" fmla="*/ 1588 h 1731"/>
                <a:gd name="T16" fmla="*/ 430 w 1254"/>
                <a:gd name="T17" fmla="*/ 1731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4" h="1731">
                  <a:moveTo>
                    <a:pt x="430" y="1731"/>
                  </a:moveTo>
                  <a:cubicBezTo>
                    <a:pt x="320" y="1605"/>
                    <a:pt x="160" y="1364"/>
                    <a:pt x="132" y="1079"/>
                  </a:cubicBezTo>
                  <a:cubicBezTo>
                    <a:pt x="99" y="548"/>
                    <a:pt x="325" y="99"/>
                    <a:pt x="750" y="99"/>
                  </a:cubicBezTo>
                  <a:cubicBezTo>
                    <a:pt x="971" y="99"/>
                    <a:pt x="1117" y="234"/>
                    <a:pt x="1194" y="426"/>
                  </a:cubicBezTo>
                  <a:cubicBezTo>
                    <a:pt x="1213" y="403"/>
                    <a:pt x="1233" y="382"/>
                    <a:pt x="1254" y="361"/>
                  </a:cubicBezTo>
                  <a:cubicBezTo>
                    <a:pt x="1169" y="164"/>
                    <a:pt x="1009" y="8"/>
                    <a:pt x="750" y="6"/>
                  </a:cubicBezTo>
                  <a:cubicBezTo>
                    <a:pt x="386" y="0"/>
                    <a:pt x="0" y="356"/>
                    <a:pt x="72" y="1090"/>
                  </a:cubicBezTo>
                  <a:cubicBezTo>
                    <a:pt x="94" y="1287"/>
                    <a:pt x="176" y="1457"/>
                    <a:pt x="259" y="1588"/>
                  </a:cubicBezTo>
                  <a:cubicBezTo>
                    <a:pt x="314" y="1649"/>
                    <a:pt x="369" y="1693"/>
                    <a:pt x="430" y="17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5" name="Freeform 41"/>
            <p:cNvSpPr>
              <a:spLocks/>
            </p:cNvSpPr>
            <p:nvPr/>
          </p:nvSpPr>
          <p:spPr bwMode="auto">
            <a:xfrm>
              <a:off x="4165600" y="1730375"/>
              <a:ext cx="1023938" cy="373063"/>
            </a:xfrm>
            <a:custGeom>
              <a:avLst/>
              <a:gdLst>
                <a:gd name="T0" fmla="*/ 1125 w 1125"/>
                <a:gd name="T1" fmla="*/ 410 h 410"/>
                <a:gd name="T2" fmla="*/ 480 w 1125"/>
                <a:gd name="T3" fmla="*/ 0 h 410"/>
                <a:gd name="T4" fmla="*/ 0 w 1125"/>
                <a:gd name="T5" fmla="*/ 219 h 410"/>
                <a:gd name="T6" fmla="*/ 474 w 1125"/>
                <a:gd name="T7" fmla="*/ 98 h 410"/>
                <a:gd name="T8" fmla="*/ 1125 w 1125"/>
                <a:gd name="T9" fmla="*/ 410 h 410"/>
              </a:gdLst>
              <a:ahLst/>
              <a:cxnLst>
                <a:cxn ang="0">
                  <a:pos x="T0" y="T1"/>
                </a:cxn>
                <a:cxn ang="0">
                  <a:pos x="T2" y="T3"/>
                </a:cxn>
                <a:cxn ang="0">
                  <a:pos x="T4" y="T5"/>
                </a:cxn>
                <a:cxn ang="0">
                  <a:pos x="T6" y="T7"/>
                </a:cxn>
                <a:cxn ang="0">
                  <a:pos x="T8" y="T9"/>
                </a:cxn>
              </a:cxnLst>
              <a:rect l="0" t="0" r="r" b="b"/>
              <a:pathLst>
                <a:path w="1125" h="410">
                  <a:moveTo>
                    <a:pt x="1125" y="410"/>
                  </a:moveTo>
                  <a:cubicBezTo>
                    <a:pt x="1025" y="241"/>
                    <a:pt x="816" y="0"/>
                    <a:pt x="480" y="0"/>
                  </a:cubicBezTo>
                  <a:cubicBezTo>
                    <a:pt x="276" y="0"/>
                    <a:pt x="121" y="98"/>
                    <a:pt x="0" y="219"/>
                  </a:cubicBezTo>
                  <a:cubicBezTo>
                    <a:pt x="11" y="213"/>
                    <a:pt x="182" y="98"/>
                    <a:pt x="474" y="98"/>
                  </a:cubicBezTo>
                  <a:cubicBezTo>
                    <a:pt x="893" y="98"/>
                    <a:pt x="1125" y="410"/>
                    <a:pt x="1125"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275" name="Group 53274"/>
          <p:cNvGrpSpPr/>
          <p:nvPr/>
        </p:nvGrpSpPr>
        <p:grpSpPr>
          <a:xfrm>
            <a:off x="8527931" y="3625515"/>
            <a:ext cx="687178" cy="786794"/>
            <a:chOff x="9770056" y="3625515"/>
            <a:chExt cx="687178" cy="786794"/>
          </a:xfrm>
        </p:grpSpPr>
        <p:sp>
          <p:nvSpPr>
            <p:cNvPr id="140" name="Freeform 30"/>
            <p:cNvSpPr>
              <a:spLocks/>
            </p:cNvSpPr>
            <p:nvPr/>
          </p:nvSpPr>
          <p:spPr bwMode="auto">
            <a:xfrm>
              <a:off x="9819340" y="3985532"/>
              <a:ext cx="189446" cy="295004"/>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31"/>
            <p:cNvSpPr>
              <a:spLocks/>
            </p:cNvSpPr>
            <p:nvPr/>
          </p:nvSpPr>
          <p:spPr bwMode="auto">
            <a:xfrm>
              <a:off x="10265341" y="3985532"/>
              <a:ext cx="191893" cy="295004"/>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32"/>
            <p:cNvSpPr>
              <a:spLocks/>
            </p:cNvSpPr>
            <p:nvPr/>
          </p:nvSpPr>
          <p:spPr bwMode="auto">
            <a:xfrm>
              <a:off x="9949016" y="4000562"/>
              <a:ext cx="376445" cy="411747"/>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Oval 33"/>
            <p:cNvSpPr>
              <a:spLocks noChangeArrowheads="1"/>
            </p:cNvSpPr>
            <p:nvPr/>
          </p:nvSpPr>
          <p:spPr bwMode="auto">
            <a:xfrm>
              <a:off x="10016126" y="3767774"/>
              <a:ext cx="249216" cy="24921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34"/>
            <p:cNvSpPr>
              <a:spLocks/>
            </p:cNvSpPr>
            <p:nvPr/>
          </p:nvSpPr>
          <p:spPr bwMode="auto">
            <a:xfrm>
              <a:off x="9855342" y="3811116"/>
              <a:ext cx="119190" cy="192592"/>
            </a:xfrm>
            <a:custGeom>
              <a:avLst/>
              <a:gdLst>
                <a:gd name="T0" fmla="*/ 320 w 595"/>
                <a:gd name="T1" fmla="*/ 849 h 961"/>
                <a:gd name="T2" fmla="*/ 320 w 595"/>
                <a:gd name="T3" fmla="*/ 93 h 961"/>
                <a:gd name="T4" fmla="*/ 424 w 595"/>
                <a:gd name="T5" fmla="*/ 762 h 961"/>
                <a:gd name="T6" fmla="*/ 447 w 595"/>
                <a:gd name="T7" fmla="*/ 864 h 961"/>
                <a:gd name="T8" fmla="*/ 503 w 595"/>
                <a:gd name="T9" fmla="*/ 828 h 961"/>
                <a:gd name="T10" fmla="*/ 490 w 595"/>
                <a:gd name="T11" fmla="*/ 751 h 961"/>
                <a:gd name="T12" fmla="*/ 320 w 595"/>
                <a:gd name="T13" fmla="*/ 6 h 961"/>
                <a:gd name="T14" fmla="*/ 264 w 595"/>
                <a:gd name="T15" fmla="*/ 877 h 961"/>
                <a:gd name="T16" fmla="*/ 317 w 595"/>
                <a:gd name="T17" fmla="*/ 961 h 961"/>
                <a:gd name="T18" fmla="*/ 363 w 595"/>
                <a:gd name="T19" fmla="*/ 924 h 961"/>
                <a:gd name="T20" fmla="*/ 320 w 595"/>
                <a:gd name="T21" fmla="*/ 849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961">
                  <a:moveTo>
                    <a:pt x="320" y="849"/>
                  </a:moveTo>
                  <a:cubicBezTo>
                    <a:pt x="132" y="532"/>
                    <a:pt x="182" y="93"/>
                    <a:pt x="320" y="93"/>
                  </a:cubicBezTo>
                  <a:cubicBezTo>
                    <a:pt x="501" y="93"/>
                    <a:pt x="397" y="542"/>
                    <a:pt x="424" y="762"/>
                  </a:cubicBezTo>
                  <a:cubicBezTo>
                    <a:pt x="429" y="798"/>
                    <a:pt x="437" y="832"/>
                    <a:pt x="447" y="864"/>
                  </a:cubicBezTo>
                  <a:cubicBezTo>
                    <a:pt x="466" y="851"/>
                    <a:pt x="485" y="839"/>
                    <a:pt x="503" y="828"/>
                  </a:cubicBezTo>
                  <a:cubicBezTo>
                    <a:pt x="497" y="804"/>
                    <a:pt x="493" y="778"/>
                    <a:pt x="490" y="751"/>
                  </a:cubicBezTo>
                  <a:cubicBezTo>
                    <a:pt x="474" y="581"/>
                    <a:pt x="595" y="17"/>
                    <a:pt x="320" y="6"/>
                  </a:cubicBezTo>
                  <a:cubicBezTo>
                    <a:pt x="149" y="0"/>
                    <a:pt x="0" y="433"/>
                    <a:pt x="264" y="877"/>
                  </a:cubicBezTo>
                  <a:cubicBezTo>
                    <a:pt x="281" y="906"/>
                    <a:pt x="299" y="934"/>
                    <a:pt x="317" y="961"/>
                  </a:cubicBezTo>
                  <a:cubicBezTo>
                    <a:pt x="333" y="948"/>
                    <a:pt x="348" y="936"/>
                    <a:pt x="363" y="924"/>
                  </a:cubicBezTo>
                  <a:cubicBezTo>
                    <a:pt x="348" y="900"/>
                    <a:pt x="333" y="875"/>
                    <a:pt x="320" y="8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35"/>
            <p:cNvSpPr>
              <a:spLocks/>
            </p:cNvSpPr>
            <p:nvPr/>
          </p:nvSpPr>
          <p:spPr bwMode="auto">
            <a:xfrm>
              <a:off x="9821088" y="3772668"/>
              <a:ext cx="163930" cy="249216"/>
            </a:xfrm>
            <a:custGeom>
              <a:avLst/>
              <a:gdLst>
                <a:gd name="T0" fmla="*/ 502 w 817"/>
                <a:gd name="T1" fmla="*/ 0 h 1241"/>
                <a:gd name="T2" fmla="*/ 265 w 817"/>
                <a:gd name="T3" fmla="*/ 1046 h 1241"/>
                <a:gd name="T4" fmla="*/ 391 w 817"/>
                <a:gd name="T5" fmla="*/ 1241 h 1241"/>
                <a:gd name="T6" fmla="*/ 439 w 817"/>
                <a:gd name="T7" fmla="*/ 1195 h 1241"/>
                <a:gd name="T8" fmla="*/ 331 w 817"/>
                <a:gd name="T9" fmla="*/ 1013 h 1241"/>
                <a:gd name="T10" fmla="*/ 502 w 817"/>
                <a:gd name="T11" fmla="*/ 87 h 1241"/>
                <a:gd name="T12" fmla="*/ 739 w 817"/>
                <a:gd name="T13" fmla="*/ 733 h 1241"/>
                <a:gd name="T14" fmla="*/ 744 w 817"/>
                <a:gd name="T15" fmla="*/ 981 h 1241"/>
                <a:gd name="T16" fmla="*/ 747 w 817"/>
                <a:gd name="T17" fmla="*/ 979 h 1241"/>
                <a:gd name="T18" fmla="*/ 799 w 817"/>
                <a:gd name="T19" fmla="*/ 958 h 1241"/>
                <a:gd name="T20" fmla="*/ 805 w 817"/>
                <a:gd name="T21" fmla="*/ 739 h 1241"/>
                <a:gd name="T22" fmla="*/ 809 w 817"/>
                <a:gd name="T23" fmla="*/ 705 h 1241"/>
                <a:gd name="T24" fmla="*/ 796 w 817"/>
                <a:gd name="T25" fmla="*/ 535 h 1241"/>
                <a:gd name="T26" fmla="*/ 817 w 817"/>
                <a:gd name="T27" fmla="*/ 363 h 1241"/>
                <a:gd name="T28" fmla="*/ 502 w 817"/>
                <a:gd name="T29"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7" h="1241">
                  <a:moveTo>
                    <a:pt x="502" y="0"/>
                  </a:moveTo>
                  <a:cubicBezTo>
                    <a:pt x="198" y="0"/>
                    <a:pt x="0" y="558"/>
                    <a:pt x="265" y="1046"/>
                  </a:cubicBezTo>
                  <a:cubicBezTo>
                    <a:pt x="307" y="1123"/>
                    <a:pt x="350" y="1187"/>
                    <a:pt x="391" y="1241"/>
                  </a:cubicBezTo>
                  <a:cubicBezTo>
                    <a:pt x="407" y="1225"/>
                    <a:pt x="424" y="1210"/>
                    <a:pt x="439" y="1195"/>
                  </a:cubicBezTo>
                  <a:cubicBezTo>
                    <a:pt x="402" y="1141"/>
                    <a:pt x="364" y="1080"/>
                    <a:pt x="331" y="1013"/>
                  </a:cubicBezTo>
                  <a:cubicBezTo>
                    <a:pt x="127" y="607"/>
                    <a:pt x="242" y="98"/>
                    <a:pt x="502" y="87"/>
                  </a:cubicBezTo>
                  <a:cubicBezTo>
                    <a:pt x="739" y="76"/>
                    <a:pt x="772" y="427"/>
                    <a:pt x="739" y="733"/>
                  </a:cubicBezTo>
                  <a:cubicBezTo>
                    <a:pt x="731" y="817"/>
                    <a:pt x="732" y="903"/>
                    <a:pt x="744" y="981"/>
                  </a:cubicBezTo>
                  <a:cubicBezTo>
                    <a:pt x="745" y="980"/>
                    <a:pt x="746" y="980"/>
                    <a:pt x="747" y="979"/>
                  </a:cubicBezTo>
                  <a:cubicBezTo>
                    <a:pt x="799" y="958"/>
                    <a:pt x="799" y="958"/>
                    <a:pt x="799" y="958"/>
                  </a:cubicBezTo>
                  <a:cubicBezTo>
                    <a:pt x="793" y="892"/>
                    <a:pt x="795" y="817"/>
                    <a:pt x="805" y="739"/>
                  </a:cubicBezTo>
                  <a:cubicBezTo>
                    <a:pt x="806" y="728"/>
                    <a:pt x="808" y="717"/>
                    <a:pt x="809" y="705"/>
                  </a:cubicBezTo>
                  <a:cubicBezTo>
                    <a:pt x="798" y="652"/>
                    <a:pt x="796" y="595"/>
                    <a:pt x="796" y="535"/>
                  </a:cubicBezTo>
                  <a:cubicBezTo>
                    <a:pt x="796" y="478"/>
                    <a:pt x="803" y="420"/>
                    <a:pt x="817" y="363"/>
                  </a:cubicBezTo>
                  <a:cubicBezTo>
                    <a:pt x="795" y="153"/>
                    <a:pt x="709" y="0"/>
                    <a:pt x="50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37"/>
            <p:cNvSpPr>
              <a:spLocks/>
            </p:cNvSpPr>
            <p:nvPr/>
          </p:nvSpPr>
          <p:spPr bwMode="auto">
            <a:xfrm>
              <a:off x="9904975" y="3846069"/>
              <a:ext cx="24467" cy="118840"/>
            </a:xfrm>
            <a:custGeom>
              <a:avLst/>
              <a:gdLst>
                <a:gd name="T0" fmla="*/ 83 w 121"/>
                <a:gd name="T1" fmla="*/ 0 h 592"/>
                <a:gd name="T2" fmla="*/ 72 w 121"/>
                <a:gd name="T3" fmla="*/ 0 h 592"/>
                <a:gd name="T4" fmla="*/ 44 w 121"/>
                <a:gd name="T5" fmla="*/ 39 h 592"/>
                <a:gd name="T6" fmla="*/ 105 w 121"/>
                <a:gd name="T7" fmla="*/ 587 h 592"/>
                <a:gd name="T8" fmla="*/ 110 w 121"/>
                <a:gd name="T9" fmla="*/ 587 h 592"/>
                <a:gd name="T10" fmla="*/ 110 w 121"/>
                <a:gd name="T11" fmla="*/ 324 h 592"/>
                <a:gd name="T12" fmla="*/ 83 w 121"/>
                <a:gd name="T13" fmla="*/ 0 h 592"/>
              </a:gdLst>
              <a:ahLst/>
              <a:cxnLst>
                <a:cxn ang="0">
                  <a:pos x="T0" y="T1"/>
                </a:cxn>
                <a:cxn ang="0">
                  <a:pos x="T2" y="T3"/>
                </a:cxn>
                <a:cxn ang="0">
                  <a:pos x="T4" y="T5"/>
                </a:cxn>
                <a:cxn ang="0">
                  <a:pos x="T6" y="T7"/>
                </a:cxn>
                <a:cxn ang="0">
                  <a:pos x="T8" y="T9"/>
                </a:cxn>
                <a:cxn ang="0">
                  <a:pos x="T10" y="T11"/>
                </a:cxn>
                <a:cxn ang="0">
                  <a:pos x="T12" y="T13"/>
                </a:cxn>
              </a:cxnLst>
              <a:rect l="0" t="0" r="r" b="b"/>
              <a:pathLst>
                <a:path w="121" h="592">
                  <a:moveTo>
                    <a:pt x="83" y="0"/>
                  </a:moveTo>
                  <a:cubicBezTo>
                    <a:pt x="83" y="0"/>
                    <a:pt x="83" y="0"/>
                    <a:pt x="72" y="0"/>
                  </a:cubicBezTo>
                  <a:cubicBezTo>
                    <a:pt x="72" y="0"/>
                    <a:pt x="55" y="6"/>
                    <a:pt x="44" y="39"/>
                  </a:cubicBezTo>
                  <a:cubicBezTo>
                    <a:pt x="0" y="143"/>
                    <a:pt x="0" y="384"/>
                    <a:pt x="105" y="587"/>
                  </a:cubicBezTo>
                  <a:cubicBezTo>
                    <a:pt x="105" y="592"/>
                    <a:pt x="110" y="592"/>
                    <a:pt x="110" y="587"/>
                  </a:cubicBezTo>
                  <a:cubicBezTo>
                    <a:pt x="99" y="510"/>
                    <a:pt x="105" y="417"/>
                    <a:pt x="110" y="324"/>
                  </a:cubicBezTo>
                  <a:cubicBezTo>
                    <a:pt x="116" y="203"/>
                    <a:pt x="121" y="44"/>
                    <a:pt x="8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38"/>
            <p:cNvSpPr>
              <a:spLocks/>
            </p:cNvSpPr>
            <p:nvPr/>
          </p:nvSpPr>
          <p:spPr bwMode="auto">
            <a:xfrm>
              <a:off x="9770056" y="3659420"/>
              <a:ext cx="288013" cy="235234"/>
            </a:xfrm>
            <a:custGeom>
              <a:avLst/>
              <a:gdLst>
                <a:gd name="T0" fmla="*/ 794 w 1436"/>
                <a:gd name="T1" fmla="*/ 110 h 1172"/>
                <a:gd name="T2" fmla="*/ 1357 w 1436"/>
                <a:gd name="T3" fmla="*/ 489 h 1172"/>
                <a:gd name="T4" fmla="*/ 1436 w 1436"/>
                <a:gd name="T5" fmla="*/ 438 h 1172"/>
                <a:gd name="T6" fmla="*/ 794 w 1436"/>
                <a:gd name="T7" fmla="*/ 0 h 1172"/>
                <a:gd name="T8" fmla="*/ 17 w 1436"/>
                <a:gd name="T9" fmla="*/ 718 h 1172"/>
                <a:gd name="T10" fmla="*/ 0 w 1436"/>
                <a:gd name="T11" fmla="*/ 931 h 1172"/>
                <a:gd name="T12" fmla="*/ 0 w 1436"/>
                <a:gd name="T13" fmla="*/ 937 h 1172"/>
                <a:gd name="T14" fmla="*/ 22 w 1436"/>
                <a:gd name="T15" fmla="*/ 1172 h 1172"/>
                <a:gd name="T16" fmla="*/ 794 w 1436"/>
                <a:gd name="T17" fmla="*/ 11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6" h="1172">
                  <a:moveTo>
                    <a:pt x="794" y="110"/>
                  </a:moveTo>
                  <a:cubicBezTo>
                    <a:pt x="1063" y="110"/>
                    <a:pt x="1252" y="272"/>
                    <a:pt x="1357" y="489"/>
                  </a:cubicBezTo>
                  <a:cubicBezTo>
                    <a:pt x="1382" y="470"/>
                    <a:pt x="1408" y="453"/>
                    <a:pt x="1436" y="438"/>
                  </a:cubicBezTo>
                  <a:cubicBezTo>
                    <a:pt x="1322" y="194"/>
                    <a:pt x="1112" y="0"/>
                    <a:pt x="794" y="0"/>
                  </a:cubicBezTo>
                  <a:cubicBezTo>
                    <a:pt x="342" y="6"/>
                    <a:pt x="100" y="335"/>
                    <a:pt x="17" y="718"/>
                  </a:cubicBezTo>
                  <a:cubicBezTo>
                    <a:pt x="6" y="789"/>
                    <a:pt x="0" y="860"/>
                    <a:pt x="0" y="931"/>
                  </a:cubicBezTo>
                  <a:cubicBezTo>
                    <a:pt x="0" y="937"/>
                    <a:pt x="0" y="937"/>
                    <a:pt x="0" y="937"/>
                  </a:cubicBezTo>
                  <a:cubicBezTo>
                    <a:pt x="0" y="1019"/>
                    <a:pt x="6" y="1096"/>
                    <a:pt x="22" y="1172"/>
                  </a:cubicBezTo>
                  <a:cubicBezTo>
                    <a:pt x="33" y="630"/>
                    <a:pt x="221" y="99"/>
                    <a:pt x="794" y="11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39"/>
            <p:cNvSpPr>
              <a:spLocks/>
            </p:cNvSpPr>
            <p:nvPr/>
          </p:nvSpPr>
          <p:spPr bwMode="auto">
            <a:xfrm>
              <a:off x="9787882" y="3734219"/>
              <a:ext cx="218457" cy="307587"/>
            </a:xfrm>
            <a:custGeom>
              <a:avLst/>
              <a:gdLst>
                <a:gd name="T0" fmla="*/ 667 w 1089"/>
                <a:gd name="T1" fmla="*/ 0 h 1534"/>
                <a:gd name="T2" fmla="*/ 220 w 1089"/>
                <a:gd name="T3" fmla="*/ 1128 h 1534"/>
                <a:gd name="T4" fmla="*/ 464 w 1089"/>
                <a:gd name="T5" fmla="*/ 1534 h 1534"/>
                <a:gd name="T6" fmla="*/ 498 w 1089"/>
                <a:gd name="T7" fmla="*/ 1495 h 1534"/>
                <a:gd name="T8" fmla="*/ 281 w 1089"/>
                <a:gd name="T9" fmla="*/ 1101 h 1534"/>
                <a:gd name="T10" fmla="*/ 667 w 1089"/>
                <a:gd name="T11" fmla="*/ 87 h 1534"/>
                <a:gd name="T12" fmla="*/ 1036 w 1089"/>
                <a:gd name="T13" fmla="*/ 404 h 1534"/>
                <a:gd name="T14" fmla="*/ 1089 w 1089"/>
                <a:gd name="T15" fmla="*/ 309 h 1534"/>
                <a:gd name="T16" fmla="*/ 667 w 1089"/>
                <a:gd name="T17"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1534">
                  <a:moveTo>
                    <a:pt x="667" y="0"/>
                  </a:moveTo>
                  <a:cubicBezTo>
                    <a:pt x="314" y="0"/>
                    <a:pt x="0" y="542"/>
                    <a:pt x="220" y="1128"/>
                  </a:cubicBezTo>
                  <a:cubicBezTo>
                    <a:pt x="288" y="1301"/>
                    <a:pt x="382" y="1438"/>
                    <a:pt x="464" y="1534"/>
                  </a:cubicBezTo>
                  <a:cubicBezTo>
                    <a:pt x="475" y="1520"/>
                    <a:pt x="487" y="1507"/>
                    <a:pt x="498" y="1495"/>
                  </a:cubicBezTo>
                  <a:cubicBezTo>
                    <a:pt x="422" y="1397"/>
                    <a:pt x="339" y="1264"/>
                    <a:pt x="281" y="1101"/>
                  </a:cubicBezTo>
                  <a:cubicBezTo>
                    <a:pt x="115" y="624"/>
                    <a:pt x="347" y="93"/>
                    <a:pt x="667" y="87"/>
                  </a:cubicBezTo>
                  <a:cubicBezTo>
                    <a:pt x="854" y="84"/>
                    <a:pt x="982" y="209"/>
                    <a:pt x="1036" y="404"/>
                  </a:cubicBezTo>
                  <a:cubicBezTo>
                    <a:pt x="1052" y="371"/>
                    <a:pt x="1070" y="339"/>
                    <a:pt x="1089" y="309"/>
                  </a:cubicBezTo>
                  <a:cubicBezTo>
                    <a:pt x="1030" y="134"/>
                    <a:pt x="902" y="0"/>
                    <a:pt x="66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40"/>
            <p:cNvSpPr>
              <a:spLocks/>
            </p:cNvSpPr>
            <p:nvPr/>
          </p:nvSpPr>
          <p:spPr bwMode="auto">
            <a:xfrm>
              <a:off x="9777746" y="3695771"/>
              <a:ext cx="251662" cy="347084"/>
            </a:xfrm>
            <a:custGeom>
              <a:avLst/>
              <a:gdLst>
                <a:gd name="T0" fmla="*/ 430 w 1254"/>
                <a:gd name="T1" fmla="*/ 1731 h 1731"/>
                <a:gd name="T2" fmla="*/ 132 w 1254"/>
                <a:gd name="T3" fmla="*/ 1079 h 1731"/>
                <a:gd name="T4" fmla="*/ 750 w 1254"/>
                <a:gd name="T5" fmla="*/ 99 h 1731"/>
                <a:gd name="T6" fmla="*/ 1194 w 1254"/>
                <a:gd name="T7" fmla="*/ 426 h 1731"/>
                <a:gd name="T8" fmla="*/ 1254 w 1254"/>
                <a:gd name="T9" fmla="*/ 361 h 1731"/>
                <a:gd name="T10" fmla="*/ 750 w 1254"/>
                <a:gd name="T11" fmla="*/ 6 h 1731"/>
                <a:gd name="T12" fmla="*/ 72 w 1254"/>
                <a:gd name="T13" fmla="*/ 1090 h 1731"/>
                <a:gd name="T14" fmla="*/ 259 w 1254"/>
                <a:gd name="T15" fmla="*/ 1588 h 1731"/>
                <a:gd name="T16" fmla="*/ 430 w 1254"/>
                <a:gd name="T17" fmla="*/ 1731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4" h="1731">
                  <a:moveTo>
                    <a:pt x="430" y="1731"/>
                  </a:moveTo>
                  <a:cubicBezTo>
                    <a:pt x="320" y="1605"/>
                    <a:pt x="160" y="1364"/>
                    <a:pt x="132" y="1079"/>
                  </a:cubicBezTo>
                  <a:cubicBezTo>
                    <a:pt x="99" y="548"/>
                    <a:pt x="325" y="99"/>
                    <a:pt x="750" y="99"/>
                  </a:cubicBezTo>
                  <a:cubicBezTo>
                    <a:pt x="971" y="99"/>
                    <a:pt x="1117" y="234"/>
                    <a:pt x="1194" y="426"/>
                  </a:cubicBezTo>
                  <a:cubicBezTo>
                    <a:pt x="1213" y="403"/>
                    <a:pt x="1233" y="382"/>
                    <a:pt x="1254" y="361"/>
                  </a:cubicBezTo>
                  <a:cubicBezTo>
                    <a:pt x="1169" y="164"/>
                    <a:pt x="1009" y="8"/>
                    <a:pt x="750" y="6"/>
                  </a:cubicBezTo>
                  <a:cubicBezTo>
                    <a:pt x="386" y="0"/>
                    <a:pt x="0" y="356"/>
                    <a:pt x="72" y="1090"/>
                  </a:cubicBezTo>
                  <a:cubicBezTo>
                    <a:pt x="94" y="1287"/>
                    <a:pt x="176" y="1457"/>
                    <a:pt x="259" y="1588"/>
                  </a:cubicBezTo>
                  <a:cubicBezTo>
                    <a:pt x="314" y="1649"/>
                    <a:pt x="369" y="1693"/>
                    <a:pt x="430" y="173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41"/>
            <p:cNvSpPr>
              <a:spLocks/>
            </p:cNvSpPr>
            <p:nvPr/>
          </p:nvSpPr>
          <p:spPr bwMode="auto">
            <a:xfrm>
              <a:off x="9834370" y="3625515"/>
              <a:ext cx="225448" cy="82140"/>
            </a:xfrm>
            <a:custGeom>
              <a:avLst/>
              <a:gdLst>
                <a:gd name="T0" fmla="*/ 1125 w 1125"/>
                <a:gd name="T1" fmla="*/ 410 h 410"/>
                <a:gd name="T2" fmla="*/ 480 w 1125"/>
                <a:gd name="T3" fmla="*/ 0 h 410"/>
                <a:gd name="T4" fmla="*/ 0 w 1125"/>
                <a:gd name="T5" fmla="*/ 219 h 410"/>
                <a:gd name="T6" fmla="*/ 474 w 1125"/>
                <a:gd name="T7" fmla="*/ 98 h 410"/>
                <a:gd name="T8" fmla="*/ 1125 w 1125"/>
                <a:gd name="T9" fmla="*/ 410 h 410"/>
              </a:gdLst>
              <a:ahLst/>
              <a:cxnLst>
                <a:cxn ang="0">
                  <a:pos x="T0" y="T1"/>
                </a:cxn>
                <a:cxn ang="0">
                  <a:pos x="T2" y="T3"/>
                </a:cxn>
                <a:cxn ang="0">
                  <a:pos x="T4" y="T5"/>
                </a:cxn>
                <a:cxn ang="0">
                  <a:pos x="T6" y="T7"/>
                </a:cxn>
                <a:cxn ang="0">
                  <a:pos x="T8" y="T9"/>
                </a:cxn>
              </a:cxnLst>
              <a:rect l="0" t="0" r="r" b="b"/>
              <a:pathLst>
                <a:path w="1125" h="410">
                  <a:moveTo>
                    <a:pt x="1125" y="410"/>
                  </a:moveTo>
                  <a:cubicBezTo>
                    <a:pt x="1025" y="241"/>
                    <a:pt x="816" y="0"/>
                    <a:pt x="480" y="0"/>
                  </a:cubicBezTo>
                  <a:cubicBezTo>
                    <a:pt x="276" y="0"/>
                    <a:pt x="121" y="98"/>
                    <a:pt x="0" y="219"/>
                  </a:cubicBezTo>
                  <a:cubicBezTo>
                    <a:pt x="11" y="213"/>
                    <a:pt x="182" y="98"/>
                    <a:pt x="474" y="98"/>
                  </a:cubicBezTo>
                  <a:cubicBezTo>
                    <a:pt x="893" y="98"/>
                    <a:pt x="1125" y="410"/>
                    <a:pt x="1125" y="41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5" name="Freeform 88"/>
          <p:cNvSpPr>
            <a:spLocks noEditPoints="1"/>
          </p:cNvSpPr>
          <p:nvPr/>
        </p:nvSpPr>
        <p:spPr bwMode="black">
          <a:xfrm>
            <a:off x="2100450" y="2704052"/>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7" name="Freeform 86"/>
          <p:cNvSpPr>
            <a:spLocks noEditPoints="1"/>
          </p:cNvSpPr>
          <p:nvPr/>
        </p:nvSpPr>
        <p:spPr bwMode="black">
          <a:xfrm>
            <a:off x="8510905" y="2761278"/>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8" name="Freeform 88"/>
          <p:cNvSpPr>
            <a:spLocks noEditPoints="1"/>
          </p:cNvSpPr>
          <p:nvPr/>
        </p:nvSpPr>
        <p:spPr bwMode="black">
          <a:xfrm>
            <a:off x="8965013" y="2704052"/>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Rectangle 7"/>
          <p:cNvSpPr/>
          <p:nvPr/>
        </p:nvSpPr>
        <p:spPr bwMode="auto">
          <a:xfrm>
            <a:off x="3501958" y="2521077"/>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Application-layer </a:t>
            </a:r>
          </a:p>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Connectivity &amp; Messaging </a:t>
            </a:r>
          </a:p>
          <a:p>
            <a:pPr algn="ctr" defTabSz="914099" fontAlgn="base">
              <a:spcBef>
                <a:spcPts val="100"/>
              </a:spcBef>
              <a:spcAft>
                <a:spcPct val="0"/>
              </a:spcAft>
            </a:pPr>
            <a:r>
              <a:rPr lang="en-US" sz="1600" dirty="0">
                <a:ln>
                  <a:solidFill>
                    <a:schemeClr val="bg1">
                      <a:alpha val="0"/>
                    </a:schemeClr>
                  </a:solidFill>
                </a:ln>
                <a:solidFill>
                  <a:schemeClr val="bg1">
                    <a:alpha val="99000"/>
                  </a:schemeClr>
                </a:solidFill>
              </a:rPr>
              <a:t>Service Bus</a:t>
            </a:r>
          </a:p>
        </p:txBody>
      </p:sp>
      <p:sp>
        <p:nvSpPr>
          <p:cNvPr id="10" name="Rectangle 9"/>
          <p:cNvSpPr/>
          <p:nvPr/>
        </p:nvSpPr>
        <p:spPr bwMode="auto">
          <a:xfrm>
            <a:off x="3501958" y="4670804"/>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Secure Network </a:t>
            </a:r>
            <a:r>
              <a:rPr lang="en-US" sz="2000" dirty="0" smtClean="0">
                <a:ln>
                  <a:solidFill>
                    <a:schemeClr val="bg1">
                      <a:alpha val="0"/>
                    </a:schemeClr>
                  </a:solidFill>
                </a:ln>
                <a:solidFill>
                  <a:schemeClr val="bg1">
                    <a:alpha val="99000"/>
                  </a:schemeClr>
                </a:solidFill>
                <a:latin typeface="Segoe UI Light" pitchFamily="34" charset="0"/>
              </a:rPr>
              <a:t>Connectivity</a:t>
            </a:r>
          </a:p>
          <a:p>
            <a:pPr algn="ctr" defTabSz="914099" fontAlgn="base">
              <a:spcBef>
                <a:spcPts val="300"/>
              </a:spcBef>
              <a:spcAft>
                <a:spcPct val="0"/>
              </a:spcAft>
            </a:pPr>
            <a:r>
              <a:rPr lang="en-US" sz="1600" dirty="0">
                <a:ln>
                  <a:solidFill>
                    <a:schemeClr val="bg1">
                      <a:alpha val="0"/>
                    </a:schemeClr>
                  </a:solidFill>
                </a:ln>
                <a:solidFill>
                  <a:schemeClr val="bg1">
                    <a:alpha val="99000"/>
                  </a:schemeClr>
                </a:solidFill>
              </a:rPr>
              <a:t>Windows Azure Connect</a:t>
            </a:r>
          </a:p>
        </p:txBody>
      </p:sp>
      <p:sp>
        <p:nvSpPr>
          <p:cNvPr id="7" name="Rectangle 6"/>
          <p:cNvSpPr/>
          <p:nvPr/>
        </p:nvSpPr>
        <p:spPr bwMode="auto">
          <a:xfrm>
            <a:off x="3501958" y="1446213"/>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Data Synchronization</a:t>
            </a:r>
          </a:p>
          <a:p>
            <a:pPr algn="ctr" defTabSz="914099" fontAlgn="base">
              <a:spcBef>
                <a:spcPts val="300"/>
              </a:spcBef>
              <a:spcAft>
                <a:spcPct val="0"/>
              </a:spcAft>
            </a:pPr>
            <a:r>
              <a:rPr lang="en-US" sz="1600" dirty="0">
                <a:ln>
                  <a:solidFill>
                    <a:schemeClr val="bg1">
                      <a:alpha val="0"/>
                    </a:schemeClr>
                  </a:solidFill>
                </a:ln>
                <a:solidFill>
                  <a:schemeClr val="bg1">
                    <a:alpha val="99000"/>
                  </a:schemeClr>
                </a:solidFill>
              </a:rPr>
              <a:t>SQL Azure Data Sync</a:t>
            </a:r>
          </a:p>
        </p:txBody>
      </p:sp>
      <p:sp>
        <p:nvSpPr>
          <p:cNvPr id="9" name="Rectangle 8"/>
          <p:cNvSpPr/>
          <p:nvPr/>
        </p:nvSpPr>
        <p:spPr bwMode="auto">
          <a:xfrm>
            <a:off x="3501958" y="3595941"/>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Security</a:t>
            </a:r>
          </a:p>
          <a:p>
            <a:pPr algn="ctr" defTabSz="914099" fontAlgn="base">
              <a:spcBef>
                <a:spcPts val="300"/>
              </a:spcBef>
              <a:spcAft>
                <a:spcPct val="0"/>
              </a:spcAft>
            </a:pPr>
            <a:r>
              <a:rPr lang="en-IN" sz="1600" dirty="0">
                <a:ln>
                  <a:solidFill>
                    <a:schemeClr val="bg1">
                      <a:alpha val="0"/>
                    </a:schemeClr>
                  </a:solidFill>
                </a:ln>
                <a:solidFill>
                  <a:schemeClr val="bg1">
                    <a:alpha val="99000"/>
                  </a:schemeClr>
                </a:solidFill>
              </a:rPr>
              <a:t>Federated </a:t>
            </a:r>
            <a:r>
              <a:rPr lang="en-IN" sz="1600" dirty="0" smtClean="0">
                <a:ln>
                  <a:solidFill>
                    <a:schemeClr val="bg1">
                      <a:alpha val="0"/>
                    </a:schemeClr>
                  </a:solidFill>
                </a:ln>
                <a:solidFill>
                  <a:schemeClr val="bg1">
                    <a:alpha val="99000"/>
                  </a:schemeClr>
                </a:solidFill>
              </a:rPr>
              <a:t>Identity and </a:t>
            </a:r>
            <a:r>
              <a:rPr lang="en-IN" sz="1600" dirty="0">
                <a:ln>
                  <a:solidFill>
                    <a:schemeClr val="bg1">
                      <a:alpha val="0"/>
                    </a:schemeClr>
                  </a:solidFill>
                </a:ln>
                <a:solidFill>
                  <a:schemeClr val="bg1">
                    <a:alpha val="99000"/>
                  </a:schemeClr>
                </a:solidFill>
              </a:rPr>
              <a:t>Access Control</a:t>
            </a:r>
          </a:p>
        </p:txBody>
      </p:sp>
      <p:sp>
        <p:nvSpPr>
          <p:cNvPr id="176" name="Freeform 62"/>
          <p:cNvSpPr>
            <a:spLocks noEditPoints="1"/>
          </p:cNvSpPr>
          <p:nvPr/>
        </p:nvSpPr>
        <p:spPr bwMode="black">
          <a:xfrm>
            <a:off x="7555436" y="5635169"/>
            <a:ext cx="548784" cy="54864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77" name="Group 176"/>
          <p:cNvGrpSpPr/>
          <p:nvPr/>
        </p:nvGrpSpPr>
        <p:grpSpPr>
          <a:xfrm>
            <a:off x="1422003" y="1614998"/>
            <a:ext cx="1146293" cy="724406"/>
            <a:chOff x="1498211" y="1446213"/>
            <a:chExt cx="1146293" cy="724406"/>
          </a:xfrm>
          <a:solidFill>
            <a:schemeClr val="accent3"/>
          </a:solidFill>
        </p:grpSpPr>
        <p:sp>
          <p:nvSpPr>
            <p:cNvPr id="178" name="Freeform 34"/>
            <p:cNvSpPr>
              <a:spLocks noEditPoints="1"/>
            </p:cNvSpPr>
            <p:nvPr/>
          </p:nvSpPr>
          <p:spPr bwMode="auto">
            <a:xfrm>
              <a:off x="1498211"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79" name="Freeform 34"/>
            <p:cNvSpPr>
              <a:spLocks noEditPoints="1"/>
            </p:cNvSpPr>
            <p:nvPr/>
          </p:nvSpPr>
          <p:spPr bwMode="auto">
            <a:xfrm>
              <a:off x="2099908"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180" name="Group 179"/>
            <p:cNvGrpSpPr/>
            <p:nvPr/>
          </p:nvGrpSpPr>
          <p:grpSpPr>
            <a:xfrm>
              <a:off x="1799060" y="1636207"/>
              <a:ext cx="544596" cy="534412"/>
              <a:chOff x="1794906" y="1636207"/>
              <a:chExt cx="544596" cy="534412"/>
            </a:xfrm>
            <a:grpFill/>
          </p:grpSpPr>
          <p:grpSp>
            <p:nvGrpSpPr>
              <p:cNvPr id="181" name="Group 180"/>
              <p:cNvGrpSpPr/>
              <p:nvPr/>
            </p:nvGrpSpPr>
            <p:grpSpPr>
              <a:xfrm>
                <a:off x="1814513" y="1662113"/>
                <a:ext cx="504825" cy="464344"/>
                <a:chOff x="1814513" y="1662113"/>
                <a:chExt cx="504825" cy="464344"/>
              </a:xfrm>
              <a:grpFill/>
            </p:grpSpPr>
            <p:sp>
              <p:nvSpPr>
                <p:cNvPr id="183" name="Oval 182"/>
                <p:cNvSpPr/>
                <p:nvPr/>
              </p:nvSpPr>
              <p:spPr bwMode="auto">
                <a:xfrm>
                  <a:off x="1814513" y="1662113"/>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84" name="Oval 183"/>
                <p:cNvSpPr/>
                <p:nvPr/>
              </p:nvSpPr>
              <p:spPr bwMode="auto">
                <a:xfrm>
                  <a:off x="1814513" y="1950245"/>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85" name="Rectangle 184"/>
                <p:cNvSpPr/>
                <p:nvPr/>
              </p:nvSpPr>
              <p:spPr bwMode="auto">
                <a:xfrm>
                  <a:off x="1816894" y="1754981"/>
                  <a:ext cx="502444" cy="3024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grpSp>
          <p:sp>
            <p:nvSpPr>
              <p:cNvPr id="182" name="Freeform 34"/>
              <p:cNvSpPr>
                <a:spLocks noEditPoints="1"/>
              </p:cNvSpPr>
              <p:nvPr/>
            </p:nvSpPr>
            <p:spPr bwMode="auto">
              <a:xfrm>
                <a:off x="1794906" y="1636207"/>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grpSp>
      <p:sp>
        <p:nvSpPr>
          <p:cNvPr id="153" name="Freeform 86"/>
          <p:cNvSpPr>
            <a:spLocks noEditPoints="1"/>
          </p:cNvSpPr>
          <p:nvPr/>
        </p:nvSpPr>
        <p:spPr bwMode="black">
          <a:xfrm>
            <a:off x="1646342" y="2761278"/>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2"/>
          </a:solidFill>
          <a:ln w="19050">
            <a:noFill/>
            <a:round/>
            <a:headEnd/>
            <a:tailEnd/>
          </a:ln>
          <a:extLst/>
        </p:spPr>
        <p:txBody>
          <a:bodyPr vert="horz" wrap="square" lIns="91440" tIns="45720" rIns="91440" bIns="45720"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5820911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82195152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83"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Windows Azure Connect – Closer Look</a:t>
            </a:r>
            <a:endParaRPr lang="en-US" dirty="0"/>
          </a:p>
        </p:txBody>
      </p:sp>
      <p:sp>
        <p:nvSpPr>
          <p:cNvPr id="7" name="Content Placeholder 6"/>
          <p:cNvSpPr>
            <a:spLocks noGrp="1"/>
          </p:cNvSpPr>
          <p:nvPr>
            <p:ph type="body" sz="quarter" idx="10"/>
            <p:custDataLst>
              <p:tags r:id="rId4"/>
            </p:custDataLst>
          </p:nvPr>
        </p:nvSpPr>
        <p:spPr>
          <a:xfrm>
            <a:off x="519112" y="1447799"/>
            <a:ext cx="6416709" cy="2557623"/>
          </a:xfrm>
        </p:spPr>
        <p:txBody>
          <a:bodyPr/>
          <a:lstStyle/>
          <a:p>
            <a:r>
              <a:rPr lang="en-US" sz="3200" dirty="0">
                <a:solidFill>
                  <a:schemeClr val="accent2">
                    <a:alpha val="99000"/>
                  </a:schemeClr>
                </a:solidFill>
              </a:rPr>
              <a:t>Enable WA Roles for external connectivity via service model</a:t>
            </a:r>
          </a:p>
          <a:p>
            <a:r>
              <a:rPr lang="en-US" sz="3200" dirty="0">
                <a:solidFill>
                  <a:schemeClr val="accent2">
                    <a:alpha val="99000"/>
                  </a:schemeClr>
                </a:solidFill>
              </a:rPr>
              <a:t>Enable external computers for connectivity by installing Connect agent</a:t>
            </a:r>
          </a:p>
          <a:p>
            <a:pPr lvl="1"/>
            <a:r>
              <a:rPr lang="en-US" dirty="0" smtClean="0"/>
              <a:t>Win Server 2008, 2008 R2, Vista, and Win7 </a:t>
            </a:r>
            <a:br>
              <a:rPr lang="en-US" dirty="0" smtClean="0"/>
            </a:br>
            <a:r>
              <a:rPr lang="en-US" dirty="0" smtClean="0"/>
              <a:t>supported platforms</a:t>
            </a:r>
          </a:p>
        </p:txBody>
      </p:sp>
      <p:sp>
        <p:nvSpPr>
          <p:cNvPr id="42" name="Rectangle 41"/>
          <p:cNvSpPr/>
          <p:nvPr>
            <p:custDataLst>
              <p:tags r:id="rId5"/>
            </p:custDataLst>
          </p:nvPr>
        </p:nvSpPr>
        <p:spPr bwMode="auto">
          <a:xfrm>
            <a:off x="6958583" y="1463675"/>
            <a:ext cx="4712967" cy="4581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sp>
        <p:nvSpPr>
          <p:cNvPr id="43"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4" name="Oval 43"/>
          <p:cNvSpPr/>
          <p:nvPr>
            <p:custDataLst>
              <p:tags r:id="rId6"/>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5" name="Oval 44"/>
          <p:cNvSpPr/>
          <p:nvPr>
            <p:custDataLst>
              <p:tags r:id="rId7"/>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6" name="Rectangle 45"/>
          <p:cNvSpPr/>
          <p:nvPr>
            <p:custDataLst>
              <p:tags r:id="rId8"/>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7" name="Left-Right Arrow 46"/>
          <p:cNvSpPr/>
          <p:nvPr>
            <p:custDataLst>
              <p:tags r:id="rId9"/>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8" name="Rectangle 47"/>
          <p:cNvSpPr/>
          <p:nvPr>
            <p:custDataLst>
              <p:tags r:id="rId10"/>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9" name="Left-Right Arrow 48"/>
          <p:cNvSpPr/>
          <p:nvPr>
            <p:custDataLst>
              <p:tags r:id="rId11"/>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0" name="Rectangle 49"/>
          <p:cNvSpPr/>
          <p:nvPr/>
        </p:nvSpPr>
        <p:spPr>
          <a:xfrm>
            <a:off x="8383000" y="1970088"/>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51"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Rectangle 91"/>
          <p:cNvSpPr/>
          <p:nvPr>
            <p:custDataLst>
              <p:tags r:id="rId12"/>
            </p:custDataLst>
          </p:nvPr>
        </p:nvSpPr>
        <p:spPr>
          <a:xfrm>
            <a:off x="9832133" y="4353929"/>
            <a:ext cx="731092" cy="75886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3" name="Rectangle 92"/>
          <p:cNvSpPr/>
          <p:nvPr>
            <p:custDataLst>
              <p:tags r:id="rId13"/>
            </p:custDataLst>
          </p:nvPr>
        </p:nvSpPr>
        <p:spPr>
          <a:xfrm>
            <a:off x="7213600" y="4353929"/>
            <a:ext cx="1584399" cy="436944"/>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4" name="Freeform 86"/>
          <p:cNvSpPr>
            <a:spLocks/>
          </p:cNvSpPr>
          <p:nvPr>
            <p:custDataLst>
              <p:tags r:id="rId14"/>
            </p:custDataLst>
          </p:nvPr>
        </p:nvSpPr>
        <p:spPr bwMode="black">
          <a:xfrm>
            <a:off x="8502594" y="437343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95" name="Rectangle 94"/>
          <p:cNvSpPr/>
          <p:nvPr>
            <p:custDataLst>
              <p:tags r:id="rId15"/>
            </p:custDataLst>
          </p:nvPr>
        </p:nvSpPr>
        <p:spPr>
          <a:xfrm>
            <a:off x="7995470" y="2358720"/>
            <a:ext cx="2639194" cy="876960"/>
          </a:xfrm>
          <a:prstGeom prst="rect">
            <a:avLst/>
          </a:prstGeom>
          <a:noFill/>
          <a:ln w="952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nvGrpSpPr>
          <p:cNvPr id="96" name="Group 95"/>
          <p:cNvGrpSpPr/>
          <p:nvPr>
            <p:custDataLst>
              <p:tags r:id="rId16"/>
            </p:custDataLst>
          </p:nvPr>
        </p:nvGrpSpPr>
        <p:grpSpPr>
          <a:xfrm>
            <a:off x="8055763" y="2415896"/>
            <a:ext cx="2518606" cy="381000"/>
            <a:chOff x="8235514" y="1958370"/>
            <a:chExt cx="2518606" cy="381000"/>
          </a:xfrm>
        </p:grpSpPr>
        <p:sp>
          <p:nvSpPr>
            <p:cNvPr id="97" name="Rectangle 96"/>
            <p:cNvSpPr/>
            <p:nvPr/>
          </p:nvSpPr>
          <p:spPr>
            <a:xfrm>
              <a:off x="8235514"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98" name="Rectangle 97"/>
            <p:cNvSpPr/>
            <p:nvPr/>
          </p:nvSpPr>
          <p:spPr>
            <a:xfrm>
              <a:off x="10068320"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grpSp>
      <p:sp>
        <p:nvSpPr>
          <p:cNvPr id="99" name="Rectangle 98"/>
          <p:cNvSpPr/>
          <p:nvPr>
            <p:custDataLst>
              <p:tags r:id="rId17"/>
            </p:custDataLst>
          </p:nvPr>
        </p:nvSpPr>
        <p:spPr>
          <a:xfrm>
            <a:off x="8835257" y="2796896"/>
            <a:ext cx="959618"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a:p>
            <a:pPr algn="ctr"/>
            <a:r>
              <a:rPr lang="en-US" sz="1000" dirty="0" smtClean="0">
                <a:ln>
                  <a:solidFill>
                    <a:schemeClr val="bg1">
                      <a:alpha val="0"/>
                    </a:schemeClr>
                  </a:solidFill>
                </a:ln>
              </a:rPr>
              <a:t>(multiple VM’s)</a:t>
            </a:r>
            <a:endParaRPr lang="en-US" sz="1200" dirty="0">
              <a:ln>
                <a:solidFill>
                  <a:schemeClr val="bg1">
                    <a:alpha val="0"/>
                  </a:schemeClr>
                </a:solidFill>
              </a:ln>
            </a:endParaRPr>
          </a:p>
        </p:txBody>
      </p:sp>
      <p:sp>
        <p:nvSpPr>
          <p:cNvPr id="100" name="Left-Right Arrow 99"/>
          <p:cNvSpPr/>
          <p:nvPr>
            <p:custDataLst>
              <p:tags r:id="rId18"/>
            </p:custDataLst>
          </p:nvPr>
        </p:nvSpPr>
        <p:spPr bwMode="auto">
          <a:xfrm rot="5400000">
            <a:off x="9419163" y="3483972"/>
            <a:ext cx="1557033"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1" name="TextBox 100"/>
          <p:cNvSpPr txBox="1"/>
          <p:nvPr>
            <p:custDataLst>
              <p:tags r:id="rId19"/>
            </p:custDataLst>
          </p:nvPr>
        </p:nvSpPr>
        <p:spPr>
          <a:xfrm>
            <a:off x="7219170" y="4801235"/>
            <a:ext cx="637995" cy="369332"/>
          </a:xfrm>
          <a:prstGeom prst="rect">
            <a:avLst/>
          </a:prstGeom>
          <a:noFill/>
        </p:spPr>
        <p:txBody>
          <a:bodyPr wrap="none" lIns="0" tIns="0" rIns="0" bIns="0" rtlCol="0">
            <a:spAutoFit/>
          </a:bodyPr>
          <a:lstStyle/>
          <a:p>
            <a:r>
              <a:rPr lang="en-US" sz="1200" dirty="0">
                <a:ln>
                  <a:solidFill>
                    <a:schemeClr val="bg1">
                      <a:alpha val="0"/>
                    </a:schemeClr>
                  </a:solidFill>
                </a:ln>
                <a:solidFill>
                  <a:srgbClr val="595959"/>
                </a:solidFill>
              </a:rPr>
              <a:t>Dev </a:t>
            </a:r>
            <a:r>
              <a:rPr lang="en-US" sz="1200" dirty="0" smtClean="0">
                <a:ln>
                  <a:solidFill>
                    <a:schemeClr val="bg1">
                      <a:alpha val="0"/>
                    </a:schemeClr>
                  </a:solidFill>
                </a:ln>
                <a:solidFill>
                  <a:srgbClr val="595959"/>
                </a:solidFill>
              </a:rPr>
              <a:t/>
            </a:r>
            <a:br>
              <a:rPr lang="en-US" sz="1200" dirty="0" smtClean="0">
                <a:ln>
                  <a:solidFill>
                    <a:schemeClr val="bg1">
                      <a:alpha val="0"/>
                    </a:schemeClr>
                  </a:solidFill>
                </a:ln>
                <a:solidFill>
                  <a:srgbClr val="595959"/>
                </a:solidFill>
              </a:rPr>
            </a:br>
            <a:r>
              <a:rPr lang="en-US" sz="1200" dirty="0" smtClean="0">
                <a:ln>
                  <a:solidFill>
                    <a:schemeClr val="bg1">
                      <a:alpha val="0"/>
                    </a:schemeClr>
                  </a:solidFill>
                </a:ln>
                <a:solidFill>
                  <a:srgbClr val="595959"/>
                </a:solidFill>
              </a:rPr>
              <a:t>machines</a:t>
            </a:r>
            <a:endParaRPr lang="en-US" sz="1200" dirty="0">
              <a:ln>
                <a:solidFill>
                  <a:schemeClr val="bg1">
                    <a:alpha val="0"/>
                  </a:schemeClr>
                </a:solidFill>
              </a:ln>
              <a:solidFill>
                <a:srgbClr val="595959"/>
              </a:solidFill>
            </a:endParaRPr>
          </a:p>
        </p:txBody>
      </p:sp>
      <p:cxnSp>
        <p:nvCxnSpPr>
          <p:cNvPr id="102" name="Straight Connector 101"/>
          <p:cNvCxnSpPr>
            <a:stCxn id="97" idx="3"/>
          </p:cNvCxnSpPr>
          <p:nvPr>
            <p:custDataLst>
              <p:tags r:id="rId20"/>
            </p:custDataLst>
          </p:nvPr>
        </p:nvCxnSpPr>
        <p:spPr>
          <a:xfrm>
            <a:off x="8741563" y="2606396"/>
            <a:ext cx="1147006" cy="27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97" idx="2"/>
            <a:endCxn id="99" idx="1"/>
          </p:cNvCxnSpPr>
          <p:nvPr>
            <p:custDataLst>
              <p:tags r:id="rId21"/>
            </p:custDataLst>
          </p:nvPr>
        </p:nvCxnSpPr>
        <p:spPr>
          <a:xfrm rot="16200000" flipH="1">
            <a:off x="8521710" y="2673849"/>
            <a:ext cx="190500" cy="436594"/>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custDataLst>
              <p:tags r:id="rId22"/>
            </p:custDataLst>
          </p:nvPr>
        </p:nvCxnSpPr>
        <p:spPr>
          <a:xfrm>
            <a:off x="7744991" y="3489860"/>
            <a:ext cx="0" cy="864069"/>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custDataLst>
              <p:tags r:id="rId23"/>
            </p:custDataLst>
          </p:nvPr>
        </p:nvCxnSpPr>
        <p:spPr>
          <a:xfrm flipH="1">
            <a:off x="8217326" y="3082925"/>
            <a:ext cx="614758" cy="0"/>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06" name="Freeform 105"/>
          <p:cNvSpPr/>
          <p:nvPr>
            <p:custDataLst>
              <p:tags r:id="rId24"/>
            </p:custDataLst>
          </p:nvPr>
        </p:nvSpPr>
        <p:spPr>
          <a:xfrm>
            <a:off x="8039100" y="3419475"/>
            <a:ext cx="1933575" cy="927100"/>
          </a:xfrm>
          <a:custGeom>
            <a:avLst/>
            <a:gdLst>
              <a:gd name="connsiteX0" fmla="*/ 0 w 1933575"/>
              <a:gd name="connsiteY0" fmla="*/ 0 h 927100"/>
              <a:gd name="connsiteX1" fmla="*/ 0 w 1933575"/>
              <a:gd name="connsiteY1" fmla="*/ 254000 h 927100"/>
              <a:gd name="connsiteX2" fmla="*/ 1933575 w 1933575"/>
              <a:gd name="connsiteY2" fmla="*/ 254000 h 927100"/>
              <a:gd name="connsiteX3" fmla="*/ 1933575 w 1933575"/>
              <a:gd name="connsiteY3" fmla="*/ 927100 h 927100"/>
            </a:gdLst>
            <a:ahLst/>
            <a:cxnLst>
              <a:cxn ang="0">
                <a:pos x="connsiteX0" y="connsiteY0"/>
              </a:cxn>
              <a:cxn ang="0">
                <a:pos x="connsiteX1" y="connsiteY1"/>
              </a:cxn>
              <a:cxn ang="0">
                <a:pos x="connsiteX2" y="connsiteY2"/>
              </a:cxn>
              <a:cxn ang="0">
                <a:pos x="connsiteX3" y="connsiteY3"/>
              </a:cxn>
            </a:cxnLst>
            <a:rect l="l" t="t" r="r" b="b"/>
            <a:pathLst>
              <a:path w="1933575" h="927100">
                <a:moveTo>
                  <a:pt x="0" y="0"/>
                </a:moveTo>
                <a:lnTo>
                  <a:pt x="0" y="254000"/>
                </a:lnTo>
                <a:lnTo>
                  <a:pt x="1933575" y="254000"/>
                </a:lnTo>
                <a:lnTo>
                  <a:pt x="1933575" y="927100"/>
                </a:lnTo>
              </a:path>
            </a:pathLst>
          </a:cu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07" name="TextBox 106"/>
          <p:cNvSpPr txBox="1"/>
          <p:nvPr>
            <p:custDataLst>
              <p:tags r:id="rId25"/>
            </p:custDataLst>
          </p:nvPr>
        </p:nvSpPr>
        <p:spPr>
          <a:xfrm>
            <a:off x="9850052" y="5128607"/>
            <a:ext cx="695255" cy="184666"/>
          </a:xfrm>
          <a:prstGeom prst="rect">
            <a:avLst/>
          </a:prstGeom>
          <a:noFill/>
        </p:spPr>
        <p:txBody>
          <a:bodyPr wrap="none" lIns="0" tIns="0" rIns="0" bIns="0" rtlCol="0">
            <a:spAutoFit/>
          </a:bodyPr>
          <a:lstStyle/>
          <a:p>
            <a:pPr algn="ctr"/>
            <a:r>
              <a:rPr lang="en-US" sz="1200" dirty="0" smtClean="0">
                <a:ln>
                  <a:solidFill>
                    <a:schemeClr val="bg1">
                      <a:alpha val="0"/>
                    </a:schemeClr>
                  </a:solidFill>
                </a:ln>
                <a:solidFill>
                  <a:srgbClr val="595959"/>
                </a:solidFill>
              </a:rPr>
              <a:t>Databases</a:t>
            </a:r>
            <a:endParaRPr lang="en-US" sz="1200" dirty="0">
              <a:ln>
                <a:solidFill>
                  <a:schemeClr val="bg1">
                    <a:alpha val="0"/>
                  </a:schemeClr>
                </a:solidFill>
              </a:ln>
              <a:solidFill>
                <a:srgbClr val="595959"/>
              </a:solidFill>
            </a:endParaRPr>
          </a:p>
        </p:txBody>
      </p:sp>
      <p:sp>
        <p:nvSpPr>
          <p:cNvPr id="108" name="Left-Right Arrow 112"/>
          <p:cNvSpPr/>
          <p:nvPr>
            <p:custDataLst>
              <p:tags r:id="rId26"/>
            </p:custDataLst>
          </p:nvPr>
        </p:nvSpPr>
        <p:spPr bwMode="auto">
          <a:xfrm>
            <a:off x="8801674" y="3177896"/>
            <a:ext cx="604832" cy="1485945"/>
          </a:xfrm>
          <a:custGeom>
            <a:avLst/>
            <a:gdLst>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467672 w 604832"/>
              <a:gd name="connsiteY4" fmla="*/ 1442730 h 1485945"/>
              <a:gd name="connsiteX5" fmla="*/ 91440 w 604832"/>
              <a:gd name="connsiteY5" fmla="*/ 1440225 h 1485945"/>
              <a:gd name="connsiteX6" fmla="*/ 91440 w 604832"/>
              <a:gd name="connsiteY6" fmla="*/ 1485945 h 1485945"/>
              <a:gd name="connsiteX7" fmla="*/ 0 w 604832"/>
              <a:gd name="connsiteY7" fmla="*/ 1394505 h 1485945"/>
              <a:gd name="connsiteX8" fmla="*/ 91440 w 604832"/>
              <a:gd name="connsiteY8" fmla="*/ 1303065 h 1485945"/>
              <a:gd name="connsiteX9" fmla="*/ 91440 w 604832"/>
              <a:gd name="connsiteY9" fmla="*/ 1348785 h 1485945"/>
              <a:gd name="connsiteX10" fmla="*/ 467672 w 604832"/>
              <a:gd name="connsiteY10" fmla="*/ 1348785 h 1485945"/>
              <a:gd name="connsiteX11" fmla="*/ 467672 w 604832"/>
              <a:gd name="connsiteY11" fmla="*/ 91440 h 1485945"/>
              <a:gd name="connsiteX12" fmla="*/ 421952 w 604832"/>
              <a:gd name="connsiteY12" fmla="*/ 91440 h 1485945"/>
              <a:gd name="connsiteX13" fmla="*/ 513392 w 604832"/>
              <a:gd name="connsiteY13"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0349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832" h="1485945">
                <a:moveTo>
                  <a:pt x="513392" y="0"/>
                </a:moveTo>
                <a:lnTo>
                  <a:pt x="604832" y="91440"/>
                </a:lnTo>
                <a:lnTo>
                  <a:pt x="559112" y="91440"/>
                </a:lnTo>
                <a:lnTo>
                  <a:pt x="559112" y="1440349"/>
                </a:lnTo>
                <a:lnTo>
                  <a:pt x="91440" y="1440225"/>
                </a:lnTo>
                <a:lnTo>
                  <a:pt x="91440" y="1485945"/>
                </a:lnTo>
                <a:lnTo>
                  <a:pt x="0" y="1394505"/>
                </a:lnTo>
                <a:lnTo>
                  <a:pt x="91440" y="1303065"/>
                </a:lnTo>
                <a:lnTo>
                  <a:pt x="91440" y="1348785"/>
                </a:lnTo>
                <a:lnTo>
                  <a:pt x="467672" y="1348785"/>
                </a:lnTo>
                <a:lnTo>
                  <a:pt x="467672" y="91440"/>
                </a:lnTo>
                <a:lnTo>
                  <a:pt x="421952" y="91440"/>
                </a:lnTo>
                <a:lnTo>
                  <a:pt x="513392"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9" name="Freeform 6"/>
          <p:cNvSpPr>
            <a:spLocks noEditPoints="1"/>
          </p:cNvSpPr>
          <p:nvPr/>
        </p:nvSpPr>
        <p:spPr bwMode="auto">
          <a:xfrm>
            <a:off x="7389884"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6"/>
          <p:cNvSpPr>
            <a:spLocks/>
          </p:cNvSpPr>
          <p:nvPr/>
        </p:nvSpPr>
        <p:spPr bwMode="black">
          <a:xfrm>
            <a:off x="7672822" y="438964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111" name="Freeform 6"/>
          <p:cNvSpPr>
            <a:spLocks/>
          </p:cNvSpPr>
          <p:nvPr/>
        </p:nvSpPr>
        <p:spPr bwMode="auto">
          <a:xfrm>
            <a:off x="7275716" y="2783521"/>
            <a:ext cx="953884" cy="63933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6"/>
          </a:solidFill>
          <a:ln>
            <a:noFill/>
          </a:ln>
        </p:spPr>
        <p:txBody>
          <a:bodyPr vert="horz" wrap="square" lIns="82305" tIns="91440" rIns="82305" bIns="0" numCol="1" anchor="ctr" anchorCtr="0" compatLnSpc="1">
            <a:prstTxWarp prst="textNoShape">
              <a:avLst/>
            </a:prstTxWarp>
          </a:bodyPr>
          <a:lstStyle/>
          <a:p>
            <a:pPr algn="ctr" defTabSz="913788" fontAlgn="base">
              <a:spcBef>
                <a:spcPts val="1200"/>
              </a:spcBef>
              <a:spcAft>
                <a:spcPct val="0"/>
              </a:spcAft>
            </a:pPr>
            <a:r>
              <a:rPr lang="en-US" sz="1600" dirty="0">
                <a:ln>
                  <a:solidFill>
                    <a:srgbClr val="FFFFFF">
                      <a:alpha val="0"/>
                    </a:srgbClr>
                  </a:solidFill>
                </a:ln>
                <a:solidFill>
                  <a:schemeClr val="bg1">
                    <a:alpha val="99000"/>
                  </a:schemeClr>
                </a:solidFill>
              </a:rPr>
              <a:t>Relay</a:t>
            </a:r>
          </a:p>
        </p:txBody>
      </p:sp>
    </p:spTree>
    <p:extLst>
      <p:ext uri="{BB962C8B-B14F-4D97-AF65-F5344CB8AC3E}">
        <p14:creationId xmlns:p14="http://schemas.microsoft.com/office/powerpoint/2010/main" val="22625618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3157736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16"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Windows Azure Connect – Closer Look</a:t>
            </a:r>
            <a:endParaRPr lang="en-US" dirty="0"/>
          </a:p>
        </p:txBody>
      </p:sp>
      <p:sp>
        <p:nvSpPr>
          <p:cNvPr id="7" name="Content Placeholder 6"/>
          <p:cNvSpPr>
            <a:spLocks noGrp="1"/>
          </p:cNvSpPr>
          <p:nvPr>
            <p:ph type="body" sz="quarter" idx="10"/>
            <p:custDataLst>
              <p:tags r:id="rId4"/>
            </p:custDataLst>
          </p:nvPr>
        </p:nvSpPr>
        <p:spPr>
          <a:xfrm>
            <a:off x="519112" y="1447799"/>
            <a:ext cx="6309705" cy="4416594"/>
          </a:xfrm>
        </p:spPr>
        <p:txBody>
          <a:bodyPr/>
          <a:lstStyle/>
          <a:p>
            <a:pPr lvl="0"/>
            <a:r>
              <a:rPr lang="en-US" sz="3200" dirty="0">
                <a:solidFill>
                  <a:schemeClr val="accent2">
                    <a:alpha val="99000"/>
                  </a:schemeClr>
                </a:solidFill>
              </a:rPr>
              <a:t>Network policy managed through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WA </a:t>
            </a:r>
            <a:r>
              <a:rPr lang="en-US" sz="3200" dirty="0">
                <a:solidFill>
                  <a:schemeClr val="accent2">
                    <a:alpha val="99000"/>
                  </a:schemeClr>
                </a:solidFill>
              </a:rPr>
              <a:t>portal</a:t>
            </a:r>
          </a:p>
          <a:p>
            <a:pPr lvl="1"/>
            <a:r>
              <a:rPr lang="en-US" dirty="0"/>
              <a:t>Granular control over connectivity</a:t>
            </a:r>
          </a:p>
          <a:p>
            <a:pPr lvl="1"/>
            <a:endParaRPr lang="en-US" dirty="0"/>
          </a:p>
          <a:p>
            <a:pPr lvl="0"/>
            <a:r>
              <a:rPr lang="en-US" sz="3200" dirty="0">
                <a:solidFill>
                  <a:schemeClr val="accent2">
                    <a:alpha val="99000"/>
                  </a:schemeClr>
                </a:solidFill>
              </a:rPr>
              <a:t>Automatic setup of virtual IPv6 network between connected role instances and external computers</a:t>
            </a:r>
          </a:p>
          <a:p>
            <a:pPr lvl="1">
              <a:spcAft>
                <a:spcPts val="1200"/>
              </a:spcAft>
            </a:pPr>
            <a:r>
              <a:rPr lang="en-US" dirty="0"/>
              <a:t>Tunnel firewalls/NAT’s through hosted SSL-based </a:t>
            </a:r>
            <a:r>
              <a:rPr lang="en-US" dirty="0" smtClean="0"/>
              <a:t/>
            </a:r>
            <a:br>
              <a:rPr lang="en-US" dirty="0" smtClean="0"/>
            </a:br>
            <a:r>
              <a:rPr lang="en-US" dirty="0" smtClean="0"/>
              <a:t>relay </a:t>
            </a:r>
            <a:r>
              <a:rPr lang="en-US" dirty="0"/>
              <a:t>service</a:t>
            </a:r>
          </a:p>
          <a:p>
            <a:pPr lvl="1">
              <a:spcAft>
                <a:spcPts val="1200"/>
              </a:spcAft>
            </a:pPr>
            <a:r>
              <a:rPr lang="en-US" dirty="0"/>
              <a:t>Secured via end-to-end IPSec</a:t>
            </a:r>
          </a:p>
          <a:p>
            <a:pPr lvl="1">
              <a:spcAft>
                <a:spcPts val="1200"/>
              </a:spcAft>
            </a:pPr>
            <a:r>
              <a:rPr lang="en-US" dirty="0"/>
              <a:t>DNS name resolution</a:t>
            </a:r>
          </a:p>
        </p:txBody>
      </p:sp>
      <p:sp>
        <p:nvSpPr>
          <p:cNvPr id="40" name="Rectangle 39"/>
          <p:cNvSpPr/>
          <p:nvPr>
            <p:custDataLst>
              <p:tags r:id="rId5"/>
            </p:custDataLst>
          </p:nvPr>
        </p:nvSpPr>
        <p:spPr bwMode="auto">
          <a:xfrm>
            <a:off x="6958583" y="1463675"/>
            <a:ext cx="4712967" cy="4581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sp>
        <p:nvSpPr>
          <p:cNvPr id="41"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2" name="Oval 41"/>
          <p:cNvSpPr/>
          <p:nvPr>
            <p:custDataLst>
              <p:tags r:id="rId6"/>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3" name="Oval 42"/>
          <p:cNvSpPr/>
          <p:nvPr>
            <p:custDataLst>
              <p:tags r:id="rId7"/>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4" name="Rectangle 43"/>
          <p:cNvSpPr/>
          <p:nvPr>
            <p:custDataLst>
              <p:tags r:id="rId8"/>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5" name="Left-Right Arrow 44"/>
          <p:cNvSpPr/>
          <p:nvPr>
            <p:custDataLst>
              <p:tags r:id="rId9"/>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6" name="Rectangle 45"/>
          <p:cNvSpPr/>
          <p:nvPr>
            <p:custDataLst>
              <p:tags r:id="rId10"/>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7" name="Left-Right Arrow 46"/>
          <p:cNvSpPr/>
          <p:nvPr>
            <p:custDataLst>
              <p:tags r:id="rId11"/>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8" name="Rectangle 47"/>
          <p:cNvSpPr/>
          <p:nvPr/>
        </p:nvSpPr>
        <p:spPr>
          <a:xfrm>
            <a:off x="8383000" y="1970088"/>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49"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Rectangle 89"/>
          <p:cNvSpPr/>
          <p:nvPr>
            <p:custDataLst>
              <p:tags r:id="rId12"/>
            </p:custDataLst>
          </p:nvPr>
        </p:nvSpPr>
        <p:spPr>
          <a:xfrm>
            <a:off x="9832133" y="4353929"/>
            <a:ext cx="731092" cy="75886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1" name="Rectangle 90"/>
          <p:cNvSpPr/>
          <p:nvPr>
            <p:custDataLst>
              <p:tags r:id="rId13"/>
            </p:custDataLst>
          </p:nvPr>
        </p:nvSpPr>
        <p:spPr>
          <a:xfrm>
            <a:off x="7213600" y="4353929"/>
            <a:ext cx="1584399" cy="436944"/>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2" name="Freeform 86"/>
          <p:cNvSpPr>
            <a:spLocks/>
          </p:cNvSpPr>
          <p:nvPr>
            <p:custDataLst>
              <p:tags r:id="rId14"/>
            </p:custDataLst>
          </p:nvPr>
        </p:nvSpPr>
        <p:spPr bwMode="black">
          <a:xfrm>
            <a:off x="8502594" y="437343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93" name="Rectangle 92"/>
          <p:cNvSpPr/>
          <p:nvPr>
            <p:custDataLst>
              <p:tags r:id="rId15"/>
            </p:custDataLst>
          </p:nvPr>
        </p:nvSpPr>
        <p:spPr>
          <a:xfrm>
            <a:off x="7995470" y="2358720"/>
            <a:ext cx="2639194" cy="876960"/>
          </a:xfrm>
          <a:prstGeom prst="rect">
            <a:avLst/>
          </a:prstGeom>
          <a:noFill/>
          <a:ln w="952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nvGrpSpPr>
          <p:cNvPr id="94" name="Group 93"/>
          <p:cNvGrpSpPr/>
          <p:nvPr>
            <p:custDataLst>
              <p:tags r:id="rId16"/>
            </p:custDataLst>
          </p:nvPr>
        </p:nvGrpSpPr>
        <p:grpSpPr>
          <a:xfrm>
            <a:off x="8055763" y="2415896"/>
            <a:ext cx="2518606" cy="381000"/>
            <a:chOff x="8235514" y="1958370"/>
            <a:chExt cx="2518606" cy="381000"/>
          </a:xfrm>
        </p:grpSpPr>
        <p:sp>
          <p:nvSpPr>
            <p:cNvPr id="95" name="Rectangle 94"/>
            <p:cNvSpPr/>
            <p:nvPr/>
          </p:nvSpPr>
          <p:spPr>
            <a:xfrm>
              <a:off x="8235514"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96" name="Rectangle 95"/>
            <p:cNvSpPr/>
            <p:nvPr/>
          </p:nvSpPr>
          <p:spPr>
            <a:xfrm>
              <a:off x="10068320"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grpSp>
      <p:sp>
        <p:nvSpPr>
          <p:cNvPr id="97" name="Rectangle 96"/>
          <p:cNvSpPr/>
          <p:nvPr>
            <p:custDataLst>
              <p:tags r:id="rId17"/>
            </p:custDataLst>
          </p:nvPr>
        </p:nvSpPr>
        <p:spPr>
          <a:xfrm>
            <a:off x="8835257" y="2796896"/>
            <a:ext cx="959618"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a:p>
            <a:pPr algn="ctr"/>
            <a:r>
              <a:rPr lang="en-US" sz="1000" dirty="0" smtClean="0">
                <a:ln>
                  <a:solidFill>
                    <a:schemeClr val="bg1">
                      <a:alpha val="0"/>
                    </a:schemeClr>
                  </a:solidFill>
                </a:ln>
              </a:rPr>
              <a:t>(multiple VM’s)</a:t>
            </a:r>
            <a:endParaRPr lang="en-US" sz="1200" dirty="0">
              <a:ln>
                <a:solidFill>
                  <a:schemeClr val="bg1">
                    <a:alpha val="0"/>
                  </a:schemeClr>
                </a:solidFill>
              </a:ln>
            </a:endParaRPr>
          </a:p>
        </p:txBody>
      </p:sp>
      <p:sp>
        <p:nvSpPr>
          <p:cNvPr id="98" name="Left-Right Arrow 97"/>
          <p:cNvSpPr/>
          <p:nvPr>
            <p:custDataLst>
              <p:tags r:id="rId18"/>
            </p:custDataLst>
          </p:nvPr>
        </p:nvSpPr>
        <p:spPr bwMode="auto">
          <a:xfrm rot="5400000">
            <a:off x="9419163" y="3483972"/>
            <a:ext cx="1557033"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9" name="TextBox 98"/>
          <p:cNvSpPr txBox="1"/>
          <p:nvPr>
            <p:custDataLst>
              <p:tags r:id="rId19"/>
            </p:custDataLst>
          </p:nvPr>
        </p:nvSpPr>
        <p:spPr>
          <a:xfrm>
            <a:off x="7219170" y="4801235"/>
            <a:ext cx="637995" cy="369332"/>
          </a:xfrm>
          <a:prstGeom prst="rect">
            <a:avLst/>
          </a:prstGeom>
          <a:noFill/>
        </p:spPr>
        <p:txBody>
          <a:bodyPr wrap="none" lIns="0" tIns="0" rIns="0" bIns="0" rtlCol="0">
            <a:spAutoFit/>
          </a:bodyPr>
          <a:lstStyle/>
          <a:p>
            <a:r>
              <a:rPr lang="en-US" sz="1200" dirty="0">
                <a:ln>
                  <a:solidFill>
                    <a:schemeClr val="bg1">
                      <a:alpha val="0"/>
                    </a:schemeClr>
                  </a:solidFill>
                </a:ln>
                <a:solidFill>
                  <a:srgbClr val="595959"/>
                </a:solidFill>
              </a:rPr>
              <a:t>Dev </a:t>
            </a:r>
            <a:r>
              <a:rPr lang="en-US" sz="1200" dirty="0" smtClean="0">
                <a:ln>
                  <a:solidFill>
                    <a:schemeClr val="bg1">
                      <a:alpha val="0"/>
                    </a:schemeClr>
                  </a:solidFill>
                </a:ln>
                <a:solidFill>
                  <a:srgbClr val="595959"/>
                </a:solidFill>
              </a:rPr>
              <a:t/>
            </a:r>
            <a:br>
              <a:rPr lang="en-US" sz="1200" dirty="0" smtClean="0">
                <a:ln>
                  <a:solidFill>
                    <a:schemeClr val="bg1">
                      <a:alpha val="0"/>
                    </a:schemeClr>
                  </a:solidFill>
                </a:ln>
                <a:solidFill>
                  <a:srgbClr val="595959"/>
                </a:solidFill>
              </a:rPr>
            </a:br>
            <a:r>
              <a:rPr lang="en-US" sz="1200" dirty="0" smtClean="0">
                <a:ln>
                  <a:solidFill>
                    <a:schemeClr val="bg1">
                      <a:alpha val="0"/>
                    </a:schemeClr>
                  </a:solidFill>
                </a:ln>
                <a:solidFill>
                  <a:srgbClr val="595959"/>
                </a:solidFill>
              </a:rPr>
              <a:t>machines</a:t>
            </a:r>
            <a:endParaRPr lang="en-US" sz="1200" dirty="0">
              <a:ln>
                <a:solidFill>
                  <a:schemeClr val="bg1">
                    <a:alpha val="0"/>
                  </a:schemeClr>
                </a:solidFill>
              </a:ln>
              <a:solidFill>
                <a:srgbClr val="595959"/>
              </a:solidFill>
            </a:endParaRPr>
          </a:p>
        </p:txBody>
      </p:sp>
      <p:cxnSp>
        <p:nvCxnSpPr>
          <p:cNvPr id="100" name="Straight Connector 99"/>
          <p:cNvCxnSpPr>
            <a:stCxn id="95" idx="3"/>
          </p:cNvCxnSpPr>
          <p:nvPr>
            <p:custDataLst>
              <p:tags r:id="rId20"/>
            </p:custDataLst>
          </p:nvPr>
        </p:nvCxnSpPr>
        <p:spPr>
          <a:xfrm>
            <a:off x="8741563" y="2606396"/>
            <a:ext cx="1147006" cy="27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95" idx="2"/>
            <a:endCxn id="97" idx="1"/>
          </p:cNvCxnSpPr>
          <p:nvPr>
            <p:custDataLst>
              <p:tags r:id="rId21"/>
            </p:custDataLst>
          </p:nvPr>
        </p:nvCxnSpPr>
        <p:spPr>
          <a:xfrm rot="16200000" flipH="1">
            <a:off x="8521710" y="2673849"/>
            <a:ext cx="190500" cy="436594"/>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custDataLst>
              <p:tags r:id="rId22"/>
            </p:custDataLst>
          </p:nvPr>
        </p:nvCxnSpPr>
        <p:spPr>
          <a:xfrm>
            <a:off x="7744991" y="3489860"/>
            <a:ext cx="0" cy="864069"/>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custDataLst>
              <p:tags r:id="rId23"/>
            </p:custDataLst>
          </p:nvPr>
        </p:nvCxnSpPr>
        <p:spPr>
          <a:xfrm flipH="1">
            <a:off x="8217326" y="3082925"/>
            <a:ext cx="614758" cy="0"/>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04" name="Freeform 103"/>
          <p:cNvSpPr/>
          <p:nvPr>
            <p:custDataLst>
              <p:tags r:id="rId24"/>
            </p:custDataLst>
          </p:nvPr>
        </p:nvSpPr>
        <p:spPr>
          <a:xfrm>
            <a:off x="8039100" y="3419475"/>
            <a:ext cx="1933575" cy="927100"/>
          </a:xfrm>
          <a:custGeom>
            <a:avLst/>
            <a:gdLst>
              <a:gd name="connsiteX0" fmla="*/ 0 w 1933575"/>
              <a:gd name="connsiteY0" fmla="*/ 0 h 927100"/>
              <a:gd name="connsiteX1" fmla="*/ 0 w 1933575"/>
              <a:gd name="connsiteY1" fmla="*/ 254000 h 927100"/>
              <a:gd name="connsiteX2" fmla="*/ 1933575 w 1933575"/>
              <a:gd name="connsiteY2" fmla="*/ 254000 h 927100"/>
              <a:gd name="connsiteX3" fmla="*/ 1933575 w 1933575"/>
              <a:gd name="connsiteY3" fmla="*/ 927100 h 927100"/>
            </a:gdLst>
            <a:ahLst/>
            <a:cxnLst>
              <a:cxn ang="0">
                <a:pos x="connsiteX0" y="connsiteY0"/>
              </a:cxn>
              <a:cxn ang="0">
                <a:pos x="connsiteX1" y="connsiteY1"/>
              </a:cxn>
              <a:cxn ang="0">
                <a:pos x="connsiteX2" y="connsiteY2"/>
              </a:cxn>
              <a:cxn ang="0">
                <a:pos x="connsiteX3" y="connsiteY3"/>
              </a:cxn>
            </a:cxnLst>
            <a:rect l="l" t="t" r="r" b="b"/>
            <a:pathLst>
              <a:path w="1933575" h="927100">
                <a:moveTo>
                  <a:pt x="0" y="0"/>
                </a:moveTo>
                <a:lnTo>
                  <a:pt x="0" y="254000"/>
                </a:lnTo>
                <a:lnTo>
                  <a:pt x="1933575" y="254000"/>
                </a:lnTo>
                <a:lnTo>
                  <a:pt x="1933575" y="927100"/>
                </a:lnTo>
              </a:path>
            </a:pathLst>
          </a:cu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05" name="TextBox 104"/>
          <p:cNvSpPr txBox="1"/>
          <p:nvPr>
            <p:custDataLst>
              <p:tags r:id="rId25"/>
            </p:custDataLst>
          </p:nvPr>
        </p:nvSpPr>
        <p:spPr>
          <a:xfrm>
            <a:off x="9850052" y="5128607"/>
            <a:ext cx="695255" cy="184666"/>
          </a:xfrm>
          <a:prstGeom prst="rect">
            <a:avLst/>
          </a:prstGeom>
          <a:noFill/>
        </p:spPr>
        <p:txBody>
          <a:bodyPr wrap="none" lIns="0" tIns="0" rIns="0" bIns="0" rtlCol="0">
            <a:spAutoFit/>
          </a:bodyPr>
          <a:lstStyle/>
          <a:p>
            <a:pPr algn="ctr"/>
            <a:r>
              <a:rPr lang="en-US" sz="1200" dirty="0" smtClean="0">
                <a:ln>
                  <a:solidFill>
                    <a:schemeClr val="bg1">
                      <a:alpha val="0"/>
                    </a:schemeClr>
                  </a:solidFill>
                </a:ln>
                <a:solidFill>
                  <a:srgbClr val="595959"/>
                </a:solidFill>
              </a:rPr>
              <a:t>Databases</a:t>
            </a:r>
            <a:endParaRPr lang="en-US" sz="1200" dirty="0">
              <a:ln>
                <a:solidFill>
                  <a:schemeClr val="bg1">
                    <a:alpha val="0"/>
                  </a:schemeClr>
                </a:solidFill>
              </a:ln>
              <a:solidFill>
                <a:srgbClr val="595959"/>
              </a:solidFill>
            </a:endParaRPr>
          </a:p>
        </p:txBody>
      </p:sp>
      <p:sp>
        <p:nvSpPr>
          <p:cNvPr id="106" name="Left-Right Arrow 112"/>
          <p:cNvSpPr/>
          <p:nvPr>
            <p:custDataLst>
              <p:tags r:id="rId26"/>
            </p:custDataLst>
          </p:nvPr>
        </p:nvSpPr>
        <p:spPr bwMode="auto">
          <a:xfrm>
            <a:off x="8801674" y="3177896"/>
            <a:ext cx="604832" cy="1485945"/>
          </a:xfrm>
          <a:custGeom>
            <a:avLst/>
            <a:gdLst>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467672 w 604832"/>
              <a:gd name="connsiteY4" fmla="*/ 1442730 h 1485945"/>
              <a:gd name="connsiteX5" fmla="*/ 91440 w 604832"/>
              <a:gd name="connsiteY5" fmla="*/ 1440225 h 1485945"/>
              <a:gd name="connsiteX6" fmla="*/ 91440 w 604832"/>
              <a:gd name="connsiteY6" fmla="*/ 1485945 h 1485945"/>
              <a:gd name="connsiteX7" fmla="*/ 0 w 604832"/>
              <a:gd name="connsiteY7" fmla="*/ 1394505 h 1485945"/>
              <a:gd name="connsiteX8" fmla="*/ 91440 w 604832"/>
              <a:gd name="connsiteY8" fmla="*/ 1303065 h 1485945"/>
              <a:gd name="connsiteX9" fmla="*/ 91440 w 604832"/>
              <a:gd name="connsiteY9" fmla="*/ 1348785 h 1485945"/>
              <a:gd name="connsiteX10" fmla="*/ 467672 w 604832"/>
              <a:gd name="connsiteY10" fmla="*/ 1348785 h 1485945"/>
              <a:gd name="connsiteX11" fmla="*/ 467672 w 604832"/>
              <a:gd name="connsiteY11" fmla="*/ 91440 h 1485945"/>
              <a:gd name="connsiteX12" fmla="*/ 421952 w 604832"/>
              <a:gd name="connsiteY12" fmla="*/ 91440 h 1485945"/>
              <a:gd name="connsiteX13" fmla="*/ 513392 w 604832"/>
              <a:gd name="connsiteY13"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0349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832" h="1485945">
                <a:moveTo>
                  <a:pt x="513392" y="0"/>
                </a:moveTo>
                <a:lnTo>
                  <a:pt x="604832" y="91440"/>
                </a:lnTo>
                <a:lnTo>
                  <a:pt x="559112" y="91440"/>
                </a:lnTo>
                <a:lnTo>
                  <a:pt x="559112" y="1440349"/>
                </a:lnTo>
                <a:lnTo>
                  <a:pt x="91440" y="1440225"/>
                </a:lnTo>
                <a:lnTo>
                  <a:pt x="91440" y="1485945"/>
                </a:lnTo>
                <a:lnTo>
                  <a:pt x="0" y="1394505"/>
                </a:lnTo>
                <a:lnTo>
                  <a:pt x="91440" y="1303065"/>
                </a:lnTo>
                <a:lnTo>
                  <a:pt x="91440" y="1348785"/>
                </a:lnTo>
                <a:lnTo>
                  <a:pt x="467672" y="1348785"/>
                </a:lnTo>
                <a:lnTo>
                  <a:pt x="467672" y="91440"/>
                </a:lnTo>
                <a:lnTo>
                  <a:pt x="421952" y="91440"/>
                </a:lnTo>
                <a:lnTo>
                  <a:pt x="513392"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7" name="Freeform 6"/>
          <p:cNvSpPr>
            <a:spLocks noEditPoints="1"/>
          </p:cNvSpPr>
          <p:nvPr/>
        </p:nvSpPr>
        <p:spPr bwMode="auto">
          <a:xfrm>
            <a:off x="7389884"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86"/>
          <p:cNvSpPr>
            <a:spLocks/>
          </p:cNvSpPr>
          <p:nvPr/>
        </p:nvSpPr>
        <p:spPr bwMode="black">
          <a:xfrm>
            <a:off x="7672822" y="438964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109" name="Freeform 6"/>
          <p:cNvSpPr>
            <a:spLocks/>
          </p:cNvSpPr>
          <p:nvPr/>
        </p:nvSpPr>
        <p:spPr bwMode="auto">
          <a:xfrm>
            <a:off x="7275716" y="2783521"/>
            <a:ext cx="953884" cy="63933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6"/>
          </a:solidFill>
          <a:ln>
            <a:noFill/>
          </a:ln>
        </p:spPr>
        <p:txBody>
          <a:bodyPr vert="horz" wrap="square" lIns="82305" tIns="91440" rIns="82305" bIns="0" numCol="1" anchor="ctr" anchorCtr="0" compatLnSpc="1">
            <a:prstTxWarp prst="textNoShape">
              <a:avLst/>
            </a:prstTxWarp>
          </a:bodyPr>
          <a:lstStyle/>
          <a:p>
            <a:pPr algn="ctr" defTabSz="913788" fontAlgn="base">
              <a:spcBef>
                <a:spcPts val="1200"/>
              </a:spcBef>
              <a:spcAft>
                <a:spcPct val="0"/>
              </a:spcAft>
            </a:pPr>
            <a:r>
              <a:rPr lang="en-US" sz="1600" dirty="0">
                <a:ln>
                  <a:solidFill>
                    <a:srgbClr val="FFFFFF">
                      <a:alpha val="0"/>
                    </a:srgbClr>
                  </a:solidFill>
                </a:ln>
                <a:solidFill>
                  <a:schemeClr val="bg1">
                    <a:alpha val="99000"/>
                  </a:schemeClr>
                </a:solidFill>
              </a:rPr>
              <a:t>Relay</a:t>
            </a:r>
          </a:p>
        </p:txBody>
      </p:sp>
    </p:spTree>
    <p:extLst>
      <p:ext uri="{BB962C8B-B14F-4D97-AF65-F5344CB8AC3E}">
        <p14:creationId xmlns:p14="http://schemas.microsoft.com/office/powerpoint/2010/main" val="40779111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Deployment</a:t>
            </a:r>
            <a:endParaRPr lang="en-US" dirty="0"/>
          </a:p>
        </p:txBody>
      </p:sp>
      <p:sp>
        <p:nvSpPr>
          <p:cNvPr id="4" name="Content Placeholder 3"/>
          <p:cNvSpPr>
            <a:spLocks noGrp="1"/>
          </p:cNvSpPr>
          <p:nvPr>
            <p:ph type="body" sz="quarter" idx="10"/>
          </p:nvPr>
        </p:nvSpPr>
        <p:spPr>
          <a:xfrm>
            <a:off x="519112" y="1447799"/>
            <a:ext cx="6922548" cy="3193182"/>
          </a:xfrm>
        </p:spPr>
        <p:txBody>
          <a:bodyPr/>
          <a:lstStyle/>
          <a:p>
            <a:r>
              <a:rPr lang="en-US" dirty="0">
                <a:solidFill>
                  <a:schemeClr val="accent2">
                    <a:alpha val="99000"/>
                  </a:schemeClr>
                </a:solidFill>
              </a:rPr>
              <a:t>To use Connect with a WA service, enable one or more </a:t>
            </a:r>
            <a:r>
              <a:rPr lang="en-US" dirty="0" smtClean="0">
                <a:solidFill>
                  <a:schemeClr val="accent2">
                    <a:alpha val="99000"/>
                  </a:schemeClr>
                </a:solidFill>
              </a:rPr>
              <a:t>of </a:t>
            </a:r>
            <a:r>
              <a:rPr lang="en-US" dirty="0">
                <a:solidFill>
                  <a:schemeClr val="accent2">
                    <a:alpha val="99000"/>
                  </a:schemeClr>
                </a:solidFill>
              </a:rPr>
              <a:t>its Roles</a:t>
            </a:r>
          </a:p>
          <a:p>
            <a:pPr lvl="1">
              <a:spcAft>
                <a:spcPts val="1200"/>
              </a:spcAft>
            </a:pPr>
            <a:r>
              <a:rPr lang="en-US" dirty="0" smtClean="0"/>
              <a:t>For Web &amp; Worker Role, include the Connect plug-in as part of Service Model (.csdef file)</a:t>
            </a:r>
          </a:p>
          <a:p>
            <a:pPr lvl="1">
              <a:spcAft>
                <a:spcPts val="1200"/>
              </a:spcAft>
            </a:pPr>
            <a:r>
              <a:rPr lang="en-US" dirty="0" smtClean="0"/>
              <a:t>For VM role, install the Connect agent in VHD image using the Connect VM install package</a:t>
            </a:r>
          </a:p>
          <a:p>
            <a:pPr lvl="1">
              <a:spcAft>
                <a:spcPts val="1200"/>
              </a:spcAft>
            </a:pPr>
            <a:r>
              <a:rPr lang="en-US" dirty="0" smtClean="0"/>
              <a:t>Connect agent will automatically be deployed for each new role instance that starts up</a:t>
            </a:r>
          </a:p>
        </p:txBody>
      </p:sp>
      <p:grpSp>
        <p:nvGrpSpPr>
          <p:cNvPr id="13" name="Group 12"/>
          <p:cNvGrpSpPr/>
          <p:nvPr/>
        </p:nvGrpSpPr>
        <p:grpSpPr>
          <a:xfrm>
            <a:off x="7558519" y="3431718"/>
            <a:ext cx="3461414" cy="2319994"/>
            <a:chOff x="7558519" y="3431718"/>
            <a:chExt cx="3461414" cy="2319994"/>
          </a:xfrm>
        </p:grpSpPr>
        <p:sp>
          <p:nvSpPr>
            <p:cNvPr id="14" name="Freeform 13"/>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5" name="Freeform 6"/>
            <p:cNvSpPr>
              <a:spLocks noEditPoints="1"/>
            </p:cNvSpPr>
            <p:nvPr/>
          </p:nvSpPr>
          <p:spPr bwMode="auto">
            <a:xfrm>
              <a:off x="8755046" y="4271883"/>
              <a:ext cx="1107324" cy="1110822"/>
            </a:xfrm>
            <a:custGeom>
              <a:avLst/>
              <a:gdLst>
                <a:gd name="T0" fmla="*/ 1663 w 1663"/>
                <a:gd name="T1" fmla="*/ 272 h 1668"/>
                <a:gd name="T2" fmla="*/ 1663 w 1663"/>
                <a:gd name="T3" fmla="*/ 1668 h 1668"/>
                <a:gd name="T4" fmla="*/ 271 w 1663"/>
                <a:gd name="T5" fmla="*/ 1668 h 1668"/>
                <a:gd name="T6" fmla="*/ 271 w 1663"/>
                <a:gd name="T7" fmla="*/ 1384 h 1668"/>
                <a:gd name="T8" fmla="*/ 0 w 1663"/>
                <a:gd name="T9" fmla="*/ 1384 h 1668"/>
                <a:gd name="T10" fmla="*/ 0 w 1663"/>
                <a:gd name="T11" fmla="*/ 0 h 1668"/>
                <a:gd name="T12" fmla="*/ 1380 w 1663"/>
                <a:gd name="T13" fmla="*/ 0 h 1668"/>
                <a:gd name="T14" fmla="*/ 1380 w 1663"/>
                <a:gd name="T15" fmla="*/ 272 h 1668"/>
                <a:gd name="T16" fmla="*/ 1663 w 1663"/>
                <a:gd name="T17" fmla="*/ 272 h 1668"/>
                <a:gd name="T18" fmla="*/ 1663 w 1663"/>
                <a:gd name="T19" fmla="*/ 272 h 1668"/>
                <a:gd name="T20" fmla="*/ 271 w 1663"/>
                <a:gd name="T21" fmla="*/ 1316 h 1668"/>
                <a:gd name="T22" fmla="*/ 271 w 1663"/>
                <a:gd name="T23" fmla="*/ 272 h 1668"/>
                <a:gd name="T24" fmla="*/ 1312 w 1663"/>
                <a:gd name="T25" fmla="*/ 272 h 1668"/>
                <a:gd name="T26" fmla="*/ 1312 w 1663"/>
                <a:gd name="T27" fmla="*/ 68 h 1668"/>
                <a:gd name="T28" fmla="*/ 67 w 1663"/>
                <a:gd name="T29" fmla="*/ 68 h 1668"/>
                <a:gd name="T30" fmla="*/ 67 w 1663"/>
                <a:gd name="T31" fmla="*/ 1316 h 1668"/>
                <a:gd name="T32" fmla="*/ 271 w 1663"/>
                <a:gd name="T33" fmla="*/ 1316 h 1668"/>
                <a:gd name="T34" fmla="*/ 271 w 1663"/>
                <a:gd name="T35" fmla="*/ 1316 h 1668"/>
                <a:gd name="T36" fmla="*/ 1414 w 1663"/>
                <a:gd name="T37" fmla="*/ 964 h 1668"/>
                <a:gd name="T38" fmla="*/ 950 w 1663"/>
                <a:gd name="T39" fmla="*/ 635 h 1668"/>
                <a:gd name="T40" fmla="*/ 950 w 1663"/>
                <a:gd name="T41" fmla="*/ 862 h 1668"/>
                <a:gd name="T42" fmla="*/ 520 w 1663"/>
                <a:gd name="T43" fmla="*/ 862 h 1668"/>
                <a:gd name="T44" fmla="*/ 520 w 1663"/>
                <a:gd name="T45" fmla="*/ 1066 h 1668"/>
                <a:gd name="T46" fmla="*/ 950 w 1663"/>
                <a:gd name="T47" fmla="*/ 1066 h 1668"/>
                <a:gd name="T48" fmla="*/ 950 w 1663"/>
                <a:gd name="T49" fmla="*/ 1305 h 1668"/>
                <a:gd name="T50" fmla="*/ 1414 w 1663"/>
                <a:gd name="T51" fmla="*/ 964 h 1668"/>
                <a:gd name="T52" fmla="*/ 1414 w 1663"/>
                <a:gd name="T53" fmla="*/ 964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3" h="1668">
                  <a:moveTo>
                    <a:pt x="1663" y="272"/>
                  </a:moveTo>
                  <a:cubicBezTo>
                    <a:pt x="1663" y="1668"/>
                    <a:pt x="1663" y="1668"/>
                    <a:pt x="1663" y="1668"/>
                  </a:cubicBezTo>
                  <a:cubicBezTo>
                    <a:pt x="271" y="1668"/>
                    <a:pt x="271" y="1668"/>
                    <a:pt x="271" y="1668"/>
                  </a:cubicBezTo>
                  <a:cubicBezTo>
                    <a:pt x="271" y="1384"/>
                    <a:pt x="271" y="1384"/>
                    <a:pt x="271" y="1384"/>
                  </a:cubicBezTo>
                  <a:cubicBezTo>
                    <a:pt x="0" y="1384"/>
                    <a:pt x="0" y="1384"/>
                    <a:pt x="0" y="1384"/>
                  </a:cubicBezTo>
                  <a:cubicBezTo>
                    <a:pt x="0" y="0"/>
                    <a:pt x="0" y="0"/>
                    <a:pt x="0" y="0"/>
                  </a:cubicBezTo>
                  <a:cubicBezTo>
                    <a:pt x="1380" y="0"/>
                    <a:pt x="1380" y="0"/>
                    <a:pt x="1380" y="0"/>
                  </a:cubicBezTo>
                  <a:cubicBezTo>
                    <a:pt x="1380" y="272"/>
                    <a:pt x="1380" y="272"/>
                    <a:pt x="1380" y="272"/>
                  </a:cubicBezTo>
                  <a:cubicBezTo>
                    <a:pt x="1663" y="272"/>
                    <a:pt x="1663" y="272"/>
                    <a:pt x="1663" y="272"/>
                  </a:cubicBezTo>
                  <a:cubicBezTo>
                    <a:pt x="1663" y="272"/>
                    <a:pt x="1663" y="272"/>
                    <a:pt x="1663" y="272"/>
                  </a:cubicBezTo>
                  <a:close/>
                  <a:moveTo>
                    <a:pt x="271" y="1316"/>
                  </a:moveTo>
                  <a:cubicBezTo>
                    <a:pt x="271" y="272"/>
                    <a:pt x="271" y="272"/>
                    <a:pt x="271" y="272"/>
                  </a:cubicBezTo>
                  <a:cubicBezTo>
                    <a:pt x="1312" y="272"/>
                    <a:pt x="1312" y="272"/>
                    <a:pt x="1312" y="272"/>
                  </a:cubicBezTo>
                  <a:cubicBezTo>
                    <a:pt x="1312" y="68"/>
                    <a:pt x="1312" y="68"/>
                    <a:pt x="1312" y="68"/>
                  </a:cubicBezTo>
                  <a:cubicBezTo>
                    <a:pt x="67" y="68"/>
                    <a:pt x="67" y="68"/>
                    <a:pt x="67" y="68"/>
                  </a:cubicBezTo>
                  <a:cubicBezTo>
                    <a:pt x="67" y="1316"/>
                    <a:pt x="67" y="1316"/>
                    <a:pt x="67" y="1316"/>
                  </a:cubicBezTo>
                  <a:cubicBezTo>
                    <a:pt x="271" y="1316"/>
                    <a:pt x="271" y="1316"/>
                    <a:pt x="271" y="1316"/>
                  </a:cubicBezTo>
                  <a:cubicBezTo>
                    <a:pt x="271" y="1316"/>
                    <a:pt x="271" y="1316"/>
                    <a:pt x="271" y="1316"/>
                  </a:cubicBezTo>
                  <a:close/>
                  <a:moveTo>
                    <a:pt x="1414" y="964"/>
                  </a:moveTo>
                  <a:cubicBezTo>
                    <a:pt x="950" y="635"/>
                    <a:pt x="950" y="635"/>
                    <a:pt x="950" y="635"/>
                  </a:cubicBezTo>
                  <a:cubicBezTo>
                    <a:pt x="950" y="862"/>
                    <a:pt x="950" y="862"/>
                    <a:pt x="950" y="862"/>
                  </a:cubicBezTo>
                  <a:cubicBezTo>
                    <a:pt x="520" y="862"/>
                    <a:pt x="520" y="862"/>
                    <a:pt x="520" y="862"/>
                  </a:cubicBezTo>
                  <a:cubicBezTo>
                    <a:pt x="520" y="1066"/>
                    <a:pt x="520" y="1066"/>
                    <a:pt x="520" y="1066"/>
                  </a:cubicBezTo>
                  <a:cubicBezTo>
                    <a:pt x="950" y="1066"/>
                    <a:pt x="950" y="1066"/>
                    <a:pt x="950" y="1066"/>
                  </a:cubicBezTo>
                  <a:cubicBezTo>
                    <a:pt x="950" y="1305"/>
                    <a:pt x="950" y="1305"/>
                    <a:pt x="950" y="1305"/>
                  </a:cubicBezTo>
                  <a:cubicBezTo>
                    <a:pt x="1414" y="964"/>
                    <a:pt x="1414" y="964"/>
                    <a:pt x="1414" y="964"/>
                  </a:cubicBezTo>
                  <a:cubicBezTo>
                    <a:pt x="1414" y="964"/>
                    <a:pt x="1414" y="964"/>
                    <a:pt x="1414" y="9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7245420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jIcPMZUZ0q1IzxhOk.n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bIDYB3Xc0mMfNpvp_z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a1aFqUL9UCvz08wAjSK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dx3ZAt7JUKu8Tqm4jP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8_i7P8pykGKu333lvuj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iqr2cQ_y0irNb1IJ5r1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eUTkpQjAEWSmisFnAms1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vgLknRUK3phYrEet6c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LTuiHAOkEyXiCihrRreN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B8Y0nMTEU6e1Uw6tMtD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HPxlKkIa0OMUOrVGJMl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0d6UB3RGEm94hZRiU9C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5U5C.IBO0G.U4883f_3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LCCx2xuf0uoA_70l9LQx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rsOEz7RGBUaQih.2dHgH2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uWbeHS77f0SnObK4lYhBn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YtKiai3XkaoF0b8pzeNR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z0cXOZj.0SvtT82h3wVA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VcvOc93iS02p01.S_943h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jIcPMZUZ0q1IzxhOk.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1AsBJiaXH0ezZ.i18fFp0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bIDYB3Xc0mMfNpvp_z3C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Da1aFqUL9UCvz08wAjSKh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mdx3ZAt7JUKu8Tqm4jPA.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8_i7P8pykGKu333lvuj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iqr2cQ_y0irNb1IJ5r1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eUTkpQjAEWSmisFnAms1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Bb.vgLknRUK3phYrEet6c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LTuiHAOkEyXiCihrRreN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wB8Y0nMTEU6e1Uw6tMtD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0d6UB3RGEm94hZRiU9Ce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5U5C.IBO0G.U4883f_3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LCCx2xuf0uoA_70l9LQx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sOEz7RGBUaQih.2dHgH2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uWbeHS77f0SnObK4lYhBn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YtKiai3XkaoF0b8pzeNR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z0cXOZj.0SvtT82h3wVA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cvOc93iS02p01.S_943h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53quaVpoY0KdYdsZpi_Re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WLNrWxwPxEyDp3OMxZFDw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n6MgVMwZUejMBOyhCd2h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uwA5gJoFR0aCmKs9U8rH4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98YhCRKVrki2hYkwv8heE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53quaVpoY0KdYdsZpi_Re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kSLdtADETkWJbjTXKy8pO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_3DC1I9b_E6HqLWFylLZr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akmSJCYOWkiLdfOcQJ2dn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DSzCT6PjEGL9IhmQ809o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ymz4K65emE6SqM5RFEjK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ajzr4y7id0anonQ2DIg2d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nzPjaHyMEqx6t7yUah2w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K9Kh42C0fEuc3NVTQnjHJ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63qEl6rwF0KZOq1naf_6R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tC0HnjgMkWzs4_GxdaKX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d5xM.Q6WUCvehlej5z7G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zU72rPDFES3sMnzegSNt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826</TotalTime>
  <Words>1061</Words>
  <Application>Microsoft Office PowerPoint</Application>
  <PresentationFormat>Custom</PresentationFormat>
  <Paragraphs>253</Paragraphs>
  <Slides>27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4" baseType="lpstr">
      <vt:lpstr>Arial</vt:lpstr>
      <vt:lpstr>Segoe UI Light</vt:lpstr>
      <vt:lpstr>Segoe UI</vt:lpstr>
      <vt:lpstr>Consolas</vt:lpstr>
      <vt:lpstr>1_MS1444_Windows Azure Template 16x9_r08b</vt:lpstr>
      <vt:lpstr>1_White with Consolas font for code slides</vt:lpstr>
      <vt:lpstr>think-cell Slide</vt:lpstr>
      <vt:lpstr>Connecting Cloud and On-Premises Applications Using Windows Azure  Virtual Network</vt:lpstr>
      <vt:lpstr>Agenda</vt:lpstr>
      <vt:lpstr>What is Windows Azure Virtual Network?</vt:lpstr>
      <vt:lpstr>Overview &amp; Objectives</vt:lpstr>
      <vt:lpstr>Introducing Windows Azure Connect</vt:lpstr>
      <vt:lpstr>Windows Azure Connect in Context</vt:lpstr>
      <vt:lpstr>Windows Azure Connect – Closer Look</vt:lpstr>
      <vt:lpstr>Windows Azure Connect – Closer Look</vt:lpstr>
      <vt:lpstr>Windows Azure Deployment</vt:lpstr>
      <vt:lpstr>Windows Azure Deployment</vt:lpstr>
      <vt:lpstr>On-Premises Deployment</vt:lpstr>
      <vt:lpstr>On-Premises Deployment</vt:lpstr>
      <vt:lpstr>Management of Network Policy</vt:lpstr>
      <vt:lpstr>Connect Network Policy – Example</vt:lpstr>
      <vt:lpstr>Connect Network Model</vt:lpstr>
      <vt:lpstr>Connect Network Model</vt:lpstr>
      <vt:lpstr>Connect and Domain – Join</vt:lpstr>
      <vt:lpstr>Connect and Domain – Join</vt:lpstr>
      <vt:lpstr>Windows Azure Connect – Scenarios</vt:lpstr>
      <vt:lpstr>Windows Azure Connect – Scenarios</vt:lpstr>
      <vt:lpstr>Windows Azure Connect Scenario Demo</vt:lpstr>
      <vt:lpstr>Demo Overview</vt:lpstr>
      <vt:lpstr>Considerations For Using Connect</vt:lpstr>
      <vt:lpstr>Considerations For Using Connect</vt:lpstr>
      <vt:lpstr>Futures:  Windows Azure Connect Gateway</vt:lpstr>
      <vt:lpstr>In Closing</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Cloud and On-Premises: Applications Using Windows Azure Virtual Network</dc:title>
  <dc:subject>&lt;Event Name Here&gt;</dc:subject>
  <dc:creator>mwasham</dc:creator>
  <dc:description>
    In this presentation you'll lear about the key capabilities and features of Windows Azure Connect. You'll leave with the knowledge to plan and perform a deployment of Windows Azure Connect and to evaluate scenarios with which Windows Azure Connect can be utilized.
by mwasham
</dc:description>
  <cp:lastModifiedBy>Kate</cp:lastModifiedBy>
  <cp:revision>118</cp:revision>
  <dcterms:created xsi:type="dcterms:W3CDTF">2011-12-07T03:47:39Z</dcterms:created>
  <dcterms:modified xsi:type="dcterms:W3CDTF">2011-12-10T22:10:11Z</dcterms:modified>
  <cp:version>1.0.0</cp:version>
</cp:coreProperties>
</file>