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KPMG%20Student%20program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KPMG%20Student%20program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course\KPMG%20Student%20program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 (2)!PivotTable5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Customers Gender w.r.t Purchases Sub-Category Age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'Sheet4 (2)'!$B$3:$B$4</c:f>
              <c:strCache>
                <c:ptCount val="1"/>
                <c:pt idx="0">
                  <c:v>20-29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'Sheet4 (2)'!$A$5:$A$7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'Sheet4 (2)'!$B$5:$B$7</c:f>
              <c:numCache>
                <c:formatCode>General</c:formatCode>
                <c:ptCount val="2"/>
                <c:pt idx="0">
                  <c:v>61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6-4CD3-9B67-A311109D64A1}"/>
            </c:ext>
          </c:extLst>
        </c:ser>
        <c:ser>
          <c:idx val="1"/>
          <c:order val="1"/>
          <c:tx>
            <c:strRef>
              <c:f>'Sheet4 (2)'!$C$3:$C$4</c:f>
              <c:strCache>
                <c:ptCount val="1"/>
                <c:pt idx="0">
                  <c:v>30-39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'Sheet4 (2)'!$A$5:$A$7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'Sheet4 (2)'!$C$5:$C$7</c:f>
              <c:numCache>
                <c:formatCode>General</c:formatCode>
                <c:ptCount val="2"/>
                <c:pt idx="0">
                  <c:v>58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F6-4CD3-9B67-A311109D64A1}"/>
            </c:ext>
          </c:extLst>
        </c:ser>
        <c:ser>
          <c:idx val="2"/>
          <c:order val="2"/>
          <c:tx>
            <c:strRef>
              <c:f>'Sheet4 (2)'!$D$3:$D$4</c:f>
              <c:strCache>
                <c:ptCount val="1"/>
                <c:pt idx="0">
                  <c:v>40-49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'Sheet4 (2)'!$A$5:$A$7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'Sheet4 (2)'!$D$5:$D$7</c:f>
              <c:numCache>
                <c:formatCode>General</c:formatCode>
                <c:ptCount val="2"/>
                <c:pt idx="0">
                  <c:v>109</c:v>
                </c:pt>
                <c:pt idx="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6-4CD3-9B67-A311109D64A1}"/>
            </c:ext>
          </c:extLst>
        </c:ser>
        <c:ser>
          <c:idx val="3"/>
          <c:order val="3"/>
          <c:tx>
            <c:strRef>
              <c:f>'Sheet4 (2)'!$E$3:$E$4</c:f>
              <c:strCache>
                <c:ptCount val="1"/>
                <c:pt idx="0">
                  <c:v>50-59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'Sheet4 (2)'!$A$5:$A$7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'Sheet4 (2)'!$E$5:$E$7</c:f>
              <c:numCache>
                <c:formatCode>General</c:formatCode>
                <c:ptCount val="2"/>
                <c:pt idx="0">
                  <c:v>101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F6-4CD3-9B67-A311109D64A1}"/>
            </c:ext>
          </c:extLst>
        </c:ser>
        <c:ser>
          <c:idx val="4"/>
          <c:order val="4"/>
          <c:tx>
            <c:strRef>
              <c:f>'Sheet4 (2)'!$F$3:$F$4</c:f>
              <c:strCache>
                <c:ptCount val="1"/>
                <c:pt idx="0">
                  <c:v>60-69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'Sheet4 (2)'!$A$5:$A$7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'Sheet4 (2)'!$F$5:$F$7</c:f>
              <c:numCache>
                <c:formatCode>General</c:formatCode>
                <c:ptCount val="2"/>
                <c:pt idx="0">
                  <c:v>91</c:v>
                </c:pt>
                <c:pt idx="1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DF6-4CD3-9B67-A311109D64A1}"/>
            </c:ext>
          </c:extLst>
        </c:ser>
        <c:ser>
          <c:idx val="5"/>
          <c:order val="5"/>
          <c:tx>
            <c:strRef>
              <c:f>'Sheet4 (2)'!$G$3:$G$4</c:f>
              <c:strCache>
                <c:ptCount val="1"/>
                <c:pt idx="0">
                  <c:v>70-79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'Sheet4 (2)'!$A$5:$A$7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'Sheet4 (2)'!$G$5:$G$7</c:f>
              <c:numCache>
                <c:formatCode>General</c:formatCode>
                <c:ptCount val="2"/>
                <c:pt idx="0">
                  <c:v>58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F6-4CD3-9B67-A311109D64A1}"/>
            </c:ext>
          </c:extLst>
        </c:ser>
        <c:ser>
          <c:idx val="6"/>
          <c:order val="6"/>
          <c:tx>
            <c:strRef>
              <c:f>'Sheet4 (2)'!$H$3:$H$4</c:f>
              <c:strCache>
                <c:ptCount val="1"/>
                <c:pt idx="0">
                  <c:v>80-89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'Sheet4 (2)'!$A$5:$A$7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'Sheet4 (2)'!$H$5:$H$7</c:f>
              <c:numCache>
                <c:formatCode>General</c:formatCode>
                <c:ptCount val="2"/>
                <c:pt idx="0">
                  <c:v>35</c:v>
                </c:pt>
                <c:pt idx="1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F6-4CD3-9B67-A311109D64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2265600"/>
        <c:axId val="42266432"/>
      </c:barChart>
      <c:catAx>
        <c:axId val="4226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66432"/>
        <c:crosses val="autoZero"/>
        <c:auto val="1"/>
        <c:lblAlgn val="ctr"/>
        <c:lblOffset val="100"/>
        <c:noMultiLvlLbl val="0"/>
      </c:catAx>
      <c:valAx>
        <c:axId val="42266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6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Customers age groups w.r.t Purchases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Sheet4!$A$4:$A$12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120-129</c:v>
                </c:pt>
              </c:strCache>
            </c:strRef>
          </c:cat>
          <c:val>
            <c:numRef>
              <c:f>Sheet4!$B$4:$B$12</c:f>
              <c:numCache>
                <c:formatCode>General</c:formatCode>
                <c:ptCount val="8"/>
                <c:pt idx="0">
                  <c:v>140</c:v>
                </c:pt>
                <c:pt idx="1">
                  <c:v>104</c:v>
                </c:pt>
                <c:pt idx="2">
                  <c:v>208</c:v>
                </c:pt>
                <c:pt idx="3">
                  <c:v>183</c:v>
                </c:pt>
                <c:pt idx="4">
                  <c:v>172</c:v>
                </c:pt>
                <c:pt idx="5">
                  <c:v>115</c:v>
                </c:pt>
                <c:pt idx="6">
                  <c:v>61</c:v>
                </c:pt>
                <c:pt idx="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B-48AA-81AD-B0665B2F91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265600"/>
        <c:axId val="42266432"/>
      </c:barChart>
      <c:catAx>
        <c:axId val="4226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66432"/>
        <c:crosses val="autoZero"/>
        <c:auto val="1"/>
        <c:lblAlgn val="ctr"/>
        <c:lblOffset val="100"/>
        <c:noMultiLvlLbl val="0"/>
      </c:catAx>
      <c:valAx>
        <c:axId val="42266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6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 (3)!PivotTable5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Customers Industry w.r.t Purchases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'Sheet4 (3)'!$B$3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'Sheet4 (3)'!$A$4:$A$13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'Sheet4 (3)'!$B$4:$B$13</c:f>
              <c:numCache>
                <c:formatCode>General</c:formatCode>
                <c:ptCount val="9"/>
                <c:pt idx="0">
                  <c:v>26</c:v>
                </c:pt>
                <c:pt idx="1">
                  <c:v>37</c:v>
                </c:pt>
                <c:pt idx="2">
                  <c:v>203</c:v>
                </c:pt>
                <c:pt idx="3">
                  <c:v>152</c:v>
                </c:pt>
                <c:pt idx="4">
                  <c:v>51</c:v>
                </c:pt>
                <c:pt idx="5">
                  <c:v>199</c:v>
                </c:pt>
                <c:pt idx="6">
                  <c:v>64</c:v>
                </c:pt>
                <c:pt idx="7">
                  <c:v>78</c:v>
                </c:pt>
                <c:pt idx="8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6B-493B-9E49-9A63C0692E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2265600"/>
        <c:axId val="42266432"/>
      </c:barChart>
      <c:catAx>
        <c:axId val="4226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66432"/>
        <c:crosses val="autoZero"/>
        <c:auto val="1"/>
        <c:lblAlgn val="ctr"/>
        <c:lblOffset val="100"/>
        <c:noMultiLvlLbl val="0"/>
      </c:catAx>
      <c:valAx>
        <c:axId val="42266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6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b49ee68a6_7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eb49ee68a6_7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1_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832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: </a:t>
            </a:r>
            <a:r>
              <a:rPr lang="en" sz="2000" b="1" dirty="0">
                <a:solidFill>
                  <a:srgbClr val="FFFFFF"/>
                </a:solidFill>
              </a:rPr>
              <a:t>Age Distribution &amp; Bike Purchases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929726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oto Sans Symbols"/>
              <a:buChar char="❑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New customers are more from the age group of 40-49 , followed by 50-59 &amp; 60-69.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shows age group 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40-50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has high count in terms of bike purchased in last 3 years wit</a:t>
            </a: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 a slightly greater female ratio. 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target audience for our marketing and advertising should be inclined to provide focus on females than males.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0D46D3-A570-44EC-87B7-5097B8B94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557767"/>
              </p:ext>
            </p:extLst>
          </p:nvPr>
        </p:nvGraphicFramePr>
        <p:xfrm>
          <a:off x="4500206" y="2871876"/>
          <a:ext cx="4541281" cy="1792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39751ED-EC4B-4DBF-85D0-7926FE1269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923076"/>
              </p:ext>
            </p:extLst>
          </p:nvPr>
        </p:nvGraphicFramePr>
        <p:xfrm>
          <a:off x="4572001" y="929727"/>
          <a:ext cx="4366974" cy="187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 </a:t>
            </a:r>
            <a:r>
              <a:rPr lang="en-US" dirty="0"/>
              <a:t>: </a:t>
            </a:r>
            <a:r>
              <a:rPr lang="en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Job Industry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150311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❏"/>
            </a:pPr>
            <a:r>
              <a:rPr lang="en-US" sz="1500" dirty="0">
                <a:latin typeface="Open Sans"/>
                <a:ea typeface="Open Sans"/>
                <a:cs typeface="Open Sans"/>
                <a:sym typeface="Open Sans"/>
              </a:rPr>
              <a:t>Financial Services, Manufacturing, and Health are the top three profit-generating industries, followed by retail and property.</a:t>
            </a: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4820FA-261E-431D-A0BF-34690BC783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72271"/>
              </p:ext>
            </p:extLst>
          </p:nvPr>
        </p:nvGraphicFramePr>
        <p:xfrm>
          <a:off x="4339626" y="1150310"/>
          <a:ext cx="4599350" cy="3543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 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5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US" sz="2000" b="1" i="0" u="none" strike="noStrike" cap="none" dirty="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C</a:t>
            </a:r>
            <a:r>
              <a:rPr lang="en-US" sz="2000" b="1" dirty="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USTOMER CLASSIFICATION</a:t>
            </a:r>
            <a:r>
              <a:rPr lang="en-US" sz="2000" b="1" i="0" u="none" strike="noStrike" cap="none" dirty="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 – </a:t>
            </a:r>
            <a:r>
              <a:rPr lang="en-US" sz="2000" b="1" i="1" u="none" strike="noStrike" cap="none" dirty="0">
                <a:solidFill>
                  <a:srgbClr val="073763"/>
                </a:solidFill>
                <a:latin typeface="Lora"/>
                <a:ea typeface="Lora"/>
                <a:cs typeface="Lora"/>
                <a:sym typeface="Lora"/>
              </a:rPr>
              <a:t>Targeting High Value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353225" y="1598985"/>
            <a:ext cx="4134600" cy="3054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The following are the high-value clients to target from the new list :</a:t>
            </a:r>
            <a:endParaRPr lang="en-US" sz="1600" dirty="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endParaRPr lang="en-US" dirty="0"/>
          </a:p>
          <a:p>
            <a:pPr marL="9652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Aged between 40 – 50.</a:t>
            </a: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652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high value customers are female compared to male</a:t>
            </a:r>
          </a:p>
          <a:p>
            <a:pPr marL="965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652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❑"/>
            </a:pPr>
            <a:r>
              <a:rPr lang="en-US" sz="15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Working in Financial Service, Manufacturing and Health.</a:t>
            </a:r>
          </a:p>
          <a:p>
            <a:pPr marL="965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Place any supporting images, graphs, data or extra text here."/>
          <p:cNvSpPr/>
          <p:nvPr/>
        </p:nvSpPr>
        <p:spPr>
          <a:xfrm>
            <a:off x="4969973" y="3197658"/>
            <a:ext cx="3800704" cy="583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t>Place any supporting images, graphs, data or extra text here.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grpSp>
        <p:nvGrpSpPr>
          <p:cNvPr id="154" name="Shape 101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18914839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2"/>
          <p:cNvSpPr/>
          <p:nvPr/>
        </p:nvSpPr>
        <p:spPr>
          <a:xfrm>
            <a:off x="205025" y="169523"/>
            <a:ext cx="85656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205025" y="851003"/>
            <a:ext cx="8565600" cy="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" sz="2000" b="1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HIGH-VALUE CUSTOMER SUMMARY TABLE</a:t>
            </a:r>
            <a:endParaRPr sz="2000" b="1" i="0" u="none" strike="noStrike" cap="none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8" name="Google Shape;158;p32"/>
          <p:cNvGraphicFramePr/>
          <p:nvPr/>
        </p:nvGraphicFramePr>
        <p:xfrm>
          <a:off x="113820" y="1592266"/>
          <a:ext cx="8896550" cy="34308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0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5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Customer ID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Bike Related Purchases for the last 3 years</a:t>
                      </a:r>
                      <a:endParaRPr sz="1000" u="none" strike="noStrike" cap="none">
                        <a:solidFill>
                          <a:srgbClr val="073763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Age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Job Industry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Wealth Segment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Owns Cars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rgbClr val="FFFF00"/>
                          </a:solidFill>
                        </a:rPr>
                        <a:t>State</a:t>
                      </a:r>
                      <a:endParaRPr sz="1000" u="none" strike="noStrike" cap="none">
                        <a:solidFill>
                          <a:srgbClr val="FFFF0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1842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445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Financial Services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2001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168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Yes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650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486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New South Wales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3297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234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No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Victoria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266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41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Manufacturing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Mass Customer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Yes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South Wales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599</Words>
  <Application>Microsoft Office PowerPoint</Application>
  <PresentationFormat>On-screen Show (16:9)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Lora</vt:lpstr>
      <vt:lpstr>Noto Sans Symbols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KANTH</dc:creator>
  <cp:lastModifiedBy>ROHITH KANTH</cp:lastModifiedBy>
  <cp:revision>3</cp:revision>
  <dcterms:modified xsi:type="dcterms:W3CDTF">2023-09-27T22:06:50Z</dcterms:modified>
</cp:coreProperties>
</file>