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77" r:id="rId4"/>
    <p:sldId id="260" r:id="rId5"/>
    <p:sldId id="288" r:id="rId6"/>
    <p:sldId id="289" r:id="rId7"/>
    <p:sldId id="263" r:id="rId8"/>
    <p:sldId id="264" r:id="rId9"/>
    <p:sldId id="278" r:id="rId10"/>
    <p:sldId id="276" r:id="rId11"/>
    <p:sldId id="275" r:id="rId12"/>
  </p:sldIdLst>
  <p:sldSz cx="9144000" cy="6858000" type="screen4x3"/>
  <p:notesSz cx="6858000" cy="9144000"/>
  <p:embeddedFontLst>
    <p:embeddedFont>
      <p:font typeface="Open Sans ExtraBold" panose="020B0906030804020204" pitchFamily="3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autoAdjust="0"/>
    <p:restoredTop sz="92308" autoAdjust="0"/>
  </p:normalViewPr>
  <p:slideViewPr>
    <p:cSldViewPr snapToGrid="0" showGuides="1">
      <p:cViewPr varScale="1">
        <p:scale>
          <a:sx n="86" d="100"/>
          <a:sy n="86" d="100"/>
        </p:scale>
        <p:origin x="1363" y="67"/>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 userId="069f63a32c1c49b8" providerId="LiveId" clId="{6195B7F0-700F-4C55-9B1E-4FF1A29CA805}"/>
    <pc:docChg chg="modSld">
      <pc:chgData name="Akshay S" userId="069f63a32c1c49b8" providerId="LiveId" clId="{6195B7F0-700F-4C55-9B1E-4FF1A29CA805}" dt="2024-05-19T12:22:09.319" v="117" actId="255"/>
      <pc:docMkLst>
        <pc:docMk/>
      </pc:docMkLst>
      <pc:sldChg chg="modSp mod">
        <pc:chgData name="Akshay S" userId="069f63a32c1c49b8" providerId="LiveId" clId="{6195B7F0-700F-4C55-9B1E-4FF1A29CA805}" dt="2024-05-19T12:22:09.319" v="117" actId="255"/>
        <pc:sldMkLst>
          <pc:docMk/>
          <pc:sldMk cId="0" sldId="256"/>
        </pc:sldMkLst>
        <pc:spChg chg="mod">
          <ac:chgData name="Akshay S" userId="069f63a32c1c49b8" providerId="LiveId" clId="{6195B7F0-700F-4C55-9B1E-4FF1A29CA805}" dt="2024-05-19T12:22:09.319" v="117" actId="255"/>
          <ac:spMkLst>
            <pc:docMk/>
            <pc:sldMk cId="0" sldId="256"/>
            <ac:spMk id="96" creationId="{00000000-0000-0000-0000-000000000000}"/>
          </ac:spMkLst>
        </pc:spChg>
        <pc:grpChg chg="mod">
          <ac:chgData name="Akshay S" userId="069f63a32c1c49b8" providerId="LiveId" clId="{6195B7F0-700F-4C55-9B1E-4FF1A29CA805}" dt="2024-05-19T12:21:37.864" v="113" actId="1076"/>
          <ac:grpSpMkLst>
            <pc:docMk/>
            <pc:sldMk cId="0" sldId="256"/>
            <ac:grpSpMk id="89"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panose="020F0502020204030204"/>
                <a:ea typeface="Calibri" panose="020F0502020204030204"/>
                <a:cs typeface="Calibri" panose="020F0502020204030204"/>
                <a:sym typeface="Calibri" panose="020F0502020204030204"/>
              </a:defRPr>
            </a:lvl1pPr>
            <a:lvl2pPr marL="914400" lvl="1" indent="-355600" algn="l">
              <a:lnSpc>
                <a:spcPct val="114000"/>
              </a:lnSpc>
              <a:spcBef>
                <a:spcPts val="400"/>
              </a:spcBef>
              <a:spcAft>
                <a:spcPts val="0"/>
              </a:spcAft>
              <a:buClr>
                <a:schemeClr val="dk1"/>
              </a:buClr>
              <a:buSzPts val="2000"/>
              <a:buFont typeface="Arial" panose="020B0604020202020204"/>
              <a:buChar char="•"/>
              <a:defRPr sz="2000">
                <a:latin typeface="Calibri" panose="020F0502020204030204"/>
                <a:ea typeface="Calibri" panose="020F0502020204030204"/>
                <a:cs typeface="Calibri" panose="020F0502020204030204"/>
                <a:sym typeface="Calibri" panose="020F0502020204030204"/>
              </a:defRPr>
            </a:lvl2pPr>
            <a:lvl3pPr marL="1371600" lvl="2" indent="-342900" algn="l">
              <a:lnSpc>
                <a:spcPct val="114000"/>
              </a:lnSpc>
              <a:spcBef>
                <a:spcPts val="360"/>
              </a:spcBef>
              <a:spcAft>
                <a:spcPts val="0"/>
              </a:spcAft>
              <a:buClr>
                <a:schemeClr val="dk1"/>
              </a:buClr>
              <a:buSzPts val="1800"/>
              <a:buChar char="•"/>
              <a:defRPr sz="1800">
                <a:latin typeface="Calibri" panose="020F0502020204030204"/>
                <a:ea typeface="Calibri" panose="020F0502020204030204"/>
                <a:cs typeface="Calibri" panose="020F0502020204030204"/>
                <a:sym typeface="Calibri" panose="020F0502020204030204"/>
              </a:defRPr>
            </a:lvl3pPr>
            <a:lvl4pPr marL="1828800" lvl="3"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4pPr>
            <a:lvl5pPr marL="2286000" lvl="4" indent="-330200" algn="l">
              <a:lnSpc>
                <a:spcPct val="114000"/>
              </a:lnSpc>
              <a:spcBef>
                <a:spcPts val="320"/>
              </a:spcBef>
              <a:spcAft>
                <a:spcPts val="0"/>
              </a:spcAft>
              <a:buClr>
                <a:schemeClr val="dk1"/>
              </a:buClr>
              <a:buSzPts val="1600"/>
              <a:buChar char="»"/>
              <a:defRPr sz="1600">
                <a:latin typeface="Calibri" panose="020F0502020204030204"/>
                <a:ea typeface="Calibri" panose="020F0502020204030204"/>
                <a:cs typeface="Calibri" panose="020F0502020204030204"/>
                <a:sym typeface="Calibri" panose="020F05020202040302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Department of Computer Science and Engineering</a:t>
            </a:r>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3" name="Google Shape;23;p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panose="020F0502020204030204"/>
                <a:ea typeface="Calibri" panose="020F0502020204030204"/>
                <a:cs typeface="Calibri" panose="020F0502020204030204"/>
                <a:sym typeface="Calibri" panose="020F0502020204030204"/>
              </a:rPr>
              <a:t>Rajalakshmi Engineering College 		</a:t>
            </a:r>
            <a:fld id="{00000000-1234-1234-1234-123412341234}" type="slidenum">
              <a:rPr lang="en-US" sz="1600">
                <a:solidFill>
                  <a:srgbClr val="FFFFFF"/>
                </a:solidFill>
                <a:latin typeface="Calibri" panose="020F0502020204030204"/>
                <a:ea typeface="Calibri" panose="020F0502020204030204"/>
                <a:cs typeface="Calibri" panose="020F0502020204030204"/>
                <a:sym typeface="Calibri" panose="020F0502020204030204"/>
              </a:rPr>
              <a:t>‹#›</a:t>
            </a:fld>
            <a:endParaRPr sz="1600">
              <a:solidFill>
                <a:srgbClr val="FFFFF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panose="020B0906030804020204"/>
              <a:buNone/>
              <a:defRPr b="1">
                <a:latin typeface="Open Sans ExtraBold" panose="020B0906030804020204"/>
                <a:ea typeface="Open Sans ExtraBold" panose="020B0906030804020204"/>
                <a:cs typeface="Open Sans ExtraBold" panose="020B0906030804020204"/>
                <a:sym typeface="Open Sans ExtraBold" panose="020B09060308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unodc.org/documents/justice-and-prison-reform/HB_to_reduce_overcrowding_in_prison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hrw.org/report/2019/01/23/no-telling-who-will-live-or-die/state-control-over-health-care-indian-pris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srcRect l="-776" t="63278" r="776" b="-30897"/>
          <a:stretch>
            <a:fillRect/>
          </a:stretch>
        </p:blipFill>
        <p:spPr>
          <a:xfrm>
            <a:off x="-72010" y="-2532"/>
            <a:ext cx="9216010" cy="3231811"/>
          </a:xfrm>
          <a:prstGeom prst="rect">
            <a:avLst/>
          </a:prstGeom>
          <a:noFill/>
          <a:ln>
            <a:noFill/>
          </a:ln>
        </p:spPr>
      </p:pic>
      <p:grpSp>
        <p:nvGrpSpPr>
          <p:cNvPr id="89" name="Google Shape;89;p13"/>
          <p:cNvGrpSpPr/>
          <p:nvPr/>
        </p:nvGrpSpPr>
        <p:grpSpPr>
          <a:xfrm>
            <a:off x="-7374" y="979841"/>
            <a:ext cx="9158748" cy="4839001"/>
            <a:chOff x="-14748" y="986564"/>
            <a:chExt cx="9158748" cy="4839001"/>
          </a:xfrm>
        </p:grpSpPr>
        <p:sp>
          <p:nvSpPr>
            <p:cNvPr id="90" name="Google Shape;90;p13"/>
            <p:cNvSpPr txBox="1"/>
            <p:nvPr/>
          </p:nvSpPr>
          <p:spPr>
            <a:xfrm>
              <a:off x="177781" y="4812105"/>
              <a:ext cx="4322209" cy="10134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altLang="en-IN" sz="2000" b="1" dirty="0">
                  <a:solidFill>
                    <a:schemeClr val="dk1"/>
                  </a:solidFill>
                  <a:latin typeface="Calibri" panose="020F0502020204030204"/>
                  <a:ea typeface="Calibri" panose="020F0502020204030204"/>
                  <a:cs typeface="Calibri" panose="020F0502020204030204"/>
                  <a:sym typeface="Calibri" panose="020F0502020204030204"/>
                </a:rPr>
                <a:t>ROHIT Y</a:t>
              </a:r>
              <a:r>
                <a:rPr lang="en-US" altLang="en-IN"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IN"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(210701519)</a:t>
              </a:r>
            </a:p>
            <a:p>
              <a:pPr marL="0" marR="0" lvl="0" indent="0" algn="l" rtl="0">
                <a:lnSpc>
                  <a:spcPct val="150000"/>
                </a:lnSpc>
                <a:spcBef>
                  <a:spcPts val="0"/>
                </a:spcBef>
                <a:spcAft>
                  <a:spcPts val="0"/>
                </a:spcAft>
                <a:buNone/>
              </a:pPr>
              <a:r>
                <a:rPr lang="en-IN" sz="2000" b="1" dirty="0">
                  <a:solidFill>
                    <a:schemeClr val="dk1"/>
                  </a:solidFill>
                  <a:latin typeface="Calibri" panose="020F0502020204030204"/>
                  <a:ea typeface="Calibri" panose="020F0502020204030204"/>
                  <a:cs typeface="Calibri" panose="020F0502020204030204"/>
                  <a:sym typeface="Calibri" panose="020F0502020204030204"/>
                </a:rPr>
                <a:t>A</a:t>
              </a:r>
              <a:r>
                <a:rPr lang="en-US" altLang="en-IN" sz="2000" b="1" dirty="0">
                  <a:solidFill>
                    <a:schemeClr val="dk1"/>
                  </a:solidFill>
                  <a:latin typeface="Calibri" panose="020F0502020204030204"/>
                  <a:ea typeface="Calibri" panose="020F0502020204030204"/>
                  <a:cs typeface="Calibri" panose="020F0502020204030204"/>
                  <a:sym typeface="Calibri" panose="020F0502020204030204"/>
                </a:rPr>
                <a:t>KSHAY </a:t>
              </a:r>
              <a:r>
                <a:rPr lang="en-IN" sz="2000" b="1" dirty="0">
                  <a:solidFill>
                    <a:schemeClr val="dk1"/>
                  </a:solidFill>
                  <a:latin typeface="Calibri" panose="020F0502020204030204"/>
                  <a:ea typeface="Calibri" panose="020F0502020204030204"/>
                  <a:cs typeface="Calibri" panose="020F0502020204030204"/>
                  <a:sym typeface="Calibri" panose="020F0502020204030204"/>
                </a:rPr>
                <a:t>(2107010</a:t>
              </a:r>
              <a:r>
                <a:rPr lang="en-US" altLang="en-IN" sz="2000" b="1" dirty="0">
                  <a:solidFill>
                    <a:schemeClr val="dk1"/>
                  </a:solidFill>
                  <a:latin typeface="Calibri" panose="020F0502020204030204"/>
                  <a:ea typeface="Calibri" panose="020F0502020204030204"/>
                  <a:cs typeface="Calibri" panose="020F0502020204030204"/>
                  <a:sym typeface="Calibri" panose="020F0502020204030204"/>
                </a:rPr>
                <a:t>22</a:t>
              </a:r>
              <a:r>
                <a:rPr lang="en-IN" sz="2000" b="1" dirty="0">
                  <a:solidFill>
                    <a:schemeClr val="dk1"/>
                  </a:solidFill>
                  <a:latin typeface="Calibri" panose="020F0502020204030204"/>
                  <a:ea typeface="Calibri" panose="020F0502020204030204"/>
                  <a:cs typeface="Calibri" panose="020F0502020204030204"/>
                  <a:sym typeface="Calibri" panose="020F0502020204030204"/>
                </a:rPr>
                <a:t>)</a:t>
              </a:r>
              <a:endParaRPr dirty="0"/>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3" name="Google Shape;93;p13"/>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6" name="Google Shape;96;p13"/>
                <p:cNvSpPr txBox="1"/>
                <p:nvPr/>
              </p:nvSpPr>
              <p:spPr>
                <a:xfrm>
                  <a:off x="-19391" y="1053750"/>
                  <a:ext cx="4316846" cy="923289"/>
                </a:xfrm>
                <a:prstGeom prst="rect">
                  <a:avLst/>
                </a:prstGeom>
                <a:noFill/>
                <a:ln>
                  <a:noFill/>
                </a:ln>
              </p:spPr>
              <p:txBody>
                <a:bodyPr spcFirstLastPara="1" wrap="square" lIns="91425" tIns="45700" rIns="91425" bIns="45700" anchor="ctr" anchorCtr="0">
                  <a:spAutoFit/>
                </a:bodyPr>
                <a:lstStyle/>
                <a:p>
                  <a:pPr marL="0" marR="0" lvl="0" indent="0" algn="just" rtl="0">
                    <a:spcBef>
                      <a:spcPts val="0"/>
                    </a:spcBef>
                    <a:spcAft>
                      <a:spcPts val="0"/>
                    </a:spcAft>
                    <a:buNone/>
                  </a:pPr>
                  <a:r>
                    <a:rPr lang="en-US" sz="1800" b="1" dirty="0">
                      <a:solidFill>
                        <a:schemeClr val="lt1"/>
                      </a:solidFill>
                      <a:latin typeface="Calibri" panose="020F0502020204030204"/>
                      <a:ea typeface="Calibri" panose="020F0502020204030204"/>
                      <a:cs typeface="Calibri" panose="020F0502020204030204"/>
                      <a:sym typeface="Calibri" panose="020F0502020204030204"/>
                    </a:rPr>
                    <a:t>PROFESSIONAL READLINES FOR INNOVATION,EMPLOYABILITY AND ENTRENRENEURSHIP</a:t>
                  </a:r>
                </a:p>
              </p:txBody>
            </p:sp>
          </p:grpSp>
          <p:sp>
            <p:nvSpPr>
              <p:cNvPr id="97" name="Google Shape;97;p13"/>
              <p:cNvSpPr txBox="1"/>
              <p:nvPr/>
            </p:nvSpPr>
            <p:spPr>
              <a:xfrm>
                <a:off x="-3318" y="2074954"/>
                <a:ext cx="5491480" cy="2001520"/>
              </a:xfrm>
              <a:prstGeom prst="rect">
                <a:avLst/>
              </a:prstGeom>
              <a:noFill/>
              <a:ln>
                <a:noFill/>
              </a:ln>
            </p:spPr>
            <p:txBody>
              <a:bodyPr spcFirstLastPara="1" wrap="square" lIns="91425" tIns="45700" rIns="91425" bIns="45700" anchor="t" anchorCtr="0">
                <a:noAutofit/>
              </a:bodyPr>
              <a:lstStyle/>
              <a:p>
                <a:pPr marL="763270" marR="651510" algn="just">
                  <a:spcBef>
                    <a:spcPts val="425"/>
                  </a:spcBef>
                  <a:spcAft>
                    <a:spcPts val="0"/>
                  </a:spcAft>
                </a:pPr>
                <a:r>
                  <a:rPr lang="en-US" sz="2800" b="1" kern="0" dirty="0">
                    <a:solidFill>
                      <a:schemeClr val="bg1"/>
                    </a:solidFill>
                    <a:effectLst/>
                    <a:latin typeface="Times New Roman" panose="02020603050405020304" pitchFamily="18" charset="0"/>
                    <a:ea typeface="Times New Roman" panose="02020603050405020304" pitchFamily="18" charset="0"/>
                  </a:rPr>
                  <a:t>REHABILITATION CONNECT EMPOWERING UNDERTRIAL PRISONERS</a:t>
                </a:r>
                <a:endParaRPr lang="en-IN" sz="2800" b="1" kern="0" dirty="0">
                  <a:solidFill>
                    <a:schemeClr val="bg1"/>
                  </a:solidFill>
                  <a:effectLst/>
                  <a:latin typeface="Times New Roman" panose="02020603050405020304" pitchFamily="18" charset="0"/>
                  <a:ea typeface="Times New Roman" panose="02020603050405020304" pitchFamily="18" charset="0"/>
                </a:endParaRPr>
              </a:p>
            </p:txBody>
          </p:sp>
          <p:sp>
            <p:nvSpPr>
              <p:cNvPr id="98" name="Google Shape;98;p13"/>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99" name="Google Shape;99;p13"/>
          <p:cNvPicPr preferRelativeResize="0"/>
          <p:nvPr/>
        </p:nvPicPr>
        <p:blipFill rotWithShape="1">
          <a:blip r:embed="rId4"/>
          <a:srcRect/>
          <a:stretch>
            <a:fillRect/>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t>REFERENCES</a:t>
            </a:r>
            <a:endParaRPr dirty="0">
              <a:latin typeface="Calibri" panose="020F0502020204030204"/>
              <a:ea typeface="Calibri" panose="020F0502020204030204"/>
              <a:cs typeface="Calibri" panose="020F0502020204030204"/>
              <a:sym typeface="Calibri" panose="020F0502020204030204"/>
            </a:endParaRPr>
          </a:p>
        </p:txBody>
      </p:sp>
      <p:sp>
        <p:nvSpPr>
          <p:cNvPr id="176" name="Google Shape;176;p2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419100" indent="-342900" algn="just">
              <a:lnSpc>
                <a:spcPct val="150000"/>
              </a:lnSpc>
              <a:spcAft>
                <a:spcPts val="0"/>
              </a:spcAft>
              <a:buAutoNum type="arabicPeriod"/>
              <a:tabLst>
                <a:tab pos="1055370" algn="l"/>
              </a:tabLst>
            </a:pPr>
            <a:r>
              <a:rPr lang="en-US" sz="1800" spc="-5" dirty="0">
                <a:effectLst/>
                <a:latin typeface="Times New Roman" panose="02020603050405020304" pitchFamily="18" charset="0"/>
                <a:ea typeface="Times New Roman" panose="02020603050405020304" pitchFamily="18" charset="0"/>
              </a:rPr>
              <a:t>United Nations Office on Drugs and Crime. (2015). Handbook on strategies to reduce overcrowding in prisons. Retrieved from </a:t>
            </a:r>
            <a:r>
              <a:rPr lang="en-US" sz="1800" spc="-5" dirty="0">
                <a:effectLst/>
                <a:latin typeface="Times New Roman" panose="02020603050405020304" pitchFamily="18" charset="0"/>
                <a:ea typeface="Times New Roman" panose="02020603050405020304" pitchFamily="18" charset="0"/>
                <a:hlinkClick r:id="rId3"/>
              </a:rPr>
              <a:t>https://www.unodc.org/documents/justice-and-prison-reform/HB_to_reduce_overcrowding_in_prisons.pdf</a:t>
            </a:r>
            <a:endParaRPr lang="en-IN" sz="1800" dirty="0">
              <a:latin typeface="Times New Roman" panose="02020603050405020304" pitchFamily="18" charset="0"/>
              <a:ea typeface="Times New Roman" panose="02020603050405020304" pitchFamily="18" charset="0"/>
            </a:endParaRPr>
          </a:p>
          <a:p>
            <a:pPr marL="419100" indent="-342900" algn="just">
              <a:lnSpc>
                <a:spcPct val="150000"/>
              </a:lnSpc>
              <a:spcAft>
                <a:spcPts val="0"/>
              </a:spcAft>
              <a:buAutoNum type="arabicPeriod"/>
              <a:tabLst>
                <a:tab pos="1055370" algn="l"/>
              </a:tabLst>
            </a:pPr>
            <a:r>
              <a:rPr lang="en-US" sz="1800" spc="-5" dirty="0">
                <a:effectLst/>
                <a:latin typeface="Times New Roman" panose="02020603050405020304" pitchFamily="18" charset="0"/>
                <a:ea typeface="Times New Roman" panose="02020603050405020304" pitchFamily="18" charset="0"/>
              </a:rPr>
              <a:t>2. Human Rights Watch. (2019). "No Telling Who Will Live or Die": State Control Over Health Care in Indian Prisons. Retrieved from </a:t>
            </a:r>
            <a:r>
              <a:rPr lang="en-US" sz="1800" spc="-5" dirty="0">
                <a:effectLst/>
                <a:latin typeface="Times New Roman" panose="02020603050405020304" pitchFamily="18" charset="0"/>
                <a:ea typeface="Times New Roman" panose="02020603050405020304" pitchFamily="18" charset="0"/>
                <a:hlinkClick r:id="rId4"/>
              </a:rPr>
              <a:t>https://www.hrw.org/report/2019/01/23/no-telling-who-will-live-or-die/state-control-over-health-care-indian-prisons</a:t>
            </a:r>
            <a:endParaRPr lang="en-IN" sz="1800" dirty="0">
              <a:latin typeface="Times New Roman" panose="02020603050405020304" pitchFamily="18" charset="0"/>
              <a:ea typeface="Times New Roman" panose="02020603050405020304" pitchFamily="18" charset="0"/>
            </a:endParaRPr>
          </a:p>
          <a:p>
            <a:pPr marL="419100" indent="-342900" algn="just">
              <a:lnSpc>
                <a:spcPct val="150000"/>
              </a:lnSpc>
              <a:spcAft>
                <a:spcPts val="0"/>
              </a:spcAft>
              <a:buAutoNum type="arabicPeriod"/>
              <a:tabLst>
                <a:tab pos="1055370" algn="l"/>
              </a:tabLst>
            </a:pPr>
            <a:r>
              <a:rPr lang="en-US" sz="1800" spc="-5" dirty="0">
                <a:effectLst/>
                <a:latin typeface="Times New Roman" panose="02020603050405020304" pitchFamily="18" charset="0"/>
                <a:ea typeface="Times New Roman" panose="02020603050405020304" pitchFamily="18" charset="0"/>
              </a:rPr>
              <a:t>3. National Crime Records Bureau. (2019). Prison Statistics India - 2019. Retrieved from https://ncrb.gov.in/en/prison-statistics-india-2019</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spcAft>
                <a:spcPts val="0"/>
              </a:spcAft>
              <a:buNone/>
              <a:tabLst>
                <a:tab pos="1055370" algn="l"/>
              </a:tabLst>
            </a:pPr>
            <a:r>
              <a:rPr lang="en-US" sz="1800" spc="-5" dirty="0">
                <a:effectLst/>
                <a:latin typeface="Times New Roman" panose="02020603050405020304" pitchFamily="18" charset="0"/>
                <a:ea typeface="Times New Roman" panose="02020603050405020304" pitchFamily="18" charset="0"/>
              </a:rPr>
              <a:t>4. Ministry of Home Affairs, Government of India. (2020). Model Prison Manual for the Superintendence &amp; Management of Prisons in India. Retrieved from https://www.mha.gov.in/sites/default/files/Model_Prison_Manual_03062020.pdf</a:t>
            </a:r>
            <a:endParaRPr lang="en-IN" sz="1800" dirty="0">
              <a:effectLst/>
              <a:latin typeface="Times New Roman" panose="02020603050405020304" pitchFamily="18" charset="0"/>
              <a:ea typeface="Times New Roman" panose="02020603050405020304" pitchFamily="18" charset="0"/>
            </a:endParaRPr>
          </a:p>
          <a:p>
            <a:pPr marL="76200" indent="0" algn="just">
              <a:lnSpc>
                <a:spcPct val="150000"/>
              </a:lnSpc>
              <a:spcAft>
                <a:spcPts val="0"/>
              </a:spcAft>
              <a:buNone/>
              <a:tabLst>
                <a:tab pos="1055370" algn="l"/>
              </a:tabLs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p:nvPr/>
        </p:nvSpPr>
        <p:spPr>
          <a:xfrm>
            <a:off x="1844234" y="2321005"/>
            <a:ext cx="545553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a:solidFill>
                  <a:schemeClr val="dk1"/>
                </a:solidFill>
                <a:latin typeface="Calibri" panose="020F0502020204030204"/>
                <a:ea typeface="Calibri" panose="020F0502020204030204"/>
                <a:cs typeface="Calibri" panose="020F0502020204030204"/>
                <a:sym typeface="Calibri" panose="020F0502020204030204"/>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sym typeface="Calibri" panose="020F0502020204030204"/>
            </a:endParaRPr>
          </a:p>
        </p:txBody>
      </p:sp>
      <p:sp>
        <p:nvSpPr>
          <p:cNvPr id="106" name="Google Shape;10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0" marR="352425" indent="0" algn="just">
              <a:spcBef>
                <a:spcPts val="380"/>
              </a:spcBef>
              <a:spcAft>
                <a:spcPts val="0"/>
              </a:spcAft>
              <a:buNone/>
            </a:pPr>
            <a:r>
              <a:rPr lang="en-US" sz="1800" dirty="0">
                <a:effectLst/>
                <a:latin typeface="Times New Roman" panose="02020603050405020304" pitchFamily="18" charset="0"/>
                <a:ea typeface="Times New Roman" panose="02020603050405020304" pitchFamily="18" charset="0"/>
              </a:rPr>
              <a:t>In the complex landscape of the Indian prison system, one segment of the incarcerated population faces unique and enduring challenges: undertrial prisoners. These individuals, awaiting trial, often find themselves caught in a prolonged state of detention, with limited access to legal aid, social support, and psychological services. Recognizing the urgent need to address the plight of undertrial prisoners, a comprehensive mobile application is proposed as a proactive solution to alleviate their struggles and improve their overall well-being. The primary objective of this mobile application is to provide a multifaceted support system for undertrial prisoners, encompassing legal, social, and psychological dimensions. At its core, the mobile application offers a range of features tailored to meet the diverse needs of undertrial prisoners. One of its key functions is to facilitate access to legal aid, connecting individuals with legal experts, clinics, and rehabilitation services. Through intuitive interfaces and secure communication channels, undertrial prisoners can obtain information on their legal rights, navigate complex legal procedures, and manage documentation related to their cases. Educational materials, vocational training programs, and mental health support resources are made readily available to undertrial prisoners, empowering them with the skills and resources necessary for their reintegration into society upon release.</a:t>
            </a:r>
            <a:endParaRPr lang="en-US" alt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sp>
        <p:nvSpPr>
          <p:cNvPr id="3" name="Text Placeholder 2"/>
          <p:cNvSpPr>
            <a:spLocks noGrp="1"/>
          </p:cNvSpPr>
          <p:nvPr>
            <p:ph type="body" idx="1"/>
          </p:nvPr>
        </p:nvSpPr>
        <p:spPr/>
        <p:txBody>
          <a:bodyPr>
            <a:noAutofit/>
          </a:bodyPr>
          <a:lstStyle/>
          <a:p>
            <a:pPr marL="76200" indent="0" algn="just">
              <a:lnSpc>
                <a:spcPct val="150000"/>
              </a:lnSpc>
              <a:buNone/>
            </a:pPr>
            <a:r>
              <a:rPr lang="en-US" sz="1800" dirty="0">
                <a:effectLst/>
                <a:latin typeface="Times New Roman" panose="02020603050405020304" pitchFamily="18" charset="0"/>
                <a:ea typeface="Times New Roman" panose="02020603050405020304" pitchFamily="18" charset="0"/>
              </a:rPr>
              <a:t>A comprehensive literature survey on the proposed topic of addressing the challenges faced by undertrial prisoners in the Indian prison system through a multifaceted mobile application requires an exploration of various scholarly works, research papers, reports, and relevant literature. This survey aims to provide a thorough understanding of the existing knowledge, insights, and perspectives on the subject matter. Below is a literature survey with an extensive review of relevant literature The Indian prison system has long been plagued by issues related to the treatment and welfare of undertrial prisoners awaiting trial while enduring prolonged detention. Scholars have extensively documented the challenges faced by this vulnerable population, including issues related to overcrowding, inadequate access to legal aid, healthcare services, and rehabilitation programs. According to a report by the National Crime Records Bureau (NCRB), a significant percentage of the prison population in India comprises undertrial prisoners, highlighting the urgency of addressing their needs (NCRB, 2019).</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US" alt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dirty="0"/>
              <a:t>PROPOSED SYSTEM </a:t>
            </a:r>
            <a:endParaRPr dirty="0">
              <a:latin typeface="Calibri" panose="020F0502020204030204"/>
              <a:ea typeface="Calibri" panose="020F0502020204030204"/>
              <a:cs typeface="Calibri" panose="020F0502020204030204"/>
              <a:sym typeface="Calibri" panose="020F0502020204030204"/>
            </a:endParaRPr>
          </a:p>
        </p:txBody>
      </p:sp>
      <p:sp>
        <p:nvSpPr>
          <p:cNvPr id="127" name="Google Shape;127;p1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342900" indent="-190500">
              <a:buNone/>
            </a:pPr>
            <a:r>
              <a:rPr lang="en-US" sz="2000" dirty="0">
                <a:effectLst/>
                <a:latin typeface="Times New Roman" panose="02020603050405020304" pitchFamily="18" charset="0"/>
                <a:ea typeface="Times New Roman" panose="02020603050405020304" pitchFamily="18" charset="0"/>
              </a:rPr>
              <a:t>The proposed system encompasses the development and implementation of a mobile application tailored to address the specific needs and challenges faced by undertrial prisoners within the Indian prison system. Through user-friendly interfaces, secure communication channels, and collaborations with legal aid organizations, healthcare providers, and vocational training institutes, the proposed system aims to empower undertrial prisoners, mitigate the hardships of their incarceration, and facilitate their successful reintegration into society upon release. Key features of the proposed system include real-time access to legal information and assistance, peer support groups, mental health resources, educational materials, vocational training courses, job placement services, and tools for monitoring and tracking rehabilitation progress. By leveraging technology and stakeholder partnerships, the proposed system seeks to address systemic issues within the Indian prison system and uphold human rights principles, ultimately contributing to a more equitable and humane criminal justice system.</a:t>
            </a:r>
            <a:endParaRPr lang="en-IN" sz="2000" dirty="0">
              <a:effectLst/>
              <a:latin typeface="Times New Roman" panose="02020603050405020304" pitchFamily="18" charset="0"/>
              <a:ea typeface="Times New Roman" panose="02020603050405020304" pitchFamily="18" charset="0"/>
            </a:endParaRPr>
          </a:p>
          <a:p>
            <a:pPr marL="342900" lvl="0" indent="-190500" algn="l" rtl="0">
              <a:lnSpc>
                <a:spcPct val="114000"/>
              </a:lnSpc>
              <a:spcBef>
                <a:spcPts val="480"/>
              </a:spcBef>
              <a:spcAft>
                <a:spcPts val="0"/>
              </a:spcAft>
              <a:buClr>
                <a:schemeClr val="dk1"/>
              </a:buClr>
              <a:buSzPts val="2400"/>
              <a:buFont typeface="Noto Sans Symbols"/>
              <a:buNone/>
            </a:pP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METHODOLOGY</a:t>
            </a:r>
          </a:p>
        </p:txBody>
      </p:sp>
      <p:sp>
        <p:nvSpPr>
          <p:cNvPr id="3" name="Text Placeholder 2"/>
          <p:cNvSpPr>
            <a:spLocks noGrp="1"/>
          </p:cNvSpPr>
          <p:nvPr>
            <p:ph type="body" idx="1"/>
          </p:nvPr>
        </p:nvSpPr>
        <p:spPr/>
        <p:txBody>
          <a:bodyPr>
            <a:noAutofit/>
          </a:bodyPr>
          <a:lstStyle/>
          <a:p>
            <a:pPr marL="27940" indent="0" algn="just">
              <a:lnSpc>
                <a:spcPct val="150000"/>
              </a:lnSpc>
              <a:spcBef>
                <a:spcPts val="350"/>
              </a:spcBef>
              <a:spcAft>
                <a:spcPts val="0"/>
              </a:spcAft>
              <a:buNone/>
            </a:pPr>
            <a:r>
              <a:rPr lang="en-US" sz="2000" dirty="0">
                <a:effectLst/>
                <a:latin typeface="Times New Roman" panose="02020603050405020304" pitchFamily="18" charset="0"/>
                <a:ea typeface="Times New Roman" panose="02020603050405020304" pitchFamily="18" charset="0"/>
              </a:rPr>
              <a:t>The project methodology encompasses a systematic approach to the design, development, and implementation of the mobile application for undertrial prisoners. Initially, a comprehensive needs assessment will be conducted to identify the specific requirements and challenges faced by undertrial prisoners within the Indian prison system. This will involve stakeholder consultations, including undertrial prisoners, legal experts, healthcare providers, and prison authorities, to gather insights and feedback  where the user interface, features, and functionalities of the mobile application will be conceptualized. This will involve iterative prototyping and user testing to ensure the application is intuitive, user-friendly, and tailored to the needs of undertrial prisoners.</a:t>
            </a:r>
            <a:endParaRPr lang="en-IN" sz="2000" dirty="0">
              <a:effectLst/>
              <a:latin typeface="Times New Roman" panose="02020603050405020304" pitchFamily="18" charset="0"/>
              <a:ea typeface="Times New Roman" panose="02020603050405020304" pitchFamily="18" charset="0"/>
            </a:endParaRPr>
          </a:p>
          <a:p>
            <a:pPr marL="408940" algn="just">
              <a:lnSpc>
                <a:spcPct val="150000"/>
              </a:lnSpc>
              <a:spcBef>
                <a:spcPts val="350"/>
              </a:spcBef>
              <a:spcAft>
                <a:spcPts val="0"/>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56646-8EC1-7BAD-D0E4-893CE88D5197}"/>
              </a:ext>
            </a:extLst>
          </p:cNvPr>
          <p:cNvSpPr>
            <a:spLocks noGrp="1"/>
          </p:cNvSpPr>
          <p:nvPr>
            <p:ph type="body" idx="1"/>
          </p:nvPr>
        </p:nvSpPr>
        <p:spPr>
          <a:xfrm>
            <a:off x="0" y="0"/>
            <a:ext cx="8953499" cy="6324600"/>
          </a:xfrm>
        </p:spPr>
        <p:txBody>
          <a:bodyPr>
            <a:normAutofit fontScale="47500" lnSpcReduction="20000"/>
          </a:bodyPr>
          <a:lstStyle/>
          <a:p>
            <a:pPr marL="76200" indent="0" algn="just">
              <a:buNone/>
            </a:pPr>
            <a:r>
              <a:rPr lang="en-US" dirty="0"/>
              <a:t>	</a:t>
            </a:r>
            <a:r>
              <a:rPr lang="en-US" sz="3800" b="1" dirty="0"/>
              <a:t>HARDWARE REQUIREMENTS</a:t>
            </a:r>
          </a:p>
          <a:p>
            <a:pPr marL="76200" indent="0" algn="just">
              <a:buNone/>
            </a:pPr>
            <a:endParaRPr lang="en-US" dirty="0"/>
          </a:p>
          <a:p>
            <a:pPr marL="76200" indent="0" algn="just">
              <a:buNone/>
            </a:pPr>
            <a:r>
              <a:rPr lang="en-US" sz="3400" dirty="0"/>
              <a:t>The hardware requirements may serve as the basis for a contract for the system’s implementation. It should therefore be a complete and consistent specification of the entire system. It is generally used by software engineers as the starting point for the system design.</a:t>
            </a:r>
          </a:p>
          <a:p>
            <a:pPr marL="76200" indent="0" algn="just">
              <a:buNone/>
            </a:pPr>
            <a:r>
              <a:rPr lang="en-US" sz="3400" dirty="0"/>
              <a:t>Table 3.1 Hardware Requirements</a:t>
            </a:r>
          </a:p>
          <a:p>
            <a:pPr marL="76200" indent="0" algn="just">
              <a:buNone/>
            </a:pPr>
            <a:r>
              <a:rPr lang="en-US" sz="3400" dirty="0"/>
              <a:t>COMPONENTS	SPECIFICATION</a:t>
            </a:r>
          </a:p>
          <a:p>
            <a:pPr marL="76200" indent="0" algn="just">
              <a:buNone/>
            </a:pPr>
            <a:r>
              <a:rPr lang="en-US" sz="3400" dirty="0"/>
              <a:t>PROCESSOR	Intel Core i5</a:t>
            </a:r>
          </a:p>
          <a:p>
            <a:pPr marL="76200" indent="0" algn="just">
              <a:buNone/>
            </a:pPr>
            <a:r>
              <a:rPr lang="en-US" sz="3400" dirty="0"/>
              <a:t>RAM	8 GB RAM</a:t>
            </a:r>
          </a:p>
          <a:p>
            <a:pPr marL="76200" indent="0" algn="just">
              <a:buNone/>
            </a:pPr>
            <a:r>
              <a:rPr lang="en-US" sz="3400" dirty="0"/>
              <a:t>GPU	NVIDIA GeForce GTX 1650</a:t>
            </a:r>
          </a:p>
          <a:p>
            <a:pPr marL="76200" indent="0" algn="just">
              <a:buNone/>
            </a:pPr>
            <a:r>
              <a:rPr lang="en-US" sz="3400" dirty="0"/>
              <a:t>MONITOR	15” COLOR</a:t>
            </a:r>
          </a:p>
          <a:p>
            <a:pPr marL="76200" indent="0" algn="just">
              <a:buNone/>
            </a:pPr>
            <a:r>
              <a:rPr lang="en-US" sz="3400" dirty="0"/>
              <a:t>HARD DISK	512 GB</a:t>
            </a:r>
          </a:p>
          <a:p>
            <a:pPr marL="76200" indent="0" algn="just">
              <a:buNone/>
            </a:pPr>
            <a:r>
              <a:rPr lang="en-US" sz="3400" dirty="0"/>
              <a:t>PROCESSOR SPEED	MINIMUM 1.1 GHz</a:t>
            </a:r>
          </a:p>
          <a:p>
            <a:pPr algn="just"/>
            <a:endParaRPr lang="en-US" dirty="0"/>
          </a:p>
          <a:p>
            <a:pPr marL="76200" indent="0" algn="just">
              <a:buNone/>
            </a:pPr>
            <a:r>
              <a:rPr lang="en-US" dirty="0"/>
              <a:t>	</a:t>
            </a:r>
            <a:r>
              <a:rPr lang="en-US" sz="3300" b="1" dirty="0"/>
              <a:t>SOFTWARE REQUIREMENTS</a:t>
            </a:r>
          </a:p>
          <a:p>
            <a:pPr algn="just"/>
            <a:endParaRPr lang="en-US" dirty="0"/>
          </a:p>
          <a:p>
            <a:pPr marL="76200" indent="0" algn="just">
              <a:buNone/>
            </a:pPr>
            <a:r>
              <a:rPr lang="en-US" sz="3300" dirty="0"/>
              <a:t>The software requirements document is the specifications of the system. It should include both a definition and a specification of requirements. It is a set of what the system should rather be doing than focus on how it should be done. The software requirements provide a basis for creating the software requirements specification. It is useful in estimating the cost, planning team activities, performing tasks, tracking the team, and tracking the team’s progress throughout the development activity.</a:t>
            </a:r>
          </a:p>
          <a:p>
            <a:pPr marL="76200" indent="0" algn="just">
              <a:buNone/>
            </a:pPr>
            <a:r>
              <a:rPr lang="en-US" sz="3300" dirty="0"/>
              <a:t>Python IDLE, and chrome would all be required</a:t>
            </a:r>
            <a:r>
              <a:rPr lang="en-US" dirty="0"/>
              <a:t>.</a:t>
            </a:r>
          </a:p>
          <a:p>
            <a:endParaRPr lang="en-IN" dirty="0"/>
          </a:p>
        </p:txBody>
      </p:sp>
    </p:spTree>
    <p:extLst>
      <p:ext uri="{BB962C8B-B14F-4D97-AF65-F5344CB8AC3E}">
        <p14:creationId xmlns:p14="http://schemas.microsoft.com/office/powerpoint/2010/main" val="238104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41363" y="269875"/>
            <a:ext cx="5486400" cy="56673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panose="020F0502020204030204"/>
              <a:buNone/>
            </a:pPr>
            <a:r>
              <a:rPr lang="en-US" sz="3200" dirty="0"/>
              <a:t>OUTPUTS</a:t>
            </a:r>
            <a:endParaRPr lang="en-US" sz="3200" dirty="0">
              <a:latin typeface="Calibri" panose="020F0502020204030204"/>
              <a:ea typeface="Calibri" panose="020F0502020204030204"/>
              <a:cs typeface="Calibri" panose="020F0502020204030204"/>
              <a:sym typeface="Calibri" panose="020F0502020204030204"/>
            </a:endParaRPr>
          </a:p>
        </p:txBody>
      </p:sp>
      <p:pic>
        <p:nvPicPr>
          <p:cNvPr id="4" name="Picture Placeholder 3">
            <a:extLst>
              <a:ext uri="{FF2B5EF4-FFF2-40B4-BE49-F238E27FC236}">
                <a16:creationId xmlns:a16="http://schemas.microsoft.com/office/drawing/2014/main" id="{74D98403-845C-AAA3-4BE0-0306C45AF03F}"/>
              </a:ext>
            </a:extLst>
          </p:cNvPr>
          <p:cNvPicPr>
            <a:picLocks noGrp="1" noChangeAspect="1"/>
          </p:cNvPicPr>
          <p:nvPr>
            <p:ph type="pic" idx="2"/>
          </p:nvPr>
        </p:nvPicPr>
        <p:blipFill>
          <a:blip r:embed="rId3"/>
          <a:srcRect l="12379" r="12379"/>
          <a:stretch>
            <a:fillRect/>
          </a:stretch>
        </p:blipFill>
        <p:spPr>
          <a:xfrm>
            <a:off x="741364" y="959755"/>
            <a:ext cx="7719056" cy="57892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648018" y="45720"/>
            <a:ext cx="5486400" cy="56673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panose="020F0502020204030204"/>
              <a:buNone/>
            </a:pPr>
            <a:r>
              <a:rPr lang="en-US" sz="2800" dirty="0"/>
              <a:t>OUTPUTS</a:t>
            </a:r>
            <a:endParaRPr sz="2800" dirty="0">
              <a:latin typeface="Calibri" panose="020F0502020204030204"/>
              <a:ea typeface="Calibri" panose="020F0502020204030204"/>
              <a:cs typeface="Calibri" panose="020F0502020204030204"/>
              <a:sym typeface="Calibri" panose="020F0502020204030204"/>
            </a:endParaRPr>
          </a:p>
        </p:txBody>
      </p:sp>
      <p:pic>
        <p:nvPicPr>
          <p:cNvPr id="5" name="Picture Placeholder 4">
            <a:extLst>
              <a:ext uri="{FF2B5EF4-FFF2-40B4-BE49-F238E27FC236}">
                <a16:creationId xmlns:a16="http://schemas.microsoft.com/office/drawing/2014/main" id="{ECC8D966-B206-B623-478F-D322B8AAA727}"/>
              </a:ext>
            </a:extLst>
          </p:cNvPr>
          <p:cNvPicPr>
            <a:picLocks noGrp="1" noChangeAspect="1"/>
          </p:cNvPicPr>
          <p:nvPr>
            <p:ph type="pic" idx="2"/>
          </p:nvPr>
        </p:nvPicPr>
        <p:blipFill>
          <a:blip r:embed="rId3"/>
          <a:srcRect l="11981" r="11981"/>
          <a:stretch>
            <a:fillRect/>
          </a:stretch>
        </p:blipFill>
        <p:spPr>
          <a:xfrm>
            <a:off x="648019" y="733375"/>
            <a:ext cx="7333006" cy="57029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Text Placeholder 2"/>
          <p:cNvSpPr>
            <a:spLocks noGrp="1"/>
          </p:cNvSpPr>
          <p:nvPr>
            <p:ph type="body" idx="1"/>
          </p:nvPr>
        </p:nvSpPr>
        <p:spPr/>
        <p:txBody>
          <a:bodyPr>
            <a:normAutofit fontScale="92500" lnSpcReduction="10000"/>
          </a:bodyPr>
          <a:lstStyle/>
          <a:p>
            <a:pPr marL="457200" algn="just">
              <a:lnSpc>
                <a:spcPct val="150000"/>
              </a:lnSpc>
              <a:spcBef>
                <a:spcPts val="10"/>
              </a:spcBef>
              <a:spcAft>
                <a:spcPts val="0"/>
              </a:spcAft>
            </a:pPr>
            <a:r>
              <a:rPr lang="en-US" sz="1800" dirty="0">
                <a:effectLst/>
                <a:latin typeface="Times New Roman" panose="02020603050405020304" pitchFamily="18" charset="0"/>
                <a:ea typeface="Times New Roman" panose="02020603050405020304" pitchFamily="18" charset="0"/>
              </a:rPr>
              <a:t>In conclusion, the proposed mobile application offers a promising solution to address the multifaceted challenges faced by undertrial prisoners in the Indian prison system. By leveraging technology to provide legal aid, access to rehabilitation services, and support for social and psychological well-being, the application has the potential to significantly improve the lives of undertrial prisoners and contribute to their successful reintegration into society. However, the successful implementation of such an initiative requires concerted efforts from various stakeholders, including government agencies, legal aid organizations, healthcare providers, and technology experts. By working collaboratively and prioritizing the needs of undertrial prisoners, policymakers and practitioners can create a more inclusive and humane criminal justice system that upholds the principles of justice, fairness, and human rights.</a:t>
            </a: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Furthermore, the continuous monitoring and evaluation of the mobile application's effectiveness are crucial to ensure its impact and sustainability over time. Rigorous assessment mechanisms, user feedback mechanisms, and iterative improvements based on data-driven insights are essential components of the app's long-term success.</a:t>
            </a:r>
            <a:endParaRPr lang="en-IN" sz="257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1265</Words>
  <Application>Microsoft Office PowerPoint</Application>
  <PresentationFormat>On-screen Show (4:3)</PresentationFormat>
  <Paragraphs>44</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vt:lpstr>
      <vt:lpstr>Noto Sans Symbols</vt:lpstr>
      <vt:lpstr>Times New Roman</vt:lpstr>
      <vt:lpstr>Open Sans ExtraBold</vt:lpstr>
      <vt:lpstr>Office Theme</vt:lpstr>
      <vt:lpstr>PowerPoint Presentation</vt:lpstr>
      <vt:lpstr>INTRODUCTION</vt:lpstr>
      <vt:lpstr>LITERATURE SURVEY</vt:lpstr>
      <vt:lpstr>PROPOSED SYSTEM </vt:lpstr>
      <vt:lpstr>METHODOLOGY</vt:lpstr>
      <vt:lpstr>PowerPoint Presentation</vt:lpstr>
      <vt:lpstr>OUTPUTS</vt:lpstr>
      <vt:lpstr>OUTPUTS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ZZZ</dc:creator>
  <cp:lastModifiedBy>Akshay S</cp:lastModifiedBy>
  <cp:revision>8</cp:revision>
  <dcterms:created xsi:type="dcterms:W3CDTF">2024-05-17T17:20:21Z</dcterms:created>
  <dcterms:modified xsi:type="dcterms:W3CDTF">2024-05-19T12:22:17Z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23525E51B8EB4C84BF89B376696D97C8_12</vt:lpwstr>
  </property>
  <property fmtid="{D5CDD505-2E9C-101B-9397-08002B2CF9AE}" pid="3" name="KSOProductBuildVer">
    <vt:lpwstr>1033-12.2.0.13489</vt:lpwstr>
  </property>
</Properties>
</file>