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latform.cloud.ibm.com/docs/content/wsj/getting-started/welcome-main.html?context=wx&amp;audience=wdp" TargetMode="External"/><Relationship Id="rId2" Type="http://schemas.openxmlformats.org/officeDocument/2006/relationships/hyperlink" Target="https://www.data.gov.in/resource/sustainable-development-goals-national-indicator-framework-version-31-202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.yourlearning.ibm.com/?lang=en&amp;ngo-id=0302&amp;source=login&amp;strategy=googl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u-syd.ml.cloud.ibm.com/ml/v4/deployments/1b092751-4d35-44ca-b2dd-6b96d965da5a/predictions?version=2021-05-01" TargetMode="External"/><Relationship Id="rId2" Type="http://schemas.openxmlformats.org/officeDocument/2006/relationships/hyperlink" Target="https://github.com/rohithkiran15/maternal_health_progre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738604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Maternal HEALTH PROGRESS 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Global Perspective on SDG 3.1 Progress)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Koyya Rohith Kiran – JNTUH College of Engineering Hyderabad – Computer Science and Engineering, specialized in Artificial Intelligence and Machine Learning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AICTE Student ID: STU682e06ebcd2fb1747846891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Internship ID: INTERNSHIP_1748937226683eaa0a58abc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AI Kosh dataset link: </a:t>
            </a:r>
            <a:r>
              <a:rPr lang="en-IN" sz="2400" dirty="0">
                <a:hlinkClick r:id="rId2"/>
              </a:rPr>
              <a:t>https://www.data.gov.in/resource/sustainable-development-goals-national-indicator-framework-version-31-2021</a:t>
            </a:r>
            <a:endParaRPr lang="en-IN" sz="2400" dirty="0"/>
          </a:p>
          <a:p>
            <a:pPr marL="305435" indent="-305435"/>
            <a:r>
              <a:rPr lang="en-IN" sz="2400" dirty="0"/>
              <a:t>IBM </a:t>
            </a:r>
            <a:r>
              <a:rPr lang="en-IN" sz="2400" dirty="0" err="1"/>
              <a:t>Watsonx.ai.studio</a:t>
            </a:r>
            <a:r>
              <a:rPr lang="en-IN" sz="2400" dirty="0"/>
              <a:t>: </a:t>
            </a:r>
            <a:r>
              <a:rPr lang="en-IN" sz="2400" dirty="0">
                <a:hlinkClick r:id="rId3"/>
              </a:rPr>
              <a:t>Documentation for IBM </a:t>
            </a:r>
            <a:r>
              <a:rPr lang="en-IN" sz="2400" dirty="0" err="1">
                <a:hlinkClick r:id="rId3"/>
              </a:rPr>
              <a:t>watsonx</a:t>
            </a:r>
            <a:r>
              <a:rPr lang="en-IN" sz="2400" dirty="0">
                <a:hlinkClick r:id="rId3"/>
              </a:rPr>
              <a:t> as a Service — Docs | IBM </a:t>
            </a:r>
            <a:r>
              <a:rPr lang="en-IN" sz="2400" dirty="0" err="1">
                <a:hlinkClick r:id="rId3"/>
              </a:rPr>
              <a:t>watsonx</a:t>
            </a:r>
            <a:r>
              <a:rPr lang="en-IN" sz="2400" dirty="0"/>
              <a:t> </a:t>
            </a:r>
          </a:p>
          <a:p>
            <a:pPr marL="305435" indent="-305435"/>
            <a:r>
              <a:rPr lang="en-IN" sz="2400" dirty="0"/>
              <a:t>IBM Skills Build: </a:t>
            </a:r>
            <a:r>
              <a:rPr lang="en-IN" sz="2400" dirty="0">
                <a:hlinkClick r:id="rId4"/>
              </a:rPr>
              <a:t>https://skills.yourlearning.ibm.com/?lang=en&amp;ngo-id=0302&amp;source=login&amp;strategy=google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B68A470-3DA9-B056-6C58-0CFEC36F2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301750"/>
            <a:ext cx="6178319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9CCB63-7C96-EF64-5B61-07AC8233C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747" y="1301750"/>
            <a:ext cx="6262506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0C5C9-B60E-1D29-09D9-BFDBDE863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265" y="1301750"/>
            <a:ext cx="7651469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The Sustainable Development Goal 3.1 aims to reduce the global maternal mortality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ratio to less than 70 per 100,000 live births by 2030. Monitoring progress towards this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goal requires analyzing country-wise data on maternal mortality and associated health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indicators such as antenatal care coverage, births attended by skilled personnel,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adolescent birth rates, and healthcare expenditures. Despite global efforts, maternal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health outcomes vary drastically between regions and income groups, raising the need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for data-driven insights into the factors influencing maternal health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94" y="1327355"/>
            <a:ext cx="11386562" cy="532399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1400" b="1" dirty="0">
                <a:latin typeface="Calibri"/>
                <a:ea typeface="+mn-lt"/>
                <a:cs typeface="+mn-lt"/>
              </a:rPr>
              <a:t>Data Collection:</a:t>
            </a:r>
            <a:br>
              <a:rPr lang="en-US" sz="1400" b="1" dirty="0">
                <a:latin typeface="Calibri"/>
                <a:ea typeface="+mn-lt"/>
                <a:cs typeface="+mn-lt"/>
              </a:rPr>
            </a:br>
            <a:r>
              <a:rPr lang="en-US" sz="1400" dirty="0">
                <a:latin typeface="Calibri"/>
                <a:ea typeface="+mn-lt"/>
                <a:cs typeface="+mn-lt"/>
              </a:rPr>
              <a:t>Collected 2017 maternal health data from AI Kosh. The goal is to predict </a:t>
            </a:r>
            <a:r>
              <a:rPr lang="en-US" sz="1400" dirty="0" err="1">
                <a:latin typeface="Calibri"/>
                <a:ea typeface="+mn-lt"/>
                <a:cs typeface="+mn-lt"/>
              </a:rPr>
              <a:t>DataValue</a:t>
            </a:r>
            <a:r>
              <a:rPr lang="en-US" sz="1400" dirty="0">
                <a:latin typeface="Calibri"/>
                <a:ea typeface="+mn-lt"/>
                <a:cs typeface="+mn-lt"/>
              </a:rPr>
              <a:t> (maternal health indicator) to support SDG 3.1 – reducing maternal mortality.</a:t>
            </a:r>
          </a:p>
          <a:p>
            <a:pPr marL="305435" indent="-305435"/>
            <a:r>
              <a:rPr lang="en-US" sz="1400" b="1" dirty="0">
                <a:latin typeface="Calibri"/>
                <a:ea typeface="+mn-lt"/>
                <a:cs typeface="+mn-lt"/>
              </a:rPr>
              <a:t>Features Used:</a:t>
            </a:r>
            <a:br>
              <a:rPr lang="en-US" sz="1400" b="1" dirty="0">
                <a:latin typeface="Calibri"/>
                <a:ea typeface="+mn-lt"/>
                <a:cs typeface="+mn-lt"/>
              </a:rPr>
            </a:br>
            <a:r>
              <a:rPr lang="en-US" sz="1400" dirty="0" err="1">
                <a:latin typeface="Calibri"/>
                <a:ea typeface="+mn-lt"/>
                <a:cs typeface="+mn-lt"/>
              </a:rPr>
              <a:t>AreaID</a:t>
            </a:r>
            <a:r>
              <a:rPr lang="en-US" sz="1400" dirty="0">
                <a:latin typeface="Calibri"/>
                <a:ea typeface="+mn-lt"/>
                <a:cs typeface="+mn-lt"/>
              </a:rPr>
              <a:t>, </a:t>
            </a:r>
            <a:r>
              <a:rPr lang="en-US" sz="1400" dirty="0" err="1">
                <a:latin typeface="Calibri"/>
                <a:ea typeface="+mn-lt"/>
                <a:cs typeface="+mn-lt"/>
              </a:rPr>
              <a:t>AreaName</a:t>
            </a:r>
            <a:r>
              <a:rPr lang="en-US" sz="1400" dirty="0">
                <a:latin typeface="Calibri"/>
                <a:ea typeface="+mn-lt"/>
                <a:cs typeface="+mn-lt"/>
              </a:rPr>
              <a:t>, </a:t>
            </a:r>
            <a:r>
              <a:rPr lang="en-US" sz="1400" dirty="0" err="1">
                <a:latin typeface="Calibri"/>
                <a:ea typeface="+mn-lt"/>
                <a:cs typeface="+mn-lt"/>
              </a:rPr>
              <a:t>TimePeriod</a:t>
            </a:r>
            <a:r>
              <a:rPr lang="en-US" sz="1400" dirty="0">
                <a:latin typeface="Calibri"/>
                <a:ea typeface="+mn-lt"/>
                <a:cs typeface="+mn-lt"/>
              </a:rPr>
              <a:t>, Source, Sector, Subsector, Goal, Target, Indicator, Unit, </a:t>
            </a:r>
            <a:r>
              <a:rPr lang="en-US" sz="1400" dirty="0" err="1">
                <a:latin typeface="Calibri"/>
                <a:ea typeface="+mn-lt"/>
                <a:cs typeface="+mn-lt"/>
              </a:rPr>
              <a:t>SubgroupDimension</a:t>
            </a:r>
            <a:r>
              <a:rPr lang="en-US" sz="1400" dirty="0">
                <a:latin typeface="Calibri"/>
                <a:ea typeface="+mn-lt"/>
                <a:cs typeface="+mn-lt"/>
              </a:rPr>
              <a:t>, Subgroup, </a:t>
            </a:r>
            <a:r>
              <a:rPr lang="en-US" sz="1400" dirty="0" err="1">
                <a:latin typeface="Calibri"/>
                <a:ea typeface="+mn-lt"/>
                <a:cs typeface="+mn-lt"/>
              </a:rPr>
              <a:t>SubgroupOrder</a:t>
            </a:r>
            <a:r>
              <a:rPr lang="en-US" sz="1400" dirty="0">
                <a:latin typeface="Calibri"/>
                <a:ea typeface="+mn-lt"/>
                <a:cs typeface="+mn-lt"/>
              </a:rPr>
              <a:t>.</a:t>
            </a:r>
            <a:br>
              <a:rPr lang="en-US" sz="1400" dirty="0">
                <a:latin typeface="Calibri"/>
                <a:ea typeface="+mn-lt"/>
                <a:cs typeface="+mn-lt"/>
              </a:rPr>
            </a:br>
            <a:r>
              <a:rPr lang="en-US" sz="1400" b="1" dirty="0">
                <a:latin typeface="Calibri"/>
                <a:ea typeface="+mn-lt"/>
                <a:cs typeface="+mn-lt"/>
              </a:rPr>
              <a:t>Target:</a:t>
            </a:r>
            <a:r>
              <a:rPr lang="en-US" sz="1400" dirty="0"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/>
                <a:ea typeface="+mn-lt"/>
                <a:cs typeface="+mn-lt"/>
              </a:rPr>
              <a:t>DataValue</a:t>
            </a:r>
            <a:endParaRPr lang="en-US" sz="14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1400" b="1" dirty="0">
                <a:latin typeface="Calibri"/>
                <a:ea typeface="+mn-lt"/>
                <a:cs typeface="+mn-lt"/>
              </a:rPr>
              <a:t>Preprocessing:</a:t>
            </a:r>
            <a:br>
              <a:rPr lang="en-US" sz="1400" b="1" dirty="0">
                <a:latin typeface="Calibri"/>
                <a:ea typeface="+mn-lt"/>
                <a:cs typeface="+mn-lt"/>
              </a:rPr>
            </a:br>
            <a:r>
              <a:rPr lang="en-US" sz="1400" dirty="0" err="1">
                <a:latin typeface="Calibri"/>
                <a:ea typeface="+mn-lt"/>
                <a:cs typeface="+mn-lt"/>
              </a:rPr>
              <a:t>AutoAI</a:t>
            </a:r>
            <a:r>
              <a:rPr lang="en-US" sz="1400" dirty="0">
                <a:latin typeface="Calibri"/>
                <a:ea typeface="+mn-lt"/>
                <a:cs typeface="+mn-lt"/>
              </a:rPr>
              <a:t> handled missing values, encoded categorical features, and performed feature engineering.</a:t>
            </a:r>
          </a:p>
          <a:p>
            <a:pPr marL="305435" indent="-305435"/>
            <a:r>
              <a:rPr lang="en-US" sz="1400" b="1" dirty="0">
                <a:latin typeface="Calibri"/>
                <a:ea typeface="+mn-lt"/>
                <a:cs typeface="+mn-lt"/>
              </a:rPr>
              <a:t>Model Building:</a:t>
            </a:r>
            <a:br>
              <a:rPr lang="en-US" sz="1400" b="1" dirty="0">
                <a:latin typeface="Calibri"/>
                <a:ea typeface="+mn-lt"/>
                <a:cs typeface="+mn-lt"/>
              </a:rPr>
            </a:br>
            <a:r>
              <a:rPr lang="en-US" sz="1400" dirty="0">
                <a:latin typeface="Calibri"/>
                <a:ea typeface="+mn-lt"/>
                <a:cs typeface="+mn-lt"/>
              </a:rPr>
              <a:t>Used IBM </a:t>
            </a:r>
            <a:r>
              <a:rPr lang="en-US" sz="1400" dirty="0" err="1">
                <a:latin typeface="Calibri"/>
                <a:ea typeface="+mn-lt"/>
                <a:cs typeface="+mn-lt"/>
              </a:rPr>
              <a:t>Watsonx</a:t>
            </a:r>
            <a:r>
              <a:rPr lang="en-US" sz="1400" dirty="0">
                <a:latin typeface="Calibri"/>
                <a:ea typeface="+mn-lt"/>
                <a:cs typeface="+mn-lt"/>
              </a:rPr>
              <a:t> </a:t>
            </a:r>
            <a:r>
              <a:rPr lang="en-US" sz="1400" dirty="0" err="1">
                <a:latin typeface="Calibri"/>
                <a:ea typeface="+mn-lt"/>
                <a:cs typeface="+mn-lt"/>
              </a:rPr>
              <a:t>AutoAI</a:t>
            </a:r>
            <a:r>
              <a:rPr lang="en-US" sz="1400" dirty="0">
                <a:latin typeface="Calibri"/>
                <a:ea typeface="+mn-lt"/>
                <a:cs typeface="+mn-lt"/>
              </a:rPr>
              <a:t> to train multiple pipelines with automated feature engineering, two rounds of hyperparameter tuning (HPO-1, HPO-2), and batch processing.</a:t>
            </a:r>
          </a:p>
          <a:p>
            <a:pPr marL="305435" indent="-305435"/>
            <a:r>
              <a:rPr lang="en-US" sz="1400" b="1" dirty="0">
                <a:latin typeface="Calibri"/>
                <a:ea typeface="+mn-lt"/>
                <a:cs typeface="+mn-lt"/>
              </a:rPr>
              <a:t>Best Model:</a:t>
            </a:r>
            <a:br>
              <a:rPr lang="en-US" sz="1400" b="1" dirty="0">
                <a:latin typeface="Calibri"/>
                <a:ea typeface="+mn-lt"/>
                <a:cs typeface="+mn-lt"/>
              </a:rPr>
            </a:br>
            <a:r>
              <a:rPr lang="en-US" sz="1400" dirty="0">
                <a:latin typeface="Calibri"/>
                <a:ea typeface="+mn-lt"/>
                <a:cs typeface="+mn-lt"/>
              </a:rPr>
              <a:t>Batched Tree Ensemble Regressor (Snap Random Forest Regressor) with RMSE of 127.111 was selected.</a:t>
            </a:r>
          </a:p>
          <a:p>
            <a:pPr marL="305435" indent="-305435"/>
            <a:r>
              <a:rPr lang="en-US" sz="1400" b="1" dirty="0">
                <a:latin typeface="Calibri"/>
                <a:ea typeface="+mn-lt"/>
                <a:cs typeface="+mn-lt"/>
              </a:rPr>
              <a:t>Deployment:</a:t>
            </a:r>
            <a:br>
              <a:rPr lang="en-US" sz="1400" b="1" dirty="0">
                <a:latin typeface="Calibri"/>
                <a:ea typeface="+mn-lt"/>
                <a:cs typeface="+mn-lt"/>
              </a:rPr>
            </a:br>
            <a:r>
              <a:rPr lang="en-US" sz="1400" dirty="0">
                <a:latin typeface="Calibri"/>
                <a:ea typeface="+mn-lt"/>
                <a:cs typeface="+mn-lt"/>
              </a:rPr>
              <a:t>Model deployed in IBM </a:t>
            </a:r>
            <a:r>
              <a:rPr lang="en-US" sz="1400" dirty="0" err="1">
                <a:latin typeface="Calibri"/>
                <a:ea typeface="+mn-lt"/>
                <a:cs typeface="+mn-lt"/>
              </a:rPr>
              <a:t>Watsonx</a:t>
            </a:r>
            <a:r>
              <a:rPr lang="en-US" sz="1400" dirty="0">
                <a:latin typeface="Calibri"/>
                <a:ea typeface="+mn-lt"/>
                <a:cs typeface="+mn-lt"/>
              </a:rPr>
              <a:t> Deployment Space, accessible via Watson Machine Learning API for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adopts a modular, end-to-end pipeline that begins with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country-wise maternal health data collection from AI Kosh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followed by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preprocessing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—including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cleaning, encoding, and feature engineering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IBM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then used to train and evaluate multiple regression models using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cross-validation and RMSE as the performance metric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Through two rounds of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 optimization (HPO-1 and HPO-2)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batched ensemble training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best-performing model, the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Batched Tree Ensemble Regressor (Snap Random Forest Regressor)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is selected. The final model is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deployed in IBM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Deployment Space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enabling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predictions via REST API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This robust pipeline supports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decision-making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aligned with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SDG 3.1 (reducing maternal mortality)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400" dirty="0"/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Selection: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Batched Tree Ensemble Regressor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(Snap Random Forest Regressor) was selected by IBM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the best-performing model for this regression task. It combines the power of ensemble learning with batch processing to improve training efficiency and accuracy.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Input: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input features used were: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AreaID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AreaName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TimePeriod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Source, Sector, Subsector, Goal, Target, Indicator, Unit,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SubgroupDimension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Subgroup, and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SubgroupOrder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 target variable was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DataValue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Process: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automated the entire ML workflow, including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 (FE)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and second rounds of hyperparameter optimization (HPO-1 and HPO-2)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batched model training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It utilized cross-validation to ensure robust model performance.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Process: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final pipeline (Pipeline 9) achieved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Mean Squared Error (RMSE) of 127.111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indicating strong predictive performance. This model is capable of making real-time predictions via REST API after deployment.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  <a:b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final model was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successfully deployed in IBM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Deployment Space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enabling real-time predictions through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API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It is now ready for integration into applications or dashboards for continuous usage.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Batched Tree Ensemble Regressor (Snap Random Forest Regressor) </a:t>
            </a:r>
            <a:r>
              <a:rPr lang="en-US" sz="18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 a </a:t>
            </a:r>
            <a:r>
              <a:rPr lang="en-US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Mean Squared Error (RMSE) of 127.111</a:t>
            </a:r>
            <a:r>
              <a:rPr lang="en-US" sz="18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indicating strong predictive performance in estimating </a:t>
            </a:r>
            <a:r>
              <a:rPr lang="en-US" sz="1800" b="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DataValue</a:t>
            </a:r>
            <a:r>
              <a:rPr lang="en-US" sz="18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the </a:t>
            </a:r>
            <a:r>
              <a:rPr lang="en-US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Kosh dataset </a:t>
            </a:r>
            <a:r>
              <a:rPr lang="en-US" sz="18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various socio-economic and health-related indicators. </a:t>
            </a:r>
          </a:p>
          <a:p>
            <a:pPr marL="0" indent="0">
              <a:buNone/>
            </a:pPr>
            <a:endParaRPr lang="en-US" sz="18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Link: </a:t>
            </a:r>
            <a:r>
              <a:rPr lang="en-US" sz="18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https://github.com/rohithkiran15/maternal_health_progress</a:t>
            </a:r>
            <a:endParaRPr lang="en-US" sz="18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Space Public Endpoint: </a:t>
            </a:r>
            <a:r>
              <a:rPr lang="en-US" sz="18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https://au-syd.ml.cloud.ibm.com/ml/v4/deployments/1b092751-4d35-44ca-b2dd-6b96d965da5a/predictions?version=2021-05-01</a:t>
            </a:r>
            <a:endParaRPr lang="en-US" sz="18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The project successfully leveraged IBM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Watsonx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AutoAI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to automate data preprocessing, model training, and selection, resulting in a high-performing predictive model. It demonstrates the effective use of AI to analyze public health data and support data-driven decision-making aligned with SDG 3.1 goals.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Integrate more recent or real-time data to improve prediction relevance.</a:t>
            </a:r>
          </a:p>
          <a:p>
            <a:r>
              <a:rPr lang="en-US" sz="2000" dirty="0"/>
              <a:t>Explore more advanced models like ensemble methods or neural networks.</a:t>
            </a:r>
          </a:p>
          <a:p>
            <a:r>
              <a:rPr lang="en-US" sz="2000" dirty="0"/>
              <a:t>Deploy the system as a full-stack application for end-users like policymakers or researchers.</a:t>
            </a:r>
          </a:p>
          <a:p>
            <a:r>
              <a:rPr lang="en-US" sz="2000" dirty="0"/>
              <a:t>Incorporate visual dashboards for interactive data insights.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231</TotalTime>
  <Words>920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Maternal HEALTH PROGRESS  (A Global Perspective on SDG 3.1 Progress)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Rohith kiran Koyya</cp:lastModifiedBy>
  <cp:revision>31</cp:revision>
  <dcterms:created xsi:type="dcterms:W3CDTF">2021-05-26T16:50:10Z</dcterms:created>
  <dcterms:modified xsi:type="dcterms:W3CDTF">2025-08-07T07:50:27Z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