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5F6C-663B-4989-9007-079EC2B5741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EC5E8-E2FD-4604-8F3B-2EEFD3AEA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EC5E8-E2FD-4604-8F3B-2EEFD3AEAA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BAEB-771D-9BD6-1A75-8F68E7FB8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5727-8DB8-AA7A-40CA-4B5DDD56C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9AC7-B526-F5E2-76B8-A2C3B21B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8C3C-813D-F8E1-759E-D638E30A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8AB3-DF37-628E-6DC0-61372E80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7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98-9A44-4409-A861-4F2DC86D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F33A-AD10-CEEE-4FA9-EDF8C5EF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BFE5-D28C-6128-C987-86005DF1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C96C-30F5-F7D9-3532-322455F9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1E1A-1A7D-3EC4-FFC9-C256C152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B3B46-473F-8A66-B311-244646594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98149-BE79-8E10-32A7-61EBB750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F0BA-69C1-ED4D-0D3F-74A12939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05AD-ACA3-CF44-962F-CCA7A208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8184-2E9C-5C86-6C6B-BEBBAFBA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4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26A7-B25F-582F-ED1B-DEA8DC1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1879-1196-B3FC-7830-A92C35F9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AA0E-840F-8EE1-A346-815FE28D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7A79-14F2-7993-7EEC-B94FC9F0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5AB7-6577-FBB4-E9FF-BED1BC99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4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221E-C6C8-0474-8453-3C6CC1B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DC95D-A822-937A-E235-5B197D62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F140-CA1B-7981-89EB-E38064D9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2182-66EE-E73B-ADCF-50D12C87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4BEE-431D-AFBB-9C75-57A1159C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D8D1-7F0F-D57E-88B2-9CCB588D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79F1-66EC-AFE5-F4E0-0C9B187A8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5F706-7F0D-C2D4-F5F8-69338E3B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B0018-2FD7-A420-3C7F-1B7A96CB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C8796-BDC9-9008-5FEE-14086E37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F645F-66C5-294D-EFED-88DB2FD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119-3BFD-6797-F132-6A53C176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0FB51-0E83-01A1-BCC3-73464172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5B400-3754-0D01-4570-76EBC68D9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9781C-1FE7-83F1-814D-ABD9DE77E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BE745-9727-56AC-E37A-54D76738C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C5728-7226-7291-685C-1CB3454F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84A69-4222-1601-F44D-5E9F0177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56D10-081F-D44D-D684-0E9E683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6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032F-7233-3E0A-16AD-B06E0D57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BFDC5-8334-86FC-C111-52BE1416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3D7B-BD28-D172-1F3D-ED150C9D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E3F2-2E7C-481A-64B8-983BE2E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0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4C575-DAF0-15E2-BEDD-891921A5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C8081-CBF3-C082-D2D0-463D16BF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7CD19-6D79-2E10-195F-70026B26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A711-6A80-745D-C180-546D6DEF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CCB5-FB70-8C46-C29A-1880551A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2CA6-B2D3-F777-1ADB-2E89B763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3F4AE-5776-FECD-0C43-89C7D98D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F857-2692-17BA-3785-45CA911E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8C05E-DADE-0129-3A05-A094156D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E797-56DC-964C-519A-DBCF5C4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22DBC-009B-7F01-55D8-E7CCE90A3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832B8-9885-2088-BC1C-E51173810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E6B7-CDC3-11B6-98B6-403307BA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54D9A-40E7-9D11-4271-68F13659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5809-B8C2-EB0F-12D0-32ABE01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9A40E-D3D3-C69C-C9CE-E5C7D690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DE5D-5C81-AA6F-BA3D-8948C7F5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9AA7-7836-FDAD-D75F-1C9275B29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7A3A-4058-4E80-912E-C7333C4782E4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1F293-0DAE-0273-3EBA-55D52FE8F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3203-C2B6-98A6-EBA1-8BEB9B76B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4B63-A2AD-4CA9-BB76-74404F93F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2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903F8A-C17E-3ADB-3BF0-18CB3E39A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F2E7B-CF66-D0D3-DA4A-9C93FA83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29" y="209586"/>
            <a:ext cx="10940845" cy="5237485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Restaurant Sales Analysis Dashboard</a:t>
            </a:r>
            <a:endParaRPr lang="en-IN" sz="60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649FC-17E8-F645-45B5-8428C50140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6002083"/>
            <a:ext cx="122901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Name: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Rohit Kumar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Date: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30 Sept 2025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A9C2F-3543-E9B4-DB3D-E8DDB3C63212}"/>
              </a:ext>
            </a:extLst>
          </p:cNvPr>
          <p:cNvSpPr txBox="1"/>
          <p:nvPr/>
        </p:nvSpPr>
        <p:spPr>
          <a:xfrm>
            <a:off x="1093837" y="3708908"/>
            <a:ext cx="595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Created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10119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0A4391-04BB-F4C0-4AD2-1F6D2AB7CD9F}"/>
              </a:ext>
            </a:extLst>
          </p:cNvPr>
          <p:cNvSpPr/>
          <p:nvPr/>
        </p:nvSpPr>
        <p:spPr>
          <a:xfrm>
            <a:off x="0" y="1690688"/>
            <a:ext cx="12192000" cy="5167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A9C67-D0DF-B9E1-5AB8-47AC753386B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2EAE2D-6DB5-A94C-5031-19C88448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6437C-2505-DEFE-7BFD-472F667A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 of Dashboard</a:t>
            </a:r>
            <a:endParaRPr lang="en-US" dirty="0"/>
          </a:p>
          <a:p>
            <a:r>
              <a:rPr lang="en-US" dirty="0"/>
              <a:t>To analyze restaurant sales performance across segments, regions, and product categories.</a:t>
            </a:r>
          </a:p>
          <a:p>
            <a:r>
              <a:rPr lang="en-US" dirty="0"/>
              <a:t>To identify trends in sales, profit, discount, and quantity.</a:t>
            </a:r>
          </a:p>
          <a:p>
            <a:r>
              <a:rPr lang="en-US" dirty="0"/>
              <a:t>To provide business stakeholders with clear insights for decision-making.</a:t>
            </a:r>
          </a:p>
          <a:p>
            <a:r>
              <a:rPr lang="en-US" dirty="0"/>
              <a:t>To create an interactive and user-friendly tool for exploring data.</a:t>
            </a:r>
          </a:p>
          <a:p>
            <a:r>
              <a:rPr lang="en-IN" dirty="0"/>
              <a:t>To gain interactive insights to grow the business</a:t>
            </a:r>
          </a:p>
        </p:txBody>
      </p:sp>
    </p:spTree>
    <p:extLst>
      <p:ext uri="{BB962C8B-B14F-4D97-AF65-F5344CB8AC3E}">
        <p14:creationId xmlns:p14="http://schemas.microsoft.com/office/powerpoint/2010/main" val="344108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EC71-5E22-418F-2E88-DE723285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4B15-610A-2112-A661-2AA7E39A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4F7D9-5442-E363-1757-3568BF31D7F4}"/>
              </a:ext>
            </a:extLst>
          </p:cNvPr>
          <p:cNvSpPr/>
          <p:nvPr/>
        </p:nvSpPr>
        <p:spPr>
          <a:xfrm>
            <a:off x="0" y="0"/>
            <a:ext cx="12192000" cy="248756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219D3-69EE-24BB-CF93-F72E5456F6FD}"/>
              </a:ext>
            </a:extLst>
          </p:cNvPr>
          <p:cNvSpPr/>
          <p:nvPr/>
        </p:nvSpPr>
        <p:spPr>
          <a:xfrm>
            <a:off x="0" y="2416018"/>
            <a:ext cx="12192000" cy="43704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EMON MILK" panose="00000500000000000000" pitchFamily="50" charset="0"/>
              </a:rPr>
              <a:t>Key KPIs Selected:</a:t>
            </a:r>
          </a:p>
          <a:p>
            <a:r>
              <a:rPr lang="en-US" sz="3200" dirty="0">
                <a:solidFill>
                  <a:srgbClr val="002060"/>
                </a:solidFill>
                <a:highlight>
                  <a:srgbClr val="C0C0C0"/>
                </a:highlight>
              </a:rPr>
              <a:t>Sales (2.30M)</a:t>
            </a:r>
            <a:r>
              <a:rPr lang="en-US" sz="3200" dirty="0">
                <a:solidFill>
                  <a:srgbClr val="002060"/>
                </a:solidFill>
              </a:rPr>
              <a:t>: Total revenue generated.</a:t>
            </a:r>
          </a:p>
          <a:p>
            <a:r>
              <a:rPr lang="en-US" sz="3200" dirty="0">
                <a:solidFill>
                  <a:srgbClr val="002060"/>
                </a:solidFill>
                <a:highlight>
                  <a:srgbClr val="C0C0C0"/>
                </a:highlight>
              </a:rPr>
              <a:t>Profit (286K)</a:t>
            </a:r>
            <a:r>
              <a:rPr lang="en-US" sz="3200" dirty="0">
                <a:solidFill>
                  <a:srgbClr val="002060"/>
                </a:solidFill>
              </a:rPr>
              <a:t>: Earnings after cost &amp; discounts.</a:t>
            </a:r>
          </a:p>
          <a:p>
            <a:r>
              <a:rPr lang="en-US" sz="3200" dirty="0">
                <a:solidFill>
                  <a:srgbClr val="002060"/>
                </a:solidFill>
                <a:highlight>
                  <a:srgbClr val="C0C0C0"/>
                </a:highlight>
              </a:rPr>
              <a:t>Discount (1.56K)</a:t>
            </a:r>
            <a:r>
              <a:rPr lang="en-US" sz="3200" dirty="0">
                <a:solidFill>
                  <a:srgbClr val="002060"/>
                </a:solidFill>
              </a:rPr>
              <a:t>: Total value of discounts applied.</a:t>
            </a:r>
          </a:p>
          <a:p>
            <a:r>
              <a:rPr lang="en-US" sz="3200" dirty="0">
                <a:solidFill>
                  <a:srgbClr val="002060"/>
                </a:solidFill>
                <a:highlight>
                  <a:srgbClr val="C0C0C0"/>
                </a:highlight>
              </a:rPr>
              <a:t>Quantity (38K)</a:t>
            </a:r>
            <a:r>
              <a:rPr lang="en-US" sz="3200" dirty="0">
                <a:solidFill>
                  <a:srgbClr val="002060"/>
                </a:solidFill>
              </a:rPr>
              <a:t>: Total units sold.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6E8FB3-F8F5-AE43-E842-37621D5E34F2}"/>
              </a:ext>
            </a:extLst>
          </p:cNvPr>
          <p:cNvSpPr/>
          <p:nvPr/>
        </p:nvSpPr>
        <p:spPr>
          <a:xfrm>
            <a:off x="506360" y="1091378"/>
            <a:ext cx="2271252" cy="1189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1FC678-1594-450D-63F1-EA0FE82A1250}"/>
              </a:ext>
            </a:extLst>
          </p:cNvPr>
          <p:cNvSpPr/>
          <p:nvPr/>
        </p:nvSpPr>
        <p:spPr>
          <a:xfrm>
            <a:off x="3283973" y="1091380"/>
            <a:ext cx="2271252" cy="1189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DA2EF5-BA09-E9C4-76B0-062B83E89604}"/>
              </a:ext>
            </a:extLst>
          </p:cNvPr>
          <p:cNvSpPr/>
          <p:nvPr/>
        </p:nvSpPr>
        <p:spPr>
          <a:xfrm>
            <a:off x="6349180" y="1091379"/>
            <a:ext cx="2271252" cy="1189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3D834A-AFC5-6C0E-39B0-22E830ED1C5C}"/>
              </a:ext>
            </a:extLst>
          </p:cNvPr>
          <p:cNvSpPr/>
          <p:nvPr/>
        </p:nvSpPr>
        <p:spPr>
          <a:xfrm>
            <a:off x="9414387" y="1091378"/>
            <a:ext cx="2271252" cy="1189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F44113-0903-0237-35A7-283EAA29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8" y="1195623"/>
            <a:ext cx="2038635" cy="981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647E96-8734-E04F-77E8-3D6C1501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258" y="1216131"/>
            <a:ext cx="2038635" cy="990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43B5EF-FD83-15EE-BA9D-8D58778D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029" y="1224202"/>
            <a:ext cx="2010056" cy="9526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84B160-E4F5-3109-18E9-7BEBB89E4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720" y="1163305"/>
            <a:ext cx="191479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7321C-E2AA-B934-4F5E-F96507A2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431"/>
            <a:ext cx="12192000" cy="68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7654AB-A389-5B0C-792B-9671AF652B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2800" i="1" dirty="0">
                <a:solidFill>
                  <a:schemeClr val="bg1"/>
                </a:solidFill>
                <a:latin typeface="Arial" panose="020B0604020202020204" pitchFamily="34" charset="0"/>
              </a:rPr>
              <a:t>Consumer segment leads in sales.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2800" i="1" dirty="0">
                <a:solidFill>
                  <a:schemeClr val="bg1"/>
                </a:solidFill>
                <a:latin typeface="Arial" panose="020B0604020202020204" pitchFamily="34" charset="0"/>
              </a:rPr>
              <a:t>Phones &amp; Chairs are top-selling sub-categories.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2800" i="1" dirty="0">
                <a:solidFill>
                  <a:schemeClr val="bg1"/>
                </a:solidFill>
                <a:latin typeface="Arial" panose="020B0604020202020204" pitchFamily="34" charset="0"/>
              </a:rPr>
              <a:t>West region contributes maximum sales.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2800" i="1" dirty="0">
                <a:solidFill>
                  <a:schemeClr val="bg1"/>
                </a:solidFill>
                <a:latin typeface="Arial" panose="020B0604020202020204" pitchFamily="34" charset="0"/>
              </a:rPr>
              <a:t>Sales trend grew strongly after 2020.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EB605-E3BB-8DBC-B090-C359277A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433951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6000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ACC08C-736E-C6F5-4902-388EDD711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822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6DD6-2336-FE16-D810-DD2CFB61D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048D4-42EF-B6C2-D8F3-D7F8E5F8832A}"/>
              </a:ext>
            </a:extLst>
          </p:cNvPr>
          <p:cNvSpPr/>
          <p:nvPr/>
        </p:nvSpPr>
        <p:spPr>
          <a:xfrm>
            <a:off x="-275303" y="9832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0AFD2-7DF0-6908-E11F-9F00475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433951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6000" b="1" dirty="0"/>
              <a:t>Conclusions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70059-828A-DB1C-8C27-611989A4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822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1A0739-C83A-DD8E-C0FA-E18A69AA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2843585"/>
            <a:ext cx="122903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can focus more on high-selling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Optimize discounts to improve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Expand in regions with lower sales.</a:t>
            </a:r>
          </a:p>
        </p:txBody>
      </p:sp>
    </p:spTree>
    <p:extLst>
      <p:ext uri="{BB962C8B-B14F-4D97-AF65-F5344CB8AC3E}">
        <p14:creationId xmlns:p14="http://schemas.microsoft.com/office/powerpoint/2010/main" val="200857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172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LEMON MILK</vt:lpstr>
      <vt:lpstr>Office Theme</vt:lpstr>
      <vt:lpstr>Restaurant Sales Analysis Dashboard</vt:lpstr>
      <vt:lpstr>Objective</vt:lpstr>
      <vt:lpstr>PowerPoint Presentation</vt:lpstr>
      <vt:lpstr>PowerPoint Presentation</vt:lpstr>
      <vt:lpstr>Key Insights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</dc:creator>
  <cp:lastModifiedBy>Rohit Kumar</cp:lastModifiedBy>
  <cp:revision>1</cp:revision>
  <dcterms:created xsi:type="dcterms:W3CDTF">2025-09-30T07:14:28Z</dcterms:created>
  <dcterms:modified xsi:type="dcterms:W3CDTF">2025-09-30T08:19:28Z</dcterms:modified>
</cp:coreProperties>
</file>