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15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91440" y="-78145"/>
            <a:ext cx="14630400" cy="8229600"/>
          </a:xfrm>
          <a:prstGeom prst="rect">
            <a:avLst/>
          </a:prstGeom>
          <a:solidFill>
            <a:srgbClr val="464342"/>
          </a:solidFill>
          <a:ln/>
        </p:spPr>
      </p:sp>
      <p:sp>
        <p:nvSpPr>
          <p:cNvPr id="4" name="Text 2"/>
          <p:cNvSpPr/>
          <p:nvPr/>
        </p:nvSpPr>
        <p:spPr>
          <a:xfrm>
            <a:off x="833199" y="732355"/>
            <a:ext cx="7477601" cy="1867852"/>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Product Demand Prediction</a:t>
            </a:r>
            <a:endParaRPr lang="en-US" sz="5249" dirty="0"/>
          </a:p>
        </p:txBody>
      </p:sp>
      <p:sp>
        <p:nvSpPr>
          <p:cNvPr id="5" name="Text 3"/>
          <p:cNvSpPr/>
          <p:nvPr/>
        </p:nvSpPr>
        <p:spPr>
          <a:xfrm>
            <a:off x="833199" y="2632832"/>
            <a:ext cx="7477601" cy="1399460"/>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any business. In this presentation, we'll cover the methods, factors, and benefits of demand prediction, as well as the challenges and best practices for successful prediction.</a:t>
            </a:r>
            <a:endParaRPr lang="en-US" sz="1750" dirty="0"/>
          </a:p>
        </p:txBody>
      </p:sp>
      <p:sp>
        <p:nvSpPr>
          <p:cNvPr id="8" name="Text 5"/>
          <p:cNvSpPr/>
          <p:nvPr/>
        </p:nvSpPr>
        <p:spPr>
          <a:xfrm>
            <a:off x="833199" y="4778097"/>
            <a:ext cx="4419600" cy="388858"/>
          </a:xfrm>
          <a:prstGeom prst="rect">
            <a:avLst/>
          </a:prstGeom>
          <a:noFill/>
          <a:ln/>
        </p:spPr>
        <p:txBody>
          <a:bodyPr wrap="none" rtlCol="0" anchor="t"/>
          <a:lstStyle/>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By</a:t>
            </a:r>
            <a:endParaRPr lang="en-US" sz="2187" b="1" dirty="0" smtClean="0">
              <a:solidFill>
                <a:srgbClr val="C9C2C0"/>
              </a:solidFill>
              <a:latin typeface="Gelasio" pitchFamily="34" charset="0"/>
              <a:ea typeface="Gelasio" pitchFamily="34" charset="-122"/>
              <a:cs typeface="Gelasio" pitchFamily="34" charset="-120"/>
            </a:endParaRPr>
          </a:p>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Rohith</a:t>
            </a: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Vaasan</a:t>
            </a:r>
            <a:r>
              <a:rPr lang="en-US" sz="2187" b="1" dirty="0" smtClean="0">
                <a:solidFill>
                  <a:srgbClr val="C9C2C0"/>
                </a:solidFill>
                <a:latin typeface="Gelasio" pitchFamily="34" charset="0"/>
                <a:ea typeface="Gelasio" pitchFamily="34" charset="-122"/>
                <a:cs typeface="Gelasio" pitchFamily="34" charset="-120"/>
              </a:rPr>
              <a:t> A M</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Rohithkumar</a:t>
            </a:r>
            <a:r>
              <a:rPr lang="en-US" sz="2187" b="1" dirty="0" smtClean="0">
                <a:solidFill>
                  <a:srgbClr val="C9C2C0"/>
                </a:solidFill>
                <a:latin typeface="Gelasio" pitchFamily="34" charset="0"/>
                <a:ea typeface="Gelasio" pitchFamily="34" charset="-122"/>
              </a:rPr>
              <a:t> K</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Guruprasad</a:t>
            </a:r>
            <a:r>
              <a:rPr lang="en-US" sz="2187" b="1" dirty="0" smtClean="0">
                <a:solidFill>
                  <a:srgbClr val="C9C2C0"/>
                </a:solidFill>
                <a:latin typeface="Gelasio" pitchFamily="34" charset="0"/>
                <a:ea typeface="Gelasio" pitchFamily="34" charset="-122"/>
              </a:rPr>
              <a:t> R</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Prasanna</a:t>
            </a: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Balaji</a:t>
            </a:r>
            <a:r>
              <a:rPr lang="en-US" sz="2187" b="1" dirty="0" smtClean="0">
                <a:solidFill>
                  <a:srgbClr val="C9C2C0"/>
                </a:solidFill>
                <a:latin typeface="Gelasio" pitchFamily="34" charset="0"/>
                <a:ea typeface="Gelasio" pitchFamily="34" charset="-122"/>
              </a:rPr>
              <a:t> M</a:t>
            </a:r>
          </a:p>
          <a:p>
            <a:pPr marL="0" indent="0" algn="l">
              <a:lnSpc>
                <a:spcPts val="3062"/>
              </a:lnSpc>
              <a:buNone/>
            </a:pPr>
            <a:r>
              <a:rPr lang="en-US" sz="2187" b="1" dirty="0" smtClean="0">
                <a:solidFill>
                  <a:srgbClr val="C9C2C0"/>
                </a:solidFill>
                <a:latin typeface="Gelasio" pitchFamily="34" charset="0"/>
                <a:ea typeface="Gelasio" pitchFamily="34" charset="-122"/>
              </a:rPr>
              <a:t> Sanjay M</a:t>
            </a:r>
            <a:endParaRPr lang="en-US" sz="2187" dirty="0"/>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288447" y="76319"/>
            <a:ext cx="14630400" cy="8229600"/>
          </a:xfrm>
          <a:prstGeom prst="rect">
            <a:avLst/>
          </a:prstGeom>
          <a:solidFill>
            <a:srgbClr val="464342"/>
          </a:solidFill>
          <a:ln/>
        </p:spPr>
      </p:sp>
      <p:sp>
        <p:nvSpPr>
          <p:cNvPr id="4" name="Text 2"/>
          <p:cNvSpPr/>
          <p:nvPr/>
        </p:nvSpPr>
        <p:spPr>
          <a:xfrm>
            <a:off x="2037993" y="656987"/>
            <a:ext cx="100126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Methods for Product Demand Prediction</a:t>
            </a:r>
            <a:endParaRPr lang="en-US" sz="4374" dirty="0"/>
          </a:p>
        </p:txBody>
      </p:sp>
      <p:sp>
        <p:nvSpPr>
          <p:cNvPr id="5" name="Shape 3"/>
          <p:cNvSpPr/>
          <p:nvPr/>
        </p:nvSpPr>
        <p:spPr>
          <a:xfrm>
            <a:off x="2349103" y="1795701"/>
            <a:ext cx="44410" cy="5776793"/>
          </a:xfrm>
          <a:prstGeom prst="rect">
            <a:avLst/>
          </a:prstGeom>
          <a:solidFill>
            <a:srgbClr val="393636"/>
          </a:solidFill>
          <a:ln/>
        </p:spPr>
      </p:sp>
      <p:sp>
        <p:nvSpPr>
          <p:cNvPr id="6" name="Shape 4"/>
          <p:cNvSpPr/>
          <p:nvPr/>
        </p:nvSpPr>
        <p:spPr>
          <a:xfrm>
            <a:off x="2621220" y="2197001"/>
            <a:ext cx="777597" cy="44410"/>
          </a:xfrm>
          <a:prstGeom prst="rect">
            <a:avLst/>
          </a:prstGeom>
          <a:solidFill>
            <a:srgbClr val="393636"/>
          </a:solidFill>
          <a:ln/>
        </p:spPr>
      </p:sp>
      <p:sp>
        <p:nvSpPr>
          <p:cNvPr id="7" name="Shape 5"/>
          <p:cNvSpPr/>
          <p:nvPr/>
        </p:nvSpPr>
        <p:spPr>
          <a:xfrm>
            <a:off x="2121277" y="1969294"/>
            <a:ext cx="499943" cy="499943"/>
          </a:xfrm>
          <a:prstGeom prst="roundRect">
            <a:avLst>
              <a:gd name="adj" fmla="val 26667"/>
            </a:avLst>
          </a:prstGeom>
          <a:solidFill>
            <a:srgbClr val="393636"/>
          </a:solidFill>
          <a:ln/>
        </p:spPr>
      </p:sp>
      <p:sp>
        <p:nvSpPr>
          <p:cNvPr id="8" name="Text 6"/>
          <p:cNvSpPr/>
          <p:nvPr/>
        </p:nvSpPr>
        <p:spPr>
          <a:xfrm>
            <a:off x="2298799" y="2010966"/>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593306" y="2017871"/>
            <a:ext cx="29260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Historical Data Analysis</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Explore past sales data to identify trends and patterns, and use that information to predict future demand.</a:t>
            </a:r>
            <a:endParaRPr lang="en-US" sz="1750" dirty="0"/>
          </a:p>
        </p:txBody>
      </p:sp>
      <p:sp>
        <p:nvSpPr>
          <p:cNvPr id="11" name="Shape 9"/>
          <p:cNvSpPr/>
          <p:nvPr/>
        </p:nvSpPr>
        <p:spPr>
          <a:xfrm>
            <a:off x="2621220" y="4196655"/>
            <a:ext cx="777597" cy="44410"/>
          </a:xfrm>
          <a:prstGeom prst="rect">
            <a:avLst/>
          </a:prstGeom>
          <a:solidFill>
            <a:srgbClr val="393636"/>
          </a:solidFill>
          <a:ln/>
        </p:spPr>
      </p:sp>
      <p:sp>
        <p:nvSpPr>
          <p:cNvPr id="12" name="Shape 10"/>
          <p:cNvSpPr/>
          <p:nvPr/>
        </p:nvSpPr>
        <p:spPr>
          <a:xfrm>
            <a:off x="2121277" y="3968948"/>
            <a:ext cx="499943" cy="499943"/>
          </a:xfrm>
          <a:prstGeom prst="roundRect">
            <a:avLst>
              <a:gd name="adj" fmla="val 26667"/>
            </a:avLst>
          </a:prstGeom>
          <a:solidFill>
            <a:srgbClr val="393636"/>
          </a:solidFill>
          <a:ln/>
        </p:spPr>
      </p:sp>
      <p:sp>
        <p:nvSpPr>
          <p:cNvPr id="13" name="Text 11"/>
          <p:cNvSpPr/>
          <p:nvPr/>
        </p:nvSpPr>
        <p:spPr>
          <a:xfrm>
            <a:off x="2275939" y="4010620"/>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3593306" y="4017526"/>
            <a:ext cx="483870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Market Research and Customer Surveys</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Collect data on customers' needs and preferences, as well as market conditions, to better understand demand and make more accurate predictions.</a:t>
            </a:r>
            <a:endParaRPr lang="en-US" sz="1750" dirty="0"/>
          </a:p>
        </p:txBody>
      </p:sp>
      <p:sp>
        <p:nvSpPr>
          <p:cNvPr id="16" name="Shape 14"/>
          <p:cNvSpPr/>
          <p:nvPr/>
        </p:nvSpPr>
        <p:spPr>
          <a:xfrm>
            <a:off x="2621220" y="6196310"/>
            <a:ext cx="777597" cy="44410"/>
          </a:xfrm>
          <a:prstGeom prst="rect">
            <a:avLst/>
          </a:prstGeom>
          <a:solidFill>
            <a:srgbClr val="393636"/>
          </a:solidFill>
          <a:ln/>
        </p:spPr>
      </p:sp>
      <p:sp>
        <p:nvSpPr>
          <p:cNvPr id="17" name="Shape 15"/>
          <p:cNvSpPr/>
          <p:nvPr/>
        </p:nvSpPr>
        <p:spPr>
          <a:xfrm>
            <a:off x="2121277" y="5968603"/>
            <a:ext cx="499943" cy="499943"/>
          </a:xfrm>
          <a:prstGeom prst="roundRect">
            <a:avLst>
              <a:gd name="adj" fmla="val 26667"/>
            </a:avLst>
          </a:prstGeom>
          <a:solidFill>
            <a:srgbClr val="393636"/>
          </a:solidFill>
          <a:ln/>
        </p:spPr>
      </p:sp>
      <p:sp>
        <p:nvSpPr>
          <p:cNvPr id="18" name="Text 16"/>
          <p:cNvSpPr/>
          <p:nvPr/>
        </p:nvSpPr>
        <p:spPr>
          <a:xfrm>
            <a:off x="2279749" y="6010275"/>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3593306" y="6017181"/>
            <a:ext cx="522732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Machine Learning and Predictive Modeling</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Use advanced algorithms and techniques to analyze data and make predictions based on patterns and correlations.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14914"/>
            <a:ext cx="911352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Factors Influencing Product Demand</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Economic Factors</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Changes in the economy, such as inflation or recession, can greatly impact consumer behavior and demand for certain products.</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3296007" cy="694373"/>
          </a:xfrm>
          <a:prstGeom prst="rect">
            <a:avLst/>
          </a:prstGeom>
          <a:noFill/>
          <a:ln/>
        </p:spPr>
        <p:txBody>
          <a:bodyPr wrap="squar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Consumer Behavior and Trends</a:t>
            </a:r>
            <a:endParaRPr lang="en-US" sz="2187" dirty="0"/>
          </a:p>
        </p:txBody>
      </p:sp>
      <p:sp>
        <p:nvSpPr>
          <p:cNvPr id="10" name="Text 6"/>
          <p:cNvSpPr/>
          <p:nvPr/>
        </p:nvSpPr>
        <p:spPr>
          <a:xfrm>
            <a:off x="5667137" y="5584865"/>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Shifting consumer preferences and trends can significantly alter demand and sales patterns for a product.</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4688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Competitor Analysis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Understanding the actions and strategies of competitors in the market can help to predict shifts in demand and stay ahead of the competition.</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976438"/>
            <a:ext cx="98450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Benefits of Accurate Demand Prediction</a:t>
            </a:r>
            <a:endParaRPr lang="en-US" sz="4374" dirty="0"/>
          </a:p>
        </p:txBody>
      </p:sp>
      <p:sp>
        <p:nvSpPr>
          <p:cNvPr id="5" name="Shape 3"/>
          <p:cNvSpPr/>
          <p:nvPr/>
        </p:nvSpPr>
        <p:spPr>
          <a:xfrm>
            <a:off x="1991479" y="3326130"/>
            <a:ext cx="3370064" cy="3137892"/>
          </a:xfrm>
          <a:prstGeom prst="roundRect">
            <a:avLst>
              <a:gd name="adj" fmla="val 4249"/>
            </a:avLst>
          </a:prstGeom>
          <a:solidFill>
            <a:srgbClr val="393636"/>
          </a:solidFill>
          <a:ln/>
        </p:spPr>
      </p:sp>
      <p:sp>
        <p:nvSpPr>
          <p:cNvPr id="6" name="Text 4"/>
          <p:cNvSpPr/>
          <p:nvPr/>
        </p:nvSpPr>
        <p:spPr>
          <a:xfrm>
            <a:off x="226016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Optimized Inventory Management</a:t>
            </a:r>
            <a:endParaRPr lang="en-US" sz="2187" dirty="0"/>
          </a:p>
        </p:txBody>
      </p:sp>
      <p:sp>
        <p:nvSpPr>
          <p:cNvPr id="7" name="Text 5"/>
          <p:cNvSpPr/>
          <p:nvPr/>
        </p:nvSpPr>
        <p:spPr>
          <a:xfrm>
            <a:off x="226016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By predicting demand, businesses can manage their inventory more efficiently and prevent overstocking or stock shortages.</a:t>
            </a:r>
            <a:endParaRPr lang="en-US" sz="1750" dirty="0"/>
          </a:p>
        </p:txBody>
      </p:sp>
      <p:sp>
        <p:nvSpPr>
          <p:cNvPr id="8" name="Shape 6"/>
          <p:cNvSpPr/>
          <p:nvPr/>
        </p:nvSpPr>
        <p:spPr>
          <a:xfrm>
            <a:off x="5644912" y="3319225"/>
            <a:ext cx="3370064" cy="3137892"/>
          </a:xfrm>
          <a:prstGeom prst="roundRect">
            <a:avLst>
              <a:gd name="adj" fmla="val 4249"/>
            </a:avLst>
          </a:prstGeom>
          <a:solidFill>
            <a:srgbClr val="393636"/>
          </a:solidFill>
          <a:ln/>
        </p:spPr>
      </p:sp>
      <p:sp>
        <p:nvSpPr>
          <p:cNvPr id="9" name="Text 7"/>
          <p:cNvSpPr/>
          <p:nvPr/>
        </p:nvSpPr>
        <p:spPr>
          <a:xfrm>
            <a:off x="5852398"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Enhanced Production Planning</a:t>
            </a:r>
            <a:endParaRPr lang="en-US" sz="2187" dirty="0"/>
          </a:p>
        </p:txBody>
      </p:sp>
      <p:sp>
        <p:nvSpPr>
          <p:cNvPr id="10" name="Text 8"/>
          <p:cNvSpPr/>
          <p:nvPr/>
        </p:nvSpPr>
        <p:spPr>
          <a:xfrm>
            <a:off x="5852398"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assist in production planning, ensuring that the right amount of products are produced at the right time.</a:t>
            </a:r>
            <a:endParaRPr lang="en-US" sz="1750" dirty="0"/>
          </a:p>
        </p:txBody>
      </p:sp>
      <p:sp>
        <p:nvSpPr>
          <p:cNvPr id="11" name="Shape 9"/>
          <p:cNvSpPr/>
          <p:nvPr/>
        </p:nvSpPr>
        <p:spPr>
          <a:xfrm>
            <a:off x="9222462" y="3319225"/>
            <a:ext cx="3370064" cy="3137892"/>
          </a:xfrm>
          <a:prstGeom prst="roundRect">
            <a:avLst>
              <a:gd name="adj" fmla="val 4249"/>
            </a:avLst>
          </a:prstGeom>
          <a:solidFill>
            <a:srgbClr val="393636"/>
          </a:solidFill>
          <a:ln/>
        </p:spPr>
      </p:sp>
      <p:sp>
        <p:nvSpPr>
          <p:cNvPr id="12" name="Text 10"/>
          <p:cNvSpPr/>
          <p:nvPr/>
        </p:nvSpPr>
        <p:spPr>
          <a:xfrm>
            <a:off x="944463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Customer Satisfaction and Retention</a:t>
            </a:r>
            <a:endParaRPr lang="en-US" sz="2187" dirty="0"/>
          </a:p>
        </p:txBody>
      </p:sp>
      <p:sp>
        <p:nvSpPr>
          <p:cNvPr id="13" name="Text 11"/>
          <p:cNvSpPr/>
          <p:nvPr/>
        </p:nvSpPr>
        <p:spPr>
          <a:xfrm>
            <a:off x="944463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Meeting customer demand and ensuring that products are in stock when customers need them leads to greater satisfaction and retention.</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631877"/>
            <a:ext cx="7477601"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Challenges in Product Demand Prediction</a:t>
            </a:r>
            <a:endParaRPr lang="en-US" sz="4374" dirty="0"/>
          </a:p>
        </p:txBody>
      </p:sp>
      <p:sp>
        <p:nvSpPr>
          <p:cNvPr id="5" name="Text 3"/>
          <p:cNvSpPr/>
          <p:nvPr/>
        </p:nvSpPr>
        <p:spPr>
          <a:xfrm>
            <a:off x="1188601" y="4353878"/>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Data Quality and Availability</a:t>
            </a:r>
            <a:endParaRPr lang="en-US" sz="1750" dirty="0"/>
          </a:p>
        </p:txBody>
      </p:sp>
      <p:sp>
        <p:nvSpPr>
          <p:cNvPr id="6" name="Text 4"/>
          <p:cNvSpPr/>
          <p:nvPr/>
        </p:nvSpPr>
        <p:spPr>
          <a:xfrm>
            <a:off x="1188601" y="4798100"/>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Uncertainty and Volatility in Market Conditions</a:t>
            </a:r>
            <a:endParaRPr lang="en-US" sz="1750" dirty="0"/>
          </a:p>
        </p:txBody>
      </p:sp>
      <p:sp>
        <p:nvSpPr>
          <p:cNvPr id="7" name="Text 5"/>
          <p:cNvSpPr/>
          <p:nvPr/>
        </p:nvSpPr>
        <p:spPr>
          <a:xfrm>
            <a:off x="1188601" y="5242322"/>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Accuracy and Reliability of Prediction Models</a:t>
            </a:r>
            <a:endParaRPr lang="en-US" sz="1750" dirty="0"/>
          </a:p>
        </p:txBody>
      </p:sp>
      <p:pic>
        <p:nvPicPr>
          <p:cNvPr id="8"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93945"/>
            <a:ext cx="14630400" cy="8229600"/>
          </a:xfrm>
          <a:prstGeom prst="rect">
            <a:avLst/>
          </a:prstGeom>
          <a:solidFill>
            <a:srgbClr val="464342"/>
          </a:solidFill>
          <a:ln/>
        </p:spPr>
      </p:sp>
      <p:sp>
        <p:nvSpPr>
          <p:cNvPr id="4" name="Text 2"/>
          <p:cNvSpPr/>
          <p:nvPr/>
        </p:nvSpPr>
        <p:spPr>
          <a:xfrm>
            <a:off x="2037993" y="1062990"/>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Best Practices for Successful Demand Prediction</a:t>
            </a:r>
            <a:endParaRPr lang="en-US" sz="4374" dirty="0"/>
          </a:p>
        </p:txBody>
      </p:sp>
      <p:sp>
        <p:nvSpPr>
          <p:cNvPr id="5" name="Text 3"/>
          <p:cNvSpPr/>
          <p:nvPr/>
        </p:nvSpPr>
        <p:spPr>
          <a:xfrm>
            <a:off x="2037993" y="3007162"/>
            <a:ext cx="3156347" cy="832961"/>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Use of Multiple Prediction Methods</a:t>
            </a:r>
            <a:endParaRPr lang="en-US" sz="2624" dirty="0"/>
          </a:p>
        </p:txBody>
      </p:sp>
      <p:sp>
        <p:nvSpPr>
          <p:cNvPr id="6" name="Text 4"/>
          <p:cNvSpPr/>
          <p:nvPr/>
        </p:nvSpPr>
        <p:spPr>
          <a:xfrm>
            <a:off x="2037993" y="4062293"/>
            <a:ext cx="3156347"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Using multiple methods of predicting demand can improve accuracy and ensure that a variety of factors are considered.</a:t>
            </a:r>
            <a:endParaRPr lang="en-US" sz="1750" dirty="0"/>
          </a:p>
        </p:txBody>
      </p:sp>
      <p:sp>
        <p:nvSpPr>
          <p:cNvPr id="7" name="Text 5"/>
          <p:cNvSpPr/>
          <p:nvPr/>
        </p:nvSpPr>
        <p:spPr>
          <a:xfrm>
            <a:off x="5743932" y="3007162"/>
            <a:ext cx="3156347" cy="1665923"/>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Continual Monitoring and Adjustment of Models</a:t>
            </a:r>
            <a:endParaRPr lang="en-US" sz="2624" dirty="0"/>
          </a:p>
        </p:txBody>
      </p:sp>
      <p:sp>
        <p:nvSpPr>
          <p:cNvPr id="8" name="Text 6"/>
          <p:cNvSpPr/>
          <p:nvPr/>
        </p:nvSpPr>
        <p:spPr>
          <a:xfrm>
            <a:off x="5743932" y="4895255"/>
            <a:ext cx="3156347"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Staying on top of changes in demand and adjusting models accordingly is key to staying ahead of the curve.</a:t>
            </a:r>
            <a:endParaRPr lang="en-US" sz="1750" dirty="0"/>
          </a:p>
        </p:txBody>
      </p:sp>
      <p:sp>
        <p:nvSpPr>
          <p:cNvPr id="9" name="Text 7"/>
          <p:cNvSpPr/>
          <p:nvPr/>
        </p:nvSpPr>
        <p:spPr>
          <a:xfrm>
            <a:off x="9449872" y="3007162"/>
            <a:ext cx="3156347" cy="1249442"/>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Collaboration Between Different Departments</a:t>
            </a:r>
            <a:endParaRPr lang="en-US" sz="2624" dirty="0"/>
          </a:p>
        </p:txBody>
      </p:sp>
      <p:sp>
        <p:nvSpPr>
          <p:cNvPr id="10" name="Text 8"/>
          <p:cNvSpPr/>
          <p:nvPr/>
        </p:nvSpPr>
        <p:spPr>
          <a:xfrm>
            <a:off x="9449872" y="4478774"/>
            <a:ext cx="3156347" cy="2487811"/>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Effective communication and collaboration between departments can ensure that all aspects of demand are considered and that all stakeholders are on the same page.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3513892"/>
            <a:ext cx="4443889"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Shape 3"/>
          <p:cNvSpPr/>
          <p:nvPr/>
        </p:nvSpPr>
        <p:spPr>
          <a:xfrm>
            <a:off x="2037993" y="4715113"/>
            <a:ext cx="499943" cy="499943"/>
          </a:xfrm>
          <a:prstGeom prst="roundRect">
            <a:avLst>
              <a:gd name="adj" fmla="val 26667"/>
            </a:avLst>
          </a:prstGeom>
          <a:solidFill>
            <a:srgbClr val="393636"/>
          </a:solidFill>
          <a:ln/>
        </p:spPr>
      </p:sp>
      <p:sp>
        <p:nvSpPr>
          <p:cNvPr id="6" name="Text 4"/>
          <p:cNvSpPr/>
          <p:nvPr/>
        </p:nvSpPr>
        <p:spPr>
          <a:xfrm>
            <a:off x="2215515" y="4756785"/>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4791432"/>
            <a:ext cx="28575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Summary of Key Points</a:t>
            </a:r>
            <a:endParaRPr lang="en-US" sz="2187" dirty="0"/>
          </a:p>
        </p:txBody>
      </p:sp>
      <p:sp>
        <p:nvSpPr>
          <p:cNvPr id="8" name="Text 6"/>
          <p:cNvSpPr/>
          <p:nvPr/>
        </p:nvSpPr>
        <p:spPr>
          <a:xfrm>
            <a:off x="2760107" y="5360789"/>
            <a:ext cx="4444008"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optimizing business operations and meeting customer needs. Methods include historical data analysis, market research, and machine learning techniques, while challenges include data quality and model accuracy.</a:t>
            </a:r>
            <a:endParaRPr lang="en-US" sz="1750" dirty="0"/>
          </a:p>
        </p:txBody>
      </p:sp>
      <p:sp>
        <p:nvSpPr>
          <p:cNvPr id="9" name="Shape 7"/>
          <p:cNvSpPr/>
          <p:nvPr/>
        </p:nvSpPr>
        <p:spPr>
          <a:xfrm>
            <a:off x="7426285" y="4715113"/>
            <a:ext cx="499943" cy="499943"/>
          </a:xfrm>
          <a:prstGeom prst="roundRect">
            <a:avLst>
              <a:gd name="adj" fmla="val 26667"/>
            </a:avLst>
          </a:prstGeom>
          <a:solidFill>
            <a:srgbClr val="393636"/>
          </a:solidFill>
          <a:ln/>
        </p:spPr>
      </p:sp>
      <p:sp>
        <p:nvSpPr>
          <p:cNvPr id="10" name="Text 8"/>
          <p:cNvSpPr/>
          <p:nvPr/>
        </p:nvSpPr>
        <p:spPr>
          <a:xfrm>
            <a:off x="7580948" y="4756785"/>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4791432"/>
            <a:ext cx="4444008"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Importance of Demand Prediction for Business Success</a:t>
            </a:r>
            <a:endParaRPr lang="en-US" sz="2187" dirty="0"/>
          </a:p>
        </p:txBody>
      </p:sp>
      <p:sp>
        <p:nvSpPr>
          <p:cNvPr id="12" name="Text 10"/>
          <p:cNvSpPr/>
          <p:nvPr/>
        </p:nvSpPr>
        <p:spPr>
          <a:xfrm>
            <a:off x="8148399" y="5707975"/>
            <a:ext cx="4444008"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lead to optimized inventory management, enhanced production planning, and greater customer satisfaction, all of which contribute to overall business success.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485</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KITE STUDENT</cp:lastModifiedBy>
  <cp:revision>7</cp:revision>
  <dcterms:created xsi:type="dcterms:W3CDTF">2023-10-11T04:36:22Z</dcterms:created>
  <dcterms:modified xsi:type="dcterms:W3CDTF">2023-10-11T09:11:13Z</dcterms:modified>
</cp:coreProperties>
</file>