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Lst>
  <p:sldSz cx="9144000" cy="5143500" type="screen16x9"/>
  <p:notesSz cx="6858000" cy="9144000"/>
  <p:embeddedFontLst>
    <p:embeddedFont>
      <p:font typeface="Lato" panose="020F0502020204030203" pitchFamily="34" charset="0"/>
      <p:regular r:id="rId70"/>
      <p:bold r:id="rId71"/>
      <p:italic r:id="rId72"/>
      <p:boldItalic r:id="rId73"/>
    </p:embeddedFont>
    <p:embeddedFont>
      <p:font typeface="Montserrat" panose="000005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C638EA9-5620-4C89-A329-FFFF39CCD37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0040E-6A3B-42B3-BD1B-24490C812473}" v="6" dt="2025-06-10T08:02:03.185"/>
  </p1510:revLst>
</p1510:revInfo>
</file>

<file path=ppt/tableStyles.xml><?xml version="1.0" encoding="utf-8"?>
<a:tblStyleLst xmlns:a="http://schemas.openxmlformats.org/drawingml/2006/main" def="{8B3FE805-3BA8-4A01-801E-1321AA508DE9}">
  <a:tblStyle styleId="{8B3FE805-3BA8-4A01-801E-1321AA508D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5.fntdata"/><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3.fntdata"/><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7.fntdata"/><Relationship Id="rId7" Type="http://schemas.openxmlformats.org/officeDocument/2006/relationships/slide" Target="slides/slide3.xml"/><Relationship Id="rId71" Type="http://schemas.openxmlformats.org/officeDocument/2006/relationships/font" Target="fonts/font2.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5d7e716e1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5d7e716e1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5d7e716e1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5d7e716e1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45d7e716e1_0_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45d7e716e1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5d7e716e1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5d7e716e1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45d7e716e1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45d7e716e1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45d7e716e1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45d7e716e1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45d7e716e1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45d7e716e1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45d7e716e1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45d7e716e1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45d7e716e1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45d7e716e1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5d7e716e1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5d7e716e1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5d7e716e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5d7e716e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45d7e716e1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45d7e716e1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5d7e716e1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5d7e716e1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5d7e716e1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5d7e716e1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45d7e716e1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45d7e716e1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45d7e716e1_0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45d7e716e1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45d7e716e1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45d7e716e1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45d7e716e1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45d7e716e1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5d7e716e1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5d7e716e1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5d7e716e1_0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5d7e716e1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45d7e716e1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45d7e716e1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5d7e716e1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5d7e716e1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45d7e716e1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45d7e716e1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5d7e716e1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5d7e716e1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45d7e716e1_0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45d7e716e1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45d7e716e1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45d7e716e1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45d7e716e1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45d7e716e1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5d7e716e1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5d7e716e1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45d7e716e1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45d7e716e1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45d7e716e1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45d7e716e1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45d7e716e1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45d7e716e1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45d7e716e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45d7e716e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5d7e716e1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5d7e716e1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45d7e716e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45d7e716e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45d7e716e1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45d7e716e1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45d7e716e1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45d7e716e1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45d7e716e1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45d7e716e1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45d7e716e1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45d7e716e1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5d7e716e1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5d7e716e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45d7e716e1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45d7e716e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45d7e716e1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45d7e716e1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45d7e716e1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45d7e716e1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45d7e716e1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45d7e716e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5d7e716e1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5d7e716e1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45d7e716e1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45d7e716e1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5d7e716e1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5d7e716e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45d7e716e1_1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45d7e716e1_1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45d7e716e1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45d7e716e1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5d7e716e1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5d7e716e1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45d7e716e1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45d7e716e1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5d7e716e1_1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5d7e716e1_1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5d7e716e1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5d7e716e1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45d7e716e1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45d7e716e1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45d7e716e1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45d7e716e1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5d7e716e1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5d7e716e1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45d7e716e1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45d7e716e1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5d7e716e1_1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5d7e716e1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5d7e716e1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5d7e716e1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45d7e716e1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45d7e716e1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45d7e716e1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45d7e716e1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45d7e716e1_0_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45d7e716e1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45d7e716e1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45d7e716e1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45d7e716e1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45d7e716e1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p:spPr>
        <p:txBody>
          <a:bodyPr spcFirstLastPara="1" wrap="square" lIns="91425" tIns="91425" rIns="91425" bIns="91425" anchor="t" anchorCtr="0">
            <a:normAutofit/>
          </a:bodyPr>
          <a:lstStyle/>
          <a:p>
            <a:pPr lvl="0"/>
            <a:r>
              <a:rPr lang="en-US"/>
              <a:t>Testing Concepts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63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Quality Control</a:t>
            </a:r>
            <a:endParaRPr/>
          </a:p>
        </p:txBody>
      </p:sp>
      <p:sp>
        <p:nvSpPr>
          <p:cNvPr id="189" name="Google Shape;189;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It includes activities that ensure the verification of a developed software with respect to documented (or not in some cases) requirements.</a:t>
            </a:r>
            <a:endParaRPr sz="1400"/>
          </a:p>
          <a:p>
            <a:pPr marL="457200" lvl="0" indent="-317500" algn="l" rtl="0">
              <a:lnSpc>
                <a:spcPct val="150000"/>
              </a:lnSpc>
              <a:spcBef>
                <a:spcPts val="0"/>
              </a:spcBef>
              <a:spcAft>
                <a:spcPts val="0"/>
              </a:spcAft>
              <a:buSzPts val="1400"/>
              <a:buChar char="●"/>
            </a:pPr>
            <a:r>
              <a:rPr lang="en" sz="1400"/>
              <a:t>Focuses on actual testing by executing the software with an aim to identify bug/defect through implementation of procedures and process.</a:t>
            </a:r>
            <a:endParaRPr sz="1400"/>
          </a:p>
          <a:p>
            <a:pPr marL="457200" lvl="0" indent="-317500" algn="l" rtl="0">
              <a:lnSpc>
                <a:spcPct val="150000"/>
              </a:lnSpc>
              <a:spcBef>
                <a:spcPts val="0"/>
              </a:spcBef>
              <a:spcAft>
                <a:spcPts val="0"/>
              </a:spcAft>
              <a:buSzPts val="1400"/>
              <a:buChar char="●"/>
            </a:pPr>
            <a:r>
              <a:rPr lang="en" sz="1400"/>
              <a:t>Product-oriented activities.</a:t>
            </a:r>
            <a:endParaRPr sz="1400"/>
          </a:p>
          <a:p>
            <a:pPr marL="457200" lvl="0" indent="-317500" algn="l" rtl="0">
              <a:lnSpc>
                <a:spcPct val="150000"/>
              </a:lnSpc>
              <a:spcBef>
                <a:spcPts val="0"/>
              </a:spcBef>
              <a:spcAft>
                <a:spcPts val="0"/>
              </a:spcAft>
              <a:buSzPts val="1400"/>
              <a:buChar char="●"/>
            </a:pPr>
            <a:r>
              <a:rPr lang="en" sz="1400"/>
              <a:t>It is a corrective process.</a:t>
            </a:r>
            <a:endParaRPr sz="1400"/>
          </a:p>
          <a:p>
            <a:pPr marL="457200" lvl="0" indent="-311150" algn="l" rtl="0">
              <a:lnSpc>
                <a:spcPct val="150000"/>
              </a:lnSpc>
              <a:spcBef>
                <a:spcPts val="0"/>
              </a:spcBef>
              <a:spcAft>
                <a:spcPts val="0"/>
              </a:spcAft>
              <a:buSzPts val="1300"/>
              <a:buChar char="●"/>
            </a:pPr>
            <a:r>
              <a:rPr lang="en" sz="1400"/>
              <a:t>QC can be considered as the subset of Quality Assurance.      </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162428"/>
            <a:ext cx="7038900" cy="58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&amp; Debugging</a:t>
            </a:r>
            <a:endParaRPr/>
          </a:p>
        </p:txBody>
      </p:sp>
      <p:sp>
        <p:nvSpPr>
          <p:cNvPr id="195" name="Google Shape;195;p23"/>
          <p:cNvSpPr txBox="1">
            <a:spLocks noGrp="1"/>
          </p:cNvSpPr>
          <p:nvPr>
            <p:ph type="body" idx="1"/>
          </p:nvPr>
        </p:nvSpPr>
        <p:spPr>
          <a:xfrm>
            <a:off x="1297500" y="1479104"/>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Testing: It involves identifying bug/error/defect in a software without correcting it.  Normally professionals with a quality assurance background are involved in bugs identification. Testing is performed in the testing phase.</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Debugging: It involves identifying, isolating, and fixing the problems/bugs. Developers who code the software conduct debugging upon encountering an error in the code. Debugging can be performed in the development phase while conducting Unit Testing or in phases while fixing the reported bugs.</a:t>
            </a:r>
            <a:endParaRPr sz="1400"/>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
                <a:latin typeface="Lato"/>
                <a:ea typeface="Lato"/>
                <a:cs typeface="Lato"/>
                <a:sym typeface="Lato"/>
              </a:rPr>
              <a:t>Test Process</a:t>
            </a:r>
            <a:endParaRPr/>
          </a:p>
        </p:txBody>
      </p:sp>
      <p:sp>
        <p:nvSpPr>
          <p:cNvPr id="201" name="Google Shape;201;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2" name="Google Shape;202;p24"/>
          <p:cNvPicPr preferRelativeResize="0"/>
          <p:nvPr/>
        </p:nvPicPr>
        <p:blipFill>
          <a:blip r:embed="rId3">
            <a:alphaModFix/>
          </a:blip>
          <a:stretch>
            <a:fillRect/>
          </a:stretch>
        </p:blipFill>
        <p:spPr>
          <a:xfrm>
            <a:off x="48125" y="68713"/>
            <a:ext cx="9047751" cy="500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9" name="Google Shape;209;p25"/>
          <p:cNvPicPr preferRelativeResize="0"/>
          <p:nvPr/>
        </p:nvPicPr>
        <p:blipFill>
          <a:blip r:embed="rId3">
            <a:alphaModFix/>
          </a:blip>
          <a:stretch>
            <a:fillRect/>
          </a:stretch>
        </p:blipFill>
        <p:spPr>
          <a:xfrm>
            <a:off x="1260272" y="0"/>
            <a:ext cx="744895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1297500" y="257679"/>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Approaches</a:t>
            </a:r>
            <a:endParaRPr/>
          </a:p>
        </p:txBody>
      </p:sp>
      <p:sp>
        <p:nvSpPr>
          <p:cNvPr id="215" name="Google Shape;215;p26"/>
          <p:cNvSpPr txBox="1">
            <a:spLocks noGrp="1"/>
          </p:cNvSpPr>
          <p:nvPr>
            <p:ph type="body" idx="1"/>
          </p:nvPr>
        </p:nvSpPr>
        <p:spPr>
          <a:xfrm>
            <a:off x="1297500" y="904244"/>
            <a:ext cx="7038900" cy="368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Static Testing</a:t>
            </a:r>
            <a:endParaRPr sz="1600"/>
          </a:p>
          <a:p>
            <a:pPr marL="0" lvl="0" indent="0" algn="l" rtl="0">
              <a:spcBef>
                <a:spcPts val="1200"/>
              </a:spcBef>
              <a:spcAft>
                <a:spcPts val="0"/>
              </a:spcAft>
              <a:buNone/>
            </a:pPr>
            <a:r>
              <a:rPr lang="en"/>
              <a:t>Detailed examination of a work product's characteristics to an expected set of attributes, experiences, and standards.</a:t>
            </a:r>
            <a:endParaRPr/>
          </a:p>
          <a:p>
            <a:pPr marL="0" lvl="0" indent="0" algn="l" rtl="0">
              <a:spcBef>
                <a:spcPts val="1200"/>
              </a:spcBef>
              <a:spcAft>
                <a:spcPts val="0"/>
              </a:spcAft>
              <a:buNone/>
            </a:pPr>
            <a:r>
              <a:rPr lang="en"/>
              <a:t>Some static testing techniques are:</a:t>
            </a:r>
            <a:endParaRPr/>
          </a:p>
          <a:p>
            <a:pPr marL="457200" lvl="0" indent="-311150" algn="l" rtl="0">
              <a:spcBef>
                <a:spcPts val="1200"/>
              </a:spcBef>
              <a:spcAft>
                <a:spcPts val="0"/>
              </a:spcAft>
              <a:buSzPts val="1300"/>
              <a:buChar char="●"/>
            </a:pPr>
            <a:r>
              <a:rPr lang="en"/>
              <a:t>Review</a:t>
            </a:r>
            <a:endParaRPr/>
          </a:p>
          <a:p>
            <a:pPr marL="457200" lvl="0" indent="-311150" algn="l" rtl="0">
              <a:spcBef>
                <a:spcPts val="0"/>
              </a:spcBef>
              <a:spcAft>
                <a:spcPts val="0"/>
              </a:spcAft>
              <a:buSzPts val="1300"/>
              <a:buChar char="●"/>
            </a:pPr>
            <a:r>
              <a:rPr lang="en"/>
              <a:t>Inspection</a:t>
            </a:r>
            <a:endParaRPr/>
          </a:p>
          <a:p>
            <a:pPr marL="457200" lvl="0" indent="-311150" algn="l" rtl="0">
              <a:spcBef>
                <a:spcPts val="0"/>
              </a:spcBef>
              <a:spcAft>
                <a:spcPts val="0"/>
              </a:spcAft>
              <a:buSzPts val="1300"/>
              <a:buChar char="●"/>
            </a:pPr>
            <a:r>
              <a:rPr lang="en"/>
              <a:t>Walk Through	</a:t>
            </a:r>
            <a:endParaRPr/>
          </a:p>
          <a:p>
            <a:pPr marL="0" lvl="0" indent="0" algn="l" rtl="0">
              <a:spcBef>
                <a:spcPts val="1200"/>
              </a:spcBef>
              <a:spcAft>
                <a:spcPts val="0"/>
              </a:spcAft>
              <a:buNone/>
            </a:pPr>
            <a:r>
              <a:rPr lang="en"/>
              <a:t>Examples are:</a:t>
            </a:r>
            <a:endParaRPr/>
          </a:p>
          <a:p>
            <a:pPr marL="457200" lvl="0" indent="-311150" algn="l" rtl="0">
              <a:spcBef>
                <a:spcPts val="1200"/>
              </a:spcBef>
              <a:spcAft>
                <a:spcPts val="0"/>
              </a:spcAft>
              <a:buSzPts val="1300"/>
              <a:buChar char="●"/>
            </a:pPr>
            <a:r>
              <a:rPr lang="en"/>
              <a:t>Plan reviews, Requirements walkthroughs or sign-off reviews, Design or code inspections, Test plan inspections, Test case reviews</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Approaches Contd…</a:t>
            </a:r>
            <a:endParaRPr/>
          </a:p>
        </p:txBody>
      </p:sp>
      <p:sp>
        <p:nvSpPr>
          <p:cNvPr id="221" name="Google Shape;221;p27"/>
          <p:cNvSpPr txBox="1">
            <a:spLocks noGrp="1"/>
          </p:cNvSpPr>
          <p:nvPr>
            <p:ph type="body" idx="1"/>
          </p:nvPr>
        </p:nvSpPr>
        <p:spPr>
          <a:xfrm>
            <a:off x="1297500" y="1166825"/>
            <a:ext cx="7584600" cy="383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Dynamic Testing</a:t>
            </a:r>
            <a:endParaRPr sz="1600"/>
          </a:p>
          <a:p>
            <a:pPr marL="457200" lvl="0" indent="-298450" algn="l" rtl="0">
              <a:lnSpc>
                <a:spcPct val="150000"/>
              </a:lnSpc>
              <a:spcBef>
                <a:spcPts val="1200"/>
              </a:spcBef>
              <a:spcAft>
                <a:spcPts val="0"/>
              </a:spcAft>
              <a:buSzPts val="1100"/>
              <a:buChar char="●"/>
            </a:pPr>
            <a:r>
              <a:rPr lang="en" sz="1400"/>
              <a:t>Dynamic testing is a process of verification or validation by exercising (or operating) a work product under scrutiny and observing its behavior to changing inputs or environments. </a:t>
            </a:r>
            <a:endParaRPr sz="1400"/>
          </a:p>
          <a:p>
            <a:pPr marL="457200" lvl="0" indent="-298450" algn="l" rtl="0">
              <a:lnSpc>
                <a:spcPct val="150000"/>
              </a:lnSpc>
              <a:spcBef>
                <a:spcPts val="0"/>
              </a:spcBef>
              <a:spcAft>
                <a:spcPts val="0"/>
              </a:spcAft>
              <a:buSzPts val="1100"/>
              <a:buChar char="●"/>
            </a:pPr>
            <a:r>
              <a:rPr lang="en" sz="1400"/>
              <a:t>Work product is executed dynamically to test the behavior of its logic and its response to inputs. </a:t>
            </a:r>
            <a:endParaRPr sz="1400"/>
          </a:p>
          <a:p>
            <a:pPr marL="457200" lvl="0" indent="-298450" algn="l" rtl="0">
              <a:lnSpc>
                <a:spcPct val="150000"/>
              </a:lnSpc>
              <a:spcBef>
                <a:spcPts val="0"/>
              </a:spcBef>
              <a:spcAft>
                <a:spcPts val="0"/>
              </a:spcAft>
              <a:buSzPts val="1100"/>
              <a:buChar char="●"/>
            </a:pPr>
            <a:r>
              <a:rPr lang="en" sz="1400"/>
              <a:t>Some representative examples of dynamic testing are:</a:t>
            </a:r>
            <a:endParaRPr sz="1400"/>
          </a:p>
          <a:p>
            <a:pPr marL="914400" lvl="1" indent="-285750" algn="l" rtl="0">
              <a:lnSpc>
                <a:spcPct val="150000"/>
              </a:lnSpc>
              <a:spcBef>
                <a:spcPts val="0"/>
              </a:spcBef>
              <a:spcAft>
                <a:spcPts val="0"/>
              </a:spcAft>
              <a:buSzPts val="900"/>
              <a:buChar char="○"/>
            </a:pPr>
            <a:r>
              <a:rPr lang="en" sz="1400"/>
              <a:t>Application prototyping</a:t>
            </a:r>
            <a:endParaRPr sz="1400"/>
          </a:p>
          <a:p>
            <a:pPr marL="914400" lvl="1" indent="-285750" algn="l" rtl="0">
              <a:lnSpc>
                <a:spcPct val="150000"/>
              </a:lnSpc>
              <a:spcBef>
                <a:spcPts val="0"/>
              </a:spcBef>
              <a:spcAft>
                <a:spcPts val="0"/>
              </a:spcAft>
              <a:buSzPts val="900"/>
              <a:buChar char="○"/>
            </a:pPr>
            <a:r>
              <a:rPr lang="en" sz="1400"/>
              <a:t>Executing test cases in a working system</a:t>
            </a:r>
            <a:endParaRPr sz="1400"/>
          </a:p>
          <a:p>
            <a:pPr marL="914400" lvl="1" indent="-298450" algn="l" rtl="0">
              <a:lnSpc>
                <a:spcPct val="150000"/>
              </a:lnSpc>
              <a:spcBef>
                <a:spcPts val="0"/>
              </a:spcBef>
              <a:spcAft>
                <a:spcPts val="0"/>
              </a:spcAft>
              <a:buSzPts val="1100"/>
              <a:buChar char="○"/>
            </a:pPr>
            <a:r>
              <a:rPr lang="en" sz="1400"/>
              <a:t>Simulating usage scenarios with real end -users to test</a:t>
            </a:r>
            <a:r>
              <a:rPr lang="en" sz="1600"/>
              <a:t> usability</a:t>
            </a:r>
            <a:endParaRPr sz="1600"/>
          </a:p>
          <a:p>
            <a:pPr marL="914400" lvl="1" indent="-298450" algn="l" rtl="0">
              <a:spcBef>
                <a:spcPts val="0"/>
              </a:spcBef>
              <a:spcAft>
                <a:spcPts val="0"/>
              </a:spcAft>
              <a:buSzPts val="1100"/>
              <a:buChar char="○"/>
            </a:pPr>
            <a:r>
              <a:rPr lang="en" sz="1600"/>
              <a:t>Parallel testing in a production environment</a:t>
            </a:r>
            <a:endParaRPr sz="1600"/>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Types</a:t>
            </a:r>
            <a:endParaRPr/>
          </a:p>
        </p:txBody>
      </p:sp>
      <p:sp>
        <p:nvSpPr>
          <p:cNvPr id="227" name="Google Shape;227;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Different methodologies can be used while conducting software testing. </a:t>
            </a:r>
            <a:endParaRPr sz="1400"/>
          </a:p>
          <a:p>
            <a:pPr marL="0" lvl="0" indent="0" algn="l" rtl="0">
              <a:spcBef>
                <a:spcPts val="1200"/>
              </a:spcBef>
              <a:spcAft>
                <a:spcPts val="0"/>
              </a:spcAft>
              <a:buNone/>
            </a:pPr>
            <a:r>
              <a:rPr lang="en" sz="1400"/>
              <a:t>The main types of software testing are:</a:t>
            </a:r>
            <a:endParaRPr sz="1400"/>
          </a:p>
          <a:p>
            <a:pPr marL="457200" lvl="0" indent="-317500" algn="l" rtl="0">
              <a:lnSpc>
                <a:spcPct val="200000"/>
              </a:lnSpc>
              <a:spcBef>
                <a:spcPts val="1200"/>
              </a:spcBef>
              <a:spcAft>
                <a:spcPts val="0"/>
              </a:spcAft>
              <a:buSzPts val="1400"/>
              <a:buChar char="●"/>
            </a:pPr>
            <a:r>
              <a:rPr lang="en" sz="1400"/>
              <a:t>Functional Testing</a:t>
            </a:r>
            <a:endParaRPr sz="1400"/>
          </a:p>
          <a:p>
            <a:pPr marL="457200" lvl="0" indent="-317500" algn="l" rtl="0">
              <a:lnSpc>
                <a:spcPct val="200000"/>
              </a:lnSpc>
              <a:spcBef>
                <a:spcPts val="0"/>
              </a:spcBef>
              <a:spcAft>
                <a:spcPts val="0"/>
              </a:spcAft>
              <a:buSzPts val="1400"/>
              <a:buChar char="●"/>
            </a:pPr>
            <a:r>
              <a:rPr lang="en" sz="1400"/>
              <a:t>Non-functional Testing</a:t>
            </a:r>
            <a:endParaRPr sz="140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Functional Testing</a:t>
            </a:r>
            <a:endParaRPr/>
          </a:p>
        </p:txBody>
      </p:sp>
      <p:sp>
        <p:nvSpPr>
          <p:cNvPr id="233" name="Google Shape;233;p29"/>
          <p:cNvSpPr txBox="1">
            <a:spLocks noGrp="1"/>
          </p:cNvSpPr>
          <p:nvPr>
            <p:ph type="body" idx="1"/>
          </p:nvPr>
        </p:nvSpPr>
        <p:spPr>
          <a:xfrm>
            <a:off x="1175036" y="1138925"/>
            <a:ext cx="7045703" cy="3231161"/>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The purpose of functional testing is to ensure that the user functional requirements and specifications are met. Test conditions are generated to evaluate the correctness of the application.</a:t>
            </a:r>
            <a:endParaRPr sz="1400"/>
          </a:p>
          <a:p>
            <a:pPr marL="457200" lvl="0" indent="-317500" algn="l" rtl="0">
              <a:lnSpc>
                <a:spcPct val="150000"/>
              </a:lnSpc>
              <a:spcBef>
                <a:spcPts val="0"/>
              </a:spcBef>
              <a:spcAft>
                <a:spcPts val="0"/>
              </a:spcAft>
              <a:buSzPts val="1400"/>
              <a:buChar char="●"/>
            </a:pPr>
            <a:r>
              <a:rPr lang="en" sz="1400"/>
              <a:t>This is a type of black-box testing that is based on the specifications of the software that is to be tested. </a:t>
            </a:r>
            <a:endParaRPr sz="1400"/>
          </a:p>
          <a:p>
            <a:pPr marL="457200" lvl="0" indent="-317500" algn="l" rtl="0">
              <a:lnSpc>
                <a:spcPct val="150000"/>
              </a:lnSpc>
              <a:spcBef>
                <a:spcPts val="0"/>
              </a:spcBef>
              <a:spcAft>
                <a:spcPts val="0"/>
              </a:spcAft>
              <a:buSzPts val="1400"/>
              <a:buChar char="●"/>
            </a:pPr>
            <a:r>
              <a:rPr lang="en" sz="1400"/>
              <a:t>The application is tested by providing input and then the results are examined that need to conform to the functionality it was intended for.</a:t>
            </a:r>
            <a:endParaRPr sz="1400"/>
          </a:p>
          <a:p>
            <a:pPr marL="457200" lvl="0" indent="-317500" algn="l" rtl="0">
              <a:lnSpc>
                <a:spcPct val="150000"/>
              </a:lnSpc>
              <a:spcBef>
                <a:spcPts val="0"/>
              </a:spcBef>
              <a:spcAft>
                <a:spcPts val="0"/>
              </a:spcAft>
              <a:buSzPts val="1400"/>
              <a:buChar char="●"/>
            </a:pPr>
            <a:r>
              <a:rPr lang="en" sz="1400"/>
              <a:t>Functional testing of a software is conducted on a complete, integrated system to evaluate the system's compliance with its specified requirements.</a:t>
            </a:r>
            <a:endParaRPr sz="1400"/>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889286" y="603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Steps to perform functionality testing:</a:t>
            </a:r>
            <a:endParaRPr/>
          </a:p>
        </p:txBody>
      </p:sp>
      <p:sp>
        <p:nvSpPr>
          <p:cNvPr id="239" name="Google Shape;239;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0" name="Google Shape;240;p30"/>
          <p:cNvPicPr preferRelativeResize="0"/>
          <p:nvPr/>
        </p:nvPicPr>
        <p:blipFill>
          <a:blip r:embed="rId3">
            <a:alphaModFix/>
          </a:blip>
          <a:stretch>
            <a:fillRect/>
          </a:stretch>
        </p:blipFill>
        <p:spPr>
          <a:xfrm>
            <a:off x="957965" y="970174"/>
            <a:ext cx="7715225" cy="39408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Non-Functional Testing</a:t>
            </a:r>
            <a:endParaRPr/>
          </a:p>
        </p:txBody>
      </p:sp>
      <p:sp>
        <p:nvSpPr>
          <p:cNvPr id="246" name="Google Shape;246;p31"/>
          <p:cNvSpPr txBox="1">
            <a:spLocks noGrp="1"/>
          </p:cNvSpPr>
          <p:nvPr>
            <p:ph type="body" idx="1"/>
          </p:nvPr>
        </p:nvSpPr>
        <p:spPr>
          <a:xfrm>
            <a:off x="1297500" y="1106500"/>
            <a:ext cx="7038900" cy="365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Nonfunctional testing involves testing a software from the requirements which are nonfunctional in nature but important such as performance, security, user interface, etc.</a:t>
            </a:r>
            <a:endParaRPr sz="1400"/>
          </a:p>
          <a:p>
            <a:pPr marL="914400" lvl="1" indent="-317500" algn="l" rtl="0">
              <a:spcBef>
                <a:spcPts val="1200"/>
              </a:spcBef>
              <a:spcAft>
                <a:spcPts val="0"/>
              </a:spcAft>
              <a:buSzPts val="1400"/>
              <a:buChar char="○"/>
            </a:pPr>
            <a:r>
              <a:rPr lang="en" sz="1400"/>
              <a:t>Performance Testing</a:t>
            </a:r>
            <a:endParaRPr sz="1400"/>
          </a:p>
          <a:p>
            <a:pPr marL="1371600" lvl="2" indent="-317500" algn="l" rtl="0">
              <a:spcBef>
                <a:spcPts val="0"/>
              </a:spcBef>
              <a:spcAft>
                <a:spcPts val="0"/>
              </a:spcAft>
              <a:buSzPts val="1400"/>
              <a:buChar char="■"/>
            </a:pPr>
            <a:r>
              <a:rPr lang="en" sz="1400"/>
              <a:t>Load Testing</a:t>
            </a:r>
            <a:endParaRPr sz="1400"/>
          </a:p>
          <a:p>
            <a:pPr marL="1371600" lvl="2" indent="-317500" algn="l" rtl="0">
              <a:spcBef>
                <a:spcPts val="0"/>
              </a:spcBef>
              <a:spcAft>
                <a:spcPts val="0"/>
              </a:spcAft>
              <a:buSzPts val="1400"/>
              <a:buChar char="■"/>
            </a:pPr>
            <a:r>
              <a:rPr lang="en" sz="1400"/>
              <a:t> Stress Testing</a:t>
            </a:r>
            <a:endParaRPr sz="1400"/>
          </a:p>
          <a:p>
            <a:pPr marL="914400" lvl="1" indent="-317500" algn="l" rtl="0">
              <a:spcBef>
                <a:spcPts val="0"/>
              </a:spcBef>
              <a:spcAft>
                <a:spcPts val="0"/>
              </a:spcAft>
              <a:buSzPts val="1400"/>
              <a:buChar char="○"/>
            </a:pPr>
            <a:r>
              <a:rPr lang="en" sz="1400"/>
              <a:t>Usability Testing</a:t>
            </a:r>
            <a:endParaRPr sz="1400"/>
          </a:p>
          <a:p>
            <a:pPr marL="1371600" lvl="2" indent="-317500" algn="l" rtl="0">
              <a:spcBef>
                <a:spcPts val="0"/>
              </a:spcBef>
              <a:spcAft>
                <a:spcPts val="0"/>
              </a:spcAft>
              <a:buSzPts val="1400"/>
              <a:buChar char="■"/>
            </a:pPr>
            <a:r>
              <a:rPr lang="en" sz="1400"/>
              <a:t>UI Testing</a:t>
            </a:r>
            <a:endParaRPr sz="1400"/>
          </a:p>
          <a:p>
            <a:pPr marL="914400" lvl="1" indent="-317500" algn="l" rtl="0">
              <a:spcBef>
                <a:spcPts val="0"/>
              </a:spcBef>
              <a:spcAft>
                <a:spcPts val="0"/>
              </a:spcAft>
              <a:buSzPts val="1400"/>
              <a:buChar char="○"/>
            </a:pPr>
            <a:r>
              <a:rPr lang="en" sz="1400"/>
              <a:t>Security Testing</a:t>
            </a:r>
            <a:endParaRPr sz="1400"/>
          </a:p>
          <a:p>
            <a:pPr marL="914400" lvl="1" indent="-317500" algn="l" rtl="0">
              <a:spcBef>
                <a:spcPts val="0"/>
              </a:spcBef>
              <a:spcAft>
                <a:spcPts val="0"/>
              </a:spcAft>
              <a:buSzPts val="1400"/>
              <a:buChar char="○"/>
            </a:pPr>
            <a:r>
              <a:rPr lang="en" sz="1400"/>
              <a:t>Portability Testing</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285750"/>
            <a:ext cx="7038900" cy="6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141" name="Google Shape;141;p14"/>
          <p:cNvSpPr txBox="1">
            <a:spLocks noGrp="1"/>
          </p:cNvSpPr>
          <p:nvPr>
            <p:ph type="body" idx="1"/>
          </p:nvPr>
        </p:nvSpPr>
        <p:spPr>
          <a:xfrm>
            <a:off x="1297500" y="920850"/>
            <a:ext cx="7267200" cy="4095600"/>
          </a:xfrm>
          <a:prstGeom prst="rect">
            <a:avLst/>
          </a:prstGeom>
        </p:spPr>
        <p:txBody>
          <a:bodyPr spcFirstLastPara="1" wrap="square" lIns="91425" tIns="91425" rIns="91425" bIns="91425" anchor="t" anchorCtr="0">
            <a:normAutofit lnSpcReduction="10000"/>
          </a:bodyPr>
          <a:lstStyle/>
          <a:p>
            <a:pPr indent="-330200">
              <a:buSzPts val="1600"/>
            </a:pPr>
            <a:r>
              <a:rPr lang="en" sz="1600"/>
              <a:t>Testing  </a:t>
            </a:r>
            <a:endParaRPr sz="1600" i="1"/>
          </a:p>
          <a:p>
            <a:pPr marL="457200" lvl="0" indent="-330200" algn="l" rtl="0">
              <a:spcBef>
                <a:spcPts val="0"/>
              </a:spcBef>
              <a:spcAft>
                <a:spcPts val="0"/>
              </a:spcAft>
              <a:buSzPts val="1600"/>
              <a:buChar char="●"/>
            </a:pPr>
            <a:r>
              <a:rPr lang="en" sz="1600"/>
              <a:t>Verification &amp; Validation</a:t>
            </a:r>
            <a:endParaRPr sz="1600"/>
          </a:p>
          <a:p>
            <a:pPr indent="-330200">
              <a:buSzPts val="1600"/>
            </a:pPr>
            <a:r>
              <a:rPr lang="en" sz="1600"/>
              <a:t>Testing Myths</a:t>
            </a:r>
            <a:endParaRPr sz="1600"/>
          </a:p>
          <a:p>
            <a:pPr marL="457200" lvl="0" indent="-330200" algn="l" rtl="0">
              <a:spcBef>
                <a:spcPts val="0"/>
              </a:spcBef>
              <a:spcAft>
                <a:spcPts val="0"/>
              </a:spcAft>
              <a:buSzPts val="1600"/>
              <a:buChar char="●"/>
            </a:pPr>
            <a:r>
              <a:rPr lang="en" sz="1600"/>
              <a:t>Quality Assurance &amp; Quality Control</a:t>
            </a:r>
            <a:endParaRPr sz="1600"/>
          </a:p>
          <a:p>
            <a:pPr marL="457200" lvl="0" indent="-330200" algn="l" rtl="0">
              <a:spcBef>
                <a:spcPts val="0"/>
              </a:spcBef>
              <a:spcAft>
                <a:spcPts val="0"/>
              </a:spcAft>
              <a:buSzPts val="1600"/>
              <a:buChar char="●"/>
            </a:pPr>
            <a:r>
              <a:rPr lang="en" sz="1600"/>
              <a:t>Testing &amp; Debugging</a:t>
            </a:r>
            <a:endParaRPr sz="1600"/>
          </a:p>
          <a:p>
            <a:pPr marL="457200" lvl="0" indent="-330200" algn="l" rtl="0">
              <a:spcBef>
                <a:spcPts val="0"/>
              </a:spcBef>
              <a:spcAft>
                <a:spcPts val="0"/>
              </a:spcAft>
              <a:buSzPts val="1600"/>
              <a:buChar char="●"/>
            </a:pPr>
            <a:r>
              <a:rPr lang="en" sz="1600"/>
              <a:t>Testing Process Model/Methodology</a:t>
            </a:r>
            <a:endParaRPr sz="1600"/>
          </a:p>
          <a:p>
            <a:pPr indent="-330200">
              <a:buSzPts val="1600"/>
            </a:pPr>
            <a:r>
              <a:rPr lang="en" sz="1600"/>
              <a:t>Testing Approaches </a:t>
            </a:r>
            <a:endParaRPr sz="1600"/>
          </a:p>
          <a:p>
            <a:pPr indent="-330200">
              <a:buSzPts val="1600"/>
            </a:pPr>
            <a:r>
              <a:rPr lang="en" sz="1600"/>
              <a:t>Testing Types </a:t>
            </a:r>
            <a:endParaRPr sz="1600"/>
          </a:p>
          <a:p>
            <a:pPr marL="457200" lvl="0" indent="-330200" algn="l" rtl="0">
              <a:spcBef>
                <a:spcPts val="0"/>
              </a:spcBef>
              <a:spcAft>
                <a:spcPts val="0"/>
              </a:spcAft>
              <a:buSzPts val="1600"/>
              <a:buChar char="●"/>
            </a:pPr>
            <a:r>
              <a:rPr lang="en" sz="1600"/>
              <a:t>Testing Methods</a:t>
            </a:r>
            <a:endParaRPr sz="1600"/>
          </a:p>
          <a:p>
            <a:pPr indent="-330200">
              <a:buSzPts val="1600"/>
            </a:pPr>
            <a:r>
              <a:rPr lang="en" sz="1600"/>
              <a:t>Testing Levels </a:t>
            </a:r>
            <a:endParaRPr sz="1600"/>
          </a:p>
          <a:p>
            <a:pPr indent="-330200">
              <a:buSzPts val="1600"/>
            </a:pPr>
            <a:r>
              <a:rPr lang="en" sz="1600"/>
              <a:t>Test Automation </a:t>
            </a:r>
            <a:endParaRPr sz="1600"/>
          </a:p>
          <a:p>
            <a:pPr indent="-330200">
              <a:buSzPts val="1600"/>
            </a:pPr>
            <a:r>
              <a:rPr lang="en" sz="1600"/>
              <a:t>Test Assets </a:t>
            </a:r>
            <a:endParaRPr sz="1600"/>
          </a:p>
          <a:p>
            <a:pPr marL="457200" lvl="0" indent="-330200" algn="l" rtl="0">
              <a:spcBef>
                <a:spcPts val="0"/>
              </a:spcBef>
              <a:spcAft>
                <a:spcPts val="0"/>
              </a:spcAft>
              <a:buSzPts val="1600"/>
              <a:buChar char="●"/>
            </a:pPr>
            <a:r>
              <a:rPr lang="en" sz="1600"/>
              <a:t>Basic Test Principles</a:t>
            </a:r>
            <a:endParaRPr sz="2400">
              <a:latin typeface="Montserrat"/>
              <a:ea typeface="Montserrat"/>
              <a:cs typeface="Montserrat"/>
              <a:sym typeface="Montserrat"/>
            </a:endParaRPr>
          </a:p>
          <a:p>
            <a:pPr marL="457200" lvl="0" indent="-330200" algn="l" rtl="0">
              <a:spcBef>
                <a:spcPts val="0"/>
              </a:spcBef>
              <a:spcAft>
                <a:spcPts val="0"/>
              </a:spcAft>
              <a:buSzPts val="1600"/>
              <a:buChar char="●"/>
            </a:pPr>
            <a:r>
              <a:rPr lang="en" sz="1600"/>
              <a:t>Conclusions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1297500" y="167307"/>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52" name="Google Shape;252;p32"/>
          <p:cNvSpPr txBox="1">
            <a:spLocks noGrp="1"/>
          </p:cNvSpPr>
          <p:nvPr>
            <p:ph type="body" idx="1"/>
          </p:nvPr>
        </p:nvSpPr>
        <p:spPr>
          <a:xfrm>
            <a:off x="1243585" y="1018444"/>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Black-Box Testing</a:t>
            </a:r>
            <a:endParaRPr sz="1600"/>
          </a:p>
          <a:p>
            <a:pPr marL="457200" lvl="0" indent="-311150" algn="l" rtl="0">
              <a:lnSpc>
                <a:spcPct val="150000"/>
              </a:lnSpc>
              <a:spcBef>
                <a:spcPts val="1200"/>
              </a:spcBef>
              <a:spcAft>
                <a:spcPts val="0"/>
              </a:spcAft>
              <a:buSzPts val="1300"/>
              <a:buChar char="●"/>
            </a:pPr>
            <a:r>
              <a:rPr lang="en"/>
              <a:t>The technique of testing without having any knowledge of the interior workings of the application is called black-box testing. </a:t>
            </a:r>
            <a:endParaRPr/>
          </a:p>
          <a:p>
            <a:pPr marL="457200" lvl="0" indent="-311150" algn="l" rtl="0">
              <a:lnSpc>
                <a:spcPct val="150000"/>
              </a:lnSpc>
              <a:spcBef>
                <a:spcPts val="0"/>
              </a:spcBef>
              <a:spcAft>
                <a:spcPts val="0"/>
              </a:spcAft>
              <a:buSzPts val="1300"/>
              <a:buChar char="●"/>
            </a:pPr>
            <a:r>
              <a:rPr lang="en"/>
              <a:t>The tester is oblivious to the system architecture and does not have access to the source code. </a:t>
            </a:r>
            <a:endParaRPr/>
          </a:p>
          <a:p>
            <a:pPr marL="457200" lvl="0" indent="-311150" algn="l" rtl="0">
              <a:lnSpc>
                <a:spcPct val="150000"/>
              </a:lnSpc>
              <a:spcBef>
                <a:spcPts val="0"/>
              </a:spcBef>
              <a:spcAft>
                <a:spcPts val="0"/>
              </a:spcAft>
              <a:buSzPts val="1300"/>
              <a:buChar char="●"/>
            </a:pPr>
            <a:r>
              <a:rPr lang="en"/>
              <a:t>Typically, while performing a black-box test, a tester will interact with the system's user interface by providing inputs and examining outputs without knowing how and where the inputs are worked upon.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58" name="Google Shape;258;p33"/>
          <p:cNvSpPr txBox="1">
            <a:spLocks noGrp="1"/>
          </p:cNvSpPr>
          <p:nvPr>
            <p:ph type="body" idx="1"/>
          </p:nvPr>
        </p:nvSpPr>
        <p:spPr>
          <a:xfrm>
            <a:off x="1297500" y="136525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Black-Box Testing Advantages:</a:t>
            </a:r>
            <a:endParaRPr sz="1600"/>
          </a:p>
          <a:p>
            <a:pPr marL="457200" lvl="0" indent="-311150" algn="l" rtl="0">
              <a:lnSpc>
                <a:spcPct val="150000"/>
              </a:lnSpc>
              <a:spcBef>
                <a:spcPts val="1200"/>
              </a:spcBef>
              <a:spcAft>
                <a:spcPts val="0"/>
              </a:spcAft>
              <a:buSzPts val="1300"/>
              <a:buChar char="●"/>
            </a:pPr>
            <a:r>
              <a:rPr lang="en"/>
              <a:t>Well suited and efficient for large code segments.</a:t>
            </a:r>
            <a:endParaRPr/>
          </a:p>
          <a:p>
            <a:pPr marL="457200" lvl="0" indent="-311150" algn="l" rtl="0">
              <a:lnSpc>
                <a:spcPct val="150000"/>
              </a:lnSpc>
              <a:spcBef>
                <a:spcPts val="0"/>
              </a:spcBef>
              <a:spcAft>
                <a:spcPts val="0"/>
              </a:spcAft>
              <a:buSzPts val="1300"/>
              <a:buChar char="●"/>
            </a:pPr>
            <a:r>
              <a:rPr lang="en"/>
              <a:t>Code access is not required.</a:t>
            </a:r>
            <a:endParaRPr/>
          </a:p>
          <a:p>
            <a:pPr marL="457200" lvl="0" indent="-311150" algn="l" rtl="0">
              <a:lnSpc>
                <a:spcPct val="150000"/>
              </a:lnSpc>
              <a:spcBef>
                <a:spcPts val="0"/>
              </a:spcBef>
              <a:spcAft>
                <a:spcPts val="0"/>
              </a:spcAft>
              <a:buSzPts val="1300"/>
              <a:buChar char="●"/>
            </a:pPr>
            <a:r>
              <a:rPr lang="en"/>
              <a:t>Clearly separates user's perspective from the developer's perspective through visibly defined roles.</a:t>
            </a:r>
            <a:endParaRPr/>
          </a:p>
          <a:p>
            <a:pPr marL="457200" lvl="0" indent="-311150" algn="l" rtl="0">
              <a:lnSpc>
                <a:spcPct val="150000"/>
              </a:lnSpc>
              <a:spcBef>
                <a:spcPts val="0"/>
              </a:spcBef>
              <a:spcAft>
                <a:spcPts val="0"/>
              </a:spcAft>
              <a:buSzPts val="1300"/>
              <a:buChar char="●"/>
            </a:pPr>
            <a:r>
              <a:rPr lang="en"/>
              <a:t>Can test the application with no knowledge of implementation, programming language, or operating systems.</a:t>
            </a:r>
            <a:endParaRPr/>
          </a:p>
          <a:p>
            <a:pPr marL="457200" lvl="0" indent="0" algn="l" rtl="0">
              <a:lnSpc>
                <a:spcPct val="150000"/>
              </a:lnSpc>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64" name="Google Shape;264;p34"/>
          <p:cNvSpPr txBox="1">
            <a:spLocks noGrp="1"/>
          </p:cNvSpPr>
          <p:nvPr>
            <p:ph type="body" idx="1"/>
          </p:nvPr>
        </p:nvSpPr>
        <p:spPr>
          <a:xfrm>
            <a:off x="1297500" y="136525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Black-Box Testing Disadvantages:</a:t>
            </a:r>
            <a:endParaRPr sz="1600"/>
          </a:p>
          <a:p>
            <a:pPr marL="457200" lvl="0" indent="-311150" algn="l" rtl="0">
              <a:lnSpc>
                <a:spcPct val="150000"/>
              </a:lnSpc>
              <a:spcBef>
                <a:spcPts val="1200"/>
              </a:spcBef>
              <a:spcAft>
                <a:spcPts val="0"/>
              </a:spcAft>
              <a:buSzPts val="1300"/>
              <a:buChar char="●"/>
            </a:pPr>
            <a:r>
              <a:rPr lang="en"/>
              <a:t>Limited coverage, only a selected no of tests are actually performed.</a:t>
            </a:r>
            <a:endParaRPr/>
          </a:p>
          <a:p>
            <a:pPr marL="457200" lvl="0" indent="-311150" algn="l" rtl="0">
              <a:lnSpc>
                <a:spcPct val="150000"/>
              </a:lnSpc>
              <a:spcBef>
                <a:spcPts val="0"/>
              </a:spcBef>
              <a:spcAft>
                <a:spcPts val="0"/>
              </a:spcAft>
              <a:buSzPts val="1300"/>
              <a:buChar char="●"/>
            </a:pPr>
            <a:r>
              <a:rPr lang="en"/>
              <a:t>Inefficient testing, tester only has limited knowledge about an application.</a:t>
            </a:r>
            <a:endParaRPr/>
          </a:p>
          <a:p>
            <a:pPr marL="457200" lvl="0" indent="-311150" algn="l" rtl="0">
              <a:lnSpc>
                <a:spcPct val="150000"/>
              </a:lnSpc>
              <a:spcBef>
                <a:spcPts val="0"/>
              </a:spcBef>
              <a:spcAft>
                <a:spcPts val="0"/>
              </a:spcAft>
              <a:buSzPts val="1300"/>
              <a:buChar char="●"/>
            </a:pPr>
            <a:r>
              <a:rPr lang="en"/>
              <a:t>Blind coverage, since the tester cannot target specific code segments or error prone  areas.</a:t>
            </a:r>
            <a:endParaRPr/>
          </a:p>
          <a:p>
            <a:pPr marL="457200" lvl="0" indent="-311150" algn="l" rtl="0">
              <a:lnSpc>
                <a:spcPct val="150000"/>
              </a:lnSpc>
              <a:spcBef>
                <a:spcPts val="0"/>
              </a:spcBef>
              <a:spcAft>
                <a:spcPts val="0"/>
              </a:spcAft>
              <a:buSzPts val="1300"/>
              <a:buChar char="●"/>
            </a:pPr>
            <a:r>
              <a:rPr lang="en"/>
              <a:t>The test cases are difficult to design.</a:t>
            </a:r>
            <a:endParaRPr/>
          </a:p>
          <a:p>
            <a:pPr marL="457200" lvl="0" indent="0" algn="l" rtl="0">
              <a:lnSpc>
                <a:spcPct val="150000"/>
              </a:lnSpc>
              <a:spcBef>
                <a:spcPts val="1200"/>
              </a:spcBef>
              <a:spcAft>
                <a:spcPts val="0"/>
              </a:spcAft>
              <a:buNone/>
            </a:pPr>
            <a:endParaRPr/>
          </a:p>
          <a:p>
            <a:pPr marL="457200" lvl="0" indent="0" algn="l" rtl="0">
              <a:lnSpc>
                <a:spcPct val="150000"/>
              </a:lnSpc>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70" name="Google Shape;270;p35"/>
          <p:cNvSpPr txBox="1">
            <a:spLocks noGrp="1"/>
          </p:cNvSpPr>
          <p:nvPr>
            <p:ph type="body" idx="1"/>
          </p:nvPr>
        </p:nvSpPr>
        <p:spPr>
          <a:xfrm>
            <a:off x="1297500" y="136525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White-Box Testing:</a:t>
            </a:r>
            <a:endParaRPr sz="1600"/>
          </a:p>
          <a:p>
            <a:pPr marL="457200" lvl="0" indent="-311150" algn="l" rtl="0">
              <a:lnSpc>
                <a:spcPct val="150000"/>
              </a:lnSpc>
              <a:spcBef>
                <a:spcPts val="1200"/>
              </a:spcBef>
              <a:spcAft>
                <a:spcPts val="0"/>
              </a:spcAft>
              <a:buSzPts val="1300"/>
              <a:buChar char="●"/>
            </a:pPr>
            <a:r>
              <a:rPr lang="en"/>
              <a:t>White-box testing is the detailed investigation of internal logic and structure of the code.</a:t>
            </a:r>
            <a:endParaRPr/>
          </a:p>
          <a:p>
            <a:pPr marL="457200" lvl="0" indent="-311150" algn="l" rtl="0">
              <a:lnSpc>
                <a:spcPct val="150000"/>
              </a:lnSpc>
              <a:spcBef>
                <a:spcPts val="0"/>
              </a:spcBef>
              <a:spcAft>
                <a:spcPts val="0"/>
              </a:spcAft>
              <a:buSzPts val="1300"/>
              <a:buChar char="●"/>
            </a:pPr>
            <a:r>
              <a:rPr lang="en"/>
              <a:t>White-box testing is also called glass testing or open-box testing.</a:t>
            </a:r>
            <a:endParaRPr/>
          </a:p>
          <a:p>
            <a:pPr marL="457200" lvl="0" indent="-311150" algn="l" rtl="0">
              <a:lnSpc>
                <a:spcPct val="150000"/>
              </a:lnSpc>
              <a:spcBef>
                <a:spcPts val="0"/>
              </a:spcBef>
              <a:spcAft>
                <a:spcPts val="0"/>
              </a:spcAft>
              <a:buSzPts val="1300"/>
              <a:buChar char="●"/>
            </a:pPr>
            <a:r>
              <a:rPr lang="en"/>
              <a:t>In order to perform white-box testing on an application, a tester needs to know the internal workings of the code.</a:t>
            </a:r>
            <a:endParaRPr/>
          </a:p>
          <a:p>
            <a:pPr marL="457200" lvl="0" indent="-311150" algn="l" rtl="0">
              <a:lnSpc>
                <a:spcPct val="150000"/>
              </a:lnSpc>
              <a:spcBef>
                <a:spcPts val="0"/>
              </a:spcBef>
              <a:spcAft>
                <a:spcPts val="0"/>
              </a:spcAft>
              <a:buSzPts val="1300"/>
              <a:buChar char="●"/>
            </a:pPr>
            <a:r>
              <a:rPr lang="en"/>
              <a:t>The tester needs to have a look inside the source code and find out which unit/chunk of the code is behaving inappropriately.</a:t>
            </a:r>
            <a:endParaRPr/>
          </a:p>
          <a:p>
            <a:pPr marL="0" lvl="0" indent="0" algn="l" rtl="0">
              <a:lnSpc>
                <a:spcPct val="150000"/>
              </a:lnSpc>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76" name="Google Shape;276;p36"/>
          <p:cNvSpPr txBox="1">
            <a:spLocks noGrp="1"/>
          </p:cNvSpPr>
          <p:nvPr>
            <p:ph type="body" idx="1"/>
          </p:nvPr>
        </p:nvSpPr>
        <p:spPr>
          <a:xfrm>
            <a:off x="1297500" y="136525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White-Box Testing Advantages:</a:t>
            </a:r>
            <a:endParaRPr sz="1600"/>
          </a:p>
          <a:p>
            <a:pPr marL="457200" lvl="0" indent="-311150" algn="l" rtl="0">
              <a:lnSpc>
                <a:spcPct val="150000"/>
              </a:lnSpc>
              <a:spcBef>
                <a:spcPts val="1200"/>
              </a:spcBef>
              <a:spcAft>
                <a:spcPts val="0"/>
              </a:spcAft>
              <a:buSzPts val="1300"/>
              <a:buChar char="●"/>
            </a:pPr>
            <a:r>
              <a:rPr lang="en"/>
              <a:t>As the tester has knowledge of the source code, it becomes very easy to find out which type of data can help in testing the application effectively.</a:t>
            </a:r>
            <a:endParaRPr/>
          </a:p>
          <a:p>
            <a:pPr marL="457200" lvl="0" indent="-311150" algn="l" rtl="0">
              <a:lnSpc>
                <a:spcPct val="150000"/>
              </a:lnSpc>
              <a:spcBef>
                <a:spcPts val="0"/>
              </a:spcBef>
              <a:spcAft>
                <a:spcPts val="0"/>
              </a:spcAft>
              <a:buSzPts val="1300"/>
              <a:buChar char="●"/>
            </a:pPr>
            <a:r>
              <a:rPr lang="en"/>
              <a:t>It helps in optimizing the code. Extra lines of code can be removed which can bring in hidden defects.</a:t>
            </a:r>
            <a:endParaRPr/>
          </a:p>
          <a:p>
            <a:pPr marL="457200" lvl="0" indent="-311150" algn="l" rtl="0">
              <a:lnSpc>
                <a:spcPct val="150000"/>
              </a:lnSpc>
              <a:spcBef>
                <a:spcPts val="0"/>
              </a:spcBef>
              <a:spcAft>
                <a:spcPts val="0"/>
              </a:spcAft>
              <a:buSzPts val="1300"/>
              <a:buChar char="●"/>
            </a:pPr>
            <a:r>
              <a:rPr lang="en"/>
              <a:t>Due to the tester's knowledge about the code, maximum coverage is attained during test scenario writing. </a:t>
            </a:r>
            <a:endParaRPr/>
          </a:p>
          <a:p>
            <a:pPr marL="0" lvl="0" indent="0" algn="l" rtl="0">
              <a:lnSpc>
                <a:spcPct val="150000"/>
              </a:lnSpc>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297500" y="455534"/>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82" name="Google Shape;282;p37"/>
          <p:cNvSpPr txBox="1">
            <a:spLocks noGrp="1"/>
          </p:cNvSpPr>
          <p:nvPr>
            <p:ph type="body" idx="1"/>
          </p:nvPr>
        </p:nvSpPr>
        <p:spPr>
          <a:xfrm>
            <a:off x="1297500" y="136525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White-Box Testing Disadvantages:</a:t>
            </a:r>
            <a:endParaRPr sz="1600"/>
          </a:p>
          <a:p>
            <a:pPr marL="457200" lvl="0" indent="-311150" algn="l" rtl="0">
              <a:lnSpc>
                <a:spcPct val="150000"/>
              </a:lnSpc>
              <a:spcBef>
                <a:spcPts val="1200"/>
              </a:spcBef>
              <a:spcAft>
                <a:spcPts val="0"/>
              </a:spcAft>
              <a:buSzPts val="1300"/>
              <a:buChar char="●"/>
            </a:pPr>
            <a:r>
              <a:rPr lang="en"/>
              <a:t>Due to the fact that a skilled tester is needed to perform white-box testing, the costs are increased.</a:t>
            </a:r>
            <a:endParaRPr/>
          </a:p>
          <a:p>
            <a:pPr marL="457200" lvl="0" indent="-311150" algn="l" rtl="0">
              <a:lnSpc>
                <a:spcPct val="150000"/>
              </a:lnSpc>
              <a:spcBef>
                <a:spcPts val="0"/>
              </a:spcBef>
              <a:spcAft>
                <a:spcPts val="0"/>
              </a:spcAft>
              <a:buSzPts val="1300"/>
              <a:buChar char="●"/>
            </a:pPr>
            <a:r>
              <a:rPr lang="en"/>
              <a:t>Sometimes it is impossible to look into every nook and corner to find out hidden errors that may create problems, as many paths will go untested.</a:t>
            </a:r>
            <a:endParaRPr/>
          </a:p>
          <a:p>
            <a:pPr marL="457200" lvl="0" indent="-311150" algn="l" rtl="0">
              <a:lnSpc>
                <a:spcPct val="150000"/>
              </a:lnSpc>
              <a:spcBef>
                <a:spcPts val="0"/>
              </a:spcBef>
              <a:spcAft>
                <a:spcPts val="0"/>
              </a:spcAft>
              <a:buSzPts val="1300"/>
              <a:buChar char="●"/>
            </a:pPr>
            <a:r>
              <a:rPr lang="en"/>
              <a:t>It is difficult to maintain white-box testing, as it requires specialized tools like code analyzers and debugging tools.</a:t>
            </a:r>
            <a:endParaRPr/>
          </a:p>
          <a:p>
            <a:pPr marL="0" lvl="0" indent="0" algn="l" rtl="0">
              <a:lnSpc>
                <a:spcPct val="150000"/>
              </a:lnSpc>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8"/>
          <p:cNvSpPr txBox="1">
            <a:spLocks noGrp="1"/>
          </p:cNvSpPr>
          <p:nvPr>
            <p:ph type="title"/>
          </p:nvPr>
        </p:nvSpPr>
        <p:spPr>
          <a:xfrm>
            <a:off x="1397898" y="262460"/>
            <a:ext cx="6938502" cy="10299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88" name="Google Shape;288;p38"/>
          <p:cNvSpPr txBox="1">
            <a:spLocks noGrp="1"/>
          </p:cNvSpPr>
          <p:nvPr>
            <p:ph type="body" idx="1"/>
          </p:nvPr>
        </p:nvSpPr>
        <p:spPr>
          <a:xfrm>
            <a:off x="1297500" y="128802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Grey-Box Testing:</a:t>
            </a:r>
            <a:endParaRPr sz="1600"/>
          </a:p>
          <a:p>
            <a:pPr marL="457200" lvl="0" indent="-311150" algn="l" rtl="0">
              <a:lnSpc>
                <a:spcPct val="150000"/>
              </a:lnSpc>
              <a:spcBef>
                <a:spcPts val="1200"/>
              </a:spcBef>
              <a:spcAft>
                <a:spcPts val="0"/>
              </a:spcAft>
              <a:buSzPts val="1300"/>
              <a:buChar char="●"/>
            </a:pPr>
            <a:r>
              <a:rPr lang="en"/>
              <a:t>Grey-box testing is a technique to test the application with having a limited knowledge of the internal workings of an application.</a:t>
            </a:r>
            <a:endParaRPr/>
          </a:p>
          <a:p>
            <a:pPr marL="457200" lvl="0" indent="-311150" algn="l" rtl="0">
              <a:lnSpc>
                <a:spcPct val="150000"/>
              </a:lnSpc>
              <a:spcBef>
                <a:spcPts val="0"/>
              </a:spcBef>
              <a:spcAft>
                <a:spcPts val="0"/>
              </a:spcAft>
              <a:buSzPts val="1300"/>
              <a:buChar char="●"/>
            </a:pPr>
            <a:r>
              <a:rPr lang="en"/>
              <a:t>Mastering the domain of a system always gives the tester an edge over someone with limited domain knowledge. </a:t>
            </a:r>
            <a:endParaRPr/>
          </a:p>
          <a:p>
            <a:pPr marL="457200" lvl="0" indent="-311150" algn="l" rtl="0">
              <a:lnSpc>
                <a:spcPct val="150000"/>
              </a:lnSpc>
              <a:spcBef>
                <a:spcPts val="0"/>
              </a:spcBef>
              <a:spcAft>
                <a:spcPts val="0"/>
              </a:spcAft>
              <a:buSzPts val="1300"/>
              <a:buChar char="●"/>
            </a:pPr>
            <a:r>
              <a:rPr lang="en"/>
              <a:t>Unlike black-box testing, where the tester only tests the application's user interface; In grey-box testing, the tester has access to design documents and the database. Having this knowledge, a tester can prepare better test data and test scenarios while making a test plan.</a:t>
            </a:r>
            <a:endParaRPr/>
          </a:p>
          <a:p>
            <a:pPr marL="0" lvl="0" indent="0" algn="l" rtl="0">
              <a:lnSpc>
                <a:spcPct val="150000"/>
              </a:lnSpc>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294" name="Google Shape;294;p39"/>
          <p:cNvSpPr txBox="1">
            <a:spLocks noGrp="1"/>
          </p:cNvSpPr>
          <p:nvPr>
            <p:ph type="body" idx="1"/>
          </p:nvPr>
        </p:nvSpPr>
        <p:spPr>
          <a:xfrm>
            <a:off x="1297500" y="136525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Grey-Box Testing Advantages:</a:t>
            </a:r>
            <a:endParaRPr sz="1600"/>
          </a:p>
          <a:p>
            <a:pPr marL="457200" lvl="0" indent="-311150" algn="l" rtl="0">
              <a:lnSpc>
                <a:spcPct val="150000"/>
              </a:lnSpc>
              <a:spcBef>
                <a:spcPts val="1200"/>
              </a:spcBef>
              <a:spcAft>
                <a:spcPts val="0"/>
              </a:spcAft>
              <a:buSzPts val="1300"/>
              <a:buChar char="●"/>
            </a:pPr>
            <a:r>
              <a:rPr lang="en"/>
              <a:t>Grey-Box Testing offers combined benefits of black-box and white-box testing wherever possible.</a:t>
            </a:r>
            <a:endParaRPr/>
          </a:p>
          <a:p>
            <a:pPr marL="457200" lvl="0" indent="-311150" algn="l" rtl="0">
              <a:lnSpc>
                <a:spcPct val="150000"/>
              </a:lnSpc>
              <a:spcBef>
                <a:spcPts val="0"/>
              </a:spcBef>
              <a:spcAft>
                <a:spcPts val="0"/>
              </a:spcAft>
              <a:buSzPts val="1300"/>
              <a:buChar char="●"/>
            </a:pPr>
            <a:r>
              <a:rPr lang="en"/>
              <a:t>Grey box testers don't rely on the source code; instead they rely on interface definition and functional specifications.</a:t>
            </a:r>
            <a:endParaRPr/>
          </a:p>
          <a:p>
            <a:pPr marL="457200" lvl="0" indent="-311150" algn="l" rtl="0">
              <a:lnSpc>
                <a:spcPct val="150000"/>
              </a:lnSpc>
              <a:spcBef>
                <a:spcPts val="0"/>
              </a:spcBef>
              <a:spcAft>
                <a:spcPts val="0"/>
              </a:spcAft>
              <a:buSzPts val="1300"/>
              <a:buChar char="●"/>
            </a:pPr>
            <a:r>
              <a:rPr lang="en"/>
              <a:t>Based on the limited information available, a grey-box tester can design excellent test scenarios especially around communication protocols and data type handling.</a:t>
            </a:r>
            <a:endParaRPr/>
          </a:p>
          <a:p>
            <a:pPr marL="457200" lvl="0" indent="-311150" algn="l" rtl="0">
              <a:lnSpc>
                <a:spcPct val="150000"/>
              </a:lnSpc>
              <a:spcBef>
                <a:spcPts val="0"/>
              </a:spcBef>
              <a:spcAft>
                <a:spcPts val="0"/>
              </a:spcAft>
              <a:buSzPts val="1300"/>
              <a:buChar char="●"/>
            </a:pPr>
            <a:r>
              <a:rPr lang="en"/>
              <a:t>The test is done from the point of view of the user and not the designer.</a:t>
            </a:r>
            <a:endParaRPr/>
          </a:p>
          <a:p>
            <a:pPr marL="0" lvl="0" indent="0" algn="l" rtl="0">
              <a:lnSpc>
                <a:spcPct val="150000"/>
              </a:lnSpc>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Methods</a:t>
            </a:r>
            <a:endParaRPr/>
          </a:p>
        </p:txBody>
      </p:sp>
      <p:sp>
        <p:nvSpPr>
          <p:cNvPr id="300" name="Google Shape;300;p40"/>
          <p:cNvSpPr txBox="1">
            <a:spLocks noGrp="1"/>
          </p:cNvSpPr>
          <p:nvPr>
            <p:ph type="body" idx="1"/>
          </p:nvPr>
        </p:nvSpPr>
        <p:spPr>
          <a:xfrm>
            <a:off x="1297500" y="1365250"/>
            <a:ext cx="7038900" cy="31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Grey-Box Testing Disadvantages:</a:t>
            </a:r>
            <a:endParaRPr sz="1600"/>
          </a:p>
          <a:p>
            <a:pPr marL="457200" lvl="0" indent="-311150" algn="l" rtl="0">
              <a:lnSpc>
                <a:spcPct val="150000"/>
              </a:lnSpc>
              <a:spcBef>
                <a:spcPts val="1200"/>
              </a:spcBef>
              <a:spcAft>
                <a:spcPts val="0"/>
              </a:spcAft>
              <a:buSzPts val="1300"/>
              <a:buChar char="●"/>
            </a:pPr>
            <a:r>
              <a:rPr lang="en"/>
              <a:t>Since the access to source code is not available, the ability to go over the code and test coverage is limited.</a:t>
            </a:r>
            <a:endParaRPr/>
          </a:p>
          <a:p>
            <a:pPr marL="457200" lvl="0" indent="-311150" algn="l" rtl="0">
              <a:lnSpc>
                <a:spcPct val="150000"/>
              </a:lnSpc>
              <a:spcBef>
                <a:spcPts val="0"/>
              </a:spcBef>
              <a:spcAft>
                <a:spcPts val="0"/>
              </a:spcAft>
              <a:buSzPts val="1300"/>
              <a:buChar char="●"/>
            </a:pPr>
            <a:r>
              <a:rPr lang="en"/>
              <a:t>The tests can be redundant if the software designer has already run a test case.</a:t>
            </a:r>
            <a:endParaRPr/>
          </a:p>
          <a:p>
            <a:pPr marL="457200" lvl="0" indent="-311150" algn="l" rtl="0">
              <a:lnSpc>
                <a:spcPct val="150000"/>
              </a:lnSpc>
              <a:spcBef>
                <a:spcPts val="0"/>
              </a:spcBef>
              <a:spcAft>
                <a:spcPts val="0"/>
              </a:spcAft>
              <a:buSzPts val="1300"/>
              <a:buChar char="●"/>
            </a:pPr>
            <a:r>
              <a:rPr lang="en"/>
              <a:t>Testing every possible input stream is unrealistic because it would take an unreasonable amount of time; therefore, many program paths will go untested.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1251013" y="2508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 of Testing Methods</a:t>
            </a:r>
            <a:endParaRPr/>
          </a:p>
        </p:txBody>
      </p:sp>
      <p:pic>
        <p:nvPicPr>
          <p:cNvPr id="307" name="Google Shape;307;p41"/>
          <p:cNvPicPr preferRelativeResize="0"/>
          <p:nvPr/>
        </p:nvPicPr>
        <p:blipFill>
          <a:blip r:embed="rId3">
            <a:alphaModFix/>
          </a:blip>
          <a:stretch>
            <a:fillRect/>
          </a:stretch>
        </p:blipFill>
        <p:spPr>
          <a:xfrm>
            <a:off x="310457" y="780874"/>
            <a:ext cx="8524875" cy="427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Testing?</a:t>
            </a:r>
            <a:endParaRPr/>
          </a:p>
        </p:txBody>
      </p:sp>
      <p:sp>
        <p:nvSpPr>
          <p:cNvPr id="147" name="Google Shape;147;p15"/>
          <p:cNvSpPr txBox="1">
            <a:spLocks noGrp="1"/>
          </p:cNvSpPr>
          <p:nvPr>
            <p:ph type="body" idx="1"/>
          </p:nvPr>
        </p:nvSpPr>
        <p:spPr>
          <a:xfrm>
            <a:off x="1297500" y="981572"/>
            <a:ext cx="7441800" cy="389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is the process of evaluating a system or its component(s) with the intent to find whether it satisfies the specified requirements or not.</a:t>
            </a:r>
            <a:endParaRPr/>
          </a:p>
          <a:p>
            <a:pPr marL="0" lvl="0" indent="0" algn="l" rtl="0">
              <a:spcBef>
                <a:spcPts val="1200"/>
              </a:spcBef>
              <a:spcAft>
                <a:spcPts val="0"/>
              </a:spcAft>
              <a:buNone/>
            </a:pPr>
            <a:r>
              <a:rPr lang="en"/>
              <a:t>Testing is  executing a system in order to identify any gaps, errors, or missing requirements in contrary to the actual requirements.</a:t>
            </a:r>
            <a:endParaRPr/>
          </a:p>
          <a:p>
            <a:pPr marL="0" lvl="0" indent="0" algn="l" rtl="0">
              <a:spcBef>
                <a:spcPts val="1200"/>
              </a:spcBef>
              <a:spcAft>
                <a:spcPts val="0"/>
              </a:spcAft>
              <a:buNone/>
            </a:pPr>
            <a:r>
              <a:rPr lang="en"/>
              <a:t>Testing is a process of execution with an intent to find defects.</a:t>
            </a:r>
            <a:endParaRPr/>
          </a:p>
          <a:p>
            <a:pPr marL="0" lvl="0" indent="0" algn="l" rtl="0">
              <a:spcBef>
                <a:spcPts val="1200"/>
              </a:spcBef>
              <a:spcAft>
                <a:spcPts val="0"/>
              </a:spcAft>
              <a:buNone/>
            </a:pPr>
            <a:r>
              <a:rPr lang="en" sz="2400"/>
              <a:t>Who does Testing ? </a:t>
            </a:r>
            <a:endParaRPr sz="2400"/>
          </a:p>
          <a:p>
            <a:pPr marL="0" lvl="0" indent="0" algn="l" rtl="0">
              <a:spcBef>
                <a:spcPts val="1200"/>
              </a:spcBef>
              <a:spcAft>
                <a:spcPts val="0"/>
              </a:spcAft>
              <a:buNone/>
            </a:pPr>
            <a:r>
              <a:rPr lang="en"/>
              <a:t>        - Tester</a:t>
            </a:r>
            <a:endParaRPr/>
          </a:p>
          <a:p>
            <a:pPr marL="0" lvl="0" indent="0" algn="l" rtl="0">
              <a:spcBef>
                <a:spcPts val="1200"/>
              </a:spcBef>
              <a:spcAft>
                <a:spcPts val="0"/>
              </a:spcAft>
              <a:buNone/>
            </a:pPr>
            <a:r>
              <a:rPr lang="en"/>
              <a:t>        - Developer</a:t>
            </a:r>
            <a:endParaRPr/>
          </a:p>
          <a:p>
            <a:pPr marL="0" lvl="0" indent="0" algn="l" rtl="0">
              <a:spcBef>
                <a:spcPts val="1200"/>
              </a:spcBef>
              <a:spcAft>
                <a:spcPts val="0"/>
              </a:spcAft>
              <a:buNone/>
            </a:pPr>
            <a:r>
              <a:rPr lang="en"/>
              <a:t>        - Project Lead/Manager</a:t>
            </a:r>
            <a:endParaRPr/>
          </a:p>
          <a:p>
            <a:pPr marL="0" lvl="0" indent="0" algn="l" rtl="0">
              <a:spcBef>
                <a:spcPts val="1200"/>
              </a:spcBef>
              <a:spcAft>
                <a:spcPts val="1200"/>
              </a:spcAft>
              <a:buNone/>
            </a:pPr>
            <a:r>
              <a:rPr lang="en"/>
              <a:t>        - End User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2"/>
          <p:cNvSpPr txBox="1">
            <a:spLocks noGrp="1"/>
          </p:cNvSpPr>
          <p:nvPr>
            <p:ph type="title"/>
          </p:nvPr>
        </p:nvSpPr>
        <p:spPr>
          <a:xfrm>
            <a:off x="1251013" y="1715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 of Testing Methods</a:t>
            </a:r>
            <a:endParaRPr/>
          </a:p>
        </p:txBody>
      </p:sp>
      <p:pic>
        <p:nvPicPr>
          <p:cNvPr id="314" name="Google Shape;314;p42"/>
          <p:cNvPicPr preferRelativeResize="0"/>
          <p:nvPr/>
        </p:nvPicPr>
        <p:blipFill>
          <a:blip r:embed="rId3">
            <a:alphaModFix/>
          </a:blip>
          <a:stretch>
            <a:fillRect/>
          </a:stretch>
        </p:blipFill>
        <p:spPr>
          <a:xfrm>
            <a:off x="456779" y="674998"/>
            <a:ext cx="8232801" cy="4399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Levels</a:t>
            </a:r>
            <a:endParaRPr/>
          </a:p>
        </p:txBody>
      </p:sp>
      <p:sp>
        <p:nvSpPr>
          <p:cNvPr id="320" name="Google Shape;320;p43"/>
          <p:cNvSpPr txBox="1">
            <a:spLocks noGrp="1"/>
          </p:cNvSpPr>
          <p:nvPr>
            <p:ph type="body" idx="1"/>
          </p:nvPr>
        </p:nvSpPr>
        <p:spPr>
          <a:xfrm>
            <a:off x="1297500" y="1166825"/>
            <a:ext cx="7038900" cy="37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Depending on phases in SDLC there are different levels of testing such as:</a:t>
            </a:r>
            <a:endParaRPr sz="1400"/>
          </a:p>
          <a:p>
            <a:pPr marL="457200" lvl="0" indent="-317500" algn="l" rtl="0">
              <a:spcBef>
                <a:spcPts val="1200"/>
              </a:spcBef>
              <a:spcAft>
                <a:spcPts val="0"/>
              </a:spcAft>
              <a:buSzPts val="1400"/>
              <a:buChar char="●"/>
            </a:pPr>
            <a:r>
              <a:rPr lang="en" sz="1400"/>
              <a:t>Unit Testing</a:t>
            </a:r>
            <a:endParaRPr sz="1400"/>
          </a:p>
          <a:p>
            <a:pPr marL="457200" lvl="0" indent="-317500" algn="l" rtl="0">
              <a:spcBef>
                <a:spcPts val="0"/>
              </a:spcBef>
              <a:spcAft>
                <a:spcPts val="0"/>
              </a:spcAft>
              <a:buSzPts val="1400"/>
              <a:buChar char="●"/>
            </a:pPr>
            <a:r>
              <a:rPr lang="en" sz="1400"/>
              <a:t>Integration Testing</a:t>
            </a:r>
            <a:endParaRPr sz="1400"/>
          </a:p>
          <a:p>
            <a:pPr marL="457200" lvl="0" indent="-317500" algn="l" rtl="0">
              <a:spcBef>
                <a:spcPts val="0"/>
              </a:spcBef>
              <a:spcAft>
                <a:spcPts val="0"/>
              </a:spcAft>
              <a:buSzPts val="1400"/>
              <a:buChar char="●"/>
            </a:pPr>
            <a:r>
              <a:rPr lang="en" sz="1400"/>
              <a:t>System Testing</a:t>
            </a:r>
            <a:endParaRPr sz="1400"/>
          </a:p>
          <a:p>
            <a:pPr marL="457200" lvl="0" indent="-317500" algn="l" rtl="0">
              <a:spcBef>
                <a:spcPts val="0"/>
              </a:spcBef>
              <a:spcAft>
                <a:spcPts val="0"/>
              </a:spcAft>
              <a:buSzPts val="1400"/>
              <a:buChar char="●"/>
            </a:pPr>
            <a:r>
              <a:rPr lang="en" sz="1400"/>
              <a:t>User Acceptance Testing</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Development Phases and Levels of testing:</a:t>
            </a:r>
            <a:endParaRPr sz="1400"/>
          </a:p>
          <a:p>
            <a:pPr marL="0" lvl="0" indent="0" algn="l" rtl="0">
              <a:spcBef>
                <a:spcPts val="1200"/>
              </a:spcBef>
              <a:spcAft>
                <a:spcPts val="0"/>
              </a:spcAft>
              <a:buNone/>
            </a:pPr>
            <a:r>
              <a:rPr lang="en" sz="1400"/>
              <a:t>Coding - Unit Testing, Integration Testing</a:t>
            </a:r>
            <a:endParaRPr sz="1400"/>
          </a:p>
          <a:p>
            <a:pPr marL="0" lvl="0" indent="0" algn="l" rtl="0">
              <a:spcBef>
                <a:spcPts val="1200"/>
              </a:spcBef>
              <a:spcAft>
                <a:spcPts val="0"/>
              </a:spcAft>
              <a:buNone/>
            </a:pPr>
            <a:r>
              <a:rPr lang="en" sz="1400"/>
              <a:t>Testing -  Integration Testing, System Testing and User Acceptance Testing</a:t>
            </a:r>
            <a:endParaRPr sz="1400"/>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Unit Testing</a:t>
            </a:r>
            <a:endParaRPr/>
          </a:p>
        </p:txBody>
      </p:sp>
      <p:sp>
        <p:nvSpPr>
          <p:cNvPr id="326" name="Google Shape;326;p44"/>
          <p:cNvSpPr txBox="1">
            <a:spLocks noGrp="1"/>
          </p:cNvSpPr>
          <p:nvPr>
            <p:ph type="body" idx="1"/>
          </p:nvPr>
        </p:nvSpPr>
        <p:spPr>
          <a:xfrm>
            <a:off x="1297500" y="1069650"/>
            <a:ext cx="7038900" cy="368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Unit Testing:</a:t>
            </a:r>
            <a:endParaRPr/>
          </a:p>
          <a:p>
            <a:pPr marL="457200" lvl="0" indent="-311150" algn="l" rtl="0">
              <a:spcBef>
                <a:spcPts val="1200"/>
              </a:spcBef>
              <a:spcAft>
                <a:spcPts val="0"/>
              </a:spcAft>
              <a:buSzPts val="1300"/>
              <a:buChar char="●"/>
            </a:pPr>
            <a:r>
              <a:rPr lang="en"/>
              <a:t>Uses White box testing technique</a:t>
            </a:r>
            <a:endParaRPr/>
          </a:p>
          <a:p>
            <a:pPr marL="457200" lvl="0" indent="-311150" algn="l" rtl="0">
              <a:spcBef>
                <a:spcPts val="0"/>
              </a:spcBef>
              <a:spcAft>
                <a:spcPts val="0"/>
              </a:spcAft>
              <a:buSzPts val="1300"/>
              <a:buChar char="●"/>
            </a:pPr>
            <a:r>
              <a:rPr lang="en"/>
              <a:t>Verifies the functioning, in isolation, of software pieces that are separately testable. Depending on the context, these could be individual subprograms or a larger component made of tightly related units .</a:t>
            </a:r>
            <a:endParaRPr/>
          </a:p>
          <a:p>
            <a:pPr marL="457200" lvl="0" indent="-311150" algn="l" rtl="0">
              <a:spcBef>
                <a:spcPts val="0"/>
              </a:spcBef>
              <a:spcAft>
                <a:spcPts val="0"/>
              </a:spcAft>
              <a:buSzPts val="1300"/>
              <a:buChar char="●"/>
            </a:pPr>
            <a:r>
              <a:rPr lang="en"/>
              <a:t>Focuses on the functionally correctness of the individual component’s code</a:t>
            </a:r>
            <a:endParaRPr/>
          </a:p>
          <a:p>
            <a:pPr marL="457200" lvl="0" indent="-311150" algn="l" rtl="0">
              <a:spcBef>
                <a:spcPts val="0"/>
              </a:spcBef>
              <a:spcAft>
                <a:spcPts val="0"/>
              </a:spcAft>
              <a:buSzPts val="1300"/>
              <a:buChar char="●"/>
            </a:pPr>
            <a:r>
              <a:rPr lang="en"/>
              <a:t>Cost effective testing activity</a:t>
            </a:r>
            <a:endParaRPr/>
          </a:p>
          <a:p>
            <a:pPr marL="457200" lvl="0" indent="-311150" algn="l" rtl="0">
              <a:spcBef>
                <a:spcPts val="0"/>
              </a:spcBef>
              <a:spcAft>
                <a:spcPts val="0"/>
              </a:spcAft>
              <a:buSzPts val="1300"/>
              <a:buChar char="●"/>
            </a:pPr>
            <a:r>
              <a:rPr lang="en"/>
              <a:t>Usually carried out by the developer</a:t>
            </a:r>
            <a:endParaRPr/>
          </a:p>
          <a:p>
            <a:pPr marL="0" lvl="0" indent="0" algn="l" rtl="0">
              <a:spcBef>
                <a:spcPts val="1200"/>
              </a:spcBef>
              <a:spcAft>
                <a:spcPts val="0"/>
              </a:spcAft>
              <a:buNone/>
            </a:pPr>
            <a:r>
              <a:rPr lang="en"/>
              <a:t>Unit Testing Objectives:</a:t>
            </a:r>
            <a:endParaRPr/>
          </a:p>
          <a:p>
            <a:pPr marL="457200" lvl="0" indent="-311150" algn="l" rtl="0">
              <a:spcBef>
                <a:spcPts val="1200"/>
              </a:spcBef>
              <a:spcAft>
                <a:spcPts val="0"/>
              </a:spcAft>
              <a:buSzPts val="1300"/>
              <a:buChar char="●"/>
            </a:pPr>
            <a:r>
              <a:rPr lang="en"/>
              <a:t>To test the function of a program or unit of code such as a program or module</a:t>
            </a:r>
            <a:endParaRPr/>
          </a:p>
          <a:p>
            <a:pPr marL="457200" lvl="0" indent="-311150" algn="l" rtl="0">
              <a:spcBef>
                <a:spcPts val="0"/>
              </a:spcBef>
              <a:spcAft>
                <a:spcPts val="0"/>
              </a:spcAft>
              <a:buSzPts val="1300"/>
              <a:buChar char="●"/>
            </a:pPr>
            <a:r>
              <a:rPr lang="en"/>
              <a:t>To test internal logic</a:t>
            </a:r>
            <a:endParaRPr/>
          </a:p>
          <a:p>
            <a:pPr marL="457200" lvl="0" indent="-311150" algn="l" rtl="0">
              <a:spcBef>
                <a:spcPts val="0"/>
              </a:spcBef>
              <a:spcAft>
                <a:spcPts val="0"/>
              </a:spcAft>
              <a:buSzPts val="1300"/>
              <a:buChar char="●"/>
            </a:pPr>
            <a:r>
              <a:rPr lang="en"/>
              <a:t>To verify internal design</a:t>
            </a:r>
            <a:endParaRPr/>
          </a:p>
          <a:p>
            <a:pPr marL="457200" lvl="0" indent="-311150" algn="l" rtl="0">
              <a:spcBef>
                <a:spcPts val="0"/>
              </a:spcBef>
              <a:spcAft>
                <a:spcPts val="0"/>
              </a:spcAft>
              <a:buSzPts val="1300"/>
              <a:buChar char="●"/>
            </a:pPr>
            <a:r>
              <a:rPr lang="en"/>
              <a:t>To test path &amp; conditions coverage</a:t>
            </a:r>
            <a:endParaRPr/>
          </a:p>
          <a:p>
            <a:pPr marL="457200" lvl="0" indent="-311150" algn="l" rtl="0">
              <a:spcBef>
                <a:spcPts val="0"/>
              </a:spcBef>
              <a:spcAft>
                <a:spcPts val="0"/>
              </a:spcAft>
              <a:buSzPts val="1300"/>
              <a:buChar char="●"/>
            </a:pPr>
            <a:r>
              <a:rPr lang="en"/>
              <a:t>To test exception conditions &amp; error handling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Unit Testing Contd…</a:t>
            </a:r>
            <a:endParaRPr/>
          </a:p>
        </p:txBody>
      </p:sp>
      <p:pic>
        <p:nvPicPr>
          <p:cNvPr id="332" name="Google Shape;332;p45"/>
          <p:cNvPicPr preferRelativeResize="0"/>
          <p:nvPr/>
        </p:nvPicPr>
        <p:blipFill>
          <a:blip r:embed="rId3">
            <a:alphaModFix/>
          </a:blip>
          <a:stretch>
            <a:fillRect/>
          </a:stretch>
        </p:blipFill>
        <p:spPr>
          <a:xfrm>
            <a:off x="1226587" y="1444037"/>
            <a:ext cx="7318869" cy="3530850"/>
          </a:xfrm>
          <a:prstGeom prst="rect">
            <a:avLst/>
          </a:prstGeom>
          <a:noFill/>
          <a:ln>
            <a:noFill/>
          </a:ln>
        </p:spPr>
      </p:pic>
      <p:sp>
        <p:nvSpPr>
          <p:cNvPr id="333" name="Google Shape;333;p45"/>
          <p:cNvSpPr txBox="1">
            <a:spLocks noGrp="1"/>
          </p:cNvSpPr>
          <p:nvPr>
            <p:ph type="body" idx="1"/>
          </p:nvPr>
        </p:nvSpPr>
        <p:spPr>
          <a:xfrm>
            <a:off x="1297500" y="1069650"/>
            <a:ext cx="7038900" cy="371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
              <a:t>Activities, Entry and Exit Criteria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 of Unit Testing</a:t>
            </a:r>
            <a:endParaRPr/>
          </a:p>
        </p:txBody>
      </p:sp>
      <p:sp>
        <p:nvSpPr>
          <p:cNvPr id="339" name="Google Shape;339;p46"/>
          <p:cNvSpPr txBox="1">
            <a:spLocks noGrp="1"/>
          </p:cNvSpPr>
          <p:nvPr>
            <p:ph type="body" idx="1"/>
          </p:nvPr>
        </p:nvSpPr>
        <p:spPr>
          <a:xfrm>
            <a:off x="1197101" y="1189124"/>
            <a:ext cx="7038900" cy="29112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Testing cannot catch each and every bug in an application.</a:t>
            </a:r>
            <a:endParaRPr/>
          </a:p>
          <a:p>
            <a:pPr marL="457200" lvl="0" indent="-311150" algn="l" rtl="0">
              <a:lnSpc>
                <a:spcPct val="150000"/>
              </a:lnSpc>
              <a:spcBef>
                <a:spcPts val="0"/>
              </a:spcBef>
              <a:spcAft>
                <a:spcPts val="0"/>
              </a:spcAft>
              <a:buSzPts val="1300"/>
              <a:buChar char="●"/>
            </a:pPr>
            <a:r>
              <a:rPr lang="en"/>
              <a:t>It is impossible to evaluate every execution path in every software application. The same is the case with unit testing.</a:t>
            </a:r>
            <a:endParaRPr/>
          </a:p>
          <a:p>
            <a:pPr marL="457200" lvl="0" indent="-311150" algn="l" rtl="0">
              <a:lnSpc>
                <a:spcPct val="150000"/>
              </a:lnSpc>
              <a:spcBef>
                <a:spcPts val="0"/>
              </a:spcBef>
              <a:spcAft>
                <a:spcPts val="0"/>
              </a:spcAft>
              <a:buSzPts val="1300"/>
              <a:buChar char="●"/>
            </a:pPr>
            <a:r>
              <a:rPr lang="en"/>
              <a:t>There is a limit to the number of scenarios and test data that a developer can use to verify a source code.</a:t>
            </a:r>
            <a:endParaRPr/>
          </a:p>
          <a:p>
            <a:pPr>
              <a:lnSpc>
                <a:spcPct val="150000"/>
              </a:lnSpc>
            </a:pPr>
            <a:r>
              <a:rPr lang="en"/>
              <a:t>After having exhausted all the options, there is no choice but to stop unit testing and merge the code segment with other units.       </a:t>
            </a:r>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Integration Testing</a:t>
            </a:r>
            <a:endParaRPr/>
          </a:p>
        </p:txBody>
      </p:sp>
      <p:sp>
        <p:nvSpPr>
          <p:cNvPr id="345" name="Google Shape;345;p47"/>
          <p:cNvSpPr txBox="1">
            <a:spLocks noGrp="1"/>
          </p:cNvSpPr>
          <p:nvPr>
            <p:ph type="body" idx="1"/>
          </p:nvPr>
        </p:nvSpPr>
        <p:spPr>
          <a:xfrm>
            <a:off x="1297500" y="853058"/>
            <a:ext cx="7564200" cy="24663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Integration testing is defined as the testing of combined parts of an application to determine if they function correctly.</a:t>
            </a:r>
            <a:endParaRPr sz="1200"/>
          </a:p>
          <a:p>
            <a:pPr marL="457200" lvl="0" indent="-304800" algn="l" rtl="0">
              <a:lnSpc>
                <a:spcPct val="150000"/>
              </a:lnSpc>
              <a:spcBef>
                <a:spcPts val="0"/>
              </a:spcBef>
              <a:spcAft>
                <a:spcPts val="0"/>
              </a:spcAft>
              <a:buSzPts val="1200"/>
              <a:buChar char="●"/>
            </a:pPr>
            <a:r>
              <a:rPr lang="en" sz="1200"/>
              <a:t>Integration level tests verify proper execution of application components and do not require that the application under test interface with other applications. Communication between modules within the subsystem is tested in a controlled and isolated environment within the project.</a:t>
            </a:r>
            <a:endParaRPr sz="1200"/>
          </a:p>
          <a:p>
            <a:pPr marL="457200" lvl="0" indent="-304800" algn="l" rtl="0">
              <a:lnSpc>
                <a:spcPct val="150000"/>
              </a:lnSpc>
              <a:spcBef>
                <a:spcPts val="0"/>
              </a:spcBef>
              <a:spcAft>
                <a:spcPts val="0"/>
              </a:spcAft>
              <a:buSzPts val="1200"/>
              <a:buChar char="●"/>
            </a:pPr>
            <a:r>
              <a:rPr lang="en" sz="1200"/>
              <a:t>Integration Testing identifies and resolves problems related to the use of combinations of systems, products and/or solutions that were developed separately but are being used together.</a:t>
            </a:r>
            <a:endParaRPr sz="1200"/>
          </a:p>
          <a:p>
            <a:pPr marL="457200" lvl="0" indent="-304800" algn="l" rtl="0">
              <a:lnSpc>
                <a:spcPct val="150000"/>
              </a:lnSpc>
              <a:spcBef>
                <a:spcPts val="0"/>
              </a:spcBef>
              <a:spcAft>
                <a:spcPts val="0"/>
              </a:spcAft>
              <a:buSzPts val="1200"/>
              <a:buChar char="●"/>
            </a:pPr>
            <a:r>
              <a:rPr lang="en" sz="1200"/>
              <a:t>In a comprehensive software development environment, bottom-up testing is usually done first, followed by top-down testing.</a:t>
            </a:r>
            <a:endParaRPr sz="1200"/>
          </a:p>
        </p:txBody>
      </p:sp>
      <p:pic>
        <p:nvPicPr>
          <p:cNvPr id="346" name="Google Shape;346;p47"/>
          <p:cNvPicPr preferRelativeResize="0"/>
          <p:nvPr/>
        </p:nvPicPr>
        <p:blipFill>
          <a:blip r:embed="rId3">
            <a:alphaModFix/>
          </a:blip>
          <a:stretch>
            <a:fillRect/>
          </a:stretch>
        </p:blipFill>
        <p:spPr>
          <a:xfrm>
            <a:off x="1847808" y="3462785"/>
            <a:ext cx="6890502" cy="1618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Integration Testing Contd…</a:t>
            </a:r>
            <a:endParaRPr/>
          </a:p>
        </p:txBody>
      </p:sp>
      <p:sp>
        <p:nvSpPr>
          <p:cNvPr id="352" name="Google Shape;352;p48"/>
          <p:cNvSpPr txBox="1">
            <a:spLocks noGrp="1"/>
          </p:cNvSpPr>
          <p:nvPr>
            <p:ph type="body" idx="1"/>
          </p:nvPr>
        </p:nvSpPr>
        <p:spPr>
          <a:xfrm>
            <a:off x="1297500" y="984350"/>
            <a:ext cx="7564200" cy="49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Activities, Entry and Exit Criteria</a:t>
            </a:r>
            <a:endParaRPr sz="1200"/>
          </a:p>
          <a:p>
            <a:pPr marL="0" lvl="0" indent="0" algn="l" rtl="0">
              <a:lnSpc>
                <a:spcPct val="150000"/>
              </a:lnSpc>
              <a:spcBef>
                <a:spcPts val="0"/>
              </a:spcBef>
              <a:spcAft>
                <a:spcPts val="1200"/>
              </a:spcAft>
              <a:buNone/>
            </a:pPr>
            <a:endParaRPr sz="1200"/>
          </a:p>
        </p:txBody>
      </p:sp>
      <p:pic>
        <p:nvPicPr>
          <p:cNvPr id="353" name="Google Shape;353;p48"/>
          <p:cNvPicPr preferRelativeResize="0"/>
          <p:nvPr/>
        </p:nvPicPr>
        <p:blipFill>
          <a:blip r:embed="rId3">
            <a:alphaModFix/>
          </a:blip>
          <a:stretch>
            <a:fillRect/>
          </a:stretch>
        </p:blipFill>
        <p:spPr>
          <a:xfrm>
            <a:off x="1337050" y="1482050"/>
            <a:ext cx="7346399" cy="345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a:t>
            </a:r>
            <a:endParaRPr/>
          </a:p>
        </p:txBody>
      </p:sp>
      <p:sp>
        <p:nvSpPr>
          <p:cNvPr id="359" name="Google Shape;359;p49"/>
          <p:cNvSpPr txBox="1">
            <a:spLocks noGrp="1"/>
          </p:cNvSpPr>
          <p:nvPr>
            <p:ph type="body" idx="1"/>
          </p:nvPr>
        </p:nvSpPr>
        <p:spPr>
          <a:xfrm>
            <a:off x="1297500" y="1069650"/>
            <a:ext cx="7038900" cy="3885000"/>
          </a:xfrm>
          <a:prstGeom prst="rect">
            <a:avLst/>
          </a:prstGeom>
        </p:spPr>
        <p:txBody>
          <a:bodyPr spcFirstLastPara="1" wrap="square" lIns="91425" tIns="91425" rIns="91425" bIns="91425" anchor="t" anchorCtr="0">
            <a:normAutofit lnSpcReduction="10000"/>
          </a:bodyPr>
          <a:lstStyle/>
          <a:p>
            <a:pPr marL="457200" lvl="0" indent="-311150" algn="l" rtl="0">
              <a:lnSpc>
                <a:spcPct val="150000"/>
              </a:lnSpc>
              <a:spcBef>
                <a:spcPts val="0"/>
              </a:spcBef>
              <a:spcAft>
                <a:spcPts val="0"/>
              </a:spcAft>
              <a:buSzPts val="1300"/>
              <a:buChar char="●"/>
            </a:pPr>
            <a:r>
              <a:rPr lang="en"/>
              <a:t>System testing tests the system as a whole. </a:t>
            </a:r>
            <a:endParaRPr/>
          </a:p>
          <a:p>
            <a:pPr marL="457200" lvl="0" indent="-311150" algn="l" rtl="0">
              <a:lnSpc>
                <a:spcPct val="150000"/>
              </a:lnSpc>
              <a:spcBef>
                <a:spcPts val="0"/>
              </a:spcBef>
              <a:spcAft>
                <a:spcPts val="0"/>
              </a:spcAft>
              <a:buSzPts val="1300"/>
              <a:buChar char="●"/>
            </a:pPr>
            <a:r>
              <a:rPr lang="en"/>
              <a:t>Once all the components are integrated, the application as a whole is tested rigorously to see that it meets the specified Quality Standards. </a:t>
            </a:r>
            <a:endParaRPr/>
          </a:p>
          <a:p>
            <a:pPr marL="457200" lvl="0" indent="-311150" algn="l" rtl="0">
              <a:lnSpc>
                <a:spcPct val="150000"/>
              </a:lnSpc>
              <a:spcBef>
                <a:spcPts val="0"/>
              </a:spcBef>
              <a:spcAft>
                <a:spcPts val="0"/>
              </a:spcAft>
              <a:buSzPts val="1300"/>
              <a:buChar char="●"/>
            </a:pPr>
            <a:r>
              <a:rPr lang="en"/>
              <a:t>This type of testing is performed by a specialized testing team.</a:t>
            </a:r>
            <a:endParaRPr/>
          </a:p>
          <a:p>
            <a:pPr marL="457200" lvl="0" indent="-311150" algn="l" rtl="0">
              <a:lnSpc>
                <a:spcPct val="150000"/>
              </a:lnSpc>
              <a:spcBef>
                <a:spcPts val="0"/>
              </a:spcBef>
              <a:spcAft>
                <a:spcPts val="0"/>
              </a:spcAft>
              <a:buSzPts val="1300"/>
              <a:buChar char="●"/>
            </a:pPr>
            <a:r>
              <a:rPr lang="en"/>
              <a:t>Uses black box testing technique</a:t>
            </a:r>
            <a:endParaRPr/>
          </a:p>
          <a:p>
            <a:pPr marL="457200" lvl="0" indent="-311150" algn="l" rtl="0">
              <a:lnSpc>
                <a:spcPct val="150000"/>
              </a:lnSpc>
              <a:spcBef>
                <a:spcPts val="0"/>
              </a:spcBef>
              <a:spcAft>
                <a:spcPts val="0"/>
              </a:spcAft>
              <a:buSzPts val="1300"/>
              <a:buChar char="●"/>
            </a:pPr>
            <a:r>
              <a:rPr lang="en"/>
              <a:t>Verify proper execution of the entire application components including interfaces to other applications. </a:t>
            </a:r>
            <a:endParaRPr/>
          </a:p>
          <a:p>
            <a:pPr marL="457200" lvl="0" indent="-311150" algn="l" rtl="0">
              <a:lnSpc>
                <a:spcPct val="150000"/>
              </a:lnSpc>
              <a:spcBef>
                <a:spcPts val="0"/>
              </a:spcBef>
              <a:spcAft>
                <a:spcPts val="0"/>
              </a:spcAft>
              <a:buSzPts val="1300"/>
              <a:buChar char="●"/>
            </a:pPr>
            <a:r>
              <a:rPr lang="en"/>
              <a:t>Both functional and structural types of tests are performed to verify that the system is functionally and operationally sound.</a:t>
            </a:r>
            <a:endParaRPr/>
          </a:p>
          <a:p>
            <a:pPr marL="457200" lvl="0" indent="-311150" algn="l" rtl="0">
              <a:lnSpc>
                <a:spcPct val="150000"/>
              </a:lnSpc>
              <a:spcBef>
                <a:spcPts val="0"/>
              </a:spcBef>
              <a:spcAft>
                <a:spcPts val="0"/>
              </a:spcAft>
              <a:buSzPts val="1300"/>
              <a:buChar char="●"/>
            </a:pPr>
            <a:r>
              <a:rPr lang="en"/>
              <a:t>To verify that the system components perform control functions</a:t>
            </a:r>
            <a:endParaRPr/>
          </a:p>
          <a:p>
            <a:pPr marL="457200" lvl="0" indent="-311150" algn="l" rtl="0">
              <a:lnSpc>
                <a:spcPct val="150000"/>
              </a:lnSpc>
              <a:spcBef>
                <a:spcPts val="0"/>
              </a:spcBef>
              <a:spcAft>
                <a:spcPts val="0"/>
              </a:spcAft>
              <a:buSzPts val="1300"/>
              <a:buChar char="●"/>
            </a:pPr>
            <a:r>
              <a:rPr lang="en"/>
              <a:t>To perform inter-system test</a:t>
            </a:r>
            <a:endParaRPr/>
          </a:p>
          <a:p>
            <a:pPr marL="457200" lvl="0" indent="-311150" algn="l" rtl="0">
              <a:lnSpc>
                <a:spcPct val="150000"/>
              </a:lnSpc>
              <a:spcBef>
                <a:spcPts val="0"/>
              </a:spcBef>
              <a:spcAft>
                <a:spcPts val="0"/>
              </a:spcAft>
              <a:buSzPts val="1300"/>
              <a:buChar char="●"/>
            </a:pPr>
            <a:r>
              <a:rPr lang="en"/>
              <a:t>To perform appropriate types of tests relating to Transaction Flow, Installation, Reliability, Regression etc.</a:t>
            </a:r>
            <a:endParaRPr/>
          </a:p>
          <a:p>
            <a:pPr marL="0" lvl="0" indent="0" algn="l" rtl="0">
              <a:spcBef>
                <a:spcPts val="1200"/>
              </a:spcBef>
              <a:spcAft>
                <a:spcPts val="12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 Contd…</a:t>
            </a:r>
            <a:endParaRPr/>
          </a:p>
        </p:txBody>
      </p:sp>
      <p:sp>
        <p:nvSpPr>
          <p:cNvPr id="365" name="Google Shape;365;p50"/>
          <p:cNvSpPr txBox="1">
            <a:spLocks noGrp="1"/>
          </p:cNvSpPr>
          <p:nvPr>
            <p:ph type="body" idx="1"/>
          </p:nvPr>
        </p:nvSpPr>
        <p:spPr>
          <a:xfrm>
            <a:off x="1297500" y="974400"/>
            <a:ext cx="7038900" cy="388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 is important because of the following reasons:</a:t>
            </a:r>
            <a:endParaRPr/>
          </a:p>
          <a:p>
            <a:pPr marL="0" lvl="0" indent="0" algn="l" rtl="0">
              <a:spcBef>
                <a:spcPts val="1200"/>
              </a:spcBef>
              <a:spcAft>
                <a:spcPts val="0"/>
              </a:spcAft>
              <a:buNone/>
            </a:pPr>
            <a:endParaRPr/>
          </a:p>
          <a:p>
            <a:pPr marL="457200" lvl="0" indent="-311150" algn="l" rtl="0">
              <a:lnSpc>
                <a:spcPct val="150000"/>
              </a:lnSpc>
              <a:spcBef>
                <a:spcPts val="1200"/>
              </a:spcBef>
              <a:spcAft>
                <a:spcPts val="0"/>
              </a:spcAft>
              <a:buSzPts val="1300"/>
              <a:buChar char="●"/>
            </a:pPr>
            <a:r>
              <a:rPr lang="en"/>
              <a:t>System testing is the first step in the Software Development Life Cycle, where the application is tested as a whole.</a:t>
            </a:r>
            <a:endParaRPr/>
          </a:p>
          <a:p>
            <a:pPr marL="457200" lvl="0" indent="-311150" algn="l" rtl="0">
              <a:lnSpc>
                <a:spcPct val="150000"/>
              </a:lnSpc>
              <a:spcBef>
                <a:spcPts val="0"/>
              </a:spcBef>
              <a:spcAft>
                <a:spcPts val="0"/>
              </a:spcAft>
              <a:buSzPts val="1300"/>
              <a:buChar char="●"/>
            </a:pPr>
            <a:r>
              <a:rPr lang="en"/>
              <a:t>The application is tested thoroughly to verify that it meets the functional and technical specifications.</a:t>
            </a:r>
            <a:endParaRPr/>
          </a:p>
          <a:p>
            <a:pPr marL="457200" lvl="0" indent="-311150" algn="l" rtl="0">
              <a:lnSpc>
                <a:spcPct val="150000"/>
              </a:lnSpc>
              <a:spcBef>
                <a:spcPts val="0"/>
              </a:spcBef>
              <a:spcAft>
                <a:spcPts val="0"/>
              </a:spcAft>
              <a:buSzPts val="1300"/>
              <a:buChar char="●"/>
            </a:pPr>
            <a:r>
              <a:rPr lang="en"/>
              <a:t>The application is tested in an environment that is very close to the production environment where the application will be deployed.</a:t>
            </a:r>
            <a:endParaRPr/>
          </a:p>
          <a:p>
            <a:pPr marL="457200" lvl="0" indent="-311150" algn="l" rtl="0">
              <a:lnSpc>
                <a:spcPct val="150000"/>
              </a:lnSpc>
              <a:spcBef>
                <a:spcPts val="0"/>
              </a:spcBef>
              <a:spcAft>
                <a:spcPts val="0"/>
              </a:spcAft>
              <a:buSzPts val="1300"/>
              <a:buChar char="●"/>
            </a:pPr>
            <a:r>
              <a:rPr lang="en"/>
              <a:t>System testing enables us to test, verify, and validate both the business requirements as well as the application architecture.</a:t>
            </a:r>
            <a:endParaRPr/>
          </a:p>
          <a:p>
            <a:pPr marL="0" lvl="0" indent="0" algn="l" rtl="0">
              <a:spcBef>
                <a:spcPts val="1200"/>
              </a:spcBef>
              <a:spcAft>
                <a:spcPts val="12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Testing Contd…</a:t>
            </a:r>
            <a:endParaRPr/>
          </a:p>
        </p:txBody>
      </p:sp>
      <p:pic>
        <p:nvPicPr>
          <p:cNvPr id="377" name="Google Shape;377;p52"/>
          <p:cNvPicPr preferRelativeResize="0"/>
          <p:nvPr/>
        </p:nvPicPr>
        <p:blipFill>
          <a:blip r:embed="rId3">
            <a:alphaModFix/>
          </a:blip>
          <a:stretch>
            <a:fillRect/>
          </a:stretch>
        </p:blipFill>
        <p:spPr>
          <a:xfrm>
            <a:off x="1356650" y="1654075"/>
            <a:ext cx="7523572" cy="3300750"/>
          </a:xfrm>
          <a:prstGeom prst="rect">
            <a:avLst/>
          </a:prstGeom>
          <a:noFill/>
          <a:ln>
            <a:noFill/>
          </a:ln>
        </p:spPr>
      </p:pic>
      <p:sp>
        <p:nvSpPr>
          <p:cNvPr id="378" name="Google Shape;378;p52"/>
          <p:cNvSpPr txBox="1">
            <a:spLocks noGrp="1"/>
          </p:cNvSpPr>
          <p:nvPr>
            <p:ph type="body" idx="1"/>
          </p:nvPr>
        </p:nvSpPr>
        <p:spPr>
          <a:xfrm>
            <a:off x="1297500" y="984350"/>
            <a:ext cx="7564200" cy="49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Activities, Entry and Exit Criteria</a:t>
            </a:r>
            <a:endParaRPr sz="1200"/>
          </a:p>
          <a:p>
            <a:pPr marL="0" lvl="0" indent="0" algn="l" rtl="0">
              <a:lnSpc>
                <a:spcPct val="150000"/>
              </a:lnSpc>
              <a:spcBef>
                <a:spcPts val="0"/>
              </a:spcBef>
              <a:spcAft>
                <a:spcPts val="12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133096" y="385921"/>
            <a:ext cx="7038900" cy="58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Objectives</a:t>
            </a:r>
            <a:endParaRPr/>
          </a:p>
        </p:txBody>
      </p:sp>
      <p:sp>
        <p:nvSpPr>
          <p:cNvPr id="153" name="Google Shape;153;p16"/>
          <p:cNvSpPr txBox="1">
            <a:spLocks noGrp="1"/>
          </p:cNvSpPr>
          <p:nvPr>
            <p:ph type="body" idx="1"/>
          </p:nvPr>
        </p:nvSpPr>
        <p:spPr>
          <a:xfrm>
            <a:off x="1136308" y="969546"/>
            <a:ext cx="7679700" cy="40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Primary Objective: </a:t>
            </a:r>
            <a:endParaRPr sz="1500"/>
          </a:p>
          <a:p>
            <a:pPr marL="457200" lvl="0" indent="-311150" algn="l" rtl="0">
              <a:spcBef>
                <a:spcPts val="1200"/>
              </a:spcBef>
              <a:spcAft>
                <a:spcPts val="0"/>
              </a:spcAft>
              <a:buSzPts val="1300"/>
              <a:buChar char="●"/>
            </a:pPr>
            <a:r>
              <a:rPr lang="en"/>
              <a:t>The purpose of testing is to expose defects primarily through validation and verification. </a:t>
            </a:r>
            <a:endParaRPr/>
          </a:p>
          <a:p>
            <a:pPr marL="914400" lvl="1" indent="-298450" algn="l" rtl="0">
              <a:spcBef>
                <a:spcPts val="0"/>
              </a:spcBef>
              <a:spcAft>
                <a:spcPts val="0"/>
              </a:spcAft>
              <a:buSzPts val="1100"/>
              <a:buChar char="○"/>
            </a:pPr>
            <a:r>
              <a:rPr lang="en"/>
              <a:t>Verification – Has the right product been built?</a:t>
            </a:r>
            <a:endParaRPr/>
          </a:p>
          <a:p>
            <a:pPr marL="914400" lvl="1" indent="-298450" algn="l" rtl="0">
              <a:spcBef>
                <a:spcPts val="0"/>
              </a:spcBef>
              <a:spcAft>
                <a:spcPts val="0"/>
              </a:spcAft>
              <a:buSzPts val="1100"/>
              <a:buChar char="○"/>
            </a:pPr>
            <a:r>
              <a:rPr lang="en"/>
              <a:t>Validation –  Has the product been built right?</a:t>
            </a:r>
            <a:endParaRPr/>
          </a:p>
          <a:p>
            <a:pPr marL="0" lvl="0" indent="0" algn="l" rtl="0">
              <a:spcBef>
                <a:spcPts val="1200"/>
              </a:spcBef>
              <a:spcAft>
                <a:spcPts val="0"/>
              </a:spcAft>
              <a:buNone/>
            </a:pPr>
            <a:r>
              <a:rPr lang="en" sz="1500"/>
              <a:t> Secondary Objectives:</a:t>
            </a:r>
            <a:endParaRPr sz="1500"/>
          </a:p>
          <a:p>
            <a:pPr marL="457200" lvl="0" indent="-311150" algn="l" rtl="0">
              <a:spcBef>
                <a:spcPts val="1200"/>
              </a:spcBef>
              <a:spcAft>
                <a:spcPts val="0"/>
              </a:spcAft>
              <a:buSzPts val="1300"/>
              <a:buChar char="●"/>
            </a:pPr>
            <a:r>
              <a:rPr lang="en"/>
              <a:t>Instill confidence in the system, through user involvement</a:t>
            </a:r>
            <a:endParaRPr/>
          </a:p>
          <a:p>
            <a:pPr marL="457200" lvl="0" indent="-311150" algn="l" rtl="0">
              <a:spcBef>
                <a:spcPts val="0"/>
              </a:spcBef>
              <a:spcAft>
                <a:spcPts val="0"/>
              </a:spcAft>
              <a:buSzPts val="1300"/>
              <a:buChar char="●"/>
            </a:pPr>
            <a:r>
              <a:rPr lang="en"/>
              <a:t>Ensure the system will work from both a functional and performance viewpoint</a:t>
            </a:r>
            <a:endParaRPr/>
          </a:p>
          <a:p>
            <a:pPr marL="457200" lvl="0" indent="-311150" algn="l" rtl="0">
              <a:spcBef>
                <a:spcPts val="0"/>
              </a:spcBef>
              <a:spcAft>
                <a:spcPts val="0"/>
              </a:spcAft>
              <a:buSzPts val="1300"/>
              <a:buChar char="●"/>
            </a:pPr>
            <a:r>
              <a:rPr lang="en"/>
              <a:t>Ensure that the interfaces between systems work</a:t>
            </a:r>
            <a:endParaRPr/>
          </a:p>
          <a:p>
            <a:pPr marL="457200" lvl="0" indent="-311150" algn="l" rtl="0">
              <a:spcBef>
                <a:spcPts val="0"/>
              </a:spcBef>
              <a:spcAft>
                <a:spcPts val="0"/>
              </a:spcAft>
              <a:buSzPts val="1300"/>
              <a:buChar char="●"/>
            </a:pPr>
            <a:r>
              <a:rPr lang="en"/>
              <a:t>Establish exactly what the system does (and does not do) so that the user does not receive any “surprises" </a:t>
            </a:r>
            <a:endParaRPr/>
          </a:p>
          <a:p>
            <a:pPr marL="457200" lvl="0" indent="-311150" algn="l" rtl="0">
              <a:spcBef>
                <a:spcPts val="0"/>
              </a:spcBef>
              <a:spcAft>
                <a:spcPts val="0"/>
              </a:spcAft>
              <a:buSzPts val="1300"/>
              <a:buChar char="●"/>
            </a:pPr>
            <a:r>
              <a:rPr lang="en"/>
              <a:t>Identify problem areas where the system deliverables do not meet the agreed to specifications</a:t>
            </a:r>
            <a:endParaRPr/>
          </a:p>
          <a:p>
            <a:pPr marL="457200" lvl="0" indent="-311150" algn="l" rtl="0">
              <a:spcBef>
                <a:spcPts val="0"/>
              </a:spcBef>
              <a:spcAft>
                <a:spcPts val="0"/>
              </a:spcAft>
              <a:buSzPts val="1300"/>
              <a:buChar char="●"/>
            </a:pPr>
            <a:r>
              <a:rPr lang="en"/>
              <a:t>Improve the development processes that cause errors.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Acceptance Testing	</a:t>
            </a:r>
            <a:endParaRPr/>
          </a:p>
        </p:txBody>
      </p:sp>
      <p:sp>
        <p:nvSpPr>
          <p:cNvPr id="384" name="Google Shape;384;p53"/>
          <p:cNvSpPr txBox="1">
            <a:spLocks noGrp="1"/>
          </p:cNvSpPr>
          <p:nvPr>
            <p:ph type="body" idx="1"/>
          </p:nvPr>
        </p:nvSpPr>
        <p:spPr>
          <a:xfrm>
            <a:off x="1297500" y="1030150"/>
            <a:ext cx="7444200" cy="394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Conducted by the Quality Assurance Team to gauge whether the application meets the intended specifications and satisfies the client’s requirement.</a:t>
            </a:r>
            <a:endParaRPr/>
          </a:p>
          <a:p>
            <a:pPr marL="457200" lvl="0" indent="-311150" algn="l" rtl="0">
              <a:spcBef>
                <a:spcPts val="0"/>
              </a:spcBef>
              <a:spcAft>
                <a:spcPts val="0"/>
              </a:spcAft>
              <a:buSzPts val="1300"/>
              <a:buChar char="●"/>
            </a:pPr>
            <a:r>
              <a:rPr lang="en"/>
              <a:t>The QA team will have a set of prewritten scenarios and test cases that will be used to test the application.</a:t>
            </a:r>
            <a:endParaRPr/>
          </a:p>
          <a:p>
            <a:pPr marL="457200" lvl="0" indent="-311150" algn="l" rtl="0">
              <a:spcBef>
                <a:spcPts val="0"/>
              </a:spcBef>
              <a:spcAft>
                <a:spcPts val="0"/>
              </a:spcAft>
              <a:buSzPts val="1300"/>
              <a:buChar char="●"/>
            </a:pPr>
            <a:r>
              <a:rPr lang="en"/>
              <a:t>More ideas and more tests can be performed on it to gauge its accuracy and the reasons why the project was initiated. </a:t>
            </a:r>
            <a:endParaRPr/>
          </a:p>
          <a:p>
            <a:pPr marL="457200" lvl="0" indent="-311150" algn="l" rtl="0">
              <a:spcBef>
                <a:spcPts val="0"/>
              </a:spcBef>
              <a:spcAft>
                <a:spcPts val="0"/>
              </a:spcAft>
              <a:buSzPts val="1300"/>
              <a:buChar char="●"/>
            </a:pPr>
            <a:r>
              <a:rPr lang="en"/>
              <a:t>Acceptance tests are not only intended to point out simple spelling mistakes, cosmetic errors, or interface gaps, but also to point out any bugs in the application that will result in system crashes or major errors in the application.</a:t>
            </a:r>
            <a:endParaRPr/>
          </a:p>
          <a:p>
            <a:pPr marL="457200" lvl="0" indent="-311150" algn="l" rtl="0">
              <a:spcBef>
                <a:spcPts val="0"/>
              </a:spcBef>
              <a:spcAft>
                <a:spcPts val="0"/>
              </a:spcAft>
              <a:buSzPts val="1300"/>
              <a:buChar char="●"/>
            </a:pPr>
            <a:r>
              <a:rPr lang="en"/>
              <a:t>By performing acceptance tests on an application, the testing team will deduce how the application will perform in production. There are also legal and contractual requirements for acceptance of the system.</a:t>
            </a:r>
            <a:endParaRPr/>
          </a:p>
          <a:p>
            <a:pPr marL="457200" lvl="0" indent="-311150" algn="l" rtl="0">
              <a:spcBef>
                <a:spcPts val="0"/>
              </a:spcBef>
              <a:spcAft>
                <a:spcPts val="0"/>
              </a:spcAft>
              <a:buSzPts val="1300"/>
              <a:buChar char="●"/>
            </a:pPr>
            <a:r>
              <a:rPr lang="en"/>
              <a:t>Uses black box testing technique</a:t>
            </a:r>
            <a:endParaRPr/>
          </a:p>
          <a:p>
            <a:pPr marL="457200" lvl="0" indent="-311150" algn="l" rtl="0">
              <a:spcBef>
                <a:spcPts val="0"/>
              </a:spcBef>
              <a:spcAft>
                <a:spcPts val="0"/>
              </a:spcAft>
              <a:buSzPts val="1300"/>
              <a:buChar char="●"/>
            </a:pPr>
            <a:r>
              <a:rPr lang="en"/>
              <a:t>Simulates the user environment and emphasizes security, documentation and regression tests and will demonstrate that the system performs as expected to the sponsor and end-user so that they may accept the system.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User Acceptance Testing	</a:t>
            </a:r>
            <a:endParaRPr/>
          </a:p>
        </p:txBody>
      </p:sp>
      <p:pic>
        <p:nvPicPr>
          <p:cNvPr id="390" name="Google Shape;390;p54"/>
          <p:cNvPicPr preferRelativeResize="0"/>
          <p:nvPr/>
        </p:nvPicPr>
        <p:blipFill>
          <a:blip r:embed="rId3">
            <a:alphaModFix/>
          </a:blip>
          <a:stretch>
            <a:fillRect/>
          </a:stretch>
        </p:blipFill>
        <p:spPr>
          <a:xfrm>
            <a:off x="1297500" y="1559925"/>
            <a:ext cx="7410024" cy="3387650"/>
          </a:xfrm>
          <a:prstGeom prst="rect">
            <a:avLst/>
          </a:prstGeom>
          <a:noFill/>
          <a:ln>
            <a:noFill/>
          </a:ln>
        </p:spPr>
      </p:pic>
      <p:sp>
        <p:nvSpPr>
          <p:cNvPr id="391" name="Google Shape;391;p54"/>
          <p:cNvSpPr txBox="1">
            <a:spLocks noGrp="1"/>
          </p:cNvSpPr>
          <p:nvPr>
            <p:ph type="body" idx="1"/>
          </p:nvPr>
        </p:nvSpPr>
        <p:spPr>
          <a:xfrm>
            <a:off x="1297500" y="984350"/>
            <a:ext cx="7564200" cy="49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Activities, Entry and Exit Criteria</a:t>
            </a:r>
            <a:endParaRPr sz="1200"/>
          </a:p>
          <a:p>
            <a:pPr marL="0" lvl="0" indent="0" algn="l" rtl="0">
              <a:lnSpc>
                <a:spcPct val="150000"/>
              </a:lnSpc>
              <a:spcBef>
                <a:spcPts val="0"/>
              </a:spcBef>
              <a:spcAft>
                <a:spcPts val="1200"/>
              </a:spcAft>
              <a:buNone/>
            </a:pPr>
            <a:endParaRPr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Regression Testing</a:t>
            </a:r>
            <a:endParaRPr/>
          </a:p>
        </p:txBody>
      </p:sp>
      <p:sp>
        <p:nvSpPr>
          <p:cNvPr id="397" name="Google Shape;397;p55"/>
          <p:cNvSpPr txBox="1">
            <a:spLocks noGrp="1"/>
          </p:cNvSpPr>
          <p:nvPr>
            <p:ph type="body" idx="1"/>
          </p:nvPr>
        </p:nvSpPr>
        <p:spPr>
          <a:xfrm>
            <a:off x="1297500" y="1102700"/>
            <a:ext cx="7451400" cy="394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Whenever a change in a software application is made, it is quite possible that other areas within the application have been affected by this change. </a:t>
            </a:r>
            <a:endParaRPr/>
          </a:p>
          <a:p>
            <a:pPr marL="457200" lvl="0" indent="-311150" algn="l" rtl="0">
              <a:spcBef>
                <a:spcPts val="0"/>
              </a:spcBef>
              <a:spcAft>
                <a:spcPts val="0"/>
              </a:spcAft>
              <a:buSzPts val="1300"/>
              <a:buChar char="●"/>
            </a:pPr>
            <a:r>
              <a:rPr lang="en"/>
              <a:t>Regression testing is performed to verify that a fixed bug hasn't resulted in another functionality or business rule violation. </a:t>
            </a:r>
            <a:endParaRPr/>
          </a:p>
          <a:p>
            <a:pPr marL="457200" lvl="0" indent="-311150" algn="l" rtl="0">
              <a:spcBef>
                <a:spcPts val="0"/>
              </a:spcBef>
              <a:spcAft>
                <a:spcPts val="0"/>
              </a:spcAft>
              <a:buSzPts val="1300"/>
              <a:buChar char="●"/>
            </a:pPr>
            <a:r>
              <a:rPr lang="en"/>
              <a:t>The intent of regression testing is to ensure that a change, such as a bug fix should not result in another fault being uncovered in the application.</a:t>
            </a:r>
            <a:endParaRPr/>
          </a:p>
          <a:p>
            <a:pPr marL="0" lvl="0" indent="0" algn="l" rtl="0">
              <a:spcBef>
                <a:spcPts val="1200"/>
              </a:spcBef>
              <a:spcAft>
                <a:spcPts val="0"/>
              </a:spcAft>
              <a:buNone/>
            </a:pPr>
            <a:r>
              <a:rPr lang="en"/>
              <a:t>Regression testing is important because of the following reasons:</a:t>
            </a:r>
            <a:endParaRPr/>
          </a:p>
          <a:p>
            <a:pPr marL="457200" lvl="0" indent="-311150" algn="l" rtl="0">
              <a:spcBef>
                <a:spcPts val="1200"/>
              </a:spcBef>
              <a:spcAft>
                <a:spcPts val="0"/>
              </a:spcAft>
              <a:buSzPts val="1300"/>
              <a:buChar char="●"/>
            </a:pPr>
            <a:r>
              <a:rPr lang="en"/>
              <a:t>Minimize the gaps in testing when an application with changes made, has to be tested.</a:t>
            </a:r>
            <a:endParaRPr/>
          </a:p>
          <a:p>
            <a:pPr marL="457200" lvl="0" indent="-311150" algn="l" rtl="0">
              <a:spcBef>
                <a:spcPts val="0"/>
              </a:spcBef>
              <a:spcAft>
                <a:spcPts val="0"/>
              </a:spcAft>
              <a:buSzPts val="1300"/>
              <a:buChar char="●"/>
            </a:pPr>
            <a:r>
              <a:rPr lang="en"/>
              <a:t>Testing the new changes to verify that the changes made did not affect any other area of the application.</a:t>
            </a:r>
            <a:endParaRPr/>
          </a:p>
          <a:p>
            <a:pPr marL="457200" lvl="0" indent="-311150" algn="l" rtl="0">
              <a:spcBef>
                <a:spcPts val="0"/>
              </a:spcBef>
              <a:spcAft>
                <a:spcPts val="0"/>
              </a:spcAft>
              <a:buSzPts val="1300"/>
              <a:buChar char="●"/>
            </a:pPr>
            <a:r>
              <a:rPr lang="en"/>
              <a:t>Mitigates risks when regression testing is performed on the application.</a:t>
            </a:r>
            <a:endParaRPr/>
          </a:p>
          <a:p>
            <a:pPr marL="457200" lvl="0" indent="-311150" algn="l" rtl="0">
              <a:spcBef>
                <a:spcPts val="0"/>
              </a:spcBef>
              <a:spcAft>
                <a:spcPts val="0"/>
              </a:spcAft>
              <a:buSzPts val="1300"/>
              <a:buChar char="●"/>
            </a:pPr>
            <a:r>
              <a:rPr lang="en"/>
              <a:t>Test coverage is increased without compromising timelines.</a:t>
            </a:r>
            <a:endParaRPr/>
          </a:p>
          <a:p>
            <a:pPr marL="457200" lvl="0" indent="-311150" algn="l" rtl="0">
              <a:spcBef>
                <a:spcPts val="0"/>
              </a:spcBef>
              <a:spcAft>
                <a:spcPts val="0"/>
              </a:spcAft>
              <a:buSzPts val="1300"/>
              <a:buChar char="●"/>
            </a:pPr>
            <a:r>
              <a:rPr lang="en"/>
              <a:t>Increase speed to market the product.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Alpha Testing</a:t>
            </a:r>
            <a:endParaRPr/>
          </a:p>
        </p:txBody>
      </p:sp>
      <p:sp>
        <p:nvSpPr>
          <p:cNvPr id="403" name="Google Shape;403;p56"/>
          <p:cNvSpPr txBox="1">
            <a:spLocks noGrp="1"/>
          </p:cNvSpPr>
          <p:nvPr>
            <p:ph type="body" idx="1"/>
          </p:nvPr>
        </p:nvSpPr>
        <p:spPr>
          <a:xfrm>
            <a:off x="1294214" y="1188344"/>
            <a:ext cx="7038900" cy="33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test is the first stage of testing and will be performed amongst the teams (developer and QA teams). </a:t>
            </a:r>
            <a:endParaRPr/>
          </a:p>
          <a:p>
            <a:pPr marL="0" indent="0">
              <a:lnSpc>
                <a:spcPct val="114999"/>
              </a:lnSpc>
              <a:spcBef>
                <a:spcPts val="1200"/>
              </a:spcBef>
              <a:buNone/>
            </a:pPr>
            <a:r>
              <a:rPr lang="en"/>
              <a:t>Unit testing, integration testing and system testing when combined together is known as alpha testing. </a:t>
            </a:r>
            <a:endParaRPr lang="en-US"/>
          </a:p>
          <a:p>
            <a:pPr marL="0" lvl="0" indent="0" algn="l" rtl="0">
              <a:spcBef>
                <a:spcPts val="1200"/>
              </a:spcBef>
              <a:spcAft>
                <a:spcPts val="0"/>
              </a:spcAft>
              <a:buNone/>
            </a:pPr>
            <a:r>
              <a:rPr lang="en"/>
              <a:t>During this phase, the following aspects will be tested in the application:</a:t>
            </a:r>
            <a:endParaRPr/>
          </a:p>
          <a:p>
            <a:pPr marL="457200" lvl="0" indent="-311150" algn="l" rtl="0">
              <a:spcBef>
                <a:spcPts val="1200"/>
              </a:spcBef>
              <a:spcAft>
                <a:spcPts val="0"/>
              </a:spcAft>
              <a:buSzPts val="1300"/>
              <a:buChar char="●"/>
            </a:pPr>
            <a:r>
              <a:rPr lang="en"/>
              <a:t>Spelling Mistakes</a:t>
            </a:r>
            <a:endParaRPr/>
          </a:p>
          <a:p>
            <a:pPr marL="457200" lvl="0" indent="-311150" algn="l" rtl="0">
              <a:spcBef>
                <a:spcPts val="0"/>
              </a:spcBef>
              <a:spcAft>
                <a:spcPts val="0"/>
              </a:spcAft>
              <a:buSzPts val="1300"/>
              <a:buChar char="●"/>
            </a:pPr>
            <a:r>
              <a:rPr lang="en"/>
              <a:t>Broken Links</a:t>
            </a:r>
            <a:endParaRPr/>
          </a:p>
          <a:p>
            <a:pPr marL="457200" lvl="0" indent="-311150" algn="l" rtl="0">
              <a:spcBef>
                <a:spcPts val="0"/>
              </a:spcBef>
              <a:spcAft>
                <a:spcPts val="0"/>
              </a:spcAft>
              <a:buSzPts val="1300"/>
              <a:buChar char="●"/>
            </a:pPr>
            <a:r>
              <a:rPr lang="en"/>
              <a:t>Cloudy Directions</a:t>
            </a:r>
            <a:endParaRPr/>
          </a:p>
          <a:p>
            <a:pPr marL="457200" lvl="0" indent="-311150" algn="l" rtl="0">
              <a:spcBef>
                <a:spcPts val="0"/>
              </a:spcBef>
              <a:spcAft>
                <a:spcPts val="0"/>
              </a:spcAft>
              <a:buSzPts val="1300"/>
              <a:buChar char="●"/>
            </a:pPr>
            <a:r>
              <a:rPr lang="en"/>
              <a:t>The Application will be tested on machines with the lowest specification to test loading times and any latency problems.</a:t>
            </a:r>
            <a:endParaRPr/>
          </a:p>
          <a:p>
            <a:pPr marL="0" lvl="0" indent="0" algn="l" rtl="0">
              <a:spcBef>
                <a:spcPts val="1200"/>
              </a:spcBef>
              <a:spcAft>
                <a:spcPts val="1200"/>
              </a:spcAft>
              <a:buNone/>
            </a:pP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Beta Testing</a:t>
            </a:r>
            <a:endParaRPr/>
          </a:p>
        </p:txBody>
      </p:sp>
      <p:sp>
        <p:nvSpPr>
          <p:cNvPr id="409" name="Google Shape;409;p57"/>
          <p:cNvSpPr txBox="1">
            <a:spLocks noGrp="1"/>
          </p:cNvSpPr>
          <p:nvPr>
            <p:ph type="body" idx="1"/>
          </p:nvPr>
        </p:nvSpPr>
        <p:spPr>
          <a:xfrm>
            <a:off x="1297500" y="1051925"/>
            <a:ext cx="7509600" cy="3968400"/>
          </a:xfrm>
          <a:prstGeom prst="rect">
            <a:avLst/>
          </a:prstGeom>
        </p:spPr>
        <p:txBody>
          <a:bodyPr spcFirstLastPara="1" wrap="square" lIns="91425" tIns="91425" rIns="91425" bIns="91425" anchor="t" anchorCtr="0">
            <a:normAutofit fontScale="85000" lnSpcReduction="20000"/>
          </a:bodyPr>
          <a:lstStyle/>
          <a:p>
            <a:pPr marL="457200" lvl="0" indent="-298767" algn="l" rtl="0">
              <a:lnSpc>
                <a:spcPct val="200000"/>
              </a:lnSpc>
              <a:spcBef>
                <a:spcPts val="0"/>
              </a:spcBef>
              <a:spcAft>
                <a:spcPts val="0"/>
              </a:spcAft>
              <a:buSzPct val="100000"/>
              <a:buChar char="●"/>
            </a:pPr>
            <a:r>
              <a:rPr lang="en"/>
              <a:t>This test is performed after alpha testing has been successfully performed. </a:t>
            </a:r>
            <a:endParaRPr/>
          </a:p>
          <a:p>
            <a:pPr marL="457200" lvl="0" indent="-298767" algn="l" rtl="0">
              <a:lnSpc>
                <a:spcPct val="200000"/>
              </a:lnSpc>
              <a:spcBef>
                <a:spcPts val="0"/>
              </a:spcBef>
              <a:spcAft>
                <a:spcPts val="0"/>
              </a:spcAft>
              <a:buSzPct val="100000"/>
              <a:buChar char="●"/>
            </a:pPr>
            <a:r>
              <a:rPr lang="en"/>
              <a:t>In beta testing, a sample of the intended audience tests the application. </a:t>
            </a:r>
            <a:endParaRPr/>
          </a:p>
          <a:p>
            <a:pPr marL="457200" lvl="0" indent="-298767" algn="l" rtl="0">
              <a:lnSpc>
                <a:spcPct val="200000"/>
              </a:lnSpc>
              <a:spcBef>
                <a:spcPts val="0"/>
              </a:spcBef>
              <a:spcAft>
                <a:spcPts val="0"/>
              </a:spcAft>
              <a:buSzPct val="100000"/>
              <a:buChar char="●"/>
            </a:pPr>
            <a:r>
              <a:rPr lang="en"/>
              <a:t>Beta testing is also known as pre-release testing. </a:t>
            </a:r>
            <a:endParaRPr/>
          </a:p>
          <a:p>
            <a:pPr marL="457200" lvl="0" indent="-298767" algn="l" rtl="0">
              <a:lnSpc>
                <a:spcPct val="200000"/>
              </a:lnSpc>
              <a:spcBef>
                <a:spcPts val="0"/>
              </a:spcBef>
              <a:spcAft>
                <a:spcPts val="0"/>
              </a:spcAft>
              <a:buSzPct val="100000"/>
              <a:buChar char="●"/>
            </a:pPr>
            <a:r>
              <a:rPr lang="en"/>
              <a:t>Beta test versions of software are ideally distributed to a wide audience on the Web, partly to give the program a "real-world" test and partly to provide a preview of the next release.</a:t>
            </a:r>
            <a:endParaRPr/>
          </a:p>
          <a:p>
            <a:pPr marL="0" lvl="0" indent="0" algn="l" rtl="0">
              <a:lnSpc>
                <a:spcPct val="200000"/>
              </a:lnSpc>
              <a:spcBef>
                <a:spcPts val="1200"/>
              </a:spcBef>
              <a:spcAft>
                <a:spcPts val="0"/>
              </a:spcAft>
              <a:buNone/>
            </a:pPr>
            <a:r>
              <a:rPr lang="en"/>
              <a:t>In Beta Testing phase, the audience will be testing the following:</a:t>
            </a:r>
            <a:endParaRPr/>
          </a:p>
          <a:p>
            <a:pPr marL="457200" lvl="0" indent="-298767" algn="l" rtl="0">
              <a:lnSpc>
                <a:spcPct val="200000"/>
              </a:lnSpc>
              <a:spcBef>
                <a:spcPts val="1200"/>
              </a:spcBef>
              <a:spcAft>
                <a:spcPts val="0"/>
              </a:spcAft>
              <a:buSzPct val="100000"/>
              <a:buChar char="●"/>
            </a:pPr>
            <a:r>
              <a:rPr lang="en"/>
              <a:t>Users will install, run the application and send their feedback to the project team.</a:t>
            </a:r>
            <a:endParaRPr/>
          </a:p>
          <a:p>
            <a:pPr marL="457200" lvl="0" indent="-298767" algn="l" rtl="0">
              <a:lnSpc>
                <a:spcPct val="200000"/>
              </a:lnSpc>
              <a:spcBef>
                <a:spcPts val="0"/>
              </a:spcBef>
              <a:spcAft>
                <a:spcPts val="0"/>
              </a:spcAft>
              <a:buSzPct val="100000"/>
              <a:buChar char="●"/>
            </a:pPr>
            <a:r>
              <a:rPr lang="en"/>
              <a:t>Typographical errors, confusing application flow, and even crashes.</a:t>
            </a:r>
            <a:endParaRPr/>
          </a:p>
          <a:p>
            <a:pPr marL="457200" lvl="0" indent="-298767" algn="l" rtl="0">
              <a:lnSpc>
                <a:spcPct val="200000"/>
              </a:lnSpc>
              <a:spcBef>
                <a:spcPts val="0"/>
              </a:spcBef>
              <a:spcAft>
                <a:spcPts val="0"/>
              </a:spcAft>
              <a:buSzPct val="100000"/>
              <a:buChar char="●"/>
            </a:pPr>
            <a:r>
              <a:rPr lang="en"/>
              <a:t>Getting the feedback, the project team can fix the problems before releasing the software to the actual users.</a:t>
            </a:r>
            <a:endParaRPr/>
          </a:p>
          <a:p>
            <a:pPr marL="457200" lvl="0" indent="-298767" algn="l" rtl="0">
              <a:lnSpc>
                <a:spcPct val="200000"/>
              </a:lnSpc>
              <a:spcBef>
                <a:spcPts val="0"/>
              </a:spcBef>
              <a:spcAft>
                <a:spcPts val="0"/>
              </a:spcAft>
              <a:buSzPct val="100000"/>
              <a:buChar char="●"/>
            </a:pPr>
            <a:r>
              <a:rPr lang="en"/>
              <a:t>The more issues you fix that solve real user problems, the higher the quality of your application will be.</a:t>
            </a:r>
            <a:endParaRPr/>
          </a:p>
          <a:p>
            <a:pPr marL="457200" lvl="0" indent="-298767" algn="l" rtl="0">
              <a:lnSpc>
                <a:spcPct val="200000"/>
              </a:lnSpc>
              <a:spcBef>
                <a:spcPts val="0"/>
              </a:spcBef>
              <a:spcAft>
                <a:spcPts val="0"/>
              </a:spcAft>
              <a:buSzPct val="100000"/>
              <a:buChar char="●"/>
            </a:pPr>
            <a:r>
              <a:rPr lang="en"/>
              <a:t>Having a higher-quality application when you release it to the general public will increase customer satisfaction.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 Testing</a:t>
            </a:r>
            <a:endParaRPr/>
          </a:p>
        </p:txBody>
      </p:sp>
      <p:sp>
        <p:nvSpPr>
          <p:cNvPr id="415" name="Google Shape;415;p58"/>
          <p:cNvSpPr txBox="1">
            <a:spLocks noGrp="1"/>
          </p:cNvSpPr>
          <p:nvPr>
            <p:ph type="body" idx="1"/>
          </p:nvPr>
        </p:nvSpPr>
        <p:spPr>
          <a:xfrm>
            <a:off x="1297500" y="979375"/>
            <a:ext cx="7038900" cy="4004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Performance Testing is used to identify any bottlenecks or performance issues rather than finding bugs in a software. </a:t>
            </a:r>
            <a:endParaRPr/>
          </a:p>
          <a:p>
            <a:pPr marL="0" lvl="0" indent="0" algn="l" rtl="0">
              <a:spcBef>
                <a:spcPts val="1200"/>
              </a:spcBef>
              <a:spcAft>
                <a:spcPts val="0"/>
              </a:spcAft>
              <a:buNone/>
            </a:pPr>
            <a:r>
              <a:rPr lang="en"/>
              <a:t>There are different causes that contribute in lowering the performance of a software:</a:t>
            </a:r>
            <a:endParaRPr/>
          </a:p>
          <a:p>
            <a:pPr marL="457200" lvl="0" indent="-311150" algn="l" rtl="0">
              <a:spcBef>
                <a:spcPts val="1200"/>
              </a:spcBef>
              <a:spcAft>
                <a:spcPts val="0"/>
              </a:spcAft>
              <a:buSzPts val="1300"/>
              <a:buChar char="●"/>
            </a:pPr>
            <a:r>
              <a:rPr lang="en"/>
              <a:t> Network delay</a:t>
            </a:r>
            <a:endParaRPr/>
          </a:p>
          <a:p>
            <a:pPr marL="457200" lvl="0" indent="-311150" algn="l" rtl="0">
              <a:spcBef>
                <a:spcPts val="0"/>
              </a:spcBef>
              <a:spcAft>
                <a:spcPts val="0"/>
              </a:spcAft>
              <a:buSzPts val="1300"/>
              <a:buChar char="●"/>
            </a:pPr>
            <a:r>
              <a:rPr lang="en"/>
              <a:t> Client-side processing</a:t>
            </a:r>
            <a:endParaRPr/>
          </a:p>
          <a:p>
            <a:pPr marL="457200" lvl="0" indent="-311150" algn="l" rtl="0">
              <a:spcBef>
                <a:spcPts val="0"/>
              </a:spcBef>
              <a:spcAft>
                <a:spcPts val="0"/>
              </a:spcAft>
              <a:buSzPts val="1300"/>
              <a:buChar char="●"/>
            </a:pPr>
            <a:r>
              <a:rPr lang="en"/>
              <a:t> Database transaction processing</a:t>
            </a:r>
            <a:endParaRPr/>
          </a:p>
          <a:p>
            <a:pPr marL="457200" lvl="0" indent="-311150" algn="l" rtl="0">
              <a:spcBef>
                <a:spcPts val="0"/>
              </a:spcBef>
              <a:spcAft>
                <a:spcPts val="0"/>
              </a:spcAft>
              <a:buSzPts val="1300"/>
              <a:buChar char="●"/>
            </a:pPr>
            <a:r>
              <a:rPr lang="en"/>
              <a:t> Load balancing between servers</a:t>
            </a:r>
            <a:endParaRPr/>
          </a:p>
          <a:p>
            <a:pPr marL="457200" lvl="0" indent="-311150" algn="l" rtl="0">
              <a:spcBef>
                <a:spcPts val="0"/>
              </a:spcBef>
              <a:spcAft>
                <a:spcPts val="0"/>
              </a:spcAft>
              <a:buSzPts val="1300"/>
              <a:buChar char="●"/>
            </a:pPr>
            <a:r>
              <a:rPr lang="en"/>
              <a:t> Data rendering</a:t>
            </a:r>
            <a:endParaRPr/>
          </a:p>
          <a:p>
            <a:pPr marL="0" lvl="0" indent="0" algn="l" rtl="0">
              <a:spcBef>
                <a:spcPts val="1200"/>
              </a:spcBef>
              <a:spcAft>
                <a:spcPts val="0"/>
              </a:spcAft>
              <a:buNone/>
            </a:pPr>
            <a:r>
              <a:rPr lang="en"/>
              <a:t>Performance testing is considered as one of the important and mandatory testing type in terms of the following aspects:</a:t>
            </a:r>
            <a:endParaRPr/>
          </a:p>
          <a:p>
            <a:pPr marL="457200" lvl="0" indent="-311150" algn="l" rtl="0">
              <a:spcBef>
                <a:spcPts val="1200"/>
              </a:spcBef>
              <a:spcAft>
                <a:spcPts val="0"/>
              </a:spcAft>
              <a:buSzPts val="1300"/>
              <a:buChar char="●"/>
            </a:pPr>
            <a:r>
              <a:rPr lang="en"/>
              <a:t> Speed (i.e. Response Time, data rendering and accessing)</a:t>
            </a:r>
            <a:endParaRPr/>
          </a:p>
          <a:p>
            <a:pPr marL="457200" lvl="0" indent="-311150" algn="l" rtl="0">
              <a:spcBef>
                <a:spcPts val="0"/>
              </a:spcBef>
              <a:spcAft>
                <a:spcPts val="0"/>
              </a:spcAft>
              <a:buSzPts val="1300"/>
              <a:buChar char="●"/>
            </a:pPr>
            <a:r>
              <a:rPr lang="en"/>
              <a:t> Capacity</a:t>
            </a:r>
            <a:endParaRPr/>
          </a:p>
          <a:p>
            <a:pPr marL="457200" lvl="0" indent="-311150" algn="l" rtl="0">
              <a:spcBef>
                <a:spcPts val="0"/>
              </a:spcBef>
              <a:spcAft>
                <a:spcPts val="0"/>
              </a:spcAft>
              <a:buSzPts val="1300"/>
              <a:buChar char="●"/>
            </a:pPr>
            <a:r>
              <a:rPr lang="en"/>
              <a:t> Stability</a:t>
            </a:r>
            <a:endParaRPr/>
          </a:p>
          <a:p>
            <a:pPr marL="457200" lvl="0" indent="-311150" algn="l" rtl="0">
              <a:spcBef>
                <a:spcPts val="0"/>
              </a:spcBef>
              <a:spcAft>
                <a:spcPts val="0"/>
              </a:spcAft>
              <a:buSzPts val="1300"/>
              <a:buChar char="●"/>
            </a:pPr>
            <a:r>
              <a:rPr lang="en"/>
              <a:t> Scalability</a:t>
            </a:r>
            <a:endParaRPr/>
          </a:p>
          <a:p>
            <a:pPr marL="0" lvl="0" indent="0" algn="l" rtl="0">
              <a:spcBef>
                <a:spcPts val="1200"/>
              </a:spcBef>
              <a:spcAft>
                <a:spcPts val="1200"/>
              </a:spcAft>
              <a:buNone/>
            </a:pPr>
            <a:r>
              <a:rPr lang="en"/>
              <a:t>Performance testing can be either qualitative or quantitative and can be divided into different sub-types such as Load testing and Stress testing.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Load Testing</a:t>
            </a:r>
            <a:endParaRPr/>
          </a:p>
        </p:txBody>
      </p:sp>
      <p:sp>
        <p:nvSpPr>
          <p:cNvPr id="421" name="Google Shape;421;p59"/>
          <p:cNvSpPr txBox="1">
            <a:spLocks noGrp="1"/>
          </p:cNvSpPr>
          <p:nvPr>
            <p:ph type="body" idx="1"/>
          </p:nvPr>
        </p:nvSpPr>
        <p:spPr>
          <a:xfrm>
            <a:off x="1297500" y="1307850"/>
            <a:ext cx="7038900" cy="359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Process of testing the behavior of a software by applying maximum load in terms of software accessing and manipulating large input data. It can be done at both normal and peak load conditions. This type of testing identifies the maximum capacity of software and its behavior at peak time.</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Most of the time, load testing is performed with the help of automated tools such as Load Runner, AppLoader, IBM Rational Performance Tester, Apache JMeter, Silk Performer, Visual Studio Load Test, etc.</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Virtual users (VUsers) are defined in the automated testing tool and the script is executed to verify the load testing for the software. The number of users can be increased or decreased concurrently or incrementally based upon the requirements.</a:t>
            </a:r>
            <a:endParaRPr/>
          </a:p>
          <a:p>
            <a:pPr marL="0" lvl="0" indent="0" algn="l" rtl="0">
              <a:spcBef>
                <a:spcPts val="1200"/>
              </a:spcBef>
              <a:spcAft>
                <a:spcPts val="120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Stress Testing</a:t>
            </a:r>
            <a:endParaRPr/>
          </a:p>
        </p:txBody>
      </p:sp>
      <p:sp>
        <p:nvSpPr>
          <p:cNvPr id="427" name="Google Shape;427;p60"/>
          <p:cNvSpPr txBox="1">
            <a:spLocks noGrp="1"/>
          </p:cNvSpPr>
          <p:nvPr>
            <p:ph type="body" idx="1"/>
          </p:nvPr>
        </p:nvSpPr>
        <p:spPr>
          <a:xfrm>
            <a:off x="1297500" y="1567550"/>
            <a:ext cx="7350000" cy="33147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Stress testing includes testing the behavior of a software under abnormal conditions. </a:t>
            </a:r>
            <a:endParaRPr sz="1400"/>
          </a:p>
          <a:p>
            <a:pPr marL="457200" lvl="0" indent="-317500" algn="l" rtl="0">
              <a:lnSpc>
                <a:spcPct val="150000"/>
              </a:lnSpc>
              <a:spcBef>
                <a:spcPts val="0"/>
              </a:spcBef>
              <a:spcAft>
                <a:spcPts val="0"/>
              </a:spcAft>
              <a:buSzPts val="1400"/>
              <a:buChar char="●"/>
            </a:pPr>
            <a:r>
              <a:rPr lang="en" sz="1400"/>
              <a:t>The aim of stress testing is to test the software by applying the load to the system and taking over the resources used by the software to identify the breaking point. </a:t>
            </a:r>
            <a:endParaRPr sz="1400"/>
          </a:p>
          <a:p>
            <a:pPr marL="0" lvl="0" indent="0" algn="l" rtl="0">
              <a:spcBef>
                <a:spcPts val="1200"/>
              </a:spcBef>
              <a:spcAft>
                <a:spcPts val="0"/>
              </a:spcAft>
              <a:buNone/>
            </a:pPr>
            <a:r>
              <a:rPr lang="en" sz="1400"/>
              <a:t>This testing can be performed by testing different scenarios such as:</a:t>
            </a:r>
            <a:endParaRPr sz="1400"/>
          </a:p>
          <a:p>
            <a:pPr marL="914400" lvl="1" indent="-317500" algn="l" rtl="0">
              <a:spcBef>
                <a:spcPts val="1200"/>
              </a:spcBef>
              <a:spcAft>
                <a:spcPts val="0"/>
              </a:spcAft>
              <a:buSzPts val="1400"/>
              <a:buChar char="○"/>
            </a:pPr>
            <a:r>
              <a:rPr lang="en" sz="1400"/>
              <a:t> Shutdown or restart of network ports randomly</a:t>
            </a:r>
            <a:endParaRPr sz="1400"/>
          </a:p>
          <a:p>
            <a:pPr marL="914400" lvl="1" indent="-317500" algn="l" rtl="0">
              <a:spcBef>
                <a:spcPts val="0"/>
              </a:spcBef>
              <a:spcAft>
                <a:spcPts val="0"/>
              </a:spcAft>
              <a:buSzPts val="1400"/>
              <a:buChar char="○"/>
            </a:pPr>
            <a:r>
              <a:rPr lang="en" sz="1400"/>
              <a:t> Turning the database on or off</a:t>
            </a:r>
            <a:endParaRPr sz="1400"/>
          </a:p>
          <a:p>
            <a:pPr marL="914400" lvl="1" indent="-317500" algn="l" rtl="0">
              <a:spcBef>
                <a:spcPts val="0"/>
              </a:spcBef>
              <a:spcAft>
                <a:spcPts val="0"/>
              </a:spcAft>
              <a:buSzPts val="1400"/>
              <a:buChar char="○"/>
            </a:pPr>
            <a:r>
              <a:rPr lang="en" sz="1400"/>
              <a:t> Running different processes that consume resources such as CPU, memory, server, etc.</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Usability Testing</a:t>
            </a:r>
            <a:endParaRPr/>
          </a:p>
        </p:txBody>
      </p:sp>
      <p:sp>
        <p:nvSpPr>
          <p:cNvPr id="433" name="Google Shape;433;p61"/>
          <p:cNvSpPr txBox="1">
            <a:spLocks noGrp="1"/>
          </p:cNvSpPr>
          <p:nvPr>
            <p:ph type="body" idx="1"/>
          </p:nvPr>
        </p:nvSpPr>
        <p:spPr>
          <a:xfrm>
            <a:off x="1297500" y="1131725"/>
            <a:ext cx="7611000" cy="3873900"/>
          </a:xfrm>
          <a:prstGeom prst="rect">
            <a:avLst/>
          </a:prstGeom>
        </p:spPr>
        <p:txBody>
          <a:bodyPr spcFirstLastPara="1" wrap="square" lIns="91425" tIns="91425" rIns="91425" bIns="91425" anchor="t" anchorCtr="0">
            <a:noAutofit/>
          </a:bodyPr>
          <a:lstStyle/>
          <a:p>
            <a:pPr marL="457200" lvl="0" indent="-305117" algn="l" rtl="0">
              <a:lnSpc>
                <a:spcPct val="100000"/>
              </a:lnSpc>
              <a:spcBef>
                <a:spcPts val="0"/>
              </a:spcBef>
              <a:spcAft>
                <a:spcPts val="0"/>
              </a:spcAft>
              <a:buSzPts val="1205"/>
              <a:buChar char="●"/>
            </a:pPr>
            <a:r>
              <a:rPr lang="en" sz="1205"/>
              <a:t>Usability testing is a black-box technique and is used to identify any error(s) and improvements in the software by observing the users through their usage and operation.</a:t>
            </a:r>
            <a:endParaRPr sz="1205"/>
          </a:p>
          <a:p>
            <a:pPr marL="0" lvl="0" indent="0" algn="l" rtl="0">
              <a:lnSpc>
                <a:spcPct val="100000"/>
              </a:lnSpc>
              <a:spcBef>
                <a:spcPts val="1200"/>
              </a:spcBef>
              <a:spcAft>
                <a:spcPts val="0"/>
              </a:spcAft>
              <a:buSzPts val="935"/>
              <a:buNone/>
            </a:pPr>
            <a:endParaRPr sz="1205"/>
          </a:p>
          <a:p>
            <a:pPr marL="457200" lvl="0" indent="-305117" algn="l" rtl="0">
              <a:lnSpc>
                <a:spcPct val="100000"/>
              </a:lnSpc>
              <a:spcBef>
                <a:spcPts val="1200"/>
              </a:spcBef>
              <a:spcAft>
                <a:spcPts val="0"/>
              </a:spcAft>
              <a:buSzPts val="1205"/>
              <a:buChar char="●"/>
            </a:pPr>
            <a:r>
              <a:rPr lang="en" sz="1205"/>
              <a:t>Usability is the quality requirement that can be measured as the outcome of interactions with a computer system. The end-user will be satisfied if the intended goals are achieved effectively with the use of proper resources.</a:t>
            </a:r>
            <a:endParaRPr sz="1205"/>
          </a:p>
          <a:p>
            <a:pPr marL="457200" lvl="0" indent="0" algn="l" rtl="0">
              <a:lnSpc>
                <a:spcPct val="100000"/>
              </a:lnSpc>
              <a:spcBef>
                <a:spcPts val="1200"/>
              </a:spcBef>
              <a:spcAft>
                <a:spcPts val="0"/>
              </a:spcAft>
              <a:buSzPts val="935"/>
              <a:buNone/>
            </a:pPr>
            <a:endParaRPr sz="1205"/>
          </a:p>
          <a:p>
            <a:pPr marL="457200" lvl="0" indent="-305117" algn="l" rtl="0">
              <a:lnSpc>
                <a:spcPct val="100000"/>
              </a:lnSpc>
              <a:spcBef>
                <a:spcPts val="1200"/>
              </a:spcBef>
              <a:spcAft>
                <a:spcPts val="0"/>
              </a:spcAft>
              <a:buSzPts val="1205"/>
              <a:buChar char="●"/>
            </a:pPr>
            <a:r>
              <a:rPr lang="en" sz="1205"/>
              <a:t> According to Nielsen, usability can be defined in terms of five factors, i.e. efficiency of use, learn-ability, memory-ability, errors/safety, and satisfaction. </a:t>
            </a:r>
            <a:endParaRPr sz="1205"/>
          </a:p>
          <a:p>
            <a:pPr marL="457200" lvl="0" indent="0" algn="l" rtl="0">
              <a:lnSpc>
                <a:spcPct val="100000"/>
              </a:lnSpc>
              <a:spcBef>
                <a:spcPts val="1200"/>
              </a:spcBef>
              <a:spcAft>
                <a:spcPts val="0"/>
              </a:spcAft>
              <a:buSzPts val="935"/>
              <a:buNone/>
            </a:pPr>
            <a:endParaRPr sz="1205"/>
          </a:p>
          <a:p>
            <a:pPr marL="457200" lvl="0" indent="-305117" algn="l" rtl="0">
              <a:lnSpc>
                <a:spcPct val="100000"/>
              </a:lnSpc>
              <a:spcBef>
                <a:spcPts val="1200"/>
              </a:spcBef>
              <a:spcAft>
                <a:spcPts val="0"/>
              </a:spcAft>
              <a:buSzPts val="1205"/>
              <a:buChar char="●"/>
            </a:pPr>
            <a:r>
              <a:rPr lang="en" sz="1205"/>
              <a:t>Molich in 2000 stated that a user-friendly system should fulfill the following five goals, i.e., easy to Learn, easy to remember, efficient to use, satisfactory to use, and easy to understand.         </a:t>
            </a:r>
            <a:endParaRPr sz="1205"/>
          </a:p>
          <a:p>
            <a:pPr marL="0" lvl="0" indent="0" algn="l" rtl="0">
              <a:lnSpc>
                <a:spcPct val="100000"/>
              </a:lnSpc>
              <a:spcBef>
                <a:spcPts val="1200"/>
              </a:spcBef>
              <a:spcAft>
                <a:spcPts val="1200"/>
              </a:spcAft>
              <a:buSzPts val="935"/>
              <a:buNone/>
            </a:pPr>
            <a:endParaRPr sz="1105"/>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UI Testing</a:t>
            </a:r>
            <a:endParaRPr/>
          </a:p>
        </p:txBody>
      </p:sp>
      <p:sp>
        <p:nvSpPr>
          <p:cNvPr id="439" name="Google Shape;439;p6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lnSpc>
                <a:spcPct val="100000"/>
              </a:lnSpc>
              <a:spcBef>
                <a:spcPts val="0"/>
              </a:spcBef>
              <a:spcAft>
                <a:spcPts val="0"/>
              </a:spcAft>
              <a:buSzPts val="1300"/>
              <a:buChar char="●"/>
            </a:pPr>
            <a:r>
              <a:rPr lang="en"/>
              <a:t>UI testing involves testing the Graphical User Interface of the Software. </a:t>
            </a:r>
            <a:endParaRPr/>
          </a:p>
          <a:p>
            <a:pPr marL="457200" lvl="0" indent="0" algn="l" rtl="0">
              <a:lnSpc>
                <a:spcPct val="100000"/>
              </a:lnSpc>
              <a:spcBef>
                <a:spcPts val="1200"/>
              </a:spcBef>
              <a:spcAft>
                <a:spcPts val="0"/>
              </a:spcAft>
              <a:buNone/>
            </a:pPr>
            <a:endParaRPr/>
          </a:p>
          <a:p>
            <a:pPr marL="457200" lvl="0" indent="-311150" algn="l" rtl="0">
              <a:lnSpc>
                <a:spcPct val="100000"/>
              </a:lnSpc>
              <a:spcBef>
                <a:spcPts val="1200"/>
              </a:spcBef>
              <a:spcAft>
                <a:spcPts val="0"/>
              </a:spcAft>
              <a:buSzPts val="1300"/>
              <a:buChar char="●"/>
            </a:pPr>
            <a:r>
              <a:rPr lang="en"/>
              <a:t>UI testing ensures that the GUI functions according to the requirements and tested in terms of color, alignment, size, and other properties.</a:t>
            </a:r>
            <a:endParaRPr/>
          </a:p>
          <a:p>
            <a:pPr marL="457200" lvl="0" indent="0" algn="l" rtl="0">
              <a:lnSpc>
                <a:spcPct val="100000"/>
              </a:lnSpc>
              <a:spcBef>
                <a:spcPts val="1200"/>
              </a:spcBef>
              <a:spcAft>
                <a:spcPts val="0"/>
              </a:spcAft>
              <a:buNone/>
            </a:pPr>
            <a:endParaRPr/>
          </a:p>
          <a:p>
            <a:pPr marL="457200" lvl="0" indent="-311150" algn="l" rtl="0">
              <a:lnSpc>
                <a:spcPct val="100000"/>
              </a:lnSpc>
              <a:spcBef>
                <a:spcPts val="1200"/>
              </a:spcBef>
              <a:spcAft>
                <a:spcPts val="0"/>
              </a:spcAft>
              <a:buSzPts val="1300"/>
              <a:buChar char="●"/>
            </a:pPr>
            <a:r>
              <a:rPr lang="en"/>
              <a:t>On the other hand, usability testing ensures a good and user-friendly GUI that can be easily handled. UI testing can be considered as a sub-part of usability testing.</a:t>
            </a:r>
            <a:endParaRPr/>
          </a:p>
          <a:p>
            <a:pPr marL="45720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444236" y="277906"/>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When to start Testing?</a:t>
            </a:r>
            <a:endParaRPr/>
          </a:p>
        </p:txBody>
      </p:sp>
      <p:sp>
        <p:nvSpPr>
          <p:cNvPr id="159" name="Google Shape;159;p17"/>
          <p:cNvSpPr txBox="1">
            <a:spLocks noGrp="1"/>
          </p:cNvSpPr>
          <p:nvPr>
            <p:ph type="body" idx="1"/>
          </p:nvPr>
        </p:nvSpPr>
        <p:spPr>
          <a:xfrm>
            <a:off x="1297500" y="1484325"/>
            <a:ext cx="7330500" cy="3460800"/>
          </a:xfrm>
          <a:prstGeom prst="rect">
            <a:avLst/>
          </a:prstGeom>
        </p:spPr>
        <p:txBody>
          <a:bodyPr spcFirstLastPara="1" wrap="square" lIns="91425" tIns="91425" rIns="91425" bIns="91425" anchor="t" anchorCtr="0">
            <a:normAutofit/>
          </a:bodyPr>
          <a:lstStyle/>
          <a:p>
            <a:pPr marL="457200" lvl="0" indent="-318015" algn="l" rtl="0">
              <a:lnSpc>
                <a:spcPct val="105000"/>
              </a:lnSpc>
              <a:spcBef>
                <a:spcPts val="0"/>
              </a:spcBef>
              <a:spcAft>
                <a:spcPts val="0"/>
              </a:spcAft>
              <a:buSzPts val="1408"/>
              <a:buChar char="●"/>
            </a:pPr>
            <a:r>
              <a:rPr lang="en" sz="1408"/>
              <a:t>An early start to testing reduces the cost and time to rework and produce error-free software that is delivered to the client.</a:t>
            </a:r>
            <a:endParaRPr sz="1408"/>
          </a:p>
          <a:p>
            <a:pPr marL="457200" lvl="0" indent="0" algn="l" rtl="0">
              <a:lnSpc>
                <a:spcPct val="105000"/>
              </a:lnSpc>
              <a:spcBef>
                <a:spcPts val="1200"/>
              </a:spcBef>
              <a:spcAft>
                <a:spcPts val="0"/>
              </a:spcAft>
              <a:buNone/>
            </a:pPr>
            <a:endParaRPr sz="1408"/>
          </a:p>
          <a:p>
            <a:pPr marL="457200" lvl="0" indent="-318015" algn="l" rtl="0">
              <a:lnSpc>
                <a:spcPct val="105000"/>
              </a:lnSpc>
              <a:spcBef>
                <a:spcPts val="1200"/>
              </a:spcBef>
              <a:spcAft>
                <a:spcPts val="0"/>
              </a:spcAft>
              <a:buSzPts val="1408"/>
              <a:buChar char="●"/>
            </a:pPr>
            <a:r>
              <a:rPr lang="en" sz="1408"/>
              <a:t>In Software Development Life Cycle (SDLC), testing can be started from the Requirements Gathering phase and continued till the deployment of the software.</a:t>
            </a:r>
            <a:endParaRPr sz="1408"/>
          </a:p>
          <a:p>
            <a:pPr marL="457200" lvl="0" indent="0" algn="l" rtl="0">
              <a:lnSpc>
                <a:spcPct val="105000"/>
              </a:lnSpc>
              <a:spcBef>
                <a:spcPts val="1200"/>
              </a:spcBef>
              <a:spcAft>
                <a:spcPts val="0"/>
              </a:spcAft>
              <a:buNone/>
            </a:pPr>
            <a:endParaRPr sz="1408"/>
          </a:p>
          <a:p>
            <a:pPr marL="457200" lvl="0" indent="-318015" algn="l" rtl="0">
              <a:lnSpc>
                <a:spcPct val="105000"/>
              </a:lnSpc>
              <a:spcBef>
                <a:spcPts val="1200"/>
              </a:spcBef>
              <a:spcAft>
                <a:spcPts val="0"/>
              </a:spcAft>
              <a:buSzPts val="1408"/>
              <a:buChar char="●"/>
            </a:pPr>
            <a:r>
              <a:rPr lang="en" sz="1408"/>
              <a:t>It also depends on the development model that is being used. For example in Waterfall model, formal testing is conducted in the testing phase; but in the incremental model, testing is performed at the end of every increment/iteration and the whole application is tested at the end.</a:t>
            </a: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Security Testing</a:t>
            </a:r>
            <a:endParaRPr/>
          </a:p>
        </p:txBody>
      </p:sp>
      <p:sp>
        <p:nvSpPr>
          <p:cNvPr id="445" name="Google Shape;445;p63"/>
          <p:cNvSpPr txBox="1">
            <a:spLocks noGrp="1"/>
          </p:cNvSpPr>
          <p:nvPr>
            <p:ph type="body" idx="1"/>
          </p:nvPr>
        </p:nvSpPr>
        <p:spPr>
          <a:xfrm>
            <a:off x="1297500" y="986625"/>
            <a:ext cx="7038900" cy="3866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Security testing involves testing a software in order to identify any flaws and gaps from security and vulnerability point of view. </a:t>
            </a:r>
            <a:endParaRPr/>
          </a:p>
          <a:p>
            <a:pPr marL="0" lvl="0" indent="0" algn="l" rtl="0">
              <a:spcBef>
                <a:spcPts val="1200"/>
              </a:spcBef>
              <a:spcAft>
                <a:spcPts val="0"/>
              </a:spcAft>
              <a:buNone/>
            </a:pPr>
            <a:r>
              <a:rPr lang="en"/>
              <a:t>Listed below are the main aspects that security testing should ensure:</a:t>
            </a:r>
            <a:endParaRPr/>
          </a:p>
          <a:p>
            <a:pPr marL="457200" lvl="0" indent="-304958" algn="l" rtl="0">
              <a:spcBef>
                <a:spcPts val="1200"/>
              </a:spcBef>
              <a:spcAft>
                <a:spcPts val="0"/>
              </a:spcAft>
              <a:buSzPct val="100000"/>
              <a:buChar char="●"/>
            </a:pPr>
            <a:r>
              <a:rPr lang="en"/>
              <a:t>Confidentiality</a:t>
            </a:r>
            <a:endParaRPr/>
          </a:p>
          <a:p>
            <a:pPr marL="457200" lvl="0" indent="-304958" algn="l" rtl="0">
              <a:spcBef>
                <a:spcPts val="0"/>
              </a:spcBef>
              <a:spcAft>
                <a:spcPts val="0"/>
              </a:spcAft>
              <a:buSzPct val="100000"/>
              <a:buChar char="●"/>
            </a:pPr>
            <a:r>
              <a:rPr lang="en"/>
              <a:t>Integrity</a:t>
            </a:r>
            <a:endParaRPr/>
          </a:p>
          <a:p>
            <a:pPr marL="457200" lvl="0" indent="-304958" algn="l" rtl="0">
              <a:spcBef>
                <a:spcPts val="0"/>
              </a:spcBef>
              <a:spcAft>
                <a:spcPts val="0"/>
              </a:spcAft>
              <a:buSzPct val="100000"/>
              <a:buChar char="●"/>
            </a:pPr>
            <a:r>
              <a:rPr lang="en"/>
              <a:t>Authentication</a:t>
            </a:r>
            <a:endParaRPr/>
          </a:p>
          <a:p>
            <a:pPr marL="457200" lvl="0" indent="-304958" algn="l" rtl="0">
              <a:spcBef>
                <a:spcPts val="0"/>
              </a:spcBef>
              <a:spcAft>
                <a:spcPts val="0"/>
              </a:spcAft>
              <a:buSzPct val="100000"/>
              <a:buChar char="●"/>
            </a:pPr>
            <a:r>
              <a:rPr lang="en"/>
              <a:t>Availability</a:t>
            </a:r>
            <a:endParaRPr/>
          </a:p>
          <a:p>
            <a:pPr marL="457200" lvl="0" indent="-304958" algn="l" rtl="0">
              <a:spcBef>
                <a:spcPts val="0"/>
              </a:spcBef>
              <a:spcAft>
                <a:spcPts val="0"/>
              </a:spcAft>
              <a:buSzPct val="100000"/>
              <a:buChar char="●"/>
            </a:pPr>
            <a:r>
              <a:rPr lang="en"/>
              <a:t>Authorization</a:t>
            </a:r>
            <a:endParaRPr/>
          </a:p>
          <a:p>
            <a:pPr marL="457200" lvl="0" indent="-304958" algn="l" rtl="0">
              <a:spcBef>
                <a:spcPts val="0"/>
              </a:spcBef>
              <a:spcAft>
                <a:spcPts val="0"/>
              </a:spcAft>
              <a:buSzPct val="100000"/>
              <a:buChar char="●"/>
            </a:pPr>
            <a:r>
              <a:rPr lang="en"/>
              <a:t>Non-repudiation</a:t>
            </a:r>
            <a:endParaRPr/>
          </a:p>
          <a:p>
            <a:pPr marL="457200" lvl="0" indent="-304958" algn="l" rtl="0">
              <a:spcBef>
                <a:spcPts val="0"/>
              </a:spcBef>
              <a:spcAft>
                <a:spcPts val="0"/>
              </a:spcAft>
              <a:buSzPct val="100000"/>
              <a:buChar char="●"/>
            </a:pPr>
            <a:r>
              <a:rPr lang="en"/>
              <a:t>Software is secure against known and unknown vulnerabilities</a:t>
            </a:r>
            <a:endParaRPr/>
          </a:p>
          <a:p>
            <a:pPr marL="457200" lvl="0" indent="-304958" algn="l" rtl="0">
              <a:spcBef>
                <a:spcPts val="0"/>
              </a:spcBef>
              <a:spcAft>
                <a:spcPts val="0"/>
              </a:spcAft>
              <a:buSzPct val="100000"/>
              <a:buChar char="●"/>
            </a:pPr>
            <a:r>
              <a:rPr lang="en"/>
              <a:t>Software data is secure</a:t>
            </a:r>
            <a:endParaRPr/>
          </a:p>
          <a:p>
            <a:pPr marL="457200" lvl="0" indent="-304958" algn="l" rtl="0">
              <a:spcBef>
                <a:spcPts val="0"/>
              </a:spcBef>
              <a:spcAft>
                <a:spcPts val="0"/>
              </a:spcAft>
              <a:buSzPct val="100000"/>
              <a:buChar char="●"/>
            </a:pPr>
            <a:r>
              <a:rPr lang="en"/>
              <a:t>Software is according to all security regulations</a:t>
            </a:r>
            <a:endParaRPr/>
          </a:p>
          <a:p>
            <a:pPr marL="457200" lvl="0" indent="-304958" algn="l" rtl="0">
              <a:spcBef>
                <a:spcPts val="0"/>
              </a:spcBef>
              <a:spcAft>
                <a:spcPts val="0"/>
              </a:spcAft>
              <a:buSzPct val="100000"/>
              <a:buChar char="●"/>
            </a:pPr>
            <a:r>
              <a:rPr lang="en"/>
              <a:t>Input checking and validation</a:t>
            </a:r>
            <a:endParaRPr/>
          </a:p>
          <a:p>
            <a:pPr marL="457200" lvl="0" indent="-304958" algn="l" rtl="0">
              <a:spcBef>
                <a:spcPts val="0"/>
              </a:spcBef>
              <a:spcAft>
                <a:spcPts val="0"/>
              </a:spcAft>
              <a:buSzPct val="100000"/>
              <a:buChar char="●"/>
            </a:pPr>
            <a:r>
              <a:rPr lang="en"/>
              <a:t>SQL insertion attacks</a:t>
            </a:r>
            <a:endParaRPr/>
          </a:p>
          <a:p>
            <a:pPr marL="457200" lvl="0" indent="-304958" algn="l" rtl="0">
              <a:spcBef>
                <a:spcPts val="0"/>
              </a:spcBef>
              <a:spcAft>
                <a:spcPts val="0"/>
              </a:spcAft>
              <a:buSzPct val="100000"/>
              <a:buChar char="●"/>
            </a:pPr>
            <a:r>
              <a:rPr lang="en"/>
              <a:t>Injection flaws</a:t>
            </a:r>
            <a:endParaRPr/>
          </a:p>
          <a:p>
            <a:pPr marL="457200" lvl="0" indent="-304958" algn="l" rtl="0">
              <a:spcBef>
                <a:spcPts val="0"/>
              </a:spcBef>
              <a:spcAft>
                <a:spcPts val="0"/>
              </a:spcAft>
              <a:buSzPct val="100000"/>
              <a:buChar char="●"/>
            </a:pPr>
            <a:r>
              <a:rPr lang="en"/>
              <a:t>Session management issues</a:t>
            </a:r>
            <a:endParaRPr/>
          </a:p>
          <a:p>
            <a:pPr marL="457200" lvl="0" indent="-304958" algn="l" rtl="0">
              <a:spcBef>
                <a:spcPts val="0"/>
              </a:spcBef>
              <a:spcAft>
                <a:spcPts val="0"/>
              </a:spcAft>
              <a:buSzPct val="100000"/>
              <a:buChar char="●"/>
            </a:pPr>
            <a:r>
              <a:rPr lang="en"/>
              <a:t>Cross-site scripting attacks</a:t>
            </a:r>
            <a:endParaRPr/>
          </a:p>
          <a:p>
            <a:pPr marL="457200" lvl="0" indent="-304958" algn="l" rtl="0">
              <a:spcBef>
                <a:spcPts val="0"/>
              </a:spcBef>
              <a:spcAft>
                <a:spcPts val="0"/>
              </a:spcAft>
              <a:buSzPct val="100000"/>
              <a:buChar char="●"/>
            </a:pPr>
            <a:r>
              <a:rPr lang="en"/>
              <a:t>Buffer overflows vulnerabilities</a:t>
            </a:r>
            <a:endParaRPr/>
          </a:p>
          <a:p>
            <a:pPr marL="457200" lvl="0" indent="-304958" algn="l" rtl="0">
              <a:spcBef>
                <a:spcPts val="0"/>
              </a:spcBef>
              <a:spcAft>
                <a:spcPts val="0"/>
              </a:spcAft>
              <a:buSzPct val="100000"/>
              <a:buChar char="●"/>
            </a:pPr>
            <a:r>
              <a:rPr lang="en"/>
              <a:t>Directory traversal attacks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Portability Testing</a:t>
            </a:r>
            <a:endParaRPr/>
          </a:p>
        </p:txBody>
      </p:sp>
      <p:sp>
        <p:nvSpPr>
          <p:cNvPr id="451" name="Google Shape;451;p64"/>
          <p:cNvSpPr txBox="1">
            <a:spLocks noGrp="1"/>
          </p:cNvSpPr>
          <p:nvPr>
            <p:ph type="body" idx="1"/>
          </p:nvPr>
        </p:nvSpPr>
        <p:spPr>
          <a:xfrm>
            <a:off x="1297500" y="1095450"/>
            <a:ext cx="7647300" cy="414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Portability testing includes testing a software with the aim to ensure its reusability and that it can be moved from another software as well.</a:t>
            </a:r>
            <a:endParaRPr/>
          </a:p>
          <a:p>
            <a:pPr marL="0" lvl="0" indent="0" algn="l" rtl="0">
              <a:spcBef>
                <a:spcPts val="1200"/>
              </a:spcBef>
              <a:spcAft>
                <a:spcPts val="0"/>
              </a:spcAft>
              <a:buNone/>
            </a:pPr>
            <a:r>
              <a:rPr lang="en"/>
              <a:t> Following are the strategies that can be used for portability testing:</a:t>
            </a:r>
            <a:endParaRPr/>
          </a:p>
          <a:p>
            <a:pPr marL="457200" lvl="0" indent="-311150" algn="l" rtl="0">
              <a:spcBef>
                <a:spcPts val="1200"/>
              </a:spcBef>
              <a:spcAft>
                <a:spcPts val="0"/>
              </a:spcAft>
              <a:buSzPts val="1300"/>
              <a:buChar char="●"/>
            </a:pPr>
            <a:r>
              <a:rPr lang="en"/>
              <a:t>Transferring an installed software from one computer to another.</a:t>
            </a:r>
            <a:endParaRPr/>
          </a:p>
          <a:p>
            <a:pPr marL="457200" lvl="0" indent="-311150" algn="l" rtl="0">
              <a:spcBef>
                <a:spcPts val="0"/>
              </a:spcBef>
              <a:spcAft>
                <a:spcPts val="0"/>
              </a:spcAft>
              <a:buSzPts val="1300"/>
              <a:buChar char="●"/>
            </a:pPr>
            <a:r>
              <a:rPr lang="en"/>
              <a:t>Building executable (.exe) to run the software on different platforms.</a:t>
            </a:r>
            <a:endParaRPr/>
          </a:p>
          <a:p>
            <a:pPr marL="0" lvl="0" indent="0" algn="l" rtl="0">
              <a:spcBef>
                <a:spcPts val="1200"/>
              </a:spcBef>
              <a:spcAft>
                <a:spcPts val="0"/>
              </a:spcAft>
              <a:buNone/>
            </a:pPr>
            <a:r>
              <a:rPr lang="en"/>
              <a:t>Portability testing can be considered as one of the sub-parts of system testing, as this testing type includes overall testing of a software with respect to its usage over different environments. </a:t>
            </a:r>
            <a:endParaRPr/>
          </a:p>
          <a:p>
            <a:pPr marL="0" lvl="0" indent="0" algn="l" rtl="0">
              <a:spcBef>
                <a:spcPts val="1200"/>
              </a:spcBef>
              <a:spcAft>
                <a:spcPts val="0"/>
              </a:spcAft>
              <a:buNone/>
            </a:pPr>
            <a:r>
              <a:rPr lang="en"/>
              <a:t>Computer hardware, operating systems, and browsers are the major focus of portability testing. </a:t>
            </a:r>
            <a:endParaRPr/>
          </a:p>
          <a:p>
            <a:pPr marL="0" lvl="0" indent="0" algn="l" rtl="0">
              <a:spcBef>
                <a:spcPts val="1200"/>
              </a:spcBef>
              <a:spcAft>
                <a:spcPts val="0"/>
              </a:spcAft>
              <a:buNone/>
            </a:pPr>
            <a:r>
              <a:rPr lang="en"/>
              <a:t>Some of the pre-conditions for portability testing are as follows:</a:t>
            </a:r>
            <a:endParaRPr/>
          </a:p>
          <a:p>
            <a:pPr marL="457200" lvl="0" indent="-311150" algn="l" rtl="0">
              <a:spcBef>
                <a:spcPts val="1200"/>
              </a:spcBef>
              <a:spcAft>
                <a:spcPts val="0"/>
              </a:spcAft>
              <a:buSzPts val="1300"/>
              <a:buChar char="●"/>
            </a:pPr>
            <a:r>
              <a:rPr lang="en"/>
              <a:t> Software should be designed and coded, keeping in mind the portability requirements.</a:t>
            </a:r>
            <a:endParaRPr/>
          </a:p>
          <a:p>
            <a:pPr marL="457200" lvl="0" indent="-311150" algn="l" rtl="0">
              <a:spcBef>
                <a:spcPts val="0"/>
              </a:spcBef>
              <a:spcAft>
                <a:spcPts val="0"/>
              </a:spcAft>
              <a:buSzPts val="1300"/>
              <a:buChar char="●"/>
            </a:pPr>
            <a:r>
              <a:rPr lang="en"/>
              <a:t> Unit testing has been performed on the associated components.</a:t>
            </a:r>
            <a:endParaRPr/>
          </a:p>
          <a:p>
            <a:pPr marL="457200" lvl="0" indent="-311150" algn="l" rtl="0">
              <a:spcBef>
                <a:spcPts val="0"/>
              </a:spcBef>
              <a:spcAft>
                <a:spcPts val="0"/>
              </a:spcAft>
              <a:buSzPts val="1300"/>
              <a:buChar char="●"/>
            </a:pPr>
            <a:r>
              <a:rPr lang="en"/>
              <a:t> Integration testing has been performed.</a:t>
            </a:r>
            <a:endParaRPr/>
          </a:p>
          <a:p>
            <a:pPr marL="457200" lvl="0" indent="-311150" algn="l" rtl="0">
              <a:spcBef>
                <a:spcPts val="0"/>
              </a:spcBef>
              <a:spcAft>
                <a:spcPts val="0"/>
              </a:spcAft>
              <a:buSzPts val="1300"/>
              <a:buChar char="●"/>
            </a:pPr>
            <a:r>
              <a:rPr lang="en"/>
              <a:t> Test environment has been established.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Manual Testing</a:t>
            </a:r>
            <a:endParaRPr/>
          </a:p>
        </p:txBody>
      </p:sp>
      <p:sp>
        <p:nvSpPr>
          <p:cNvPr id="457" name="Google Shape;457;p65"/>
          <p:cNvSpPr txBox="1">
            <a:spLocks noGrp="1"/>
          </p:cNvSpPr>
          <p:nvPr>
            <p:ph type="body" idx="1"/>
          </p:nvPr>
        </p:nvSpPr>
        <p:spPr>
          <a:xfrm>
            <a:off x="1297500" y="1276800"/>
            <a:ext cx="7038900" cy="32019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Manual testing includes testing a software manually</a:t>
            </a:r>
            <a:endParaRPr/>
          </a:p>
          <a:p>
            <a:pPr marL="457200" lvl="0" indent="-311150" algn="l" rtl="0">
              <a:lnSpc>
                <a:spcPct val="150000"/>
              </a:lnSpc>
              <a:spcBef>
                <a:spcPts val="0"/>
              </a:spcBef>
              <a:spcAft>
                <a:spcPts val="0"/>
              </a:spcAft>
              <a:buSzPts val="1300"/>
              <a:buChar char="●"/>
            </a:pPr>
            <a:r>
              <a:rPr lang="en"/>
              <a:t>Tester takes over the role of an end-user and tests the software to identify any unexpected behavior or bug.</a:t>
            </a:r>
            <a:endParaRPr/>
          </a:p>
          <a:p>
            <a:pPr marL="457200" lvl="0" indent="-311150" algn="l" rtl="0">
              <a:lnSpc>
                <a:spcPct val="150000"/>
              </a:lnSpc>
              <a:spcBef>
                <a:spcPts val="0"/>
              </a:spcBef>
              <a:spcAft>
                <a:spcPts val="0"/>
              </a:spcAft>
              <a:buSzPts val="1300"/>
              <a:buChar char="●"/>
            </a:pPr>
            <a:r>
              <a:rPr lang="en"/>
              <a:t>There are different stages for manual testing such as unit testing, integration testing, system testing, and user acceptance testing.</a:t>
            </a:r>
            <a:endParaRPr/>
          </a:p>
          <a:p>
            <a:pPr marL="457200" lvl="0" indent="-311150" algn="l" rtl="0">
              <a:lnSpc>
                <a:spcPct val="150000"/>
              </a:lnSpc>
              <a:spcBef>
                <a:spcPts val="0"/>
              </a:spcBef>
              <a:spcAft>
                <a:spcPts val="0"/>
              </a:spcAft>
              <a:buSzPts val="1300"/>
              <a:buChar char="●"/>
            </a:pPr>
            <a:r>
              <a:rPr lang="en"/>
              <a:t>Testers use test plans, test cases, or test scenarios to test a software to ensure the completeness of testing.</a:t>
            </a:r>
            <a:endParaRPr/>
          </a:p>
          <a:p>
            <a:pPr>
              <a:lnSpc>
                <a:spcPct val="150000"/>
              </a:lnSpc>
            </a:pPr>
            <a:r>
              <a:rPr lang="en"/>
              <a:t>Manual testing also includes exploratory testing, as testers explore the software to identify errors in it.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Automation</a:t>
            </a:r>
            <a:endParaRPr/>
          </a:p>
        </p:txBody>
      </p:sp>
      <p:sp>
        <p:nvSpPr>
          <p:cNvPr id="463" name="Google Shape;463;p66"/>
          <p:cNvSpPr txBox="1">
            <a:spLocks noGrp="1"/>
          </p:cNvSpPr>
          <p:nvPr>
            <p:ph type="body" idx="1"/>
          </p:nvPr>
        </p:nvSpPr>
        <p:spPr>
          <a:xfrm>
            <a:off x="1154625" y="1212600"/>
            <a:ext cx="7038900" cy="3647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What is automation ?</a:t>
            </a:r>
            <a:endParaRPr/>
          </a:p>
          <a:p>
            <a:pPr marL="457200" lvl="0" indent="-311150" algn="l" rtl="0">
              <a:spcBef>
                <a:spcPts val="1200"/>
              </a:spcBef>
              <a:spcAft>
                <a:spcPts val="0"/>
              </a:spcAft>
              <a:buSzPts val="1300"/>
              <a:buChar char="●"/>
            </a:pPr>
            <a:r>
              <a:rPr lang="en"/>
              <a:t>Test a software using another software.</a:t>
            </a:r>
            <a:endParaRPr/>
          </a:p>
          <a:p>
            <a:pPr marL="457200" lvl="0" indent="-311150" algn="l" rtl="0">
              <a:spcBef>
                <a:spcPts val="0"/>
              </a:spcBef>
              <a:spcAft>
                <a:spcPts val="0"/>
              </a:spcAft>
              <a:buSzPts val="1300"/>
              <a:buChar char="●"/>
            </a:pPr>
            <a:r>
              <a:rPr lang="en"/>
              <a:t>Process of recording a test and rerunning.</a:t>
            </a:r>
            <a:endParaRPr/>
          </a:p>
          <a:p>
            <a:pPr marL="457200" lvl="0" indent="-311150" algn="l" rtl="0">
              <a:spcBef>
                <a:spcPts val="0"/>
              </a:spcBef>
              <a:spcAft>
                <a:spcPts val="0"/>
              </a:spcAft>
              <a:buSzPts val="1300"/>
              <a:buChar char="●"/>
            </a:pPr>
            <a:r>
              <a:rPr lang="en"/>
              <a:t>Process of testing with minimum human intervention</a:t>
            </a:r>
            <a:endParaRPr/>
          </a:p>
          <a:p>
            <a:pPr marL="457200" lvl="0" indent="-311150" algn="l" rtl="0">
              <a:spcBef>
                <a:spcPts val="0"/>
              </a:spcBef>
              <a:spcAft>
                <a:spcPts val="0"/>
              </a:spcAft>
              <a:buSzPts val="1300"/>
              <a:buChar char="●"/>
            </a:pPr>
            <a:r>
              <a:rPr lang="en"/>
              <a:t>It is the use of strategies, tools and artifacts that augment or reduce the need for manual or human involvement or intervention in unskilled, repetitive or redundant tasks.</a:t>
            </a:r>
            <a:endParaRPr/>
          </a:p>
          <a:p>
            <a:pPr marL="0" lvl="0" indent="0" algn="l" rtl="0">
              <a:spcBef>
                <a:spcPts val="1200"/>
              </a:spcBef>
              <a:spcAft>
                <a:spcPts val="0"/>
              </a:spcAft>
              <a:buNone/>
            </a:pPr>
            <a:r>
              <a:rPr lang="en"/>
              <a:t>Why automation ?</a:t>
            </a:r>
            <a:endParaRPr/>
          </a:p>
          <a:p>
            <a:pPr marL="457200" lvl="0" indent="-311150" algn="l" rtl="0">
              <a:spcBef>
                <a:spcPts val="1200"/>
              </a:spcBef>
              <a:spcAft>
                <a:spcPts val="0"/>
              </a:spcAft>
              <a:buSzPts val="1300"/>
              <a:buChar char="●"/>
            </a:pPr>
            <a:r>
              <a:rPr lang="en"/>
              <a:t>Software testing using an automatic test program will generally avoid the errors that humans make when they get tired after multiple repetitions. </a:t>
            </a:r>
            <a:endParaRPr/>
          </a:p>
          <a:p>
            <a:pPr marL="457200" lvl="0" indent="-311150" algn="l" rtl="0">
              <a:spcBef>
                <a:spcPts val="0"/>
              </a:spcBef>
              <a:spcAft>
                <a:spcPts val="0"/>
              </a:spcAft>
              <a:buSzPts val="1300"/>
              <a:buChar char="●"/>
            </a:pPr>
            <a:r>
              <a:rPr lang="en"/>
              <a:t>The test program won't skip any tests by mistake.</a:t>
            </a:r>
            <a:endParaRPr/>
          </a:p>
          <a:p>
            <a:pPr marL="457200" lvl="0" indent="-311150" algn="l" rtl="0">
              <a:spcBef>
                <a:spcPts val="0"/>
              </a:spcBef>
              <a:spcAft>
                <a:spcPts val="0"/>
              </a:spcAft>
              <a:buSzPts val="1300"/>
              <a:buChar char="●"/>
            </a:pPr>
            <a:r>
              <a:rPr lang="en"/>
              <a:t>The test program can also record the results of the test accurately.</a:t>
            </a:r>
            <a:endParaRPr/>
          </a:p>
          <a:p>
            <a:pPr marL="457200" lvl="0" indent="-311150" algn="l" rtl="0">
              <a:spcBef>
                <a:spcPts val="0"/>
              </a:spcBef>
              <a:spcAft>
                <a:spcPts val="0"/>
              </a:spcAft>
              <a:buSzPts val="1300"/>
              <a:buChar char="●"/>
            </a:pPr>
            <a:r>
              <a:rPr lang="en"/>
              <a:t>The results can be automatically fed into a database that may provide useful statistics on how well the software development process is going.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Automation</a:t>
            </a:r>
            <a:endParaRPr/>
          </a:p>
        </p:txBody>
      </p:sp>
      <p:sp>
        <p:nvSpPr>
          <p:cNvPr id="469" name="Google Shape;469;p67"/>
          <p:cNvSpPr txBox="1">
            <a:spLocks noGrp="1"/>
          </p:cNvSpPr>
          <p:nvPr>
            <p:ph type="body" idx="1"/>
          </p:nvPr>
        </p:nvSpPr>
        <p:spPr>
          <a:xfrm>
            <a:off x="1297500" y="1307850"/>
            <a:ext cx="7038900" cy="3647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Myths about automation</a:t>
            </a:r>
            <a:endParaRPr/>
          </a:p>
          <a:p>
            <a:pPr marL="457200" lvl="0" indent="-311150" algn="l" rtl="0">
              <a:spcBef>
                <a:spcPts val="1200"/>
              </a:spcBef>
              <a:spcAft>
                <a:spcPts val="0"/>
              </a:spcAft>
              <a:buSzPts val="1300"/>
              <a:buChar char="●"/>
            </a:pPr>
            <a:r>
              <a:rPr lang="en"/>
              <a:t>We will be able to automate all testing!</a:t>
            </a:r>
            <a:endParaRPr/>
          </a:p>
          <a:p>
            <a:pPr marL="457200" lvl="0" indent="-311150" algn="l" rtl="0">
              <a:spcBef>
                <a:spcPts val="0"/>
              </a:spcBef>
              <a:spcAft>
                <a:spcPts val="0"/>
              </a:spcAft>
              <a:buSzPts val="1300"/>
              <a:buChar char="●"/>
            </a:pPr>
            <a:r>
              <a:rPr lang="en"/>
              <a:t>Test automation will increase productivity so much that we’ll be able to do all the testing with fewer people (eliminate staff).</a:t>
            </a:r>
            <a:endParaRPr/>
          </a:p>
          <a:p>
            <a:pPr marL="457200" lvl="0" indent="-311150" algn="l" rtl="0">
              <a:spcBef>
                <a:spcPts val="0"/>
              </a:spcBef>
              <a:spcAft>
                <a:spcPts val="0"/>
              </a:spcAft>
              <a:buSzPts val="1300"/>
              <a:buChar char="●"/>
            </a:pPr>
            <a:r>
              <a:rPr lang="en"/>
              <a:t>Test automation is so easy that we won’t need to do any training.</a:t>
            </a:r>
            <a:endParaRPr/>
          </a:p>
          <a:p>
            <a:pPr marL="457200" lvl="0" indent="-311150" algn="l" rtl="0">
              <a:spcBef>
                <a:spcPts val="0"/>
              </a:spcBef>
              <a:spcAft>
                <a:spcPts val="0"/>
              </a:spcAft>
              <a:buSzPts val="1300"/>
              <a:buChar char="●"/>
            </a:pPr>
            <a:r>
              <a:rPr lang="en"/>
              <a:t>Automation will reduce our whole testing workload.</a:t>
            </a:r>
            <a:endParaRPr/>
          </a:p>
          <a:p>
            <a:pPr marL="457200" lvl="0" indent="-311150" algn="l" rtl="0">
              <a:spcBef>
                <a:spcPts val="0"/>
              </a:spcBef>
              <a:spcAft>
                <a:spcPts val="0"/>
              </a:spcAft>
              <a:buSzPts val="1300"/>
              <a:buChar char="●"/>
            </a:pPr>
            <a:r>
              <a:rPr lang="en"/>
              <a:t>We won’t need to do any test planning.</a:t>
            </a:r>
            <a:endParaRPr/>
          </a:p>
          <a:p>
            <a:pPr marL="457200" lvl="0" indent="-311150" algn="l" rtl="0">
              <a:spcBef>
                <a:spcPts val="0"/>
              </a:spcBef>
              <a:spcAft>
                <a:spcPts val="0"/>
              </a:spcAft>
              <a:buSzPts val="1300"/>
              <a:buChar char="●"/>
            </a:pPr>
            <a:r>
              <a:rPr lang="en"/>
              <a:t>Doesn't automation make human testers "obsolete" or "redundant"?</a:t>
            </a:r>
            <a:endParaRPr/>
          </a:p>
          <a:p>
            <a:pPr marL="457200" lvl="0" indent="-311150" algn="l" rtl="0">
              <a:spcBef>
                <a:spcPts val="0"/>
              </a:spcBef>
              <a:spcAft>
                <a:spcPts val="0"/>
              </a:spcAft>
              <a:buSzPts val="1300"/>
              <a:buChar char="●"/>
            </a:pPr>
            <a:r>
              <a:rPr lang="en"/>
              <a:t>That time-intensive test design effort will no longer be necessary</a:t>
            </a:r>
            <a:endParaRPr/>
          </a:p>
          <a:p>
            <a:pPr marL="0" lvl="0" indent="0" algn="l" rtl="0">
              <a:spcBef>
                <a:spcPts val="1200"/>
              </a:spcBef>
              <a:spcAft>
                <a:spcPts val="0"/>
              </a:spcAft>
              <a:buNone/>
            </a:pPr>
            <a:r>
              <a:rPr lang="en"/>
              <a:t>When to automate?</a:t>
            </a:r>
            <a:endParaRPr/>
          </a:p>
          <a:p>
            <a:pPr marL="457200" lvl="0" indent="-311150" algn="l" rtl="0">
              <a:spcBef>
                <a:spcPts val="1200"/>
              </a:spcBef>
              <a:spcAft>
                <a:spcPts val="0"/>
              </a:spcAft>
              <a:buSzPts val="1300"/>
              <a:buChar char="●"/>
            </a:pPr>
            <a:r>
              <a:rPr lang="en"/>
              <a:t>When there is well defined and stable test requirement</a:t>
            </a:r>
            <a:endParaRPr/>
          </a:p>
          <a:p>
            <a:pPr marL="457200" lvl="0" indent="-311150" algn="l" rtl="0">
              <a:spcBef>
                <a:spcPts val="0"/>
              </a:spcBef>
              <a:spcAft>
                <a:spcPts val="0"/>
              </a:spcAft>
              <a:buSzPts val="1300"/>
              <a:buChar char="●"/>
            </a:pPr>
            <a:r>
              <a:rPr lang="en"/>
              <a:t>When there is redundant and repetitive and boring tasks which would cause human error</a:t>
            </a:r>
            <a:endParaRPr/>
          </a:p>
          <a:p>
            <a:pPr marL="457200" lvl="0" indent="-311150" algn="l" rtl="0">
              <a:spcBef>
                <a:spcPts val="0"/>
              </a:spcBef>
              <a:spcAft>
                <a:spcPts val="0"/>
              </a:spcAft>
              <a:buSzPts val="1300"/>
              <a:buChar char="●"/>
            </a:pPr>
            <a:r>
              <a:rPr lang="en"/>
              <a:t>When the focus is on data driven testing to increase coverage</a:t>
            </a:r>
            <a:endParaRPr/>
          </a:p>
          <a:p>
            <a:pPr marL="457200" lvl="0" indent="-311150" algn="l" rtl="0">
              <a:spcBef>
                <a:spcPts val="0"/>
              </a:spcBef>
              <a:spcAft>
                <a:spcPts val="0"/>
              </a:spcAft>
              <a:buSzPts val="1300"/>
              <a:buChar char="●"/>
            </a:pPr>
            <a:r>
              <a:rPr lang="en"/>
              <a:t>When there is a requirement for virtual entities to relate to real life scenarios</a:t>
            </a:r>
            <a:endParaRPr/>
          </a:p>
          <a:p>
            <a:pPr marL="457200" lvl="0" indent="-311150" algn="l" rtl="0">
              <a:spcBef>
                <a:spcPts val="0"/>
              </a:spcBef>
              <a:spcAft>
                <a:spcPts val="0"/>
              </a:spcAft>
              <a:buSzPts val="1300"/>
              <a:buChar char="●"/>
            </a:pPr>
            <a:r>
              <a:rPr lang="en"/>
              <a:t>Cost of manual testing is more than automated testing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Automation</a:t>
            </a:r>
            <a:endParaRPr/>
          </a:p>
        </p:txBody>
      </p:sp>
      <p:sp>
        <p:nvSpPr>
          <p:cNvPr id="475" name="Google Shape;475;p68"/>
          <p:cNvSpPr txBox="1">
            <a:spLocks noGrp="1"/>
          </p:cNvSpPr>
          <p:nvPr>
            <p:ph type="body" idx="1"/>
          </p:nvPr>
        </p:nvSpPr>
        <p:spPr>
          <a:xfrm>
            <a:off x="1297500" y="1307850"/>
            <a:ext cx="7038900" cy="3647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Test Automation should be used by considering the following aspects of a software:</a:t>
            </a:r>
            <a:endParaRPr/>
          </a:p>
          <a:p>
            <a:pPr marL="457200" lvl="0" indent="-311150" algn="l" rtl="0">
              <a:spcBef>
                <a:spcPts val="1200"/>
              </a:spcBef>
              <a:spcAft>
                <a:spcPts val="0"/>
              </a:spcAft>
              <a:buSzPts val="1300"/>
              <a:buChar char="●"/>
            </a:pPr>
            <a:r>
              <a:rPr lang="en"/>
              <a:t>Large and critical projects</a:t>
            </a:r>
            <a:endParaRPr/>
          </a:p>
          <a:p>
            <a:pPr marL="457200" lvl="0" indent="-311150" algn="l" rtl="0">
              <a:spcBef>
                <a:spcPts val="0"/>
              </a:spcBef>
              <a:spcAft>
                <a:spcPts val="0"/>
              </a:spcAft>
              <a:buSzPts val="1300"/>
              <a:buChar char="●"/>
            </a:pPr>
            <a:r>
              <a:rPr lang="en"/>
              <a:t>Projects that require testing the same areas frequently</a:t>
            </a:r>
            <a:endParaRPr/>
          </a:p>
          <a:p>
            <a:pPr marL="457200" lvl="0" indent="-311150" algn="l" rtl="0">
              <a:spcBef>
                <a:spcPts val="0"/>
              </a:spcBef>
              <a:spcAft>
                <a:spcPts val="0"/>
              </a:spcAft>
              <a:buSzPts val="1300"/>
              <a:buChar char="●"/>
            </a:pPr>
            <a:r>
              <a:rPr lang="en"/>
              <a:t>Requirements not changing frequently</a:t>
            </a:r>
            <a:endParaRPr/>
          </a:p>
          <a:p>
            <a:pPr marL="457200" lvl="0" indent="-311150" algn="l" rtl="0">
              <a:spcBef>
                <a:spcPts val="0"/>
              </a:spcBef>
              <a:spcAft>
                <a:spcPts val="0"/>
              </a:spcAft>
              <a:buSzPts val="1300"/>
              <a:buChar char="●"/>
            </a:pPr>
            <a:r>
              <a:rPr lang="en"/>
              <a:t>Accessing the application for load and performance with many virtual users</a:t>
            </a:r>
            <a:endParaRPr/>
          </a:p>
          <a:p>
            <a:pPr marL="457200" lvl="0" indent="-311150" algn="l" rtl="0">
              <a:spcBef>
                <a:spcPts val="0"/>
              </a:spcBef>
              <a:spcAft>
                <a:spcPts val="0"/>
              </a:spcAft>
              <a:buSzPts val="1300"/>
              <a:buChar char="●"/>
            </a:pPr>
            <a:r>
              <a:rPr lang="en"/>
              <a:t>Stable software with respect to manual testing</a:t>
            </a:r>
            <a:endParaRPr/>
          </a:p>
          <a:p>
            <a:pPr marL="457200" lvl="0" indent="-311150" algn="l" rtl="0">
              <a:spcBef>
                <a:spcPts val="0"/>
              </a:spcBef>
              <a:spcAft>
                <a:spcPts val="0"/>
              </a:spcAft>
              <a:buSzPts val="1300"/>
              <a:buChar char="●"/>
            </a:pPr>
            <a:r>
              <a:rPr lang="en"/>
              <a:t>Availability of time</a:t>
            </a:r>
            <a:endParaRPr/>
          </a:p>
          <a:p>
            <a:pPr marL="457200" lvl="0" indent="-311150" algn="l" rtl="0">
              <a:spcBef>
                <a:spcPts val="0"/>
              </a:spcBef>
              <a:spcAft>
                <a:spcPts val="0"/>
              </a:spcAft>
              <a:buSzPts val="1300"/>
              <a:buChar char="●"/>
            </a:pPr>
            <a:r>
              <a:rPr lang="en"/>
              <a:t>Target specific areas of the total effort as candidates for automation.</a:t>
            </a:r>
            <a:endParaRPr/>
          </a:p>
          <a:p>
            <a:pPr marL="457200" lvl="0" indent="-311150" algn="l" rtl="0">
              <a:spcBef>
                <a:spcPts val="0"/>
              </a:spcBef>
              <a:spcAft>
                <a:spcPts val="0"/>
              </a:spcAft>
              <a:buSzPts val="1300"/>
              <a:buChar char="●"/>
            </a:pPr>
            <a:r>
              <a:rPr lang="en"/>
              <a:t>Start with highly redundant tasks or scenarios.</a:t>
            </a:r>
            <a:endParaRPr/>
          </a:p>
          <a:p>
            <a:pPr marL="457200" lvl="0" indent="-311150" algn="l" rtl="0">
              <a:spcBef>
                <a:spcPts val="0"/>
              </a:spcBef>
              <a:spcAft>
                <a:spcPts val="0"/>
              </a:spcAft>
              <a:buSzPts val="1300"/>
              <a:buChar char="●"/>
            </a:pPr>
            <a:r>
              <a:rPr lang="en"/>
              <a:t>Automate repetitive tasks that are boring or tend to cause human error.</a:t>
            </a:r>
            <a:endParaRPr/>
          </a:p>
          <a:p>
            <a:pPr marL="457200" lvl="0" indent="-311150" algn="l" rtl="0">
              <a:spcBef>
                <a:spcPts val="0"/>
              </a:spcBef>
              <a:spcAft>
                <a:spcPts val="0"/>
              </a:spcAft>
              <a:buSzPts val="1300"/>
              <a:buChar char="●"/>
            </a:pPr>
            <a:r>
              <a:rPr lang="en"/>
              <a:t>Focus on well-developed and well-understood use cases or scenarios first.</a:t>
            </a:r>
            <a:endParaRPr/>
          </a:p>
          <a:p>
            <a:pPr marL="457200" lvl="0" indent="-311150" algn="l" rtl="0">
              <a:spcBef>
                <a:spcPts val="0"/>
              </a:spcBef>
              <a:spcAft>
                <a:spcPts val="0"/>
              </a:spcAft>
              <a:buSzPts val="1300"/>
              <a:buChar char="●"/>
            </a:pPr>
            <a:r>
              <a:rPr lang="en"/>
              <a:t>Choose relatively stable areas of the application over volatile ones.</a:t>
            </a:r>
            <a:endParaRPr/>
          </a:p>
          <a:p>
            <a:pPr marL="457200" lvl="0" indent="-311150" algn="l" rtl="0">
              <a:spcBef>
                <a:spcPts val="0"/>
              </a:spcBef>
              <a:spcAft>
                <a:spcPts val="0"/>
              </a:spcAft>
              <a:buSzPts val="1300"/>
              <a:buChar char="●"/>
            </a:pPr>
            <a:r>
              <a:rPr lang="en"/>
              <a:t>Enhance automation by using data-driven testing techniques (increase the depth and breadth of testing coverage).</a:t>
            </a:r>
            <a:endParaRPr/>
          </a:p>
          <a:p>
            <a:pPr marL="457200" lvl="0" indent="-311150" algn="l" rtl="0">
              <a:spcBef>
                <a:spcPts val="0"/>
              </a:spcBef>
              <a:spcAft>
                <a:spcPts val="0"/>
              </a:spcAft>
              <a:buSzPts val="1300"/>
              <a:buChar char="●"/>
            </a:pPr>
            <a:r>
              <a:rPr lang="en"/>
              <a:t>Designate a few specialists and not all</a:t>
            </a:r>
            <a:endParaRPr/>
          </a:p>
          <a:p>
            <a:pPr marL="457200" lvl="0" indent="-311150" algn="l" rtl="0">
              <a:spcBef>
                <a:spcPts val="0"/>
              </a:spcBef>
              <a:spcAft>
                <a:spcPts val="0"/>
              </a:spcAft>
              <a:buSzPts val="1300"/>
              <a:buChar char="●"/>
            </a:pPr>
            <a:r>
              <a:rPr lang="en"/>
              <a:t>Know that 100 percent automation is not a realistic goal, and that manual testing will still be essential.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Software Testing Tools</a:t>
            </a:r>
            <a:endParaRPr/>
          </a:p>
        </p:txBody>
      </p:sp>
      <p:sp>
        <p:nvSpPr>
          <p:cNvPr id="481" name="Google Shape;481;p69"/>
          <p:cNvSpPr txBox="1">
            <a:spLocks noGrp="1"/>
          </p:cNvSpPr>
          <p:nvPr>
            <p:ph type="body" idx="1"/>
          </p:nvPr>
        </p:nvSpPr>
        <p:spPr>
          <a:xfrm>
            <a:off x="1297500" y="1567550"/>
            <a:ext cx="7038900" cy="3090000"/>
          </a:xfrm>
          <a:prstGeom prst="rect">
            <a:avLst/>
          </a:prstGeom>
        </p:spPr>
        <p:txBody>
          <a:bodyPr spcFirstLastPara="1" wrap="square" lIns="91425" tIns="91425" rIns="91425" bIns="91425" anchor="t" anchorCtr="0">
            <a:normAutofit/>
          </a:bodyPr>
          <a:lstStyle/>
          <a:p>
            <a:pPr>
              <a:lnSpc>
                <a:spcPct val="114999"/>
              </a:lnSpc>
            </a:pPr>
            <a:r>
              <a:rPr lang="en"/>
              <a:t>OpenText™ UFT One, an AI-powered functional testing tool, accelerates test automation across desktop, web, mobile, mainframe, composite, and packaged enterprise-grade applications. </a:t>
            </a:r>
          </a:p>
          <a:p>
            <a:pPr>
              <a:lnSpc>
                <a:spcPct val="150000"/>
              </a:lnSpc>
            </a:pPr>
            <a:r>
              <a:rPr lang="en"/>
              <a:t>It was formerly known as Micro Focus Unified Functional Testing and </a:t>
            </a:r>
            <a:r>
              <a:rPr lang="en" err="1"/>
              <a:t>QuickTest</a:t>
            </a:r>
            <a:r>
              <a:rPr lang="en"/>
              <a:t> </a:t>
            </a:r>
            <a:r>
              <a:rPr lang="en" err="1"/>
              <a:t>Professional.HPE</a:t>
            </a:r>
            <a:r>
              <a:rPr lang="en"/>
              <a:t> Unified Functional Testing (UFT) software, formerly known as HP </a:t>
            </a:r>
            <a:r>
              <a:rPr lang="en" err="1"/>
              <a:t>QuickTest</a:t>
            </a:r>
            <a:r>
              <a:rPr lang="en"/>
              <a:t> Professional (QTP)</a:t>
            </a:r>
          </a:p>
          <a:p>
            <a:pPr marL="457200" lvl="0" indent="-311150" algn="l" rtl="0">
              <a:lnSpc>
                <a:spcPct val="150000"/>
              </a:lnSpc>
              <a:spcBef>
                <a:spcPts val="0"/>
              </a:spcBef>
              <a:spcAft>
                <a:spcPts val="0"/>
              </a:spcAft>
              <a:buSzPts val="1300"/>
              <a:buChar char="●"/>
            </a:pPr>
            <a:r>
              <a:rPr lang="en"/>
              <a:t>Selenium</a:t>
            </a:r>
            <a:endParaRPr/>
          </a:p>
          <a:p>
            <a:pPr marL="457200" lvl="0" indent="-311150" algn="l" rtl="0">
              <a:lnSpc>
                <a:spcPct val="150000"/>
              </a:lnSpc>
              <a:spcBef>
                <a:spcPts val="0"/>
              </a:spcBef>
              <a:spcAft>
                <a:spcPts val="0"/>
              </a:spcAft>
              <a:buSzPts val="1300"/>
              <a:buChar char="●"/>
            </a:pPr>
            <a:r>
              <a:rPr lang="en"/>
              <a:t>IBM Rational Functional Tester</a:t>
            </a:r>
            <a:endParaRPr/>
          </a:p>
          <a:p>
            <a:pPr marL="457200" lvl="0" indent="-311150" algn="l" rtl="0">
              <a:lnSpc>
                <a:spcPct val="150000"/>
              </a:lnSpc>
              <a:spcBef>
                <a:spcPts val="0"/>
              </a:spcBef>
              <a:spcAft>
                <a:spcPts val="0"/>
              </a:spcAft>
              <a:buSzPts val="1300"/>
              <a:buChar char="●"/>
            </a:pPr>
            <a:r>
              <a:rPr lang="en" err="1"/>
              <a:t>SilkTest</a:t>
            </a:r>
            <a:endParaRPr/>
          </a:p>
          <a:p>
            <a:pPr marL="457200" lvl="0" indent="-311150" algn="l" rtl="0">
              <a:lnSpc>
                <a:spcPct val="150000"/>
              </a:lnSpc>
              <a:spcBef>
                <a:spcPts val="0"/>
              </a:spcBef>
              <a:spcAft>
                <a:spcPts val="0"/>
              </a:spcAft>
              <a:buSzPts val="1300"/>
              <a:buChar char="●"/>
            </a:pPr>
            <a:r>
              <a:rPr lang="en" err="1"/>
              <a:t>TestComplete</a:t>
            </a:r>
            <a:endParaRPr/>
          </a:p>
          <a:p>
            <a:pPr marL="0" lvl="0" indent="0" algn="l" rtl="0">
              <a:spcBef>
                <a:spcPts val="1200"/>
              </a:spcBef>
              <a:spcAft>
                <a:spcPts val="120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Test Assets</a:t>
            </a:r>
          </a:p>
        </p:txBody>
      </p:sp>
      <p:sp>
        <p:nvSpPr>
          <p:cNvPr id="487" name="Google Shape;487;p70"/>
          <p:cNvSpPr txBox="1">
            <a:spLocks noGrp="1"/>
          </p:cNvSpPr>
          <p:nvPr>
            <p:ph type="body" idx="1"/>
          </p:nvPr>
        </p:nvSpPr>
        <p:spPr>
          <a:xfrm>
            <a:off x="1297500" y="1307850"/>
            <a:ext cx="7038900" cy="350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documentation involves the documentation of artifacts that should be developed before or during the testing of Software.</a:t>
            </a:r>
            <a:endParaRPr/>
          </a:p>
          <a:p>
            <a:pPr marL="0" lvl="0" indent="0" algn="l" rtl="0">
              <a:spcBef>
                <a:spcPts val="1200"/>
              </a:spcBef>
              <a:spcAft>
                <a:spcPts val="0"/>
              </a:spcAft>
              <a:buNone/>
            </a:pPr>
            <a:r>
              <a:rPr lang="en"/>
              <a:t>Documentation for software testing helps in estimating the testing effort required, test coverage, requirement tracking/tracing, etc.</a:t>
            </a:r>
            <a:endParaRPr/>
          </a:p>
          <a:p>
            <a:pPr marL="0" lvl="0" indent="0" algn="l" rtl="0">
              <a:spcBef>
                <a:spcPts val="1200"/>
              </a:spcBef>
              <a:spcAft>
                <a:spcPts val="0"/>
              </a:spcAft>
              <a:buNone/>
            </a:pPr>
            <a:endParaRPr/>
          </a:p>
          <a:p>
            <a:pPr marL="457200" lvl="0" indent="-311150" algn="l" rtl="0">
              <a:lnSpc>
                <a:spcPct val="200000"/>
              </a:lnSpc>
              <a:spcBef>
                <a:spcPts val="1200"/>
              </a:spcBef>
              <a:spcAft>
                <a:spcPts val="0"/>
              </a:spcAft>
              <a:buSzPts val="1300"/>
              <a:buChar char="●"/>
            </a:pPr>
            <a:r>
              <a:rPr lang="en"/>
              <a:t> Test Plan</a:t>
            </a:r>
            <a:endParaRPr/>
          </a:p>
          <a:p>
            <a:pPr marL="457200" lvl="0" indent="-311150" algn="l" rtl="0">
              <a:lnSpc>
                <a:spcPct val="200000"/>
              </a:lnSpc>
              <a:spcBef>
                <a:spcPts val="0"/>
              </a:spcBef>
              <a:spcAft>
                <a:spcPts val="0"/>
              </a:spcAft>
              <a:buSzPts val="1300"/>
              <a:buChar char="●"/>
            </a:pPr>
            <a:r>
              <a:rPr lang="en"/>
              <a:t> Test Scenario</a:t>
            </a:r>
            <a:endParaRPr/>
          </a:p>
          <a:p>
            <a:pPr marL="457200" lvl="0" indent="-311150" algn="l" rtl="0">
              <a:lnSpc>
                <a:spcPct val="200000"/>
              </a:lnSpc>
              <a:spcBef>
                <a:spcPts val="0"/>
              </a:spcBef>
              <a:spcAft>
                <a:spcPts val="0"/>
              </a:spcAft>
              <a:buSzPts val="1300"/>
              <a:buChar char="●"/>
            </a:pPr>
            <a:r>
              <a:rPr lang="en"/>
              <a:t> Test Case</a:t>
            </a:r>
            <a:endParaRPr/>
          </a:p>
          <a:p>
            <a:pPr marL="457200" lvl="0" indent="-311150" algn="l" rtl="0">
              <a:lnSpc>
                <a:spcPct val="200000"/>
              </a:lnSpc>
              <a:spcBef>
                <a:spcPts val="0"/>
              </a:spcBef>
              <a:spcAft>
                <a:spcPts val="0"/>
              </a:spcAft>
              <a:buSzPts val="1300"/>
              <a:buChar char="●"/>
            </a:pPr>
            <a:r>
              <a:rPr lang="en"/>
              <a:t> Traceability Matrix</a:t>
            </a:r>
            <a:endParaRPr/>
          </a:p>
          <a:p>
            <a:pPr marL="0" lvl="0" indent="0" algn="l" rtl="0">
              <a:spcBef>
                <a:spcPts val="1200"/>
              </a:spcBef>
              <a:spcAft>
                <a:spcPts val="1200"/>
              </a:spcAft>
              <a:buNone/>
            </a:pPr>
            <a:endParaRPr/>
          </a:p>
        </p:txBody>
      </p:sp>
      <p:sp>
        <p:nvSpPr>
          <p:cNvPr id="2" name="TextBox 1">
            <a:extLst>
              <a:ext uri="{FF2B5EF4-FFF2-40B4-BE49-F238E27FC236}">
                <a16:creationId xmlns:a16="http://schemas.microsoft.com/office/drawing/2014/main" id="{4424DD3C-5755-8A18-2E1E-D099B18F7D42}"/>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Plan</a:t>
            </a:r>
            <a:endParaRPr/>
          </a:p>
        </p:txBody>
      </p:sp>
      <p:sp>
        <p:nvSpPr>
          <p:cNvPr id="493" name="Google Shape;493;p71"/>
          <p:cNvSpPr txBox="1">
            <a:spLocks noGrp="1"/>
          </p:cNvSpPr>
          <p:nvPr>
            <p:ph type="body" idx="1"/>
          </p:nvPr>
        </p:nvSpPr>
        <p:spPr>
          <a:xfrm>
            <a:off x="1297500" y="1102700"/>
            <a:ext cx="7038900" cy="391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test plan outlines the strategy that will be used to test an application, the resources that will be used, the test environment in which testing will be performed, and the limitations of the testing and the schedule of testing activities. </a:t>
            </a:r>
            <a:endParaRPr/>
          </a:p>
          <a:p>
            <a:pPr marL="0" lvl="0" indent="0" algn="l" rtl="0">
              <a:spcBef>
                <a:spcPts val="1200"/>
              </a:spcBef>
              <a:spcAft>
                <a:spcPts val="0"/>
              </a:spcAft>
              <a:buNone/>
            </a:pPr>
            <a:r>
              <a:rPr lang="en"/>
              <a:t>Typically the Quality Assurance Team Lead will be responsible for writing a Test Plan.</a:t>
            </a:r>
            <a:endParaRPr/>
          </a:p>
          <a:p>
            <a:pPr marL="0" lvl="0" indent="0" algn="l" rtl="0">
              <a:spcBef>
                <a:spcPts val="1200"/>
              </a:spcBef>
              <a:spcAft>
                <a:spcPts val="0"/>
              </a:spcAft>
              <a:buNone/>
            </a:pPr>
            <a:r>
              <a:rPr lang="en"/>
              <a:t>A test plan includes the following:</a:t>
            </a:r>
            <a:endParaRPr/>
          </a:p>
          <a:p>
            <a:pPr marL="457200" lvl="0" indent="-311150" algn="l" rtl="0">
              <a:spcBef>
                <a:spcPts val="1200"/>
              </a:spcBef>
              <a:spcAft>
                <a:spcPts val="0"/>
              </a:spcAft>
              <a:buSzPts val="1300"/>
              <a:buChar char="●"/>
            </a:pPr>
            <a:r>
              <a:rPr lang="en"/>
              <a:t>Introduction to the Test Plan document</a:t>
            </a:r>
            <a:endParaRPr/>
          </a:p>
          <a:p>
            <a:pPr marL="457200" lvl="0" indent="-311150" algn="l" rtl="0">
              <a:spcBef>
                <a:spcPts val="0"/>
              </a:spcBef>
              <a:spcAft>
                <a:spcPts val="0"/>
              </a:spcAft>
              <a:buSzPts val="1300"/>
              <a:buChar char="●"/>
            </a:pPr>
            <a:r>
              <a:rPr lang="en"/>
              <a:t>Assumptions while testing the application</a:t>
            </a:r>
            <a:endParaRPr/>
          </a:p>
          <a:p>
            <a:pPr marL="457200" lvl="0" indent="-311150" algn="l" rtl="0">
              <a:spcBef>
                <a:spcPts val="0"/>
              </a:spcBef>
              <a:spcAft>
                <a:spcPts val="0"/>
              </a:spcAft>
              <a:buSzPts val="1300"/>
              <a:buChar char="●"/>
            </a:pPr>
            <a:r>
              <a:rPr lang="en"/>
              <a:t>List of test cases included in testing the application</a:t>
            </a:r>
            <a:endParaRPr/>
          </a:p>
          <a:p>
            <a:pPr marL="457200" lvl="0" indent="-311150" algn="l" rtl="0">
              <a:spcBef>
                <a:spcPts val="0"/>
              </a:spcBef>
              <a:spcAft>
                <a:spcPts val="0"/>
              </a:spcAft>
              <a:buSzPts val="1300"/>
              <a:buChar char="●"/>
            </a:pPr>
            <a:r>
              <a:rPr lang="en"/>
              <a:t>List of features to be tested</a:t>
            </a:r>
            <a:endParaRPr/>
          </a:p>
          <a:p>
            <a:pPr marL="457200" lvl="0" indent="-311150" algn="l" rtl="0">
              <a:spcBef>
                <a:spcPts val="0"/>
              </a:spcBef>
              <a:spcAft>
                <a:spcPts val="0"/>
              </a:spcAft>
              <a:buSzPts val="1300"/>
              <a:buChar char="●"/>
            </a:pPr>
            <a:r>
              <a:rPr lang="en"/>
              <a:t>What sort of approach to use while testing the software</a:t>
            </a:r>
            <a:endParaRPr/>
          </a:p>
          <a:p>
            <a:pPr marL="457200" lvl="0" indent="-311150" algn="l" rtl="0">
              <a:spcBef>
                <a:spcPts val="0"/>
              </a:spcBef>
              <a:spcAft>
                <a:spcPts val="0"/>
              </a:spcAft>
              <a:buSzPts val="1300"/>
              <a:buChar char="●"/>
            </a:pPr>
            <a:r>
              <a:rPr lang="en"/>
              <a:t>List of deliverables that need to be tested</a:t>
            </a:r>
            <a:endParaRPr/>
          </a:p>
          <a:p>
            <a:pPr marL="457200" lvl="0" indent="-311150" algn="l" rtl="0">
              <a:spcBef>
                <a:spcPts val="0"/>
              </a:spcBef>
              <a:spcAft>
                <a:spcPts val="0"/>
              </a:spcAft>
              <a:buSzPts val="1300"/>
              <a:buChar char="●"/>
            </a:pPr>
            <a:r>
              <a:rPr lang="en"/>
              <a:t>The resources allocated for testing the application</a:t>
            </a:r>
            <a:endParaRPr/>
          </a:p>
          <a:p>
            <a:pPr marL="457200" lvl="0" indent="-311150" algn="l" rtl="0">
              <a:spcBef>
                <a:spcPts val="0"/>
              </a:spcBef>
              <a:spcAft>
                <a:spcPts val="0"/>
              </a:spcAft>
              <a:buSzPts val="1300"/>
              <a:buChar char="●"/>
            </a:pPr>
            <a:r>
              <a:rPr lang="en"/>
              <a:t>Any risks involved during the testing process</a:t>
            </a:r>
            <a:endParaRPr/>
          </a:p>
          <a:p>
            <a:pPr marL="457200" lvl="0" indent="-311150" algn="l" rtl="0">
              <a:spcBef>
                <a:spcPts val="0"/>
              </a:spcBef>
              <a:spcAft>
                <a:spcPts val="0"/>
              </a:spcAft>
              <a:buSzPts val="1300"/>
              <a:buChar char="●"/>
            </a:pPr>
            <a:r>
              <a:rPr lang="en"/>
              <a:t>A schedule of tasks and milestones to be achieved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Scenario</a:t>
            </a:r>
            <a:endParaRPr/>
          </a:p>
        </p:txBody>
      </p:sp>
      <p:sp>
        <p:nvSpPr>
          <p:cNvPr id="499" name="Google Shape;499;p72"/>
          <p:cNvSpPr txBox="1">
            <a:spLocks noGrp="1"/>
          </p:cNvSpPr>
          <p:nvPr>
            <p:ph type="body" idx="1"/>
          </p:nvPr>
        </p:nvSpPr>
        <p:spPr>
          <a:xfrm>
            <a:off x="1297500" y="1567550"/>
            <a:ext cx="7038900" cy="3206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Is a statement that notifies what area in the application will be tested. Testscenarios are used to ensure that all process flows are tested from end to end. A particular area of an application can have as little as one test scenario to a few hundred scenarios depending on the magnitude and complexity of the application.</a:t>
            </a: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n"/>
              <a:t>The terms 'test scenario' and 'test cases' are used interchangeably, however a test scenario has several steps, whereas a test case has a single step. Viewed from this perspective, test scenarios are test cases, but they include several test cases and the sequence that they should be executed. Apart from this, each test is dependent on the output from the previous test.</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When to Stop Testing?</a:t>
            </a:r>
            <a:endParaRPr/>
          </a:p>
        </p:txBody>
      </p:sp>
      <p:sp>
        <p:nvSpPr>
          <p:cNvPr id="165" name="Google Shape;165;p18"/>
          <p:cNvSpPr txBox="1">
            <a:spLocks noGrp="1"/>
          </p:cNvSpPr>
          <p:nvPr>
            <p:ph type="body" idx="1"/>
          </p:nvPr>
        </p:nvSpPr>
        <p:spPr>
          <a:xfrm>
            <a:off x="1297500" y="1428750"/>
            <a:ext cx="7038900" cy="323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Testing is a never-ending process and no one can claim that a software is 100% tested. The following aspects are to be considered for stopping the testing process:</a:t>
            </a:r>
            <a:endParaRPr sz="1400"/>
          </a:p>
          <a:p>
            <a:pPr marL="457200" lvl="0" indent="-317500" algn="l" rtl="0">
              <a:lnSpc>
                <a:spcPct val="150000"/>
              </a:lnSpc>
              <a:spcBef>
                <a:spcPts val="1200"/>
              </a:spcBef>
              <a:spcAft>
                <a:spcPts val="0"/>
              </a:spcAft>
              <a:buSzPts val="1400"/>
              <a:buChar char="●"/>
            </a:pPr>
            <a:r>
              <a:rPr lang="en" sz="1400"/>
              <a:t>Testing Deadlines</a:t>
            </a:r>
            <a:endParaRPr sz="1400"/>
          </a:p>
          <a:p>
            <a:pPr marL="457200" lvl="0" indent="-317500" algn="l" rtl="0">
              <a:lnSpc>
                <a:spcPct val="150000"/>
              </a:lnSpc>
              <a:spcBef>
                <a:spcPts val="0"/>
              </a:spcBef>
              <a:spcAft>
                <a:spcPts val="0"/>
              </a:spcAft>
              <a:buSzPts val="1400"/>
              <a:buChar char="●"/>
            </a:pPr>
            <a:r>
              <a:rPr lang="en" sz="1400"/>
              <a:t>Completion of test case execution</a:t>
            </a:r>
            <a:endParaRPr sz="1400"/>
          </a:p>
          <a:p>
            <a:pPr marL="457200" lvl="0" indent="-317500" algn="l" rtl="0">
              <a:lnSpc>
                <a:spcPct val="150000"/>
              </a:lnSpc>
              <a:spcBef>
                <a:spcPts val="0"/>
              </a:spcBef>
              <a:spcAft>
                <a:spcPts val="0"/>
              </a:spcAft>
              <a:buSzPts val="1400"/>
              <a:buChar char="●"/>
            </a:pPr>
            <a:r>
              <a:rPr lang="en" sz="1400"/>
              <a:t>Completion of functional and code coverage to a certain point</a:t>
            </a:r>
            <a:endParaRPr sz="1400"/>
          </a:p>
          <a:p>
            <a:pPr marL="457200" lvl="0" indent="-317500" algn="l" rtl="0">
              <a:lnSpc>
                <a:spcPct val="150000"/>
              </a:lnSpc>
              <a:spcBef>
                <a:spcPts val="0"/>
              </a:spcBef>
              <a:spcAft>
                <a:spcPts val="0"/>
              </a:spcAft>
              <a:buSzPts val="1400"/>
              <a:buChar char="●"/>
            </a:pPr>
            <a:r>
              <a:rPr lang="en" sz="1400"/>
              <a:t>Bug rate falls below a certain level and no high-priority bugs are identified</a:t>
            </a:r>
            <a:endParaRPr sz="1400"/>
          </a:p>
          <a:p>
            <a:pPr marL="457200" lvl="0" indent="-317500" algn="l" rtl="0">
              <a:lnSpc>
                <a:spcPct val="150000"/>
              </a:lnSpc>
              <a:spcBef>
                <a:spcPts val="0"/>
              </a:spcBef>
              <a:spcAft>
                <a:spcPts val="0"/>
              </a:spcAft>
              <a:buSzPts val="1400"/>
              <a:buChar char="●"/>
            </a:pPr>
            <a:r>
              <a:rPr lang="en" sz="1400"/>
              <a:t>Management decision</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Case</a:t>
            </a:r>
            <a:endParaRPr/>
          </a:p>
        </p:txBody>
      </p:sp>
      <p:sp>
        <p:nvSpPr>
          <p:cNvPr id="505" name="Google Shape;505;p73"/>
          <p:cNvSpPr txBox="1">
            <a:spLocks noGrp="1"/>
          </p:cNvSpPr>
          <p:nvPr>
            <p:ph type="body" idx="1"/>
          </p:nvPr>
        </p:nvSpPr>
        <p:spPr>
          <a:xfrm>
            <a:off x="1297500" y="1102700"/>
            <a:ext cx="7038900" cy="39249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Test cases involve a set of steps, conditions, and inputs that can be used while performing testing tasks.</a:t>
            </a:r>
            <a:endParaRPr/>
          </a:p>
          <a:p>
            <a:pPr marL="457200" lvl="0" indent="-304958" algn="l" rtl="0">
              <a:spcBef>
                <a:spcPts val="0"/>
              </a:spcBef>
              <a:spcAft>
                <a:spcPts val="0"/>
              </a:spcAft>
              <a:buSzPct val="100000"/>
              <a:buChar char="●"/>
            </a:pPr>
            <a:r>
              <a:rPr lang="en"/>
              <a:t>The main intent of this activity is to ensure whether a software passes or fails in terms of its functionality and other aspects. </a:t>
            </a:r>
            <a:endParaRPr/>
          </a:p>
          <a:p>
            <a:pPr marL="457200" lvl="0" indent="-304958" algn="l" rtl="0">
              <a:spcBef>
                <a:spcPts val="0"/>
              </a:spcBef>
              <a:spcAft>
                <a:spcPts val="0"/>
              </a:spcAft>
              <a:buSzPct val="100000"/>
              <a:buChar char="●"/>
            </a:pPr>
            <a:r>
              <a:rPr lang="en"/>
              <a:t>There are many types of test cases such as functional, negative, error, logical test cases, physical test cases, UI test cases, etc.</a:t>
            </a:r>
            <a:endParaRPr/>
          </a:p>
          <a:p>
            <a:pPr marL="457200" lvl="0" indent="-304958" algn="l" rtl="0">
              <a:spcBef>
                <a:spcPts val="0"/>
              </a:spcBef>
              <a:spcAft>
                <a:spcPts val="0"/>
              </a:spcAft>
              <a:buSzPct val="100000"/>
              <a:buChar char="●"/>
            </a:pPr>
            <a:r>
              <a:rPr lang="en"/>
              <a:t>Furthermore, test cases are written to keep track of the testing coverage of a software.</a:t>
            </a:r>
            <a:endParaRPr/>
          </a:p>
          <a:p>
            <a:pPr marL="0" lvl="0" indent="0" algn="l" rtl="0">
              <a:spcBef>
                <a:spcPts val="1200"/>
              </a:spcBef>
              <a:spcAft>
                <a:spcPts val="0"/>
              </a:spcAft>
              <a:buNone/>
            </a:pPr>
            <a:r>
              <a:rPr lang="en"/>
              <a:t>The following components are always available and included in every test case:</a:t>
            </a:r>
            <a:endParaRPr/>
          </a:p>
          <a:p>
            <a:pPr marL="457200" lvl="0" indent="-304958" algn="l" rtl="0">
              <a:spcBef>
                <a:spcPts val="1200"/>
              </a:spcBef>
              <a:spcAft>
                <a:spcPts val="0"/>
              </a:spcAft>
              <a:buSzPct val="100000"/>
              <a:buChar char="●"/>
            </a:pPr>
            <a:r>
              <a:rPr lang="en"/>
              <a:t>Test case ID</a:t>
            </a:r>
            <a:endParaRPr/>
          </a:p>
          <a:p>
            <a:pPr marL="457200" lvl="0" indent="-304958" algn="l" rtl="0">
              <a:spcBef>
                <a:spcPts val="0"/>
              </a:spcBef>
              <a:spcAft>
                <a:spcPts val="0"/>
              </a:spcAft>
              <a:buSzPct val="100000"/>
              <a:buChar char="●"/>
            </a:pPr>
            <a:r>
              <a:rPr lang="en"/>
              <a:t>Product module.</a:t>
            </a:r>
            <a:endParaRPr/>
          </a:p>
          <a:p>
            <a:pPr marL="457200" lvl="0" indent="-304958" algn="l" rtl="0">
              <a:spcBef>
                <a:spcPts val="0"/>
              </a:spcBef>
              <a:spcAft>
                <a:spcPts val="0"/>
              </a:spcAft>
              <a:buSzPct val="100000"/>
              <a:buChar char="●"/>
            </a:pPr>
            <a:r>
              <a:rPr lang="en"/>
              <a:t>Product version</a:t>
            </a:r>
            <a:endParaRPr/>
          </a:p>
          <a:p>
            <a:pPr marL="457200" lvl="0" indent="-304958" algn="l" rtl="0">
              <a:spcBef>
                <a:spcPts val="0"/>
              </a:spcBef>
              <a:spcAft>
                <a:spcPts val="0"/>
              </a:spcAft>
              <a:buSzPct val="100000"/>
              <a:buChar char="●"/>
            </a:pPr>
            <a:r>
              <a:rPr lang="en"/>
              <a:t>Revision history</a:t>
            </a:r>
            <a:endParaRPr/>
          </a:p>
          <a:p>
            <a:pPr marL="457200" lvl="0" indent="-304958" algn="l" rtl="0">
              <a:spcBef>
                <a:spcPts val="0"/>
              </a:spcBef>
              <a:spcAft>
                <a:spcPts val="0"/>
              </a:spcAft>
              <a:buSzPct val="100000"/>
              <a:buChar char="●"/>
            </a:pPr>
            <a:r>
              <a:rPr lang="en"/>
              <a:t>Purpose</a:t>
            </a:r>
            <a:endParaRPr/>
          </a:p>
          <a:p>
            <a:pPr marL="457200" lvl="0" indent="-304958" algn="l" rtl="0">
              <a:spcBef>
                <a:spcPts val="0"/>
              </a:spcBef>
              <a:spcAft>
                <a:spcPts val="0"/>
              </a:spcAft>
              <a:buSzPct val="100000"/>
              <a:buChar char="●"/>
            </a:pPr>
            <a:r>
              <a:rPr lang="en"/>
              <a:t>Assumptions</a:t>
            </a:r>
            <a:endParaRPr/>
          </a:p>
          <a:p>
            <a:pPr marL="457200" lvl="0" indent="-304958" algn="l" rtl="0">
              <a:spcBef>
                <a:spcPts val="0"/>
              </a:spcBef>
              <a:spcAft>
                <a:spcPts val="0"/>
              </a:spcAft>
              <a:buSzPct val="100000"/>
              <a:buChar char="●"/>
            </a:pPr>
            <a:r>
              <a:rPr lang="en"/>
              <a:t>Pre-conditions</a:t>
            </a:r>
            <a:endParaRPr/>
          </a:p>
          <a:p>
            <a:pPr marL="457200" lvl="0" indent="-304958" algn="l" rtl="0">
              <a:spcBef>
                <a:spcPts val="0"/>
              </a:spcBef>
              <a:spcAft>
                <a:spcPts val="0"/>
              </a:spcAft>
              <a:buSzPct val="100000"/>
              <a:buChar char="●"/>
            </a:pPr>
            <a:r>
              <a:rPr lang="en"/>
              <a:t>Steps</a:t>
            </a:r>
            <a:endParaRPr/>
          </a:p>
          <a:p>
            <a:pPr marL="457200" lvl="0" indent="-304958" algn="l" rtl="0">
              <a:spcBef>
                <a:spcPts val="0"/>
              </a:spcBef>
              <a:spcAft>
                <a:spcPts val="0"/>
              </a:spcAft>
              <a:buSzPct val="100000"/>
              <a:buChar char="●"/>
            </a:pPr>
            <a:r>
              <a:rPr lang="en"/>
              <a:t>Expected outcome.</a:t>
            </a:r>
            <a:endParaRPr/>
          </a:p>
          <a:p>
            <a:pPr marL="457200" lvl="0" indent="-304958" algn="l" rtl="0">
              <a:spcBef>
                <a:spcPts val="0"/>
              </a:spcBef>
              <a:spcAft>
                <a:spcPts val="0"/>
              </a:spcAft>
              <a:buSzPct val="100000"/>
              <a:buChar char="●"/>
            </a:pPr>
            <a:r>
              <a:rPr lang="en"/>
              <a:t>Actual outcome</a:t>
            </a:r>
            <a:endParaRPr/>
          </a:p>
          <a:p>
            <a:pPr marL="457200" lvl="0" indent="-304958" algn="l" rtl="0">
              <a:spcBef>
                <a:spcPts val="0"/>
              </a:spcBef>
              <a:spcAft>
                <a:spcPts val="0"/>
              </a:spcAft>
              <a:buSzPct val="100000"/>
              <a:buChar char="●"/>
            </a:pPr>
            <a:r>
              <a:rPr lang="en"/>
              <a:t>Post-conditions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Traceability Matrix</a:t>
            </a:r>
            <a:endParaRPr/>
          </a:p>
        </p:txBody>
      </p:sp>
      <p:sp>
        <p:nvSpPr>
          <p:cNvPr id="511" name="Google Shape;511;p74"/>
          <p:cNvSpPr txBox="1">
            <a:spLocks noGrp="1"/>
          </p:cNvSpPr>
          <p:nvPr>
            <p:ph type="body" idx="1"/>
          </p:nvPr>
        </p:nvSpPr>
        <p:spPr>
          <a:xfrm>
            <a:off x="1049491" y="1157794"/>
            <a:ext cx="7038900" cy="3728700"/>
          </a:xfrm>
          <a:prstGeom prst="rect">
            <a:avLst/>
          </a:prstGeom>
        </p:spPr>
        <p:txBody>
          <a:bodyPr spcFirstLastPara="1" wrap="square" lIns="91425" tIns="91425" rIns="91425" bIns="91425" anchor="t" anchorCtr="0">
            <a:normAutofit fontScale="92500"/>
          </a:bodyPr>
          <a:lstStyle/>
          <a:p>
            <a:pPr marL="457200" lvl="0" indent="-304958" algn="l" rtl="0">
              <a:lnSpc>
                <a:spcPct val="150000"/>
              </a:lnSpc>
              <a:spcBef>
                <a:spcPts val="0"/>
              </a:spcBef>
              <a:spcAft>
                <a:spcPts val="0"/>
              </a:spcAft>
              <a:buSzPct val="100000"/>
              <a:buChar char="●"/>
            </a:pPr>
            <a:r>
              <a:rPr lang="en"/>
              <a:t>Traceability Matrix (also known as Requirement Traceability Matrix - RTM) is a table that is used to trace the requirements during the Software Development Life Cycle.  </a:t>
            </a:r>
            <a:endParaRPr/>
          </a:p>
          <a:p>
            <a:pPr marL="457200" lvl="0" indent="-304958" algn="l" rtl="0">
              <a:lnSpc>
                <a:spcPct val="150000"/>
              </a:lnSpc>
              <a:spcBef>
                <a:spcPts val="0"/>
              </a:spcBef>
              <a:spcAft>
                <a:spcPts val="0"/>
              </a:spcAft>
              <a:buSzPct val="100000"/>
              <a:buChar char="●"/>
            </a:pPr>
            <a:r>
              <a:rPr lang="en"/>
              <a:t>It can be used for forward tracing (i.e. from Requirements to Design or Coding) or backward (i.e. from Coding to Requirements). There are many user-defined templates for RTM.</a:t>
            </a:r>
            <a:endParaRPr/>
          </a:p>
          <a:p>
            <a:pPr marL="457200" lvl="0" indent="-304958" algn="l" rtl="0">
              <a:lnSpc>
                <a:spcPct val="150000"/>
              </a:lnSpc>
              <a:spcBef>
                <a:spcPts val="0"/>
              </a:spcBef>
              <a:spcAft>
                <a:spcPts val="0"/>
              </a:spcAft>
              <a:buSzPct val="100000"/>
              <a:buChar char="●"/>
            </a:pPr>
            <a:r>
              <a:rPr lang="en"/>
              <a:t>Each requirement in the RTM document is linked with its associated test case so that testing can be done as per the mentioned requirements. Furthermore, Bug ID is also included and linked with its associated requirements and test case.</a:t>
            </a:r>
            <a:endParaRPr/>
          </a:p>
          <a:p>
            <a:pPr marL="0" lvl="0" indent="0" algn="l" rtl="0">
              <a:spcBef>
                <a:spcPts val="1200"/>
              </a:spcBef>
              <a:spcAft>
                <a:spcPts val="0"/>
              </a:spcAft>
              <a:buNone/>
            </a:pPr>
            <a:r>
              <a:rPr lang="en"/>
              <a:t>The main goals for traceability matrix are:</a:t>
            </a:r>
            <a:endParaRPr/>
          </a:p>
          <a:p>
            <a:pPr marL="457200" lvl="0" indent="-304958" algn="l" rtl="0">
              <a:lnSpc>
                <a:spcPct val="150000"/>
              </a:lnSpc>
              <a:spcBef>
                <a:spcPts val="1200"/>
              </a:spcBef>
              <a:spcAft>
                <a:spcPts val="0"/>
              </a:spcAft>
              <a:buSzPct val="100000"/>
              <a:buChar char="●"/>
            </a:pPr>
            <a:r>
              <a:rPr lang="en"/>
              <a:t>Make sure the software is developed as per the mentioned requirements.</a:t>
            </a:r>
            <a:endParaRPr/>
          </a:p>
          <a:p>
            <a:pPr marL="457200" lvl="0" indent="-304958" algn="l" rtl="0">
              <a:lnSpc>
                <a:spcPct val="150000"/>
              </a:lnSpc>
              <a:spcBef>
                <a:spcPts val="0"/>
              </a:spcBef>
              <a:spcAft>
                <a:spcPts val="0"/>
              </a:spcAft>
              <a:buSzPct val="100000"/>
              <a:buChar char="●"/>
            </a:pPr>
            <a:r>
              <a:rPr lang="en"/>
              <a:t>Helps in finding the root cause of any bug.</a:t>
            </a:r>
            <a:endParaRPr/>
          </a:p>
          <a:p>
            <a:pPr marL="457200" lvl="0" indent="-304958" algn="l" rtl="0">
              <a:lnSpc>
                <a:spcPct val="150000"/>
              </a:lnSpc>
              <a:spcBef>
                <a:spcPts val="0"/>
              </a:spcBef>
              <a:spcAft>
                <a:spcPts val="0"/>
              </a:spcAft>
              <a:buSzPct val="100000"/>
              <a:buChar char="●"/>
            </a:pPr>
            <a:r>
              <a:rPr lang="en"/>
              <a:t>Helps in tracing the developed documents during different phases of SDLC.</a:t>
            </a:r>
            <a:endParaRPr/>
          </a:p>
          <a:p>
            <a:pPr marL="0" lvl="0" indent="0" algn="l" rtl="0">
              <a:spcBef>
                <a:spcPts val="1200"/>
              </a:spcBef>
              <a:spcAft>
                <a:spcPts val="120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5"/>
          <p:cNvSpPr txBox="1">
            <a:spLocks noGrp="1"/>
          </p:cNvSpPr>
          <p:nvPr>
            <p:ph type="title"/>
          </p:nvPr>
        </p:nvSpPr>
        <p:spPr>
          <a:xfrm>
            <a:off x="1297500" y="393750"/>
            <a:ext cx="7038900" cy="5589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a:latin typeface="Lato"/>
                <a:ea typeface="Lato"/>
                <a:cs typeface="Lato"/>
                <a:sym typeface="Lato"/>
              </a:rPr>
              <a:t>Basic Test Principles</a:t>
            </a:r>
            <a:endParaRPr/>
          </a:p>
        </p:txBody>
      </p:sp>
      <p:sp>
        <p:nvSpPr>
          <p:cNvPr id="517" name="Google Shape;517;p75"/>
          <p:cNvSpPr txBox="1">
            <a:spLocks noGrp="1"/>
          </p:cNvSpPr>
          <p:nvPr>
            <p:ph type="body" idx="1"/>
          </p:nvPr>
        </p:nvSpPr>
        <p:spPr>
          <a:xfrm>
            <a:off x="952443" y="942778"/>
            <a:ext cx="7378200" cy="3857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a:p>
          <a:p>
            <a:pPr marL="457200" lvl="0" indent="-319135" algn="l" rtl="0">
              <a:lnSpc>
                <a:spcPct val="150000"/>
              </a:lnSpc>
              <a:spcBef>
                <a:spcPts val="1200"/>
              </a:spcBef>
              <a:spcAft>
                <a:spcPts val="0"/>
              </a:spcAft>
              <a:buSzPts val="1426"/>
              <a:buChar char="●"/>
            </a:pPr>
            <a:r>
              <a:rPr lang="en" sz="1425"/>
              <a:t>An author must not be the final tester of his/her own work product.</a:t>
            </a:r>
            <a:endParaRPr sz="1425"/>
          </a:p>
          <a:p>
            <a:pPr marL="457200" lvl="0" indent="-319135" algn="l" rtl="0">
              <a:lnSpc>
                <a:spcPct val="150000"/>
              </a:lnSpc>
              <a:spcBef>
                <a:spcPts val="0"/>
              </a:spcBef>
              <a:spcAft>
                <a:spcPts val="0"/>
              </a:spcAft>
              <a:buSzPts val="1426"/>
              <a:buChar char="●"/>
            </a:pPr>
            <a:r>
              <a:rPr lang="en" sz="1425"/>
              <a:t>While exhaustive testing is desirable, it is not always practical.</a:t>
            </a:r>
            <a:endParaRPr sz="1425"/>
          </a:p>
          <a:p>
            <a:pPr marL="457200" lvl="0" indent="-319135" algn="l" rtl="0">
              <a:lnSpc>
                <a:spcPct val="150000"/>
              </a:lnSpc>
              <a:spcBef>
                <a:spcPts val="0"/>
              </a:spcBef>
              <a:spcAft>
                <a:spcPts val="0"/>
              </a:spcAft>
              <a:buSzPts val="1426"/>
              <a:buChar char="●"/>
            </a:pPr>
            <a:r>
              <a:rPr lang="en" sz="1425"/>
              <a:t>Expected results should be documented for each test.</a:t>
            </a:r>
            <a:endParaRPr sz="1425"/>
          </a:p>
          <a:p>
            <a:pPr marL="457200" lvl="0" indent="-319135" algn="l" rtl="0">
              <a:lnSpc>
                <a:spcPct val="150000"/>
              </a:lnSpc>
              <a:spcBef>
                <a:spcPts val="0"/>
              </a:spcBef>
              <a:spcAft>
                <a:spcPts val="0"/>
              </a:spcAft>
              <a:buSzPts val="1426"/>
              <a:buChar char="●"/>
            </a:pPr>
            <a:r>
              <a:rPr lang="en" sz="1425"/>
              <a:t>Both valid and invalid conditions should be tested.</a:t>
            </a:r>
            <a:endParaRPr sz="1425"/>
          </a:p>
          <a:p>
            <a:pPr marL="457200" lvl="0" indent="-319135" algn="l" rtl="0">
              <a:lnSpc>
                <a:spcPct val="150000"/>
              </a:lnSpc>
              <a:spcBef>
                <a:spcPts val="0"/>
              </a:spcBef>
              <a:spcAft>
                <a:spcPts val="0"/>
              </a:spcAft>
              <a:buSzPts val="1426"/>
              <a:buChar char="●"/>
            </a:pPr>
            <a:r>
              <a:rPr lang="en" sz="1425"/>
              <a:t>Both expected and unexpected results should be validated.</a:t>
            </a:r>
            <a:endParaRPr sz="1425"/>
          </a:p>
          <a:p>
            <a:pPr marL="457200" lvl="0" indent="-319135" algn="l" rtl="0">
              <a:lnSpc>
                <a:spcPct val="150000"/>
              </a:lnSpc>
              <a:spcBef>
                <a:spcPts val="0"/>
              </a:spcBef>
              <a:spcAft>
                <a:spcPts val="0"/>
              </a:spcAft>
              <a:buSzPts val="1426"/>
              <a:buChar char="●"/>
            </a:pPr>
            <a:r>
              <a:rPr lang="en" sz="1425"/>
              <a:t>Test Cases should be reused, i.e., no throwaway test cases unless the work product itself is throwaway.</a:t>
            </a:r>
            <a:endParaRPr sz="1425"/>
          </a:p>
          <a:p>
            <a:pPr marL="457200" lvl="0" indent="-319135" algn="l" rtl="0">
              <a:lnSpc>
                <a:spcPct val="150000"/>
              </a:lnSpc>
              <a:spcBef>
                <a:spcPts val="0"/>
              </a:spcBef>
              <a:spcAft>
                <a:spcPts val="0"/>
              </a:spcAft>
              <a:buSzPts val="1426"/>
              <a:buChar char="●"/>
            </a:pPr>
            <a:r>
              <a:rPr lang="en" sz="1425"/>
              <a:t>Testing is a skilled discipline (on par with such skills as technical coding and analysis).</a:t>
            </a:r>
            <a:endParaRPr sz="1425"/>
          </a:p>
          <a:p>
            <a:pPr marL="457200" lvl="0" indent="-319135" algn="l" rtl="0">
              <a:lnSpc>
                <a:spcPct val="150000"/>
              </a:lnSpc>
              <a:spcBef>
                <a:spcPts val="0"/>
              </a:spcBef>
              <a:spcAft>
                <a:spcPts val="0"/>
              </a:spcAft>
              <a:buSzPts val="1426"/>
              <a:buChar char="●"/>
            </a:pPr>
            <a:r>
              <a:rPr lang="en" sz="1425"/>
              <a:t>Testing is a "no-fault" process of detecting variances or defects.</a:t>
            </a:r>
            <a:endParaRPr sz="1425"/>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Conclusions</a:t>
            </a:r>
            <a:endParaRPr/>
          </a:p>
        </p:txBody>
      </p:sp>
      <p:sp>
        <p:nvSpPr>
          <p:cNvPr id="523" name="Google Shape;523;p76"/>
          <p:cNvSpPr txBox="1">
            <a:spLocks noGrp="1"/>
          </p:cNvSpPr>
          <p:nvPr>
            <p:ph type="body" idx="1"/>
          </p:nvPr>
        </p:nvSpPr>
        <p:spPr>
          <a:xfrm>
            <a:off x="1210450" y="1095450"/>
            <a:ext cx="7038900" cy="3740700"/>
          </a:xfrm>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
              <a:t>Testing of software means assessing or measuring the software to determine its QUALITY.</a:t>
            </a:r>
            <a:endParaRPr/>
          </a:p>
          <a:p>
            <a:pPr marL="457200" lvl="0" indent="-311150" algn="l" rtl="0">
              <a:spcBef>
                <a:spcPts val="0"/>
              </a:spcBef>
              <a:spcAft>
                <a:spcPts val="0"/>
              </a:spcAft>
              <a:buSzPts val="1300"/>
              <a:buChar char="❖"/>
            </a:pPr>
            <a:r>
              <a:rPr lang="en"/>
              <a:t>Area of Testing is one of the key process areas of project life cycle in ensuring the QUALITY of the software.</a:t>
            </a:r>
            <a:endParaRPr/>
          </a:p>
          <a:p>
            <a:pPr marL="457200" lvl="0" indent="0" algn="l" rtl="0">
              <a:spcBef>
                <a:spcPts val="1200"/>
              </a:spcBef>
              <a:spcAft>
                <a:spcPts val="0"/>
              </a:spcAft>
              <a:buNone/>
            </a:pPr>
            <a:endParaRPr/>
          </a:p>
          <a:p>
            <a:pPr marL="457200" lvl="0" indent="-311150" algn="l" rtl="0">
              <a:lnSpc>
                <a:spcPct val="150000"/>
              </a:lnSpc>
              <a:spcBef>
                <a:spcPts val="1200"/>
              </a:spcBef>
              <a:spcAft>
                <a:spcPts val="0"/>
              </a:spcAft>
              <a:buSzPts val="1300"/>
              <a:buChar char="●"/>
            </a:pPr>
            <a:r>
              <a:rPr lang="en" i="1"/>
              <a:t>Testing is boring, if we choose to make it so!!!</a:t>
            </a:r>
            <a:endParaRPr i="1"/>
          </a:p>
          <a:p>
            <a:pPr marL="914400" lvl="1" indent="-298450" algn="l" rtl="0">
              <a:lnSpc>
                <a:spcPct val="150000"/>
              </a:lnSpc>
              <a:spcBef>
                <a:spcPts val="0"/>
              </a:spcBef>
              <a:spcAft>
                <a:spcPts val="0"/>
              </a:spcAft>
              <a:buSzPts val="1100"/>
              <a:buChar char="○"/>
            </a:pPr>
            <a:r>
              <a:rPr lang="en" i="1"/>
              <a:t>Be proactive, make it interesting</a:t>
            </a:r>
            <a:endParaRPr i="1"/>
          </a:p>
          <a:p>
            <a:pPr marL="457200" lvl="0" indent="-311150" algn="l" rtl="0">
              <a:lnSpc>
                <a:spcPct val="150000"/>
              </a:lnSpc>
              <a:spcBef>
                <a:spcPts val="0"/>
              </a:spcBef>
              <a:spcAft>
                <a:spcPts val="0"/>
              </a:spcAft>
              <a:buSzPts val="1300"/>
              <a:buChar char="●"/>
            </a:pPr>
            <a:r>
              <a:rPr lang="en" i="1"/>
              <a:t>Automate Automate Automate !!!</a:t>
            </a:r>
            <a:endParaRPr i="1"/>
          </a:p>
          <a:p>
            <a:pPr marL="457200" lvl="0" indent="-311150" algn="l" rtl="0">
              <a:lnSpc>
                <a:spcPct val="150000"/>
              </a:lnSpc>
              <a:spcBef>
                <a:spcPts val="0"/>
              </a:spcBef>
              <a:spcAft>
                <a:spcPts val="0"/>
              </a:spcAft>
              <a:buSzPts val="1300"/>
              <a:buChar char="●"/>
            </a:pPr>
            <a:r>
              <a:rPr lang="en" i="1"/>
              <a:t>Learn the technology used in the project</a:t>
            </a:r>
            <a:endParaRPr i="1"/>
          </a:p>
          <a:p>
            <a:pPr marL="457200" lvl="0" indent="-311150" algn="l" rtl="0">
              <a:lnSpc>
                <a:spcPct val="150000"/>
              </a:lnSpc>
              <a:spcBef>
                <a:spcPts val="0"/>
              </a:spcBef>
              <a:spcAft>
                <a:spcPts val="0"/>
              </a:spcAft>
              <a:buSzPts val="1300"/>
              <a:buChar char="●"/>
            </a:pPr>
            <a:r>
              <a:rPr lang="en" i="1"/>
              <a:t>Plan early for testing activities</a:t>
            </a:r>
            <a:endParaRPr i="1"/>
          </a:p>
          <a:p>
            <a:pPr marL="457200" lvl="0" indent="-311150" algn="l" rtl="0">
              <a:lnSpc>
                <a:spcPct val="150000"/>
              </a:lnSpc>
              <a:spcBef>
                <a:spcPts val="0"/>
              </a:spcBef>
              <a:spcAft>
                <a:spcPts val="0"/>
              </a:spcAft>
              <a:buSzPts val="1300"/>
              <a:buChar char="●"/>
            </a:pPr>
            <a:r>
              <a:rPr lang="en" i="1"/>
              <a:t>Testing is more than just a quality indicator for a product</a:t>
            </a:r>
            <a:endParaRPr i="1"/>
          </a:p>
          <a:p>
            <a:pPr marL="457200" lvl="0" indent="-311150" algn="l" rtl="0">
              <a:lnSpc>
                <a:spcPct val="150000"/>
              </a:lnSpc>
              <a:spcBef>
                <a:spcPts val="0"/>
              </a:spcBef>
              <a:spcAft>
                <a:spcPts val="0"/>
              </a:spcAft>
              <a:buSzPts val="1300"/>
              <a:buChar char="●"/>
            </a:pPr>
            <a:r>
              <a:rPr lang="en" i="1"/>
              <a:t>Testing is full of myths - Best to ignore!!!</a:t>
            </a:r>
            <a:endParaRPr i="1"/>
          </a:p>
          <a:p>
            <a:pPr marL="457200" lvl="0" indent="-311150" algn="l" rtl="0">
              <a:lnSpc>
                <a:spcPct val="150000"/>
              </a:lnSpc>
              <a:spcBef>
                <a:spcPts val="0"/>
              </a:spcBef>
              <a:spcAft>
                <a:spcPts val="0"/>
              </a:spcAft>
              <a:buSzPts val="1300"/>
              <a:buChar char="●"/>
            </a:pPr>
            <a:r>
              <a:rPr lang="en" i="1"/>
              <a:t>Learn to be constructive</a:t>
            </a:r>
            <a:endParaRPr i="1"/>
          </a:p>
          <a:p>
            <a:pPr marL="457200" lvl="0" indent="-311150" algn="l" rtl="0">
              <a:lnSpc>
                <a:spcPct val="150000"/>
              </a:lnSpc>
              <a:spcBef>
                <a:spcPts val="0"/>
              </a:spcBef>
              <a:spcAft>
                <a:spcPts val="0"/>
              </a:spcAft>
              <a:buSzPts val="1300"/>
              <a:buChar char="●"/>
            </a:pPr>
            <a:r>
              <a:rPr lang="en" i="1"/>
              <a:t>Work with and manage developer perceptions</a:t>
            </a:r>
            <a:endParaRPr i="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8" name="Google Shape;528;p77"/>
          <p:cNvPicPr preferRelativeResize="0"/>
          <p:nvPr/>
        </p:nvPicPr>
        <p:blipFill>
          <a:blip r:embed="rId3">
            <a:alphaModFix/>
          </a:blip>
          <a:stretch>
            <a:fillRect/>
          </a:stretch>
        </p:blipFill>
        <p:spPr>
          <a:xfrm>
            <a:off x="3214688" y="2233613"/>
            <a:ext cx="2714625" cy="67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80459" y="270182"/>
            <a:ext cx="70389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Verification &amp; Validation</a:t>
            </a:r>
            <a:endParaRPr/>
          </a:p>
        </p:txBody>
      </p:sp>
      <p:graphicFrame>
        <p:nvGraphicFramePr>
          <p:cNvPr id="171" name="Google Shape;171;p19"/>
          <p:cNvGraphicFramePr/>
          <p:nvPr>
            <p:extLst>
              <p:ext uri="{D42A27DB-BD31-4B8C-83A1-F6EECF244321}">
                <p14:modId xmlns:p14="http://schemas.microsoft.com/office/powerpoint/2010/main" val="711866977"/>
              </p:ext>
            </p:extLst>
          </p:nvPr>
        </p:nvGraphicFramePr>
        <p:xfrm>
          <a:off x="659469" y="877422"/>
          <a:ext cx="8048625" cy="3795964"/>
        </p:xfrm>
        <a:graphic>
          <a:graphicData uri="http://schemas.openxmlformats.org/drawingml/2006/table">
            <a:tbl>
              <a:tblPr>
                <a:noFill/>
                <a:tableStyleId>{8B3FE805-3BA8-4A01-801E-1321AA508DE9}</a:tableStyleId>
              </a:tblPr>
              <a:tblGrid>
                <a:gridCol w="4159250">
                  <a:extLst>
                    <a:ext uri="{9D8B030D-6E8A-4147-A177-3AD203B41FA5}">
                      <a16:colId xmlns:a16="http://schemas.microsoft.com/office/drawing/2014/main" val="20000"/>
                    </a:ext>
                  </a:extLst>
                </a:gridCol>
                <a:gridCol w="3889375">
                  <a:extLst>
                    <a:ext uri="{9D8B030D-6E8A-4147-A177-3AD203B41FA5}">
                      <a16:colId xmlns:a16="http://schemas.microsoft.com/office/drawing/2014/main" val="20001"/>
                    </a:ext>
                  </a:extLst>
                </a:gridCol>
              </a:tblGrid>
              <a:tr h="401224">
                <a:tc>
                  <a:txBody>
                    <a:bodyPr/>
                    <a:lstStyle/>
                    <a:p>
                      <a:pPr marL="0" lvl="0" indent="0" algn="ctr" rtl="0">
                        <a:spcBef>
                          <a:spcPts val="0"/>
                        </a:spcBef>
                        <a:spcAft>
                          <a:spcPts val="0"/>
                        </a:spcAft>
                        <a:buNone/>
                      </a:pPr>
                      <a:r>
                        <a:rPr lang="en">
                          <a:solidFill>
                            <a:schemeClr val="lt1"/>
                          </a:solidFill>
                        </a:rPr>
                        <a:t>Verification</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Validation</a:t>
                      </a:r>
                      <a:endParaRPr>
                        <a:solidFill>
                          <a:schemeClr val="lt1"/>
                        </a:solidFill>
                      </a:endParaRPr>
                    </a:p>
                  </a:txBody>
                  <a:tcPr marL="91425" marR="91425" marT="91425" marB="91425"/>
                </a:tc>
                <a:extLst>
                  <a:ext uri="{0D108BD9-81ED-4DB2-BD59-A6C34878D82A}">
                    <a16:rowId xmlns:a16="http://schemas.microsoft.com/office/drawing/2014/main" val="10000"/>
                  </a:ext>
                </a:extLst>
              </a:tr>
              <a:tr h="506900">
                <a:tc>
                  <a:txBody>
                    <a:bodyPr/>
                    <a:lstStyle/>
                    <a:p>
                      <a:pPr marL="0" lvl="0" indent="0" algn="l" rtl="0">
                        <a:spcBef>
                          <a:spcPts val="0"/>
                        </a:spcBef>
                        <a:spcAft>
                          <a:spcPts val="0"/>
                        </a:spcAft>
                        <a:buNone/>
                      </a:pPr>
                      <a:r>
                        <a:rPr lang="en" sz="1200">
                          <a:solidFill>
                            <a:schemeClr val="lt1"/>
                          </a:solidFill>
                        </a:rPr>
                        <a:t>Verification addresses the concern: </a:t>
                      </a:r>
                      <a:endParaRPr sz="1200">
                        <a:solidFill>
                          <a:schemeClr val="lt1"/>
                        </a:solidFill>
                      </a:endParaRPr>
                    </a:p>
                    <a:p>
                      <a:pPr marL="0" lvl="0" indent="0" algn="l" rtl="0">
                        <a:spcBef>
                          <a:spcPts val="0"/>
                        </a:spcBef>
                        <a:spcAft>
                          <a:spcPts val="0"/>
                        </a:spcAft>
                        <a:buNone/>
                      </a:pPr>
                      <a:r>
                        <a:rPr lang="en" sz="1200">
                          <a:solidFill>
                            <a:schemeClr val="lt1"/>
                          </a:solidFill>
                        </a:rPr>
                        <a:t>“Are you building it right?</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Validation addresses the concern:</a:t>
                      </a:r>
                      <a:endParaRPr sz="1200">
                        <a:solidFill>
                          <a:schemeClr val="lt1"/>
                        </a:solidFill>
                      </a:endParaRPr>
                    </a:p>
                    <a:p>
                      <a:pPr marL="0" lvl="0" indent="0" algn="l" rtl="0">
                        <a:spcBef>
                          <a:spcPts val="0"/>
                        </a:spcBef>
                        <a:spcAft>
                          <a:spcPts val="0"/>
                        </a:spcAft>
                        <a:buNone/>
                      </a:pPr>
                      <a:r>
                        <a:rPr lang="en" sz="1200">
                          <a:solidFill>
                            <a:schemeClr val="lt1"/>
                          </a:solidFill>
                        </a:rPr>
                        <a:t>“Are you building the right thing?”</a:t>
                      </a:r>
                      <a:endParaRPr sz="1200">
                        <a:solidFill>
                          <a:schemeClr val="lt1"/>
                        </a:solidFill>
                      </a:endParaRPr>
                    </a:p>
                  </a:txBody>
                  <a:tcPr marL="91425" marR="91425" marT="91425" marB="91425"/>
                </a:tc>
                <a:extLst>
                  <a:ext uri="{0D108BD9-81ED-4DB2-BD59-A6C34878D82A}">
                    <a16:rowId xmlns:a16="http://schemas.microsoft.com/office/drawing/2014/main" val="10001"/>
                  </a:ext>
                </a:extLst>
              </a:tr>
              <a:tr h="506900">
                <a:tc>
                  <a:txBody>
                    <a:bodyPr/>
                    <a:lstStyle/>
                    <a:p>
                      <a:pPr marL="0" lvl="0" indent="0" algn="l" rtl="0">
                        <a:spcBef>
                          <a:spcPts val="0"/>
                        </a:spcBef>
                        <a:spcAft>
                          <a:spcPts val="0"/>
                        </a:spcAft>
                        <a:buNone/>
                      </a:pPr>
                      <a:r>
                        <a:rPr lang="en" sz="1200">
                          <a:solidFill>
                            <a:schemeClr val="lt1"/>
                          </a:solidFill>
                        </a:rPr>
                        <a:t>Ensures that the software system meets all the functionality.</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Ensures that the functionalities meet the intended behavior.</a:t>
                      </a:r>
                      <a:endParaRPr sz="1200">
                        <a:solidFill>
                          <a:schemeClr val="lt1"/>
                        </a:solidFill>
                      </a:endParaRPr>
                    </a:p>
                  </a:txBody>
                  <a:tcPr marL="91425" marR="91425" marT="91425" marB="91425"/>
                </a:tc>
                <a:extLst>
                  <a:ext uri="{0D108BD9-81ED-4DB2-BD59-A6C34878D82A}">
                    <a16:rowId xmlns:a16="http://schemas.microsoft.com/office/drawing/2014/main" val="10002"/>
                  </a:ext>
                </a:extLst>
              </a:tr>
              <a:tr h="506900">
                <a:tc>
                  <a:txBody>
                    <a:bodyPr/>
                    <a:lstStyle/>
                    <a:p>
                      <a:pPr marL="0" lvl="0" indent="0" algn="l" rtl="0">
                        <a:spcBef>
                          <a:spcPts val="0"/>
                        </a:spcBef>
                        <a:spcAft>
                          <a:spcPts val="0"/>
                        </a:spcAft>
                        <a:buNone/>
                      </a:pPr>
                      <a:r>
                        <a:rPr lang="en" sz="1200">
                          <a:solidFill>
                            <a:schemeClr val="lt1"/>
                          </a:solidFill>
                        </a:rPr>
                        <a:t>Verification takes place first and includes the checking for documentation, code, etc.</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Validation occurs after verification and mainly involves the checking of the overall product.</a:t>
                      </a:r>
                      <a:endParaRPr sz="1200">
                        <a:solidFill>
                          <a:schemeClr val="lt1"/>
                        </a:solidFill>
                      </a:endParaRPr>
                    </a:p>
                  </a:txBody>
                  <a:tcPr marL="91425" marR="91425" marT="91425" marB="91425"/>
                </a:tc>
                <a:extLst>
                  <a:ext uri="{0D108BD9-81ED-4DB2-BD59-A6C34878D82A}">
                    <a16:rowId xmlns:a16="http://schemas.microsoft.com/office/drawing/2014/main" val="10003"/>
                  </a:ext>
                </a:extLst>
              </a:tr>
              <a:tr h="390075">
                <a:tc>
                  <a:txBody>
                    <a:bodyPr/>
                    <a:lstStyle/>
                    <a:p>
                      <a:pPr marL="0" lvl="0" indent="0" algn="l" rtl="0">
                        <a:spcBef>
                          <a:spcPts val="0"/>
                        </a:spcBef>
                        <a:spcAft>
                          <a:spcPts val="0"/>
                        </a:spcAft>
                        <a:buNone/>
                      </a:pPr>
                      <a:r>
                        <a:rPr lang="en" sz="1200">
                          <a:solidFill>
                            <a:schemeClr val="lt1"/>
                          </a:solidFill>
                        </a:rPr>
                        <a:t>Done by developers.</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Done by testers.</a:t>
                      </a:r>
                      <a:endParaRPr sz="1200">
                        <a:solidFill>
                          <a:schemeClr val="lt1"/>
                        </a:solidFill>
                      </a:endParaRPr>
                    </a:p>
                  </a:txBody>
                  <a:tcPr marL="91425" marR="91425" marT="91425" marB="91425"/>
                </a:tc>
                <a:extLst>
                  <a:ext uri="{0D108BD9-81ED-4DB2-BD59-A6C34878D82A}">
                    <a16:rowId xmlns:a16="http://schemas.microsoft.com/office/drawing/2014/main" val="10004"/>
                  </a:ext>
                </a:extLst>
              </a:tr>
              <a:tr h="506900">
                <a:tc>
                  <a:txBody>
                    <a:bodyPr/>
                    <a:lstStyle/>
                    <a:p>
                      <a:pPr marL="0" lvl="0" indent="0" algn="l" rtl="0">
                        <a:spcBef>
                          <a:spcPts val="0"/>
                        </a:spcBef>
                        <a:spcAft>
                          <a:spcPts val="0"/>
                        </a:spcAft>
                        <a:buNone/>
                      </a:pPr>
                      <a:r>
                        <a:rPr lang="en" sz="1200">
                          <a:solidFill>
                            <a:schemeClr val="lt1"/>
                          </a:solidFill>
                        </a:rPr>
                        <a:t>It has static activities, as it includes reviews, walkthroughs, and inspections to verify a software.</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It has dynamic activities, as it includes executing the software against the requirements,</a:t>
                      </a:r>
                      <a:endParaRPr sz="1200">
                        <a:solidFill>
                          <a:schemeClr val="lt1"/>
                        </a:solidFill>
                      </a:endParaRPr>
                    </a:p>
                  </a:txBody>
                  <a:tcPr marL="91425" marR="91425" marT="91425" marB="91425"/>
                </a:tc>
                <a:extLst>
                  <a:ext uri="{0D108BD9-81ED-4DB2-BD59-A6C34878D82A}">
                    <a16:rowId xmlns:a16="http://schemas.microsoft.com/office/drawing/2014/main" val="10005"/>
                  </a:ext>
                </a:extLst>
              </a:tr>
              <a:tr h="810225">
                <a:tc>
                  <a:txBody>
                    <a:bodyPr/>
                    <a:lstStyle/>
                    <a:p>
                      <a:pPr marL="0" lvl="0" indent="0" algn="l" rtl="0">
                        <a:spcBef>
                          <a:spcPts val="0"/>
                        </a:spcBef>
                        <a:spcAft>
                          <a:spcPts val="0"/>
                        </a:spcAft>
                        <a:buNone/>
                      </a:pPr>
                      <a:r>
                        <a:rPr lang="en" sz="1200">
                          <a:solidFill>
                            <a:schemeClr val="lt1"/>
                          </a:solidFill>
                        </a:rPr>
                        <a:t>It is an objective process and no subjective decision should be needed to verify a software.</a:t>
                      </a:r>
                      <a:endParaRPr sz="1200">
                        <a:solidFill>
                          <a:schemeClr val="lt1"/>
                        </a:solidFill>
                      </a:endParaRPr>
                    </a:p>
                  </a:txBody>
                  <a:tcPr marL="91425" marR="91425" marT="91425" marB="91425"/>
                </a:tc>
                <a:tc>
                  <a:txBody>
                    <a:bodyPr/>
                    <a:lstStyle/>
                    <a:p>
                      <a:pPr marL="0" lvl="0" indent="0" algn="l" rtl="0">
                        <a:spcBef>
                          <a:spcPts val="0"/>
                        </a:spcBef>
                        <a:spcAft>
                          <a:spcPts val="0"/>
                        </a:spcAft>
                        <a:buNone/>
                      </a:pPr>
                      <a:r>
                        <a:rPr lang="en" sz="1200">
                          <a:solidFill>
                            <a:schemeClr val="lt1"/>
                          </a:solidFill>
                        </a:rPr>
                        <a:t>It is a subjective process and involves subjective decisions on how well a software works.</a:t>
                      </a:r>
                      <a:endParaRPr sz="1200">
                        <a:solidFill>
                          <a:schemeClr val="lt1"/>
                        </a:solidFill>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182839"/>
            <a:ext cx="7038900" cy="49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Testing Myths</a:t>
            </a:r>
            <a:endParaRPr/>
          </a:p>
        </p:txBody>
      </p:sp>
      <p:sp>
        <p:nvSpPr>
          <p:cNvPr id="177" name="Google Shape;177;p20"/>
          <p:cNvSpPr txBox="1">
            <a:spLocks noGrp="1"/>
          </p:cNvSpPr>
          <p:nvPr>
            <p:ph type="body" idx="1"/>
          </p:nvPr>
        </p:nvSpPr>
        <p:spPr>
          <a:xfrm>
            <a:off x="1297500" y="970309"/>
            <a:ext cx="7038900" cy="3913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Myth 1: Testing is Too Expensive</a:t>
            </a:r>
            <a:endParaRPr dirty="0"/>
          </a:p>
          <a:p>
            <a:pPr marL="0" lvl="0" indent="0" algn="l" rtl="0">
              <a:spcBef>
                <a:spcPts val="1200"/>
              </a:spcBef>
              <a:spcAft>
                <a:spcPts val="0"/>
              </a:spcAft>
              <a:buNone/>
            </a:pPr>
            <a:r>
              <a:rPr lang="en" dirty="0"/>
              <a:t>Myth 2: Testing is Time-Consuming</a:t>
            </a:r>
            <a:endParaRPr dirty="0"/>
          </a:p>
          <a:p>
            <a:pPr marL="0" lvl="0" indent="0" algn="l" rtl="0">
              <a:spcBef>
                <a:spcPts val="1200"/>
              </a:spcBef>
              <a:spcAft>
                <a:spcPts val="0"/>
              </a:spcAft>
              <a:buNone/>
            </a:pPr>
            <a:r>
              <a:rPr lang="en" dirty="0"/>
              <a:t>Myth 3: Only Fully Developed Products are Tested</a:t>
            </a:r>
            <a:endParaRPr dirty="0"/>
          </a:p>
          <a:p>
            <a:pPr marL="0" lvl="0" indent="0" algn="l" rtl="0">
              <a:spcBef>
                <a:spcPts val="1200"/>
              </a:spcBef>
              <a:spcAft>
                <a:spcPts val="0"/>
              </a:spcAft>
              <a:buNone/>
            </a:pPr>
            <a:r>
              <a:rPr lang="en" dirty="0"/>
              <a:t>Myth 4: Complete Testing is Possible</a:t>
            </a:r>
            <a:endParaRPr dirty="0"/>
          </a:p>
          <a:p>
            <a:pPr marL="0" lvl="0" indent="0" algn="l" rtl="0">
              <a:spcBef>
                <a:spcPts val="1200"/>
              </a:spcBef>
              <a:spcAft>
                <a:spcPts val="0"/>
              </a:spcAft>
              <a:buNone/>
            </a:pPr>
            <a:r>
              <a:rPr lang="en" dirty="0"/>
              <a:t>Myth 5: A Tested Software is Bug-Free</a:t>
            </a:r>
            <a:endParaRPr dirty="0"/>
          </a:p>
          <a:p>
            <a:pPr marL="0" lvl="0" indent="0" algn="l" rtl="0">
              <a:spcBef>
                <a:spcPts val="1200"/>
              </a:spcBef>
              <a:spcAft>
                <a:spcPts val="0"/>
              </a:spcAft>
              <a:buNone/>
            </a:pPr>
            <a:r>
              <a:rPr lang="en" dirty="0"/>
              <a:t>Myth 6: Missed Defects are due to Testers</a:t>
            </a:r>
            <a:endParaRPr dirty="0"/>
          </a:p>
          <a:p>
            <a:pPr marL="0" lvl="0" indent="0" algn="l" rtl="0">
              <a:spcBef>
                <a:spcPts val="1200"/>
              </a:spcBef>
              <a:spcAft>
                <a:spcPts val="0"/>
              </a:spcAft>
              <a:buNone/>
            </a:pPr>
            <a:r>
              <a:rPr lang="en" dirty="0"/>
              <a:t>Myth 7: Testers are Responsible for Quality of Product</a:t>
            </a:r>
            <a:endParaRPr dirty="0"/>
          </a:p>
          <a:p>
            <a:pPr marL="0" lvl="0" indent="0" algn="l" rtl="0">
              <a:spcBef>
                <a:spcPts val="1200"/>
              </a:spcBef>
              <a:spcAft>
                <a:spcPts val="0"/>
              </a:spcAft>
              <a:buNone/>
            </a:pPr>
            <a:r>
              <a:rPr lang="en" dirty="0"/>
              <a:t>Myth 8: Test Automation should be used Wherever Possible to Reduce Time</a:t>
            </a:r>
            <a:endParaRPr dirty="0"/>
          </a:p>
          <a:p>
            <a:pPr marL="0" lvl="0" indent="0" algn="l" rtl="0">
              <a:spcBef>
                <a:spcPts val="1200"/>
              </a:spcBef>
              <a:spcAft>
                <a:spcPts val="0"/>
              </a:spcAft>
              <a:buNone/>
            </a:pPr>
            <a:r>
              <a:rPr lang="en" dirty="0"/>
              <a:t>Myth 9: Anyone can Test a Software Application</a:t>
            </a:r>
            <a:endParaRPr dirty="0"/>
          </a:p>
          <a:p>
            <a:pPr marL="0" lvl="0" indent="0" algn="l" rtl="0">
              <a:spcBef>
                <a:spcPts val="1200"/>
              </a:spcBef>
              <a:spcAft>
                <a:spcPts val="1200"/>
              </a:spcAft>
              <a:buNone/>
            </a:pPr>
            <a:r>
              <a:rPr lang="en" dirty="0"/>
              <a:t>Myth 10: A Tester’s Only Task is to Find Bugs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13429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Quality Assurance</a:t>
            </a:r>
            <a:endParaRPr/>
          </a:p>
        </p:txBody>
      </p:sp>
      <p:sp>
        <p:nvSpPr>
          <p:cNvPr id="183" name="Google Shape;183;p21"/>
          <p:cNvSpPr txBox="1">
            <a:spLocks noGrp="1"/>
          </p:cNvSpPr>
          <p:nvPr>
            <p:ph type="body" idx="1"/>
          </p:nvPr>
        </p:nvSpPr>
        <p:spPr>
          <a:xfrm>
            <a:off x="1297500" y="1054894"/>
            <a:ext cx="7038900" cy="37386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QA includes activities that ensure the implementation of processes, procedures and standards in context to verification of developed software and intended requirements.</a:t>
            </a:r>
            <a:endParaRPr sz="1400"/>
          </a:p>
          <a:p>
            <a:pPr marL="457200" lvl="0" indent="-317500" algn="l" rtl="0">
              <a:lnSpc>
                <a:spcPct val="150000"/>
              </a:lnSpc>
              <a:spcBef>
                <a:spcPts val="0"/>
              </a:spcBef>
              <a:spcAft>
                <a:spcPts val="0"/>
              </a:spcAft>
              <a:buSzPts val="1400"/>
              <a:buChar char="●"/>
            </a:pPr>
            <a:r>
              <a:rPr lang="en" sz="1400"/>
              <a:t>Focuses on processes and procedures rather than conducting actual testing on the system.</a:t>
            </a:r>
            <a:endParaRPr sz="1400"/>
          </a:p>
          <a:p>
            <a:pPr marL="457200" lvl="0" indent="-317500" algn="l" rtl="0">
              <a:lnSpc>
                <a:spcPct val="150000"/>
              </a:lnSpc>
              <a:spcBef>
                <a:spcPts val="0"/>
              </a:spcBef>
              <a:spcAft>
                <a:spcPts val="0"/>
              </a:spcAft>
              <a:buSzPts val="1400"/>
              <a:buChar char="●"/>
            </a:pPr>
            <a:r>
              <a:rPr lang="en" sz="1400"/>
              <a:t>Process-oriented activities.</a:t>
            </a:r>
            <a:endParaRPr sz="1400"/>
          </a:p>
          <a:p>
            <a:pPr marL="457200" lvl="0" indent="-317500" algn="l" rtl="0">
              <a:lnSpc>
                <a:spcPct val="150000"/>
              </a:lnSpc>
              <a:spcBef>
                <a:spcPts val="0"/>
              </a:spcBef>
              <a:spcAft>
                <a:spcPts val="0"/>
              </a:spcAft>
              <a:buSzPts val="1400"/>
              <a:buChar char="●"/>
            </a:pPr>
            <a:r>
              <a:rPr lang="en" sz="1400"/>
              <a:t>Preventive activities.</a:t>
            </a:r>
            <a:endParaRPr sz="1400"/>
          </a:p>
          <a:p>
            <a:pPr marL="457200" lvl="0" indent="-317500" algn="l" rtl="0">
              <a:lnSpc>
                <a:spcPct val="150000"/>
              </a:lnSpc>
              <a:spcBef>
                <a:spcPts val="0"/>
              </a:spcBef>
              <a:spcAft>
                <a:spcPts val="0"/>
              </a:spcAft>
              <a:buSzPts val="1400"/>
              <a:buChar char="●"/>
            </a:pPr>
            <a:r>
              <a:rPr lang="en" sz="1400"/>
              <a:t>It is a subset of Software Test Life Cycle (STLC).</a:t>
            </a:r>
            <a:endParaRPr sz="14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93201ea-12c9-4d26-8d66-aa750cb36564">
      <Terms xmlns="http://schemas.microsoft.com/office/infopath/2007/PartnerControls"/>
    </lcf76f155ced4ddcb4097134ff3c332f>
    <TaxCatchAll xmlns="796d85b9-7d2c-4c76-9cf0-6600ab079a6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6A40373812D04C87F37FD759245970" ma:contentTypeVersion="14" ma:contentTypeDescription="Create a new document." ma:contentTypeScope="" ma:versionID="0105d43aae5783dde321b6c3716dc70f">
  <xsd:schema xmlns:xsd="http://www.w3.org/2001/XMLSchema" xmlns:xs="http://www.w3.org/2001/XMLSchema" xmlns:p="http://schemas.microsoft.com/office/2006/metadata/properties" xmlns:ns2="293201ea-12c9-4d26-8d66-aa750cb36564" xmlns:ns3="796d85b9-7d2c-4c76-9cf0-6600ab079a6a" targetNamespace="http://schemas.microsoft.com/office/2006/metadata/properties" ma:root="true" ma:fieldsID="0f9068304631764c897a0f588e2b0432" ns2:_="" ns3:_="">
    <xsd:import namespace="293201ea-12c9-4d26-8d66-aa750cb36564"/>
    <xsd:import namespace="796d85b9-7d2c-4c76-9cf0-6600ab079a6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3201ea-12c9-4d26-8d66-aa750cb36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ad5dbf6-1c90-4961-a028-5360cf78b34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96d85b9-7d2c-4c76-9cf0-6600ab079a6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988f9b6-51c7-4f00-a769-b89db98709d2}" ma:internalName="TaxCatchAll" ma:showField="CatchAllData" ma:web="796d85b9-7d2c-4c76-9cf0-6600ab079a6a">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AF0CF2-6A82-4EDB-B552-D1E2A92E40CC}">
  <ds:schemaRefs>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796d85b9-7d2c-4c76-9cf0-6600ab079a6a"/>
    <ds:schemaRef ds:uri="293201ea-12c9-4d26-8d66-aa750cb36564"/>
    <ds:schemaRef ds:uri="http://schemas.microsoft.com/office/2006/metadata/properties"/>
  </ds:schemaRefs>
</ds:datastoreItem>
</file>

<file path=customXml/itemProps2.xml><?xml version="1.0" encoding="utf-8"?>
<ds:datastoreItem xmlns:ds="http://schemas.openxmlformats.org/officeDocument/2006/customXml" ds:itemID="{13089553-B90F-4C40-B060-928722181761}">
  <ds:schemaRefs>
    <ds:schemaRef ds:uri="293201ea-12c9-4d26-8d66-aa750cb36564"/>
    <ds:schemaRef ds:uri="796d85b9-7d2c-4c76-9cf0-6600ab079a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6E3B96-8190-43A4-B033-BC2D4DC59C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5284</Words>
  <Application>Microsoft Office PowerPoint</Application>
  <PresentationFormat>On-screen Show (16:9)</PresentationFormat>
  <Paragraphs>479</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Focus</vt:lpstr>
      <vt:lpstr>Testing Concepts</vt:lpstr>
      <vt:lpstr>Agenda</vt:lpstr>
      <vt:lpstr>What is Testing?</vt:lpstr>
      <vt:lpstr>Testing Objectives</vt:lpstr>
      <vt:lpstr>When to start Testing?</vt:lpstr>
      <vt:lpstr>When to Stop Testing?</vt:lpstr>
      <vt:lpstr>Verification &amp; Validation</vt:lpstr>
      <vt:lpstr>Testing Myths</vt:lpstr>
      <vt:lpstr>Quality Assurance</vt:lpstr>
      <vt:lpstr>Quality Control</vt:lpstr>
      <vt:lpstr>Testing &amp; Debugging</vt:lpstr>
      <vt:lpstr>Test Process</vt:lpstr>
      <vt:lpstr>PowerPoint Presentation</vt:lpstr>
      <vt:lpstr>Testing Approaches</vt:lpstr>
      <vt:lpstr>Testing Approaches Contd…</vt:lpstr>
      <vt:lpstr>Testing Types</vt:lpstr>
      <vt:lpstr>Functional Testing</vt:lpstr>
      <vt:lpstr>Steps to perform functionality testing:</vt:lpstr>
      <vt:lpstr>Non-Functional Testing</vt:lpstr>
      <vt:lpstr>Testing Methods</vt:lpstr>
      <vt:lpstr>Testing Methods</vt:lpstr>
      <vt:lpstr>Testing Methods</vt:lpstr>
      <vt:lpstr>Testing Methods</vt:lpstr>
      <vt:lpstr>Testing Methods</vt:lpstr>
      <vt:lpstr>Testing Methods</vt:lpstr>
      <vt:lpstr>Testing Methods</vt:lpstr>
      <vt:lpstr>Testing Methods</vt:lpstr>
      <vt:lpstr>Testing Methods</vt:lpstr>
      <vt:lpstr>Comparison of Testing Methods</vt:lpstr>
      <vt:lpstr>Comparison of Testing Methods</vt:lpstr>
      <vt:lpstr>Testing Levels</vt:lpstr>
      <vt:lpstr>Unit Testing</vt:lpstr>
      <vt:lpstr>Unit Testing Contd…</vt:lpstr>
      <vt:lpstr>Limitations of Unit Testing</vt:lpstr>
      <vt:lpstr>Integration Testing</vt:lpstr>
      <vt:lpstr>Integration Testing Contd…</vt:lpstr>
      <vt:lpstr>System Testing</vt:lpstr>
      <vt:lpstr>System Testing Contd…</vt:lpstr>
      <vt:lpstr>System Testing Contd…</vt:lpstr>
      <vt:lpstr>User Acceptance Testing </vt:lpstr>
      <vt:lpstr>User Acceptance Testing </vt:lpstr>
      <vt:lpstr>Regression Testing</vt:lpstr>
      <vt:lpstr>Alpha Testing</vt:lpstr>
      <vt:lpstr>Beta Testing</vt:lpstr>
      <vt:lpstr>Performance Testing</vt:lpstr>
      <vt:lpstr>Load Testing</vt:lpstr>
      <vt:lpstr>Stress Testing</vt:lpstr>
      <vt:lpstr>Usability Testing</vt:lpstr>
      <vt:lpstr>UI Testing</vt:lpstr>
      <vt:lpstr>Security Testing</vt:lpstr>
      <vt:lpstr>Portability Testing</vt:lpstr>
      <vt:lpstr>Manual Testing</vt:lpstr>
      <vt:lpstr>Test Automation</vt:lpstr>
      <vt:lpstr>Test Automation</vt:lpstr>
      <vt:lpstr>Test Automation</vt:lpstr>
      <vt:lpstr>Software Testing Tools</vt:lpstr>
      <vt:lpstr>Test Assets</vt:lpstr>
      <vt:lpstr>Test Plan</vt:lpstr>
      <vt:lpstr>Test Scenario</vt:lpstr>
      <vt:lpstr>Test Case</vt:lpstr>
      <vt:lpstr>Traceability Matrix</vt:lpstr>
      <vt:lpstr>Basic Test Principles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Concepts</dc:title>
  <cp:lastModifiedBy>Nitesh Devabathula</cp:lastModifiedBy>
  <cp:revision>5</cp:revision>
  <dcterms:modified xsi:type="dcterms:W3CDTF">2025-09-10T12:44:54Z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0x010100CF6A40373812D04C87F37FD759245970</vt:lpwstr>
  </property>
  <property fmtid="{D5CDD505-2E9C-101B-9397-08002B2CF9AE}" pid="3" name="MediaServiceImageTags">
    <vt:lpwstr/>
  </property>
</Properties>
</file>