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28.jpeg" ContentType="image/jpeg"/>
  <Override PartName="/ppt/media/image26.jpeg" ContentType="image/jpeg"/>
  <Override PartName="/ppt/media/image24.jpeg" ContentType="image/jpeg"/>
  <Override PartName="/ppt/media/image22.jpeg" ContentType="image/jpeg"/>
  <Override PartName="/ppt/media/image9.png" ContentType="image/png"/>
  <Override PartName="/ppt/media/image29.png" ContentType="image/png"/>
  <Override PartName="/ppt/media/image27.png" ContentType="image/png"/>
  <Override PartName="/ppt/media/image25.png" ContentType="image/png"/>
  <Override PartName="/ppt/media/image23.png" ContentType="image/png"/>
  <Override PartName="/ppt/media/image21.png" ContentType="image/png"/>
  <Override PartName="/ppt/media/image20.png" ContentType="image/png"/>
  <Override PartName="/ppt/media/image18.png" ContentType="image/png"/>
  <Override PartName="/ppt/media/image17.png" ContentType="image/png"/>
  <Override PartName="/ppt/media/image6.jpeg" ContentType="image/jpeg"/>
  <Override PartName="/ppt/media/image5.jpeg" ContentType="image/jpeg"/>
  <Override PartName="/ppt/media/image4.jpeg" ContentType="image/jpeg"/>
  <Override PartName="/ppt/media/image3.jpeg" ContentType="image/jpeg"/>
  <Override PartName="/ppt/media/image11.png" ContentType="image/png"/>
  <Override PartName="/ppt/media/image1.jpeg" ContentType="image/jpeg"/>
  <Override PartName="/ppt/media/image2.jpeg" ContentType="image/jpeg"/>
  <Override PartName="/ppt/media/image7.jpeg" ContentType="image/jpeg"/>
  <Override PartName="/ppt/media/image8.jpeg" ContentType="image/jpeg"/>
  <Override PartName="/ppt/media/image13.png" ContentType="image/png"/>
  <Override PartName="/ppt/media/image19.jpeg" ContentType="image/jpeg"/>
  <Override PartName="/ppt/media/image15.jpeg" ContentType="image/jpeg"/>
  <Override PartName="/ppt/media/image16.jpeg" ContentType="image/jpeg"/>
  <Override PartName="/ppt/media/image10.jpeg" ContentType="image/jpeg"/>
  <Override PartName="/ppt/media/image12.jpeg" ContentType="image/jpeg"/>
  <Override PartName="/ppt/media/image14.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fld id="{497282A7-1DDF-4D5E-B765-035FFCC2982F}" type="datetime">
              <a:rPr b="0" lang="en-IN" sz="1200" spc="-1" strike="noStrike">
                <a:solidFill>
                  <a:srgbClr val="8b8b8b"/>
                </a:solidFill>
                <a:latin typeface="Calibri"/>
              </a:rPr>
              <a:t>17/09/19</a:t>
            </a:fld>
            <a:endParaRPr b="0" lang="en-IN"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09B96520-E584-4B54-912B-BE74C64B987E}"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p>
            <a:pPr>
              <a:lnSpc>
                <a:spcPct val="100000"/>
              </a:lnSpc>
            </a:pPr>
            <a:fld id="{F9870E64-A971-4ED4-B6F7-F25A8D8A8442}" type="datetime">
              <a:rPr b="0" lang="en-IN" sz="1200" spc="-1" strike="noStrike">
                <a:solidFill>
                  <a:srgbClr val="8b8b8b"/>
                </a:solidFill>
                <a:latin typeface="Calibri"/>
              </a:rPr>
              <a:t>17/09/19</a:t>
            </a:fld>
            <a:endParaRPr b="0" lang="en-IN"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116FBFAE-D9D6-40A0-A655-BCF3806301BC}" type="slidenum">
              <a:rPr b="0" lang="en-IN" sz="1200" spc="-1" strike="noStrike">
                <a:solidFill>
                  <a:srgbClr val="8b8b8b"/>
                </a:solidFill>
                <a:latin typeface="Calibri"/>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image" Target="../media/image23.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image" Target="../media/image25.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image" Target="../media/image27.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image" Target="../media/image29.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png"/><Relationship Id="rId3"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2" name="Picture 3" descr=""/>
          <p:cNvPicPr/>
          <p:nvPr/>
        </p:nvPicPr>
        <p:blipFill>
          <a:blip r:embed="rId1"/>
          <a:stretch/>
        </p:blipFill>
        <p:spPr>
          <a:xfrm>
            <a:off x="533520" y="1656000"/>
            <a:ext cx="8152920" cy="4968000"/>
          </a:xfrm>
          <a:prstGeom prst="rect">
            <a:avLst/>
          </a:prstGeom>
          <a:ln>
            <a:noFill/>
          </a:ln>
        </p:spPr>
      </p:pic>
      <p:sp>
        <p:nvSpPr>
          <p:cNvPr id="83" name="CustomShape 1"/>
          <p:cNvSpPr/>
          <p:nvPr/>
        </p:nvSpPr>
        <p:spPr>
          <a:xfrm>
            <a:off x="1447920" y="228600"/>
            <a:ext cx="6095520" cy="1308600"/>
          </a:xfrm>
          <a:prstGeom prst="rect">
            <a:avLst/>
          </a:prstGeom>
          <a:noFill/>
          <a:ln>
            <a:noFill/>
          </a:ln>
        </p:spPr>
        <p:style>
          <a:lnRef idx="0"/>
          <a:fillRef idx="0"/>
          <a:effectRef idx="0"/>
          <a:fontRef idx="minor"/>
        </p:style>
        <p:txBody>
          <a:bodyPr lIns="90000" rIns="90000" tIns="45000" bIns="45000"/>
          <a:p>
            <a:pPr>
              <a:lnSpc>
                <a:spcPct val="100000"/>
              </a:lnSpc>
            </a:pPr>
            <a:r>
              <a:rPr b="0" lang="en-IN" sz="4000" spc="-1" strike="noStrike">
                <a:solidFill>
                  <a:srgbClr val="000000"/>
                </a:solidFill>
                <a:latin typeface="Calibri"/>
              </a:rPr>
              <a:t>Red Wine Quality Prediction</a:t>
            </a:r>
            <a:endParaRPr b="0" lang="en-IN" sz="4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9" name="TextShape 1"/>
          <p:cNvSpPr txBox="1"/>
          <p:nvPr/>
        </p:nvSpPr>
        <p:spPr>
          <a:xfrm>
            <a:off x="457200" y="288000"/>
            <a:ext cx="8229240" cy="63360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CORRELATION BETWEEN ATTRIBUTES                     AFTER NORMALIZATION</a:t>
            </a:r>
            <a:endParaRPr b="0" lang="en-US" sz="2800" spc="-1" strike="noStrike">
              <a:solidFill>
                <a:srgbClr val="000000"/>
              </a:solidFill>
              <a:latin typeface="Calibri"/>
            </a:endParaRPr>
          </a:p>
        </p:txBody>
      </p:sp>
      <p:pic>
        <p:nvPicPr>
          <p:cNvPr id="100" name="" descr=""/>
          <p:cNvPicPr/>
          <p:nvPr/>
        </p:nvPicPr>
        <p:blipFill>
          <a:blip r:embed="rId2"/>
          <a:stretch/>
        </p:blipFill>
        <p:spPr>
          <a:xfrm>
            <a:off x="1512000" y="1872000"/>
            <a:ext cx="5616000" cy="475200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01"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BENCHMARK MODEL</a:t>
            </a:r>
            <a:endParaRPr b="0" lang="en-US" sz="4400" spc="-1" strike="noStrike">
              <a:solidFill>
                <a:srgbClr val="000000"/>
              </a:solidFill>
              <a:latin typeface="Calibri"/>
            </a:endParaRPr>
          </a:p>
        </p:txBody>
      </p:sp>
      <p:sp>
        <p:nvSpPr>
          <p:cNvPr id="102"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benchmark model for this red wine quality datasets model can be SVC classifier which can be derived from sklearn.svm.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SVC is taken as the benchmark model because it offers best classification performance(best accuracy).</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best thing about SVC is it does not over fit the data.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Support Vector Machines is considered to be a classification approach,  but can be employed in both types of classification and regression problems. It can easily handle multiple continuous and categorical variables.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difference between the learned evaluation and the benchmark model score should be very huge.</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03" name="TextShape 1"/>
          <p:cNvSpPr txBox="1"/>
          <p:nvPr/>
        </p:nvSpPr>
        <p:spPr>
          <a:xfrm>
            <a:off x="457200" y="274680"/>
            <a:ext cx="8229240" cy="1630080"/>
          </a:xfrm>
          <a:prstGeom prst="rect">
            <a:avLst/>
          </a:prstGeom>
          <a:noFill/>
          <a:ln>
            <a:noFill/>
          </a:ln>
        </p:spPr>
        <p:txBody>
          <a:bodyPr anchor="ctr"/>
          <a:p>
            <a:pPr algn="ctr">
              <a:lnSpc>
                <a:spcPct val="100000"/>
              </a:lnSpc>
            </a:pPr>
            <a:r>
              <a:rPr b="0" lang="en-US" sz="4400" spc="-1" strike="noStrike">
                <a:solidFill>
                  <a:srgbClr val="000000"/>
                </a:solidFill>
                <a:latin typeface="Calibri"/>
              </a:rPr>
              <a:t>EVALUTION METRICS</a:t>
            </a:r>
            <a:endParaRPr b="0" lang="en-US" sz="4400" spc="-1" strike="noStrike">
              <a:solidFill>
                <a:srgbClr val="000000"/>
              </a:solidFill>
              <a:latin typeface="Calibri"/>
            </a:endParaRPr>
          </a:p>
        </p:txBody>
      </p:sp>
      <p:sp>
        <p:nvSpPr>
          <p:cNvPr id="104"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We used accuracy score as evaluation metrics to calculate the performance of a model. It is used to know how accurate our model is.</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Accuracy score=(TP+TN)/(TP+TN+FP+FN) Where TP is true positive TN is true negative. FP is false positive. FN is false negative.</a:t>
            </a: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05"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PROJECT DESIGN</a:t>
            </a:r>
            <a:endParaRPr b="0" lang="en-US" sz="4400" spc="-1" strike="noStrike">
              <a:solidFill>
                <a:srgbClr val="000000"/>
              </a:solidFill>
              <a:latin typeface="Calibri"/>
            </a:endParaRPr>
          </a:p>
        </p:txBody>
      </p:sp>
      <p:sp>
        <p:nvSpPr>
          <p:cNvPr id="106" name="TextShape 2"/>
          <p:cNvSpPr txBox="1"/>
          <p:nvPr/>
        </p:nvSpPr>
        <p:spPr>
          <a:xfrm>
            <a:off x="457200" y="1281960"/>
            <a:ext cx="8229240" cy="5486040"/>
          </a:xfrm>
          <a:prstGeom prst="rect">
            <a:avLst/>
          </a:prstGeom>
          <a:noFill/>
          <a:ln>
            <a:noFill/>
          </a:ln>
        </p:spPr>
        <p:txBody>
          <a:bodyPr>
            <a:normAutofit/>
          </a:bodyPr>
          <a:p>
            <a:pPr marL="343080" indent="-342720">
              <a:lnSpc>
                <a:spcPct val="100000"/>
              </a:lnSpc>
              <a:spcBef>
                <a:spcPts val="1599"/>
              </a:spcBef>
            </a:pPr>
            <a:r>
              <a:rPr b="0" lang="en-US" sz="2800" spc="-1" strike="noStrike">
                <a:solidFill>
                  <a:srgbClr val="000000"/>
                </a:solidFill>
                <a:latin typeface="Calibri"/>
              </a:rPr>
              <a:t>The sequence of steps followed to solve the problem is:</a:t>
            </a:r>
            <a:endParaRPr b="0" lang="en-US" sz="2800" spc="-1" strike="noStrike">
              <a:solidFill>
                <a:srgbClr val="000000"/>
              </a:solidFill>
              <a:latin typeface="Calibri"/>
            </a:endParaRPr>
          </a:p>
          <a:p>
            <a:pPr marL="343080" indent="-342720">
              <a:lnSpc>
                <a:spcPct val="100000"/>
              </a:lnSpc>
              <a:spcBef>
                <a:spcPts val="1599"/>
              </a:spcBef>
            </a:pPr>
            <a:r>
              <a:rPr b="0" lang="en-US" sz="2800" spc="-1" strike="noStrike">
                <a:solidFill>
                  <a:srgbClr val="000000"/>
                </a:solidFill>
                <a:latin typeface="Calibri"/>
              </a:rPr>
              <a:t>• </a:t>
            </a:r>
            <a:r>
              <a:rPr b="0" lang="en-US" sz="2800" spc="-1" strike="noStrike">
                <a:solidFill>
                  <a:srgbClr val="000000"/>
                </a:solidFill>
                <a:latin typeface="Calibri"/>
              </a:rPr>
              <a:t>Exploring the data:</a:t>
            </a:r>
            <a:endParaRPr b="0" lang="en-US" sz="2800" spc="-1" strike="noStrike">
              <a:solidFill>
                <a:srgbClr val="000000"/>
              </a:solidFill>
              <a:latin typeface="Calibri"/>
            </a:endParaRPr>
          </a:p>
          <a:p>
            <a:pPr marL="343080" indent="-342720">
              <a:lnSpc>
                <a:spcPct val="100000"/>
              </a:lnSpc>
              <a:spcBef>
                <a:spcPts val="1281"/>
              </a:spcBef>
            </a:pPr>
            <a:r>
              <a:rPr b="0" lang="en-US" sz="2800" spc="-1" strike="noStrike">
                <a:solidFill>
                  <a:srgbClr val="000000"/>
                </a:solidFill>
                <a:latin typeface="Calibri"/>
              </a:rPr>
              <a:t>   </a:t>
            </a:r>
            <a:r>
              <a:rPr b="0" lang="en-US" sz="2800" spc="-1" strike="noStrike">
                <a:solidFill>
                  <a:srgbClr val="000000"/>
                </a:solidFill>
                <a:latin typeface="Calibri"/>
              </a:rPr>
              <a:t>o ​We import necessary packages required       </a:t>
            </a:r>
            <a:endParaRPr b="0" lang="en-US" sz="2800" spc="-1" strike="noStrike">
              <a:solidFill>
                <a:srgbClr val="000000"/>
              </a:solidFill>
              <a:latin typeface="Calibri"/>
            </a:endParaRPr>
          </a:p>
          <a:p>
            <a:pPr marL="343080" indent="-342720">
              <a:lnSpc>
                <a:spcPct val="100000"/>
              </a:lnSpc>
              <a:spcBef>
                <a:spcPts val="1281"/>
              </a:spcBef>
            </a:pPr>
            <a:r>
              <a:rPr b="0" lang="en-US" sz="2800" spc="-1" strike="noStrike">
                <a:solidFill>
                  <a:srgbClr val="000000"/>
                </a:solidFill>
                <a:latin typeface="Calibri"/>
              </a:rPr>
              <a:t>      </a:t>
            </a:r>
            <a:r>
              <a:rPr b="0" lang="en-US" sz="2800" spc="-1" strike="noStrike">
                <a:solidFill>
                  <a:srgbClr val="000000"/>
                </a:solidFill>
                <a:latin typeface="Calibri"/>
              </a:rPr>
              <a:t>for solving the problem.</a:t>
            </a:r>
            <a:endParaRPr b="0" lang="en-US" sz="2800" spc="-1" strike="noStrike">
              <a:solidFill>
                <a:srgbClr val="000000"/>
              </a:solidFill>
              <a:latin typeface="Calibri"/>
            </a:endParaRPr>
          </a:p>
          <a:p>
            <a:pPr marL="343080" indent="-342720">
              <a:lnSpc>
                <a:spcPct val="100000"/>
              </a:lnSpc>
              <a:spcBef>
                <a:spcPts val="1281"/>
              </a:spcBef>
            </a:pPr>
            <a:endParaRPr b="0" lang="en-US" sz="2800" spc="-1" strike="noStrike">
              <a:solidFill>
                <a:srgbClr val="000000"/>
              </a:solidFill>
              <a:latin typeface="Calibri"/>
            </a:endParaRPr>
          </a:p>
          <a:p>
            <a:pPr marL="343080" indent="-342720">
              <a:lnSpc>
                <a:spcPct val="100000"/>
              </a:lnSpc>
              <a:spcBef>
                <a:spcPts val="1281"/>
              </a:spcBef>
            </a:pPr>
            <a:endParaRPr b="0" lang="en-US" sz="2800" spc="-1" strike="noStrike">
              <a:solidFill>
                <a:srgbClr val="000000"/>
              </a:solidFill>
              <a:latin typeface="Calibri"/>
            </a:endParaRPr>
          </a:p>
          <a:p>
            <a:pPr marL="343080" indent="-342720">
              <a:lnSpc>
                <a:spcPct val="100000"/>
              </a:lnSpc>
              <a:spcBef>
                <a:spcPts val="1281"/>
              </a:spcBef>
            </a:pPr>
            <a:endParaRPr b="0" lang="en-US" sz="2800" spc="-1" strike="noStrike">
              <a:solidFill>
                <a:srgbClr val="000000"/>
              </a:solidFill>
              <a:latin typeface="Calibri"/>
            </a:endParaRPr>
          </a:p>
          <a:p>
            <a:pPr marL="343080" indent="-342720">
              <a:lnSpc>
                <a:spcPct val="100000"/>
              </a:lnSpc>
              <a:spcBef>
                <a:spcPts val="1281"/>
              </a:spcBef>
            </a:pPr>
            <a:endParaRPr b="0" lang="en-US" sz="2800" spc="-1" strike="noStrike">
              <a:solidFill>
                <a:srgbClr val="000000"/>
              </a:solidFill>
              <a:latin typeface="Calibri"/>
            </a:endParaRPr>
          </a:p>
          <a:p>
            <a:pPr marL="343080" indent="-342720">
              <a:lnSpc>
                <a:spcPct val="100000"/>
              </a:lnSpc>
              <a:spcBef>
                <a:spcPts val="1281"/>
              </a:spcBef>
            </a:pPr>
            <a:r>
              <a:rPr b="0" lang="en-US" sz="2800" spc="-1" strike="noStrike">
                <a:solidFill>
                  <a:srgbClr val="000000"/>
                </a:solidFill>
                <a:latin typeface="Calibri"/>
              </a:rPr>
              <a:t>   </a:t>
            </a:r>
            <a:r>
              <a:rPr b="0" lang="en-US" sz="2800" spc="-1" strike="noStrike">
                <a:solidFill>
                  <a:srgbClr val="000000"/>
                </a:solidFill>
                <a:latin typeface="Calibri"/>
              </a:rPr>
              <a:t>o ​We load the dataset.</a:t>
            </a:r>
            <a:endParaRPr b="0" lang="en-US" sz="2800" spc="-1" strike="noStrike">
              <a:solidFill>
                <a:srgbClr val="000000"/>
              </a:solidFill>
              <a:latin typeface="Calibri"/>
            </a:endParaRPr>
          </a:p>
          <a:p>
            <a:pPr marL="343080" indent="-342720">
              <a:lnSpc>
                <a:spcPct val="100000"/>
              </a:lnSpc>
              <a:spcBef>
                <a:spcPts val="1599"/>
              </a:spcBef>
            </a:pPr>
            <a:endParaRPr b="0" lang="en-US" sz="2800" spc="-1" strike="noStrike">
              <a:solidFill>
                <a:srgbClr val="000000"/>
              </a:solidFill>
              <a:latin typeface="Calibri"/>
            </a:endParaRPr>
          </a:p>
          <a:p>
            <a:pPr marL="343080" indent="-342720">
              <a:lnSpc>
                <a:spcPct val="100000"/>
              </a:lnSpc>
              <a:spcBef>
                <a:spcPts val="1120"/>
              </a:spcBef>
            </a:pPr>
            <a:r>
              <a:rPr b="0" lang="en-US" sz="5600" spc="-1" strike="noStrike">
                <a:solidFill>
                  <a:srgbClr val="000000"/>
                </a:solidFill>
                <a:latin typeface="Calibri"/>
              </a:rPr>
              <a:t> </a:t>
            </a:r>
            <a:endParaRPr b="0" lang="en-US" sz="5600" spc="-1" strike="noStrike">
              <a:solidFill>
                <a:srgbClr val="000000"/>
              </a:solidFill>
              <a:latin typeface="Calibri"/>
            </a:endParaRPr>
          </a:p>
          <a:p>
            <a:pPr>
              <a:lnSpc>
                <a:spcPct val="100000"/>
              </a:lnSpc>
              <a:spcBef>
                <a:spcPts val="641"/>
              </a:spcBef>
            </a:pPr>
            <a:endParaRPr b="0" lang="en-US" sz="5600" spc="-1" strike="noStrike">
              <a:solidFill>
                <a:srgbClr val="000000"/>
              </a:solidFill>
              <a:latin typeface="Calibri"/>
            </a:endParaRPr>
          </a:p>
        </p:txBody>
      </p:sp>
      <p:pic>
        <p:nvPicPr>
          <p:cNvPr id="107" name="" descr=""/>
          <p:cNvPicPr/>
          <p:nvPr/>
        </p:nvPicPr>
        <p:blipFill>
          <a:blip r:embed="rId2"/>
          <a:stretch/>
        </p:blipFill>
        <p:spPr>
          <a:xfrm>
            <a:off x="936000" y="2902680"/>
            <a:ext cx="7750440" cy="1777320"/>
          </a:xfrm>
          <a:prstGeom prst="rect">
            <a:avLst/>
          </a:prstGeom>
          <a:ln>
            <a:noFill/>
          </a:ln>
        </p:spPr>
      </p:pic>
      <p:pic>
        <p:nvPicPr>
          <p:cNvPr id="108" name="" descr=""/>
          <p:cNvPicPr/>
          <p:nvPr/>
        </p:nvPicPr>
        <p:blipFill>
          <a:blip r:embed="rId3"/>
          <a:stretch/>
        </p:blipFill>
        <p:spPr>
          <a:xfrm>
            <a:off x="936000" y="5224680"/>
            <a:ext cx="7750440" cy="103932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09" name="TextShape 1"/>
          <p:cNvSpPr txBox="1"/>
          <p:nvPr/>
        </p:nvSpPr>
        <p:spPr>
          <a:xfrm>
            <a:off x="620280" y="1080000"/>
            <a:ext cx="7803720" cy="5252760"/>
          </a:xfrm>
          <a:prstGeom prst="rect">
            <a:avLst/>
          </a:prstGeom>
          <a:noFill/>
          <a:ln>
            <a:noFill/>
          </a:ln>
        </p:spPr>
        <p:txBody>
          <a:bodyPr lIns="90000" rIns="90000" tIns="45000" bIns="45000"/>
          <a:p>
            <a:r>
              <a:rPr b="0" lang="en-IN" sz="2000" spc="-1" strike="noStrike">
                <a:solidFill>
                  <a:srgbClr val="000000"/>
                </a:solidFill>
                <a:latin typeface="Calibri"/>
              </a:rPr>
              <a:t>Data Pre-processing:</a:t>
            </a:r>
            <a:endParaRPr b="0" lang="en-IN" sz="2000" spc="-1" strike="noStrike">
              <a:latin typeface="Arial"/>
            </a:endParaRPr>
          </a:p>
          <a:p>
            <a:r>
              <a:rPr b="0" lang="en-IN" sz="2000" spc="-1" strike="noStrike">
                <a:solidFill>
                  <a:srgbClr val="000000"/>
                </a:solidFill>
                <a:latin typeface="Calibri"/>
              </a:rPr>
              <a:t>       ​</a:t>
            </a:r>
            <a:r>
              <a:rPr b="0" lang="en-IN" sz="2000" spc="-1" strike="noStrike">
                <a:solidFill>
                  <a:srgbClr val="000000"/>
                </a:solidFill>
                <a:latin typeface="Calibri"/>
              </a:rPr>
              <a:t>o ​Identifying features and target attributes</a:t>
            </a:r>
            <a:endParaRPr b="0" lang="en-IN" sz="2000" spc="-1" strike="noStrike">
              <a:latin typeface="Arial"/>
            </a:endParaRPr>
          </a:p>
          <a:p>
            <a:r>
              <a:rPr b="0" lang="en-IN" sz="2000" spc="-1" strike="noStrike">
                <a:solidFill>
                  <a:srgbClr val="000000"/>
                </a:solidFill>
                <a:latin typeface="Calibri"/>
              </a:rPr>
              <a:t>​       </a:t>
            </a:r>
            <a:r>
              <a:rPr b="0" lang="en-IN" sz="2000" spc="-1" strike="noStrike">
                <a:solidFill>
                  <a:srgbClr val="000000"/>
                </a:solidFill>
                <a:latin typeface="Calibri"/>
              </a:rPr>
              <a:t>o ​Normalizing numerical features that are highly                     skewed by applying logarithmic transformations.</a:t>
            </a:r>
            <a:endParaRPr b="0" lang="en-IN" sz="2000" spc="-1" strike="noStrike">
              <a:latin typeface="Arial"/>
            </a:endParaRPr>
          </a:p>
          <a:p>
            <a:endParaRPr b="0" lang="en-IN" sz="2000" spc="-1" strike="noStrike">
              <a:latin typeface="Arial"/>
            </a:endParaRPr>
          </a:p>
          <a:p>
            <a:endParaRPr b="0" lang="en-IN" sz="2000" spc="-1" strike="noStrike">
              <a:latin typeface="Arial"/>
            </a:endParaRPr>
          </a:p>
          <a:p>
            <a:endParaRPr b="0" lang="en-IN" sz="2000" spc="-1" strike="noStrike">
              <a:latin typeface="Arial"/>
            </a:endParaRPr>
          </a:p>
          <a:p>
            <a:endParaRPr b="0" lang="en-IN" sz="2000" spc="-1" strike="noStrike">
              <a:latin typeface="Arial"/>
            </a:endParaRPr>
          </a:p>
          <a:p>
            <a:endParaRPr b="0" lang="en-IN" sz="2000" spc="-1" strike="noStrike">
              <a:latin typeface="Arial"/>
            </a:endParaRPr>
          </a:p>
          <a:p>
            <a:endParaRPr b="0" lang="en-IN" sz="2000" spc="-1" strike="noStrike">
              <a:latin typeface="Arial"/>
            </a:endParaRPr>
          </a:p>
          <a:p>
            <a:r>
              <a:rPr b="0" lang="en-IN" sz="2000" spc="-1" strike="noStrike">
                <a:solidFill>
                  <a:srgbClr val="000000"/>
                </a:solidFill>
                <a:latin typeface="Calibri"/>
              </a:rPr>
              <a:t>       </a:t>
            </a:r>
            <a:r>
              <a:rPr b="0" lang="en-IN" sz="2000" spc="-1" strike="noStrike">
                <a:solidFill>
                  <a:srgbClr val="000000"/>
                </a:solidFill>
                <a:latin typeface="Calibri"/>
              </a:rPr>
              <a:t>o ​Splitting the data into training set and testing set.</a:t>
            </a:r>
            <a:endParaRPr b="0" lang="en-IN" sz="2000" spc="-1" strike="noStrike">
              <a:latin typeface="Arial"/>
            </a:endParaRPr>
          </a:p>
        </p:txBody>
      </p:sp>
      <p:pic>
        <p:nvPicPr>
          <p:cNvPr id="110" name="" descr=""/>
          <p:cNvPicPr/>
          <p:nvPr/>
        </p:nvPicPr>
        <p:blipFill>
          <a:blip r:embed="rId2"/>
          <a:stretch/>
        </p:blipFill>
        <p:spPr>
          <a:xfrm rot="17400">
            <a:off x="1364400" y="2465280"/>
            <a:ext cx="6840000" cy="1368720"/>
          </a:xfrm>
          <a:prstGeom prst="rect">
            <a:avLst/>
          </a:prstGeom>
          <a:ln>
            <a:noFill/>
          </a:ln>
        </p:spPr>
      </p:pic>
      <p:pic>
        <p:nvPicPr>
          <p:cNvPr id="111" name="" descr=""/>
          <p:cNvPicPr/>
          <p:nvPr/>
        </p:nvPicPr>
        <p:blipFill>
          <a:blip r:embed="rId3"/>
          <a:stretch/>
        </p:blipFill>
        <p:spPr>
          <a:xfrm>
            <a:off x="1296000" y="4642920"/>
            <a:ext cx="6912000" cy="140508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12" name="TextShape 1"/>
          <p:cNvSpPr txBox="1"/>
          <p:nvPr/>
        </p:nvSpPr>
        <p:spPr>
          <a:xfrm>
            <a:off x="457200" y="609480"/>
            <a:ext cx="8229240" cy="5516280"/>
          </a:xfrm>
          <a:prstGeom prst="rect">
            <a:avLst/>
          </a:prstGeom>
          <a:noFill/>
          <a:ln>
            <a:noFill/>
          </a:ln>
        </p:spPr>
        <p:txBody>
          <a:bodyPr>
            <a:normAutofit/>
          </a:bodyPr>
          <a:p>
            <a:pPr marL="343080" indent="-342720">
              <a:lnSpc>
                <a:spcPct val="100000"/>
              </a:lnSpc>
              <a:spcBef>
                <a:spcPts val="799"/>
              </a:spcBef>
              <a:buClr>
                <a:srgbClr val="000000"/>
              </a:buClr>
              <a:buSzPct val="45000"/>
              <a:buFont typeface="Wingdings" charset="2"/>
              <a:buChar char=""/>
            </a:pPr>
            <a:r>
              <a:rPr b="0" lang="en-US" sz="2600" spc="-1" strike="noStrike">
                <a:solidFill>
                  <a:srgbClr val="000000"/>
                </a:solidFill>
                <a:latin typeface="Calibri"/>
              </a:rPr>
              <a:t>MODEL TUNING</a:t>
            </a:r>
            <a:endParaRPr b="0" lang="en-US" sz="2600" spc="-1" strike="noStrike">
              <a:solidFill>
                <a:srgbClr val="000000"/>
              </a:solidFill>
              <a:latin typeface="Calibri"/>
            </a:endParaRPr>
          </a:p>
          <a:p>
            <a:pPr marL="343080" indent="-342720">
              <a:lnSpc>
                <a:spcPct val="100000"/>
              </a:lnSpc>
              <a:spcBef>
                <a:spcPts val="641"/>
              </a:spcBef>
            </a:pPr>
            <a:r>
              <a:rPr b="0" lang="en-US" sz="2000" spc="-1" strike="noStrike">
                <a:solidFill>
                  <a:srgbClr val="000000"/>
                </a:solidFill>
                <a:latin typeface="Calibri"/>
              </a:rPr>
              <a:t>       </a:t>
            </a:r>
            <a:r>
              <a:rPr b="0" lang="en-US" sz="2000" spc="-1" strike="noStrike">
                <a:solidFill>
                  <a:srgbClr val="000000"/>
                </a:solidFill>
                <a:latin typeface="Calibri"/>
              </a:rPr>
              <a:t>O  ​</a:t>
            </a:r>
            <a:r>
              <a:rPr b="0" lang="en-US" sz="1800" spc="-1" strike="noStrike">
                <a:solidFill>
                  <a:srgbClr val="000000"/>
                </a:solidFill>
                <a:latin typeface="Calibri"/>
              </a:rPr>
              <a:t>Apply various algorithms on the dataset.</a:t>
            </a:r>
            <a:endParaRPr b="0" lang="en-US" sz="1800" spc="-1" strike="noStrike">
              <a:solidFill>
                <a:srgbClr val="000000"/>
              </a:solidFill>
              <a:latin typeface="Calibri"/>
            </a:endParaRPr>
          </a:p>
          <a:p>
            <a:pPr marL="343080" indent="-342720">
              <a:lnSpc>
                <a:spcPct val="100000"/>
              </a:lnSpc>
              <a:spcBef>
                <a:spcPts val="561"/>
              </a:spcBef>
            </a:pPr>
            <a:r>
              <a:rPr b="0" lang="en-US" sz="2000" spc="-1" strike="noStrike">
                <a:solidFill>
                  <a:srgbClr val="000000"/>
                </a:solidFill>
                <a:latin typeface="Calibri"/>
              </a:rPr>
              <a:t>             </a:t>
            </a:r>
            <a:r>
              <a:rPr b="0" lang="en-US" sz="1600" spc="-1" strike="noStrike">
                <a:solidFill>
                  <a:srgbClr val="000000"/>
                </a:solidFill>
                <a:latin typeface="Calibri"/>
              </a:rPr>
              <a:t>•</a:t>
            </a:r>
            <a:r>
              <a:rPr b="0" lang="en-US" sz="1600" spc="-1" strike="noStrike">
                <a:solidFill>
                  <a:srgbClr val="000000"/>
                </a:solidFill>
                <a:latin typeface="Calibri"/>
              </a:rPr>
              <a:t>Decision trees</a:t>
            </a:r>
            <a:endParaRPr b="0" lang="en-US" sz="1600" spc="-1" strike="noStrike">
              <a:solidFill>
                <a:srgbClr val="000000"/>
              </a:solidFill>
              <a:latin typeface="Calibri"/>
            </a:endParaRPr>
          </a:p>
          <a:p>
            <a:pPr marL="343080" indent="-342720">
              <a:lnSpc>
                <a:spcPct val="100000"/>
              </a:lnSpc>
              <a:spcBef>
                <a:spcPts val="561"/>
              </a:spcBef>
            </a:pPr>
            <a:r>
              <a:rPr b="0" lang="en-US" sz="1600" spc="-1" strike="noStrike">
                <a:solidFill>
                  <a:srgbClr val="000000"/>
                </a:solidFill>
                <a:latin typeface="Calibri"/>
              </a:rPr>
              <a:t>                •</a:t>
            </a:r>
            <a:r>
              <a:rPr b="0" lang="en-US" sz="1600" spc="-1" strike="noStrike">
                <a:solidFill>
                  <a:srgbClr val="000000"/>
                </a:solidFill>
                <a:latin typeface="Calibri"/>
              </a:rPr>
              <a:t>Adaboost classifier</a:t>
            </a:r>
            <a:endParaRPr b="0" lang="en-US" sz="1600" spc="-1" strike="noStrike">
              <a:solidFill>
                <a:srgbClr val="000000"/>
              </a:solidFill>
              <a:latin typeface="Calibri"/>
            </a:endParaRPr>
          </a:p>
          <a:p>
            <a:pPr marL="343080" indent="-342720">
              <a:lnSpc>
                <a:spcPct val="100000"/>
              </a:lnSpc>
              <a:spcBef>
                <a:spcPts val="561"/>
              </a:spcBef>
            </a:pPr>
            <a:r>
              <a:rPr b="0" lang="en-US" sz="1600" spc="-1" strike="noStrike">
                <a:solidFill>
                  <a:srgbClr val="000000"/>
                </a:solidFill>
                <a:latin typeface="Calibri"/>
              </a:rPr>
              <a:t>                •</a:t>
            </a:r>
            <a:r>
              <a:rPr b="0" lang="en-US" sz="1600" spc="-1" strike="noStrike">
                <a:solidFill>
                  <a:srgbClr val="000000"/>
                </a:solidFill>
                <a:latin typeface="Calibri"/>
              </a:rPr>
              <a:t>Random Forest</a:t>
            </a:r>
            <a:endParaRPr b="0" lang="en-US" sz="1600" spc="-1" strike="noStrike">
              <a:solidFill>
                <a:srgbClr val="000000"/>
              </a:solidFill>
              <a:latin typeface="Calibri"/>
            </a:endParaRPr>
          </a:p>
          <a:p>
            <a:pPr marL="343080" indent="-342720">
              <a:lnSpc>
                <a:spcPct val="100000"/>
              </a:lnSpc>
              <a:spcBef>
                <a:spcPts val="561"/>
              </a:spcBef>
            </a:pPr>
            <a:r>
              <a:rPr b="0" lang="en-US" sz="1600" spc="-1" strike="noStrike">
                <a:solidFill>
                  <a:srgbClr val="000000"/>
                </a:solidFill>
                <a:latin typeface="Calibri"/>
              </a:rPr>
              <a:t>                •</a:t>
            </a:r>
            <a:r>
              <a:rPr b="0" lang="en-US" sz="1600" spc="-1" strike="noStrike">
                <a:solidFill>
                  <a:srgbClr val="000000"/>
                </a:solidFill>
                <a:latin typeface="Calibri"/>
              </a:rPr>
              <a:t>Support Vector Machine</a:t>
            </a:r>
            <a:endParaRPr b="0" lang="en-US" sz="1600" spc="-1" strike="noStrike">
              <a:solidFill>
                <a:srgbClr val="000000"/>
              </a:solidFill>
              <a:latin typeface="Calibri"/>
            </a:endParaRPr>
          </a:p>
          <a:p>
            <a:pPr marL="343080" indent="-342720">
              <a:lnSpc>
                <a:spcPct val="100000"/>
              </a:lnSpc>
              <a:spcBef>
                <a:spcPts val="561"/>
              </a:spcBef>
            </a:pPr>
            <a:r>
              <a:rPr b="0" lang="en-US" sz="1600" spc="-1" strike="noStrike">
                <a:solidFill>
                  <a:srgbClr val="000000"/>
                </a:solidFill>
                <a:latin typeface="Calibri"/>
              </a:rPr>
              <a:t>                •</a:t>
            </a:r>
            <a:r>
              <a:rPr b="0" lang="en-US" sz="1600" spc="-1" strike="noStrike">
                <a:solidFill>
                  <a:srgbClr val="000000"/>
                </a:solidFill>
                <a:latin typeface="Calibri"/>
              </a:rPr>
              <a:t>Logistic Regression</a:t>
            </a:r>
            <a:endParaRPr b="0" lang="en-US" sz="1600" spc="-1" strike="noStrike">
              <a:solidFill>
                <a:srgbClr val="000000"/>
              </a:solidFill>
              <a:latin typeface="Calibri"/>
            </a:endParaRPr>
          </a:p>
          <a:p>
            <a:pPr marL="343080" indent="-342720">
              <a:lnSpc>
                <a:spcPct val="100000"/>
              </a:lnSpc>
              <a:spcBef>
                <a:spcPts val="561"/>
              </a:spcBef>
            </a:pPr>
            <a:endParaRPr b="0" lang="en-US" sz="1600" spc="-1" strike="noStrike">
              <a:solidFill>
                <a:srgbClr val="000000"/>
              </a:solidFill>
              <a:latin typeface="Calibri"/>
            </a:endParaRPr>
          </a:p>
          <a:p>
            <a:pPr marL="343080" indent="-342720">
              <a:lnSpc>
                <a:spcPct val="100000"/>
              </a:lnSpc>
              <a:spcBef>
                <a:spcPts val="561"/>
              </a:spcBef>
            </a:pPr>
            <a:endParaRPr b="0" lang="en-US" sz="1600" spc="-1" strike="noStrike">
              <a:solidFill>
                <a:srgbClr val="000000"/>
              </a:solidFill>
              <a:latin typeface="Calibri"/>
            </a:endParaRPr>
          </a:p>
          <a:p>
            <a:pPr marL="343080" indent="-342720">
              <a:lnSpc>
                <a:spcPct val="100000"/>
              </a:lnSpc>
              <a:spcBef>
                <a:spcPts val="561"/>
              </a:spcBef>
            </a:pPr>
            <a:endParaRPr b="0" lang="en-US" sz="1600" spc="-1" strike="noStrike">
              <a:solidFill>
                <a:srgbClr val="000000"/>
              </a:solidFill>
              <a:latin typeface="Calibri"/>
            </a:endParaRPr>
          </a:p>
          <a:p>
            <a:pPr marL="343080" indent="-342720">
              <a:lnSpc>
                <a:spcPct val="100000"/>
              </a:lnSpc>
              <a:spcBef>
                <a:spcPts val="561"/>
              </a:spcBef>
            </a:pPr>
            <a:endParaRPr b="0" lang="en-US" sz="1600" spc="-1" strike="noStrike">
              <a:solidFill>
                <a:srgbClr val="000000"/>
              </a:solidFill>
              <a:latin typeface="Calibri"/>
            </a:endParaRPr>
          </a:p>
          <a:p>
            <a:pPr marL="343080" indent="-342720">
              <a:lnSpc>
                <a:spcPct val="100000"/>
              </a:lnSpc>
              <a:spcBef>
                <a:spcPts val="641"/>
              </a:spcBef>
            </a:pPr>
            <a:r>
              <a:rPr b="0" lang="en-US" sz="2000" spc="-1" strike="noStrike">
                <a:solidFill>
                  <a:srgbClr val="000000"/>
                </a:solidFill>
                <a:latin typeface="Calibri"/>
              </a:rPr>
              <a:t>​       </a:t>
            </a:r>
            <a:endParaRPr b="0" lang="en-US" sz="2000" spc="-1" strike="noStrike">
              <a:solidFill>
                <a:srgbClr val="000000"/>
              </a:solidFill>
              <a:latin typeface="Calibri"/>
            </a:endParaRPr>
          </a:p>
          <a:p>
            <a:pPr marL="343080" indent="-342720">
              <a:lnSpc>
                <a:spcPct val="100000"/>
              </a:lnSpc>
              <a:spcBef>
                <a:spcPts val="641"/>
              </a:spcBef>
            </a:pPr>
            <a:endParaRPr b="0" lang="en-US" sz="2000" spc="-1" strike="noStrike">
              <a:solidFill>
                <a:srgbClr val="000000"/>
              </a:solidFill>
              <a:latin typeface="Calibri"/>
            </a:endParaRPr>
          </a:p>
          <a:p>
            <a:pPr marL="343080" indent="-342720">
              <a:lnSpc>
                <a:spcPct val="100000"/>
              </a:lnSpc>
              <a:spcBef>
                <a:spcPts val="799"/>
              </a:spcBef>
            </a:pPr>
            <a:endParaRPr b="0" lang="en-US" sz="2000" spc="-1" strike="noStrike">
              <a:solidFill>
                <a:srgbClr val="000000"/>
              </a:solidFill>
              <a:latin typeface="Calibri"/>
            </a:endParaRPr>
          </a:p>
          <a:p>
            <a:pPr>
              <a:lnSpc>
                <a:spcPct val="100000"/>
              </a:lnSpc>
              <a:spcBef>
                <a:spcPts val="641"/>
              </a:spcBef>
            </a:pPr>
            <a:endParaRPr b="0" lang="en-US" sz="2000" spc="-1" strike="noStrike">
              <a:solidFill>
                <a:srgbClr val="000000"/>
              </a:solidFill>
              <a:latin typeface="Calibri"/>
            </a:endParaRPr>
          </a:p>
        </p:txBody>
      </p:sp>
      <p:pic>
        <p:nvPicPr>
          <p:cNvPr id="113" name="" descr=""/>
          <p:cNvPicPr/>
          <p:nvPr/>
        </p:nvPicPr>
        <p:blipFill>
          <a:blip r:embed="rId2"/>
          <a:stretch/>
        </p:blipFill>
        <p:spPr>
          <a:xfrm>
            <a:off x="864000" y="3168000"/>
            <a:ext cx="6480000" cy="314388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14" name="TextShape 1"/>
          <p:cNvSpPr txBox="1"/>
          <p:nvPr/>
        </p:nvSpPr>
        <p:spPr>
          <a:xfrm>
            <a:off x="216000" y="216000"/>
            <a:ext cx="7785000" cy="6048000"/>
          </a:xfrm>
          <a:prstGeom prst="rect">
            <a:avLst/>
          </a:prstGeom>
          <a:noFill/>
          <a:ln>
            <a:noFill/>
          </a:ln>
        </p:spPr>
        <p:txBody>
          <a:bodyPr lIns="90000" rIns="90000" tIns="45000" bIns="45000"/>
          <a:p>
            <a:endParaRPr b="0" lang="en-IN" sz="1800" spc="-1" strike="noStrike">
              <a:latin typeface="Arial"/>
            </a:endParaRPr>
          </a:p>
          <a:p>
            <a:endParaRPr b="0" lang="en-IN" sz="1800" spc="-1" strike="noStrike">
              <a:latin typeface="Arial"/>
            </a:endParaRPr>
          </a:p>
          <a:p>
            <a:r>
              <a:rPr b="0" lang="en-IN" sz="2000" spc="-1" strike="noStrike">
                <a:solidFill>
                  <a:srgbClr val="000000"/>
                </a:solidFill>
                <a:latin typeface="Calibri"/>
              </a:rPr>
              <a:t>o ​Compare each algorithm with the Benchmark Model            using metrics.</a:t>
            </a:r>
            <a:endParaRPr b="0" lang="en-IN" sz="2000" spc="-1" strike="noStrike">
              <a:latin typeface="Arial"/>
            </a:endParaRPr>
          </a:p>
          <a:p>
            <a:endParaRPr b="0" lang="en-IN" sz="2000" spc="-1" strike="noStrike">
              <a:latin typeface="Arial"/>
            </a:endParaRPr>
          </a:p>
          <a:p>
            <a:endParaRPr b="0" lang="en-IN" sz="2000" spc="-1" strike="noStrike">
              <a:latin typeface="Arial"/>
            </a:endParaRPr>
          </a:p>
          <a:p>
            <a:endParaRPr b="0" lang="en-IN" sz="2000" spc="-1" strike="noStrike">
              <a:latin typeface="Arial"/>
            </a:endParaRPr>
          </a:p>
          <a:p>
            <a:endParaRPr b="0" lang="en-IN" sz="2000" spc="-1" strike="noStrike">
              <a:latin typeface="Arial"/>
            </a:endParaRPr>
          </a:p>
          <a:p>
            <a:endParaRPr b="0" lang="en-IN" sz="2000" spc="-1" strike="noStrike">
              <a:latin typeface="Arial"/>
            </a:endParaRPr>
          </a:p>
          <a:p>
            <a:endParaRPr b="0" lang="en-IN" sz="2000" spc="-1" strike="noStrike">
              <a:latin typeface="Arial"/>
            </a:endParaRPr>
          </a:p>
          <a:p>
            <a:endParaRPr b="0" lang="en-IN" sz="2000" spc="-1" strike="noStrike">
              <a:latin typeface="Arial"/>
            </a:endParaRPr>
          </a:p>
          <a:p>
            <a:endParaRPr b="0" lang="en-IN" sz="2000" spc="-1" strike="noStrike">
              <a:latin typeface="Arial"/>
            </a:endParaRPr>
          </a:p>
          <a:p>
            <a:endParaRPr b="0" lang="en-IN" sz="2000" spc="-1" strike="noStrike">
              <a:latin typeface="Arial"/>
            </a:endParaRPr>
          </a:p>
          <a:p>
            <a:endParaRPr b="0" lang="en-IN" sz="2000" spc="-1" strike="noStrike">
              <a:latin typeface="Arial"/>
            </a:endParaRPr>
          </a:p>
          <a:p>
            <a:endParaRPr b="0" lang="en-IN" sz="2000" spc="-1" strike="noStrike">
              <a:latin typeface="Arial"/>
            </a:endParaRPr>
          </a:p>
          <a:p>
            <a:endParaRPr b="0" lang="en-IN" sz="2000" spc="-1" strike="noStrike">
              <a:latin typeface="Arial"/>
            </a:endParaRPr>
          </a:p>
          <a:p>
            <a:endParaRPr b="0" lang="en-IN" sz="2000" spc="-1" strike="noStrike">
              <a:latin typeface="Arial"/>
            </a:endParaRPr>
          </a:p>
          <a:p>
            <a:endParaRPr b="0" lang="en-IN" sz="2000" spc="-1" strike="noStrike">
              <a:latin typeface="Arial"/>
            </a:endParaRPr>
          </a:p>
          <a:p>
            <a:r>
              <a:rPr b="0" lang="en-IN" sz="2000" spc="-1" strike="noStrike">
                <a:solidFill>
                  <a:srgbClr val="000000"/>
                </a:solidFill>
                <a:latin typeface="Calibri"/>
              </a:rPr>
              <a:t>o ​Find the best model among them.</a:t>
            </a:r>
            <a:endParaRPr b="0" lang="en-IN" sz="2000" spc="-1" strike="noStrike">
              <a:latin typeface="Arial"/>
            </a:endParaRPr>
          </a:p>
        </p:txBody>
      </p:sp>
      <p:pic>
        <p:nvPicPr>
          <p:cNvPr id="115" name="" descr=""/>
          <p:cNvPicPr/>
          <p:nvPr/>
        </p:nvPicPr>
        <p:blipFill>
          <a:blip r:embed="rId2"/>
          <a:stretch/>
        </p:blipFill>
        <p:spPr>
          <a:xfrm>
            <a:off x="504000" y="1881720"/>
            <a:ext cx="7560000" cy="323028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16" name="TextShape 1"/>
          <p:cNvSpPr txBox="1"/>
          <p:nvPr/>
        </p:nvSpPr>
        <p:spPr>
          <a:xfrm>
            <a:off x="504000" y="792000"/>
            <a:ext cx="8537400" cy="5616000"/>
          </a:xfrm>
          <a:prstGeom prst="rect">
            <a:avLst/>
          </a:prstGeom>
          <a:noFill/>
          <a:ln>
            <a:noFill/>
          </a:ln>
        </p:spPr>
        <p:txBody>
          <a:bodyPr lIns="90000" rIns="90000" tIns="45000" bIns="45000"/>
          <a:p>
            <a:r>
              <a:rPr b="0" lang="en-IN" sz="2000" spc="-1" strike="noStrike">
                <a:solidFill>
                  <a:srgbClr val="000000"/>
                </a:solidFill>
                <a:latin typeface="Calibri"/>
              </a:rPr>
              <a:t>•</a:t>
            </a:r>
            <a:r>
              <a:rPr b="0" lang="en-IN" sz="2000" spc="-1" strike="noStrike">
                <a:solidFill>
                  <a:srgbClr val="000000"/>
                </a:solidFill>
                <a:latin typeface="Calibri"/>
              </a:rPr>
              <a:t>Model Tuning:</a:t>
            </a:r>
            <a:endParaRPr b="0" lang="en-IN" sz="2000" spc="-1" strike="noStrike">
              <a:latin typeface="Arial"/>
            </a:endParaRPr>
          </a:p>
          <a:p>
            <a:r>
              <a:rPr b="0" lang="en-IN" sz="2000" spc="-1" strike="noStrike">
                <a:solidFill>
                  <a:srgbClr val="000000"/>
                </a:solidFill>
                <a:latin typeface="Calibri"/>
              </a:rPr>
              <a:t>       </a:t>
            </a:r>
            <a:r>
              <a:rPr b="0" lang="en-IN" sz="2000" spc="-1" strike="noStrike">
                <a:solidFill>
                  <a:srgbClr val="000000"/>
                </a:solidFill>
                <a:latin typeface="Calibri"/>
              </a:rPr>
              <a:t>o​ Tune the selected model with different combination of                   parameters so that the model performs well.</a:t>
            </a:r>
            <a:endParaRPr b="0" lang="en-IN" sz="2000" spc="-1" strike="noStrike">
              <a:latin typeface="Arial"/>
            </a:endParaRPr>
          </a:p>
        </p:txBody>
      </p:sp>
      <p:pic>
        <p:nvPicPr>
          <p:cNvPr id="117" name="" descr=""/>
          <p:cNvPicPr/>
          <p:nvPr/>
        </p:nvPicPr>
        <p:blipFill>
          <a:blip r:embed="rId2"/>
          <a:stretch/>
        </p:blipFill>
        <p:spPr>
          <a:xfrm>
            <a:off x="1296000" y="1872000"/>
            <a:ext cx="6983640" cy="482400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18" name="TextShape 1"/>
          <p:cNvSpPr txBox="1"/>
          <p:nvPr/>
        </p:nvSpPr>
        <p:spPr>
          <a:xfrm>
            <a:off x="457560" y="667440"/>
            <a:ext cx="8055000" cy="4953600"/>
          </a:xfrm>
          <a:prstGeom prst="rect">
            <a:avLst/>
          </a:prstGeom>
          <a:noFill/>
          <a:ln>
            <a:noFill/>
          </a:ln>
        </p:spPr>
        <p:txBody>
          <a:bodyPr lIns="90000" rIns="90000" tIns="45000" bIns="45000"/>
          <a:p>
            <a:r>
              <a:rPr b="0" lang="en-IN" sz="2600" spc="-1" strike="noStrike">
                <a:latin typeface="Arial"/>
              </a:rPr>
              <a:t>            </a:t>
            </a:r>
            <a:r>
              <a:rPr b="0" lang="en-IN" sz="2600" spc="-1" strike="noStrike">
                <a:latin typeface="Arial"/>
              </a:rPr>
              <a:t>Model Evaluation and Validation</a:t>
            </a:r>
            <a:endParaRPr b="0" lang="en-IN" sz="2600" spc="-1" strike="noStrike">
              <a:latin typeface="Arial"/>
            </a:endParaRPr>
          </a:p>
          <a:p>
            <a:endParaRPr b="0" lang="en-IN" sz="2600" spc="-1" strike="noStrike">
              <a:latin typeface="Arial"/>
            </a:endParaRPr>
          </a:p>
          <a:p>
            <a:r>
              <a:rPr b="0" lang="en-IN" sz="1600" spc="-1" strike="noStrike">
                <a:latin typeface="Arial"/>
              </a:rPr>
              <a:t>The model is evaluated by testing with the unknown data. There is a function named “check” in the project and its parameters are the attributes for predicting, quality of the wine. It gives the output as predicted quality. In this project we checked with the unknown data (2 values). One value is of good quality and other is of bad quality. The model correctly predicted the quality which means that the model is robust.</a:t>
            </a:r>
            <a:endParaRPr b="0" lang="en-IN" sz="1600" spc="-1" strike="noStrike">
              <a:latin typeface="Arial"/>
            </a:endParaRPr>
          </a:p>
          <a:p>
            <a:endParaRPr b="0" lang="en-IN" sz="1600" spc="-1" strike="noStrike">
              <a:latin typeface="Arial"/>
            </a:endParaRPr>
          </a:p>
          <a:p>
            <a:r>
              <a:rPr b="0" lang="en-IN" sz="1600" spc="-1" strike="noStrike">
                <a:latin typeface="Arial"/>
              </a:rPr>
              <a:t>The final model’s scores are good when compared to Bench Mark model’s scores. So, we can consider our final model as new Bench mark model if any new classification algorithm wants to be applied. we tested the final model with unknown data. It gave the correct output. (For more information I will place the tested cell below this paragraph as a proof). So from here, we can say that the model can best predict whether there is presence of heart disease or not.</a:t>
            </a:r>
            <a:endParaRPr b="0" lang="en-IN" sz="1600" spc="-1" strike="noStrike">
              <a:latin typeface="Arial"/>
            </a:endParaRPr>
          </a:p>
        </p:txBody>
      </p:sp>
      <p:pic>
        <p:nvPicPr>
          <p:cNvPr id="119" name="" descr=""/>
          <p:cNvPicPr/>
          <p:nvPr/>
        </p:nvPicPr>
        <p:blipFill>
          <a:blip r:embed="rId2"/>
          <a:stretch/>
        </p:blipFill>
        <p:spPr>
          <a:xfrm>
            <a:off x="2232000" y="4320000"/>
            <a:ext cx="3960000" cy="223200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4"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PROPOSAL</a:t>
            </a:r>
            <a:endParaRPr b="0" lang="en-US" sz="4400" spc="-1" strike="noStrike">
              <a:solidFill>
                <a:srgbClr val="000000"/>
              </a:solidFill>
              <a:latin typeface="Calibri"/>
            </a:endParaRPr>
          </a:p>
        </p:txBody>
      </p:sp>
      <p:sp>
        <p:nvSpPr>
          <p:cNvPr id="85" name="TextShape 2"/>
          <p:cNvSpPr txBox="1"/>
          <p:nvPr/>
        </p:nvSpPr>
        <p:spPr>
          <a:xfrm>
            <a:off x="457200" y="1600200"/>
            <a:ext cx="8229240" cy="5105160"/>
          </a:xfrm>
          <a:prstGeom prst="rect">
            <a:avLst/>
          </a:prstGeom>
          <a:noFill/>
          <a:ln>
            <a:noFill/>
          </a:ln>
        </p:spPr>
        <p:txBody>
          <a:bodyPr>
            <a:normAutofit/>
          </a:bodyPr>
          <a:p>
            <a:pPr marL="343080" indent="-342720">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pPr>
            <a:r>
              <a:rPr b="1" lang="en-US" sz="3200" spc="-1" strike="noStrike">
                <a:solidFill>
                  <a:srgbClr val="000000"/>
                </a:solidFill>
                <a:latin typeface="Calibri"/>
              </a:rPr>
              <a:t>      </a:t>
            </a:r>
            <a:r>
              <a:rPr b="1" lang="en-US" sz="3200" spc="-1" strike="noStrike">
                <a:solidFill>
                  <a:srgbClr val="000000"/>
                </a:solidFill>
                <a:latin typeface="Calibri"/>
              </a:rPr>
              <a:t>Domain  Background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Wine is an alcoholic drink made from fermented grapes. Its Latin name is vinum. By using different types of grapes and strains of yeasts, we can make different types of wines .These variation result change in biochemical reactions that involves fermentation and production process. Wines not made from grapes include rice wine and fruit wine such as pomegranate, plum.​The wine we are going to study is red wine. The earliest known traces of wine are from China, Iran, Sicily​.Red​ wine is made up of dark coloured grapes​. The​ actual colour of the wine is violet for young wines and red for mature wines and brown for older wines.​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It is important to know the quality of wine as it was consumed by billions of people around the world. The main aim of this project is to predict the quality of wine such that it is good or bad.</a:t>
            </a:r>
            <a:endParaRPr b="0" lang="en-US" sz="32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6"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PROBLEM STATEMENT</a:t>
            </a:r>
            <a:endParaRPr b="0" lang="en-US" sz="4400" spc="-1" strike="noStrike">
              <a:solidFill>
                <a:srgbClr val="000000"/>
              </a:solidFill>
              <a:latin typeface="Calibri"/>
            </a:endParaRPr>
          </a:p>
        </p:txBody>
      </p:sp>
      <p:sp>
        <p:nvSpPr>
          <p:cNvPr id="87"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main aim of this project is to find the quality of wine such that it is either good or bad quality. Here we are taking binary classification model. The output is divided into two categories 0 and 1. If the quality is less than or equal to 5 then 0 ,if it is more than 5 then 1.</a:t>
            </a:r>
            <a:endParaRPr b="0" lang="en-US" sz="32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8"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DATA SETS AND INPUTS</a:t>
            </a:r>
            <a:endParaRPr b="0" lang="en-US" sz="4400" spc="-1" strike="noStrike">
              <a:solidFill>
                <a:srgbClr val="000000"/>
              </a:solidFill>
              <a:latin typeface="Calibri"/>
            </a:endParaRPr>
          </a:p>
        </p:txBody>
      </p:sp>
      <p:sp>
        <p:nvSpPr>
          <p:cNvPr id="89" name="TextShape 2"/>
          <p:cNvSpPr txBox="1"/>
          <p:nvPr/>
        </p:nvSpPr>
        <p:spPr>
          <a:xfrm>
            <a:off x="457200" y="1295280"/>
            <a:ext cx="8229240" cy="5409720"/>
          </a:xfrm>
          <a:prstGeom prst="rect">
            <a:avLst/>
          </a:prstGeom>
          <a:noFill/>
          <a:ln>
            <a:noFill/>
          </a:ln>
        </p:spPr>
        <p:txBody>
          <a:bodyPr>
            <a:normAutofit/>
          </a:bodyPr>
          <a:p>
            <a:pPr marL="343080" indent="-342720">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The dataset for this project is taken from kaggle</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(​https://www.kaggle.com/uciml/red-wine-quality-cortez-et-al-2009​).The data set has the attributes</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Fixed acidity: Most acids involved with the wine are non volatile.</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Volatile acidity: Amount of acetic acid, if it was at a high amount then it leads to unpleasant, vinegar taste.</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Citric acid: It is in small quantities. That it adds freshness and flavour to the wine.</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Residual sugar :The amount of sugar remained after fermentation. If the sugar was greater than 45gms per litre then we call it as sweet wine.</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Chlorides: amount of salt in the wine.</a:t>
            </a: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0" name="TextShape 1"/>
          <p:cNvSpPr txBox="1"/>
          <p:nvPr/>
        </p:nvSpPr>
        <p:spPr>
          <a:xfrm>
            <a:off x="457200" y="685800"/>
            <a:ext cx="8229240" cy="543996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Free sulphur dioxide: free form of so2 prevents microbial growth and oxidation in wine.</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Total sulphur dioxide: the amount free and bound forms of so2.</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Density: it is the density of water in wine.</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PH: it describes how either the wine is acidic or basic.if the ph is below 7 on a scale of 14 it is acidic. If the ph is above 7 on scale of 14 it is basic.</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Sulphates: which are added to wine to contribute so2 gas .</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Alcohol: the percentage of alcohol content in the wine.</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quality(output variable): it describes the quality of wine that scores is between 0 to 10.</a:t>
            </a: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1"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OUTPUT</a:t>
            </a:r>
            <a:endParaRPr b="0" lang="en-US" sz="4400" spc="-1" strike="noStrike">
              <a:solidFill>
                <a:srgbClr val="000000"/>
              </a:solidFill>
              <a:latin typeface="Calibri"/>
            </a:endParaRPr>
          </a:p>
        </p:txBody>
      </p:sp>
      <p:sp>
        <p:nvSpPr>
          <p:cNvPr id="92"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output attribute is ‘quality’. It is divided into two categories 0 and 1. 0 if quality is 5 or less than 5. And 1 if greater than 5.If the wine is 0 category then it is said to be bad quality .If it is category 1 , the wine is good quality. Remaining attributes are taken as input. Data set is balanced because the total number of zeros and ones are nearly same. After removing the duplicates there are nearly 1300 data points in the data set.</a:t>
            </a:r>
            <a:endParaRPr b="0" lang="en-US" sz="3200" spc="-1" strike="noStrike">
              <a:solidFill>
                <a:srgbClr val="000000"/>
              </a:solidFill>
              <a:latin typeface="Calibri"/>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3"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SOLUTION STATEMENT</a:t>
            </a:r>
            <a:endParaRPr b="0" lang="en-US" sz="4400" spc="-1" strike="noStrike">
              <a:solidFill>
                <a:srgbClr val="000000"/>
              </a:solidFill>
              <a:latin typeface="Calibri"/>
            </a:endParaRPr>
          </a:p>
        </p:txBody>
      </p:sp>
      <p:sp>
        <p:nvSpPr>
          <p:cNvPr id="94"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solution for this problem is to build a prediction model, which is suitable to predict the quality of wine. The classification models used are (Decision trees, Random Forest, Adaboost, support vector machine, logistic regression ) On the dataset to get the best model which fits the data well and performs well in predicting. We measure the model’s efficiency by using some metrics.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5" name="TextShape 1"/>
          <p:cNvSpPr txBox="1"/>
          <p:nvPr/>
        </p:nvSpPr>
        <p:spPr>
          <a:xfrm>
            <a:off x="457200" y="504000"/>
            <a:ext cx="8229240" cy="562176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              </a:t>
            </a:r>
            <a:r>
              <a:rPr b="0" lang="en-US" sz="3200" spc="-1" strike="noStrike">
                <a:solidFill>
                  <a:srgbClr val="000000"/>
                </a:solidFill>
                <a:latin typeface="Calibri"/>
              </a:rPr>
              <a:t>VISUALIZATION</a:t>
            </a:r>
            <a:endParaRPr b="0" lang="en-US" sz="3200" spc="-1" strike="noStrike">
              <a:solidFill>
                <a:srgbClr val="000000"/>
              </a:solidFill>
              <a:latin typeface="Calibri"/>
            </a:endParaRPr>
          </a:p>
          <a:p>
            <a:pPr marL="432000" indent="-324000">
              <a:spcBef>
                <a:spcPts val="1417"/>
              </a:spcBef>
              <a:buClr>
                <a:srgbClr val="000000"/>
              </a:buClr>
              <a:buSzPct val="45000"/>
              <a:buFont typeface="Wingdings" charset="2"/>
              <a:buChar char=""/>
            </a:pPr>
            <a:endParaRPr b="0" lang="en-US" sz="32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2600" spc="-1" strike="noStrike">
                <a:solidFill>
                  <a:srgbClr val="000000"/>
                </a:solidFill>
                <a:latin typeface="Calibri"/>
              </a:rPr>
              <a:t>We used pie chart to visualize the given data and represent what percentage is good wine(1) and what percentage is bad wine(0).</a:t>
            </a:r>
            <a:endParaRPr b="0" lang="en-US" sz="2600" spc="-1" strike="noStrike">
              <a:solidFill>
                <a:srgbClr val="000000"/>
              </a:solidFill>
              <a:latin typeface="Calibri"/>
            </a:endParaRPr>
          </a:p>
        </p:txBody>
      </p:sp>
      <p:pic>
        <p:nvPicPr>
          <p:cNvPr id="96" name="" descr=""/>
          <p:cNvPicPr/>
          <p:nvPr/>
        </p:nvPicPr>
        <p:blipFill>
          <a:blip r:embed="rId2"/>
          <a:stretch/>
        </p:blipFill>
        <p:spPr>
          <a:xfrm>
            <a:off x="2435040" y="3312000"/>
            <a:ext cx="4836960" cy="316800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7" name="TextShape 1"/>
          <p:cNvSpPr txBox="1"/>
          <p:nvPr/>
        </p:nvSpPr>
        <p:spPr>
          <a:xfrm>
            <a:off x="504000" y="648000"/>
            <a:ext cx="8229240" cy="57600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CORRELATION BETWEEN ATTRIBUTES                    BEFORE NORMALIZATION</a:t>
            </a: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endParaRPr b="0" lang="en-US" sz="28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 </a:t>
            </a:r>
            <a:endParaRPr b="0" lang="en-US" sz="3200" spc="-1" strike="noStrike">
              <a:solidFill>
                <a:srgbClr val="000000"/>
              </a:solidFill>
              <a:latin typeface="Calibri"/>
            </a:endParaRPr>
          </a:p>
        </p:txBody>
      </p:sp>
      <p:pic>
        <p:nvPicPr>
          <p:cNvPr id="98" name="" descr=""/>
          <p:cNvPicPr/>
          <p:nvPr/>
        </p:nvPicPr>
        <p:blipFill>
          <a:blip r:embed="rId2"/>
          <a:stretch/>
        </p:blipFill>
        <p:spPr>
          <a:xfrm>
            <a:off x="1643760" y="1584000"/>
            <a:ext cx="5772240" cy="504000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86</TotalTime>
  <Application>LibreOffice/6.0.7.3$Linux_X86_64 LibreOffice_project/00m0$Build-3</Application>
  <Words>820</Words>
  <Paragraphs>63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Dharani varma</dc:creator>
  <dc:description/>
  <dc:language>en-IN</dc:language>
  <cp:lastModifiedBy/>
  <dcterms:modified xsi:type="dcterms:W3CDTF">2019-09-17T00:21:11Z</dcterms:modified>
  <cp:revision>13</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