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3" r:id="rId8"/>
    <p:sldId id="264" r:id="rId9"/>
    <p:sldId id="265" r:id="rId10"/>
    <p:sldId id="259" r:id="rId11"/>
    <p:sldId id="260" r:id="rId12"/>
    <p:sldId id="261" r:id="rId13"/>
    <p:sldId id="266" r:id="rId14"/>
    <p:sldId id="267" r:id="rId15"/>
    <p:sldId id="268" r:id="rId16"/>
    <p:sldId id="262"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2050" y="-52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06E6699-7C5D-43AA-9774-8C2D58429811}" type="datetimeFigureOut">
              <a:rPr lang="en-US" smtClean="0"/>
              <a:t>4/27/2022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7ADA-B588-4EB3-BF6B-33BD0B85A814}"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06E6699-7C5D-43AA-9774-8C2D58429811}" type="datetimeFigureOut">
              <a:rPr lang="en-US" smtClean="0"/>
              <a:t>4/27/2022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7ADA-B588-4EB3-BF6B-33BD0B85A81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06E6699-7C5D-43AA-9774-8C2D58429811}" type="datetimeFigureOut">
              <a:rPr lang="en-US" smtClean="0"/>
              <a:t>4/27/2022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7ADA-B588-4EB3-BF6B-33BD0B85A81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06E6699-7C5D-43AA-9774-8C2D58429811}" type="datetimeFigureOut">
              <a:rPr lang="en-US" smtClean="0"/>
              <a:t>4/27/2022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7ADA-B588-4EB3-BF6B-33BD0B85A81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6E6699-7C5D-43AA-9774-8C2D58429811}" type="datetimeFigureOut">
              <a:rPr lang="en-US" smtClean="0"/>
              <a:t>4/27/2022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7ADA-B588-4EB3-BF6B-33BD0B85A814}"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06E6699-7C5D-43AA-9774-8C2D58429811}" type="datetimeFigureOut">
              <a:rPr lang="en-US" smtClean="0"/>
              <a:t>4/27/2022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97ADA-B588-4EB3-BF6B-33BD0B85A81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06E6699-7C5D-43AA-9774-8C2D58429811}" type="datetimeFigureOut">
              <a:rPr lang="en-US" smtClean="0"/>
              <a:t>4/27/2022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997ADA-B588-4EB3-BF6B-33BD0B85A81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06E6699-7C5D-43AA-9774-8C2D58429811}" type="datetimeFigureOut">
              <a:rPr lang="en-US" smtClean="0"/>
              <a:t>4/27/2022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997ADA-B588-4EB3-BF6B-33BD0B85A81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E6699-7C5D-43AA-9774-8C2D58429811}" type="datetimeFigureOut">
              <a:rPr lang="en-US" smtClean="0"/>
              <a:t>4/27/2022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997ADA-B588-4EB3-BF6B-33BD0B85A81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E6699-7C5D-43AA-9774-8C2D58429811}" type="datetimeFigureOut">
              <a:rPr lang="en-US" smtClean="0"/>
              <a:t>4/27/2022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97ADA-B588-4EB3-BF6B-33BD0B85A81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E6699-7C5D-43AA-9774-8C2D58429811}" type="datetimeFigureOut">
              <a:rPr lang="en-US" smtClean="0"/>
              <a:t>4/27/2022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97ADA-B588-4EB3-BF6B-33BD0B85A81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E6699-7C5D-43AA-9774-8C2D58429811}" type="datetimeFigureOut">
              <a:rPr lang="en-US" smtClean="0"/>
              <a:t>4/27/2022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97ADA-B588-4EB3-BF6B-33BD0B85A81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netbeans.apache.org/kb/docs/java-se.html"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towardsdatascience.com/10-common-software-architectural-patterns-in-a-nutshell-a0b47a1e9013" TargetMode="External"/><Relationship Id="rId4" Type="http://schemas.openxmlformats.org/officeDocument/2006/relationships/hyperlink" Target="https://www.mysql.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508612"/>
            <a:ext cx="9144000" cy="37240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400" b="1" dirty="0">
                <a:solidFill>
                  <a:srgbClr val="C55A11"/>
                </a:solidFill>
                <a:latin typeface="Calibri"/>
                <a:ea typeface="Calibri"/>
                <a:cs typeface="Calibri"/>
                <a:sym typeface="Calibri"/>
              </a:rPr>
              <a:t>UE19CS353 – Object Oriented Analysis and Design with Java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Theory ISA (Mini Project)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Presentation on</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r>
              <a:rPr lang="en-US" sz="2400" b="1" dirty="0">
                <a:solidFill>
                  <a:schemeClr val="accent6"/>
                </a:solidFill>
              </a:rPr>
              <a:t>Cinema Ticket Booking System</a:t>
            </a:r>
            <a:endParaRPr lang="en-GB" sz="2400" b="1" dirty="0">
              <a:solidFill>
                <a:schemeClr val="accent6"/>
              </a:solidFill>
              <a:latin typeface="Calibri"/>
              <a:ea typeface="Calibri"/>
              <a:cs typeface="Calibri"/>
              <a:sym typeface="Calibri"/>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900" b="1" dirty="0">
              <a:latin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dirty="0" smtClean="0">
              <a:ln>
                <a:noFill/>
              </a:ln>
              <a:solidFill>
                <a:schemeClr val="tx1"/>
              </a:solidFill>
              <a:effectLst/>
              <a:latin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900" b="1" dirty="0">
              <a:latin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By:</a:t>
            </a:r>
          </a:p>
          <a:p>
            <a:pPr lvl="0" algn="ctr" eaLnBrk="0" fontAlgn="base" hangingPunct="0">
              <a:spcBef>
                <a:spcPct val="0"/>
              </a:spcBef>
              <a:spcAft>
                <a:spcPct val="0"/>
              </a:spcAft>
            </a:pPr>
            <a:r>
              <a:rPr lang="en-GB" sz="2000" dirty="0" smtClean="0">
                <a:latin typeface="Arial" pitchFamily="34" charset="0"/>
                <a:cs typeface="Arial" pitchFamily="34" charset="0"/>
              </a:rPr>
              <a:t>ROHITH M- PES2UG19CS336</a:t>
            </a:r>
            <a:endParaRPr lang="en-GB" sz="2000" dirty="0">
              <a:latin typeface="Arial" pitchFamily="34" charset="0"/>
              <a:cs typeface="Arial" pitchFamily="34" charset="0"/>
            </a:endParaRPr>
          </a:p>
          <a:p>
            <a:pPr lvl="0" algn="ctr" eaLnBrk="0" fontAlgn="base" hangingPunct="0">
              <a:spcBef>
                <a:spcPct val="0"/>
              </a:spcBef>
              <a:spcAft>
                <a:spcPct val="0"/>
              </a:spcAft>
            </a:pPr>
            <a:r>
              <a:rPr lang="en-GB" sz="2000" dirty="0" smtClean="0">
                <a:latin typeface="Arial" pitchFamily="34" charset="0"/>
                <a:cs typeface="Arial" pitchFamily="34" charset="0"/>
              </a:rPr>
              <a:t>ROSHAN SRIRAM- PES2UG19CS338</a:t>
            </a:r>
            <a:endParaRPr lang="en-GB" sz="2000" dirty="0">
              <a:latin typeface="Arial" pitchFamily="34" charset="0"/>
              <a:cs typeface="Arial" pitchFamily="34" charset="0"/>
            </a:endParaRPr>
          </a:p>
          <a:p>
            <a:pPr lvl="0" algn="ctr" eaLnBrk="0" fontAlgn="base" hangingPunct="0">
              <a:spcBef>
                <a:spcPct val="0"/>
              </a:spcBef>
              <a:spcAft>
                <a:spcPct val="0"/>
              </a:spcAft>
            </a:pPr>
            <a:r>
              <a:rPr lang="en-GB" sz="2000" dirty="0" smtClean="0">
                <a:latin typeface="Arial" pitchFamily="34" charset="0"/>
                <a:cs typeface="Arial" pitchFamily="34" charset="0"/>
              </a:rPr>
              <a:t>S KALYAN- PES2UG19CS341</a:t>
            </a:r>
            <a:endParaRPr lang="en-GB" sz="2000" dirty="0">
              <a:latin typeface="Arial" pitchFamily="34" charset="0"/>
              <a:cs typeface="Arial" pitchFamily="34" charset="0"/>
            </a:endParaRPr>
          </a:p>
          <a:p>
            <a:pPr lvl="0" algn="ctr" eaLnBrk="0" fontAlgn="base" hangingPunct="0">
              <a:spcBef>
                <a:spcPct val="0"/>
              </a:spcBef>
              <a:spcAft>
                <a:spcPct val="0"/>
              </a:spcAft>
            </a:pPr>
            <a:r>
              <a:rPr lang="en-GB" sz="2000" dirty="0">
                <a:latin typeface="Arial" pitchFamily="34" charset="0"/>
                <a:cs typeface="Arial" pitchFamily="34" charset="0"/>
              </a:rPr>
              <a:t>6th Semester </a:t>
            </a:r>
            <a:r>
              <a:rPr lang="en-GB" sz="2000" dirty="0" smtClean="0">
                <a:latin typeface="Arial" pitchFamily="34" charset="0"/>
                <a:cs typeface="Arial" pitchFamily="34" charset="0"/>
              </a:rPr>
              <a:t>F</a:t>
            </a:r>
            <a:endParaRPr kumimoji="0" lang="en-GB"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nvGraphicFramePr>
        <p:xfrm>
          <a:off x="1981200" y="5572061"/>
          <a:ext cx="4910865" cy="1076516"/>
        </p:xfrm>
        <a:graphic>
          <a:graphicData uri="http://schemas.openxmlformats.org/drawingml/2006/table">
            <a:tbl>
              <a:tblPr/>
              <a:tblGrid>
                <a:gridCol w="4910865"/>
              </a:tblGrid>
              <a:tr h="228600">
                <a:tc>
                  <a:txBody>
                    <a:bodyPr/>
                    <a:lstStyle/>
                    <a:p>
                      <a:pPr algn="ctr">
                        <a:lnSpc>
                          <a:spcPct val="107000"/>
                        </a:lnSpc>
                        <a:spcAft>
                          <a:spcPts val="0"/>
                        </a:spcAft>
                      </a:pPr>
                      <a:r>
                        <a:rPr lang="en-GB" sz="1800" b="1">
                          <a:solidFill>
                            <a:srgbClr val="000000"/>
                          </a:solidFill>
                          <a:latin typeface="Calibri"/>
                          <a:ea typeface="Times New Roman"/>
                          <a:cs typeface="Calibri"/>
                        </a:rPr>
                        <a:t>PES University, Bengaluru</a:t>
                      </a:r>
                      <a:endParaRPr lang="en-GB" sz="1100">
                        <a:latin typeface="Calibri"/>
                        <a:ea typeface="Calibri"/>
                        <a:cs typeface="Times New Roman"/>
                      </a:endParaRPr>
                    </a:p>
                  </a:txBody>
                  <a:tcPr marL="68580" marR="68580" marT="0" marB="0" anchor="ctr">
                    <a:lnL>
                      <a:noFill/>
                    </a:lnL>
                    <a:lnR>
                      <a:noFill/>
                    </a:lnR>
                    <a:lnT>
                      <a:noFill/>
                    </a:lnT>
                    <a:lnB>
                      <a:noFill/>
                    </a:lnB>
                  </a:tcPr>
                </a:tc>
              </a:tr>
              <a:tr h="228600">
                <a:tc>
                  <a:txBody>
                    <a:bodyPr/>
                    <a:lstStyle/>
                    <a:p>
                      <a:pPr algn="ctr">
                        <a:lnSpc>
                          <a:spcPct val="107000"/>
                        </a:lnSpc>
                        <a:spcAft>
                          <a:spcPts val="0"/>
                        </a:spcAft>
                      </a:pPr>
                      <a:r>
                        <a:rPr lang="en-GB" sz="1100" dirty="0">
                          <a:solidFill>
                            <a:srgbClr val="000000"/>
                          </a:solidFill>
                          <a:latin typeface="Calibri"/>
                          <a:ea typeface="Times New Roman"/>
                          <a:cs typeface="Calibri"/>
                        </a:rPr>
                        <a:t>(Established under Karnataka Act 16 of 2013)</a:t>
                      </a:r>
                      <a:endParaRPr lang="en-GB" sz="1100" dirty="0">
                        <a:latin typeface="Calibri"/>
                        <a:ea typeface="Calibri"/>
                        <a:cs typeface="Times New Roman"/>
                      </a:endParaRPr>
                    </a:p>
                  </a:txBody>
                  <a:tcPr marL="68580" marR="68580" marT="0" marB="0" anchor="ctr">
                    <a:lnL>
                      <a:noFill/>
                    </a:lnL>
                    <a:lnR>
                      <a:noFill/>
                    </a:lnR>
                    <a:lnT>
                      <a:noFill/>
                    </a:lnT>
                    <a:lnB>
                      <a:noFill/>
                    </a:lnB>
                  </a:tcPr>
                </a:tc>
              </a:tr>
              <a:tr h="228600">
                <a:tc>
                  <a:txBody>
                    <a:bodyPr/>
                    <a:lstStyle/>
                    <a:p>
                      <a:pPr algn="ctr">
                        <a:lnSpc>
                          <a:spcPct val="107000"/>
                        </a:lnSpc>
                        <a:spcAft>
                          <a:spcPts val="0"/>
                        </a:spcAft>
                      </a:pPr>
                      <a:r>
                        <a:rPr lang="en-GB" sz="1800" b="1">
                          <a:solidFill>
                            <a:srgbClr val="000000"/>
                          </a:solidFill>
                          <a:latin typeface="Calibri"/>
                          <a:ea typeface="Times New Roman"/>
                          <a:cs typeface="Calibri"/>
                        </a:rPr>
                        <a:t>Department of Computer Science &amp; Engineering</a:t>
                      </a:r>
                      <a:endParaRPr lang="en-GB" sz="1100">
                        <a:latin typeface="Calibri"/>
                        <a:ea typeface="Calibri"/>
                        <a:cs typeface="Times New Roman"/>
                      </a:endParaRPr>
                    </a:p>
                  </a:txBody>
                  <a:tcPr marL="68580" marR="68580" marT="0" marB="0" anchor="b">
                    <a:lnL>
                      <a:noFill/>
                    </a:lnL>
                    <a:lnR>
                      <a:noFill/>
                    </a:lnR>
                    <a:lnT>
                      <a:noFill/>
                    </a:lnT>
                    <a:lnB>
                      <a:noFill/>
                    </a:lnB>
                  </a:tcPr>
                </a:tc>
              </a:tr>
              <a:tr h="228600">
                <a:tc>
                  <a:txBody>
                    <a:bodyPr/>
                    <a:lstStyle/>
                    <a:p>
                      <a:pPr algn="ctr">
                        <a:lnSpc>
                          <a:spcPct val="107000"/>
                        </a:lnSpc>
                        <a:spcAft>
                          <a:spcPts val="0"/>
                        </a:spcAft>
                      </a:pPr>
                      <a:r>
                        <a:rPr lang="en-GB" sz="1600" b="1" dirty="0">
                          <a:latin typeface="Calibri"/>
                          <a:ea typeface="Times New Roman"/>
                          <a:cs typeface="Calibri"/>
                        </a:rPr>
                        <a:t>Session: Jan - May 2022</a:t>
                      </a:r>
                      <a:endParaRPr lang="en-GB" sz="1100" dirty="0">
                        <a:latin typeface="Calibri"/>
                        <a:ea typeface="Calibri"/>
                        <a:cs typeface="Times New Roman"/>
                      </a:endParaRPr>
                    </a:p>
                  </a:txBody>
                  <a:tcPr marL="68580" marR="68580" marT="0" marB="0" anchor="ctr">
                    <a:lnL>
                      <a:noFill/>
                    </a:lnL>
                    <a:lnR>
                      <a:noFill/>
                    </a:lnR>
                    <a:lnT>
                      <a:noFill/>
                    </a:lnT>
                    <a:lnB>
                      <a:noFill/>
                    </a:lnB>
                  </a:tcPr>
                </a:tc>
              </a:tr>
            </a:tbl>
          </a:graphicData>
        </a:graphic>
      </p:graphicFrame>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152400"/>
            <a:ext cx="7620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2;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 name="Google Shape;24;p36"/>
          <p:cNvSpPr/>
          <p:nvPr/>
        </p:nvSpPr>
        <p:spPr>
          <a:xfrm>
            <a:off x="146798" y="303979"/>
            <a:ext cx="81210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F5496"/>
                </a:solidFill>
                <a:latin typeface="Calibri"/>
                <a:ea typeface="Calibri"/>
                <a:cs typeface="Calibri"/>
                <a:sym typeface="Calibri"/>
              </a:rPr>
              <a:t>Object Oriented Analysis and Design with </a:t>
            </a:r>
            <a:r>
              <a:rPr lang="en-US" sz="2400" b="1" i="0" u="none" strike="noStrike" cap="none" dirty="0" smtClean="0">
                <a:solidFill>
                  <a:srgbClr val="2F5496"/>
                </a:solidFill>
                <a:latin typeface="Calibri"/>
                <a:ea typeface="Calibri"/>
                <a:cs typeface="Calibri"/>
                <a:sym typeface="Calibri"/>
              </a:rPr>
              <a:t>Java (Mini Project)</a:t>
            </a:r>
            <a:endParaRPr sz="1400" b="0" i="0" u="none" strike="noStrike" cap="none">
              <a:solidFill>
                <a:srgbClr val="000000"/>
              </a:solidFill>
              <a:latin typeface="Arial"/>
              <a:ea typeface="Arial"/>
              <a:cs typeface="Arial"/>
              <a:sym typeface="Aria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76200"/>
            <a:ext cx="7620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Google Shape;112;p3"/>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lvl="0">
              <a:buClr>
                <a:srgbClr val="000000"/>
              </a:buClr>
              <a:buSzPts val="2400"/>
            </a:pPr>
            <a:r>
              <a:rPr lang="en-US" sz="2800" b="1" dirty="0" smtClean="0">
                <a:solidFill>
                  <a:srgbClr val="C55A11"/>
                </a:solidFill>
                <a:ea typeface="Calibri"/>
                <a:cs typeface="Calibri"/>
                <a:sym typeface="Calibri"/>
              </a:rPr>
              <a:t>Screenshots</a:t>
            </a:r>
            <a:endParaRPr sz="1600" b="1" i="0" u="none" strike="noStrike" cap="none">
              <a:solidFill>
                <a:srgbClr val="000000"/>
              </a:solidFill>
              <a:latin typeface="Arial"/>
              <a:ea typeface="Arial"/>
              <a:cs typeface="Arial"/>
              <a:sym typeface="Arial"/>
            </a:endParaRPr>
          </a:p>
        </p:txBody>
      </p:sp>
      <p:pic>
        <p:nvPicPr>
          <p:cNvPr id="10" name="Content Placeholder 9"/>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981200" y="1447800"/>
            <a:ext cx="5943600" cy="5410200"/>
          </a:xfrm>
          <a:prstGeom prst="rect">
            <a:avLst/>
          </a:prstGeom>
        </p:spPr>
      </p:pic>
    </p:spTree>
    <p:extLst>
      <p:ext uri="{BB962C8B-B14F-4D97-AF65-F5344CB8AC3E}">
        <p14:creationId xmlns:p14="http://schemas.microsoft.com/office/powerpoint/2010/main" val="138927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2;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 name="Google Shape;24;p36"/>
          <p:cNvSpPr/>
          <p:nvPr/>
        </p:nvSpPr>
        <p:spPr>
          <a:xfrm>
            <a:off x="146798" y="303979"/>
            <a:ext cx="81210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F5496"/>
                </a:solidFill>
                <a:latin typeface="Calibri"/>
                <a:ea typeface="Calibri"/>
                <a:cs typeface="Calibri"/>
                <a:sym typeface="Calibri"/>
              </a:rPr>
              <a:t>Object Oriented Analysis and Design with </a:t>
            </a:r>
            <a:r>
              <a:rPr lang="en-US" sz="2400" b="1" i="0" u="none" strike="noStrike" cap="none" dirty="0" smtClean="0">
                <a:solidFill>
                  <a:srgbClr val="2F5496"/>
                </a:solidFill>
                <a:latin typeface="Calibri"/>
                <a:ea typeface="Calibri"/>
                <a:cs typeface="Calibri"/>
                <a:sym typeface="Calibri"/>
              </a:rPr>
              <a:t>Java (Mini Project)</a:t>
            </a:r>
            <a:endParaRPr sz="1400" b="0" i="0" u="none" strike="noStrike" cap="none">
              <a:solidFill>
                <a:srgbClr val="000000"/>
              </a:solidFill>
              <a:latin typeface="Arial"/>
              <a:ea typeface="Arial"/>
              <a:cs typeface="Arial"/>
              <a:sym typeface="Aria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76200"/>
            <a:ext cx="7620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Google Shape;112;p3"/>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lvl="0">
              <a:buClr>
                <a:srgbClr val="000000"/>
              </a:buClr>
              <a:buSzPts val="2400"/>
            </a:pPr>
            <a:r>
              <a:rPr lang="en-US" sz="2800" b="1" dirty="0" smtClean="0">
                <a:solidFill>
                  <a:srgbClr val="C55A11"/>
                </a:solidFill>
                <a:ea typeface="Calibri"/>
                <a:cs typeface="Calibri"/>
                <a:sym typeface="Calibri"/>
              </a:rPr>
              <a:t>Screenshots</a:t>
            </a:r>
            <a:endParaRPr sz="1600" b="1" i="0" u="none" strike="noStrike" cap="none">
              <a:solidFill>
                <a:srgbClr val="000000"/>
              </a:solidFill>
              <a:latin typeface="Arial"/>
              <a:ea typeface="Arial"/>
              <a:cs typeface="Arial"/>
              <a:sym typeface="Arial"/>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17288" y="1524000"/>
            <a:ext cx="6683712" cy="481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235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2;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 name="Google Shape;24;p36"/>
          <p:cNvSpPr/>
          <p:nvPr/>
        </p:nvSpPr>
        <p:spPr>
          <a:xfrm>
            <a:off x="146798" y="303979"/>
            <a:ext cx="81210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F5496"/>
                </a:solidFill>
                <a:latin typeface="Calibri"/>
                <a:ea typeface="Calibri"/>
                <a:cs typeface="Calibri"/>
                <a:sym typeface="Calibri"/>
              </a:rPr>
              <a:t>Object Oriented Analysis and Design with </a:t>
            </a:r>
            <a:r>
              <a:rPr lang="en-US" sz="2400" b="1" i="0" u="none" strike="noStrike" cap="none" dirty="0" smtClean="0">
                <a:solidFill>
                  <a:srgbClr val="2F5496"/>
                </a:solidFill>
                <a:latin typeface="Calibri"/>
                <a:ea typeface="Calibri"/>
                <a:cs typeface="Calibri"/>
                <a:sym typeface="Calibri"/>
              </a:rPr>
              <a:t>Java (Mini Project)</a:t>
            </a:r>
            <a:endParaRPr sz="1400" b="0" i="0" u="none" strike="noStrike" cap="none">
              <a:solidFill>
                <a:srgbClr val="000000"/>
              </a:solidFill>
              <a:latin typeface="Arial"/>
              <a:ea typeface="Arial"/>
              <a:cs typeface="Arial"/>
              <a:sym typeface="Aria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76200"/>
            <a:ext cx="7620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Google Shape;112;p3"/>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lvl="0">
              <a:buClr>
                <a:srgbClr val="000000"/>
              </a:buClr>
              <a:buSzPts val="2400"/>
            </a:pPr>
            <a:r>
              <a:rPr lang="en-US" sz="2800" b="1" dirty="0" smtClean="0">
                <a:solidFill>
                  <a:srgbClr val="C55A11"/>
                </a:solidFill>
                <a:ea typeface="Calibri"/>
                <a:cs typeface="Calibri"/>
                <a:sym typeface="Calibri"/>
              </a:rPr>
              <a:t>Screenshots</a:t>
            </a:r>
            <a:endParaRPr sz="1600" b="1" i="0" u="none" strike="noStrike" cap="none">
              <a:solidFill>
                <a:srgbClr val="000000"/>
              </a:solidFill>
              <a:latin typeface="Arial"/>
              <a:ea typeface="Arial"/>
              <a:cs typeface="Arial"/>
              <a:sym typeface="Arial"/>
            </a:endParaRPr>
          </a:p>
        </p:txBody>
      </p:sp>
      <p:pic>
        <p:nvPicPr>
          <p:cNvPr id="8" name="Content Placeholder 7"/>
          <p:cNvPicPr>
            <a:picLocks noGrp="1"/>
          </p:cNvPicPr>
          <p:nvPr>
            <p:ph idx="1"/>
          </p:nvPr>
        </p:nvPicPr>
        <p:blipFill>
          <a:blip r:embed="rId3"/>
          <a:stretch>
            <a:fillRect/>
          </a:stretch>
        </p:blipFill>
        <p:spPr>
          <a:xfrm>
            <a:off x="146798" y="1524000"/>
            <a:ext cx="8844802" cy="4876800"/>
          </a:xfrm>
          <a:prstGeom prst="rect">
            <a:avLst/>
          </a:prstGeom>
        </p:spPr>
      </p:pic>
    </p:spTree>
    <p:extLst>
      <p:ext uri="{BB962C8B-B14F-4D97-AF65-F5344CB8AC3E}">
        <p14:creationId xmlns:p14="http://schemas.microsoft.com/office/powerpoint/2010/main" val="111975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2;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 name="Google Shape;24;p36"/>
          <p:cNvSpPr/>
          <p:nvPr/>
        </p:nvSpPr>
        <p:spPr>
          <a:xfrm>
            <a:off x="146798" y="303979"/>
            <a:ext cx="81210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F5496"/>
                </a:solidFill>
                <a:latin typeface="Calibri"/>
                <a:ea typeface="Calibri"/>
                <a:cs typeface="Calibri"/>
                <a:sym typeface="Calibri"/>
              </a:rPr>
              <a:t>Object Oriented Analysis and Design with </a:t>
            </a:r>
            <a:r>
              <a:rPr lang="en-US" sz="2400" b="1" i="0" u="none" strike="noStrike" cap="none" dirty="0" smtClean="0">
                <a:solidFill>
                  <a:srgbClr val="2F5496"/>
                </a:solidFill>
                <a:latin typeface="Calibri"/>
                <a:ea typeface="Calibri"/>
                <a:cs typeface="Calibri"/>
                <a:sym typeface="Calibri"/>
              </a:rPr>
              <a:t>Java (Mini Project)</a:t>
            </a:r>
            <a:endParaRPr sz="1400" b="0" i="0" u="none" strike="noStrike" cap="none">
              <a:solidFill>
                <a:srgbClr val="000000"/>
              </a:solidFill>
              <a:latin typeface="Arial"/>
              <a:ea typeface="Arial"/>
              <a:cs typeface="Arial"/>
              <a:sym typeface="Aria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76200"/>
            <a:ext cx="7620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Google Shape;112;p3"/>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lvl="0">
              <a:buClr>
                <a:srgbClr val="000000"/>
              </a:buClr>
              <a:buSzPts val="2400"/>
            </a:pPr>
            <a:r>
              <a:rPr lang="en-US" sz="2800" b="1" dirty="0" smtClean="0">
                <a:solidFill>
                  <a:srgbClr val="C55A11"/>
                </a:solidFill>
                <a:ea typeface="Calibri"/>
                <a:cs typeface="Calibri"/>
                <a:sym typeface="Calibri"/>
              </a:rPr>
              <a:t>Team member contributions</a:t>
            </a:r>
            <a:endParaRPr sz="1600" b="1" i="0" u="none" strike="noStrike" cap="none">
              <a:solidFill>
                <a:srgbClr val="000000"/>
              </a:solidFill>
              <a:latin typeface="Arial"/>
              <a:ea typeface="Arial"/>
              <a:cs typeface="Arial"/>
              <a:sym typeface="Arial"/>
            </a:endParaRP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774819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2;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 name="Google Shape;24;p36"/>
          <p:cNvSpPr/>
          <p:nvPr/>
        </p:nvSpPr>
        <p:spPr>
          <a:xfrm>
            <a:off x="146798" y="303979"/>
            <a:ext cx="81210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F5496"/>
                </a:solidFill>
                <a:latin typeface="Calibri"/>
                <a:ea typeface="Calibri"/>
                <a:cs typeface="Calibri"/>
                <a:sym typeface="Calibri"/>
              </a:rPr>
              <a:t>Object Oriented Analysis and Design with </a:t>
            </a:r>
            <a:r>
              <a:rPr lang="en-US" sz="2400" b="1" i="0" u="none" strike="noStrike" cap="none" dirty="0" smtClean="0">
                <a:solidFill>
                  <a:srgbClr val="2F5496"/>
                </a:solidFill>
                <a:latin typeface="Calibri"/>
                <a:ea typeface="Calibri"/>
                <a:cs typeface="Calibri"/>
                <a:sym typeface="Calibri"/>
              </a:rPr>
              <a:t>Java (Mini Project)</a:t>
            </a:r>
            <a:endParaRPr sz="1400" b="0" i="0" u="none" strike="noStrike" cap="none">
              <a:solidFill>
                <a:srgbClr val="000000"/>
              </a:solidFill>
              <a:latin typeface="Arial"/>
              <a:ea typeface="Arial"/>
              <a:cs typeface="Arial"/>
              <a:sym typeface="Aria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76200"/>
            <a:ext cx="7620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Google Shape;112;p3"/>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lvl="0">
              <a:buClr>
                <a:srgbClr val="000000"/>
              </a:buClr>
              <a:buSzPts val="2400"/>
            </a:pPr>
            <a:r>
              <a:rPr lang="en-US" sz="2800" b="1" dirty="0" smtClean="0">
                <a:solidFill>
                  <a:srgbClr val="C55A11"/>
                </a:solidFill>
                <a:ea typeface="Arial"/>
                <a:cs typeface="Calibri"/>
                <a:sym typeface="Calibri"/>
              </a:rPr>
              <a:t>Conclusion</a:t>
            </a:r>
            <a:endParaRPr sz="1600" b="1" i="0" u="none" strike="noStrike" cap="none" dirty="0">
              <a:solidFill>
                <a:srgbClr val="000000"/>
              </a:solidFill>
              <a:latin typeface="Arial"/>
              <a:ea typeface="Arial"/>
              <a:cs typeface="Arial"/>
              <a:sym typeface="Arial"/>
            </a:endParaRPr>
          </a:p>
        </p:txBody>
      </p:sp>
      <p:sp>
        <p:nvSpPr>
          <p:cNvPr id="2" name="Content Placeholder 1"/>
          <p:cNvSpPr>
            <a:spLocks noGrp="1"/>
          </p:cNvSpPr>
          <p:nvPr>
            <p:ph idx="1"/>
          </p:nvPr>
        </p:nvSpPr>
        <p:spPr/>
        <p:txBody>
          <a:bodyPr>
            <a:normAutofit lnSpcReduction="10000"/>
          </a:bodyPr>
          <a:lstStyle/>
          <a:p>
            <a:r>
              <a:rPr lang="en-IN" dirty="0"/>
              <a:t>So, First we login to the system with username and password that we already data has been fed into the database. Then it takes into another page where we select movie and then after we selecting movie another page comes then we select show timings. After selecting show timings it takes into another page there we select number of tickets we want. After selecting number of tickets it takes into another page there we print ticket with cost.</a:t>
            </a:r>
          </a:p>
          <a:p>
            <a:endParaRPr lang="en-IN" dirty="0"/>
          </a:p>
        </p:txBody>
      </p:sp>
    </p:spTree>
    <p:extLst>
      <p:ext uri="{BB962C8B-B14F-4D97-AF65-F5344CB8AC3E}">
        <p14:creationId xmlns:p14="http://schemas.microsoft.com/office/powerpoint/2010/main" val="2008630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2;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 name="Google Shape;24;p36"/>
          <p:cNvSpPr/>
          <p:nvPr/>
        </p:nvSpPr>
        <p:spPr>
          <a:xfrm>
            <a:off x="146798" y="303979"/>
            <a:ext cx="81210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F5496"/>
                </a:solidFill>
                <a:latin typeface="Calibri"/>
                <a:ea typeface="Calibri"/>
                <a:cs typeface="Calibri"/>
                <a:sym typeface="Calibri"/>
              </a:rPr>
              <a:t>Object Oriented Analysis and Design with </a:t>
            </a:r>
            <a:r>
              <a:rPr lang="en-US" sz="2400" b="1" i="0" u="none" strike="noStrike" cap="none" dirty="0" smtClean="0">
                <a:solidFill>
                  <a:srgbClr val="2F5496"/>
                </a:solidFill>
                <a:latin typeface="Calibri"/>
                <a:ea typeface="Calibri"/>
                <a:cs typeface="Calibri"/>
                <a:sym typeface="Calibri"/>
              </a:rPr>
              <a:t>Java (Mini Project)</a:t>
            </a:r>
            <a:endParaRPr sz="1400" b="0" i="0" u="none" strike="noStrike" cap="none">
              <a:solidFill>
                <a:srgbClr val="000000"/>
              </a:solidFill>
              <a:latin typeface="Arial"/>
              <a:ea typeface="Arial"/>
              <a:cs typeface="Arial"/>
              <a:sym typeface="Aria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76200"/>
            <a:ext cx="7620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Google Shape;112;p3"/>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lvl="0">
              <a:buClr>
                <a:srgbClr val="000000"/>
              </a:buClr>
              <a:buSzPts val="2400"/>
            </a:pPr>
            <a:r>
              <a:rPr lang="en-US" sz="2800" b="1" dirty="0" smtClean="0">
                <a:solidFill>
                  <a:srgbClr val="C55A11"/>
                </a:solidFill>
                <a:ea typeface="Arial"/>
                <a:cs typeface="Calibri"/>
                <a:sym typeface="Calibri"/>
              </a:rPr>
              <a:t>Reference</a:t>
            </a:r>
            <a:endParaRPr sz="1600" b="1" i="0" u="none" strike="noStrike" cap="none" dirty="0">
              <a:solidFill>
                <a:srgbClr val="000000"/>
              </a:solidFill>
              <a:latin typeface="Arial"/>
              <a:ea typeface="Arial"/>
              <a:cs typeface="Arial"/>
              <a:sym typeface="Arial"/>
            </a:endParaRPr>
          </a:p>
        </p:txBody>
      </p:sp>
      <p:sp>
        <p:nvSpPr>
          <p:cNvPr id="2" name="Content Placeholder 1"/>
          <p:cNvSpPr>
            <a:spLocks noGrp="1"/>
          </p:cNvSpPr>
          <p:nvPr>
            <p:ph idx="1"/>
          </p:nvPr>
        </p:nvSpPr>
        <p:spPr/>
        <p:txBody>
          <a:bodyPr/>
          <a:lstStyle/>
          <a:p>
            <a:r>
              <a:rPr lang="en-US" b="1" u="sng" dirty="0">
                <a:hlinkClick r:id="rId3"/>
              </a:rPr>
              <a:t>https://netbeans.apache.org/kb/docs/java-se.html</a:t>
            </a:r>
            <a:endParaRPr lang="en-IN" dirty="0"/>
          </a:p>
          <a:p>
            <a:r>
              <a:rPr lang="en-US" b="1" u="sng" dirty="0">
                <a:hlinkClick r:id="rId4"/>
              </a:rPr>
              <a:t>https://www.mysql.com</a:t>
            </a:r>
            <a:r>
              <a:rPr lang="en-US" b="1" u="sng" dirty="0" smtClean="0">
                <a:hlinkClick r:id="rId4"/>
              </a:rPr>
              <a:t>/</a:t>
            </a:r>
            <a:endParaRPr lang="en-US" b="1" u="sng" dirty="0" smtClean="0"/>
          </a:p>
          <a:p>
            <a:r>
              <a:rPr lang="en-US" b="1" u="sng" dirty="0">
                <a:hlinkClick r:id="rId5"/>
              </a:rPr>
              <a:t>https://towardsdatascience.com/10-common-software-architectural-patterns-in-a-nutshell-a0b47a1e9013</a:t>
            </a:r>
            <a:endParaRPr lang="en-IN" dirty="0"/>
          </a:p>
          <a:p>
            <a:endParaRPr lang="en-IN" dirty="0"/>
          </a:p>
        </p:txBody>
      </p:sp>
    </p:spTree>
    <p:extLst>
      <p:ext uri="{BB962C8B-B14F-4D97-AF65-F5344CB8AC3E}">
        <p14:creationId xmlns:p14="http://schemas.microsoft.com/office/powerpoint/2010/main" val="131131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The main purpose of our online ticket booking system is to </a:t>
            </a:r>
            <a:r>
              <a:rPr lang="en-IN" dirty="0" smtClean="0"/>
              <a:t>provide an </a:t>
            </a:r>
            <a:r>
              <a:rPr lang="en-IN" dirty="0"/>
              <a:t>alternate and convenient way for a customer to buy cinema tickets. </a:t>
            </a:r>
            <a:r>
              <a:rPr lang="en-IN" dirty="0" smtClean="0"/>
              <a:t>It is </a:t>
            </a:r>
            <a:r>
              <a:rPr lang="en-IN" dirty="0"/>
              <a:t>an automatic system. After the data has been fed into the database, </a:t>
            </a:r>
            <a:r>
              <a:rPr lang="en-IN" dirty="0" smtClean="0"/>
              <a:t>the staff </a:t>
            </a:r>
            <a:r>
              <a:rPr lang="en-IN" dirty="0"/>
              <a:t>does not need to do anything with the order once it is received through the </a:t>
            </a:r>
            <a:r>
              <a:rPr lang="en-IN" dirty="0" smtClean="0"/>
              <a:t>system</a:t>
            </a:r>
          </a:p>
          <a:p>
            <a:r>
              <a:rPr lang="en-GB" dirty="0"/>
              <a:t>https://github.com/rohithmgowda/movieticketbooking.git</a:t>
            </a:r>
            <a:endParaRPr lang="en-GB" dirty="0"/>
          </a:p>
        </p:txBody>
      </p:sp>
      <p:cxnSp>
        <p:nvCxnSpPr>
          <p:cNvPr id="4" name="Google Shape;22;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 name="Google Shape;24;p36"/>
          <p:cNvSpPr/>
          <p:nvPr/>
        </p:nvSpPr>
        <p:spPr>
          <a:xfrm>
            <a:off x="146798" y="303979"/>
            <a:ext cx="81210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F5496"/>
                </a:solidFill>
                <a:latin typeface="Calibri"/>
                <a:ea typeface="Calibri"/>
                <a:cs typeface="Calibri"/>
                <a:sym typeface="Calibri"/>
              </a:rPr>
              <a:t>Object Oriented Analysis and Design with </a:t>
            </a:r>
            <a:r>
              <a:rPr lang="en-US" sz="2400" b="1" i="0" u="none" strike="noStrike" cap="none" dirty="0" smtClean="0">
                <a:solidFill>
                  <a:srgbClr val="2F5496"/>
                </a:solidFill>
                <a:latin typeface="Calibri"/>
                <a:ea typeface="Calibri"/>
                <a:cs typeface="Calibri"/>
                <a:sym typeface="Calibri"/>
              </a:rPr>
              <a:t>Java (Mini Project)</a:t>
            </a:r>
            <a:endParaRPr sz="1400" b="0" i="0" u="none" strike="noStrike" cap="none">
              <a:solidFill>
                <a:srgbClr val="000000"/>
              </a:solidFill>
              <a:latin typeface="Arial"/>
              <a:ea typeface="Arial"/>
              <a:cs typeface="Arial"/>
              <a:sym typeface="Aria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76200"/>
            <a:ext cx="7620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Google Shape;112;p3"/>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800" b="1" i="0" u="none" strike="noStrike" cap="none" dirty="0" smtClean="0">
                <a:solidFill>
                  <a:srgbClr val="C55A11"/>
                </a:solidFill>
                <a:latin typeface="Calibri"/>
                <a:ea typeface="Calibri"/>
                <a:cs typeface="Calibri"/>
                <a:sym typeface="Calibri"/>
              </a:rPr>
              <a:t>Project Description</a:t>
            </a:r>
            <a:endParaRPr sz="1600" b="1" i="0" u="none" strike="noStrike" cap="none">
              <a:solidFill>
                <a:srgbClr val="000000"/>
              </a:solidFill>
              <a:latin typeface="Arial"/>
              <a:ea typeface="Arial"/>
              <a:cs typeface="Arial"/>
              <a:sym typeface="Arial"/>
            </a:endParaRPr>
          </a:p>
        </p:txBody>
      </p:sp>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GB"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2;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 name="Google Shape;24;p36"/>
          <p:cNvSpPr/>
          <p:nvPr/>
        </p:nvSpPr>
        <p:spPr>
          <a:xfrm>
            <a:off x="146798" y="303979"/>
            <a:ext cx="81210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F5496"/>
                </a:solidFill>
                <a:latin typeface="Calibri"/>
                <a:ea typeface="Calibri"/>
                <a:cs typeface="Calibri"/>
                <a:sym typeface="Calibri"/>
              </a:rPr>
              <a:t>Object Oriented Analysis and Design with </a:t>
            </a:r>
            <a:r>
              <a:rPr lang="en-US" sz="2400" b="1" i="0" u="none" strike="noStrike" cap="none" dirty="0" smtClean="0">
                <a:solidFill>
                  <a:srgbClr val="2F5496"/>
                </a:solidFill>
                <a:latin typeface="Calibri"/>
                <a:ea typeface="Calibri"/>
                <a:cs typeface="Calibri"/>
                <a:sym typeface="Calibri"/>
              </a:rPr>
              <a:t>Java (Mini Project)</a:t>
            </a:r>
            <a:endParaRPr sz="1400" b="0" i="0" u="none" strike="noStrike" cap="none">
              <a:solidFill>
                <a:srgbClr val="000000"/>
              </a:solidFill>
              <a:latin typeface="Arial"/>
              <a:ea typeface="Arial"/>
              <a:cs typeface="Arial"/>
              <a:sym typeface="Aria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76200"/>
            <a:ext cx="7620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Google Shape;112;p3"/>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lvl="0">
              <a:buClr>
                <a:srgbClr val="000000"/>
              </a:buClr>
              <a:buSzPts val="2400"/>
            </a:pPr>
            <a:r>
              <a:rPr lang="en-US" sz="2800" b="1" dirty="0" smtClean="0">
                <a:solidFill>
                  <a:srgbClr val="C55A11"/>
                </a:solidFill>
                <a:ea typeface="Calibri"/>
                <a:cs typeface="Calibri"/>
                <a:sym typeface="Calibri"/>
              </a:rPr>
              <a:t>Activity Diagram</a:t>
            </a:r>
            <a:endParaRPr sz="1600" b="1" i="0" u="none" strike="noStrike" cap="none" dirty="0">
              <a:solidFill>
                <a:srgbClr val="000000"/>
              </a:solidFill>
              <a:latin typeface="Arial"/>
              <a:ea typeface="Arial"/>
              <a:cs typeface="Arial"/>
              <a:sym typeface="Arial"/>
            </a:endParaRPr>
          </a:p>
        </p:txBody>
      </p:sp>
      <p:pic>
        <p:nvPicPr>
          <p:cNvPr id="8" name="Content Placeholder 7"/>
          <p:cNvPicPr>
            <a:picLocks noGrp="1"/>
          </p:cNvPicPr>
          <p:nvPr>
            <p:ph idx="1"/>
          </p:nvPr>
        </p:nvPicPr>
        <p:blipFill>
          <a:blip r:embed="rId3"/>
          <a:stretch>
            <a:fillRect/>
          </a:stretch>
        </p:blipFill>
        <p:spPr>
          <a:xfrm>
            <a:off x="2895600" y="1447800"/>
            <a:ext cx="4114800" cy="5410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2;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 name="Google Shape;24;p36"/>
          <p:cNvSpPr/>
          <p:nvPr/>
        </p:nvSpPr>
        <p:spPr>
          <a:xfrm>
            <a:off x="146798" y="303979"/>
            <a:ext cx="81210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F5496"/>
                </a:solidFill>
                <a:latin typeface="Calibri"/>
                <a:ea typeface="Calibri"/>
                <a:cs typeface="Calibri"/>
                <a:sym typeface="Calibri"/>
              </a:rPr>
              <a:t>Object Oriented Analysis and Design with </a:t>
            </a:r>
            <a:r>
              <a:rPr lang="en-US" sz="2400" b="1" i="0" u="none" strike="noStrike" cap="none" dirty="0" smtClean="0">
                <a:solidFill>
                  <a:srgbClr val="2F5496"/>
                </a:solidFill>
                <a:latin typeface="Calibri"/>
                <a:ea typeface="Calibri"/>
                <a:cs typeface="Calibri"/>
                <a:sym typeface="Calibri"/>
              </a:rPr>
              <a:t>Java (Mini Project)</a:t>
            </a:r>
            <a:endParaRPr sz="1400" b="0" i="0" u="none" strike="noStrike" cap="none">
              <a:solidFill>
                <a:srgbClr val="000000"/>
              </a:solidFill>
              <a:latin typeface="Arial"/>
              <a:ea typeface="Arial"/>
              <a:cs typeface="Arial"/>
              <a:sym typeface="Aria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76200"/>
            <a:ext cx="7620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Google Shape;112;p3"/>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lvl="0">
              <a:buClr>
                <a:srgbClr val="000000"/>
              </a:buClr>
              <a:buSzPts val="2400"/>
            </a:pPr>
            <a:r>
              <a:rPr lang="en-US" sz="2800" b="1" dirty="0" smtClean="0">
                <a:solidFill>
                  <a:srgbClr val="C55A11"/>
                </a:solidFill>
                <a:ea typeface="Arial"/>
                <a:cs typeface="Calibri"/>
                <a:sym typeface="Calibri"/>
              </a:rPr>
              <a:t>USE CASE Diagram</a:t>
            </a:r>
            <a:endParaRPr sz="1600" b="1" i="0" u="none" strike="noStrike" cap="none" dirty="0">
              <a:solidFill>
                <a:srgbClr val="000000"/>
              </a:solidFill>
              <a:latin typeface="Arial"/>
              <a:ea typeface="Arial"/>
              <a:cs typeface="Arial"/>
              <a:sym typeface="Arial"/>
            </a:endParaRPr>
          </a:p>
        </p:txBody>
      </p:sp>
      <p:sp>
        <p:nvSpPr>
          <p:cNvPr id="2" name="Content Placeholder 1"/>
          <p:cNvSpPr>
            <a:spLocks noGrp="1"/>
          </p:cNvSpPr>
          <p:nvPr>
            <p:ph idx="1"/>
          </p:nvPr>
        </p:nvSpPr>
        <p:spPr/>
        <p:txBody>
          <a:bodyPr/>
          <a:lstStyle/>
          <a:p>
            <a:pPr marL="0" indent="0">
              <a:buNone/>
            </a:pPr>
            <a:endParaRPr lang="en-IN" dirty="0"/>
          </a:p>
        </p:txBody>
      </p:sp>
      <p:pic>
        <p:nvPicPr>
          <p:cNvPr id="8" name="Picture 7"/>
          <p:cNvPicPr/>
          <p:nvPr/>
        </p:nvPicPr>
        <p:blipFill>
          <a:blip r:embed="rId3"/>
          <a:stretch>
            <a:fillRect/>
          </a:stretch>
        </p:blipFill>
        <p:spPr>
          <a:xfrm>
            <a:off x="457200" y="1470454"/>
            <a:ext cx="8305800" cy="5356654"/>
          </a:xfrm>
          <a:prstGeom prst="rect">
            <a:avLst/>
          </a:prstGeom>
        </p:spPr>
      </p:pic>
    </p:spTree>
    <p:extLst>
      <p:ext uri="{BB962C8B-B14F-4D97-AF65-F5344CB8AC3E}">
        <p14:creationId xmlns:p14="http://schemas.microsoft.com/office/powerpoint/2010/main" val="31596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2;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 name="Google Shape;24;p36"/>
          <p:cNvSpPr/>
          <p:nvPr/>
        </p:nvSpPr>
        <p:spPr>
          <a:xfrm>
            <a:off x="146798" y="303979"/>
            <a:ext cx="81210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F5496"/>
                </a:solidFill>
                <a:latin typeface="Calibri"/>
                <a:ea typeface="Calibri"/>
                <a:cs typeface="Calibri"/>
                <a:sym typeface="Calibri"/>
              </a:rPr>
              <a:t>Object Oriented Analysis and Design with </a:t>
            </a:r>
            <a:r>
              <a:rPr lang="en-US" sz="2400" b="1" i="0" u="none" strike="noStrike" cap="none" dirty="0" smtClean="0">
                <a:solidFill>
                  <a:srgbClr val="2F5496"/>
                </a:solidFill>
                <a:latin typeface="Calibri"/>
                <a:ea typeface="Calibri"/>
                <a:cs typeface="Calibri"/>
                <a:sym typeface="Calibri"/>
              </a:rPr>
              <a:t>Java (Mini Project)</a:t>
            </a:r>
            <a:endParaRPr sz="1400" b="0" i="0" u="none" strike="noStrike" cap="none">
              <a:solidFill>
                <a:srgbClr val="000000"/>
              </a:solidFill>
              <a:latin typeface="Arial"/>
              <a:ea typeface="Arial"/>
              <a:cs typeface="Arial"/>
              <a:sym typeface="Aria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76200"/>
            <a:ext cx="7620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Google Shape;112;p3"/>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lvl="0">
              <a:buClr>
                <a:srgbClr val="000000"/>
              </a:buClr>
              <a:buSzPts val="2400"/>
            </a:pPr>
            <a:r>
              <a:rPr lang="en-US" sz="2800" b="1" dirty="0" smtClean="0">
                <a:solidFill>
                  <a:srgbClr val="C55A11"/>
                </a:solidFill>
                <a:ea typeface="Arial"/>
                <a:cs typeface="Calibri"/>
                <a:sym typeface="Calibri"/>
              </a:rPr>
              <a:t>CLASS Diagram</a:t>
            </a:r>
            <a:endParaRPr sz="1600" b="1" i="0" u="none" strike="noStrike" cap="none" dirty="0">
              <a:solidFill>
                <a:srgbClr val="000000"/>
              </a:solidFill>
              <a:latin typeface="Arial"/>
              <a:ea typeface="Arial"/>
              <a:cs typeface="Arial"/>
              <a:sym typeface="Arial"/>
            </a:endParaRPr>
          </a:p>
        </p:txBody>
      </p:sp>
      <p:pic>
        <p:nvPicPr>
          <p:cNvPr id="8" name="Content Placeholder 7"/>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145420" y="1495168"/>
            <a:ext cx="7162800" cy="5334000"/>
          </a:xfrm>
          <a:prstGeom prst="rect">
            <a:avLst/>
          </a:prstGeom>
        </p:spPr>
      </p:pic>
    </p:spTree>
    <p:extLst>
      <p:ext uri="{BB962C8B-B14F-4D97-AF65-F5344CB8AC3E}">
        <p14:creationId xmlns:p14="http://schemas.microsoft.com/office/powerpoint/2010/main" val="47370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2;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 name="Google Shape;24;p36"/>
          <p:cNvSpPr/>
          <p:nvPr/>
        </p:nvSpPr>
        <p:spPr>
          <a:xfrm>
            <a:off x="146798" y="303979"/>
            <a:ext cx="81210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F5496"/>
                </a:solidFill>
                <a:latin typeface="Calibri"/>
                <a:ea typeface="Calibri"/>
                <a:cs typeface="Calibri"/>
                <a:sym typeface="Calibri"/>
              </a:rPr>
              <a:t>Object Oriented Analysis and Design with </a:t>
            </a:r>
            <a:r>
              <a:rPr lang="en-US" sz="2400" b="1" i="0" u="none" strike="noStrike" cap="none" dirty="0" smtClean="0">
                <a:solidFill>
                  <a:srgbClr val="2F5496"/>
                </a:solidFill>
                <a:latin typeface="Calibri"/>
                <a:ea typeface="Calibri"/>
                <a:cs typeface="Calibri"/>
                <a:sym typeface="Calibri"/>
              </a:rPr>
              <a:t>Java (Mini Project)</a:t>
            </a:r>
            <a:endParaRPr sz="1400" b="0" i="0" u="none" strike="noStrike" cap="none">
              <a:solidFill>
                <a:srgbClr val="000000"/>
              </a:solidFill>
              <a:latin typeface="Arial"/>
              <a:ea typeface="Arial"/>
              <a:cs typeface="Arial"/>
              <a:sym typeface="Aria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76200"/>
            <a:ext cx="7620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Google Shape;112;p3"/>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lvl="0">
              <a:buClr>
                <a:srgbClr val="000000"/>
              </a:buClr>
              <a:buSzPts val="2400"/>
            </a:pPr>
            <a:r>
              <a:rPr lang="en-US" sz="2800" b="1" dirty="0" smtClean="0">
                <a:solidFill>
                  <a:srgbClr val="C55A11"/>
                </a:solidFill>
                <a:ea typeface="Arial"/>
                <a:cs typeface="Calibri"/>
                <a:sym typeface="Calibri"/>
              </a:rPr>
              <a:t>STATE Diagram</a:t>
            </a:r>
            <a:endParaRPr sz="1600" b="1" i="0" u="none" strike="noStrike" cap="none" dirty="0">
              <a:solidFill>
                <a:srgbClr val="000000"/>
              </a:solidFill>
              <a:latin typeface="Arial"/>
              <a:ea typeface="Arial"/>
              <a:cs typeface="Arial"/>
              <a:sym typeface="Arial"/>
            </a:endParaRPr>
          </a:p>
        </p:txBody>
      </p:sp>
      <p:pic>
        <p:nvPicPr>
          <p:cNvPr id="8" name="Content Placeholder 7"/>
          <p:cNvPicPr>
            <a:picLocks noGrp="1"/>
          </p:cNvPicPr>
          <p:nvPr>
            <p:ph idx="1"/>
          </p:nvPr>
        </p:nvPicPr>
        <p:blipFill>
          <a:blip r:embed="rId3"/>
          <a:stretch>
            <a:fillRect/>
          </a:stretch>
        </p:blipFill>
        <p:spPr>
          <a:xfrm>
            <a:off x="1257430" y="1447800"/>
            <a:ext cx="7010400" cy="5410200"/>
          </a:xfrm>
          <a:prstGeom prst="rect">
            <a:avLst/>
          </a:prstGeom>
        </p:spPr>
      </p:pic>
    </p:spTree>
    <p:extLst>
      <p:ext uri="{BB962C8B-B14F-4D97-AF65-F5344CB8AC3E}">
        <p14:creationId xmlns:p14="http://schemas.microsoft.com/office/powerpoint/2010/main" val="75826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Front-end</a:t>
            </a:r>
            <a:r>
              <a:rPr lang="en-IN" dirty="0"/>
              <a:t>: </a:t>
            </a:r>
            <a:r>
              <a:rPr lang="en-IN" dirty="0" err="1"/>
              <a:t>Netbeans</a:t>
            </a:r>
            <a:r>
              <a:rPr lang="en-IN" dirty="0"/>
              <a:t>-IDE</a:t>
            </a:r>
          </a:p>
          <a:p>
            <a:r>
              <a:rPr lang="en-IN" dirty="0"/>
              <a:t>Database: MySQL database</a:t>
            </a:r>
          </a:p>
          <a:p>
            <a:r>
              <a:rPr lang="en-IN" dirty="0"/>
              <a:t>Version Control: Git</a:t>
            </a:r>
          </a:p>
          <a:p>
            <a:r>
              <a:rPr lang="en-IN" dirty="0" smtClean="0"/>
              <a:t>Class</a:t>
            </a:r>
            <a:r>
              <a:rPr lang="en-IN" dirty="0"/>
              <a:t>, </a:t>
            </a:r>
            <a:r>
              <a:rPr lang="en-IN" dirty="0" smtClean="0"/>
              <a:t>activity </a:t>
            </a:r>
            <a:r>
              <a:rPr lang="en-IN" dirty="0"/>
              <a:t>and state diagrams: </a:t>
            </a:r>
            <a:r>
              <a:rPr lang="en-IN" dirty="0" err="1" smtClean="0"/>
              <a:t>StarUML</a:t>
            </a:r>
            <a:endParaRPr lang="en-IN" dirty="0" smtClean="0"/>
          </a:p>
          <a:p>
            <a:pPr lvl="0"/>
            <a:r>
              <a:rPr lang="en-US" dirty="0"/>
              <a:t>JDBC (Java Database Connectivity)</a:t>
            </a:r>
            <a:endParaRPr lang="en-IN" dirty="0"/>
          </a:p>
          <a:p>
            <a:endParaRPr lang="en-GB" dirty="0"/>
          </a:p>
        </p:txBody>
      </p:sp>
      <p:cxnSp>
        <p:nvCxnSpPr>
          <p:cNvPr id="4" name="Google Shape;22;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 name="Google Shape;24;p36"/>
          <p:cNvSpPr/>
          <p:nvPr/>
        </p:nvSpPr>
        <p:spPr>
          <a:xfrm>
            <a:off x="146798" y="303979"/>
            <a:ext cx="81210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F5496"/>
                </a:solidFill>
                <a:latin typeface="Calibri"/>
                <a:ea typeface="Calibri"/>
                <a:cs typeface="Calibri"/>
                <a:sym typeface="Calibri"/>
              </a:rPr>
              <a:t>Object Oriented Analysis and Design with </a:t>
            </a:r>
            <a:r>
              <a:rPr lang="en-US" sz="2400" b="1" i="0" u="none" strike="noStrike" cap="none" dirty="0" smtClean="0">
                <a:solidFill>
                  <a:srgbClr val="2F5496"/>
                </a:solidFill>
                <a:latin typeface="Calibri"/>
                <a:ea typeface="Calibri"/>
                <a:cs typeface="Calibri"/>
                <a:sym typeface="Calibri"/>
              </a:rPr>
              <a:t>Java (Mini Project)</a:t>
            </a:r>
            <a:endParaRPr sz="1400" b="0" i="0" u="none" strike="noStrike" cap="none">
              <a:solidFill>
                <a:srgbClr val="000000"/>
              </a:solidFill>
              <a:latin typeface="Arial"/>
              <a:ea typeface="Arial"/>
              <a:cs typeface="Arial"/>
              <a:sym typeface="Aria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76200"/>
            <a:ext cx="7620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Google Shape;112;p3"/>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lvl="0">
              <a:buClr>
                <a:srgbClr val="000000"/>
              </a:buClr>
              <a:buSzPts val="2400"/>
            </a:pPr>
            <a:r>
              <a:rPr lang="en-US" sz="2800" b="1" dirty="0">
                <a:solidFill>
                  <a:srgbClr val="C55A11"/>
                </a:solidFill>
                <a:ea typeface="Calibri"/>
                <a:cs typeface="Calibri"/>
                <a:sym typeface="Calibri"/>
              </a:rPr>
              <a:t>Tools and Frameworks Used</a:t>
            </a:r>
            <a:endParaRPr sz="1600" b="1"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r>
              <a:rPr lang="en-US" b="1" dirty="0"/>
              <a:t>Architectural patterns used</a:t>
            </a:r>
            <a:endParaRPr lang="en-IN" dirty="0"/>
          </a:p>
          <a:p>
            <a:pPr marL="0" lvl="0" indent="0">
              <a:buNone/>
            </a:pPr>
            <a:r>
              <a:rPr lang="en-US" b="1" dirty="0"/>
              <a:t>Layered Pattern :</a:t>
            </a:r>
            <a:endParaRPr lang="en-IN" dirty="0"/>
          </a:p>
          <a:p>
            <a:pPr marL="0" indent="0">
              <a:buNone/>
            </a:pPr>
            <a:r>
              <a:rPr lang="en-US" dirty="0"/>
              <a:t>As the name suggests, components(code) in this pattern are separated into layers of subtasks and they are arranged one above another.  </a:t>
            </a:r>
            <a:endParaRPr lang="en-IN" dirty="0"/>
          </a:p>
          <a:p>
            <a:pPr marL="0" indent="0">
              <a:buNone/>
            </a:pPr>
            <a:r>
              <a:rPr lang="en-US" dirty="0"/>
              <a:t>Each layer has unique tasks to do and all the layers are independent of one another. Since each layer is independent, one can modify the code inside a layer without affecting others.  </a:t>
            </a:r>
            <a:endParaRPr lang="en-IN" dirty="0"/>
          </a:p>
          <a:p>
            <a:pPr marL="0" indent="0">
              <a:buNone/>
            </a:pPr>
            <a:r>
              <a:rPr lang="en-US" dirty="0"/>
              <a:t>It is the most commonly used pattern for designing the majority of</a:t>
            </a:r>
            <a:r>
              <a:rPr lang="en-US" b="1" dirty="0"/>
              <a:t> </a:t>
            </a:r>
            <a:r>
              <a:rPr lang="en-US" dirty="0"/>
              <a:t>software. This layer is also known as ‘N-tier architecture’. Basically, this pattern has 4 layers.  </a:t>
            </a:r>
            <a:endParaRPr lang="en-IN" dirty="0"/>
          </a:p>
          <a:p>
            <a:pPr marL="0" indent="0">
              <a:buNone/>
            </a:pPr>
            <a:r>
              <a:rPr lang="en-US" dirty="0"/>
              <a:t> </a:t>
            </a:r>
            <a:endParaRPr lang="en-IN" dirty="0"/>
          </a:p>
          <a:p>
            <a:pPr marL="0" indent="0">
              <a:buNone/>
            </a:pPr>
            <a:r>
              <a:rPr lang="en-US" dirty="0"/>
              <a:t> </a:t>
            </a:r>
            <a:endParaRPr lang="en-IN" dirty="0"/>
          </a:p>
          <a:p>
            <a:pPr marL="0" indent="0">
              <a:buNone/>
            </a:pPr>
            <a:r>
              <a:rPr lang="en-US" dirty="0"/>
              <a:t>1.Presentation layer (The user interface layer where we see and enter data into an application.)</a:t>
            </a:r>
            <a:endParaRPr lang="en-IN" dirty="0"/>
          </a:p>
          <a:p>
            <a:pPr marL="0" indent="0">
              <a:buNone/>
            </a:pPr>
            <a:r>
              <a:rPr lang="en-US" dirty="0"/>
              <a:t>2.Business layer (this layer is responsible for executing business logic as per the request.)</a:t>
            </a:r>
            <a:endParaRPr lang="en-IN" dirty="0"/>
          </a:p>
          <a:p>
            <a:pPr marL="0" indent="0">
              <a:buNone/>
            </a:pPr>
            <a:r>
              <a:rPr lang="en-US" dirty="0"/>
              <a:t>3.Application layer (this layer acts as a medium for communication between the ‘presentation layer’ and ‘data layer’.</a:t>
            </a:r>
            <a:endParaRPr lang="en-IN" dirty="0"/>
          </a:p>
          <a:p>
            <a:pPr marL="0" indent="0">
              <a:buNone/>
            </a:pPr>
            <a:r>
              <a:rPr lang="en-US" dirty="0"/>
              <a:t>4.Data layer (this layer has a database for managing data.)</a:t>
            </a:r>
            <a:endParaRPr lang="en-IN" dirty="0"/>
          </a:p>
          <a:p>
            <a:pPr marL="0" indent="0">
              <a:buNone/>
            </a:pPr>
            <a:r>
              <a:rPr lang="en-US" b="1" dirty="0"/>
              <a:t> </a:t>
            </a:r>
            <a:endParaRPr lang="en-IN" dirty="0"/>
          </a:p>
          <a:p>
            <a:pPr marL="0" indent="0">
              <a:buNone/>
            </a:pPr>
            <a:r>
              <a:rPr lang="en-US" b="1" dirty="0"/>
              <a:t> </a:t>
            </a:r>
            <a:endParaRPr lang="en-IN" dirty="0"/>
          </a:p>
          <a:p>
            <a:r>
              <a:rPr lang="en-US" b="1" dirty="0"/>
              <a:t>Design pattern used:</a:t>
            </a:r>
            <a:endParaRPr lang="en-IN" dirty="0"/>
          </a:p>
          <a:p>
            <a:pPr marL="0" indent="0">
              <a:buNone/>
            </a:pPr>
            <a:r>
              <a:rPr lang="en-US" b="1" dirty="0"/>
              <a:t> </a:t>
            </a:r>
            <a:endParaRPr lang="en-IN" dirty="0"/>
          </a:p>
          <a:p>
            <a:pPr marL="0" indent="0">
              <a:buNone/>
            </a:pPr>
            <a:r>
              <a:rPr lang="en-US" dirty="0"/>
              <a:t>Facade Structural Design Pattern for abstraction of complex Operations done with data. When there is even a small query done by the user such as login, the login data is collected and passed onto the model and the model searches with the database for a match and then takes an appropriate action based on this. From the user perspective the user has just given the login detail and pressed a button, but there is a lot of methods called in a chain for a suitable action to be taken.</a:t>
            </a:r>
            <a:endParaRPr lang="en-GB" dirty="0"/>
          </a:p>
        </p:txBody>
      </p:sp>
      <p:cxnSp>
        <p:nvCxnSpPr>
          <p:cNvPr id="4" name="Google Shape;22;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 name="Google Shape;24;p36"/>
          <p:cNvSpPr/>
          <p:nvPr/>
        </p:nvSpPr>
        <p:spPr>
          <a:xfrm>
            <a:off x="146798" y="303979"/>
            <a:ext cx="81210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F5496"/>
                </a:solidFill>
                <a:latin typeface="Calibri"/>
                <a:ea typeface="Calibri"/>
                <a:cs typeface="Calibri"/>
                <a:sym typeface="Calibri"/>
              </a:rPr>
              <a:t>Object Oriented Analysis and Design with </a:t>
            </a:r>
            <a:r>
              <a:rPr lang="en-US" sz="2400" b="1" i="0" u="none" strike="noStrike" cap="none" dirty="0" smtClean="0">
                <a:solidFill>
                  <a:srgbClr val="2F5496"/>
                </a:solidFill>
                <a:latin typeface="Calibri"/>
                <a:ea typeface="Calibri"/>
                <a:cs typeface="Calibri"/>
                <a:sym typeface="Calibri"/>
              </a:rPr>
              <a:t>Java (Mini Project)</a:t>
            </a:r>
            <a:endParaRPr sz="1400" b="0" i="0" u="none" strike="noStrike" cap="none">
              <a:solidFill>
                <a:srgbClr val="000000"/>
              </a:solidFill>
              <a:latin typeface="Arial"/>
              <a:ea typeface="Arial"/>
              <a:cs typeface="Arial"/>
              <a:sym typeface="Aria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76200"/>
            <a:ext cx="7620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Google Shape;112;p3"/>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lvl="0">
              <a:buClr>
                <a:srgbClr val="000000"/>
              </a:buClr>
              <a:buSzPts val="2400"/>
            </a:pPr>
            <a:r>
              <a:rPr lang="en-GB" sz="2800" b="1" dirty="0" smtClean="0">
                <a:solidFill>
                  <a:srgbClr val="C55A11"/>
                </a:solidFill>
                <a:ea typeface="Calibri"/>
                <a:cs typeface="Calibri"/>
                <a:sym typeface="Calibri"/>
              </a:rPr>
              <a:t>Design Principle and Design Patterns Applied</a:t>
            </a:r>
            <a:endParaRPr sz="1600" b="1"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22;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5" name="Google Shape;24;p36"/>
          <p:cNvSpPr/>
          <p:nvPr/>
        </p:nvSpPr>
        <p:spPr>
          <a:xfrm>
            <a:off x="146798" y="303979"/>
            <a:ext cx="812103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F5496"/>
                </a:solidFill>
                <a:latin typeface="Calibri"/>
                <a:ea typeface="Calibri"/>
                <a:cs typeface="Calibri"/>
                <a:sym typeface="Calibri"/>
              </a:rPr>
              <a:t>Object Oriented Analysis and Design with </a:t>
            </a:r>
            <a:r>
              <a:rPr lang="en-US" sz="2400" b="1" i="0" u="none" strike="noStrike" cap="none" dirty="0" smtClean="0">
                <a:solidFill>
                  <a:srgbClr val="2F5496"/>
                </a:solidFill>
                <a:latin typeface="Calibri"/>
                <a:ea typeface="Calibri"/>
                <a:cs typeface="Calibri"/>
                <a:sym typeface="Calibri"/>
              </a:rPr>
              <a:t>Java (Mini Project)</a:t>
            </a:r>
            <a:endParaRPr sz="1400" b="0" i="0" u="none" strike="noStrike" cap="none">
              <a:solidFill>
                <a:srgbClr val="000000"/>
              </a:solidFill>
              <a:latin typeface="Arial"/>
              <a:ea typeface="Arial"/>
              <a:cs typeface="Arial"/>
              <a:sym typeface="Arial"/>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76200"/>
            <a:ext cx="7620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Google Shape;112;p3"/>
          <p:cNvSpPr txBox="1"/>
          <p:nvPr/>
        </p:nvSpPr>
        <p:spPr>
          <a:xfrm>
            <a:off x="228600" y="762000"/>
            <a:ext cx="7620000" cy="523180"/>
          </a:xfrm>
          <a:prstGeom prst="rect">
            <a:avLst/>
          </a:prstGeom>
          <a:noFill/>
          <a:ln>
            <a:noFill/>
          </a:ln>
        </p:spPr>
        <p:txBody>
          <a:bodyPr spcFirstLastPara="1" wrap="square" lIns="91425" tIns="45700" rIns="91425" bIns="45700" anchor="t" anchorCtr="0">
            <a:spAutoFit/>
          </a:bodyPr>
          <a:lstStyle/>
          <a:p>
            <a:pPr lvl="0">
              <a:buClr>
                <a:srgbClr val="000000"/>
              </a:buClr>
              <a:buSzPts val="2400"/>
            </a:pPr>
            <a:r>
              <a:rPr lang="en-US" sz="2800" b="1" dirty="0" smtClean="0">
                <a:solidFill>
                  <a:srgbClr val="C55A11"/>
                </a:solidFill>
                <a:ea typeface="Calibri"/>
                <a:cs typeface="Calibri"/>
                <a:sym typeface="Calibri"/>
              </a:rPr>
              <a:t>Screenshots</a:t>
            </a:r>
            <a:endParaRPr sz="1600" b="1" i="0" u="none" strike="noStrike" cap="none">
              <a:solidFill>
                <a:srgbClr val="000000"/>
              </a:solidFill>
              <a:latin typeface="Arial"/>
              <a:ea typeface="Arial"/>
              <a:cs typeface="Arial"/>
              <a:sym typeface="Arial"/>
            </a:endParaRPr>
          </a:p>
        </p:txBody>
      </p:sp>
      <p:pic>
        <p:nvPicPr>
          <p:cNvPr id="8" name="Content Placeholder 7"/>
          <p:cNvPicPr>
            <a:picLocks noGrp="1"/>
          </p:cNvPicPr>
          <p:nvPr>
            <p:ph idx="1"/>
          </p:nvPr>
        </p:nvPicPr>
        <p:blipFill>
          <a:blip r:embed="rId3"/>
          <a:stretch>
            <a:fillRect/>
          </a:stretch>
        </p:blipFill>
        <p:spPr>
          <a:xfrm>
            <a:off x="2057400" y="1828800"/>
            <a:ext cx="5524695" cy="43779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D8E21700513040A5568B6515609607" ma:contentTypeVersion="1" ma:contentTypeDescription="Create a new document." ma:contentTypeScope="" ma:versionID="fed6ed28fce7651c22a9bdae124cc436">
  <xsd:schema xmlns:xsd="http://www.w3.org/2001/XMLSchema" xmlns:xs="http://www.w3.org/2001/XMLSchema" xmlns:p="http://schemas.microsoft.com/office/2006/metadata/properties" xmlns:ns2="93279c23-4c87-4f50-9a3c-2b3c13069441" targetNamespace="http://schemas.microsoft.com/office/2006/metadata/properties" ma:root="true" ma:fieldsID="16f2636deccc1337f7b714d66694c3a4" ns2:_="">
    <xsd:import namespace="93279c23-4c87-4f50-9a3c-2b3c13069441"/>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279c23-4c87-4f50-9a3c-2b3c1306944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93279c23-4c87-4f50-9a3c-2b3c1306944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847DD9-1DBB-407D-A96A-127D61F75E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279c23-4c87-4f50-9a3c-2b3c130694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436C28-AF91-4827-A870-15BEC1FB3FC9}">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93279c23-4c87-4f50-9a3c-2b3c13069441"/>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DEB14D46-3E26-46B3-AC8A-C0EA933A23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TotalTime>
  <Words>522</Words>
  <Application>Microsoft Office PowerPoint</Application>
  <PresentationFormat>On-screen Show (4:3)</PresentationFormat>
  <Paragraphs>75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Rohith M</cp:lastModifiedBy>
  <cp:revision>9</cp:revision>
  <dcterms:created xsi:type="dcterms:W3CDTF">2022-04-07T08:53:50Z</dcterms:created>
  <dcterms:modified xsi:type="dcterms:W3CDTF">2022-04-27T06:52:25Z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0x010100E7D8E21700513040A5568B6515609607</vt:lpwstr>
  </property>
</Properties>
</file>