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4"/>
  </p:notesMasterIdLst>
  <p:handoutMasterIdLst>
    <p:handoutMasterId r:id="rId35"/>
  </p:handoutMasterIdLst>
  <p:sldIdLst>
    <p:sldId id="405" r:id="rId5"/>
    <p:sldId id="373" r:id="rId6"/>
    <p:sldId id="374" r:id="rId7"/>
    <p:sldId id="382" r:id="rId8"/>
    <p:sldId id="406" r:id="rId9"/>
    <p:sldId id="383" r:id="rId10"/>
    <p:sldId id="407" r:id="rId11"/>
    <p:sldId id="385" r:id="rId12"/>
    <p:sldId id="386" r:id="rId13"/>
    <p:sldId id="408" r:id="rId14"/>
    <p:sldId id="387" r:id="rId15"/>
    <p:sldId id="409" r:id="rId16"/>
    <p:sldId id="388" r:id="rId17"/>
    <p:sldId id="410" r:id="rId18"/>
    <p:sldId id="391" r:id="rId19"/>
    <p:sldId id="390" r:id="rId20"/>
    <p:sldId id="411" r:id="rId21"/>
    <p:sldId id="392" r:id="rId22"/>
    <p:sldId id="412" r:id="rId23"/>
    <p:sldId id="393" r:id="rId24"/>
    <p:sldId id="394" r:id="rId25"/>
    <p:sldId id="396" r:id="rId26"/>
    <p:sldId id="413" r:id="rId27"/>
    <p:sldId id="402" r:id="rId28"/>
    <p:sldId id="414" r:id="rId29"/>
    <p:sldId id="403" r:id="rId30"/>
    <p:sldId id="415" r:id="rId31"/>
    <p:sldId id="404" r:id="rId32"/>
    <p:sldId id="37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831151D-E75F-418E-8C6D-3D1B4A4037DD}">
          <p14:sldIdLst>
            <p14:sldId id="405"/>
          </p14:sldIdLst>
        </p14:section>
        <p14:section name="Untitled Section" id="{CEC16E9D-7AF0-4CD5-9B08-DDD107FFB7BB}">
          <p14:sldIdLst>
            <p14:sldId id="373"/>
            <p14:sldId id="374"/>
            <p14:sldId id="382"/>
            <p14:sldId id="406"/>
            <p14:sldId id="383"/>
            <p14:sldId id="407"/>
            <p14:sldId id="385"/>
            <p14:sldId id="386"/>
            <p14:sldId id="408"/>
            <p14:sldId id="387"/>
            <p14:sldId id="409"/>
            <p14:sldId id="388"/>
            <p14:sldId id="410"/>
            <p14:sldId id="391"/>
            <p14:sldId id="390"/>
            <p14:sldId id="411"/>
            <p14:sldId id="392"/>
            <p14:sldId id="412"/>
            <p14:sldId id="393"/>
            <p14:sldId id="394"/>
            <p14:sldId id="396"/>
            <p14:sldId id="413"/>
            <p14:sldId id="402"/>
            <p14:sldId id="414"/>
            <p14:sldId id="403"/>
            <p14:sldId id="415"/>
            <p14:sldId id="404"/>
            <p14:sldId id="37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25B4B8-B54B-43A3-932F-AF3F1CB0D5FC}" v="6" dt="2025-03-28T06:12:55.190"/>
  </p1510:revLst>
</p1510:revInfo>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showGuides="1">
      <p:cViewPr varScale="1">
        <p:scale>
          <a:sx n="78" d="100"/>
          <a:sy n="78" d="100"/>
        </p:scale>
        <p:origin x="878" y="72"/>
      </p:cViewPr>
      <p:guideLst>
        <p:guide orient="horz" pos="2160"/>
        <p:guide pos="3840"/>
      </p:guideLst>
    </p:cSldViewPr>
  </p:slideViewPr>
  <p:outlineViewPr>
    <p:cViewPr>
      <p:scale>
        <a:sx n="33" d="100"/>
        <a:sy n="33" d="100"/>
      </p:scale>
      <p:origin x="0" y="-6610"/>
    </p:cViewPr>
  </p:outlineViewPr>
  <p:notesTextViewPr>
    <p:cViewPr>
      <p:scale>
        <a:sx n="1" d="1"/>
        <a:sy n="1" d="1"/>
      </p:scale>
      <p:origin x="0" y="0"/>
    </p:cViewPr>
  </p:notesTextViewPr>
  <p:sorterViewPr>
    <p:cViewPr>
      <p:scale>
        <a:sx n="100" d="100"/>
        <a:sy n="100" d="100"/>
      </p:scale>
      <p:origin x="0" y="-960"/>
    </p:cViewPr>
  </p:sorterViewPr>
  <p:notesViewPr>
    <p:cSldViewPr snapToGrid="0" snapToObjects="1">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42"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h Ch" userId="a716c6589708c759" providerId="LiveId" clId="{6125B4B8-B54B-43A3-932F-AF3F1CB0D5FC}"/>
    <pc:docChg chg="undo custSel delSld modSld modSection">
      <pc:chgData name="Rohith Ch" userId="a716c6589708c759" providerId="LiveId" clId="{6125B4B8-B54B-43A3-932F-AF3F1CB0D5FC}" dt="2025-03-28T06:13:06.586" v="518" actId="2711"/>
      <pc:docMkLst>
        <pc:docMk/>
      </pc:docMkLst>
      <pc:sldChg chg="modSp mod">
        <pc:chgData name="Rohith Ch" userId="a716c6589708c759" providerId="LiveId" clId="{6125B4B8-B54B-43A3-932F-AF3F1CB0D5FC}" dt="2025-03-28T06:01:05.065" v="115" actId="20577"/>
        <pc:sldMkLst>
          <pc:docMk/>
          <pc:sldMk cId="1397193754" sldId="373"/>
        </pc:sldMkLst>
        <pc:spChg chg="mod">
          <ac:chgData name="Rohith Ch" userId="a716c6589708c759" providerId="LiveId" clId="{6125B4B8-B54B-43A3-932F-AF3F1CB0D5FC}" dt="2025-03-28T06:01:05.065" v="115" actId="20577"/>
          <ac:spMkLst>
            <pc:docMk/>
            <pc:sldMk cId="1397193754" sldId="373"/>
            <ac:spMk id="4" creationId="{260D053B-A40A-3228-B6D5-3371B9EE2E56}"/>
          </ac:spMkLst>
        </pc:spChg>
      </pc:sldChg>
      <pc:sldChg chg="addSp delSp modSp mod">
        <pc:chgData name="Rohith Ch" userId="a716c6589708c759" providerId="LiveId" clId="{6125B4B8-B54B-43A3-932F-AF3F1CB0D5FC}" dt="2025-03-28T06:05:46.573" v="183" actId="6559"/>
        <pc:sldMkLst>
          <pc:docMk/>
          <pc:sldMk cId="475503365" sldId="393"/>
        </pc:sldMkLst>
        <pc:spChg chg="mod">
          <ac:chgData name="Rohith Ch" userId="a716c6589708c759" providerId="LiveId" clId="{6125B4B8-B54B-43A3-932F-AF3F1CB0D5FC}" dt="2025-03-28T06:01:42.037" v="132" actId="20577"/>
          <ac:spMkLst>
            <pc:docMk/>
            <pc:sldMk cId="475503365" sldId="393"/>
            <ac:spMk id="2" creationId="{5E8DAD76-0151-6DE2-C8D3-8C4ABC3EFAE9}"/>
          </ac:spMkLst>
        </pc:spChg>
        <pc:spChg chg="mod">
          <ac:chgData name="Rohith Ch" userId="a716c6589708c759" providerId="LiveId" clId="{6125B4B8-B54B-43A3-932F-AF3F1CB0D5FC}" dt="2025-03-28T06:05:46.573" v="183" actId="6559"/>
          <ac:spMkLst>
            <pc:docMk/>
            <pc:sldMk cId="475503365" sldId="393"/>
            <ac:spMk id="4" creationId="{DD82A138-2A45-D1B8-B2FC-5222F5888EBC}"/>
          </ac:spMkLst>
        </pc:spChg>
        <pc:spChg chg="add del mod">
          <ac:chgData name="Rohith Ch" userId="a716c6589708c759" providerId="LiveId" clId="{6125B4B8-B54B-43A3-932F-AF3F1CB0D5FC}" dt="2025-03-28T06:03:50.118" v="170" actId="22"/>
          <ac:spMkLst>
            <pc:docMk/>
            <pc:sldMk cId="475503365" sldId="393"/>
            <ac:spMk id="6" creationId="{DD69EFCB-69BF-2720-E94E-939196ECF52D}"/>
          </ac:spMkLst>
        </pc:spChg>
      </pc:sldChg>
      <pc:sldChg chg="modSp mod">
        <pc:chgData name="Rohith Ch" userId="a716c6589708c759" providerId="LiveId" clId="{6125B4B8-B54B-43A3-932F-AF3F1CB0D5FC}" dt="2025-03-28T06:06:40.839" v="217" actId="20577"/>
        <pc:sldMkLst>
          <pc:docMk/>
          <pc:sldMk cId="2713401641" sldId="394"/>
        </pc:sldMkLst>
        <pc:spChg chg="mod">
          <ac:chgData name="Rohith Ch" userId="a716c6589708c759" providerId="LiveId" clId="{6125B4B8-B54B-43A3-932F-AF3F1CB0D5FC}" dt="2025-03-28T06:01:51.171" v="148" actId="20577"/>
          <ac:spMkLst>
            <pc:docMk/>
            <pc:sldMk cId="2713401641" sldId="394"/>
            <ac:spMk id="2" creationId="{07326043-24C3-FDB3-1CCE-EFC0098D222E}"/>
          </ac:spMkLst>
        </pc:spChg>
        <pc:spChg chg="mod">
          <ac:chgData name="Rohith Ch" userId="a716c6589708c759" providerId="LiveId" clId="{6125B4B8-B54B-43A3-932F-AF3F1CB0D5FC}" dt="2025-03-28T06:06:40.839" v="217" actId="20577"/>
          <ac:spMkLst>
            <pc:docMk/>
            <pc:sldMk cId="2713401641" sldId="394"/>
            <ac:spMk id="4" creationId="{5106AB69-15C8-B80C-00EA-C51A545AF476}"/>
          </ac:spMkLst>
        </pc:spChg>
      </pc:sldChg>
      <pc:sldChg chg="addSp modSp mod">
        <pc:chgData name="Rohith Ch" userId="a716c6589708c759" providerId="LiveId" clId="{6125B4B8-B54B-43A3-932F-AF3F1CB0D5FC}" dt="2025-03-28T06:11:55.710" v="511" actId="20577"/>
        <pc:sldMkLst>
          <pc:docMk/>
          <pc:sldMk cId="259041918" sldId="396"/>
        </pc:sldMkLst>
        <pc:spChg chg="mod">
          <ac:chgData name="Rohith Ch" userId="a716c6589708c759" providerId="LiveId" clId="{6125B4B8-B54B-43A3-932F-AF3F1CB0D5FC}" dt="2025-03-28T06:01:59.572" v="164" actId="20577"/>
          <ac:spMkLst>
            <pc:docMk/>
            <pc:sldMk cId="259041918" sldId="396"/>
            <ac:spMk id="2" creationId="{C2A630B6-FDD9-AE1D-5B51-C643F37CB0D4}"/>
          </ac:spMkLst>
        </pc:spChg>
        <pc:spChg chg="mod">
          <ac:chgData name="Rohith Ch" userId="a716c6589708c759" providerId="LiveId" clId="{6125B4B8-B54B-43A3-932F-AF3F1CB0D5FC}" dt="2025-03-28T06:11:55.710" v="511" actId="20577"/>
          <ac:spMkLst>
            <pc:docMk/>
            <pc:sldMk cId="259041918" sldId="396"/>
            <ac:spMk id="4" creationId="{3FE4AA41-EF31-5904-42D7-CB1C96123706}"/>
          </ac:spMkLst>
        </pc:spChg>
        <pc:picChg chg="add mod">
          <ac:chgData name="Rohith Ch" userId="a716c6589708c759" providerId="LiveId" clId="{6125B4B8-B54B-43A3-932F-AF3F1CB0D5FC}" dt="2025-03-28T06:10:57.482" v="276" actId="14100"/>
          <ac:picMkLst>
            <pc:docMk/>
            <pc:sldMk cId="259041918" sldId="396"/>
            <ac:picMk id="5" creationId="{A2167A45-FEC1-E845-BEAE-1545EEDFD748}"/>
          </ac:picMkLst>
        </pc:picChg>
      </pc:sldChg>
      <pc:sldChg chg="del">
        <pc:chgData name="Rohith Ch" userId="a716c6589708c759" providerId="LiveId" clId="{6125B4B8-B54B-43A3-932F-AF3F1CB0D5FC}" dt="2025-03-28T06:10:07.293" v="272" actId="2696"/>
        <pc:sldMkLst>
          <pc:docMk/>
          <pc:sldMk cId="3626606778" sldId="397"/>
        </pc:sldMkLst>
      </pc:sldChg>
      <pc:sldChg chg="del">
        <pc:chgData name="Rohith Ch" userId="a716c6589708c759" providerId="LiveId" clId="{6125B4B8-B54B-43A3-932F-AF3F1CB0D5FC}" dt="2025-03-28T06:10:02.521" v="271" actId="2696"/>
        <pc:sldMkLst>
          <pc:docMk/>
          <pc:sldMk cId="145089351" sldId="399"/>
        </pc:sldMkLst>
      </pc:sldChg>
      <pc:sldChg chg="del">
        <pc:chgData name="Rohith Ch" userId="a716c6589708c759" providerId="LiveId" clId="{6125B4B8-B54B-43A3-932F-AF3F1CB0D5FC}" dt="2025-03-28T06:09:57.913" v="270" actId="2696"/>
        <pc:sldMkLst>
          <pc:docMk/>
          <pc:sldMk cId="2703350447" sldId="400"/>
        </pc:sldMkLst>
      </pc:sldChg>
      <pc:sldChg chg="modSp mod">
        <pc:chgData name="Rohith Ch" userId="a716c6589708c759" providerId="LiveId" clId="{6125B4B8-B54B-43A3-932F-AF3F1CB0D5FC}" dt="2025-03-28T06:09:19.904" v="269" actId="20577"/>
        <pc:sldMkLst>
          <pc:docMk/>
          <pc:sldMk cId="996725934" sldId="402"/>
        </pc:sldMkLst>
        <pc:spChg chg="mod">
          <ac:chgData name="Rohith Ch" userId="a716c6589708c759" providerId="LiveId" clId="{6125B4B8-B54B-43A3-932F-AF3F1CB0D5FC}" dt="2025-03-28T06:09:19.904" v="269" actId="20577"/>
          <ac:spMkLst>
            <pc:docMk/>
            <pc:sldMk cId="996725934" sldId="402"/>
            <ac:spMk id="4" creationId="{21117FF6-E80A-FBFA-9652-2CDD898FC395}"/>
          </ac:spMkLst>
        </pc:spChg>
      </pc:sldChg>
      <pc:sldChg chg="modSp mod">
        <pc:chgData name="Rohith Ch" userId="a716c6589708c759" providerId="LiveId" clId="{6125B4B8-B54B-43A3-932F-AF3F1CB0D5FC}" dt="2025-03-28T06:13:06.586" v="518" actId="2711"/>
        <pc:sldMkLst>
          <pc:docMk/>
          <pc:sldMk cId="1542343235" sldId="404"/>
        </pc:sldMkLst>
        <pc:spChg chg="mod">
          <ac:chgData name="Rohith Ch" userId="a716c6589708c759" providerId="LiveId" clId="{6125B4B8-B54B-43A3-932F-AF3F1CB0D5FC}" dt="2025-03-28T06:13:06.586" v="518" actId="2711"/>
          <ac:spMkLst>
            <pc:docMk/>
            <pc:sldMk cId="1542343235" sldId="404"/>
            <ac:spMk id="4" creationId="{95BF5C70-C14E-ADA7-B643-1F8A5BE5363C}"/>
          </ac:spMkLst>
        </pc:spChg>
      </pc:sldChg>
      <pc:sldChg chg="modSp mod">
        <pc:chgData name="Rohith Ch" userId="a716c6589708c759" providerId="LiveId" clId="{6125B4B8-B54B-43A3-932F-AF3F1CB0D5FC}" dt="2025-03-28T05:58:32.741" v="34" actId="20577"/>
        <pc:sldMkLst>
          <pc:docMk/>
          <pc:sldMk cId="2051206275" sldId="412"/>
        </pc:sldMkLst>
        <pc:spChg chg="mod">
          <ac:chgData name="Rohith Ch" userId="a716c6589708c759" providerId="LiveId" clId="{6125B4B8-B54B-43A3-932F-AF3F1CB0D5FC}" dt="2025-03-28T05:58:32.741" v="34" actId="20577"/>
          <ac:spMkLst>
            <pc:docMk/>
            <pc:sldMk cId="2051206275" sldId="412"/>
            <ac:spMk id="5" creationId="{D379C8BD-68CD-A780-F44A-0DD740D43D1B}"/>
          </ac:spMkLst>
        </pc:spChg>
      </pc:sldChg>
      <pc:sldChg chg="modSp mod">
        <pc:chgData name="Rohith Ch" userId="a716c6589708c759" providerId="LiveId" clId="{6125B4B8-B54B-43A3-932F-AF3F1CB0D5FC}" dt="2025-03-28T06:06:55.724" v="238" actId="20577"/>
        <pc:sldMkLst>
          <pc:docMk/>
          <pc:sldMk cId="3760476123" sldId="413"/>
        </pc:sldMkLst>
        <pc:spChg chg="mod">
          <ac:chgData name="Rohith Ch" userId="a716c6589708c759" providerId="LiveId" clId="{6125B4B8-B54B-43A3-932F-AF3F1CB0D5FC}" dt="2025-03-28T06:06:55.724" v="238" actId="20577"/>
          <ac:spMkLst>
            <pc:docMk/>
            <pc:sldMk cId="3760476123" sldId="413"/>
            <ac:spMk id="5" creationId="{E1BD2193-63B1-35DE-BBE2-35C57F1A9BC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3/28/2025</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3/28/2025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CD82F0-FA37-76AA-9F0F-47E9270D1A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142D52-3B99-D9BA-4992-994D1A6C37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D62116-20CE-5657-82C9-CBEA4C70595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6B5097D-BC60-9DA1-221C-8206C5CBC48B}"/>
              </a:ext>
            </a:extLst>
          </p:cNvPr>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3099106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67B31-11D8-124F-FD9B-AF93E0C61E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1BFE58-FEF6-D3B4-E704-B895C34FF5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EEB23B-2124-7290-6483-CBED5CB2CB6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2FAE047-1B9E-D878-0CC1-F15B6E05E9BD}"/>
              </a:ext>
            </a:extLst>
          </p:cNvPr>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3870475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6BB6C-B26E-8B31-BEFE-41B19E8CB7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205B5D-7FD0-E517-BBC0-DE69ADF166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36CADD-0D96-F9E6-42F6-A255AA691B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40EAAFD-C4FE-5523-A5A3-FE2CCB498A61}"/>
              </a:ext>
            </a:extLst>
          </p:cNvPr>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2982905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421840-3AAB-F38F-5309-68F8EB5890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A876C7-5902-4481-057A-B9BF841982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616F01-70CA-4322-9A19-A3D83D6984B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09D7D99-14BF-D2A7-2E7D-CB58FE519386}"/>
              </a:ext>
            </a:extLst>
          </p:cNvPr>
          <p:cNvSpPr>
            <a:spLocks noGrp="1"/>
          </p:cNvSpPr>
          <p:nvPr>
            <p:ph type="sldNum" sz="quarter" idx="5"/>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2777448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D5785B-C5B0-C204-A39D-9DEA8EFD0B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B070A5-EF4F-3841-FC29-35B67CA4EB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F2FFC8-6BE7-72B5-FC2F-C2D5DA25CE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22377F3-9B0B-2799-3039-AEA6BD630853}"/>
              </a:ext>
            </a:extLst>
          </p:cNvPr>
          <p:cNvSpPr>
            <a:spLocks noGrp="1"/>
          </p:cNvSpPr>
          <p:nvPr>
            <p:ph type="sldNum" sz="quarter" idx="5"/>
          </p:nvPr>
        </p:nvSpPr>
        <p:spPr/>
        <p:txBody>
          <a:bodyPr/>
          <a:lstStyle/>
          <a:p>
            <a:fld id="{DEF75CB5-5666-5049-9AE0-38EFD385C21E}" type="slidenum">
              <a:rPr lang="en-US" smtClean="0"/>
              <a:t>13</a:t>
            </a:fld>
            <a:endParaRPr lang="en-US" dirty="0"/>
          </a:p>
        </p:txBody>
      </p:sp>
    </p:spTree>
    <p:extLst>
      <p:ext uri="{BB962C8B-B14F-4D97-AF65-F5344CB8AC3E}">
        <p14:creationId xmlns:p14="http://schemas.microsoft.com/office/powerpoint/2010/main" val="4043577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49BBB8-141E-F945-C1E7-E2FFCF548E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4BD11A-E928-F233-BA8C-43BF9D1CB6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E19840-4CCE-2E22-95DD-DE9BB3CD9D0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FD45EA8-8838-66A9-EF3D-6E7F2D585686}"/>
              </a:ext>
            </a:extLst>
          </p:cNvPr>
          <p:cNvSpPr>
            <a:spLocks noGrp="1"/>
          </p:cNvSpPr>
          <p:nvPr>
            <p:ph type="sldNum" sz="quarter" idx="5"/>
          </p:nvPr>
        </p:nvSpPr>
        <p:spPr/>
        <p:txBody>
          <a:bodyPr/>
          <a:lstStyle/>
          <a:p>
            <a:fld id="{DEF75CB5-5666-5049-9AE0-38EFD385C21E}" type="slidenum">
              <a:rPr lang="en-US" smtClean="0"/>
              <a:t>14</a:t>
            </a:fld>
            <a:endParaRPr lang="en-US" dirty="0"/>
          </a:p>
        </p:txBody>
      </p:sp>
    </p:spTree>
    <p:extLst>
      <p:ext uri="{BB962C8B-B14F-4D97-AF65-F5344CB8AC3E}">
        <p14:creationId xmlns:p14="http://schemas.microsoft.com/office/powerpoint/2010/main" val="2432948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0900A-D84C-6088-681F-535A82B986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DC9376-930B-610E-4543-71D432B3EF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95C252-705E-1932-A549-2F9CBC051B5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16CDB4D-0303-4450-4E58-257284356B87}"/>
              </a:ext>
            </a:extLst>
          </p:cNvPr>
          <p:cNvSpPr>
            <a:spLocks noGrp="1"/>
          </p:cNvSpPr>
          <p:nvPr>
            <p:ph type="sldNum" sz="quarter" idx="5"/>
          </p:nvPr>
        </p:nvSpPr>
        <p:spPr/>
        <p:txBody>
          <a:bodyPr/>
          <a:lstStyle/>
          <a:p>
            <a:fld id="{DEF75CB5-5666-5049-9AE0-38EFD385C21E}" type="slidenum">
              <a:rPr lang="en-US" smtClean="0"/>
              <a:t>15</a:t>
            </a:fld>
            <a:endParaRPr lang="en-US" dirty="0"/>
          </a:p>
        </p:txBody>
      </p:sp>
    </p:spTree>
    <p:extLst>
      <p:ext uri="{BB962C8B-B14F-4D97-AF65-F5344CB8AC3E}">
        <p14:creationId xmlns:p14="http://schemas.microsoft.com/office/powerpoint/2010/main" val="6511066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804A0F-76B4-B02C-6B00-51A6FD2D47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C5C4AC-A4E2-9DCA-EB9D-2A602306DF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9D2695-0940-2F14-C622-15D17BA456A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45CEC70-6E4D-58F8-D8E4-66A14C42652F}"/>
              </a:ext>
            </a:extLst>
          </p:cNvPr>
          <p:cNvSpPr>
            <a:spLocks noGrp="1"/>
          </p:cNvSpPr>
          <p:nvPr>
            <p:ph type="sldNum" sz="quarter" idx="5"/>
          </p:nvPr>
        </p:nvSpPr>
        <p:spPr/>
        <p:txBody>
          <a:bodyPr/>
          <a:lstStyle/>
          <a:p>
            <a:fld id="{DEF75CB5-5666-5049-9AE0-38EFD385C21E}" type="slidenum">
              <a:rPr lang="en-US" smtClean="0"/>
              <a:t>16</a:t>
            </a:fld>
            <a:endParaRPr lang="en-US" dirty="0"/>
          </a:p>
        </p:txBody>
      </p:sp>
    </p:spTree>
    <p:extLst>
      <p:ext uri="{BB962C8B-B14F-4D97-AF65-F5344CB8AC3E}">
        <p14:creationId xmlns:p14="http://schemas.microsoft.com/office/powerpoint/2010/main" val="4644701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BA45B-A234-B02B-6F78-8A638F78B5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28C198-1F78-E356-AE4B-5873A76D9E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0C4D62-FA9D-5AA0-1815-70616941498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A3332AB-FE3A-261C-FC7F-566D7FF5BE31}"/>
              </a:ext>
            </a:extLst>
          </p:cNvPr>
          <p:cNvSpPr>
            <a:spLocks noGrp="1"/>
          </p:cNvSpPr>
          <p:nvPr>
            <p:ph type="sldNum" sz="quarter" idx="5"/>
          </p:nvPr>
        </p:nvSpPr>
        <p:spPr/>
        <p:txBody>
          <a:bodyPr/>
          <a:lstStyle/>
          <a:p>
            <a:fld id="{DEF75CB5-5666-5049-9AE0-38EFD385C21E}" type="slidenum">
              <a:rPr lang="en-US" smtClean="0"/>
              <a:t>17</a:t>
            </a:fld>
            <a:endParaRPr lang="en-US" dirty="0"/>
          </a:p>
        </p:txBody>
      </p:sp>
    </p:spTree>
    <p:extLst>
      <p:ext uri="{BB962C8B-B14F-4D97-AF65-F5344CB8AC3E}">
        <p14:creationId xmlns:p14="http://schemas.microsoft.com/office/powerpoint/2010/main" val="4703333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2A410-CDCD-D21A-B72B-E012102789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3A56A2-44B2-1EF8-59A1-D7C98161AC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FED414-1BB2-9827-5BBD-055E8A21F6E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FC4CF40-6F4A-71C4-B24C-7D657234745A}"/>
              </a:ext>
            </a:extLst>
          </p:cNvPr>
          <p:cNvSpPr>
            <a:spLocks noGrp="1"/>
          </p:cNvSpPr>
          <p:nvPr>
            <p:ph type="sldNum" sz="quarter" idx="5"/>
          </p:nvPr>
        </p:nvSpPr>
        <p:spPr/>
        <p:txBody>
          <a:bodyPr/>
          <a:lstStyle/>
          <a:p>
            <a:fld id="{DEF75CB5-5666-5049-9AE0-38EFD385C21E}" type="slidenum">
              <a:rPr lang="en-US" smtClean="0"/>
              <a:t>18</a:t>
            </a:fld>
            <a:endParaRPr lang="en-US" dirty="0"/>
          </a:p>
        </p:txBody>
      </p:sp>
    </p:spTree>
    <p:extLst>
      <p:ext uri="{BB962C8B-B14F-4D97-AF65-F5344CB8AC3E}">
        <p14:creationId xmlns:p14="http://schemas.microsoft.com/office/powerpoint/2010/main" val="27936669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C63DA5-758D-E247-A463-D7C5FEDF1A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456553-7E6B-767D-4266-FBF802F4C3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AF9828-E405-9E28-7833-C0B3B40A815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FCC3100-885C-7744-2222-B0C41D2EA759}"/>
              </a:ext>
            </a:extLst>
          </p:cNvPr>
          <p:cNvSpPr>
            <a:spLocks noGrp="1"/>
          </p:cNvSpPr>
          <p:nvPr>
            <p:ph type="sldNum" sz="quarter" idx="5"/>
          </p:nvPr>
        </p:nvSpPr>
        <p:spPr/>
        <p:txBody>
          <a:bodyPr/>
          <a:lstStyle/>
          <a:p>
            <a:fld id="{DEF75CB5-5666-5049-9AE0-38EFD385C21E}" type="slidenum">
              <a:rPr lang="en-US" smtClean="0"/>
              <a:t>19</a:t>
            </a:fld>
            <a:endParaRPr lang="en-US" dirty="0"/>
          </a:p>
        </p:txBody>
      </p:sp>
    </p:spTree>
    <p:extLst>
      <p:ext uri="{BB962C8B-B14F-4D97-AF65-F5344CB8AC3E}">
        <p14:creationId xmlns:p14="http://schemas.microsoft.com/office/powerpoint/2010/main" val="1169167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987331-928F-E5D0-710F-A975237E5E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0921D5-F7CF-CA24-60FE-4BB5772EB1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25DC06-83D9-7292-0CB0-52C846E6B6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42B08E5-104D-7C30-428C-CB3B1993C2ED}"/>
              </a:ext>
            </a:extLst>
          </p:cNvPr>
          <p:cNvSpPr>
            <a:spLocks noGrp="1"/>
          </p:cNvSpPr>
          <p:nvPr>
            <p:ph type="sldNum" sz="quarter" idx="5"/>
          </p:nvPr>
        </p:nvSpPr>
        <p:spPr/>
        <p:txBody>
          <a:bodyPr/>
          <a:lstStyle/>
          <a:p>
            <a:fld id="{DEF75CB5-5666-5049-9AE0-38EFD385C21E}" type="slidenum">
              <a:rPr lang="en-US" smtClean="0"/>
              <a:t>20</a:t>
            </a:fld>
            <a:endParaRPr lang="en-US" dirty="0"/>
          </a:p>
        </p:txBody>
      </p:sp>
    </p:spTree>
    <p:extLst>
      <p:ext uri="{BB962C8B-B14F-4D97-AF65-F5344CB8AC3E}">
        <p14:creationId xmlns:p14="http://schemas.microsoft.com/office/powerpoint/2010/main" val="2542651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F87CBE-F070-113E-FB2D-2017BB0270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1C8471-1292-60B5-80EF-98E59983C4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C72475-9260-99A5-AC3D-84AEA1410B9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AF16F7E-1501-280B-B58A-C48E803CEFEA}"/>
              </a:ext>
            </a:extLst>
          </p:cNvPr>
          <p:cNvSpPr>
            <a:spLocks noGrp="1"/>
          </p:cNvSpPr>
          <p:nvPr>
            <p:ph type="sldNum" sz="quarter" idx="5"/>
          </p:nvPr>
        </p:nvSpPr>
        <p:spPr/>
        <p:txBody>
          <a:bodyPr/>
          <a:lstStyle/>
          <a:p>
            <a:fld id="{DEF75CB5-5666-5049-9AE0-38EFD385C21E}" type="slidenum">
              <a:rPr lang="en-US" smtClean="0"/>
              <a:t>21</a:t>
            </a:fld>
            <a:endParaRPr lang="en-US" dirty="0"/>
          </a:p>
        </p:txBody>
      </p:sp>
    </p:spTree>
    <p:extLst>
      <p:ext uri="{BB962C8B-B14F-4D97-AF65-F5344CB8AC3E}">
        <p14:creationId xmlns:p14="http://schemas.microsoft.com/office/powerpoint/2010/main" val="4285502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A33B1-A0BC-665C-A16F-1EDF894BE5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100AC7-A38E-E460-E70D-678A923524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540284-FEB4-6E7E-DE2C-43D675ADB16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58FEE15-1DEA-AB07-4274-272A5D7BDBE6}"/>
              </a:ext>
            </a:extLst>
          </p:cNvPr>
          <p:cNvSpPr>
            <a:spLocks noGrp="1"/>
          </p:cNvSpPr>
          <p:nvPr>
            <p:ph type="sldNum" sz="quarter" idx="5"/>
          </p:nvPr>
        </p:nvSpPr>
        <p:spPr/>
        <p:txBody>
          <a:bodyPr/>
          <a:lstStyle/>
          <a:p>
            <a:fld id="{DEF75CB5-5666-5049-9AE0-38EFD385C21E}" type="slidenum">
              <a:rPr lang="en-US" smtClean="0"/>
              <a:t>22</a:t>
            </a:fld>
            <a:endParaRPr lang="en-US" dirty="0"/>
          </a:p>
        </p:txBody>
      </p:sp>
    </p:spTree>
    <p:extLst>
      <p:ext uri="{BB962C8B-B14F-4D97-AF65-F5344CB8AC3E}">
        <p14:creationId xmlns:p14="http://schemas.microsoft.com/office/powerpoint/2010/main" val="36912791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95389-69E2-4392-8B71-E65E399FBF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C21337-0F10-6F22-4DC4-8FDB10D3A6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622CD3-389D-3AE1-E1EC-8BF3BBD9A81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81A03A0-0C10-2F08-F3AD-278158C16CE0}"/>
              </a:ext>
            </a:extLst>
          </p:cNvPr>
          <p:cNvSpPr>
            <a:spLocks noGrp="1"/>
          </p:cNvSpPr>
          <p:nvPr>
            <p:ph type="sldNum" sz="quarter" idx="5"/>
          </p:nvPr>
        </p:nvSpPr>
        <p:spPr/>
        <p:txBody>
          <a:bodyPr/>
          <a:lstStyle/>
          <a:p>
            <a:fld id="{DEF75CB5-5666-5049-9AE0-38EFD385C21E}" type="slidenum">
              <a:rPr lang="en-US" smtClean="0"/>
              <a:t>23</a:t>
            </a:fld>
            <a:endParaRPr lang="en-US" dirty="0"/>
          </a:p>
        </p:txBody>
      </p:sp>
    </p:spTree>
    <p:extLst>
      <p:ext uri="{BB962C8B-B14F-4D97-AF65-F5344CB8AC3E}">
        <p14:creationId xmlns:p14="http://schemas.microsoft.com/office/powerpoint/2010/main" val="2708780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DBA73-B9B1-5863-4929-AF63058CDC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218773-9D09-4C99-D974-C7D99C9B43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FD44B4-0BD7-FCBC-0FE6-2C01370520E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50A265C-7172-44AA-9870-1EB8B89988A7}"/>
              </a:ext>
            </a:extLst>
          </p:cNvPr>
          <p:cNvSpPr>
            <a:spLocks noGrp="1"/>
          </p:cNvSpPr>
          <p:nvPr>
            <p:ph type="sldNum" sz="quarter" idx="5"/>
          </p:nvPr>
        </p:nvSpPr>
        <p:spPr/>
        <p:txBody>
          <a:bodyPr/>
          <a:lstStyle/>
          <a:p>
            <a:fld id="{DEF75CB5-5666-5049-9AE0-38EFD385C21E}" type="slidenum">
              <a:rPr lang="en-US" smtClean="0"/>
              <a:t>24</a:t>
            </a:fld>
            <a:endParaRPr lang="en-US" dirty="0"/>
          </a:p>
        </p:txBody>
      </p:sp>
    </p:spTree>
    <p:extLst>
      <p:ext uri="{BB962C8B-B14F-4D97-AF65-F5344CB8AC3E}">
        <p14:creationId xmlns:p14="http://schemas.microsoft.com/office/powerpoint/2010/main" val="685985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A9BBB-809E-E2FA-EFD7-820CB0FD1F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CA1954-4A08-A270-4629-290E2D3D6F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47CF45-0741-3FD6-DDC6-F70ED7ED271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ADE562B-2A48-9AFC-F191-25BB39BBCDF5}"/>
              </a:ext>
            </a:extLst>
          </p:cNvPr>
          <p:cNvSpPr>
            <a:spLocks noGrp="1"/>
          </p:cNvSpPr>
          <p:nvPr>
            <p:ph type="sldNum" sz="quarter" idx="5"/>
          </p:nvPr>
        </p:nvSpPr>
        <p:spPr/>
        <p:txBody>
          <a:bodyPr/>
          <a:lstStyle/>
          <a:p>
            <a:fld id="{DEF75CB5-5666-5049-9AE0-38EFD385C21E}" type="slidenum">
              <a:rPr lang="en-US" smtClean="0"/>
              <a:t>25</a:t>
            </a:fld>
            <a:endParaRPr lang="en-US" dirty="0"/>
          </a:p>
        </p:txBody>
      </p:sp>
    </p:spTree>
    <p:extLst>
      <p:ext uri="{BB962C8B-B14F-4D97-AF65-F5344CB8AC3E}">
        <p14:creationId xmlns:p14="http://schemas.microsoft.com/office/powerpoint/2010/main" val="19334478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90ED7-C626-4516-6914-56FB49E32B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9EF9E4-266B-32F4-F688-D8DA532D4D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7B0DFC-12A1-B92E-1FF1-2D16315FA3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6ECF4CB-3A0D-1B9F-45C6-506293E9D571}"/>
              </a:ext>
            </a:extLst>
          </p:cNvPr>
          <p:cNvSpPr>
            <a:spLocks noGrp="1"/>
          </p:cNvSpPr>
          <p:nvPr>
            <p:ph type="sldNum" sz="quarter" idx="5"/>
          </p:nvPr>
        </p:nvSpPr>
        <p:spPr/>
        <p:txBody>
          <a:bodyPr/>
          <a:lstStyle/>
          <a:p>
            <a:fld id="{DEF75CB5-5666-5049-9AE0-38EFD385C21E}" type="slidenum">
              <a:rPr lang="en-US" smtClean="0"/>
              <a:t>26</a:t>
            </a:fld>
            <a:endParaRPr lang="en-US" dirty="0"/>
          </a:p>
        </p:txBody>
      </p:sp>
    </p:spTree>
    <p:extLst>
      <p:ext uri="{BB962C8B-B14F-4D97-AF65-F5344CB8AC3E}">
        <p14:creationId xmlns:p14="http://schemas.microsoft.com/office/powerpoint/2010/main" val="9361204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9DCE45-4FB3-26DF-864A-FBDF836DCA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D0D625-51CD-8120-C199-4BB3491864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99CA52-8373-B221-C2F6-B9DBA4A8847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69BFCD3-3AED-EA53-A7EC-7EDE92C30F34}"/>
              </a:ext>
            </a:extLst>
          </p:cNvPr>
          <p:cNvSpPr>
            <a:spLocks noGrp="1"/>
          </p:cNvSpPr>
          <p:nvPr>
            <p:ph type="sldNum" sz="quarter" idx="5"/>
          </p:nvPr>
        </p:nvSpPr>
        <p:spPr/>
        <p:txBody>
          <a:bodyPr/>
          <a:lstStyle/>
          <a:p>
            <a:fld id="{DEF75CB5-5666-5049-9AE0-38EFD385C21E}" type="slidenum">
              <a:rPr lang="en-US" smtClean="0"/>
              <a:t>27</a:t>
            </a:fld>
            <a:endParaRPr lang="en-US" dirty="0"/>
          </a:p>
        </p:txBody>
      </p:sp>
    </p:spTree>
    <p:extLst>
      <p:ext uri="{BB962C8B-B14F-4D97-AF65-F5344CB8AC3E}">
        <p14:creationId xmlns:p14="http://schemas.microsoft.com/office/powerpoint/2010/main" val="25136919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166F45-EF84-2916-A272-2A393C204D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91DE2E-EC06-F4B4-C3BB-7F69D8EF0C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FE7433-7883-432B-504C-AB2CB9D8BA0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E463BE-1D75-C1E4-E26A-67AF43189DB4}"/>
              </a:ext>
            </a:extLst>
          </p:cNvPr>
          <p:cNvSpPr>
            <a:spLocks noGrp="1"/>
          </p:cNvSpPr>
          <p:nvPr>
            <p:ph type="sldNum" sz="quarter" idx="5"/>
          </p:nvPr>
        </p:nvSpPr>
        <p:spPr/>
        <p:txBody>
          <a:bodyPr/>
          <a:lstStyle/>
          <a:p>
            <a:fld id="{DEF75CB5-5666-5049-9AE0-38EFD385C21E}" type="slidenum">
              <a:rPr lang="en-US" smtClean="0"/>
              <a:t>28</a:t>
            </a:fld>
            <a:endParaRPr lang="en-US" dirty="0"/>
          </a:p>
        </p:txBody>
      </p:sp>
    </p:spTree>
    <p:extLst>
      <p:ext uri="{BB962C8B-B14F-4D97-AF65-F5344CB8AC3E}">
        <p14:creationId xmlns:p14="http://schemas.microsoft.com/office/powerpoint/2010/main" val="19299625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29</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935072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3C2E3-75D3-A82A-679E-86B4D8C55D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442058-9899-788D-4B4F-C39AC219CE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1155C9-AD33-2BEE-E8A1-FB6B6136E7B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C6189B-D11C-2E54-12D9-9E4B481AC184}"/>
              </a:ext>
            </a:extLst>
          </p:cNvPr>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1948318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360A9D-B9B8-E2E0-FE22-BE4D2CD940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BE6990-C6A7-0B84-ED44-769856FCF4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51D101-1B13-3173-631D-F7AF31A1DFF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3CF8DC8-11F7-3B8E-1DB2-56FB876527C8}"/>
              </a:ext>
            </a:extLst>
          </p:cNvPr>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2799487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56AD1-F5F5-C4FD-432F-61D99FAEDF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DFC84A-0EAB-7315-9A35-2805FBFAAB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4A5496-F37D-95EF-8729-3BA72A21EB6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D1FB9FD-D637-38D5-11D5-0A493B05CD9E}"/>
              </a:ext>
            </a:extLst>
          </p:cNvPr>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3026761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456230-4F1C-E779-1A81-EAF005DA34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895789-E41F-B783-0507-9A8D21F090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D8C433-2957-97A1-9DFF-4BDDACB6EB2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23E5F41-92DB-1DB2-02F1-BF33D2210B47}"/>
              </a:ext>
            </a:extLst>
          </p:cNvPr>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244645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4ED4E7-736C-6507-6EA4-2B469E451C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1C8759-2C6D-0FEF-75FC-82D45845D3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69F3E7-F94D-E5FE-6CB0-1B14963F530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E3E6337-0188-28BB-73D5-727A9A132E08}"/>
              </a:ext>
            </a:extLst>
          </p:cNvPr>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1012064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D397B-40FE-2362-3E08-8AC1495657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1A86B4-E8F5-277F-78F8-4467D6013C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0940BA-551E-7481-9C0B-0353299780C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56C0541-942B-E2AC-5881-6B73102BADB6}"/>
              </a:ext>
            </a:extLst>
          </p:cNvPr>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3891979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F111DB-06DA-EA06-F377-72D9DEC96C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356A97-1C59-89A8-EA05-14DBC2A3D5F3}"/>
              </a:ext>
            </a:extLst>
          </p:cNvPr>
          <p:cNvSpPr>
            <a:spLocks noGrp="1"/>
          </p:cNvSpPr>
          <p:nvPr>
            <p:ph type="title"/>
          </p:nvPr>
        </p:nvSpPr>
        <p:spPr>
          <a:xfrm>
            <a:off x="321869" y="579121"/>
            <a:ext cx="11548261" cy="1308674"/>
          </a:xfrm>
        </p:spPr>
        <p:txBody>
          <a:bodyPr/>
          <a:lstStyle/>
          <a:p>
            <a:pPr rtl="0" fontAlgn="b">
              <a:spcBef>
                <a:spcPts val="0"/>
              </a:spcBef>
              <a:spcAft>
                <a:spcPts val="0"/>
              </a:spcAft>
            </a:pPr>
            <a:r>
              <a:rPr lang="en-US" sz="1800" b="0" i="0" u="none" strike="noStrike" dirty="0">
                <a:effectLst/>
                <a:latin typeface="Arial" panose="020B0604020202020204" pitchFamily="34" charset="0"/>
                <a:ea typeface="DejaVu Sans"/>
                <a:cs typeface="DejaVu Sans"/>
              </a:rPr>
              <a:t>CMR COLLEGE OF ENGINEERING &amp; TECHNOLOGY</a:t>
            </a:r>
            <a:br>
              <a:rPr lang="en-IN" sz="1800" b="0" i="0" u="none" strike="noStrike" dirty="0">
                <a:effectLst/>
                <a:latin typeface="Arial" panose="020B0604020202020204" pitchFamily="34" charset="0"/>
              </a:rPr>
            </a:br>
            <a:r>
              <a:rPr lang="en-US" sz="1800" b="0" i="0" u="none" strike="noStrike" dirty="0">
                <a:effectLst/>
                <a:latin typeface="Arial" panose="020B0604020202020204" pitchFamily="34" charset="0"/>
                <a:ea typeface="DejaVu Sans"/>
                <a:cs typeface="DejaVu Sans"/>
              </a:rPr>
              <a:t>Kandlakoya, Medchal, Hyderabad - 501401</a:t>
            </a:r>
            <a:br>
              <a:rPr lang="en-IN" sz="1800" b="0" i="0" u="none" strike="noStrike" dirty="0">
                <a:effectLst/>
                <a:latin typeface="Arial" panose="020B0604020202020204" pitchFamily="34" charset="0"/>
              </a:rPr>
            </a:br>
            <a:r>
              <a:rPr lang="en-US" sz="1800" b="0" i="0" u="none" strike="noStrike" dirty="0">
                <a:effectLst/>
                <a:latin typeface="Arial" panose="020B0604020202020204" pitchFamily="34" charset="0"/>
                <a:ea typeface="DejaVu Sans"/>
                <a:cs typeface="DejaVu Sans"/>
              </a:rPr>
              <a:t>Department of AIML</a:t>
            </a:r>
            <a:br>
              <a:rPr lang="en-IN" sz="1800" b="0" i="0" u="none" strike="noStrike" dirty="0">
                <a:effectLst/>
                <a:latin typeface="Arial" panose="020B0604020202020204" pitchFamily="34" charset="0"/>
              </a:rPr>
            </a:b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EB12BBE-70B5-1A89-CBE8-1FEE327BCB34}"/>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a:t>
            </a:fld>
            <a:endParaRPr lang="en-US" dirty="0"/>
          </a:p>
        </p:txBody>
      </p:sp>
      <p:pic>
        <p:nvPicPr>
          <p:cNvPr id="5" name="Picture 4" descr="CMR College of Pharmacy updated... - CMR College of Pharmacy">
            <a:extLst>
              <a:ext uri="{FF2B5EF4-FFF2-40B4-BE49-F238E27FC236}">
                <a16:creationId xmlns:a16="http://schemas.microsoft.com/office/drawing/2014/main" id="{2D8A0270-DB98-2664-6837-C714E6DF8767}"/>
              </a:ext>
            </a:extLst>
          </p:cNvPr>
          <p:cNvPicPr>
            <a:picLocks noChangeAspect="1" noChangeArrowheads="1"/>
          </p:cNvPicPr>
          <p:nvPr/>
        </p:nvPicPr>
        <p:blipFill>
          <a:blip r:embed="rId3"/>
          <a:srcRect/>
          <a:stretch>
            <a:fillRect/>
          </a:stretch>
        </p:blipFill>
        <p:spPr bwMode="auto">
          <a:xfrm>
            <a:off x="1028700" y="668594"/>
            <a:ext cx="859094" cy="648884"/>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10227CA9-ED9B-DEC6-E040-19A848D01AB2}"/>
              </a:ext>
            </a:extLst>
          </p:cNvPr>
          <p:cNvSpPr txBox="1"/>
          <p:nvPr/>
        </p:nvSpPr>
        <p:spPr>
          <a:xfrm>
            <a:off x="580103" y="1447800"/>
            <a:ext cx="10723963" cy="1323439"/>
          </a:xfrm>
          <a:prstGeom prst="rect">
            <a:avLst/>
          </a:prstGeom>
          <a:noFill/>
        </p:spPr>
        <p:txBody>
          <a:bodyPr wrap="square" rtlCol="0">
            <a:spAutoFit/>
          </a:bodyPr>
          <a:lstStyle/>
          <a:p>
            <a:pPr algn="ctr"/>
            <a:r>
              <a:rPr lang="en-US" sz="4000" b="1" dirty="0">
                <a:solidFill>
                  <a:schemeClr val="bg1"/>
                </a:solidFill>
              </a:rPr>
              <a:t>Extracting Roads from Satellite Data</a:t>
            </a:r>
          </a:p>
          <a:p>
            <a:pPr algn="ctr"/>
            <a:r>
              <a:rPr lang="en-US" sz="4000" b="1" dirty="0">
                <a:ln w="1905"/>
                <a:solidFill>
                  <a:schemeClr val="bg1"/>
                </a:solidFill>
                <a:effectLst>
                  <a:innerShdw blurRad="69850" dist="43180" dir="5400000">
                    <a:srgbClr val="000000">
                      <a:alpha val="65000"/>
                    </a:srgbClr>
                  </a:innerShdw>
                </a:effectLst>
              </a:rPr>
              <a:t>For Effective Disaster Response</a:t>
            </a:r>
          </a:p>
        </p:txBody>
      </p:sp>
      <p:sp>
        <p:nvSpPr>
          <p:cNvPr id="9" name="Subtitle 8">
            <a:extLst>
              <a:ext uri="{FF2B5EF4-FFF2-40B4-BE49-F238E27FC236}">
                <a16:creationId xmlns:a16="http://schemas.microsoft.com/office/drawing/2014/main" id="{8D7C2759-5BBF-4CD7-1A90-FE24E7C90F4D}"/>
              </a:ext>
            </a:extLst>
          </p:cNvPr>
          <p:cNvSpPr txBox="1">
            <a:spLocks noGrp="1"/>
          </p:cNvSpPr>
          <p:nvPr>
            <p:ph type="subTitle" idx="1"/>
          </p:nvPr>
        </p:nvSpPr>
        <p:spPr>
          <a:xfrm>
            <a:off x="580103" y="2901561"/>
            <a:ext cx="2871685" cy="369332"/>
          </a:xfrm>
          <a:prstGeom prst="rect">
            <a:avLst/>
          </a:prstGeom>
          <a:noFill/>
        </p:spPr>
        <p:txBody>
          <a:bodyPr wrap="square" rtlCol="0">
            <a:spAutoFit/>
          </a:bodyPr>
          <a:lstStyle/>
          <a:p>
            <a:pPr algn="l"/>
            <a:r>
              <a:rPr lang="en-US" sz="2000" b="1" dirty="0">
                <a:solidFill>
                  <a:schemeClr val="bg1"/>
                </a:solidFill>
                <a:latin typeface="Arial" panose="020B0604020202020204" pitchFamily="34" charset="0"/>
                <a:cs typeface="Arial" panose="020B0604020202020204" pitchFamily="34" charset="0"/>
              </a:rPr>
              <a:t>Batch No.:22</a:t>
            </a:r>
          </a:p>
        </p:txBody>
      </p:sp>
      <p:sp>
        <p:nvSpPr>
          <p:cNvPr id="10" name="TextBox 9">
            <a:extLst>
              <a:ext uri="{FF2B5EF4-FFF2-40B4-BE49-F238E27FC236}">
                <a16:creationId xmlns:a16="http://schemas.microsoft.com/office/drawing/2014/main" id="{2DF2DD89-A07B-188D-C70B-BD2719544227}"/>
              </a:ext>
            </a:extLst>
          </p:cNvPr>
          <p:cNvSpPr txBox="1"/>
          <p:nvPr/>
        </p:nvSpPr>
        <p:spPr>
          <a:xfrm>
            <a:off x="5337173" y="2901561"/>
            <a:ext cx="6343549" cy="1015663"/>
          </a:xfrm>
          <a:prstGeom prst="rect">
            <a:avLst/>
          </a:prstGeom>
          <a:noFill/>
        </p:spPr>
        <p:txBody>
          <a:bodyPr wrap="square" rtlCol="0">
            <a:spAutoFit/>
          </a:bodyPr>
          <a:lstStyle/>
          <a:p>
            <a:pPr algn="just"/>
            <a:r>
              <a:rPr lang="en-US" sz="2000" b="1" dirty="0">
                <a:solidFill>
                  <a:schemeClr val="bg1"/>
                </a:solidFill>
              </a:rPr>
              <a:t>Name of the student: S. Mukunda     21H51A7316</a:t>
            </a:r>
          </a:p>
          <a:p>
            <a:pPr algn="just"/>
            <a:r>
              <a:rPr lang="en-US" sz="2000" b="1" dirty="0">
                <a:solidFill>
                  <a:schemeClr val="bg1"/>
                </a:solidFill>
              </a:rPr>
              <a:t>                                        Ch. Rohith        21H51A7329</a:t>
            </a:r>
          </a:p>
          <a:p>
            <a:pPr algn="just"/>
            <a:r>
              <a:rPr lang="en-US" sz="2000" b="1" dirty="0">
                <a:solidFill>
                  <a:schemeClr val="bg1"/>
                </a:solidFill>
              </a:rPr>
              <a:t>                                        N. Anuradha    21H51A7354</a:t>
            </a:r>
          </a:p>
        </p:txBody>
      </p:sp>
      <p:sp>
        <p:nvSpPr>
          <p:cNvPr id="11" name="TextBox 10">
            <a:extLst>
              <a:ext uri="{FF2B5EF4-FFF2-40B4-BE49-F238E27FC236}">
                <a16:creationId xmlns:a16="http://schemas.microsoft.com/office/drawing/2014/main" id="{83658E67-7553-F627-A3E0-2A876B6936FC}"/>
              </a:ext>
            </a:extLst>
          </p:cNvPr>
          <p:cNvSpPr txBox="1"/>
          <p:nvPr/>
        </p:nvSpPr>
        <p:spPr>
          <a:xfrm>
            <a:off x="580103" y="4488157"/>
            <a:ext cx="5181600" cy="1169551"/>
          </a:xfrm>
          <a:prstGeom prst="rect">
            <a:avLst/>
          </a:prstGeom>
          <a:noFill/>
        </p:spPr>
        <p:txBody>
          <a:bodyPr wrap="square" rtlCol="0">
            <a:spAutoFit/>
          </a:bodyPr>
          <a:lstStyle/>
          <a:p>
            <a:pPr marR="64008" lvl="0" algn="just">
              <a:lnSpc>
                <a:spcPct val="150000"/>
              </a:lnSpc>
              <a:spcBef>
                <a:spcPts val="400"/>
              </a:spcBef>
              <a:buClr>
                <a:schemeClr val="accent1"/>
              </a:buClr>
              <a:buSzPct val="68000"/>
              <a:defRPr/>
            </a:pPr>
            <a:r>
              <a:rPr lang="en-US" sz="2000" b="1" dirty="0">
                <a:solidFill>
                  <a:srgbClr val="C00000"/>
                </a:solidFill>
              </a:rPr>
              <a:t>Under esteemed guidance of</a:t>
            </a:r>
          </a:p>
          <a:p>
            <a:pPr algn="just"/>
            <a:r>
              <a:rPr lang="en-US" sz="2000" b="1" dirty="0">
                <a:solidFill>
                  <a:schemeClr val="bg1"/>
                </a:solidFill>
              </a:rPr>
              <a:t>Guide Name: Ms. A. Himabindu</a:t>
            </a:r>
          </a:p>
          <a:p>
            <a:pPr algn="just"/>
            <a:r>
              <a:rPr lang="en-US" sz="2000" b="1" dirty="0">
                <a:solidFill>
                  <a:schemeClr val="bg1"/>
                </a:solidFill>
              </a:rPr>
              <a:t>Designation: Asst. Professor</a:t>
            </a:r>
          </a:p>
        </p:txBody>
      </p:sp>
      <p:sp>
        <p:nvSpPr>
          <p:cNvPr id="13" name="TextBox 12">
            <a:extLst>
              <a:ext uri="{FF2B5EF4-FFF2-40B4-BE49-F238E27FC236}">
                <a16:creationId xmlns:a16="http://schemas.microsoft.com/office/drawing/2014/main" id="{74F48BCF-B03C-375F-4A6F-A112C4269B21}"/>
              </a:ext>
            </a:extLst>
          </p:cNvPr>
          <p:cNvSpPr txBox="1"/>
          <p:nvPr/>
        </p:nvSpPr>
        <p:spPr>
          <a:xfrm>
            <a:off x="786581" y="5971102"/>
            <a:ext cx="10638503" cy="307777"/>
          </a:xfrm>
          <a:prstGeom prst="rect">
            <a:avLst/>
          </a:prstGeom>
          <a:noFill/>
        </p:spPr>
        <p:txBody>
          <a:bodyPr wrap="square" rtlCol="0">
            <a:spAutoFit/>
          </a:bodyPr>
          <a:lstStyle/>
          <a:p>
            <a:r>
              <a:rPr lang="en-US" sz="1400" b="1" dirty="0">
                <a:solidFill>
                  <a:schemeClr val="bg1"/>
                </a:solidFill>
              </a:rPr>
              <a:t>Batch: 2021-2025 </a:t>
            </a:r>
            <a:r>
              <a:rPr lang="en-US" sz="1400" b="1" dirty="0">
                <a:solidFill>
                  <a:schemeClr val="tx2">
                    <a:lumMod val="75000"/>
                  </a:schemeClr>
                </a:solidFill>
              </a:rPr>
              <a:t>			                                                                                                       </a:t>
            </a:r>
            <a:r>
              <a:rPr lang="en-US" sz="1400" b="1" dirty="0">
                <a:solidFill>
                  <a:schemeClr val="bg1"/>
                </a:solidFill>
              </a:rPr>
              <a:t>Major Project Phase 1</a:t>
            </a:r>
          </a:p>
        </p:txBody>
      </p:sp>
    </p:spTree>
    <p:extLst>
      <p:ext uri="{BB962C8B-B14F-4D97-AF65-F5344CB8AC3E}">
        <p14:creationId xmlns:p14="http://schemas.microsoft.com/office/powerpoint/2010/main" val="4174205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a:extLst>
            <a:ext uri="{FF2B5EF4-FFF2-40B4-BE49-F238E27FC236}">
              <a16:creationId xmlns:a16="http://schemas.microsoft.com/office/drawing/2014/main" id="{10392E51-84E5-2607-1621-907D307B680D}"/>
            </a:ext>
          </a:extLst>
        </p:cNvPr>
        <p:cNvGrpSpPr/>
        <p:nvPr/>
      </p:nvGrpSpPr>
      <p:grpSpPr>
        <a:xfrm>
          <a:off x="0" y="0"/>
          <a:ext cx="0" cy="0"/>
          <a:chOff x="0" y="0"/>
          <a:chExt cx="0" cy="0"/>
        </a:xfrm>
      </p:grpSpPr>
      <p:sp>
        <p:nvSpPr>
          <p:cNvPr id="5" name="Subtitle 4">
            <a:extLst>
              <a:ext uri="{FF2B5EF4-FFF2-40B4-BE49-F238E27FC236}">
                <a16:creationId xmlns:a16="http://schemas.microsoft.com/office/drawing/2014/main" id="{84355CA2-C102-A772-313A-5E5989B9A070}"/>
              </a:ext>
            </a:extLst>
          </p:cNvPr>
          <p:cNvSpPr>
            <a:spLocks noGrp="1"/>
          </p:cNvSpPr>
          <p:nvPr>
            <p:ph type="subTitle" idx="1"/>
          </p:nvPr>
        </p:nvSpPr>
        <p:spPr>
          <a:xfrm>
            <a:off x="-176981" y="2698036"/>
            <a:ext cx="6754761" cy="2387865"/>
          </a:xfrm>
        </p:spPr>
        <p:txBody>
          <a:bodyPr/>
          <a:lstStyle/>
          <a:p>
            <a:pPr algn="ctr"/>
            <a:r>
              <a:rPr lang="en-US" sz="4400" b="1" dirty="0">
                <a:latin typeface="Arial Black" panose="020B0A04020102020204" pitchFamily="34" charset="0"/>
              </a:rPr>
              <a:t>PROBLEM</a:t>
            </a:r>
          </a:p>
          <a:p>
            <a:pPr algn="ctr"/>
            <a:r>
              <a:rPr lang="en-US" sz="4400" b="1" dirty="0">
                <a:latin typeface="Arial Black" panose="020B0A04020102020204" pitchFamily="34" charset="0"/>
              </a:rPr>
              <a:t>DEFINITION</a:t>
            </a:r>
          </a:p>
        </p:txBody>
      </p:sp>
      <p:pic>
        <p:nvPicPr>
          <p:cNvPr id="8" name="Picture Placeholder 7" descr="A blue and purple spirals">
            <a:extLst>
              <a:ext uri="{FF2B5EF4-FFF2-40B4-BE49-F238E27FC236}">
                <a16:creationId xmlns:a16="http://schemas.microsoft.com/office/drawing/2014/main" id="{7A225148-505D-C1B4-954D-2C0C5E3B728E}"/>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Slide Number Placeholder 3">
            <a:extLst>
              <a:ext uri="{FF2B5EF4-FFF2-40B4-BE49-F238E27FC236}">
                <a16:creationId xmlns:a16="http://schemas.microsoft.com/office/drawing/2014/main" id="{CE2EEC19-EF78-B316-8F15-E271EF856AE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10</a:t>
            </a:fld>
            <a:endParaRPr lang="en-US" dirty="0"/>
          </a:p>
        </p:txBody>
      </p:sp>
      <p:sp>
        <p:nvSpPr>
          <p:cNvPr id="6" name="Title 5">
            <a:extLst>
              <a:ext uri="{FF2B5EF4-FFF2-40B4-BE49-F238E27FC236}">
                <a16:creationId xmlns:a16="http://schemas.microsoft.com/office/drawing/2014/main" id="{A2854592-AF93-A7CB-CBB9-FA67FE63C319}"/>
              </a:ext>
            </a:extLst>
          </p:cNvPr>
          <p:cNvSpPr>
            <a:spLocks noGrp="1"/>
          </p:cNvSpPr>
          <p:nvPr>
            <p:ph type="title"/>
          </p:nvPr>
        </p:nvSpPr>
        <p:spPr>
          <a:xfrm>
            <a:off x="799891" y="511762"/>
            <a:ext cx="4960830" cy="294483"/>
          </a:xfrm>
        </p:spPr>
        <p:txBody>
          <a:bodyPr/>
          <a:lstStyle/>
          <a:p>
            <a:r>
              <a:rPr lang="en-IN" dirty="0"/>
              <a:t> </a:t>
            </a:r>
          </a:p>
        </p:txBody>
      </p:sp>
    </p:spTree>
    <p:extLst>
      <p:ext uri="{BB962C8B-B14F-4D97-AF65-F5344CB8AC3E}">
        <p14:creationId xmlns:p14="http://schemas.microsoft.com/office/powerpoint/2010/main" val="2796486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438CAB-0C1A-8F9F-7D18-BD1B2D189A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D94088-4E58-49C3-C984-6E15E78959EA}"/>
              </a:ext>
            </a:extLst>
          </p:cNvPr>
          <p:cNvSpPr>
            <a:spLocks noGrp="1"/>
          </p:cNvSpPr>
          <p:nvPr>
            <p:ph type="title"/>
          </p:nvPr>
        </p:nvSpPr>
        <p:spPr>
          <a:xfrm>
            <a:off x="321869" y="579120"/>
            <a:ext cx="11548261" cy="826893"/>
          </a:xfrm>
        </p:spPr>
        <p:txBody>
          <a:bodyPr/>
          <a:lstStyle/>
          <a:p>
            <a:r>
              <a:rPr lang="en-US" b="1" dirty="0">
                <a:solidFill>
                  <a:schemeClr val="accent3"/>
                </a:solidFill>
                <a:latin typeface="Times New Roman" panose="02020603050405020304" pitchFamily="18" charset="0"/>
                <a:cs typeface="Times New Roman" panose="02020603050405020304" pitchFamily="18" charset="0"/>
              </a:rPr>
              <a:t>Problem definition</a:t>
            </a:r>
          </a:p>
        </p:txBody>
      </p:sp>
      <p:sp>
        <p:nvSpPr>
          <p:cNvPr id="4" name="Subtitle 3">
            <a:extLst>
              <a:ext uri="{FF2B5EF4-FFF2-40B4-BE49-F238E27FC236}">
                <a16:creationId xmlns:a16="http://schemas.microsoft.com/office/drawing/2014/main" id="{0B26CDC6-7FEE-9F40-E57C-D67C885D0E1B}"/>
              </a:ext>
            </a:extLst>
          </p:cNvPr>
          <p:cNvSpPr>
            <a:spLocks noGrp="1"/>
          </p:cNvSpPr>
          <p:nvPr>
            <p:ph type="subTitle" idx="1"/>
          </p:nvPr>
        </p:nvSpPr>
        <p:spPr>
          <a:xfrm>
            <a:off x="934065" y="1645921"/>
            <a:ext cx="10471354" cy="4479576"/>
          </a:xfrm>
        </p:spPr>
        <p:txBody>
          <a:bodyPr/>
          <a:lstStyle/>
          <a:p>
            <a:pPr marL="171450" indent="-171450" algn="just">
              <a:lnSpc>
                <a:spcPct val="150000"/>
              </a:lnSpc>
              <a:buFont typeface="Arial" panose="020B0604020202020204" pitchFamily="34" charset="0"/>
              <a:buChar char="•"/>
            </a:pPr>
            <a:r>
              <a:rPr lang="en-US" sz="1200" cap="none" spc="0" dirty="0">
                <a:solidFill>
                  <a:schemeClr val="bg1"/>
                </a:solidFill>
                <a:latin typeface="Times New Roman" panose="02020603050405020304" pitchFamily="18" charset="0"/>
                <a:cs typeface="Times New Roman" panose="02020603050405020304" pitchFamily="18" charset="0"/>
              </a:rPr>
              <a:t> The primary challenge in extracting road networks from satellite imagery lies in the complexity and variability of the data</a:t>
            </a:r>
          </a:p>
          <a:p>
            <a:pPr marL="171450" indent="-171450" algn="just">
              <a:lnSpc>
                <a:spcPct val="150000"/>
              </a:lnSpc>
              <a:buFont typeface="Arial" panose="020B0604020202020204" pitchFamily="34" charset="0"/>
              <a:buChar char="•"/>
            </a:pPr>
            <a:r>
              <a:rPr lang="en-US" sz="1200" cap="none" spc="0" dirty="0">
                <a:solidFill>
                  <a:schemeClr val="bg1"/>
                </a:solidFill>
                <a:latin typeface="Times New Roman" panose="02020603050405020304" pitchFamily="18" charset="0"/>
                <a:cs typeface="Times New Roman" panose="02020603050405020304" pitchFamily="18" charset="0"/>
              </a:rPr>
              <a:t>This complexity arises from Image Variability, Road Diversity, Data Scale and Dynamic Changes.</a:t>
            </a:r>
          </a:p>
          <a:p>
            <a:pPr marL="171450" indent="-171450" algn="just">
              <a:lnSpc>
                <a:spcPct val="150000"/>
              </a:lnSpc>
              <a:buFont typeface="Arial" panose="020B0604020202020204" pitchFamily="34" charset="0"/>
              <a:buChar char="•"/>
            </a:pPr>
            <a:r>
              <a:rPr lang="en-US" sz="1200" cap="none" spc="0" dirty="0">
                <a:solidFill>
                  <a:schemeClr val="bg1"/>
                </a:solidFill>
                <a:latin typeface="Times New Roman" panose="02020603050405020304" pitchFamily="18" charset="0"/>
                <a:cs typeface="Times New Roman" panose="02020603050405020304" pitchFamily="18" charset="0"/>
              </a:rPr>
              <a:t>These above challenges make it difficult for traditional computer vision algorithms to accurately and consistently extract road networks from satellite imagery. </a:t>
            </a:r>
          </a:p>
          <a:p>
            <a:pPr marL="171450" indent="-171450" algn="just">
              <a:lnSpc>
                <a:spcPct val="150000"/>
              </a:lnSpc>
              <a:buFont typeface="Arial" panose="020B0604020202020204" pitchFamily="34" charset="0"/>
              <a:buChar char="•"/>
            </a:pPr>
            <a:r>
              <a:rPr lang="en-US" sz="1200" cap="none" spc="0" dirty="0">
                <a:solidFill>
                  <a:schemeClr val="bg1"/>
                </a:solidFill>
                <a:latin typeface="Times New Roman" panose="02020603050405020304" pitchFamily="18" charset="0"/>
                <a:cs typeface="Times New Roman" panose="02020603050405020304" pitchFamily="18" charset="0"/>
              </a:rPr>
              <a:t> We can accurately extract road networks from satellite imagery using edge detection techniques.</a:t>
            </a:r>
          </a:p>
          <a:p>
            <a:pPr marL="171450" indent="-171450" algn="just">
              <a:lnSpc>
                <a:spcPct val="150000"/>
              </a:lnSpc>
              <a:buFont typeface="Arial" panose="020B0604020202020204" pitchFamily="34" charset="0"/>
              <a:buChar char="•"/>
            </a:pPr>
            <a:r>
              <a:rPr lang="en-US" sz="1200" cap="none" spc="0" dirty="0">
                <a:solidFill>
                  <a:schemeClr val="bg1"/>
                </a:solidFill>
                <a:latin typeface="Times New Roman" panose="02020603050405020304" pitchFamily="18" charset="0"/>
                <a:cs typeface="Times New Roman" panose="02020603050405020304" pitchFamily="18" charset="0"/>
              </a:rPr>
              <a:t>And apply this technology effectively in disaster response scenarios. </a:t>
            </a:r>
          </a:p>
          <a:p>
            <a:pPr marL="171450" indent="-171450" algn="just">
              <a:lnSpc>
                <a:spcPct val="150000"/>
              </a:lnSpc>
              <a:buFont typeface="Arial" panose="020B0604020202020204" pitchFamily="34" charset="0"/>
              <a:buChar char="•"/>
            </a:pPr>
            <a:r>
              <a:rPr lang="en-US" sz="1200" cap="none" spc="0" dirty="0">
                <a:solidFill>
                  <a:schemeClr val="bg1"/>
                </a:solidFill>
                <a:latin typeface="Times New Roman" panose="02020603050405020304" pitchFamily="18" charset="0"/>
                <a:cs typeface="Times New Roman" panose="02020603050405020304" pitchFamily="18" charset="0"/>
              </a:rPr>
              <a:t>Therefore, developing robust and adaptable methods is essential to address this problem.</a:t>
            </a:r>
          </a:p>
          <a:p>
            <a:pPr marL="171450" indent="-171450" algn="just">
              <a:lnSpc>
                <a:spcPct val="150000"/>
              </a:lnSpc>
              <a:buFont typeface="Arial" panose="020B0604020202020204" pitchFamily="34" charset="0"/>
              <a:buChar char="•"/>
            </a:pPr>
            <a:endParaRPr lang="en-US" sz="1400" cap="none" spc="0"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83765A4A-3F17-7D26-746E-E12437F1CCB3}"/>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11</a:t>
            </a:fld>
            <a:endParaRPr lang="en-US" dirty="0"/>
          </a:p>
        </p:txBody>
      </p:sp>
    </p:spTree>
    <p:extLst>
      <p:ext uri="{BB962C8B-B14F-4D97-AF65-F5344CB8AC3E}">
        <p14:creationId xmlns:p14="http://schemas.microsoft.com/office/powerpoint/2010/main" val="3224702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a:extLst>
            <a:ext uri="{FF2B5EF4-FFF2-40B4-BE49-F238E27FC236}">
              <a16:creationId xmlns:a16="http://schemas.microsoft.com/office/drawing/2014/main" id="{16547A58-8F1C-21DD-2A26-3D029264330C}"/>
            </a:ext>
          </a:extLst>
        </p:cNvPr>
        <p:cNvGrpSpPr/>
        <p:nvPr/>
      </p:nvGrpSpPr>
      <p:grpSpPr>
        <a:xfrm>
          <a:off x="0" y="0"/>
          <a:ext cx="0" cy="0"/>
          <a:chOff x="0" y="0"/>
          <a:chExt cx="0" cy="0"/>
        </a:xfrm>
      </p:grpSpPr>
      <p:sp>
        <p:nvSpPr>
          <p:cNvPr id="5" name="Subtitle 4">
            <a:extLst>
              <a:ext uri="{FF2B5EF4-FFF2-40B4-BE49-F238E27FC236}">
                <a16:creationId xmlns:a16="http://schemas.microsoft.com/office/drawing/2014/main" id="{5D7DB2FE-60C8-B841-161C-3776B3E91571}"/>
              </a:ext>
            </a:extLst>
          </p:cNvPr>
          <p:cNvSpPr>
            <a:spLocks noGrp="1"/>
          </p:cNvSpPr>
          <p:nvPr>
            <p:ph type="subTitle" idx="1"/>
          </p:nvPr>
        </p:nvSpPr>
        <p:spPr>
          <a:xfrm>
            <a:off x="-176981" y="2698036"/>
            <a:ext cx="6754761" cy="2387865"/>
          </a:xfrm>
        </p:spPr>
        <p:txBody>
          <a:bodyPr/>
          <a:lstStyle/>
          <a:p>
            <a:pPr algn="ctr"/>
            <a:r>
              <a:rPr lang="en-US" sz="4400" b="1" dirty="0">
                <a:latin typeface="Arial Black" panose="020B0A04020102020204" pitchFamily="34" charset="0"/>
              </a:rPr>
              <a:t>SCOPE OF</a:t>
            </a:r>
          </a:p>
          <a:p>
            <a:pPr algn="ctr"/>
            <a:r>
              <a:rPr lang="en-US" sz="4400" b="1" dirty="0">
                <a:latin typeface="Arial Black" panose="020B0A04020102020204" pitchFamily="34" charset="0"/>
              </a:rPr>
              <a:t>THE PROJECT</a:t>
            </a:r>
          </a:p>
        </p:txBody>
      </p:sp>
      <p:pic>
        <p:nvPicPr>
          <p:cNvPr id="8" name="Picture Placeholder 7" descr="A blue and purple spirals">
            <a:extLst>
              <a:ext uri="{FF2B5EF4-FFF2-40B4-BE49-F238E27FC236}">
                <a16:creationId xmlns:a16="http://schemas.microsoft.com/office/drawing/2014/main" id="{17741EF2-DA7F-F271-E64C-0161F2C84A70}"/>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Slide Number Placeholder 3">
            <a:extLst>
              <a:ext uri="{FF2B5EF4-FFF2-40B4-BE49-F238E27FC236}">
                <a16:creationId xmlns:a16="http://schemas.microsoft.com/office/drawing/2014/main" id="{97362250-0CBE-2C86-1410-A35DCF5C4C81}"/>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12</a:t>
            </a:fld>
            <a:endParaRPr lang="en-US" dirty="0"/>
          </a:p>
        </p:txBody>
      </p:sp>
      <p:sp>
        <p:nvSpPr>
          <p:cNvPr id="6" name="Title 5">
            <a:extLst>
              <a:ext uri="{FF2B5EF4-FFF2-40B4-BE49-F238E27FC236}">
                <a16:creationId xmlns:a16="http://schemas.microsoft.com/office/drawing/2014/main" id="{4C732038-0967-CEB7-B35A-6E31D11A8F20}"/>
              </a:ext>
            </a:extLst>
          </p:cNvPr>
          <p:cNvSpPr>
            <a:spLocks noGrp="1"/>
          </p:cNvSpPr>
          <p:nvPr>
            <p:ph type="title"/>
          </p:nvPr>
        </p:nvSpPr>
        <p:spPr>
          <a:xfrm>
            <a:off x="799891" y="511762"/>
            <a:ext cx="4960830" cy="294483"/>
          </a:xfrm>
        </p:spPr>
        <p:txBody>
          <a:bodyPr/>
          <a:lstStyle/>
          <a:p>
            <a:r>
              <a:rPr lang="en-IN" dirty="0"/>
              <a:t> </a:t>
            </a:r>
          </a:p>
        </p:txBody>
      </p:sp>
    </p:spTree>
    <p:extLst>
      <p:ext uri="{BB962C8B-B14F-4D97-AF65-F5344CB8AC3E}">
        <p14:creationId xmlns:p14="http://schemas.microsoft.com/office/powerpoint/2010/main" val="3570134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6610D-B871-E496-24FA-7887ABA7A7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03ADB9-57F4-63A4-F1D8-2DAF3349FFCF}"/>
              </a:ext>
            </a:extLst>
          </p:cNvPr>
          <p:cNvSpPr>
            <a:spLocks noGrp="1"/>
          </p:cNvSpPr>
          <p:nvPr>
            <p:ph type="title"/>
          </p:nvPr>
        </p:nvSpPr>
        <p:spPr>
          <a:xfrm>
            <a:off x="321869" y="579120"/>
            <a:ext cx="11548261" cy="826893"/>
          </a:xfrm>
        </p:spPr>
        <p:txBody>
          <a:bodyPr/>
          <a:lstStyle/>
          <a:p>
            <a:r>
              <a:rPr lang="en-US" b="1" dirty="0">
                <a:solidFill>
                  <a:schemeClr val="accent3"/>
                </a:solidFill>
                <a:latin typeface="Times New Roman" panose="02020603050405020304" pitchFamily="18" charset="0"/>
                <a:cs typeface="Times New Roman" panose="02020603050405020304" pitchFamily="18" charset="0"/>
              </a:rPr>
              <a:t>Scope of the project</a:t>
            </a:r>
          </a:p>
        </p:txBody>
      </p:sp>
      <p:sp>
        <p:nvSpPr>
          <p:cNvPr id="4" name="Subtitle 3">
            <a:extLst>
              <a:ext uri="{FF2B5EF4-FFF2-40B4-BE49-F238E27FC236}">
                <a16:creationId xmlns:a16="http://schemas.microsoft.com/office/drawing/2014/main" id="{A1475859-4F51-C5B1-9D12-63F2CBCC2EB7}"/>
              </a:ext>
            </a:extLst>
          </p:cNvPr>
          <p:cNvSpPr>
            <a:spLocks noGrp="1"/>
          </p:cNvSpPr>
          <p:nvPr>
            <p:ph type="subTitle" idx="1"/>
          </p:nvPr>
        </p:nvSpPr>
        <p:spPr>
          <a:xfrm>
            <a:off x="934065" y="1645921"/>
            <a:ext cx="10471354" cy="4479576"/>
          </a:xfrm>
        </p:spPr>
        <p:txBody>
          <a:bodyPr/>
          <a:lstStyle/>
          <a:p>
            <a:pPr marL="285750" indent="-285750" algn="just">
              <a:lnSpc>
                <a:spcPct val="150000"/>
              </a:lnSpc>
              <a:buFont typeface="Arial" panose="020B0604020202020204" pitchFamily="34" charset="0"/>
              <a:buChar char="•"/>
            </a:pPr>
            <a:r>
              <a:rPr lang="en-US" sz="1200" cap="none" spc="0" dirty="0">
                <a:solidFill>
                  <a:schemeClr val="bg1"/>
                </a:solidFill>
                <a:latin typeface="Times New Roman" panose="02020603050405020304" pitchFamily="18" charset="0"/>
                <a:cs typeface="Times New Roman" panose="02020603050405020304" pitchFamily="18" charset="0"/>
              </a:rPr>
              <a:t>The scope of the project involves developing a system that can effectively extract road networks from satellite imagery. </a:t>
            </a:r>
          </a:p>
          <a:p>
            <a:pPr marL="285750" indent="-285750" algn="just">
              <a:lnSpc>
                <a:spcPct val="150000"/>
              </a:lnSpc>
              <a:buFont typeface="Arial" panose="020B0604020202020204" pitchFamily="34" charset="0"/>
              <a:buChar char="•"/>
            </a:pPr>
            <a:r>
              <a:rPr lang="en-US" sz="1200" cap="none" spc="0" dirty="0">
                <a:solidFill>
                  <a:schemeClr val="bg1"/>
                </a:solidFill>
                <a:latin typeface="Times New Roman" panose="02020603050405020304" pitchFamily="18" charset="0"/>
                <a:cs typeface="Times New Roman" panose="02020603050405020304" pitchFamily="18" charset="0"/>
              </a:rPr>
              <a:t>This system should be capable of :</a:t>
            </a:r>
          </a:p>
          <a:p>
            <a:pPr algn="just">
              <a:lnSpc>
                <a:spcPct val="150000"/>
              </a:lnSpc>
            </a:pPr>
            <a:r>
              <a:rPr lang="en-US" sz="1200" cap="none" spc="0" dirty="0">
                <a:solidFill>
                  <a:schemeClr val="bg1"/>
                </a:solidFill>
                <a:latin typeface="Times New Roman" panose="02020603050405020304" pitchFamily="18" charset="0"/>
                <a:cs typeface="Times New Roman" panose="02020603050405020304" pitchFamily="18" charset="0"/>
              </a:rPr>
              <a:t>        1. Handling various types of satellite imagery, including different sensors, resolutions, and lighting conditions.</a:t>
            </a:r>
          </a:p>
          <a:p>
            <a:pPr algn="just">
              <a:lnSpc>
                <a:spcPct val="150000"/>
              </a:lnSpc>
            </a:pPr>
            <a:r>
              <a:rPr lang="en-US" sz="1200" cap="none" spc="0" dirty="0">
                <a:solidFill>
                  <a:schemeClr val="bg1"/>
                </a:solidFill>
                <a:latin typeface="Times New Roman" panose="02020603050405020304" pitchFamily="18" charset="0"/>
                <a:cs typeface="Times New Roman" panose="02020603050405020304" pitchFamily="18" charset="0"/>
              </a:rPr>
              <a:t>         2. Accurately identifying  road-like features in satellite images, such as roads, highways, and paths.</a:t>
            </a:r>
          </a:p>
          <a:p>
            <a:pPr algn="just">
              <a:lnSpc>
                <a:spcPct val="150000"/>
              </a:lnSpc>
            </a:pPr>
            <a:r>
              <a:rPr lang="en-US" sz="1200" cap="none" spc="0" dirty="0">
                <a:solidFill>
                  <a:schemeClr val="bg1"/>
                </a:solidFill>
                <a:latin typeface="Times New Roman" panose="02020603050405020304" pitchFamily="18" charset="0"/>
                <a:cs typeface="Times New Roman" panose="02020603050405020304" pitchFamily="18" charset="0"/>
              </a:rPr>
              <a:t>         3. Extracting complete road networks from the identified features, including intersections, junctions, and overpasses.</a:t>
            </a:r>
          </a:p>
          <a:p>
            <a:pPr algn="just">
              <a:lnSpc>
                <a:spcPct val="150000"/>
              </a:lnSpc>
            </a:pPr>
            <a:r>
              <a:rPr lang="en-US" sz="1200" cap="none" spc="0" dirty="0">
                <a:solidFill>
                  <a:schemeClr val="bg1"/>
                </a:solidFill>
                <a:latin typeface="Times New Roman" panose="02020603050405020304" pitchFamily="18" charset="0"/>
                <a:cs typeface="Times New Roman" panose="02020603050405020304" pitchFamily="18" charset="0"/>
              </a:rPr>
              <a:t>         4. Advanced edge detection algorithms tailored for road network extraction.</a:t>
            </a:r>
          </a:p>
          <a:p>
            <a:pPr algn="just">
              <a:lnSpc>
                <a:spcPct val="150000"/>
              </a:lnSpc>
            </a:pPr>
            <a:r>
              <a:rPr lang="en-US" sz="1200" cap="none" spc="0" dirty="0">
                <a:solidFill>
                  <a:schemeClr val="bg1"/>
                </a:solidFill>
                <a:latin typeface="Times New Roman" panose="02020603050405020304" pitchFamily="18" charset="0"/>
                <a:cs typeface="Times New Roman" panose="02020603050405020304" pitchFamily="18" charset="0"/>
              </a:rPr>
              <a:t>Creating a user-friendly interface and ensuring compatibility with existing disaster management systems.</a:t>
            </a:r>
          </a:p>
          <a:p>
            <a:pPr marL="171450" indent="-171450" algn="just">
              <a:lnSpc>
                <a:spcPct val="150000"/>
              </a:lnSpc>
              <a:buFont typeface="Arial" panose="020B0604020202020204" pitchFamily="34" charset="0"/>
              <a:buChar char="•"/>
            </a:pPr>
            <a:r>
              <a:rPr lang="en-US" sz="1200" cap="none" spc="0" dirty="0">
                <a:solidFill>
                  <a:schemeClr val="bg1"/>
                </a:solidFill>
                <a:latin typeface="Times New Roman" panose="02020603050405020304" pitchFamily="18" charset="0"/>
                <a:cs typeface="Times New Roman" panose="02020603050405020304" pitchFamily="18" charset="0"/>
              </a:rPr>
              <a:t>The core functionality of the system is to provide a comprehensive view of road infrastructure.</a:t>
            </a:r>
          </a:p>
          <a:p>
            <a:pPr marL="285750" indent="-285750" algn="just">
              <a:lnSpc>
                <a:spcPct val="150000"/>
              </a:lnSpc>
              <a:buFont typeface="Arial" panose="020B0604020202020204" pitchFamily="34" charset="0"/>
              <a:buChar char="•"/>
            </a:pPr>
            <a:endParaRPr lang="en-US" sz="1400" cap="none" spc="0"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26B7997-CC1F-A20F-5215-042047D50223}"/>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13</a:t>
            </a:fld>
            <a:endParaRPr lang="en-US" dirty="0"/>
          </a:p>
        </p:txBody>
      </p:sp>
    </p:spTree>
    <p:extLst>
      <p:ext uri="{BB962C8B-B14F-4D97-AF65-F5344CB8AC3E}">
        <p14:creationId xmlns:p14="http://schemas.microsoft.com/office/powerpoint/2010/main" val="273000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a:extLst>
            <a:ext uri="{FF2B5EF4-FFF2-40B4-BE49-F238E27FC236}">
              <a16:creationId xmlns:a16="http://schemas.microsoft.com/office/drawing/2014/main" id="{0BEF28A3-7CFB-4DE6-86D1-4AA412332AA4}"/>
            </a:ext>
          </a:extLst>
        </p:cNvPr>
        <p:cNvGrpSpPr/>
        <p:nvPr/>
      </p:nvGrpSpPr>
      <p:grpSpPr>
        <a:xfrm>
          <a:off x="0" y="0"/>
          <a:ext cx="0" cy="0"/>
          <a:chOff x="0" y="0"/>
          <a:chExt cx="0" cy="0"/>
        </a:xfrm>
      </p:grpSpPr>
      <p:sp>
        <p:nvSpPr>
          <p:cNvPr id="5" name="Subtitle 4">
            <a:extLst>
              <a:ext uri="{FF2B5EF4-FFF2-40B4-BE49-F238E27FC236}">
                <a16:creationId xmlns:a16="http://schemas.microsoft.com/office/drawing/2014/main" id="{9BB88F09-9982-E3FB-E19C-D89EDC167E2A}"/>
              </a:ext>
            </a:extLst>
          </p:cNvPr>
          <p:cNvSpPr>
            <a:spLocks noGrp="1"/>
          </p:cNvSpPr>
          <p:nvPr>
            <p:ph type="subTitle" idx="1"/>
          </p:nvPr>
        </p:nvSpPr>
        <p:spPr>
          <a:xfrm>
            <a:off x="-176981" y="2698036"/>
            <a:ext cx="6754761" cy="2387865"/>
          </a:xfrm>
        </p:spPr>
        <p:txBody>
          <a:bodyPr/>
          <a:lstStyle/>
          <a:p>
            <a:pPr algn="ctr"/>
            <a:r>
              <a:rPr lang="en-US" sz="4400" b="1" dirty="0">
                <a:latin typeface="Arial Black" panose="020B0A04020102020204" pitchFamily="34" charset="0"/>
              </a:rPr>
              <a:t>LITERATURE</a:t>
            </a:r>
          </a:p>
          <a:p>
            <a:pPr algn="ctr"/>
            <a:r>
              <a:rPr lang="en-US" sz="4400" b="1" dirty="0">
                <a:latin typeface="Arial Black" panose="020B0A04020102020204" pitchFamily="34" charset="0"/>
              </a:rPr>
              <a:t>REVIEW</a:t>
            </a:r>
          </a:p>
        </p:txBody>
      </p:sp>
      <p:pic>
        <p:nvPicPr>
          <p:cNvPr id="8" name="Picture Placeholder 7" descr="A blue and purple spirals">
            <a:extLst>
              <a:ext uri="{FF2B5EF4-FFF2-40B4-BE49-F238E27FC236}">
                <a16:creationId xmlns:a16="http://schemas.microsoft.com/office/drawing/2014/main" id="{925FF75B-FABD-8CE8-4CFF-6E2D27E2C5C2}"/>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Slide Number Placeholder 3">
            <a:extLst>
              <a:ext uri="{FF2B5EF4-FFF2-40B4-BE49-F238E27FC236}">
                <a16:creationId xmlns:a16="http://schemas.microsoft.com/office/drawing/2014/main" id="{D3D5FAE2-C8FF-6CFB-7156-880E4D9EB8C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14</a:t>
            </a:fld>
            <a:endParaRPr lang="en-US" dirty="0"/>
          </a:p>
        </p:txBody>
      </p:sp>
      <p:sp>
        <p:nvSpPr>
          <p:cNvPr id="6" name="Title 5">
            <a:extLst>
              <a:ext uri="{FF2B5EF4-FFF2-40B4-BE49-F238E27FC236}">
                <a16:creationId xmlns:a16="http://schemas.microsoft.com/office/drawing/2014/main" id="{648FF2DE-F516-5B70-12A8-CA79092FAB5A}"/>
              </a:ext>
            </a:extLst>
          </p:cNvPr>
          <p:cNvSpPr>
            <a:spLocks noGrp="1"/>
          </p:cNvSpPr>
          <p:nvPr>
            <p:ph type="title"/>
          </p:nvPr>
        </p:nvSpPr>
        <p:spPr>
          <a:xfrm>
            <a:off x="799891" y="511762"/>
            <a:ext cx="4960830" cy="294483"/>
          </a:xfrm>
        </p:spPr>
        <p:txBody>
          <a:bodyPr/>
          <a:lstStyle/>
          <a:p>
            <a:r>
              <a:rPr lang="en-IN" dirty="0"/>
              <a:t> </a:t>
            </a:r>
          </a:p>
        </p:txBody>
      </p:sp>
    </p:spTree>
    <p:extLst>
      <p:ext uri="{BB962C8B-B14F-4D97-AF65-F5344CB8AC3E}">
        <p14:creationId xmlns:p14="http://schemas.microsoft.com/office/powerpoint/2010/main" val="1590579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8B973-F8DA-F0BF-C249-078F0EC0C8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E5DEE0-9AB7-A163-D277-6A7C52C9F1FF}"/>
              </a:ext>
            </a:extLst>
          </p:cNvPr>
          <p:cNvSpPr>
            <a:spLocks noGrp="1"/>
          </p:cNvSpPr>
          <p:nvPr>
            <p:ph type="title"/>
          </p:nvPr>
        </p:nvSpPr>
        <p:spPr>
          <a:xfrm>
            <a:off x="321869" y="579120"/>
            <a:ext cx="11548261" cy="826893"/>
          </a:xfrm>
        </p:spPr>
        <p:txBody>
          <a:bodyPr/>
          <a:lstStyle/>
          <a:p>
            <a:r>
              <a:rPr lang="en-US" b="1" dirty="0">
                <a:solidFill>
                  <a:schemeClr val="accent3"/>
                </a:solidFill>
                <a:latin typeface="Times New Roman" panose="02020603050405020304" pitchFamily="18" charset="0"/>
                <a:cs typeface="Times New Roman" panose="02020603050405020304" pitchFamily="18" charset="0"/>
              </a:rPr>
              <a:t>Literature review</a:t>
            </a:r>
          </a:p>
        </p:txBody>
      </p:sp>
      <p:sp>
        <p:nvSpPr>
          <p:cNvPr id="4" name="Subtitle 3">
            <a:extLst>
              <a:ext uri="{FF2B5EF4-FFF2-40B4-BE49-F238E27FC236}">
                <a16:creationId xmlns:a16="http://schemas.microsoft.com/office/drawing/2014/main" id="{00AFD39A-5F7D-DFEE-CBCB-65E88B4AC52F}"/>
              </a:ext>
            </a:extLst>
          </p:cNvPr>
          <p:cNvSpPr>
            <a:spLocks noGrp="1"/>
          </p:cNvSpPr>
          <p:nvPr>
            <p:ph type="subTitle" idx="1"/>
          </p:nvPr>
        </p:nvSpPr>
        <p:spPr>
          <a:xfrm>
            <a:off x="934065" y="1645921"/>
            <a:ext cx="10471354" cy="4479576"/>
          </a:xfrm>
        </p:spPr>
        <p:txBody>
          <a:bodyPr/>
          <a:lstStyle/>
          <a:p>
            <a:pPr marL="285750" indent="-285750" algn="just">
              <a:lnSpc>
                <a:spcPct val="150000"/>
              </a:lnSpc>
              <a:buFont typeface="Arial" panose="020B0604020202020204" pitchFamily="34" charset="0"/>
              <a:buChar char="•"/>
            </a:pPr>
            <a:r>
              <a:rPr lang="en-US" sz="1200" cap="none" spc="0" dirty="0">
                <a:solidFill>
                  <a:schemeClr val="bg1"/>
                </a:solidFill>
                <a:latin typeface="Times New Roman" panose="02020603050405020304" pitchFamily="18" charset="0"/>
                <a:cs typeface="Times New Roman" panose="02020603050405020304" pitchFamily="18" charset="0"/>
              </a:rPr>
              <a:t>The above research builds upon a rich foundation of previous work in the fields of remote sensing, computer vision, and disaster management.</a:t>
            </a:r>
          </a:p>
          <a:p>
            <a:pPr marL="285750" indent="-285750" algn="just">
              <a:lnSpc>
                <a:spcPct val="150000"/>
              </a:lnSpc>
              <a:buFont typeface="Arial" panose="020B0604020202020204" pitchFamily="34" charset="0"/>
              <a:buChar char="•"/>
            </a:pPr>
            <a:r>
              <a:rPr lang="en-US" sz="1200" cap="none" spc="0" dirty="0">
                <a:solidFill>
                  <a:schemeClr val="bg1"/>
                </a:solidFill>
                <a:latin typeface="Times New Roman" panose="02020603050405020304" pitchFamily="18" charset="0"/>
                <a:cs typeface="Times New Roman" panose="02020603050405020304" pitchFamily="18" charset="0"/>
              </a:rPr>
              <a:t>These studies have laid the groundwork for our research, providing valuable insights into various techniques and methodologies. </a:t>
            </a:r>
          </a:p>
          <a:p>
            <a:pPr marL="285750" indent="-285750" algn="just">
              <a:lnSpc>
                <a:spcPct val="150000"/>
              </a:lnSpc>
              <a:buFont typeface="Arial" panose="020B0604020202020204" pitchFamily="34" charset="0"/>
              <a:buChar char="•"/>
            </a:pPr>
            <a:r>
              <a:rPr lang="en-US" sz="1200" cap="none" spc="0" dirty="0">
                <a:solidFill>
                  <a:schemeClr val="bg1"/>
                </a:solidFill>
                <a:latin typeface="Times New Roman" panose="02020603050405020304" pitchFamily="18" charset="0"/>
                <a:cs typeface="Times New Roman" panose="02020603050405020304" pitchFamily="18" charset="0"/>
              </a:rPr>
              <a:t>This work aims to build upon these foundations, addressing limitations and expanding the application to disaster response scenarios.</a:t>
            </a:r>
          </a:p>
          <a:p>
            <a:pPr marL="285750" indent="-285750" algn="just">
              <a:lnSpc>
                <a:spcPct val="150000"/>
              </a:lnSpc>
              <a:buFont typeface="Arial" panose="020B0604020202020204" pitchFamily="34" charset="0"/>
              <a:buChar char="•"/>
            </a:pPr>
            <a:r>
              <a:rPr lang="en-US" sz="1200" cap="none" spc="0" dirty="0">
                <a:solidFill>
                  <a:schemeClr val="bg1"/>
                </a:solidFill>
                <a:latin typeface="Times New Roman" panose="02020603050405020304" pitchFamily="18" charset="0"/>
                <a:cs typeface="Times New Roman" panose="02020603050405020304" pitchFamily="18" charset="0"/>
              </a:rPr>
              <a:t>Satellite Data Sources:</a:t>
            </a:r>
          </a:p>
          <a:p>
            <a:pPr algn="l">
              <a:lnSpc>
                <a:spcPct val="150000"/>
              </a:lnSpc>
            </a:pPr>
            <a:r>
              <a:rPr lang="en-US" sz="1200" cap="none" spc="0" dirty="0">
                <a:solidFill>
                  <a:schemeClr val="bg1"/>
                </a:solidFill>
                <a:latin typeface="Times New Roman" panose="02020603050405020304" pitchFamily="18" charset="0"/>
                <a:cs typeface="Times New Roman" panose="02020603050405020304" pitchFamily="18" charset="0"/>
              </a:rPr>
              <a:t>       1. Landsat</a:t>
            </a:r>
          </a:p>
          <a:p>
            <a:pPr algn="l">
              <a:lnSpc>
                <a:spcPct val="150000"/>
              </a:lnSpc>
            </a:pPr>
            <a:r>
              <a:rPr lang="en-US" sz="1200" cap="none" spc="0" dirty="0">
                <a:solidFill>
                  <a:schemeClr val="bg1"/>
                </a:solidFill>
                <a:latin typeface="Times New Roman" panose="02020603050405020304" pitchFamily="18" charset="0"/>
                <a:cs typeface="Times New Roman" panose="02020603050405020304" pitchFamily="18" charset="0"/>
              </a:rPr>
              <a:t>       2. Sentinel-1 and Sentinel-2</a:t>
            </a:r>
          </a:p>
          <a:p>
            <a:pPr algn="l">
              <a:lnSpc>
                <a:spcPct val="150000"/>
              </a:lnSpc>
            </a:pPr>
            <a:r>
              <a:rPr lang="en-US" sz="1200" cap="none" spc="0" dirty="0">
                <a:solidFill>
                  <a:schemeClr val="bg1"/>
                </a:solidFill>
                <a:latin typeface="Times New Roman" panose="02020603050405020304" pitchFamily="18" charset="0"/>
                <a:cs typeface="Times New Roman" panose="02020603050405020304" pitchFamily="18" charset="0"/>
              </a:rPr>
              <a:t>       3. Planet Labs</a:t>
            </a:r>
          </a:p>
          <a:p>
            <a:pPr algn="l">
              <a:lnSpc>
                <a:spcPct val="150000"/>
              </a:lnSpc>
            </a:pPr>
            <a:r>
              <a:rPr lang="en-US" sz="1200" cap="none" spc="0" dirty="0">
                <a:solidFill>
                  <a:schemeClr val="bg1"/>
                </a:solidFill>
                <a:latin typeface="Times New Roman" panose="02020603050405020304" pitchFamily="18" charset="0"/>
                <a:cs typeface="Times New Roman" panose="02020603050405020304" pitchFamily="18" charset="0"/>
              </a:rPr>
              <a:t>       4. Maxar Technologies</a:t>
            </a:r>
          </a:p>
          <a:p>
            <a:pPr marL="285750" indent="-285750" algn="just">
              <a:lnSpc>
                <a:spcPct val="150000"/>
              </a:lnSpc>
              <a:buFont typeface="Arial" panose="020B0604020202020204" pitchFamily="34" charset="0"/>
              <a:buChar char="•"/>
            </a:pPr>
            <a:r>
              <a:rPr lang="en-US" sz="1200" cap="none" spc="0" dirty="0">
                <a:solidFill>
                  <a:schemeClr val="bg1"/>
                </a:solidFill>
                <a:latin typeface="Times New Roman" panose="02020603050405020304" pitchFamily="18" charset="0"/>
                <a:cs typeface="Times New Roman" panose="02020603050405020304" pitchFamily="18" charset="0"/>
              </a:rPr>
              <a:t>Deep Learning Techniques:</a:t>
            </a:r>
          </a:p>
          <a:p>
            <a:pPr algn="just">
              <a:lnSpc>
                <a:spcPct val="150000"/>
              </a:lnSpc>
            </a:pPr>
            <a:r>
              <a:rPr lang="en-US" sz="1200" cap="none" spc="0" dirty="0">
                <a:solidFill>
                  <a:schemeClr val="bg1"/>
                </a:solidFill>
                <a:latin typeface="Times New Roman" panose="02020603050405020304" pitchFamily="18" charset="0"/>
                <a:cs typeface="Times New Roman" panose="02020603050405020304" pitchFamily="18" charset="0"/>
              </a:rPr>
              <a:t>        1. Convolutional Neural Networks (CNNs)</a:t>
            </a:r>
          </a:p>
          <a:p>
            <a:pPr algn="just">
              <a:lnSpc>
                <a:spcPct val="150000"/>
              </a:lnSpc>
            </a:pPr>
            <a:r>
              <a:rPr lang="en-US" sz="1200" cap="none" spc="0" dirty="0">
                <a:solidFill>
                  <a:schemeClr val="bg1"/>
                </a:solidFill>
                <a:latin typeface="Times New Roman" panose="02020603050405020304" pitchFamily="18" charset="0"/>
                <a:cs typeface="Times New Roman" panose="02020603050405020304" pitchFamily="18" charset="0"/>
              </a:rPr>
              <a:t>        2. U-Net</a:t>
            </a:r>
          </a:p>
          <a:p>
            <a:pPr algn="just">
              <a:lnSpc>
                <a:spcPct val="150000"/>
              </a:lnSpc>
            </a:pPr>
            <a:r>
              <a:rPr lang="en-US" sz="1200" cap="none" spc="0" dirty="0">
                <a:solidFill>
                  <a:schemeClr val="bg1"/>
                </a:solidFill>
                <a:latin typeface="Times New Roman" panose="02020603050405020304" pitchFamily="18" charset="0"/>
                <a:cs typeface="Times New Roman" panose="02020603050405020304" pitchFamily="18" charset="0"/>
              </a:rPr>
              <a:t>        </a:t>
            </a:r>
            <a:endParaRPr lang="en-US" sz="1400" cap="none" spc="0"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7B5065DF-B16E-914F-C4AB-DC3A55FA5F8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15</a:t>
            </a:fld>
            <a:endParaRPr lang="en-US" dirty="0"/>
          </a:p>
        </p:txBody>
      </p:sp>
    </p:spTree>
    <p:extLst>
      <p:ext uri="{BB962C8B-B14F-4D97-AF65-F5344CB8AC3E}">
        <p14:creationId xmlns:p14="http://schemas.microsoft.com/office/powerpoint/2010/main" val="425809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1ADCA2-CD5B-0262-CE5F-3E1C22D527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5488BB-0CB4-91A3-E77B-660E390F4697}"/>
              </a:ext>
            </a:extLst>
          </p:cNvPr>
          <p:cNvSpPr>
            <a:spLocks noGrp="1"/>
          </p:cNvSpPr>
          <p:nvPr>
            <p:ph type="title"/>
          </p:nvPr>
        </p:nvSpPr>
        <p:spPr>
          <a:xfrm>
            <a:off x="321869" y="579120"/>
            <a:ext cx="11548261" cy="826893"/>
          </a:xfrm>
        </p:spPr>
        <p:txBody>
          <a:bodyPr/>
          <a:lstStyle/>
          <a:p>
            <a:r>
              <a:rPr lang="en-US" b="1" dirty="0">
                <a:solidFill>
                  <a:schemeClr val="accent3"/>
                </a:solidFill>
                <a:latin typeface="Times New Roman" panose="02020603050405020304" pitchFamily="18" charset="0"/>
                <a:cs typeface="Times New Roman" panose="02020603050405020304" pitchFamily="18" charset="0"/>
              </a:rPr>
              <a:t>Literature review</a:t>
            </a:r>
          </a:p>
        </p:txBody>
      </p:sp>
      <p:sp>
        <p:nvSpPr>
          <p:cNvPr id="4" name="Subtitle 3">
            <a:extLst>
              <a:ext uri="{FF2B5EF4-FFF2-40B4-BE49-F238E27FC236}">
                <a16:creationId xmlns:a16="http://schemas.microsoft.com/office/drawing/2014/main" id="{00F23D33-3276-DCF8-6B5D-F3CF44121E40}"/>
              </a:ext>
            </a:extLst>
          </p:cNvPr>
          <p:cNvSpPr>
            <a:spLocks noGrp="1"/>
          </p:cNvSpPr>
          <p:nvPr>
            <p:ph type="subTitle" idx="1"/>
          </p:nvPr>
        </p:nvSpPr>
        <p:spPr>
          <a:xfrm flipH="1">
            <a:off x="737419" y="1420967"/>
            <a:ext cx="100781" cy="339007"/>
          </a:xfrm>
        </p:spPr>
        <p:txBody>
          <a:bodyPr/>
          <a:lstStyle/>
          <a:p>
            <a:pPr algn="just">
              <a:lnSpc>
                <a:spcPct val="150000"/>
              </a:lnSpc>
            </a:pPr>
            <a:r>
              <a:rPr lang="en-US" sz="1400" cap="none" spc="0" dirty="0">
                <a:solidFill>
                  <a:schemeClr val="bg1"/>
                </a:solidFill>
                <a:latin typeface="Times New Roman" panose="02020603050405020304" pitchFamily="18" charset="0"/>
                <a:cs typeface="Times New Roman" panose="02020603050405020304" pitchFamily="18" charset="0"/>
              </a:rPr>
              <a:t> </a:t>
            </a:r>
          </a:p>
        </p:txBody>
      </p:sp>
      <p:sp>
        <p:nvSpPr>
          <p:cNvPr id="3" name="Slide Number Placeholder 2">
            <a:extLst>
              <a:ext uri="{FF2B5EF4-FFF2-40B4-BE49-F238E27FC236}">
                <a16:creationId xmlns:a16="http://schemas.microsoft.com/office/drawing/2014/main" id="{D1814D94-91F2-AB7A-5C17-80911F9FD72B}"/>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16</a:t>
            </a:fld>
            <a:endParaRPr lang="en-US" dirty="0"/>
          </a:p>
        </p:txBody>
      </p:sp>
      <p:graphicFrame>
        <p:nvGraphicFramePr>
          <p:cNvPr id="5" name="Table 4">
            <a:extLst>
              <a:ext uri="{FF2B5EF4-FFF2-40B4-BE49-F238E27FC236}">
                <a16:creationId xmlns:a16="http://schemas.microsoft.com/office/drawing/2014/main" id="{5484A10F-EED4-2A0E-27B5-2D736FB2350F}"/>
              </a:ext>
            </a:extLst>
          </p:cNvPr>
          <p:cNvGraphicFramePr>
            <a:graphicFrameLocks noGrp="1"/>
          </p:cNvGraphicFramePr>
          <p:nvPr>
            <p:extLst>
              <p:ext uri="{D42A27DB-BD31-4B8C-83A1-F6EECF244321}">
                <p14:modId xmlns:p14="http://schemas.microsoft.com/office/powerpoint/2010/main" val="2985130210"/>
              </p:ext>
            </p:extLst>
          </p:nvPr>
        </p:nvGraphicFramePr>
        <p:xfrm>
          <a:off x="10728961" y="3910553"/>
          <a:ext cx="637540" cy="1664335"/>
        </p:xfrm>
        <a:graphic>
          <a:graphicData uri="http://schemas.openxmlformats.org/drawingml/2006/table">
            <a:tbl>
              <a:tblPr/>
              <a:tblGrid>
                <a:gridCol w="208280">
                  <a:extLst>
                    <a:ext uri="{9D8B030D-6E8A-4147-A177-3AD203B41FA5}">
                      <a16:colId xmlns:a16="http://schemas.microsoft.com/office/drawing/2014/main" val="3513614902"/>
                    </a:ext>
                  </a:extLst>
                </a:gridCol>
                <a:gridCol w="220980">
                  <a:extLst>
                    <a:ext uri="{9D8B030D-6E8A-4147-A177-3AD203B41FA5}">
                      <a16:colId xmlns:a16="http://schemas.microsoft.com/office/drawing/2014/main" val="3317487487"/>
                    </a:ext>
                  </a:extLst>
                </a:gridCol>
                <a:gridCol w="208280">
                  <a:extLst>
                    <a:ext uri="{9D8B030D-6E8A-4147-A177-3AD203B41FA5}">
                      <a16:colId xmlns:a16="http://schemas.microsoft.com/office/drawing/2014/main" val="1311928624"/>
                    </a:ext>
                  </a:extLst>
                </a:gridCol>
              </a:tblGrid>
              <a:tr h="312665">
                <a:tc>
                  <a:txBody>
                    <a:bodyPr/>
                    <a:lstStyle/>
                    <a:p>
                      <a:pPr algn="just">
                        <a:lnSpc>
                          <a:spcPct val="150000"/>
                        </a:lnSpc>
                      </a:pPr>
                      <a:endParaRPr lang="en-IN" sz="12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just">
                        <a:lnSpc>
                          <a:spcPct val="150000"/>
                        </a:lnSpc>
                      </a:pPr>
                      <a:endParaRPr lang="en-IN" sz="120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just">
                        <a:lnSpc>
                          <a:spcPct val="150000"/>
                        </a:lnSpc>
                      </a:pPr>
                      <a:endParaRPr lang="en-IN" sz="120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2305813964"/>
                  </a:ext>
                </a:extLst>
              </a:tr>
              <a:tr h="312665">
                <a:tc>
                  <a:txBody>
                    <a:bodyPr/>
                    <a:lstStyle/>
                    <a:p>
                      <a:pPr algn="just">
                        <a:lnSpc>
                          <a:spcPct val="150000"/>
                        </a:lnSpc>
                      </a:pPr>
                      <a:endParaRPr lang="en-IN" sz="12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just">
                        <a:lnSpc>
                          <a:spcPct val="150000"/>
                        </a:lnSpc>
                      </a:pPr>
                      <a:endParaRPr lang="en-IN" sz="12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just">
                        <a:lnSpc>
                          <a:spcPct val="150000"/>
                        </a:lnSpc>
                      </a:pPr>
                      <a:endParaRPr lang="en-US" sz="12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3334882847"/>
                  </a:ext>
                </a:extLst>
              </a:tr>
              <a:tr h="312665">
                <a:tc>
                  <a:txBody>
                    <a:bodyPr/>
                    <a:lstStyle/>
                    <a:p>
                      <a:pPr algn="just">
                        <a:lnSpc>
                          <a:spcPct val="150000"/>
                        </a:lnSpc>
                      </a:pPr>
                      <a:endParaRPr lang="en-IN" sz="12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just">
                        <a:lnSpc>
                          <a:spcPct val="150000"/>
                        </a:lnSpc>
                      </a:pPr>
                      <a:endParaRPr lang="en-IN" sz="12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just">
                        <a:lnSpc>
                          <a:spcPct val="150000"/>
                        </a:lnSpc>
                      </a:pPr>
                      <a:endParaRPr lang="en-US" sz="12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201976515"/>
                  </a:ext>
                </a:extLst>
              </a:tr>
              <a:tr h="312665">
                <a:tc>
                  <a:txBody>
                    <a:bodyPr/>
                    <a:lstStyle/>
                    <a:p>
                      <a:pPr algn="just">
                        <a:lnSpc>
                          <a:spcPct val="150000"/>
                        </a:lnSpc>
                      </a:pPr>
                      <a:endParaRPr lang="en-IN" sz="12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just">
                        <a:lnSpc>
                          <a:spcPct val="150000"/>
                        </a:lnSpc>
                      </a:pPr>
                      <a:endParaRPr lang="en-IN" sz="12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just">
                        <a:lnSpc>
                          <a:spcPct val="150000"/>
                        </a:lnSpc>
                      </a:pPr>
                      <a:endParaRPr lang="en-US" sz="120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2501408033"/>
                  </a:ext>
                </a:extLst>
              </a:tr>
              <a:tr h="312665">
                <a:tc>
                  <a:txBody>
                    <a:bodyPr/>
                    <a:lstStyle/>
                    <a:p>
                      <a:pPr algn="just">
                        <a:lnSpc>
                          <a:spcPct val="150000"/>
                        </a:lnSpc>
                      </a:pPr>
                      <a:endParaRPr lang="en-IN" sz="12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just">
                        <a:lnSpc>
                          <a:spcPct val="150000"/>
                        </a:lnSpc>
                      </a:pPr>
                      <a:endParaRPr lang="en-IN" sz="12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just">
                        <a:lnSpc>
                          <a:spcPct val="150000"/>
                        </a:lnSpc>
                      </a:pPr>
                      <a:endParaRPr lang="en-IN" sz="1200"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2822784006"/>
                  </a:ext>
                </a:extLst>
              </a:tr>
            </a:tbl>
          </a:graphicData>
        </a:graphic>
      </p:graphicFrame>
      <p:graphicFrame>
        <p:nvGraphicFramePr>
          <p:cNvPr id="10" name="Table 9">
            <a:extLst>
              <a:ext uri="{FF2B5EF4-FFF2-40B4-BE49-F238E27FC236}">
                <a16:creationId xmlns:a16="http://schemas.microsoft.com/office/drawing/2014/main" id="{DAF64E9C-7245-E58D-6008-FF3942C285BE}"/>
              </a:ext>
            </a:extLst>
          </p:cNvPr>
          <p:cNvGraphicFramePr>
            <a:graphicFrameLocks noGrp="1"/>
          </p:cNvGraphicFramePr>
          <p:nvPr>
            <p:extLst>
              <p:ext uri="{D42A27DB-BD31-4B8C-83A1-F6EECF244321}">
                <p14:modId xmlns:p14="http://schemas.microsoft.com/office/powerpoint/2010/main" val="2429611396"/>
              </p:ext>
            </p:extLst>
          </p:nvPr>
        </p:nvGraphicFramePr>
        <p:xfrm>
          <a:off x="1386349" y="1907459"/>
          <a:ext cx="10127226" cy="3921810"/>
        </p:xfrm>
        <a:graphic>
          <a:graphicData uri="http://schemas.openxmlformats.org/drawingml/2006/table">
            <a:tbl>
              <a:tblPr firstRow="1" firstCol="1" lastRow="1" lastCol="1" bandRow="1" bandCol="1">
                <a:tableStyleId>{10A1B5D5-9B99-4C35-A422-299274C87663}</a:tableStyleId>
              </a:tblPr>
              <a:tblGrid>
                <a:gridCol w="2533192">
                  <a:extLst>
                    <a:ext uri="{9D8B030D-6E8A-4147-A177-3AD203B41FA5}">
                      <a16:colId xmlns:a16="http://schemas.microsoft.com/office/drawing/2014/main" val="459878240"/>
                    </a:ext>
                  </a:extLst>
                </a:gridCol>
                <a:gridCol w="2533192">
                  <a:extLst>
                    <a:ext uri="{9D8B030D-6E8A-4147-A177-3AD203B41FA5}">
                      <a16:colId xmlns:a16="http://schemas.microsoft.com/office/drawing/2014/main" val="1228849395"/>
                    </a:ext>
                  </a:extLst>
                </a:gridCol>
                <a:gridCol w="2533192">
                  <a:extLst>
                    <a:ext uri="{9D8B030D-6E8A-4147-A177-3AD203B41FA5}">
                      <a16:colId xmlns:a16="http://schemas.microsoft.com/office/drawing/2014/main" val="556422948"/>
                    </a:ext>
                  </a:extLst>
                </a:gridCol>
                <a:gridCol w="2527650">
                  <a:extLst>
                    <a:ext uri="{9D8B030D-6E8A-4147-A177-3AD203B41FA5}">
                      <a16:colId xmlns:a16="http://schemas.microsoft.com/office/drawing/2014/main" val="1975205828"/>
                    </a:ext>
                  </a:extLst>
                </a:gridCol>
              </a:tblGrid>
              <a:tr h="651098">
                <a:tc>
                  <a:txBody>
                    <a:bodyPr/>
                    <a:lstStyle/>
                    <a:p>
                      <a:pPr marL="73025">
                        <a:lnSpc>
                          <a:spcPts val="1365"/>
                        </a:lnSpc>
                      </a:pPr>
                      <a:r>
                        <a:rPr lang="en-US" sz="1200" spc="-10">
                          <a:effectLst/>
                        </a:rPr>
                        <a:t>Aspect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301625">
                        <a:lnSpc>
                          <a:spcPct val="100000"/>
                        </a:lnSpc>
                        <a:spcBef>
                          <a:spcPts val="5"/>
                        </a:spcBef>
                        <a:spcAft>
                          <a:spcPts val="0"/>
                        </a:spcAft>
                      </a:pPr>
                      <a:r>
                        <a:rPr lang="en-US" sz="1200">
                          <a:effectLst/>
                        </a:rPr>
                        <a:t>Automatic</a:t>
                      </a:r>
                      <a:r>
                        <a:rPr lang="en-US" sz="1200" spc="-75">
                          <a:effectLst/>
                        </a:rPr>
                        <a:t> </a:t>
                      </a:r>
                      <a:r>
                        <a:rPr lang="en-US" sz="1200">
                          <a:effectLst/>
                        </a:rPr>
                        <a:t>Main Road</a:t>
                      </a:r>
                      <a:r>
                        <a:rPr lang="en-US" sz="1200" spc="-55">
                          <a:effectLst/>
                        </a:rPr>
                        <a:t> </a:t>
                      </a:r>
                      <a:r>
                        <a:rPr lang="en-US" sz="1200" spc="-10">
                          <a:effectLst/>
                        </a:rPr>
                        <a:t>Extraction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2390" marR="70485">
                        <a:lnSpc>
                          <a:spcPct val="100000"/>
                        </a:lnSpc>
                        <a:spcBef>
                          <a:spcPts val="5"/>
                        </a:spcBef>
                        <a:spcAft>
                          <a:spcPts val="0"/>
                        </a:spcAft>
                      </a:pPr>
                      <a:r>
                        <a:rPr lang="en-US" sz="1200" spc="-10">
                          <a:effectLst/>
                        </a:rPr>
                        <a:t>Geometric- Stochastic</a:t>
                      </a:r>
                      <a:r>
                        <a:rPr lang="en-US" sz="1200" spc="-65">
                          <a:effectLst/>
                        </a:rPr>
                        <a:t> </a:t>
                      </a:r>
                      <a:r>
                        <a:rPr lang="en-US" sz="1200" spc="-10">
                          <a:effectLst/>
                        </a:rPr>
                        <a:t>Models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2390" marR="1905">
                        <a:lnSpc>
                          <a:spcPts val="1370"/>
                        </a:lnSpc>
                        <a:spcAft>
                          <a:spcPts val="0"/>
                        </a:spcAft>
                      </a:pPr>
                      <a:r>
                        <a:rPr lang="en-US" sz="1200">
                          <a:effectLst/>
                        </a:rPr>
                        <a:t>Road Grid </a:t>
                      </a:r>
                      <a:r>
                        <a:rPr lang="en-US" sz="1200" spc="-10">
                          <a:effectLst/>
                        </a:rPr>
                        <a:t>Extraction</a:t>
                      </a:r>
                      <a:r>
                        <a:rPr lang="en-US" sz="1200" spc="-65">
                          <a:effectLst/>
                        </a:rPr>
                        <a:t> </a:t>
                      </a:r>
                      <a:r>
                        <a:rPr lang="en-US" sz="1200" spc="-10">
                          <a:effectLst/>
                        </a:rPr>
                        <a:t>and Verification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765152682"/>
                  </a:ext>
                </a:extLst>
              </a:tr>
              <a:tr h="391864">
                <a:tc>
                  <a:txBody>
                    <a:bodyPr/>
                    <a:lstStyle/>
                    <a:p>
                      <a:pPr marL="73025">
                        <a:lnSpc>
                          <a:spcPts val="1290"/>
                        </a:lnSpc>
                      </a:pPr>
                      <a:r>
                        <a:rPr lang="en-US" sz="1200" spc="-20">
                          <a:effectLst/>
                        </a:rPr>
                        <a:t>Focus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ts val="1290"/>
                        </a:lnSpc>
                      </a:pPr>
                      <a:r>
                        <a:rPr lang="en-US" sz="1200">
                          <a:effectLst/>
                          <a:latin typeface="Times New Roman" panose="02020603050405020304" pitchFamily="18" charset="0"/>
                          <a:cs typeface="Times New Roman" panose="02020603050405020304" pitchFamily="18" charset="0"/>
                        </a:rPr>
                        <a:t>Main</a:t>
                      </a:r>
                      <a:r>
                        <a:rPr lang="en-US" sz="1200" spc="-60">
                          <a:effectLst/>
                          <a:latin typeface="Times New Roman" panose="02020603050405020304" pitchFamily="18" charset="0"/>
                          <a:cs typeface="Times New Roman" panose="02020603050405020304" pitchFamily="18" charset="0"/>
                        </a:rPr>
                        <a:t> </a:t>
                      </a:r>
                      <a:r>
                        <a:rPr lang="en-US" sz="1200" spc="-20">
                          <a:effectLst/>
                          <a:latin typeface="Times New Roman" panose="02020603050405020304" pitchFamily="18" charset="0"/>
                          <a:cs typeface="Times New Roman" panose="02020603050405020304" pitchFamily="18" charset="0"/>
                        </a:rPr>
                        <a:t>roads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2390">
                        <a:lnSpc>
                          <a:spcPts val="1290"/>
                        </a:lnSpc>
                      </a:pPr>
                      <a:r>
                        <a:rPr lang="en-US" sz="1200">
                          <a:effectLst/>
                          <a:latin typeface="Times New Roman" panose="02020603050405020304" pitchFamily="18" charset="0"/>
                          <a:cs typeface="Times New Roman" panose="02020603050405020304" pitchFamily="18" charset="0"/>
                        </a:rPr>
                        <a:t>Main</a:t>
                      </a:r>
                      <a:r>
                        <a:rPr lang="en-US" sz="1200" spc="-60">
                          <a:effectLst/>
                          <a:latin typeface="Times New Roman" panose="02020603050405020304" pitchFamily="18" charset="0"/>
                          <a:cs typeface="Times New Roman" panose="02020603050405020304" pitchFamily="18" charset="0"/>
                        </a:rPr>
                        <a:t> </a:t>
                      </a:r>
                      <a:r>
                        <a:rPr lang="en-US" sz="1200" spc="-20">
                          <a:effectLst/>
                          <a:latin typeface="Times New Roman" panose="02020603050405020304" pitchFamily="18" charset="0"/>
                          <a:cs typeface="Times New Roman" panose="02020603050405020304" pitchFamily="18" charset="0"/>
                        </a:rPr>
                        <a:t>roads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2390">
                        <a:lnSpc>
                          <a:spcPts val="1290"/>
                        </a:lnSpc>
                      </a:pPr>
                      <a:r>
                        <a:rPr lang="en-US" sz="1200" b="0">
                          <a:effectLst/>
                          <a:latin typeface="Times New Roman" panose="02020603050405020304" pitchFamily="18" charset="0"/>
                          <a:cs typeface="Times New Roman" panose="02020603050405020304" pitchFamily="18" charset="0"/>
                        </a:rPr>
                        <a:t>Entire road </a:t>
                      </a:r>
                      <a:r>
                        <a:rPr lang="en-US" sz="1200" b="0" spc="-10">
                          <a:effectLst/>
                          <a:latin typeface="Times New Roman" panose="02020603050405020304" pitchFamily="18" charset="0"/>
                          <a:cs typeface="Times New Roman" panose="02020603050405020304" pitchFamily="18" charset="0"/>
                        </a:rPr>
                        <a:t>network</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267447118"/>
                  </a:ext>
                </a:extLst>
              </a:tr>
              <a:tr h="636328">
                <a:tc>
                  <a:txBody>
                    <a:bodyPr/>
                    <a:lstStyle/>
                    <a:p>
                      <a:pPr marL="73025">
                        <a:lnSpc>
                          <a:spcPts val="1365"/>
                        </a:lnSpc>
                      </a:pPr>
                      <a:r>
                        <a:rPr lang="en-US" sz="1200" spc="-10">
                          <a:effectLst/>
                        </a:rPr>
                        <a:t>Techniques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ct val="100000"/>
                        </a:lnSpc>
                      </a:pPr>
                      <a:r>
                        <a:rPr lang="en-US" sz="1200" spc="-10">
                          <a:effectLst/>
                          <a:latin typeface="Times New Roman" panose="02020603050405020304" pitchFamily="18" charset="0"/>
                          <a:cs typeface="Times New Roman" panose="02020603050405020304" pitchFamily="18" charset="0"/>
                        </a:rPr>
                        <a:t>Image</a:t>
                      </a:r>
                      <a:r>
                        <a:rPr lang="en-US" sz="1200" spc="-65">
                          <a:effectLst/>
                          <a:latin typeface="Times New Roman" panose="02020603050405020304" pitchFamily="18" charset="0"/>
                          <a:cs typeface="Times New Roman" panose="02020603050405020304" pitchFamily="18" charset="0"/>
                        </a:rPr>
                        <a:t> </a:t>
                      </a:r>
                      <a:r>
                        <a:rPr lang="en-US" sz="1200" spc="-10">
                          <a:effectLst/>
                          <a:latin typeface="Times New Roman" panose="02020603050405020304" pitchFamily="18" charset="0"/>
                          <a:cs typeface="Times New Roman" panose="02020603050405020304" pitchFamily="18" charset="0"/>
                        </a:rPr>
                        <a:t>processing, </a:t>
                      </a:r>
                      <a:r>
                        <a:rPr lang="en-US" sz="1200">
                          <a:effectLst/>
                          <a:latin typeface="Times New Roman" panose="02020603050405020304" pitchFamily="18" charset="0"/>
                          <a:cs typeface="Times New Roman" panose="02020603050405020304" pitchFamily="18" charset="0"/>
                        </a:rPr>
                        <a:t>machine learning</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2390">
                        <a:lnSpc>
                          <a:spcPct val="98000"/>
                        </a:lnSpc>
                      </a:pPr>
                      <a:r>
                        <a:rPr lang="en-US" sz="1200" spc="-10">
                          <a:effectLst/>
                          <a:latin typeface="Times New Roman" panose="02020603050405020304" pitchFamily="18" charset="0"/>
                          <a:cs typeface="Times New Roman" panose="02020603050405020304" pitchFamily="18" charset="0"/>
                        </a:rPr>
                        <a:t>Geometric</a:t>
                      </a:r>
                      <a:r>
                        <a:rPr lang="en-US" sz="1200" spc="-75">
                          <a:effectLst/>
                          <a:latin typeface="Times New Roman" panose="02020603050405020304" pitchFamily="18" charset="0"/>
                          <a:cs typeface="Times New Roman" panose="02020603050405020304" pitchFamily="18" charset="0"/>
                        </a:rPr>
                        <a:t> </a:t>
                      </a:r>
                      <a:r>
                        <a:rPr lang="en-US" sz="1200" spc="-10">
                          <a:effectLst/>
                          <a:latin typeface="Times New Roman" panose="02020603050405020304" pitchFamily="18" charset="0"/>
                          <a:cs typeface="Times New Roman" panose="02020603050405020304" pitchFamily="18" charset="0"/>
                        </a:rPr>
                        <a:t>and probabilistic</a:t>
                      </a:r>
                      <a:endParaRPr lang="en-IN" sz="1200">
                        <a:effectLst/>
                        <a:latin typeface="Times New Roman" panose="02020603050405020304" pitchFamily="18" charset="0"/>
                        <a:cs typeface="Times New Roman" panose="02020603050405020304" pitchFamily="18" charset="0"/>
                      </a:endParaRPr>
                    </a:p>
                    <a:p>
                      <a:pPr marL="72390">
                        <a:lnSpc>
                          <a:spcPts val="1350"/>
                        </a:lnSpc>
                      </a:pPr>
                      <a:r>
                        <a:rPr lang="en-US" sz="1200" spc="-10">
                          <a:effectLst/>
                          <a:latin typeface="Times New Roman" panose="02020603050405020304" pitchFamily="18" charset="0"/>
                          <a:cs typeface="Times New Roman" panose="02020603050405020304" pitchFamily="18" charset="0"/>
                        </a:rPr>
                        <a:t>modeling</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2390" marR="1905">
                        <a:lnSpc>
                          <a:spcPct val="98000"/>
                        </a:lnSpc>
                        <a:spcAft>
                          <a:spcPts val="0"/>
                        </a:spcAft>
                      </a:pPr>
                      <a:r>
                        <a:rPr lang="en-US" sz="1200" b="0" spc="-10">
                          <a:effectLst/>
                          <a:latin typeface="Times New Roman" panose="02020603050405020304" pitchFamily="18" charset="0"/>
                          <a:cs typeface="Times New Roman" panose="02020603050405020304" pitchFamily="18" charset="0"/>
                        </a:rPr>
                        <a:t>Spectral/spatial </a:t>
                      </a:r>
                      <a:r>
                        <a:rPr lang="en-US" sz="1200" b="0">
                          <a:effectLst/>
                          <a:latin typeface="Times New Roman" panose="02020603050405020304" pitchFamily="18" charset="0"/>
                          <a:cs typeface="Times New Roman" panose="02020603050405020304" pitchFamily="18" charset="0"/>
                        </a:rPr>
                        <a:t>analysis, GIS</a:t>
                      </a:r>
                      <a:endParaRPr lang="en-IN" sz="1200" b="0">
                        <a:effectLst/>
                        <a:latin typeface="Times New Roman" panose="02020603050405020304" pitchFamily="18" charset="0"/>
                        <a:cs typeface="Times New Roman" panose="02020603050405020304" pitchFamily="18" charset="0"/>
                      </a:endParaRPr>
                    </a:p>
                    <a:p>
                      <a:pPr marL="72390">
                        <a:lnSpc>
                          <a:spcPts val="1350"/>
                        </a:lnSpc>
                      </a:pPr>
                      <a:r>
                        <a:rPr lang="en-US" sz="1200" b="0" spc="-10">
                          <a:effectLst/>
                          <a:latin typeface="Times New Roman" panose="02020603050405020304" pitchFamily="18" charset="0"/>
                          <a:cs typeface="Times New Roman" panose="02020603050405020304" pitchFamily="18" charset="0"/>
                        </a:rPr>
                        <a:t>comparison</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967963927"/>
                  </a:ext>
                </a:extLst>
              </a:tr>
              <a:tr h="618543">
                <a:tc>
                  <a:txBody>
                    <a:bodyPr/>
                    <a:lstStyle/>
                    <a:p>
                      <a:pPr marL="73025">
                        <a:lnSpc>
                          <a:spcPts val="1365"/>
                        </a:lnSpc>
                      </a:pPr>
                      <a:r>
                        <a:rPr lang="en-US" sz="1200">
                          <a:effectLst/>
                        </a:rPr>
                        <a:t>Input</a:t>
                      </a:r>
                      <a:r>
                        <a:rPr lang="en-US" sz="1200" spc="10">
                          <a:effectLst/>
                        </a:rPr>
                        <a:t> </a:t>
                      </a:r>
                      <a:r>
                        <a:rPr lang="en-US" sz="1200" spc="-20">
                          <a:effectLst/>
                        </a:rPr>
                        <a:t>Data</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marR="361315">
                        <a:lnSpc>
                          <a:spcPct val="95000"/>
                        </a:lnSpc>
                        <a:spcAft>
                          <a:spcPts val="0"/>
                        </a:spcAft>
                      </a:pPr>
                      <a:r>
                        <a:rPr lang="en-US" sz="1200" spc="-10">
                          <a:effectLst/>
                          <a:latin typeface="Times New Roman" panose="02020603050405020304" pitchFamily="18" charset="0"/>
                          <a:cs typeface="Times New Roman" panose="02020603050405020304" pitchFamily="18" charset="0"/>
                        </a:rPr>
                        <a:t>High-resolution </a:t>
                      </a:r>
                      <a:r>
                        <a:rPr lang="en-US" sz="1200">
                          <a:effectLst/>
                          <a:latin typeface="Times New Roman" panose="02020603050405020304" pitchFamily="18" charset="0"/>
                          <a:cs typeface="Times New Roman" panose="02020603050405020304" pitchFamily="18" charset="0"/>
                        </a:rPr>
                        <a:t>satellite</a:t>
                      </a:r>
                      <a:r>
                        <a:rPr lang="en-US" sz="1200" spc="-7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imagery</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2390">
                        <a:lnSpc>
                          <a:spcPct val="95000"/>
                        </a:lnSpc>
                      </a:pPr>
                      <a:r>
                        <a:rPr lang="en-US" sz="1200" spc="-10">
                          <a:effectLst/>
                          <a:latin typeface="Times New Roman" panose="02020603050405020304" pitchFamily="18" charset="0"/>
                          <a:cs typeface="Times New Roman" panose="02020603050405020304" pitchFamily="18" charset="0"/>
                        </a:rPr>
                        <a:t>Moderate-resolution </a:t>
                      </a:r>
                      <a:r>
                        <a:rPr lang="en-US" sz="1200">
                          <a:effectLst/>
                          <a:latin typeface="Times New Roman" panose="02020603050405020304" pitchFamily="18" charset="0"/>
                          <a:cs typeface="Times New Roman" panose="02020603050405020304" pitchFamily="18" charset="0"/>
                        </a:rPr>
                        <a:t>aerial images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2390" marR="1905">
                        <a:lnSpc>
                          <a:spcPct val="95000"/>
                        </a:lnSpc>
                        <a:spcAft>
                          <a:spcPts val="0"/>
                        </a:spcAft>
                      </a:pPr>
                      <a:r>
                        <a:rPr lang="en-US" sz="1200" b="0">
                          <a:effectLst/>
                          <a:latin typeface="Times New Roman" panose="02020603050405020304" pitchFamily="18" charset="0"/>
                          <a:cs typeface="Times New Roman" panose="02020603050405020304" pitchFamily="18" charset="0"/>
                        </a:rPr>
                        <a:t>Mixed</a:t>
                      </a:r>
                      <a:r>
                        <a:rPr lang="en-US" sz="1200" b="0" spc="-70">
                          <a:effectLst/>
                          <a:latin typeface="Times New Roman" panose="02020603050405020304" pitchFamily="18" charset="0"/>
                          <a:cs typeface="Times New Roman" panose="02020603050405020304" pitchFamily="18" charset="0"/>
                        </a:rPr>
                        <a:t> </a:t>
                      </a:r>
                      <a:r>
                        <a:rPr lang="en-US" sz="1200" b="0">
                          <a:effectLst/>
                          <a:latin typeface="Times New Roman" panose="02020603050405020304" pitchFamily="18" charset="0"/>
                          <a:cs typeface="Times New Roman" panose="02020603050405020304" pitchFamily="18" charset="0"/>
                        </a:rPr>
                        <a:t>imagery</a:t>
                      </a:r>
                      <a:r>
                        <a:rPr lang="en-US" sz="1200" b="0" spc="-80">
                          <a:effectLst/>
                          <a:latin typeface="Times New Roman" panose="02020603050405020304" pitchFamily="18" charset="0"/>
                          <a:cs typeface="Times New Roman" panose="02020603050405020304" pitchFamily="18" charset="0"/>
                        </a:rPr>
                        <a:t> </a:t>
                      </a:r>
                      <a:r>
                        <a:rPr lang="en-US" sz="1200" b="0">
                          <a:effectLst/>
                          <a:latin typeface="Times New Roman" panose="02020603050405020304" pitchFamily="18" charset="0"/>
                          <a:cs typeface="Times New Roman" panose="02020603050405020304" pitchFamily="18" charset="0"/>
                        </a:rPr>
                        <a:t>with optional GIS data</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122513333"/>
                  </a:ext>
                </a:extLst>
              </a:tr>
              <a:tr h="651098">
                <a:tc>
                  <a:txBody>
                    <a:bodyPr/>
                    <a:lstStyle/>
                    <a:p>
                      <a:pPr marL="73025">
                        <a:lnSpc>
                          <a:spcPts val="1365"/>
                        </a:lnSpc>
                      </a:pPr>
                      <a:r>
                        <a:rPr lang="en-US" sz="1200" spc="-10">
                          <a:effectLst/>
                        </a:rPr>
                        <a:t>Strengths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lnSpc>
                          <a:spcPct val="100000"/>
                        </a:lnSpc>
                      </a:pPr>
                      <a:r>
                        <a:rPr lang="en-US" sz="1200">
                          <a:effectLst/>
                          <a:latin typeface="Times New Roman" panose="02020603050405020304" pitchFamily="18" charset="0"/>
                          <a:cs typeface="Times New Roman" panose="02020603050405020304" pitchFamily="18" charset="0"/>
                        </a:rPr>
                        <a:t>Simplicity, speed, detail</a:t>
                      </a:r>
                      <a:r>
                        <a:rPr lang="en-US" sz="1200" spc="-7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in</a:t>
                      </a:r>
                      <a:r>
                        <a:rPr lang="en-US" sz="1200" spc="-7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main</a:t>
                      </a:r>
                      <a:r>
                        <a:rPr lang="en-US" sz="1200" spc="-7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roads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2390" marR="70485">
                        <a:lnSpc>
                          <a:spcPct val="100000"/>
                        </a:lnSpc>
                        <a:spcAft>
                          <a:spcPts val="0"/>
                        </a:spcAft>
                      </a:pPr>
                      <a:r>
                        <a:rPr lang="en-US" sz="1200">
                          <a:effectLst/>
                          <a:latin typeface="Times New Roman" panose="02020603050405020304" pitchFamily="18" charset="0"/>
                          <a:cs typeface="Times New Roman" panose="02020603050405020304" pitchFamily="18" charset="0"/>
                        </a:rPr>
                        <a:t>Robust</a:t>
                      </a:r>
                      <a:r>
                        <a:rPr lang="en-US" sz="1200" spc="-7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to</a:t>
                      </a:r>
                      <a:r>
                        <a:rPr lang="en-US" sz="1200" spc="-75">
                          <a:effectLst/>
                          <a:latin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cs typeface="Times New Roman" panose="02020603050405020304" pitchFamily="18" charset="0"/>
                        </a:rPr>
                        <a:t>occlusions, probabilistic design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2390" marR="68580">
                        <a:lnSpc>
                          <a:spcPct val="98000"/>
                        </a:lnSpc>
                        <a:spcAft>
                          <a:spcPts val="0"/>
                        </a:spcAft>
                      </a:pPr>
                      <a:r>
                        <a:rPr lang="en-US" sz="1200" b="0" spc="-10">
                          <a:effectLst/>
                          <a:latin typeface="Times New Roman" panose="02020603050405020304" pitchFamily="18" charset="0"/>
                          <a:cs typeface="Times New Roman" panose="02020603050405020304" pitchFamily="18" charset="0"/>
                        </a:rPr>
                        <a:t>Comprehensive </a:t>
                      </a:r>
                      <a:r>
                        <a:rPr lang="en-US" sz="1200" b="0">
                          <a:effectLst/>
                          <a:latin typeface="Times New Roman" panose="02020603050405020304" pitchFamily="18" charset="0"/>
                          <a:cs typeface="Times New Roman" panose="02020603050405020304" pitchFamily="18" charset="0"/>
                        </a:rPr>
                        <a:t>network and </a:t>
                      </a:r>
                      <a:r>
                        <a:rPr lang="en-US" sz="1200" b="0" spc="-10">
                          <a:effectLst/>
                          <a:latin typeface="Times New Roman" panose="02020603050405020304" pitchFamily="18" charset="0"/>
                          <a:cs typeface="Times New Roman" panose="02020603050405020304" pitchFamily="18" charset="0"/>
                        </a:rPr>
                        <a:t>validation</a:t>
                      </a:r>
                      <a:endParaRPr lang="en-IN" sz="12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706876072"/>
                  </a:ext>
                </a:extLst>
              </a:tr>
              <a:tr h="972879">
                <a:tc>
                  <a:txBody>
                    <a:bodyPr/>
                    <a:lstStyle/>
                    <a:p>
                      <a:pPr marL="73025">
                        <a:lnSpc>
                          <a:spcPts val="1365"/>
                        </a:lnSpc>
                      </a:pPr>
                      <a:r>
                        <a:rPr lang="en-US" sz="1200" spc="-10">
                          <a:effectLst/>
                        </a:rPr>
                        <a:t>Limitations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spcBef>
                          <a:spcPts val="570"/>
                        </a:spcBef>
                      </a:pPr>
                      <a:r>
                        <a:rPr lang="en-US" sz="1200" b="0" dirty="0">
                          <a:effectLst/>
                          <a:latin typeface="Times New Roman" panose="02020603050405020304" pitchFamily="18" charset="0"/>
                          <a:cs typeface="Times New Roman" panose="02020603050405020304" pitchFamily="18" charset="0"/>
                        </a:rPr>
                        <a:t> </a:t>
                      </a:r>
                      <a:endParaRPr lang="en-IN" sz="1200" b="0" dirty="0">
                        <a:effectLst/>
                        <a:latin typeface="Times New Roman" panose="02020603050405020304" pitchFamily="18" charset="0"/>
                        <a:cs typeface="Times New Roman" panose="02020603050405020304" pitchFamily="18" charset="0"/>
                      </a:endParaRPr>
                    </a:p>
                    <a:p>
                      <a:pPr marL="99695" marR="158115">
                        <a:spcAft>
                          <a:spcPts val="0"/>
                        </a:spcAft>
                      </a:pPr>
                      <a:r>
                        <a:rPr lang="en-US" sz="1200" b="0" spc="-10" dirty="0">
                          <a:effectLst/>
                          <a:latin typeface="Times New Roman" panose="02020603050405020304" pitchFamily="18" charset="0"/>
                          <a:cs typeface="Times New Roman" panose="02020603050405020304" pitchFamily="18" charset="0"/>
                        </a:rPr>
                        <a:t>Noise </a:t>
                      </a:r>
                      <a:r>
                        <a:rPr lang="en-US" sz="1200" b="0" dirty="0">
                          <a:effectLst/>
                          <a:latin typeface="Times New Roman" panose="02020603050405020304" pitchFamily="18" charset="0"/>
                          <a:cs typeface="Times New Roman" panose="02020603050405020304" pitchFamily="18" charset="0"/>
                        </a:rPr>
                        <a:t>susceptibility,</a:t>
                      </a:r>
                      <a:r>
                        <a:rPr lang="en-US" sz="1200" b="0" spc="-75" dirty="0">
                          <a:effectLst/>
                          <a:latin typeface="Times New Roman" panose="02020603050405020304" pitchFamily="18" charset="0"/>
                          <a:cs typeface="Times New Roman" panose="02020603050405020304" pitchFamily="18" charset="0"/>
                        </a:rPr>
                        <a:t> </a:t>
                      </a:r>
                      <a:r>
                        <a:rPr lang="en-US" sz="1200" b="0" dirty="0">
                          <a:effectLst/>
                          <a:latin typeface="Times New Roman" panose="02020603050405020304" pitchFamily="18" charset="0"/>
                          <a:cs typeface="Times New Roman" panose="02020603050405020304" pitchFamily="18" charset="0"/>
                        </a:rPr>
                        <a:t>rural </a:t>
                      </a:r>
                      <a:r>
                        <a:rPr lang="en-US" sz="1200" b="0" spc="-10" dirty="0">
                          <a:effectLst/>
                          <a:latin typeface="Times New Roman" panose="02020603050405020304" pitchFamily="18" charset="0"/>
                          <a:cs typeface="Times New Roman" panose="02020603050405020304" pitchFamily="18" charset="0"/>
                        </a:rPr>
                        <a:t>limitations</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2390" marR="356870">
                        <a:lnSpc>
                          <a:spcPct val="98000"/>
                        </a:lnSpc>
                        <a:spcAft>
                          <a:spcPts val="0"/>
                        </a:spcAft>
                      </a:pPr>
                      <a:r>
                        <a:rPr lang="en-US" sz="1200" b="0" spc="-10" dirty="0">
                          <a:effectLst/>
                          <a:latin typeface="Times New Roman" panose="02020603050405020304" pitchFamily="18" charset="0"/>
                          <a:cs typeface="Times New Roman" panose="02020603050405020304" pitchFamily="18" charset="0"/>
                        </a:rPr>
                        <a:t>Computationally expensive</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spcBef>
                          <a:spcPts val="570"/>
                        </a:spcBef>
                      </a:pPr>
                      <a:r>
                        <a:rPr lang="en-US" sz="1200" b="0" dirty="0">
                          <a:effectLst/>
                          <a:latin typeface="Times New Roman" panose="02020603050405020304" pitchFamily="18" charset="0"/>
                          <a:cs typeface="Times New Roman" panose="02020603050405020304" pitchFamily="18" charset="0"/>
                        </a:rPr>
                        <a:t> </a:t>
                      </a:r>
                      <a:endParaRPr lang="en-IN" sz="1200" b="0" dirty="0">
                        <a:effectLst/>
                        <a:latin typeface="Times New Roman" panose="02020603050405020304" pitchFamily="18" charset="0"/>
                        <a:cs typeface="Times New Roman" panose="02020603050405020304" pitchFamily="18" charset="0"/>
                      </a:endParaRPr>
                    </a:p>
                    <a:p>
                      <a:pPr marL="99695" marR="68580">
                        <a:spcAft>
                          <a:spcPts val="0"/>
                        </a:spcAft>
                      </a:pPr>
                      <a:r>
                        <a:rPr lang="en-US" sz="1200" b="0" spc="-10" dirty="0">
                          <a:effectLst/>
                          <a:latin typeface="Times New Roman" panose="02020603050405020304" pitchFamily="18" charset="0"/>
                          <a:cs typeface="Times New Roman" panose="02020603050405020304" pitchFamily="18" charset="0"/>
                        </a:rPr>
                        <a:t>Complex</a:t>
                      </a:r>
                      <a:r>
                        <a:rPr lang="en-US" sz="1200" b="0" spc="-65" dirty="0">
                          <a:effectLst/>
                          <a:latin typeface="Times New Roman" panose="02020603050405020304" pitchFamily="18" charset="0"/>
                          <a:cs typeface="Times New Roman" panose="02020603050405020304" pitchFamily="18" charset="0"/>
                        </a:rPr>
                        <a:t> </a:t>
                      </a:r>
                      <a:r>
                        <a:rPr lang="en-US" sz="1200" b="0" spc="-10" dirty="0">
                          <a:effectLst/>
                          <a:latin typeface="Times New Roman" panose="02020603050405020304" pitchFamily="18" charset="0"/>
                          <a:cs typeface="Times New Roman" panose="02020603050405020304" pitchFamily="18" charset="0"/>
                        </a:rPr>
                        <a:t>pipeline, </a:t>
                      </a:r>
                      <a:r>
                        <a:rPr lang="en-US" sz="1200" b="0" dirty="0">
                          <a:effectLst/>
                          <a:latin typeface="Times New Roman" panose="02020603050405020304" pitchFamily="18" charset="0"/>
                          <a:cs typeface="Times New Roman" panose="02020603050405020304" pitchFamily="18" charset="0"/>
                        </a:rPr>
                        <a:t>reliance on </a:t>
                      </a:r>
                      <a:r>
                        <a:rPr lang="en-US" sz="1200" b="0" spc="-10" dirty="0">
                          <a:effectLst/>
                          <a:latin typeface="Times New Roman" panose="02020603050405020304" pitchFamily="18" charset="0"/>
                          <a:cs typeface="Times New Roman" panose="02020603050405020304" pitchFamily="18" charset="0"/>
                        </a:rPr>
                        <a:t>references</a:t>
                      </a:r>
                      <a:endParaRPr lang="en-IN" sz="12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777501526"/>
                  </a:ext>
                </a:extLst>
              </a:tr>
            </a:tbl>
          </a:graphicData>
        </a:graphic>
      </p:graphicFrame>
    </p:spTree>
    <p:extLst>
      <p:ext uri="{BB962C8B-B14F-4D97-AF65-F5344CB8AC3E}">
        <p14:creationId xmlns:p14="http://schemas.microsoft.com/office/powerpoint/2010/main" val="1529656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a:extLst>
            <a:ext uri="{FF2B5EF4-FFF2-40B4-BE49-F238E27FC236}">
              <a16:creationId xmlns:a16="http://schemas.microsoft.com/office/drawing/2014/main" id="{EB6393C7-D51E-2EEE-4FBC-B178B5521F9B}"/>
            </a:ext>
          </a:extLst>
        </p:cNvPr>
        <p:cNvGrpSpPr/>
        <p:nvPr/>
      </p:nvGrpSpPr>
      <p:grpSpPr>
        <a:xfrm>
          <a:off x="0" y="0"/>
          <a:ext cx="0" cy="0"/>
          <a:chOff x="0" y="0"/>
          <a:chExt cx="0" cy="0"/>
        </a:xfrm>
      </p:grpSpPr>
      <p:sp>
        <p:nvSpPr>
          <p:cNvPr id="5" name="Subtitle 4">
            <a:extLst>
              <a:ext uri="{FF2B5EF4-FFF2-40B4-BE49-F238E27FC236}">
                <a16:creationId xmlns:a16="http://schemas.microsoft.com/office/drawing/2014/main" id="{F1ADA5F8-5B7F-F6A2-201A-339A2441FD0D}"/>
              </a:ext>
            </a:extLst>
          </p:cNvPr>
          <p:cNvSpPr>
            <a:spLocks noGrp="1"/>
          </p:cNvSpPr>
          <p:nvPr>
            <p:ph type="subTitle" idx="1"/>
          </p:nvPr>
        </p:nvSpPr>
        <p:spPr>
          <a:xfrm>
            <a:off x="-176981" y="2698036"/>
            <a:ext cx="6754761" cy="2387865"/>
          </a:xfrm>
        </p:spPr>
        <p:txBody>
          <a:bodyPr/>
          <a:lstStyle/>
          <a:p>
            <a:pPr algn="ctr"/>
            <a:r>
              <a:rPr lang="en-US" sz="4400" b="1" dirty="0">
                <a:latin typeface="Arial Black" panose="020B0A04020102020204" pitchFamily="34" charset="0"/>
              </a:rPr>
              <a:t>EXISTING</a:t>
            </a:r>
          </a:p>
          <a:p>
            <a:pPr algn="ctr"/>
            <a:r>
              <a:rPr lang="en-US" sz="4400" b="1" dirty="0">
                <a:latin typeface="Arial Black" panose="020B0A04020102020204" pitchFamily="34" charset="0"/>
              </a:rPr>
              <a:t>SYSTEMS</a:t>
            </a:r>
          </a:p>
        </p:txBody>
      </p:sp>
      <p:pic>
        <p:nvPicPr>
          <p:cNvPr id="8" name="Picture Placeholder 7" descr="A blue and purple spirals">
            <a:extLst>
              <a:ext uri="{FF2B5EF4-FFF2-40B4-BE49-F238E27FC236}">
                <a16:creationId xmlns:a16="http://schemas.microsoft.com/office/drawing/2014/main" id="{ECD26172-7286-2239-FD4F-DE6F2821F41E}"/>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Slide Number Placeholder 3">
            <a:extLst>
              <a:ext uri="{FF2B5EF4-FFF2-40B4-BE49-F238E27FC236}">
                <a16:creationId xmlns:a16="http://schemas.microsoft.com/office/drawing/2014/main" id="{D0A490A5-5A6D-4408-DDEB-2BC9D9D8F7D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17</a:t>
            </a:fld>
            <a:endParaRPr lang="en-US" dirty="0"/>
          </a:p>
        </p:txBody>
      </p:sp>
      <p:sp>
        <p:nvSpPr>
          <p:cNvPr id="6" name="Title 5">
            <a:extLst>
              <a:ext uri="{FF2B5EF4-FFF2-40B4-BE49-F238E27FC236}">
                <a16:creationId xmlns:a16="http://schemas.microsoft.com/office/drawing/2014/main" id="{C0891579-5528-3018-8E3E-C618CACDAB7F}"/>
              </a:ext>
            </a:extLst>
          </p:cNvPr>
          <p:cNvSpPr>
            <a:spLocks noGrp="1"/>
          </p:cNvSpPr>
          <p:nvPr>
            <p:ph type="title"/>
          </p:nvPr>
        </p:nvSpPr>
        <p:spPr>
          <a:xfrm>
            <a:off x="799891" y="511762"/>
            <a:ext cx="4960830" cy="294483"/>
          </a:xfrm>
        </p:spPr>
        <p:txBody>
          <a:bodyPr/>
          <a:lstStyle/>
          <a:p>
            <a:r>
              <a:rPr lang="en-IN" dirty="0"/>
              <a:t> </a:t>
            </a:r>
          </a:p>
        </p:txBody>
      </p:sp>
    </p:spTree>
    <p:extLst>
      <p:ext uri="{BB962C8B-B14F-4D97-AF65-F5344CB8AC3E}">
        <p14:creationId xmlns:p14="http://schemas.microsoft.com/office/powerpoint/2010/main" val="1157568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C117BC-9809-8AC7-B529-F9F82EABE3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2C3CCE-1C91-6B60-DA72-2E2F368CBA96}"/>
              </a:ext>
            </a:extLst>
          </p:cNvPr>
          <p:cNvSpPr>
            <a:spLocks noGrp="1"/>
          </p:cNvSpPr>
          <p:nvPr>
            <p:ph type="title"/>
          </p:nvPr>
        </p:nvSpPr>
        <p:spPr>
          <a:xfrm>
            <a:off x="321869" y="579120"/>
            <a:ext cx="11548261" cy="826893"/>
          </a:xfrm>
        </p:spPr>
        <p:txBody>
          <a:bodyPr/>
          <a:lstStyle/>
          <a:p>
            <a:r>
              <a:rPr lang="en-US" b="1" dirty="0">
                <a:solidFill>
                  <a:schemeClr val="accent3"/>
                </a:solidFill>
                <a:latin typeface="Times New Roman" panose="02020603050405020304" pitchFamily="18" charset="0"/>
                <a:cs typeface="Times New Roman" panose="02020603050405020304" pitchFamily="18" charset="0"/>
              </a:rPr>
              <a:t>Existing systems</a:t>
            </a:r>
          </a:p>
        </p:txBody>
      </p:sp>
      <p:sp>
        <p:nvSpPr>
          <p:cNvPr id="4" name="Subtitle 3">
            <a:extLst>
              <a:ext uri="{FF2B5EF4-FFF2-40B4-BE49-F238E27FC236}">
                <a16:creationId xmlns:a16="http://schemas.microsoft.com/office/drawing/2014/main" id="{8FD03B6B-F47E-A495-D4FC-3E992D94836C}"/>
              </a:ext>
            </a:extLst>
          </p:cNvPr>
          <p:cNvSpPr>
            <a:spLocks noGrp="1"/>
          </p:cNvSpPr>
          <p:nvPr>
            <p:ph type="subTitle" idx="1"/>
          </p:nvPr>
        </p:nvSpPr>
        <p:spPr>
          <a:xfrm>
            <a:off x="934065" y="1645921"/>
            <a:ext cx="10471354" cy="4735214"/>
          </a:xfrm>
        </p:spPr>
        <p:txBody>
          <a:bodyPr/>
          <a:lstStyle/>
          <a:p>
            <a:pPr algn="just">
              <a:lnSpc>
                <a:spcPct val="150000"/>
              </a:lnSpc>
            </a:pPr>
            <a:r>
              <a:rPr lang="en-US" sz="1800" b="1" spc="0" dirty="0">
                <a:effectLst/>
                <a:latin typeface="Times New Roman" panose="02020603050405020304" pitchFamily="18" charset="0"/>
                <a:ea typeface="Times New Roman" panose="02020603050405020304" pitchFamily="18" charset="0"/>
              </a:rPr>
              <a:t> </a:t>
            </a:r>
            <a:r>
              <a:rPr lang="en-US" sz="1200" b="1" spc="0" dirty="0">
                <a:solidFill>
                  <a:schemeClr val="bg1"/>
                </a:solidFill>
                <a:effectLst/>
                <a:latin typeface="Times New Roman" panose="02020603050405020304" pitchFamily="18" charset="0"/>
                <a:ea typeface="Times New Roman" panose="02020603050405020304" pitchFamily="18" charset="0"/>
              </a:rPr>
              <a:t>Road</a:t>
            </a:r>
            <a:r>
              <a:rPr lang="en-US" sz="1200" b="1" spc="-50" dirty="0">
                <a:solidFill>
                  <a:schemeClr val="bg1"/>
                </a:solidFill>
                <a:effectLst/>
                <a:latin typeface="Times New Roman" panose="02020603050405020304" pitchFamily="18" charset="0"/>
                <a:ea typeface="Times New Roman" panose="02020603050405020304" pitchFamily="18" charset="0"/>
              </a:rPr>
              <a:t> </a:t>
            </a:r>
            <a:r>
              <a:rPr lang="en-US" sz="1200" b="1" spc="0" dirty="0">
                <a:solidFill>
                  <a:schemeClr val="bg1"/>
                </a:solidFill>
                <a:effectLst/>
                <a:latin typeface="Times New Roman" panose="02020603050405020304" pitchFamily="18" charset="0"/>
                <a:ea typeface="Times New Roman" panose="02020603050405020304" pitchFamily="18" charset="0"/>
              </a:rPr>
              <a:t>Grid Extraction</a:t>
            </a:r>
            <a:r>
              <a:rPr lang="en-US" sz="1200" b="1" spc="10" dirty="0">
                <a:solidFill>
                  <a:schemeClr val="bg1"/>
                </a:solidFill>
                <a:effectLst/>
                <a:latin typeface="Times New Roman" panose="02020603050405020304" pitchFamily="18" charset="0"/>
                <a:ea typeface="Times New Roman" panose="02020603050405020304" pitchFamily="18" charset="0"/>
              </a:rPr>
              <a:t> </a:t>
            </a:r>
            <a:r>
              <a:rPr lang="en-US" sz="1200" b="1" spc="0" dirty="0">
                <a:solidFill>
                  <a:schemeClr val="bg1"/>
                </a:solidFill>
                <a:effectLst/>
                <a:latin typeface="Times New Roman" panose="02020603050405020304" pitchFamily="18" charset="0"/>
                <a:ea typeface="Times New Roman" panose="02020603050405020304" pitchFamily="18" charset="0"/>
              </a:rPr>
              <a:t>and</a:t>
            </a:r>
            <a:r>
              <a:rPr lang="en-US" sz="1200" b="1" spc="-25" dirty="0">
                <a:solidFill>
                  <a:schemeClr val="bg1"/>
                </a:solidFill>
                <a:effectLst/>
                <a:latin typeface="Times New Roman" panose="02020603050405020304" pitchFamily="18" charset="0"/>
                <a:ea typeface="Times New Roman" panose="02020603050405020304" pitchFamily="18" charset="0"/>
              </a:rPr>
              <a:t> </a:t>
            </a:r>
            <a:r>
              <a:rPr lang="en-US" sz="1200" b="1" spc="-10" dirty="0">
                <a:solidFill>
                  <a:schemeClr val="bg1"/>
                </a:solidFill>
                <a:effectLst/>
                <a:latin typeface="Times New Roman" panose="02020603050405020304" pitchFamily="18" charset="0"/>
                <a:ea typeface="Times New Roman" panose="02020603050405020304" pitchFamily="18" charset="0"/>
              </a:rPr>
              <a:t>Verification</a:t>
            </a:r>
            <a:r>
              <a:rPr lang="en-US" sz="1400" cap="none" spc="0" dirty="0">
                <a:solidFill>
                  <a:schemeClr val="bg1"/>
                </a:solidFill>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sz="1400" cap="none" spc="0" dirty="0">
                <a:solidFill>
                  <a:schemeClr val="bg1"/>
                </a:solidFill>
                <a:latin typeface="Times New Roman" panose="02020603050405020304" pitchFamily="18" charset="0"/>
                <a:cs typeface="Times New Roman" panose="02020603050405020304" pitchFamily="18" charset="0"/>
              </a:rPr>
              <a:t> </a:t>
            </a:r>
            <a:r>
              <a:rPr lang="en-US" sz="1200" cap="none" spc="0" dirty="0">
                <a:solidFill>
                  <a:schemeClr val="bg1"/>
                </a:solidFill>
                <a:effectLst/>
                <a:latin typeface="Times New Roman" panose="02020603050405020304" pitchFamily="18" charset="0"/>
                <a:ea typeface="Times New Roman" panose="02020603050405020304" pitchFamily="18" charset="0"/>
              </a:rPr>
              <a:t>While maps exist for most urban areas, there are many locations where the information is not accurate, it may be out of date, or it may be incomplete or of insufficient resolution for the applications. </a:t>
            </a:r>
          </a:p>
          <a:p>
            <a:pPr marL="285750" indent="-285750" algn="just">
              <a:lnSpc>
                <a:spcPct val="150000"/>
              </a:lnSpc>
              <a:buFont typeface="Arial" panose="020B0604020202020204" pitchFamily="34" charset="0"/>
              <a:buChar char="•"/>
            </a:pPr>
            <a:r>
              <a:rPr lang="en-US" sz="1200" cap="none" spc="0" dirty="0">
                <a:solidFill>
                  <a:schemeClr val="bg1"/>
                </a:solidFill>
                <a:effectLst/>
                <a:latin typeface="Times New Roman" panose="02020603050405020304" pitchFamily="18" charset="0"/>
                <a:ea typeface="Times New Roman" panose="02020603050405020304" pitchFamily="18" charset="0"/>
              </a:rPr>
              <a:t>Many difficult problems remain in automated cartography. </a:t>
            </a:r>
            <a:r>
              <a:rPr lang="en-US" sz="1200" cap="none" spc="0" dirty="0">
                <a:solidFill>
                  <a:schemeClr val="bg1"/>
                </a:solidFill>
                <a:latin typeface="Times New Roman" panose="02020603050405020304" pitchFamily="18" charset="0"/>
                <a:cs typeface="Times New Roman" panose="02020603050405020304" pitchFamily="18" charset="0"/>
              </a:rPr>
              <a:t>This architecture is specifically designed for image segmentation tasks, including road extraction.</a:t>
            </a:r>
          </a:p>
          <a:p>
            <a:pPr algn="just">
              <a:lnSpc>
                <a:spcPct val="150000"/>
              </a:lnSpc>
            </a:pPr>
            <a:r>
              <a:rPr lang="en-US" sz="1200" b="1" cap="none" spc="0" dirty="0">
                <a:solidFill>
                  <a:schemeClr val="bg1"/>
                </a:solidFill>
                <a:effectLst/>
                <a:latin typeface="Times New Roman" panose="02020603050405020304" pitchFamily="18" charset="0"/>
                <a:ea typeface="Times New Roman" panose="02020603050405020304" pitchFamily="18" charset="0"/>
              </a:rPr>
              <a:t>AUTOMATIC FINDING OF MAIN ROADS IN AERIAL IMAGES BY USING GEOMETRIC-STOCHASTIC MODELS AND ESTIMATION:</a:t>
            </a:r>
            <a:endParaRPr lang="en-IN" sz="1200" b="1" cap="none" spc="0" dirty="0">
              <a:solidFill>
                <a:schemeClr val="bg1"/>
              </a:solidFill>
              <a:effectLst/>
              <a:latin typeface="Times New Roman" panose="02020603050405020304" pitchFamily="18" charset="0"/>
              <a:ea typeface="Times New Roman" panose="02020603050405020304" pitchFamily="18" charset="0"/>
            </a:endParaRPr>
          </a:p>
          <a:p>
            <a:pPr marL="342900" indent="-342900" algn="just">
              <a:lnSpc>
                <a:spcPct val="150000"/>
              </a:lnSpc>
              <a:buFont typeface="Arial" panose="020B0604020202020204" pitchFamily="34" charset="0"/>
              <a:buChar char="•"/>
            </a:pPr>
            <a:r>
              <a:rPr lang="en-US" sz="1200" cap="none" spc="0" dirty="0">
                <a:solidFill>
                  <a:schemeClr val="bg1"/>
                </a:solidFill>
                <a:effectLst/>
                <a:latin typeface="Times New Roman" panose="02020603050405020304" pitchFamily="18" charset="0"/>
                <a:ea typeface="Times New Roman" panose="02020603050405020304" pitchFamily="18" charset="0"/>
              </a:rPr>
              <a:t>This model presents an automated approach to finding main roads in aerial images. The approach is to build geometric-probabilistic models for road image generation. We use </a:t>
            </a:r>
            <a:r>
              <a:rPr lang="en-US" sz="1200" cap="none" spc="0" dirty="0" err="1">
                <a:solidFill>
                  <a:schemeClr val="bg1"/>
                </a:solidFill>
                <a:effectLst/>
                <a:latin typeface="Times New Roman" panose="02020603050405020304" pitchFamily="18" charset="0"/>
                <a:ea typeface="Times New Roman" panose="02020603050405020304" pitchFamily="18" charset="0"/>
              </a:rPr>
              <a:t>gibbs</a:t>
            </a:r>
            <a:r>
              <a:rPr lang="en-US" sz="1200" cap="none" spc="0" dirty="0">
                <a:solidFill>
                  <a:schemeClr val="bg1"/>
                </a:solidFill>
                <a:effectLst/>
                <a:latin typeface="Times New Roman" panose="02020603050405020304" pitchFamily="18" charset="0"/>
                <a:ea typeface="Times New Roman" panose="02020603050405020304" pitchFamily="18" charset="0"/>
              </a:rPr>
              <a:t> distributions. </a:t>
            </a:r>
          </a:p>
          <a:p>
            <a:pPr marL="342900" indent="-342900" algn="just">
              <a:lnSpc>
                <a:spcPct val="150000"/>
              </a:lnSpc>
              <a:buFont typeface="Arial" panose="020B0604020202020204" pitchFamily="34" charset="0"/>
              <a:buChar char="•"/>
            </a:pPr>
            <a:r>
              <a:rPr lang="en-US" sz="1200" cap="none" spc="0" dirty="0">
                <a:solidFill>
                  <a:schemeClr val="bg1"/>
                </a:solidFill>
                <a:effectLst/>
                <a:latin typeface="Times New Roman" panose="02020603050405020304" pitchFamily="18" charset="0"/>
                <a:ea typeface="Times New Roman" panose="02020603050405020304" pitchFamily="18" charset="0"/>
              </a:rPr>
              <a:t>Then, given an image, roads are found by MAP (maximum a posteriori probability) estimation. </a:t>
            </a:r>
          </a:p>
          <a:p>
            <a:pPr algn="just">
              <a:lnSpc>
                <a:spcPct val="150000"/>
              </a:lnSpc>
            </a:pPr>
            <a:r>
              <a:rPr lang="en-US" sz="1200" b="1" cap="none" spc="0" dirty="0">
                <a:solidFill>
                  <a:schemeClr val="bg1"/>
                </a:solidFill>
                <a:effectLst/>
                <a:latin typeface="Times New Roman" panose="02020603050405020304" pitchFamily="18" charset="0"/>
                <a:ea typeface="Times New Roman" panose="02020603050405020304" pitchFamily="18" charset="0"/>
              </a:rPr>
              <a:t>AUTOMATIC MAIN ROAD EXTRACTION FROM HIGH RESOLUTION SATELLITE IMAGERY</a:t>
            </a:r>
          </a:p>
          <a:p>
            <a:pPr marL="171450" indent="-171450" algn="just">
              <a:lnSpc>
                <a:spcPct val="150000"/>
              </a:lnSpc>
              <a:buFont typeface="Arial" panose="020B0604020202020204" pitchFamily="34" charset="0"/>
              <a:buChar char="•"/>
            </a:pPr>
            <a:r>
              <a:rPr lang="en-US" sz="1200" cap="none" spc="0" dirty="0">
                <a:solidFill>
                  <a:schemeClr val="bg1"/>
                </a:solidFill>
                <a:effectLst/>
                <a:latin typeface="Times New Roman" panose="02020603050405020304" pitchFamily="18" charset="0"/>
                <a:ea typeface="Times New Roman" panose="02020603050405020304" pitchFamily="18" charset="0"/>
              </a:rPr>
              <a:t>Road information is essential for automatic GIS (geographical information system) data acquisition, transportation and urban planning. </a:t>
            </a:r>
          </a:p>
          <a:p>
            <a:pPr marL="171450" indent="-171450" algn="just">
              <a:lnSpc>
                <a:spcPct val="150000"/>
              </a:lnSpc>
              <a:buFont typeface="Arial" panose="020B0604020202020204" pitchFamily="34" charset="0"/>
              <a:buChar char="•"/>
            </a:pPr>
            <a:r>
              <a:rPr lang="en-US" sz="1200" cap="none" spc="0" dirty="0">
                <a:solidFill>
                  <a:schemeClr val="bg1"/>
                </a:solidFill>
                <a:effectLst/>
                <a:latin typeface="Times New Roman" panose="02020603050405020304" pitchFamily="18" charset="0"/>
                <a:ea typeface="Times New Roman" panose="02020603050405020304" pitchFamily="18" charset="0"/>
              </a:rPr>
              <a:t>Automatic road (network) detection from high resolution satellite imagery will hold great potential for significant reduction of database development/updating cost and turnaround time. </a:t>
            </a:r>
            <a:endParaRPr lang="en-IN" sz="1200" b="1" cap="none" spc="0" dirty="0">
              <a:solidFill>
                <a:schemeClr val="bg1"/>
              </a:solidFill>
              <a:effectLst/>
              <a:latin typeface="Times New Roman" panose="02020603050405020304" pitchFamily="18" charset="0"/>
              <a:ea typeface="Times New Roman" panose="02020603050405020304" pitchFamily="18" charset="0"/>
            </a:endParaRPr>
          </a:p>
          <a:p>
            <a:pPr marL="342900" indent="-342900" algn="just">
              <a:lnSpc>
                <a:spcPct val="150000"/>
              </a:lnSpc>
              <a:buFont typeface="Arial" panose="020B0604020202020204" pitchFamily="34" charset="0"/>
              <a:buChar char="•"/>
            </a:pPr>
            <a:endParaRPr lang="en-US" sz="1200" cap="none" spc="0"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431125F-D29B-8EDD-AE1F-A3547490885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18</a:t>
            </a:fld>
            <a:endParaRPr lang="en-US" dirty="0"/>
          </a:p>
        </p:txBody>
      </p:sp>
    </p:spTree>
    <p:extLst>
      <p:ext uri="{BB962C8B-B14F-4D97-AF65-F5344CB8AC3E}">
        <p14:creationId xmlns:p14="http://schemas.microsoft.com/office/powerpoint/2010/main" val="2770837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a:extLst>
            <a:ext uri="{FF2B5EF4-FFF2-40B4-BE49-F238E27FC236}">
              <a16:creationId xmlns:a16="http://schemas.microsoft.com/office/drawing/2014/main" id="{4705C42D-426C-F1F0-7EDD-31634B797265}"/>
            </a:ext>
          </a:extLst>
        </p:cNvPr>
        <p:cNvGrpSpPr/>
        <p:nvPr/>
      </p:nvGrpSpPr>
      <p:grpSpPr>
        <a:xfrm>
          <a:off x="0" y="0"/>
          <a:ext cx="0" cy="0"/>
          <a:chOff x="0" y="0"/>
          <a:chExt cx="0" cy="0"/>
        </a:xfrm>
      </p:grpSpPr>
      <p:sp>
        <p:nvSpPr>
          <p:cNvPr id="5" name="Subtitle 4">
            <a:extLst>
              <a:ext uri="{FF2B5EF4-FFF2-40B4-BE49-F238E27FC236}">
                <a16:creationId xmlns:a16="http://schemas.microsoft.com/office/drawing/2014/main" id="{D379C8BD-68CD-A780-F44A-0DD740D43D1B}"/>
              </a:ext>
            </a:extLst>
          </p:cNvPr>
          <p:cNvSpPr>
            <a:spLocks noGrp="1"/>
          </p:cNvSpPr>
          <p:nvPr>
            <p:ph type="subTitle" idx="1"/>
          </p:nvPr>
        </p:nvSpPr>
        <p:spPr>
          <a:xfrm>
            <a:off x="-176981" y="2698036"/>
            <a:ext cx="7020233" cy="2387865"/>
          </a:xfrm>
        </p:spPr>
        <p:txBody>
          <a:bodyPr/>
          <a:lstStyle/>
          <a:p>
            <a:pPr algn="ctr"/>
            <a:r>
              <a:rPr lang="en-US" sz="4400" b="1" dirty="0">
                <a:latin typeface="Arial Black" panose="020B0A04020102020204" pitchFamily="34" charset="0"/>
              </a:rPr>
              <a:t>IMPLEMENTATION OF proposed </a:t>
            </a:r>
          </a:p>
          <a:p>
            <a:pPr algn="ctr"/>
            <a:r>
              <a:rPr lang="en-US" sz="4400" b="1" dirty="0">
                <a:latin typeface="Arial Black" panose="020B0A04020102020204" pitchFamily="34" charset="0"/>
              </a:rPr>
              <a:t>systems</a:t>
            </a:r>
          </a:p>
        </p:txBody>
      </p:sp>
      <p:pic>
        <p:nvPicPr>
          <p:cNvPr id="8" name="Picture Placeholder 7" descr="A blue and purple spirals">
            <a:extLst>
              <a:ext uri="{FF2B5EF4-FFF2-40B4-BE49-F238E27FC236}">
                <a16:creationId xmlns:a16="http://schemas.microsoft.com/office/drawing/2014/main" id="{15C4C41F-ACFD-724C-5F0E-68DEBF13B93F}"/>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Slide Number Placeholder 3">
            <a:extLst>
              <a:ext uri="{FF2B5EF4-FFF2-40B4-BE49-F238E27FC236}">
                <a16:creationId xmlns:a16="http://schemas.microsoft.com/office/drawing/2014/main" id="{6AD061A1-EB1C-8FC9-6F8F-8066B7F174F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19</a:t>
            </a:fld>
            <a:endParaRPr lang="en-US" dirty="0"/>
          </a:p>
        </p:txBody>
      </p:sp>
      <p:sp>
        <p:nvSpPr>
          <p:cNvPr id="6" name="Title 5">
            <a:extLst>
              <a:ext uri="{FF2B5EF4-FFF2-40B4-BE49-F238E27FC236}">
                <a16:creationId xmlns:a16="http://schemas.microsoft.com/office/drawing/2014/main" id="{A3078FCB-0DF6-586C-D187-2108076DBD59}"/>
              </a:ext>
            </a:extLst>
          </p:cNvPr>
          <p:cNvSpPr>
            <a:spLocks noGrp="1"/>
          </p:cNvSpPr>
          <p:nvPr>
            <p:ph type="title"/>
          </p:nvPr>
        </p:nvSpPr>
        <p:spPr>
          <a:xfrm>
            <a:off x="799891" y="511762"/>
            <a:ext cx="4960830" cy="294483"/>
          </a:xfrm>
        </p:spPr>
        <p:txBody>
          <a:bodyPr/>
          <a:lstStyle/>
          <a:p>
            <a:r>
              <a:rPr lang="en-IN" dirty="0"/>
              <a:t> </a:t>
            </a:r>
          </a:p>
        </p:txBody>
      </p:sp>
    </p:spTree>
    <p:extLst>
      <p:ext uri="{BB962C8B-B14F-4D97-AF65-F5344CB8AC3E}">
        <p14:creationId xmlns:p14="http://schemas.microsoft.com/office/powerpoint/2010/main" val="2051206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F7C5-CBA2-9823-0CBA-5BD773998046}"/>
              </a:ext>
            </a:extLst>
          </p:cNvPr>
          <p:cNvSpPr>
            <a:spLocks noGrp="1"/>
          </p:cNvSpPr>
          <p:nvPr>
            <p:ph type="title"/>
          </p:nvPr>
        </p:nvSpPr>
        <p:spPr>
          <a:xfrm>
            <a:off x="321869" y="579120"/>
            <a:ext cx="11548261" cy="826893"/>
          </a:xfrm>
        </p:spPr>
        <p:txBody>
          <a:bodyPr/>
          <a:lstStyle/>
          <a:p>
            <a:r>
              <a:rPr lang="en-US" dirty="0">
                <a:latin typeface="Times New Roman" panose="02020603050405020304" pitchFamily="18" charset="0"/>
                <a:cs typeface="Times New Roman" panose="02020603050405020304" pitchFamily="18" charset="0"/>
              </a:rPr>
              <a:t>outline</a:t>
            </a:r>
          </a:p>
        </p:txBody>
      </p:sp>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580103" y="1484671"/>
            <a:ext cx="11304068" cy="4387810"/>
          </a:xfrm>
        </p:spPr>
        <p:txBody>
          <a:bodyPr/>
          <a:lstStyle/>
          <a:p>
            <a:pPr marL="342900" indent="-342900" algn="just">
              <a:lnSpc>
                <a:spcPct val="150000"/>
              </a:lnSpc>
              <a:buFont typeface="+mj-lt"/>
              <a:buAutoNum type="arabicPeriod"/>
            </a:pPr>
            <a:r>
              <a:rPr lang="en-IN" sz="1600" cap="none" spc="0" dirty="0">
                <a:solidFill>
                  <a:schemeClr val="bg1"/>
                </a:solidFill>
                <a:latin typeface="Times New Roman" panose="02020603050405020304" pitchFamily="18" charset="0"/>
                <a:cs typeface="Times New Roman" panose="02020603050405020304" pitchFamily="18" charset="0"/>
              </a:rPr>
              <a:t> Abstract </a:t>
            </a:r>
          </a:p>
          <a:p>
            <a:pPr marL="342900" indent="-342900" algn="just">
              <a:lnSpc>
                <a:spcPct val="150000"/>
              </a:lnSpc>
              <a:buFont typeface="+mj-lt"/>
              <a:buAutoNum type="arabicPeriod"/>
            </a:pPr>
            <a:r>
              <a:rPr lang="en-IN" sz="1600" cap="none" spc="0" dirty="0">
                <a:solidFill>
                  <a:schemeClr val="bg1"/>
                </a:solidFill>
                <a:latin typeface="Times New Roman" panose="02020603050405020304" pitchFamily="18" charset="0"/>
                <a:cs typeface="Times New Roman" panose="02020603050405020304" pitchFamily="18" charset="0"/>
              </a:rPr>
              <a:t> Introduction </a:t>
            </a:r>
          </a:p>
          <a:p>
            <a:pPr marL="342900" indent="-342900" algn="just">
              <a:lnSpc>
                <a:spcPct val="150000"/>
              </a:lnSpc>
              <a:buFont typeface="+mj-lt"/>
              <a:buAutoNum type="arabicPeriod"/>
            </a:pPr>
            <a:r>
              <a:rPr lang="en-IN" sz="1600" cap="none" spc="0" dirty="0">
                <a:solidFill>
                  <a:schemeClr val="bg1"/>
                </a:solidFill>
                <a:latin typeface="Times New Roman" panose="02020603050405020304" pitchFamily="18" charset="0"/>
                <a:cs typeface="Times New Roman" panose="02020603050405020304" pitchFamily="18" charset="0"/>
              </a:rPr>
              <a:t> Research Objective </a:t>
            </a:r>
          </a:p>
          <a:p>
            <a:pPr marL="342900" indent="-342900" algn="just">
              <a:lnSpc>
                <a:spcPct val="150000"/>
              </a:lnSpc>
              <a:buFont typeface="+mj-lt"/>
              <a:buAutoNum type="arabicPeriod"/>
            </a:pPr>
            <a:r>
              <a:rPr lang="en-IN" sz="1600" cap="none" spc="0" dirty="0">
                <a:solidFill>
                  <a:schemeClr val="bg1"/>
                </a:solidFill>
                <a:latin typeface="Times New Roman" panose="02020603050405020304" pitchFamily="18" charset="0"/>
                <a:cs typeface="Times New Roman" panose="02020603050405020304" pitchFamily="18" charset="0"/>
              </a:rPr>
              <a:t> Problem Definition</a:t>
            </a:r>
          </a:p>
          <a:p>
            <a:pPr marL="342900" indent="-342900" algn="just">
              <a:lnSpc>
                <a:spcPct val="150000"/>
              </a:lnSpc>
              <a:buFont typeface="+mj-lt"/>
              <a:buAutoNum type="arabicPeriod"/>
            </a:pPr>
            <a:r>
              <a:rPr lang="en-IN" sz="1600" cap="none" spc="0" dirty="0">
                <a:solidFill>
                  <a:schemeClr val="bg1"/>
                </a:solidFill>
                <a:latin typeface="Times New Roman" panose="02020603050405020304" pitchFamily="18" charset="0"/>
                <a:cs typeface="Times New Roman" panose="02020603050405020304" pitchFamily="18" charset="0"/>
              </a:rPr>
              <a:t> Scope of the Project</a:t>
            </a:r>
          </a:p>
          <a:p>
            <a:pPr marL="342900" indent="-342900" algn="just">
              <a:lnSpc>
                <a:spcPct val="150000"/>
              </a:lnSpc>
              <a:buFont typeface="+mj-lt"/>
              <a:buAutoNum type="arabicPeriod"/>
            </a:pPr>
            <a:r>
              <a:rPr lang="en-IN" sz="1600" cap="none" spc="0" dirty="0">
                <a:solidFill>
                  <a:schemeClr val="bg1"/>
                </a:solidFill>
                <a:latin typeface="Times New Roman" panose="02020603050405020304" pitchFamily="18" charset="0"/>
                <a:cs typeface="Times New Roman" panose="02020603050405020304" pitchFamily="18" charset="0"/>
              </a:rPr>
              <a:t> Literature Review</a:t>
            </a:r>
          </a:p>
          <a:p>
            <a:pPr marL="342900" indent="-342900" algn="just">
              <a:lnSpc>
                <a:spcPct val="150000"/>
              </a:lnSpc>
              <a:buFont typeface="+mj-lt"/>
              <a:buAutoNum type="arabicPeriod"/>
            </a:pPr>
            <a:r>
              <a:rPr lang="en-IN" sz="1600" cap="none" spc="0" dirty="0">
                <a:solidFill>
                  <a:schemeClr val="bg1"/>
                </a:solidFill>
                <a:latin typeface="Times New Roman" panose="02020603050405020304" pitchFamily="18" charset="0"/>
                <a:cs typeface="Times New Roman" panose="02020603050405020304" pitchFamily="18" charset="0"/>
              </a:rPr>
              <a:t> Implementation of Proposed System</a:t>
            </a:r>
          </a:p>
          <a:p>
            <a:pPr marL="342900" indent="-342900" algn="just">
              <a:lnSpc>
                <a:spcPct val="150000"/>
              </a:lnSpc>
              <a:buFont typeface="+mj-lt"/>
              <a:buAutoNum type="arabicPeriod"/>
            </a:pPr>
            <a:r>
              <a:rPr lang="en-IN" sz="1600" cap="none" spc="0" dirty="0">
                <a:solidFill>
                  <a:schemeClr val="bg1"/>
                </a:solidFill>
                <a:latin typeface="Times New Roman" panose="02020603050405020304" pitchFamily="18" charset="0"/>
                <a:cs typeface="Times New Roman" panose="02020603050405020304" pitchFamily="18" charset="0"/>
              </a:rPr>
              <a:t> Conclusion </a:t>
            </a:r>
          </a:p>
          <a:p>
            <a:pPr marL="342900" indent="-342900" algn="just">
              <a:lnSpc>
                <a:spcPct val="150000"/>
              </a:lnSpc>
              <a:buFont typeface="+mj-lt"/>
              <a:buAutoNum type="arabicPeriod"/>
            </a:pPr>
            <a:r>
              <a:rPr lang="en-IN" sz="1600" cap="none" spc="0" dirty="0">
                <a:solidFill>
                  <a:schemeClr val="bg1"/>
                </a:solidFill>
                <a:latin typeface="Times New Roman" panose="02020603050405020304" pitchFamily="18" charset="0"/>
                <a:cs typeface="Times New Roman" panose="02020603050405020304" pitchFamily="18" charset="0"/>
              </a:rPr>
              <a:t> References</a:t>
            </a:r>
            <a:endParaRPr lang="en-US" sz="1600" cap="none" spc="0"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a:t>
            </a:fld>
            <a:endParaRPr lang="en-US" dirty="0"/>
          </a:p>
        </p:txBody>
      </p:sp>
    </p:spTree>
    <p:extLst>
      <p:ext uri="{BB962C8B-B14F-4D97-AF65-F5344CB8AC3E}">
        <p14:creationId xmlns:p14="http://schemas.microsoft.com/office/powerpoint/2010/main" val="1397193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A7588-4203-E65D-614B-C86D231151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8DAD76-0151-6DE2-C8D3-8C4ABC3EFAE9}"/>
              </a:ext>
            </a:extLst>
          </p:cNvPr>
          <p:cNvSpPr>
            <a:spLocks noGrp="1"/>
          </p:cNvSpPr>
          <p:nvPr>
            <p:ph type="title"/>
          </p:nvPr>
        </p:nvSpPr>
        <p:spPr>
          <a:xfrm>
            <a:off x="321869" y="428264"/>
            <a:ext cx="11548261" cy="1099594"/>
          </a:xfrm>
        </p:spPr>
        <p:txBody>
          <a:bodyPr/>
          <a:lstStyle/>
          <a:p>
            <a:r>
              <a:rPr lang="en-US" b="1" dirty="0">
                <a:solidFill>
                  <a:schemeClr val="accent3"/>
                </a:solidFill>
                <a:latin typeface="Times New Roman" panose="02020603050405020304" pitchFamily="18" charset="0"/>
                <a:cs typeface="Times New Roman" panose="02020603050405020304" pitchFamily="18" charset="0"/>
              </a:rPr>
              <a:t>Implementation of </a:t>
            </a:r>
            <a:br>
              <a:rPr lang="en-US" b="1" dirty="0">
                <a:solidFill>
                  <a:schemeClr val="accent3"/>
                </a:solidFill>
                <a:latin typeface="Times New Roman" panose="02020603050405020304" pitchFamily="18" charset="0"/>
                <a:cs typeface="Times New Roman" panose="02020603050405020304" pitchFamily="18" charset="0"/>
              </a:rPr>
            </a:br>
            <a:r>
              <a:rPr lang="en-US" b="1" dirty="0">
                <a:solidFill>
                  <a:schemeClr val="accent3"/>
                </a:solidFill>
                <a:latin typeface="Times New Roman" panose="02020603050405020304" pitchFamily="18" charset="0"/>
                <a:cs typeface="Times New Roman" panose="02020603050405020304" pitchFamily="18" charset="0"/>
              </a:rPr>
              <a:t>Proposed systems</a:t>
            </a:r>
          </a:p>
        </p:txBody>
      </p:sp>
      <p:sp>
        <p:nvSpPr>
          <p:cNvPr id="4" name="Subtitle 3">
            <a:extLst>
              <a:ext uri="{FF2B5EF4-FFF2-40B4-BE49-F238E27FC236}">
                <a16:creationId xmlns:a16="http://schemas.microsoft.com/office/drawing/2014/main" id="{DD82A138-2A45-D1B8-B2FC-5222F5888EBC}"/>
              </a:ext>
            </a:extLst>
          </p:cNvPr>
          <p:cNvSpPr>
            <a:spLocks noGrp="1"/>
          </p:cNvSpPr>
          <p:nvPr>
            <p:ph type="subTitle" idx="1"/>
          </p:nvPr>
        </p:nvSpPr>
        <p:spPr>
          <a:xfrm>
            <a:off x="934065" y="1770927"/>
            <a:ext cx="10471354" cy="4354569"/>
          </a:xfrm>
        </p:spPr>
        <p:txBody>
          <a:bodyPr/>
          <a:lstStyle/>
          <a:p>
            <a:pPr algn="just">
              <a:lnSpc>
                <a:spcPct val="150000"/>
              </a:lnSpc>
            </a:pPr>
            <a:r>
              <a:rPr lang="en-US"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 order to deal with the difficulties for building comprehensive road models and to make full use of the characteristics of urban roads, we propose an automatic approach based on machine learning. It can be divided into three steps. First, a series of features reflecting road characteristics are extracted. They include the ratio of bright lines on the road surface, the directional consistency of road markings and local binary patterns (LBP). These features are then input into a learning container, and </a:t>
            </a:r>
            <a:r>
              <a:rPr lang="en-US" sz="1200" cap="none" spc="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ada</a:t>
            </a:r>
            <a:r>
              <a:rPr lang="en-US"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boost is adopted to train classifiers and select distinct features. Finally, on the basis of the learning results roads are detected with a sliding window and further validated by combing the road connectivity.</a:t>
            </a:r>
            <a:endParaRPr lang="en-IN"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1200" b="1"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Advantage:</a:t>
            </a:r>
            <a:endParaRPr lang="en-IN"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 More accuracy.</a:t>
            </a:r>
            <a:endParaRPr lang="en-IN"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200" cap="none" spc="0"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AF689E5-7FBA-E016-7151-4C2E7E2940BA}"/>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20</a:t>
            </a:fld>
            <a:endParaRPr lang="en-US" dirty="0"/>
          </a:p>
        </p:txBody>
      </p:sp>
    </p:spTree>
    <p:extLst>
      <p:ext uri="{BB962C8B-B14F-4D97-AF65-F5344CB8AC3E}">
        <p14:creationId xmlns:p14="http://schemas.microsoft.com/office/powerpoint/2010/main" val="475503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21D6E1-529B-1BCE-0468-9A792CB5EA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326043-24C3-FDB3-1CCE-EFC0098D222E}"/>
              </a:ext>
            </a:extLst>
          </p:cNvPr>
          <p:cNvSpPr>
            <a:spLocks noGrp="1"/>
          </p:cNvSpPr>
          <p:nvPr>
            <p:ph type="title"/>
          </p:nvPr>
        </p:nvSpPr>
        <p:spPr>
          <a:xfrm>
            <a:off x="321869" y="428264"/>
            <a:ext cx="11548261" cy="1099594"/>
          </a:xfrm>
        </p:spPr>
        <p:txBody>
          <a:bodyPr/>
          <a:lstStyle/>
          <a:p>
            <a:r>
              <a:rPr lang="en-US" b="1" dirty="0">
                <a:solidFill>
                  <a:schemeClr val="accent3"/>
                </a:solidFill>
                <a:latin typeface="Times New Roman" panose="02020603050405020304" pitchFamily="18" charset="0"/>
                <a:cs typeface="Times New Roman" panose="02020603050405020304" pitchFamily="18" charset="0"/>
              </a:rPr>
              <a:t>Implementation of </a:t>
            </a:r>
            <a:br>
              <a:rPr lang="en-US" b="1" dirty="0">
                <a:solidFill>
                  <a:schemeClr val="accent3"/>
                </a:solidFill>
                <a:latin typeface="Times New Roman" panose="02020603050405020304" pitchFamily="18" charset="0"/>
                <a:cs typeface="Times New Roman" panose="02020603050405020304" pitchFamily="18" charset="0"/>
              </a:rPr>
            </a:br>
            <a:r>
              <a:rPr lang="en-US" b="1" dirty="0">
                <a:solidFill>
                  <a:schemeClr val="accent3"/>
                </a:solidFill>
                <a:latin typeface="Times New Roman" panose="02020603050405020304" pitchFamily="18" charset="0"/>
                <a:cs typeface="Times New Roman" panose="02020603050405020304" pitchFamily="18" charset="0"/>
              </a:rPr>
              <a:t>proposed systems</a:t>
            </a:r>
          </a:p>
        </p:txBody>
      </p:sp>
      <p:sp>
        <p:nvSpPr>
          <p:cNvPr id="4" name="Subtitle 3">
            <a:extLst>
              <a:ext uri="{FF2B5EF4-FFF2-40B4-BE49-F238E27FC236}">
                <a16:creationId xmlns:a16="http://schemas.microsoft.com/office/drawing/2014/main" id="{5106AB69-15C8-B80C-00EA-C51A545AF476}"/>
              </a:ext>
            </a:extLst>
          </p:cNvPr>
          <p:cNvSpPr>
            <a:spLocks noGrp="1"/>
          </p:cNvSpPr>
          <p:nvPr>
            <p:ph type="subTitle" idx="1"/>
          </p:nvPr>
        </p:nvSpPr>
        <p:spPr>
          <a:xfrm>
            <a:off x="934065" y="1770927"/>
            <a:ext cx="10471354" cy="4354569"/>
          </a:xfrm>
        </p:spPr>
        <p:txBody>
          <a:bodyPr/>
          <a:lstStyle/>
          <a:p>
            <a:pPr algn="just">
              <a:lnSpc>
                <a:spcPct val="150000"/>
              </a:lnSpc>
              <a:spcAft>
                <a:spcPts val="1000"/>
              </a:spcAft>
              <a:tabLst>
                <a:tab pos="2124075" algn="l"/>
              </a:tabLst>
            </a:pPr>
            <a:r>
              <a:rPr lang="en-US" sz="1200" b="1" cap="none" spc="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Steps:</a:t>
            </a:r>
            <a:endParaRPr lang="en-IN"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arenR"/>
            </a:pPr>
            <a:r>
              <a:rPr lang="en-US" sz="1200" cap="none" spc="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Upload satellite images dataset: using this module we will upload satellite images dataset to application</a:t>
            </a:r>
            <a:endParaRPr lang="en-IN" sz="1200" cap="none" spc="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800"/>
              </a:spcAft>
              <a:buFont typeface="+mj-lt"/>
              <a:buAutoNum type="arabicParenR"/>
            </a:pPr>
            <a:r>
              <a:rPr lang="en-US" sz="1200" cap="none" spc="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Run canny, </a:t>
            </a:r>
            <a:r>
              <a:rPr lang="en-US" sz="1200" cap="none" spc="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hough</a:t>
            </a:r>
            <a:r>
              <a:rPr lang="en-US" sz="1200" cap="none" spc="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&amp; LBP features extraction algorithms: using this module we will read all images and then extract features using canny, </a:t>
            </a:r>
            <a:r>
              <a:rPr lang="en-US" sz="1200" cap="none" spc="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hough</a:t>
            </a:r>
            <a:r>
              <a:rPr lang="en-US" sz="1200" cap="none" spc="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and LBP</a:t>
            </a:r>
            <a:endParaRPr lang="en-IN" sz="1200" cap="none" spc="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800"/>
              </a:spcAft>
              <a:buFont typeface="+mj-lt"/>
              <a:buAutoNum type="arabicParenR"/>
            </a:pPr>
            <a:r>
              <a:rPr lang="en-US" sz="1200" cap="none" spc="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Train </a:t>
            </a:r>
            <a:r>
              <a:rPr lang="en-US" sz="1200" cap="none" spc="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adaboost</a:t>
            </a:r>
            <a:r>
              <a:rPr lang="en-US" sz="1200" cap="none" spc="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algorithm: using this module we will input extracted features to </a:t>
            </a:r>
            <a:r>
              <a:rPr lang="en-US" sz="1200" cap="none" spc="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adaboost</a:t>
            </a:r>
            <a:r>
              <a:rPr lang="en-US" sz="1200" cap="none" spc="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algorithm to train a model</a:t>
            </a:r>
            <a:endParaRPr lang="en-IN" sz="1200" cap="none" spc="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800"/>
              </a:spcAft>
              <a:buFont typeface="+mj-lt"/>
              <a:buAutoNum type="arabicParenR"/>
            </a:pPr>
            <a:r>
              <a:rPr lang="en-US" sz="1200" cap="none" spc="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Road extraction from test images: using this module we will input test image and then </a:t>
            </a:r>
            <a:r>
              <a:rPr lang="en-US" sz="1200" cap="none" spc="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adaboost</a:t>
            </a:r>
            <a:r>
              <a:rPr lang="en-US" sz="1200" cap="none" spc="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will learn and extract road from given satellite images</a:t>
            </a:r>
            <a:endParaRPr lang="en-IN" sz="1200" cap="none" spc="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1200" cap="none" spc="0"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C1E54BD-DCC2-0FDB-1CA8-7911D72A09C0}"/>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21</a:t>
            </a:fld>
            <a:endParaRPr lang="en-US" dirty="0"/>
          </a:p>
        </p:txBody>
      </p:sp>
    </p:spTree>
    <p:extLst>
      <p:ext uri="{BB962C8B-B14F-4D97-AF65-F5344CB8AC3E}">
        <p14:creationId xmlns:p14="http://schemas.microsoft.com/office/powerpoint/2010/main" val="2713401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2A64A5-42CF-F3F4-312A-CBFA8D281C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A630B6-FDD9-AE1D-5B51-C643F37CB0D4}"/>
              </a:ext>
            </a:extLst>
          </p:cNvPr>
          <p:cNvSpPr>
            <a:spLocks noGrp="1"/>
          </p:cNvSpPr>
          <p:nvPr>
            <p:ph type="title"/>
          </p:nvPr>
        </p:nvSpPr>
        <p:spPr>
          <a:xfrm>
            <a:off x="321869" y="428264"/>
            <a:ext cx="11548261" cy="1099594"/>
          </a:xfrm>
        </p:spPr>
        <p:txBody>
          <a:bodyPr/>
          <a:lstStyle/>
          <a:p>
            <a:r>
              <a:rPr lang="en-US" b="1" dirty="0">
                <a:solidFill>
                  <a:schemeClr val="accent3"/>
                </a:solidFill>
                <a:latin typeface="Times New Roman" panose="02020603050405020304" pitchFamily="18" charset="0"/>
                <a:cs typeface="Times New Roman" panose="02020603050405020304" pitchFamily="18" charset="0"/>
              </a:rPr>
              <a:t>Implementation of </a:t>
            </a:r>
            <a:br>
              <a:rPr lang="en-US" b="1" dirty="0">
                <a:solidFill>
                  <a:schemeClr val="accent3"/>
                </a:solidFill>
                <a:latin typeface="Times New Roman" panose="02020603050405020304" pitchFamily="18" charset="0"/>
                <a:cs typeface="Times New Roman" panose="02020603050405020304" pitchFamily="18" charset="0"/>
              </a:rPr>
            </a:br>
            <a:r>
              <a:rPr lang="en-US" b="1" dirty="0">
                <a:solidFill>
                  <a:schemeClr val="accent3"/>
                </a:solidFill>
                <a:latin typeface="Times New Roman" panose="02020603050405020304" pitchFamily="18" charset="0"/>
                <a:cs typeface="Times New Roman" panose="02020603050405020304" pitchFamily="18" charset="0"/>
              </a:rPr>
              <a:t>proposed systems</a:t>
            </a:r>
          </a:p>
        </p:txBody>
      </p:sp>
      <p:sp>
        <p:nvSpPr>
          <p:cNvPr id="4" name="Subtitle 3">
            <a:extLst>
              <a:ext uri="{FF2B5EF4-FFF2-40B4-BE49-F238E27FC236}">
                <a16:creationId xmlns:a16="http://schemas.microsoft.com/office/drawing/2014/main" id="{3FE4AA41-EF31-5904-42D7-CB1C96123706}"/>
              </a:ext>
            </a:extLst>
          </p:cNvPr>
          <p:cNvSpPr>
            <a:spLocks noGrp="1"/>
          </p:cNvSpPr>
          <p:nvPr>
            <p:ph type="subTitle" idx="1"/>
          </p:nvPr>
        </p:nvSpPr>
        <p:spPr>
          <a:xfrm>
            <a:off x="934065" y="1770927"/>
            <a:ext cx="10471354" cy="4354569"/>
          </a:xfrm>
        </p:spPr>
        <p:txBody>
          <a:bodyPr/>
          <a:lstStyle/>
          <a:p>
            <a:pPr marR="183515" algn="l">
              <a:lnSpc>
                <a:spcPct val="150000"/>
              </a:lnSpc>
              <a:buSzPts val="1200"/>
              <a:tabLst>
                <a:tab pos="671195" algn="l"/>
              </a:tabLst>
            </a:pPr>
            <a:endParaRPr lang="en-US" sz="1200" cap="none" spc="0" dirty="0">
              <a:solidFill>
                <a:schemeClr val="bg1"/>
              </a:solidFill>
              <a:latin typeface="Times New Roman" panose="02020603050405020304" pitchFamily="18" charset="0"/>
              <a:cs typeface="Times New Roman" panose="02020603050405020304" pitchFamily="18" charset="0"/>
            </a:endParaRPr>
          </a:p>
          <a:p>
            <a:pPr marR="183515" algn="l">
              <a:lnSpc>
                <a:spcPct val="150000"/>
              </a:lnSpc>
              <a:buSzPts val="1200"/>
              <a:tabLst>
                <a:tab pos="671195" algn="l"/>
              </a:tabLst>
            </a:pPr>
            <a:endParaRPr lang="en-US" sz="1200" cap="none" spc="0" dirty="0">
              <a:solidFill>
                <a:schemeClr val="bg1"/>
              </a:solidFill>
              <a:latin typeface="Times New Roman" panose="02020603050405020304" pitchFamily="18" charset="0"/>
              <a:cs typeface="Times New Roman" panose="02020603050405020304" pitchFamily="18" charset="0"/>
            </a:endParaRPr>
          </a:p>
          <a:p>
            <a:pPr marR="183515" algn="l">
              <a:lnSpc>
                <a:spcPct val="150000"/>
              </a:lnSpc>
              <a:buSzPts val="1200"/>
              <a:tabLst>
                <a:tab pos="671195" algn="l"/>
              </a:tabLst>
            </a:pPr>
            <a:endParaRPr lang="en-US" sz="1200" cap="none" spc="0" dirty="0">
              <a:solidFill>
                <a:schemeClr val="bg1"/>
              </a:solidFill>
              <a:latin typeface="Times New Roman" panose="02020603050405020304" pitchFamily="18" charset="0"/>
              <a:cs typeface="Times New Roman" panose="02020603050405020304" pitchFamily="18" charset="0"/>
            </a:endParaRPr>
          </a:p>
          <a:p>
            <a:pPr marR="183515" algn="l">
              <a:lnSpc>
                <a:spcPct val="150000"/>
              </a:lnSpc>
              <a:buSzPts val="1200"/>
              <a:tabLst>
                <a:tab pos="671195" algn="l"/>
              </a:tabLst>
            </a:pPr>
            <a:endParaRPr lang="en-US" sz="1200" cap="none" spc="0" dirty="0">
              <a:solidFill>
                <a:schemeClr val="bg1"/>
              </a:solidFill>
              <a:latin typeface="Times New Roman" panose="02020603050405020304" pitchFamily="18" charset="0"/>
              <a:cs typeface="Times New Roman" panose="02020603050405020304" pitchFamily="18" charset="0"/>
            </a:endParaRPr>
          </a:p>
          <a:p>
            <a:pPr marR="183515" algn="l">
              <a:lnSpc>
                <a:spcPct val="150000"/>
              </a:lnSpc>
              <a:buSzPts val="1200"/>
              <a:tabLst>
                <a:tab pos="671195" algn="l"/>
              </a:tabLst>
            </a:pPr>
            <a:endParaRPr lang="en-US" sz="1200" cap="none" spc="0" dirty="0">
              <a:solidFill>
                <a:schemeClr val="bg1"/>
              </a:solidFill>
              <a:latin typeface="Times New Roman" panose="02020603050405020304" pitchFamily="18" charset="0"/>
              <a:cs typeface="Times New Roman" panose="02020603050405020304" pitchFamily="18" charset="0"/>
            </a:endParaRPr>
          </a:p>
          <a:p>
            <a:pPr marR="183515" algn="l">
              <a:lnSpc>
                <a:spcPct val="150000"/>
              </a:lnSpc>
              <a:buSzPts val="1200"/>
              <a:tabLst>
                <a:tab pos="671195" algn="l"/>
              </a:tabLst>
            </a:pPr>
            <a:endParaRPr lang="en-US" sz="1200" cap="none" spc="0" dirty="0">
              <a:solidFill>
                <a:schemeClr val="bg1"/>
              </a:solidFill>
              <a:latin typeface="Times New Roman" panose="02020603050405020304" pitchFamily="18" charset="0"/>
              <a:cs typeface="Times New Roman" panose="02020603050405020304" pitchFamily="18" charset="0"/>
            </a:endParaRPr>
          </a:p>
          <a:p>
            <a:pPr marR="183515" algn="l">
              <a:lnSpc>
                <a:spcPct val="150000"/>
              </a:lnSpc>
              <a:buSzPts val="1200"/>
              <a:tabLst>
                <a:tab pos="671195" algn="l"/>
              </a:tabLst>
            </a:pPr>
            <a:endParaRPr lang="en-US" sz="1200" cap="none" spc="0" dirty="0">
              <a:solidFill>
                <a:schemeClr val="bg1"/>
              </a:solidFill>
              <a:latin typeface="Times New Roman" panose="02020603050405020304" pitchFamily="18" charset="0"/>
              <a:cs typeface="Times New Roman" panose="02020603050405020304" pitchFamily="18" charset="0"/>
            </a:endParaRPr>
          </a:p>
          <a:p>
            <a:pPr marR="183515" algn="l">
              <a:lnSpc>
                <a:spcPct val="150000"/>
              </a:lnSpc>
              <a:buSzPts val="1200"/>
              <a:tabLst>
                <a:tab pos="671195" algn="l"/>
              </a:tabLst>
            </a:pPr>
            <a:endParaRPr lang="en-US" sz="1200" cap="none" spc="0" dirty="0">
              <a:solidFill>
                <a:schemeClr val="bg1"/>
              </a:solidFill>
              <a:latin typeface="Times New Roman" panose="02020603050405020304" pitchFamily="18" charset="0"/>
              <a:cs typeface="Times New Roman" panose="02020603050405020304" pitchFamily="18" charset="0"/>
            </a:endParaRPr>
          </a:p>
          <a:p>
            <a:pPr marR="183515" algn="l">
              <a:lnSpc>
                <a:spcPct val="150000"/>
              </a:lnSpc>
              <a:buSzPts val="1200"/>
              <a:tabLst>
                <a:tab pos="671195" algn="l"/>
              </a:tabLst>
            </a:pPr>
            <a:endParaRPr lang="en-US" sz="1200" cap="none" spc="0" dirty="0">
              <a:solidFill>
                <a:schemeClr val="bg1"/>
              </a:solidFill>
              <a:latin typeface="Times New Roman" panose="02020603050405020304" pitchFamily="18" charset="0"/>
              <a:cs typeface="Times New Roman" panose="02020603050405020304" pitchFamily="18" charset="0"/>
            </a:endParaRPr>
          </a:p>
          <a:p>
            <a:pPr marR="183515" algn="l">
              <a:lnSpc>
                <a:spcPct val="150000"/>
              </a:lnSpc>
              <a:buSzPts val="1200"/>
              <a:tabLst>
                <a:tab pos="671195" algn="l"/>
              </a:tabLst>
            </a:pPr>
            <a:r>
              <a:rPr lang="en-US" sz="1200" cap="none" spc="0" dirty="0">
                <a:solidFill>
                  <a:schemeClr val="bg1"/>
                </a:solidFill>
                <a:latin typeface="Times New Roman" panose="02020603050405020304" pitchFamily="18" charset="0"/>
                <a:cs typeface="Times New Roman" panose="02020603050405020304" pitchFamily="18" charset="0"/>
              </a:rPr>
              <a:t>                                                                                        </a:t>
            </a:r>
          </a:p>
          <a:p>
            <a:pPr marR="183515" algn="l">
              <a:lnSpc>
                <a:spcPct val="150000"/>
              </a:lnSpc>
              <a:buSzPts val="1200"/>
              <a:tabLst>
                <a:tab pos="671195" algn="l"/>
              </a:tabLst>
            </a:pPr>
            <a:r>
              <a:rPr lang="en-US" sz="1200" cap="none" spc="0" dirty="0">
                <a:solidFill>
                  <a:schemeClr val="bg1"/>
                </a:solidFill>
                <a:latin typeface="Times New Roman" panose="02020603050405020304" pitchFamily="18" charset="0"/>
                <a:cs typeface="Times New Roman" panose="02020603050405020304" pitchFamily="18" charset="0"/>
              </a:rPr>
              <a:t>                                                                                                         Fig.1  Interface</a:t>
            </a:r>
          </a:p>
        </p:txBody>
      </p:sp>
      <p:sp>
        <p:nvSpPr>
          <p:cNvPr id="3" name="Slide Number Placeholder 2">
            <a:extLst>
              <a:ext uri="{FF2B5EF4-FFF2-40B4-BE49-F238E27FC236}">
                <a16:creationId xmlns:a16="http://schemas.microsoft.com/office/drawing/2014/main" id="{3501A508-D59C-2609-28AA-AF594169E5D6}"/>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22</a:t>
            </a:fld>
            <a:endParaRPr lang="en-US" dirty="0"/>
          </a:p>
        </p:txBody>
      </p:sp>
      <p:pic>
        <p:nvPicPr>
          <p:cNvPr id="5" name="Picture 4">
            <a:extLst>
              <a:ext uri="{FF2B5EF4-FFF2-40B4-BE49-F238E27FC236}">
                <a16:creationId xmlns:a16="http://schemas.microsoft.com/office/drawing/2014/main" id="{A2167A45-FEC1-E845-BEAE-1545EEDFD748}"/>
              </a:ext>
            </a:extLst>
          </p:cNvPr>
          <p:cNvPicPr>
            <a:picLocks noChangeAspect="1"/>
          </p:cNvPicPr>
          <p:nvPr/>
        </p:nvPicPr>
        <p:blipFill>
          <a:blip r:embed="rId3"/>
          <a:stretch>
            <a:fillRect/>
          </a:stretch>
        </p:blipFill>
        <p:spPr>
          <a:xfrm>
            <a:off x="2827122" y="2132319"/>
            <a:ext cx="5912846" cy="3324584"/>
          </a:xfrm>
          <a:prstGeom prst="rect">
            <a:avLst/>
          </a:prstGeom>
        </p:spPr>
      </p:pic>
    </p:spTree>
    <p:extLst>
      <p:ext uri="{BB962C8B-B14F-4D97-AF65-F5344CB8AC3E}">
        <p14:creationId xmlns:p14="http://schemas.microsoft.com/office/powerpoint/2010/main" val="259041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a:extLst>
            <a:ext uri="{FF2B5EF4-FFF2-40B4-BE49-F238E27FC236}">
              <a16:creationId xmlns:a16="http://schemas.microsoft.com/office/drawing/2014/main" id="{B6995CCD-49EB-0DBC-BD0B-8C5BB51537D3}"/>
            </a:ext>
          </a:extLst>
        </p:cNvPr>
        <p:cNvGrpSpPr/>
        <p:nvPr/>
      </p:nvGrpSpPr>
      <p:grpSpPr>
        <a:xfrm>
          <a:off x="0" y="0"/>
          <a:ext cx="0" cy="0"/>
          <a:chOff x="0" y="0"/>
          <a:chExt cx="0" cy="0"/>
        </a:xfrm>
      </p:grpSpPr>
      <p:sp>
        <p:nvSpPr>
          <p:cNvPr id="5" name="Subtitle 4">
            <a:extLst>
              <a:ext uri="{FF2B5EF4-FFF2-40B4-BE49-F238E27FC236}">
                <a16:creationId xmlns:a16="http://schemas.microsoft.com/office/drawing/2014/main" id="{E1BD2193-63B1-35DE-BBE2-35C57F1A9BC4}"/>
              </a:ext>
            </a:extLst>
          </p:cNvPr>
          <p:cNvSpPr>
            <a:spLocks noGrp="1"/>
          </p:cNvSpPr>
          <p:nvPr>
            <p:ph type="subTitle" idx="1"/>
          </p:nvPr>
        </p:nvSpPr>
        <p:spPr>
          <a:xfrm>
            <a:off x="-176981" y="2698036"/>
            <a:ext cx="7020233" cy="2387865"/>
          </a:xfrm>
        </p:spPr>
        <p:txBody>
          <a:bodyPr/>
          <a:lstStyle/>
          <a:p>
            <a:pPr algn="ctr"/>
            <a:r>
              <a:rPr lang="en-US" sz="4400" b="1" dirty="0">
                <a:latin typeface="Arial Black" panose="020B0A04020102020204" pitchFamily="34" charset="0"/>
              </a:rPr>
              <a:t>CONCLUSION</a:t>
            </a:r>
          </a:p>
        </p:txBody>
      </p:sp>
      <p:pic>
        <p:nvPicPr>
          <p:cNvPr id="8" name="Picture Placeholder 7" descr="A blue and purple spirals">
            <a:extLst>
              <a:ext uri="{FF2B5EF4-FFF2-40B4-BE49-F238E27FC236}">
                <a16:creationId xmlns:a16="http://schemas.microsoft.com/office/drawing/2014/main" id="{C97908EB-3A99-A3CD-542C-FFF144BC548D}"/>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Slide Number Placeholder 3">
            <a:extLst>
              <a:ext uri="{FF2B5EF4-FFF2-40B4-BE49-F238E27FC236}">
                <a16:creationId xmlns:a16="http://schemas.microsoft.com/office/drawing/2014/main" id="{9C5C8517-1C3C-2A8C-9822-7A98FD8B778D}"/>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23</a:t>
            </a:fld>
            <a:endParaRPr lang="en-US" dirty="0"/>
          </a:p>
        </p:txBody>
      </p:sp>
      <p:sp>
        <p:nvSpPr>
          <p:cNvPr id="6" name="Title 5">
            <a:extLst>
              <a:ext uri="{FF2B5EF4-FFF2-40B4-BE49-F238E27FC236}">
                <a16:creationId xmlns:a16="http://schemas.microsoft.com/office/drawing/2014/main" id="{056CB9D7-1EA6-FD35-EF82-D8C9D8346867}"/>
              </a:ext>
            </a:extLst>
          </p:cNvPr>
          <p:cNvSpPr>
            <a:spLocks noGrp="1"/>
          </p:cNvSpPr>
          <p:nvPr>
            <p:ph type="title"/>
          </p:nvPr>
        </p:nvSpPr>
        <p:spPr>
          <a:xfrm>
            <a:off x="799891" y="511762"/>
            <a:ext cx="4960830" cy="294483"/>
          </a:xfrm>
        </p:spPr>
        <p:txBody>
          <a:bodyPr/>
          <a:lstStyle/>
          <a:p>
            <a:r>
              <a:rPr lang="en-IN" dirty="0"/>
              <a:t> </a:t>
            </a:r>
          </a:p>
        </p:txBody>
      </p:sp>
    </p:spTree>
    <p:extLst>
      <p:ext uri="{BB962C8B-B14F-4D97-AF65-F5344CB8AC3E}">
        <p14:creationId xmlns:p14="http://schemas.microsoft.com/office/powerpoint/2010/main" val="3760476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3ADF6-E031-CE43-4580-F329337606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BFA1D4-3FFD-5FF4-9CBA-8E2F21FE43D3}"/>
              </a:ext>
            </a:extLst>
          </p:cNvPr>
          <p:cNvSpPr>
            <a:spLocks noGrp="1"/>
          </p:cNvSpPr>
          <p:nvPr>
            <p:ph type="title"/>
          </p:nvPr>
        </p:nvSpPr>
        <p:spPr>
          <a:xfrm>
            <a:off x="321869" y="428264"/>
            <a:ext cx="11548261" cy="1099594"/>
          </a:xfrm>
        </p:spPr>
        <p:txBody>
          <a:bodyPr/>
          <a:lstStyle/>
          <a:p>
            <a:r>
              <a:rPr lang="en-US" b="1" dirty="0">
                <a:solidFill>
                  <a:schemeClr val="accent3"/>
                </a:solidFill>
                <a:latin typeface="Times New Roman" panose="02020603050405020304" pitchFamily="18" charset="0"/>
                <a:cs typeface="Times New Roman" panose="02020603050405020304" pitchFamily="18" charset="0"/>
              </a:rPr>
              <a:t>conclusion</a:t>
            </a:r>
          </a:p>
        </p:txBody>
      </p:sp>
      <p:sp>
        <p:nvSpPr>
          <p:cNvPr id="4" name="Subtitle 3">
            <a:extLst>
              <a:ext uri="{FF2B5EF4-FFF2-40B4-BE49-F238E27FC236}">
                <a16:creationId xmlns:a16="http://schemas.microsoft.com/office/drawing/2014/main" id="{21117FF6-E80A-FBFA-9652-2CDD898FC395}"/>
              </a:ext>
            </a:extLst>
          </p:cNvPr>
          <p:cNvSpPr>
            <a:spLocks noGrp="1"/>
          </p:cNvSpPr>
          <p:nvPr>
            <p:ph type="subTitle" idx="1"/>
          </p:nvPr>
        </p:nvSpPr>
        <p:spPr>
          <a:xfrm>
            <a:off x="934065" y="1770927"/>
            <a:ext cx="10471354" cy="4354569"/>
          </a:xfrm>
        </p:spPr>
        <p:txBody>
          <a:bodyPr/>
          <a:lstStyle/>
          <a:p>
            <a:pPr algn="just">
              <a:lnSpc>
                <a:spcPct val="150000"/>
              </a:lnSpc>
              <a:spcBef>
                <a:spcPts val="1200"/>
              </a:spcBef>
              <a:spcAft>
                <a:spcPts val="1000"/>
              </a:spcAft>
            </a:pPr>
            <a:r>
              <a:rPr lang="en-US"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 this project  </a:t>
            </a:r>
            <a:r>
              <a:rPr lang="en-US" sz="1200" cap="none" spc="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we are</a:t>
            </a:r>
            <a:r>
              <a:rPr lang="en-US"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using </a:t>
            </a:r>
            <a:r>
              <a:rPr lang="en-US" sz="1200" cap="none" spc="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adaboost</a:t>
            </a:r>
            <a:r>
              <a:rPr lang="en-US"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machine learning algorithm to extract road from satellite images. To train </a:t>
            </a:r>
            <a:r>
              <a:rPr lang="en-US" sz="1200" cap="none" spc="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adaboost</a:t>
            </a:r>
            <a:r>
              <a:rPr lang="en-US"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author is using quick bird satellite images dataset and then applying various features extraction technique such canny edge detection, </a:t>
            </a:r>
            <a:r>
              <a:rPr lang="en-US" sz="1200" cap="none" spc="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hough</a:t>
            </a:r>
            <a:r>
              <a:rPr lang="en-US"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line and LBP to extract features from images and then this extracted features will be input to </a:t>
            </a:r>
            <a:r>
              <a:rPr lang="en-US" sz="1200" cap="none" spc="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adaboost</a:t>
            </a:r>
            <a:r>
              <a:rPr lang="en-US"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for learning or training a model. This </a:t>
            </a:r>
            <a:r>
              <a:rPr lang="en-US" sz="1200" cap="none" spc="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adaboost</a:t>
            </a:r>
            <a:r>
              <a:rPr lang="en-US"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trained model can be applied on any test satellite image to extract road as </a:t>
            </a:r>
            <a:r>
              <a:rPr lang="en-US" sz="1200" cap="none" spc="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adaboost</a:t>
            </a:r>
            <a:r>
              <a:rPr lang="en-US"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trained on straight lines features so it can predict straight line road from any test images</a:t>
            </a:r>
            <a:endParaRPr lang="en-IN" sz="120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4B09C54-0B32-827D-B5A9-9918780134D0}"/>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24</a:t>
            </a:fld>
            <a:endParaRPr lang="en-US" dirty="0"/>
          </a:p>
        </p:txBody>
      </p:sp>
    </p:spTree>
    <p:extLst>
      <p:ext uri="{BB962C8B-B14F-4D97-AF65-F5344CB8AC3E}">
        <p14:creationId xmlns:p14="http://schemas.microsoft.com/office/powerpoint/2010/main" val="996725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a:extLst>
            <a:ext uri="{FF2B5EF4-FFF2-40B4-BE49-F238E27FC236}">
              <a16:creationId xmlns:a16="http://schemas.microsoft.com/office/drawing/2014/main" id="{948467CB-7AD3-B397-BFDB-4D6C2630B40D}"/>
            </a:ext>
          </a:extLst>
        </p:cNvPr>
        <p:cNvGrpSpPr/>
        <p:nvPr/>
      </p:nvGrpSpPr>
      <p:grpSpPr>
        <a:xfrm>
          <a:off x="0" y="0"/>
          <a:ext cx="0" cy="0"/>
          <a:chOff x="0" y="0"/>
          <a:chExt cx="0" cy="0"/>
        </a:xfrm>
      </p:grpSpPr>
      <p:sp>
        <p:nvSpPr>
          <p:cNvPr id="5" name="Subtitle 4">
            <a:extLst>
              <a:ext uri="{FF2B5EF4-FFF2-40B4-BE49-F238E27FC236}">
                <a16:creationId xmlns:a16="http://schemas.microsoft.com/office/drawing/2014/main" id="{4650B4F9-6F58-6BF1-D290-7DF5DBC808AC}"/>
              </a:ext>
            </a:extLst>
          </p:cNvPr>
          <p:cNvSpPr>
            <a:spLocks noGrp="1"/>
          </p:cNvSpPr>
          <p:nvPr>
            <p:ph type="subTitle" idx="1"/>
          </p:nvPr>
        </p:nvSpPr>
        <p:spPr>
          <a:xfrm>
            <a:off x="-176981" y="2698036"/>
            <a:ext cx="7020233" cy="2387865"/>
          </a:xfrm>
        </p:spPr>
        <p:txBody>
          <a:bodyPr/>
          <a:lstStyle/>
          <a:p>
            <a:pPr algn="ctr"/>
            <a:r>
              <a:rPr lang="en-US" sz="4400" b="1" dirty="0">
                <a:latin typeface="Arial Black" panose="020B0A04020102020204" pitchFamily="34" charset="0"/>
              </a:rPr>
              <a:t>FUTURE</a:t>
            </a:r>
          </a:p>
          <a:p>
            <a:pPr algn="ctr"/>
            <a:r>
              <a:rPr lang="en-US" sz="4400" b="1" dirty="0">
                <a:latin typeface="Arial Black" panose="020B0A04020102020204" pitchFamily="34" charset="0"/>
              </a:rPr>
              <a:t>DIRECTIONS</a:t>
            </a:r>
          </a:p>
        </p:txBody>
      </p:sp>
      <p:pic>
        <p:nvPicPr>
          <p:cNvPr id="8" name="Picture Placeholder 7" descr="A blue and purple spirals">
            <a:extLst>
              <a:ext uri="{FF2B5EF4-FFF2-40B4-BE49-F238E27FC236}">
                <a16:creationId xmlns:a16="http://schemas.microsoft.com/office/drawing/2014/main" id="{3A9A0E65-96C7-B5B4-8310-E6B135AE0F06}"/>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Slide Number Placeholder 3">
            <a:extLst>
              <a:ext uri="{FF2B5EF4-FFF2-40B4-BE49-F238E27FC236}">
                <a16:creationId xmlns:a16="http://schemas.microsoft.com/office/drawing/2014/main" id="{EE9B85F7-F2F2-CD0A-AB74-8953C4ABB58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25</a:t>
            </a:fld>
            <a:endParaRPr lang="en-US" dirty="0"/>
          </a:p>
        </p:txBody>
      </p:sp>
      <p:sp>
        <p:nvSpPr>
          <p:cNvPr id="6" name="Title 5">
            <a:extLst>
              <a:ext uri="{FF2B5EF4-FFF2-40B4-BE49-F238E27FC236}">
                <a16:creationId xmlns:a16="http://schemas.microsoft.com/office/drawing/2014/main" id="{27CDC836-66B6-6230-7A61-422A8CEAF10D}"/>
              </a:ext>
            </a:extLst>
          </p:cNvPr>
          <p:cNvSpPr>
            <a:spLocks noGrp="1"/>
          </p:cNvSpPr>
          <p:nvPr>
            <p:ph type="title"/>
          </p:nvPr>
        </p:nvSpPr>
        <p:spPr>
          <a:xfrm>
            <a:off x="799891" y="511762"/>
            <a:ext cx="4960830" cy="294483"/>
          </a:xfrm>
        </p:spPr>
        <p:txBody>
          <a:bodyPr/>
          <a:lstStyle/>
          <a:p>
            <a:r>
              <a:rPr lang="en-IN" dirty="0"/>
              <a:t> </a:t>
            </a:r>
          </a:p>
        </p:txBody>
      </p:sp>
    </p:spTree>
    <p:extLst>
      <p:ext uri="{BB962C8B-B14F-4D97-AF65-F5344CB8AC3E}">
        <p14:creationId xmlns:p14="http://schemas.microsoft.com/office/powerpoint/2010/main" val="2128023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7170CA-6958-A660-0F36-55E7041095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268F92-8C45-DD9C-33EE-582D220334DC}"/>
              </a:ext>
            </a:extLst>
          </p:cNvPr>
          <p:cNvSpPr>
            <a:spLocks noGrp="1"/>
          </p:cNvSpPr>
          <p:nvPr>
            <p:ph type="title"/>
          </p:nvPr>
        </p:nvSpPr>
        <p:spPr>
          <a:xfrm>
            <a:off x="321869" y="428264"/>
            <a:ext cx="11548261" cy="800768"/>
          </a:xfrm>
        </p:spPr>
        <p:txBody>
          <a:bodyPr/>
          <a:lstStyle/>
          <a:p>
            <a:r>
              <a:rPr lang="en-US" b="1" dirty="0">
                <a:solidFill>
                  <a:schemeClr val="accent3"/>
                </a:solidFill>
                <a:latin typeface="Times New Roman" panose="02020603050405020304" pitchFamily="18" charset="0"/>
                <a:cs typeface="Times New Roman" panose="02020603050405020304" pitchFamily="18" charset="0"/>
              </a:rPr>
              <a:t>FUTURE DIRECTIONS</a:t>
            </a:r>
          </a:p>
        </p:txBody>
      </p:sp>
      <p:sp>
        <p:nvSpPr>
          <p:cNvPr id="4" name="Subtitle 3">
            <a:extLst>
              <a:ext uri="{FF2B5EF4-FFF2-40B4-BE49-F238E27FC236}">
                <a16:creationId xmlns:a16="http://schemas.microsoft.com/office/drawing/2014/main" id="{84A98677-EDBE-88D0-1CD3-760FB3AA92F8}"/>
              </a:ext>
            </a:extLst>
          </p:cNvPr>
          <p:cNvSpPr>
            <a:spLocks noGrp="1"/>
          </p:cNvSpPr>
          <p:nvPr>
            <p:ph type="subTitle" idx="1"/>
          </p:nvPr>
        </p:nvSpPr>
        <p:spPr>
          <a:xfrm>
            <a:off x="934065" y="1770927"/>
            <a:ext cx="10471354" cy="4354569"/>
          </a:xfrm>
        </p:spPr>
        <p:txBody>
          <a:bodyPr/>
          <a:lstStyle/>
          <a:p>
            <a:pPr marL="171450" indent="-171450" algn="just">
              <a:lnSpc>
                <a:spcPct val="150000"/>
              </a:lnSpc>
              <a:buFont typeface="Arial" panose="020B0604020202020204" pitchFamily="34" charset="0"/>
              <a:buChar char="•"/>
            </a:pPr>
            <a:r>
              <a:rPr lang="en-US" sz="1200" cap="none" spc="0" dirty="0">
                <a:solidFill>
                  <a:schemeClr val="bg1"/>
                </a:solidFill>
                <a:latin typeface="Times New Roman" panose="02020603050405020304" pitchFamily="18" charset="0"/>
                <a:cs typeface="Times New Roman" panose="02020603050405020304" pitchFamily="18" charset="0"/>
              </a:rPr>
              <a:t>Incorporating Additional Data Sources: Combining satellite imagery with other data sources like LiDAR, radar, and social media data can improve the accuracy and robustness of road extraction.</a:t>
            </a:r>
          </a:p>
          <a:p>
            <a:pPr marL="171450" indent="-171450" algn="just">
              <a:lnSpc>
                <a:spcPct val="150000"/>
              </a:lnSpc>
              <a:buFont typeface="Arial" panose="020B0604020202020204" pitchFamily="34" charset="0"/>
              <a:buChar char="•"/>
            </a:pPr>
            <a:r>
              <a:rPr lang="en-US" sz="1200" cap="none" spc="0" dirty="0">
                <a:solidFill>
                  <a:schemeClr val="bg1"/>
                </a:solidFill>
                <a:latin typeface="Times New Roman" panose="02020603050405020304" pitchFamily="18" charset="0"/>
                <a:cs typeface="Times New Roman" panose="02020603050405020304" pitchFamily="18" charset="0"/>
              </a:rPr>
              <a:t>Developing More Advanced Deep Learning Models: Exploring more advanced deep learning architectures, such as transformers and graph neural networks, can further enhance the performance of road extraction systems.</a:t>
            </a:r>
          </a:p>
          <a:p>
            <a:pPr marL="171450" indent="-171450" algn="just">
              <a:lnSpc>
                <a:spcPct val="150000"/>
              </a:lnSpc>
              <a:buFont typeface="Arial" panose="020B0604020202020204" pitchFamily="34" charset="0"/>
              <a:buChar char="•"/>
            </a:pPr>
            <a:r>
              <a:rPr lang="en-US" sz="1200" cap="none" spc="0" dirty="0">
                <a:solidFill>
                  <a:schemeClr val="bg1"/>
                </a:solidFill>
                <a:latin typeface="Times New Roman" panose="02020603050405020304" pitchFamily="18" charset="0"/>
                <a:cs typeface="Times New Roman" panose="02020603050405020304" pitchFamily="18" charset="0"/>
              </a:rPr>
              <a:t>Addressing Edge Cases and Challenging Scenarios: Developing techniques to handle challenging scenarios like heavily obscured roads, narrow roads, and roads in dense urban areas is an important area of research.</a:t>
            </a:r>
          </a:p>
          <a:p>
            <a:pPr algn="just">
              <a:lnSpc>
                <a:spcPct val="150000"/>
              </a:lnSpc>
            </a:pPr>
            <a:r>
              <a:rPr lang="en-US" sz="1200" cap="none" spc="0" dirty="0">
                <a:solidFill>
                  <a:schemeClr val="bg1"/>
                </a:solidFill>
                <a:latin typeface="Times New Roman" panose="02020603050405020304" pitchFamily="18" charset="0"/>
                <a:cs typeface="Times New Roman" panose="02020603050405020304" pitchFamily="18" charset="0"/>
              </a:rPr>
              <a:t>By addressing these challenges and exploring future directions, we can continue to improve the accuracy, efficiency, and effectiveness of road extraction systems for disaster response and other applications.</a:t>
            </a:r>
          </a:p>
        </p:txBody>
      </p:sp>
      <p:sp>
        <p:nvSpPr>
          <p:cNvPr id="3" name="Slide Number Placeholder 2">
            <a:extLst>
              <a:ext uri="{FF2B5EF4-FFF2-40B4-BE49-F238E27FC236}">
                <a16:creationId xmlns:a16="http://schemas.microsoft.com/office/drawing/2014/main" id="{270E7DFA-E7CD-3EE1-D5CD-DF3B24A8DE5C}"/>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26</a:t>
            </a:fld>
            <a:endParaRPr lang="en-US" dirty="0"/>
          </a:p>
        </p:txBody>
      </p:sp>
    </p:spTree>
    <p:extLst>
      <p:ext uri="{BB962C8B-B14F-4D97-AF65-F5344CB8AC3E}">
        <p14:creationId xmlns:p14="http://schemas.microsoft.com/office/powerpoint/2010/main" val="735640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a:extLst>
            <a:ext uri="{FF2B5EF4-FFF2-40B4-BE49-F238E27FC236}">
              <a16:creationId xmlns:a16="http://schemas.microsoft.com/office/drawing/2014/main" id="{CAEEFFA5-3CFF-8A56-A6E4-BDD7061C5A6B}"/>
            </a:ext>
          </a:extLst>
        </p:cNvPr>
        <p:cNvGrpSpPr/>
        <p:nvPr/>
      </p:nvGrpSpPr>
      <p:grpSpPr>
        <a:xfrm>
          <a:off x="0" y="0"/>
          <a:ext cx="0" cy="0"/>
          <a:chOff x="0" y="0"/>
          <a:chExt cx="0" cy="0"/>
        </a:xfrm>
      </p:grpSpPr>
      <p:sp>
        <p:nvSpPr>
          <p:cNvPr id="5" name="Subtitle 4">
            <a:extLst>
              <a:ext uri="{FF2B5EF4-FFF2-40B4-BE49-F238E27FC236}">
                <a16:creationId xmlns:a16="http://schemas.microsoft.com/office/drawing/2014/main" id="{A2944B14-6E53-FA8C-CE67-CADA6F8AC04A}"/>
              </a:ext>
            </a:extLst>
          </p:cNvPr>
          <p:cNvSpPr>
            <a:spLocks noGrp="1"/>
          </p:cNvSpPr>
          <p:nvPr>
            <p:ph type="subTitle" idx="1"/>
          </p:nvPr>
        </p:nvSpPr>
        <p:spPr>
          <a:xfrm>
            <a:off x="-176981" y="2698036"/>
            <a:ext cx="7020233" cy="2387865"/>
          </a:xfrm>
        </p:spPr>
        <p:txBody>
          <a:bodyPr/>
          <a:lstStyle/>
          <a:p>
            <a:pPr algn="ctr"/>
            <a:r>
              <a:rPr lang="en-US" sz="4400" b="1" dirty="0">
                <a:latin typeface="Arial Black" panose="020B0A04020102020204" pitchFamily="34" charset="0"/>
              </a:rPr>
              <a:t>REFERENCES</a:t>
            </a:r>
          </a:p>
        </p:txBody>
      </p:sp>
      <p:pic>
        <p:nvPicPr>
          <p:cNvPr id="8" name="Picture Placeholder 7" descr="A blue and purple spirals">
            <a:extLst>
              <a:ext uri="{FF2B5EF4-FFF2-40B4-BE49-F238E27FC236}">
                <a16:creationId xmlns:a16="http://schemas.microsoft.com/office/drawing/2014/main" id="{156746EA-696D-1837-8BED-AFABDAADC6DB}"/>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Slide Number Placeholder 3">
            <a:extLst>
              <a:ext uri="{FF2B5EF4-FFF2-40B4-BE49-F238E27FC236}">
                <a16:creationId xmlns:a16="http://schemas.microsoft.com/office/drawing/2014/main" id="{1820F6FD-513E-B4DD-D18F-D74583FA181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27</a:t>
            </a:fld>
            <a:endParaRPr lang="en-US" dirty="0"/>
          </a:p>
        </p:txBody>
      </p:sp>
      <p:sp>
        <p:nvSpPr>
          <p:cNvPr id="6" name="Title 5">
            <a:extLst>
              <a:ext uri="{FF2B5EF4-FFF2-40B4-BE49-F238E27FC236}">
                <a16:creationId xmlns:a16="http://schemas.microsoft.com/office/drawing/2014/main" id="{37807A7B-23A3-9A88-1113-6419FFDDDFEC}"/>
              </a:ext>
            </a:extLst>
          </p:cNvPr>
          <p:cNvSpPr>
            <a:spLocks noGrp="1"/>
          </p:cNvSpPr>
          <p:nvPr>
            <p:ph type="title"/>
          </p:nvPr>
        </p:nvSpPr>
        <p:spPr>
          <a:xfrm>
            <a:off x="799891" y="511762"/>
            <a:ext cx="4960830" cy="294483"/>
          </a:xfrm>
        </p:spPr>
        <p:txBody>
          <a:bodyPr/>
          <a:lstStyle/>
          <a:p>
            <a:r>
              <a:rPr lang="en-IN" dirty="0"/>
              <a:t> </a:t>
            </a:r>
          </a:p>
        </p:txBody>
      </p:sp>
    </p:spTree>
    <p:extLst>
      <p:ext uri="{BB962C8B-B14F-4D97-AF65-F5344CB8AC3E}">
        <p14:creationId xmlns:p14="http://schemas.microsoft.com/office/powerpoint/2010/main" val="2724380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56AEFF-8AC7-1166-6E00-33488D42C3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DCCACB-3A8E-E7B9-C0B8-BC31C157A870}"/>
              </a:ext>
            </a:extLst>
          </p:cNvPr>
          <p:cNvSpPr>
            <a:spLocks noGrp="1"/>
          </p:cNvSpPr>
          <p:nvPr>
            <p:ph type="title"/>
          </p:nvPr>
        </p:nvSpPr>
        <p:spPr>
          <a:xfrm>
            <a:off x="321869" y="428264"/>
            <a:ext cx="11548261" cy="800768"/>
          </a:xfrm>
        </p:spPr>
        <p:txBody>
          <a:bodyPr/>
          <a:lstStyle/>
          <a:p>
            <a:r>
              <a:rPr lang="en-US" b="1" dirty="0">
                <a:solidFill>
                  <a:schemeClr val="accent3"/>
                </a:solidFill>
                <a:latin typeface="Times New Roman" panose="02020603050405020304" pitchFamily="18" charset="0"/>
                <a:cs typeface="Times New Roman" panose="02020603050405020304" pitchFamily="18" charset="0"/>
              </a:rPr>
              <a:t>references</a:t>
            </a:r>
          </a:p>
        </p:txBody>
      </p:sp>
      <p:sp>
        <p:nvSpPr>
          <p:cNvPr id="4" name="Subtitle 3">
            <a:extLst>
              <a:ext uri="{FF2B5EF4-FFF2-40B4-BE49-F238E27FC236}">
                <a16:creationId xmlns:a16="http://schemas.microsoft.com/office/drawing/2014/main" id="{95BF5C70-C14E-ADA7-B643-1F8A5BE5363C}"/>
              </a:ext>
            </a:extLst>
          </p:cNvPr>
          <p:cNvSpPr>
            <a:spLocks noGrp="1"/>
          </p:cNvSpPr>
          <p:nvPr>
            <p:ph type="subTitle" idx="1"/>
          </p:nvPr>
        </p:nvSpPr>
        <p:spPr>
          <a:xfrm>
            <a:off x="934065" y="1770927"/>
            <a:ext cx="10471354" cy="4354569"/>
          </a:xfrm>
        </p:spPr>
        <p:txBody>
          <a:bodyPr/>
          <a:lstStyle/>
          <a:p>
            <a:pPr algn="just">
              <a:lnSpc>
                <a:spcPct val="150000"/>
              </a:lnSpc>
              <a:spcAft>
                <a:spcPts val="1000"/>
              </a:spcAft>
            </a:pPr>
            <a:r>
              <a:rPr lang="en-US"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 S. </a:t>
            </a:r>
            <a:r>
              <a:rPr lang="en-US" sz="1200" cap="none" spc="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Hinz</a:t>
            </a:r>
            <a:r>
              <a:rPr lang="en-US"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 Baumgartner, C. Steger, H. Mayer, W. Eckstein, H. Ebner and B. </a:t>
            </a:r>
            <a:r>
              <a:rPr lang="en-US" sz="1200" cap="none" spc="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Radig</a:t>
            </a:r>
            <a:r>
              <a:rPr lang="en-US"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“road extraction in rural and urban areas,” semantic modeling for the </a:t>
            </a:r>
            <a:r>
              <a:rPr lang="en-US" sz="1200" cap="none" spc="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acquistion</a:t>
            </a:r>
            <a:r>
              <a:rPr lang="en-US"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of topographic information from images and maps, pp. 7-27, 1999. </a:t>
            </a:r>
            <a:endParaRPr lang="en-IN"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 S. </a:t>
            </a:r>
            <a:r>
              <a:rPr lang="en-US" sz="1200" cap="none" spc="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Hinz</a:t>
            </a:r>
            <a:r>
              <a:rPr lang="en-US"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“automatic road extraction in urban scenes and beyond,” ISPRS, vol. 35, pp. 349-354, </a:t>
            </a:r>
            <a:r>
              <a:rPr lang="en-US" sz="1200" cap="none" spc="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july</a:t>
            </a:r>
            <a:r>
              <a:rPr lang="en-US"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2004. </a:t>
            </a:r>
            <a:endParaRPr lang="en-IN"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3. K. Price, “road grid extraction and verification,” international archives of photogrammetry and remote sensing, vol. 32, part 3-2W5, pp. 101-106, 1999. </a:t>
            </a:r>
            <a:endParaRPr lang="en-IN"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4. D. M. </a:t>
            </a:r>
            <a:r>
              <a:rPr lang="en-US" sz="1200" cap="none" spc="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Mckeown</a:t>
            </a:r>
            <a:r>
              <a:rPr lang="en-US"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and J. L. Denlinger, “cooperative methods for road tracking in aerial imagery,” CVPR, pp. 662-672, 1988. </a:t>
            </a:r>
            <a:endParaRPr lang="en-IN"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5. Meir </a:t>
            </a:r>
            <a:r>
              <a:rPr lang="en-US" sz="1200" cap="none" spc="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barzohar</a:t>
            </a:r>
            <a:r>
              <a:rPr lang="en-US"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US" sz="1200" cap="none" spc="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david</a:t>
            </a:r>
            <a:r>
              <a:rPr lang="en-US"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B. Cooper, “automatic finding of main roads in aerial images by using geometric-stochastic models and estimation,” IEEE trans. PAMI, vol. 18, no. 7, pp. 707-721, </a:t>
            </a:r>
            <a:r>
              <a:rPr lang="en-US" sz="1200" cap="none" spc="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july</a:t>
            </a:r>
            <a:r>
              <a:rPr lang="en-US"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1996. 6. </a:t>
            </a:r>
            <a:r>
              <a:rPr lang="en-US" sz="1200" cap="none" spc="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Geman</a:t>
            </a:r>
            <a:r>
              <a:rPr lang="en-US"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D., </a:t>
            </a:r>
            <a:r>
              <a:rPr lang="en-US" sz="1200" cap="none" spc="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B.Jedynak</a:t>
            </a:r>
            <a:r>
              <a:rPr lang="en-US"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“an active testing model for tracking roads in satellite images,” IEEE trans. PAMI, vol.18, no.1, pp.1-14, </a:t>
            </a:r>
            <a:r>
              <a:rPr lang="en-US" sz="1200" cap="none" spc="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january</a:t>
            </a:r>
            <a:r>
              <a:rPr lang="en-US"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1996.</a:t>
            </a:r>
            <a:endParaRPr lang="en-IN"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200" cap="none" spc="0"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8B90810-7D4B-7AA6-1C97-8781B7FB2AB4}"/>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28</a:t>
            </a:fld>
            <a:endParaRPr lang="en-US" dirty="0"/>
          </a:p>
        </p:txBody>
      </p:sp>
    </p:spTree>
    <p:extLst>
      <p:ext uri="{BB962C8B-B14F-4D97-AF65-F5344CB8AC3E}">
        <p14:creationId xmlns:p14="http://schemas.microsoft.com/office/powerpoint/2010/main" val="1542343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717844" y="311387"/>
            <a:ext cx="4409514" cy="2203704"/>
          </a:xfrm>
        </p:spPr>
        <p:txBody>
          <a:bodyPr/>
          <a:lstStyle/>
          <a:p>
            <a:r>
              <a:rPr lang="en-US" sz="4400" b="1" dirty="0">
                <a:latin typeface="Arial Black" panose="020B0A04020102020204" pitchFamily="34" charset="0"/>
              </a:rPr>
              <a:t>THANK YOU</a:t>
            </a:r>
          </a:p>
        </p:txBody>
      </p:sp>
      <p:sp>
        <p:nvSpPr>
          <p:cNvPr id="14" name="Text Placeholder 2">
            <a:extLst>
              <a:ext uri="{FF2B5EF4-FFF2-40B4-BE49-F238E27FC236}">
                <a16:creationId xmlns:a16="http://schemas.microsoft.com/office/drawing/2014/main" id="{AE5F2E56-9F77-E1C2-EC04-EA959822CA61}"/>
              </a:ext>
            </a:extLst>
          </p:cNvPr>
          <p:cNvSpPr>
            <a:spLocks noGrp="1"/>
          </p:cNvSpPr>
          <p:nvPr>
            <p:ph sz="quarter" idx="14"/>
          </p:nvPr>
        </p:nvSpPr>
        <p:spPr>
          <a:xfrm flipV="1">
            <a:off x="831850" y="5831844"/>
            <a:ext cx="4413250" cy="45719"/>
          </a:xfrm>
        </p:spPr>
        <p:txBody>
          <a:bodyPr/>
          <a:lstStyle/>
          <a:p>
            <a:r>
              <a:rPr lang="en-US" dirty="0"/>
              <a:t> </a:t>
            </a:r>
          </a:p>
        </p:txBody>
      </p:sp>
    </p:spTree>
    <p:extLst>
      <p:ext uri="{BB962C8B-B14F-4D97-AF65-F5344CB8AC3E}">
        <p14:creationId xmlns:p14="http://schemas.microsoft.com/office/powerpoint/2010/main" val="2395464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BE4E0F37-0AD5-833C-CBE5-EAE02EC46069}"/>
              </a:ext>
            </a:extLst>
          </p:cNvPr>
          <p:cNvSpPr>
            <a:spLocks noGrp="1"/>
          </p:cNvSpPr>
          <p:nvPr>
            <p:ph type="subTitle" idx="1"/>
          </p:nvPr>
        </p:nvSpPr>
        <p:spPr>
          <a:xfrm>
            <a:off x="732614" y="2698036"/>
            <a:ext cx="4958081" cy="2387865"/>
          </a:xfrm>
        </p:spPr>
        <p:txBody>
          <a:bodyPr/>
          <a:lstStyle/>
          <a:p>
            <a:pPr algn="ctr"/>
            <a:r>
              <a:rPr lang="en-US" sz="4400" b="1" dirty="0">
                <a:latin typeface="Arial Black" panose="020B0A04020102020204" pitchFamily="34" charset="0"/>
              </a:rPr>
              <a:t>ABSTRACT</a:t>
            </a:r>
          </a:p>
        </p:txBody>
      </p:sp>
      <p:pic>
        <p:nvPicPr>
          <p:cNvPr id="8" name="Picture Placeholder 7" descr="A blue and purple spirals">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
        <p:nvSpPr>
          <p:cNvPr id="6" name="Title 5">
            <a:extLst>
              <a:ext uri="{FF2B5EF4-FFF2-40B4-BE49-F238E27FC236}">
                <a16:creationId xmlns:a16="http://schemas.microsoft.com/office/drawing/2014/main" id="{FDEB5055-9197-EA6F-2154-E0A83C91E43C}"/>
              </a:ext>
            </a:extLst>
          </p:cNvPr>
          <p:cNvSpPr>
            <a:spLocks noGrp="1"/>
          </p:cNvSpPr>
          <p:nvPr>
            <p:ph type="title"/>
          </p:nvPr>
        </p:nvSpPr>
        <p:spPr>
          <a:xfrm>
            <a:off x="799891" y="511762"/>
            <a:ext cx="4960830" cy="294483"/>
          </a:xfrm>
        </p:spPr>
        <p:txBody>
          <a:bodyPr/>
          <a:lstStyle/>
          <a:p>
            <a:r>
              <a:rPr lang="en-IN" dirty="0"/>
              <a:t> </a:t>
            </a:r>
          </a:p>
        </p:txBody>
      </p:sp>
    </p:spTree>
    <p:extLst>
      <p:ext uri="{BB962C8B-B14F-4D97-AF65-F5344CB8AC3E}">
        <p14:creationId xmlns:p14="http://schemas.microsoft.com/office/powerpoint/2010/main" val="598144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1FE277-074E-3699-1B7A-4D68A06964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50A523-7327-12DA-0ECA-E97553D40E96}"/>
              </a:ext>
            </a:extLst>
          </p:cNvPr>
          <p:cNvSpPr>
            <a:spLocks noGrp="1"/>
          </p:cNvSpPr>
          <p:nvPr>
            <p:ph type="title"/>
          </p:nvPr>
        </p:nvSpPr>
        <p:spPr>
          <a:xfrm>
            <a:off x="321869" y="579120"/>
            <a:ext cx="11548261" cy="767899"/>
          </a:xfrm>
        </p:spPr>
        <p:txBody>
          <a:bodyPr/>
          <a:lstStyle/>
          <a:p>
            <a:r>
              <a:rPr lang="en-US" b="1" dirty="0">
                <a:solidFill>
                  <a:schemeClr val="accent3"/>
                </a:solidFill>
                <a:latin typeface="Times New Roman" panose="02020603050405020304" pitchFamily="18" charset="0"/>
                <a:cs typeface="Times New Roman" panose="02020603050405020304" pitchFamily="18" charset="0"/>
              </a:rPr>
              <a:t>abstract</a:t>
            </a:r>
          </a:p>
        </p:txBody>
      </p:sp>
      <p:sp>
        <p:nvSpPr>
          <p:cNvPr id="4" name="Subtitle 3">
            <a:extLst>
              <a:ext uri="{FF2B5EF4-FFF2-40B4-BE49-F238E27FC236}">
                <a16:creationId xmlns:a16="http://schemas.microsoft.com/office/drawing/2014/main" id="{628EF784-8B29-5B6C-D57D-DC2F3CE79C83}"/>
              </a:ext>
            </a:extLst>
          </p:cNvPr>
          <p:cNvSpPr>
            <a:spLocks noGrp="1"/>
          </p:cNvSpPr>
          <p:nvPr>
            <p:ph type="subTitle" idx="1"/>
          </p:nvPr>
        </p:nvSpPr>
        <p:spPr>
          <a:xfrm>
            <a:off x="747252" y="2005781"/>
            <a:ext cx="10717161" cy="4129548"/>
          </a:xfrm>
        </p:spPr>
        <p:txBody>
          <a:bodyPr/>
          <a:lstStyle/>
          <a:p>
            <a:pPr marL="285750" indent="-285750" algn="just">
              <a:lnSpc>
                <a:spcPct val="150000"/>
              </a:lnSpc>
              <a:buFont typeface="Arial" panose="020B0604020202020204" pitchFamily="34" charset="0"/>
              <a:buChar char="•"/>
            </a:pPr>
            <a:r>
              <a:rPr lang="en-US" sz="1200" cap="none" spc="0" dirty="0">
                <a:solidFill>
                  <a:schemeClr val="bg1"/>
                </a:solidFill>
                <a:latin typeface="Times New Roman" panose="02020603050405020304" pitchFamily="18" charset="0"/>
                <a:cs typeface="Times New Roman" panose="02020603050405020304" pitchFamily="18" charset="0"/>
              </a:rPr>
              <a:t>This project “Extracting Roads from Satellite Data” is a crucial step in effective disaster response. </a:t>
            </a:r>
          </a:p>
          <a:p>
            <a:pPr marL="285750" indent="-285750" algn="just">
              <a:lnSpc>
                <a:spcPct val="150000"/>
              </a:lnSpc>
              <a:buFont typeface="Arial" panose="020B0604020202020204" pitchFamily="34" charset="0"/>
              <a:buChar char="•"/>
            </a:pPr>
            <a:r>
              <a:rPr lang="en-US" sz="1200" cap="none" spc="0" dirty="0">
                <a:solidFill>
                  <a:schemeClr val="bg1"/>
                </a:solidFill>
                <a:latin typeface="Times New Roman" panose="02020603050405020304" pitchFamily="18" charset="0"/>
                <a:cs typeface="Times New Roman" panose="02020603050405020304" pitchFamily="18" charset="0"/>
              </a:rPr>
              <a:t>Roads are detected and extracted using various methods like edge detection, segmentation, classification, object-based image analysis.</a:t>
            </a:r>
          </a:p>
          <a:p>
            <a:pPr marL="285750" indent="-285750" algn="just">
              <a:lnSpc>
                <a:spcPct val="150000"/>
              </a:lnSpc>
              <a:buFont typeface="Arial" panose="020B0604020202020204" pitchFamily="34" charset="0"/>
              <a:buChar char="•"/>
            </a:pPr>
            <a:r>
              <a:rPr lang="en-US" sz="1200" cap="none" spc="0" dirty="0">
                <a:solidFill>
                  <a:schemeClr val="bg1"/>
                </a:solidFill>
                <a:latin typeface="Times New Roman" panose="02020603050405020304" pitchFamily="18" charset="0"/>
                <a:cs typeface="Times New Roman" panose="02020603050405020304" pitchFamily="18" charset="0"/>
              </a:rPr>
              <a:t> The extracted roads are then analyzed to identify damaged or blocked roads, asses road connectivity, accessibility &amp; detect changes in road networks. </a:t>
            </a:r>
          </a:p>
          <a:p>
            <a:pPr marL="285750" indent="-285750" algn="just">
              <a:lnSpc>
                <a:spcPct val="150000"/>
              </a:lnSpc>
              <a:buFont typeface="Arial" panose="020B0604020202020204" pitchFamily="34" charset="0"/>
              <a:buChar char="•"/>
            </a:pPr>
            <a:r>
              <a:rPr lang="en-US" sz="1200" cap="none" spc="0" dirty="0">
                <a:solidFill>
                  <a:schemeClr val="bg1"/>
                </a:solidFill>
                <a:latin typeface="Times New Roman" panose="02020603050405020304" pitchFamily="18" charset="0"/>
                <a:cs typeface="Times New Roman" panose="02020603050405020304" pitchFamily="18" charset="0"/>
              </a:rPr>
              <a:t>The extracted road data is integrated with other relevant information. </a:t>
            </a:r>
          </a:p>
          <a:p>
            <a:pPr marL="285750" indent="-285750" algn="just">
              <a:lnSpc>
                <a:spcPct val="150000"/>
              </a:lnSpc>
              <a:buFont typeface="Arial" panose="020B0604020202020204" pitchFamily="34" charset="0"/>
              <a:buChar char="•"/>
            </a:pPr>
            <a:r>
              <a:rPr lang="en-US" sz="1200" cap="none" spc="0" dirty="0">
                <a:solidFill>
                  <a:schemeClr val="bg1"/>
                </a:solidFill>
                <a:latin typeface="Times New Roman" panose="02020603050405020304" pitchFamily="18" charset="0"/>
                <a:cs typeface="Times New Roman" panose="02020603050405020304" pitchFamily="18" charset="0"/>
              </a:rPr>
              <a:t>This results in accuracy road data which helps emergency responders understand the situation on the ground &amp; identifying accessible roads ensures resources reach those in need. </a:t>
            </a:r>
          </a:p>
          <a:p>
            <a:pPr marL="285750" indent="-285750" algn="just">
              <a:lnSpc>
                <a:spcPct val="150000"/>
              </a:lnSpc>
              <a:buFont typeface="Arial" panose="020B0604020202020204" pitchFamily="34" charset="0"/>
              <a:buChar char="•"/>
            </a:pPr>
            <a:r>
              <a:rPr lang="en-US" sz="1200" cap="none" spc="0" dirty="0">
                <a:solidFill>
                  <a:schemeClr val="bg1"/>
                </a:solidFill>
                <a:latin typeface="Times New Roman" panose="02020603050405020304" pitchFamily="18" charset="0"/>
                <a:cs typeface="Times New Roman" panose="02020603050405020304" pitchFamily="18" charset="0"/>
              </a:rPr>
              <a:t>By leveraging advanced technologies and techniques, extracting roads from satellite data can significantly enhance disaster response efforts, ultimately saving lives and reducing suffering.</a:t>
            </a:r>
          </a:p>
        </p:txBody>
      </p:sp>
      <p:sp>
        <p:nvSpPr>
          <p:cNvPr id="3" name="Slide Number Placeholder 2">
            <a:extLst>
              <a:ext uri="{FF2B5EF4-FFF2-40B4-BE49-F238E27FC236}">
                <a16:creationId xmlns:a16="http://schemas.microsoft.com/office/drawing/2014/main" id="{17C91A03-476C-9163-9D47-83FC4ACAFA76}"/>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4</a:t>
            </a:fld>
            <a:endParaRPr lang="en-US" dirty="0"/>
          </a:p>
        </p:txBody>
      </p:sp>
    </p:spTree>
    <p:extLst>
      <p:ext uri="{BB962C8B-B14F-4D97-AF65-F5344CB8AC3E}">
        <p14:creationId xmlns:p14="http://schemas.microsoft.com/office/powerpoint/2010/main" val="824986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a:extLst>
            <a:ext uri="{FF2B5EF4-FFF2-40B4-BE49-F238E27FC236}">
              <a16:creationId xmlns:a16="http://schemas.microsoft.com/office/drawing/2014/main" id="{5A1DBF31-D32E-6BD0-8F95-22CFD50A3E59}"/>
            </a:ext>
          </a:extLst>
        </p:cNvPr>
        <p:cNvGrpSpPr/>
        <p:nvPr/>
      </p:nvGrpSpPr>
      <p:grpSpPr>
        <a:xfrm>
          <a:off x="0" y="0"/>
          <a:ext cx="0" cy="0"/>
          <a:chOff x="0" y="0"/>
          <a:chExt cx="0" cy="0"/>
        </a:xfrm>
      </p:grpSpPr>
      <p:sp>
        <p:nvSpPr>
          <p:cNvPr id="5" name="Subtitle 4">
            <a:extLst>
              <a:ext uri="{FF2B5EF4-FFF2-40B4-BE49-F238E27FC236}">
                <a16:creationId xmlns:a16="http://schemas.microsoft.com/office/drawing/2014/main" id="{F9F1AFD5-0DE5-19B5-0C16-0CD7966D1324}"/>
              </a:ext>
            </a:extLst>
          </p:cNvPr>
          <p:cNvSpPr>
            <a:spLocks noGrp="1"/>
          </p:cNvSpPr>
          <p:nvPr>
            <p:ph type="subTitle" idx="1"/>
          </p:nvPr>
        </p:nvSpPr>
        <p:spPr>
          <a:xfrm>
            <a:off x="-176981" y="2698036"/>
            <a:ext cx="6754761" cy="2387865"/>
          </a:xfrm>
        </p:spPr>
        <p:txBody>
          <a:bodyPr/>
          <a:lstStyle/>
          <a:p>
            <a:pPr algn="ctr"/>
            <a:r>
              <a:rPr lang="en-US" sz="4400" b="1" dirty="0">
                <a:latin typeface="Arial Black" panose="020B0A04020102020204" pitchFamily="34" charset="0"/>
              </a:rPr>
              <a:t>INTRODUCTION</a:t>
            </a:r>
          </a:p>
        </p:txBody>
      </p:sp>
      <p:pic>
        <p:nvPicPr>
          <p:cNvPr id="8" name="Picture Placeholder 7" descr="A blue and purple spirals">
            <a:extLst>
              <a:ext uri="{FF2B5EF4-FFF2-40B4-BE49-F238E27FC236}">
                <a16:creationId xmlns:a16="http://schemas.microsoft.com/office/drawing/2014/main" id="{FF63AC31-2E6F-FEBF-4170-3978A86FDF1B}"/>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Slide Number Placeholder 3">
            <a:extLst>
              <a:ext uri="{FF2B5EF4-FFF2-40B4-BE49-F238E27FC236}">
                <a16:creationId xmlns:a16="http://schemas.microsoft.com/office/drawing/2014/main" id="{8E096DC6-3054-7F65-CE00-5CF8198A2481}"/>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5</a:t>
            </a:fld>
            <a:endParaRPr lang="en-US" dirty="0"/>
          </a:p>
        </p:txBody>
      </p:sp>
      <p:sp>
        <p:nvSpPr>
          <p:cNvPr id="6" name="Title 5">
            <a:extLst>
              <a:ext uri="{FF2B5EF4-FFF2-40B4-BE49-F238E27FC236}">
                <a16:creationId xmlns:a16="http://schemas.microsoft.com/office/drawing/2014/main" id="{11C0D942-832B-F03D-EB96-5B9C1736EF1F}"/>
              </a:ext>
            </a:extLst>
          </p:cNvPr>
          <p:cNvSpPr>
            <a:spLocks noGrp="1"/>
          </p:cNvSpPr>
          <p:nvPr>
            <p:ph type="title"/>
          </p:nvPr>
        </p:nvSpPr>
        <p:spPr>
          <a:xfrm>
            <a:off x="799891" y="511762"/>
            <a:ext cx="4960830" cy="294483"/>
          </a:xfrm>
        </p:spPr>
        <p:txBody>
          <a:bodyPr/>
          <a:lstStyle/>
          <a:p>
            <a:r>
              <a:rPr lang="en-IN" dirty="0"/>
              <a:t> </a:t>
            </a:r>
          </a:p>
        </p:txBody>
      </p:sp>
    </p:spTree>
    <p:extLst>
      <p:ext uri="{BB962C8B-B14F-4D97-AF65-F5344CB8AC3E}">
        <p14:creationId xmlns:p14="http://schemas.microsoft.com/office/powerpoint/2010/main" val="2150617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11101-D67E-1C93-D0CD-64F4B80F6A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46AD96-3056-7762-C9B2-4D2A577745E9}"/>
              </a:ext>
            </a:extLst>
          </p:cNvPr>
          <p:cNvSpPr>
            <a:spLocks noGrp="1"/>
          </p:cNvSpPr>
          <p:nvPr>
            <p:ph type="title"/>
          </p:nvPr>
        </p:nvSpPr>
        <p:spPr>
          <a:xfrm>
            <a:off x="321869" y="579120"/>
            <a:ext cx="11548261" cy="826893"/>
          </a:xfrm>
        </p:spPr>
        <p:txBody>
          <a:bodyPr/>
          <a:lstStyle/>
          <a:p>
            <a:r>
              <a:rPr lang="en-US" b="1" dirty="0">
                <a:solidFill>
                  <a:schemeClr val="accent3"/>
                </a:solidFill>
                <a:latin typeface="Times New Roman" panose="02020603050405020304" pitchFamily="18" charset="0"/>
                <a:cs typeface="Times New Roman" panose="02020603050405020304" pitchFamily="18" charset="0"/>
              </a:rPr>
              <a:t>introduction</a:t>
            </a:r>
          </a:p>
        </p:txBody>
      </p:sp>
      <p:sp>
        <p:nvSpPr>
          <p:cNvPr id="4" name="Subtitle 3">
            <a:extLst>
              <a:ext uri="{FF2B5EF4-FFF2-40B4-BE49-F238E27FC236}">
                <a16:creationId xmlns:a16="http://schemas.microsoft.com/office/drawing/2014/main" id="{17B5D594-31BF-C57B-7F6A-97AB9F002B86}"/>
              </a:ext>
            </a:extLst>
          </p:cNvPr>
          <p:cNvSpPr>
            <a:spLocks noGrp="1"/>
          </p:cNvSpPr>
          <p:nvPr>
            <p:ph type="subTitle" idx="1"/>
          </p:nvPr>
        </p:nvSpPr>
        <p:spPr>
          <a:xfrm>
            <a:off x="934065" y="1592827"/>
            <a:ext cx="10471354" cy="4532670"/>
          </a:xfrm>
        </p:spPr>
        <p:txBody>
          <a:bodyPr/>
          <a:lstStyle/>
          <a:p>
            <a:pPr marL="171450" indent="-171450" algn="just">
              <a:lnSpc>
                <a:spcPct val="150000"/>
              </a:lnSpc>
              <a:buFont typeface="Arial" panose="020B0604020202020204" pitchFamily="34" charset="0"/>
              <a:buChar char="•"/>
            </a:pPr>
            <a:r>
              <a:rPr lang="en-US" sz="1200" cap="none" spc="0" dirty="0">
                <a:solidFill>
                  <a:schemeClr val="bg1"/>
                </a:solidFill>
                <a:effectLst/>
                <a:latin typeface="Times New Roman" panose="02020603050405020304" pitchFamily="18" charset="0"/>
                <a:ea typeface="Calibri" panose="020F0502020204030204" pitchFamily="34" charset="0"/>
              </a:rPr>
              <a:t>Road extraction in urban areas has been an important task for generating geographic information systems (GIS). </a:t>
            </a:r>
          </a:p>
          <a:p>
            <a:pPr marL="171450" indent="-171450" algn="just">
              <a:lnSpc>
                <a:spcPct val="150000"/>
              </a:lnSpc>
              <a:buFont typeface="Arial" panose="020B0604020202020204" pitchFamily="34" charset="0"/>
              <a:buChar char="•"/>
            </a:pPr>
            <a:r>
              <a:rPr lang="en-US" sz="1200" cap="none" spc="0" dirty="0">
                <a:solidFill>
                  <a:schemeClr val="bg1"/>
                </a:solidFill>
                <a:effectLst/>
                <a:latin typeface="Times New Roman" panose="02020603050405020304" pitchFamily="18" charset="0"/>
                <a:ea typeface="Calibri" panose="020F0502020204030204" pitchFamily="34" charset="0"/>
              </a:rPr>
              <a:t>Especially in recent years, the rapid development of urban areas makes it urgent to provide up-to-date road maps.</a:t>
            </a:r>
          </a:p>
          <a:p>
            <a:pPr marL="171450" indent="-171450" algn="just">
              <a:lnSpc>
                <a:spcPct val="150000"/>
              </a:lnSpc>
              <a:buFont typeface="Arial" panose="020B0604020202020204" pitchFamily="34" charset="0"/>
              <a:buChar char="•"/>
            </a:pPr>
            <a:r>
              <a:rPr lang="en-US" sz="1200" cap="none" spc="0" dirty="0">
                <a:solidFill>
                  <a:schemeClr val="bg1"/>
                </a:solidFill>
                <a:effectLst/>
                <a:latin typeface="Times New Roman" panose="02020603050405020304" pitchFamily="18" charset="0"/>
                <a:ea typeface="Calibri" panose="020F0502020204030204" pitchFamily="34" charset="0"/>
              </a:rPr>
              <a:t> The timely road information is very useful for the decision-makers in urban planning, traffic management and car navigation fields, etc.</a:t>
            </a:r>
          </a:p>
          <a:p>
            <a:pPr marL="171450" indent="-171450" algn="just">
              <a:lnSpc>
                <a:spcPct val="150000"/>
              </a:lnSpc>
              <a:buFont typeface="Arial" panose="020B0604020202020204" pitchFamily="34" charset="0"/>
              <a:buChar char="•"/>
            </a:pPr>
            <a:r>
              <a:rPr lang="en-US" sz="1200" cap="none" spc="0" dirty="0">
                <a:solidFill>
                  <a:schemeClr val="bg1"/>
                </a:solidFill>
                <a:effectLst/>
                <a:latin typeface="Times New Roman" panose="02020603050405020304" pitchFamily="18" charset="0"/>
                <a:ea typeface="Calibri" panose="020F0502020204030204" pitchFamily="34" charset="0"/>
              </a:rPr>
              <a:t> Nowadays, we are experiencing an explosion in the amount of satellite image data, which provides us abundant data and also brings challenges to the road extraction task at the same time. </a:t>
            </a:r>
          </a:p>
          <a:p>
            <a:pPr marL="171450" indent="-171450" algn="just">
              <a:lnSpc>
                <a:spcPct val="150000"/>
              </a:lnSpc>
              <a:buFont typeface="Arial" panose="020B0604020202020204" pitchFamily="34" charset="0"/>
              <a:buChar char="•"/>
            </a:pPr>
            <a:r>
              <a:rPr lang="en-US" sz="1200" cap="none" spc="0" dirty="0">
                <a:solidFill>
                  <a:schemeClr val="bg1"/>
                </a:solidFill>
                <a:effectLst/>
                <a:latin typeface="Times New Roman" panose="02020603050405020304" pitchFamily="18" charset="0"/>
                <a:ea typeface="Calibri" panose="020F0502020204030204" pitchFamily="34" charset="0"/>
              </a:rPr>
              <a:t>The conventional road extraction methods by manual are time consuming and tedious, and cannot meet the increasing requirement for such tremendous data</a:t>
            </a:r>
            <a:r>
              <a:rPr lang="en-US" sz="1200" dirty="0">
                <a:solidFill>
                  <a:schemeClr val="bg1"/>
                </a:solidFill>
                <a:effectLst/>
                <a:latin typeface="Times New Roman" panose="02020603050405020304" pitchFamily="18" charset="0"/>
                <a:ea typeface="Calibri" panose="020F0502020204030204" pitchFamily="34" charset="0"/>
              </a:rPr>
              <a:t>.</a:t>
            </a:r>
          </a:p>
          <a:p>
            <a:pPr marL="171450" indent="-171450" algn="just">
              <a:lnSpc>
                <a:spcPct val="150000"/>
              </a:lnSpc>
              <a:buFont typeface="Arial" panose="020B0604020202020204" pitchFamily="34" charset="0"/>
              <a:buChar char="•"/>
            </a:pPr>
            <a:r>
              <a:rPr lang="en-US"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Therefore, it has drawn considerable attention of many researchers on how to develop automatic road extraction systems. </a:t>
            </a:r>
          </a:p>
          <a:p>
            <a:pPr marL="171450" indent="-171450" algn="just">
              <a:lnSpc>
                <a:spcPct val="150000"/>
              </a:lnSpc>
              <a:buFont typeface="Arial" panose="020B0604020202020204" pitchFamily="34" charset="0"/>
              <a:buChar char="•"/>
            </a:pPr>
            <a:r>
              <a:rPr lang="en-US"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And much work has been done for this task. However, automatic extraction of urban roads from high resolution remote sensing imagery is still a challenging problem in digital photogrammetric and computer vision.</a:t>
            </a:r>
          </a:p>
          <a:p>
            <a:pPr marL="171450" indent="-171450" algn="just">
              <a:lnSpc>
                <a:spcPct val="150000"/>
              </a:lnSpc>
              <a:buFont typeface="Arial" panose="020B0604020202020204" pitchFamily="34" charset="0"/>
              <a:buChar char="•"/>
            </a:pPr>
            <a:r>
              <a:rPr lang="en-US"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The main reason is that the diverse road surfaces and the complex surrounding environments such as trees, vehicles and shadows induced by high buildings make the urban roads take on different textures and gray levels in images.</a:t>
            </a:r>
            <a:endParaRPr lang="en-IN"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71450" indent="-171450" algn="just">
              <a:lnSpc>
                <a:spcPct val="150000"/>
              </a:lnSpc>
              <a:buFont typeface="Arial" panose="020B0604020202020204" pitchFamily="34" charset="0"/>
              <a:buChar char="•"/>
            </a:pPr>
            <a:endParaRPr lang="en-US" sz="1200" cap="none" spc="0"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BF193C3-0FBD-5A52-DD58-09398909914A}"/>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6</a:t>
            </a:fld>
            <a:endParaRPr lang="en-US" dirty="0"/>
          </a:p>
        </p:txBody>
      </p:sp>
    </p:spTree>
    <p:extLst>
      <p:ext uri="{BB962C8B-B14F-4D97-AF65-F5344CB8AC3E}">
        <p14:creationId xmlns:p14="http://schemas.microsoft.com/office/powerpoint/2010/main" val="2283315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a:extLst>
            <a:ext uri="{FF2B5EF4-FFF2-40B4-BE49-F238E27FC236}">
              <a16:creationId xmlns:a16="http://schemas.microsoft.com/office/drawing/2014/main" id="{2525B216-92B7-0304-EFA7-DED5361AAAF0}"/>
            </a:ext>
          </a:extLst>
        </p:cNvPr>
        <p:cNvGrpSpPr/>
        <p:nvPr/>
      </p:nvGrpSpPr>
      <p:grpSpPr>
        <a:xfrm>
          <a:off x="0" y="0"/>
          <a:ext cx="0" cy="0"/>
          <a:chOff x="0" y="0"/>
          <a:chExt cx="0" cy="0"/>
        </a:xfrm>
      </p:grpSpPr>
      <p:sp>
        <p:nvSpPr>
          <p:cNvPr id="5" name="Subtitle 4">
            <a:extLst>
              <a:ext uri="{FF2B5EF4-FFF2-40B4-BE49-F238E27FC236}">
                <a16:creationId xmlns:a16="http://schemas.microsoft.com/office/drawing/2014/main" id="{F6AFB88C-823B-8C31-83E8-ED522453D775}"/>
              </a:ext>
            </a:extLst>
          </p:cNvPr>
          <p:cNvSpPr>
            <a:spLocks noGrp="1"/>
          </p:cNvSpPr>
          <p:nvPr>
            <p:ph type="subTitle" idx="1"/>
          </p:nvPr>
        </p:nvSpPr>
        <p:spPr>
          <a:xfrm>
            <a:off x="-176981" y="2698036"/>
            <a:ext cx="6754761" cy="2387865"/>
          </a:xfrm>
        </p:spPr>
        <p:txBody>
          <a:bodyPr/>
          <a:lstStyle/>
          <a:p>
            <a:pPr algn="ctr"/>
            <a:r>
              <a:rPr lang="en-US" sz="4400" b="1" dirty="0">
                <a:latin typeface="Arial Black" panose="020B0A04020102020204" pitchFamily="34" charset="0"/>
              </a:rPr>
              <a:t>RESEARCH</a:t>
            </a:r>
          </a:p>
          <a:p>
            <a:pPr algn="ctr"/>
            <a:r>
              <a:rPr lang="en-US" sz="4400" b="1" dirty="0">
                <a:latin typeface="Arial Black" panose="020B0A04020102020204" pitchFamily="34" charset="0"/>
              </a:rPr>
              <a:t>OBJECTIVE</a:t>
            </a:r>
          </a:p>
        </p:txBody>
      </p:sp>
      <p:pic>
        <p:nvPicPr>
          <p:cNvPr id="8" name="Picture Placeholder 7" descr="A blue and purple spirals">
            <a:extLst>
              <a:ext uri="{FF2B5EF4-FFF2-40B4-BE49-F238E27FC236}">
                <a16:creationId xmlns:a16="http://schemas.microsoft.com/office/drawing/2014/main" id="{FA7D77F4-D173-32D6-81EE-F329C4A446E5}"/>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Slide Number Placeholder 3">
            <a:extLst>
              <a:ext uri="{FF2B5EF4-FFF2-40B4-BE49-F238E27FC236}">
                <a16:creationId xmlns:a16="http://schemas.microsoft.com/office/drawing/2014/main" id="{0A7C6452-36DC-C88A-40CE-74CE23E2BF5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7</a:t>
            </a:fld>
            <a:endParaRPr lang="en-US" dirty="0"/>
          </a:p>
        </p:txBody>
      </p:sp>
      <p:sp>
        <p:nvSpPr>
          <p:cNvPr id="6" name="Title 5">
            <a:extLst>
              <a:ext uri="{FF2B5EF4-FFF2-40B4-BE49-F238E27FC236}">
                <a16:creationId xmlns:a16="http://schemas.microsoft.com/office/drawing/2014/main" id="{C5060A34-A4C0-7EB6-F207-A279B0DF58FE}"/>
              </a:ext>
            </a:extLst>
          </p:cNvPr>
          <p:cNvSpPr>
            <a:spLocks noGrp="1"/>
          </p:cNvSpPr>
          <p:nvPr>
            <p:ph type="title"/>
          </p:nvPr>
        </p:nvSpPr>
        <p:spPr>
          <a:xfrm>
            <a:off x="799891" y="511762"/>
            <a:ext cx="4960830" cy="294483"/>
          </a:xfrm>
        </p:spPr>
        <p:txBody>
          <a:bodyPr/>
          <a:lstStyle/>
          <a:p>
            <a:r>
              <a:rPr lang="en-IN" dirty="0"/>
              <a:t> </a:t>
            </a:r>
          </a:p>
        </p:txBody>
      </p:sp>
    </p:spTree>
    <p:extLst>
      <p:ext uri="{BB962C8B-B14F-4D97-AF65-F5344CB8AC3E}">
        <p14:creationId xmlns:p14="http://schemas.microsoft.com/office/powerpoint/2010/main" val="1138606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52A2F8-9D8C-4898-8926-4E2BFEB159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BB042D-910F-96FD-021E-694139ABC1FB}"/>
              </a:ext>
            </a:extLst>
          </p:cNvPr>
          <p:cNvSpPr>
            <a:spLocks noGrp="1"/>
          </p:cNvSpPr>
          <p:nvPr>
            <p:ph type="title"/>
          </p:nvPr>
        </p:nvSpPr>
        <p:spPr>
          <a:xfrm>
            <a:off x="321869" y="579120"/>
            <a:ext cx="11548261" cy="826893"/>
          </a:xfrm>
        </p:spPr>
        <p:txBody>
          <a:bodyPr/>
          <a:lstStyle/>
          <a:p>
            <a:r>
              <a:rPr lang="en-US" b="1" dirty="0">
                <a:solidFill>
                  <a:schemeClr val="accent3"/>
                </a:solidFill>
                <a:latin typeface="Times New Roman" panose="02020603050405020304" pitchFamily="18" charset="0"/>
                <a:cs typeface="Times New Roman" panose="02020603050405020304" pitchFamily="18" charset="0"/>
              </a:rPr>
              <a:t>research objective</a:t>
            </a:r>
          </a:p>
        </p:txBody>
      </p:sp>
      <p:sp>
        <p:nvSpPr>
          <p:cNvPr id="4" name="Subtitle 3">
            <a:extLst>
              <a:ext uri="{FF2B5EF4-FFF2-40B4-BE49-F238E27FC236}">
                <a16:creationId xmlns:a16="http://schemas.microsoft.com/office/drawing/2014/main" id="{56D28AA6-05B3-2463-8577-0E1C1E19E7FA}"/>
              </a:ext>
            </a:extLst>
          </p:cNvPr>
          <p:cNvSpPr>
            <a:spLocks noGrp="1"/>
          </p:cNvSpPr>
          <p:nvPr>
            <p:ph type="subTitle" idx="1"/>
          </p:nvPr>
        </p:nvSpPr>
        <p:spPr>
          <a:xfrm>
            <a:off x="934065" y="1592827"/>
            <a:ext cx="10471354" cy="4532670"/>
          </a:xfrm>
        </p:spPr>
        <p:txBody>
          <a:bodyPr/>
          <a:lstStyle/>
          <a:p>
            <a:pPr marL="171450" indent="-171450" algn="just">
              <a:lnSpc>
                <a:spcPct val="150000"/>
              </a:lnSpc>
              <a:buFont typeface="Arial" panose="020B0604020202020204" pitchFamily="34" charset="0"/>
              <a:buChar char="•"/>
            </a:pPr>
            <a:r>
              <a:rPr lang="en-US" sz="1200" cap="none" spc="0" dirty="0">
                <a:solidFill>
                  <a:schemeClr val="bg1"/>
                </a:solidFill>
                <a:latin typeface="Times New Roman" panose="02020603050405020304" pitchFamily="18" charset="0"/>
                <a:cs typeface="Times New Roman" panose="02020603050405020304" pitchFamily="18" charset="0"/>
              </a:rPr>
              <a:t> The primary objective of the project is to develop a system that can automatically identify and extract road networks from satellite imagery.</a:t>
            </a:r>
          </a:p>
          <a:p>
            <a:pPr marL="171450" indent="-171450" algn="just">
              <a:lnSpc>
                <a:spcPct val="150000"/>
              </a:lnSpc>
              <a:buFont typeface="Arial" panose="020B0604020202020204" pitchFamily="34" charset="0"/>
              <a:buChar char="•"/>
            </a:pPr>
            <a:r>
              <a:rPr lang="en-US" sz="1200" cap="none" spc="0" dirty="0">
                <a:solidFill>
                  <a:schemeClr val="bg1"/>
                </a:solidFill>
                <a:latin typeface="Times New Roman" panose="02020603050405020304" pitchFamily="18" charset="0"/>
                <a:cs typeface="Times New Roman" panose="02020603050405020304" pitchFamily="18" charset="0"/>
              </a:rPr>
              <a:t> This information is crucial for effective disaster response, as it provides critical infrastructure data that can be used to.</a:t>
            </a:r>
          </a:p>
          <a:p>
            <a:pPr marL="171450" indent="-171450" algn="just">
              <a:lnSpc>
                <a:spcPct val="150000"/>
              </a:lnSpc>
              <a:buFont typeface="Arial" panose="020B0604020202020204" pitchFamily="34" charset="0"/>
              <a:buChar char="•"/>
            </a:pPr>
            <a:r>
              <a:rPr lang="en-US"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We propose a new approach based on machine learning. </a:t>
            </a:r>
          </a:p>
          <a:p>
            <a:pPr marL="171450" indent="-171450" algn="just">
              <a:lnSpc>
                <a:spcPct val="150000"/>
              </a:lnSpc>
              <a:buFont typeface="Arial" panose="020B0604020202020204" pitchFamily="34" charset="0"/>
              <a:buChar char="•"/>
            </a:pPr>
            <a:r>
              <a:rPr lang="en-US"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First, many features reflecting road characteristics are extracted, which consist of the ratio of bright regions, the direction consistency of edges and local binary patterns.</a:t>
            </a:r>
          </a:p>
          <a:p>
            <a:pPr marL="171450" indent="-171450" algn="just">
              <a:lnSpc>
                <a:spcPct val="150000"/>
              </a:lnSpc>
              <a:buFont typeface="Arial" panose="020B0604020202020204" pitchFamily="34" charset="0"/>
              <a:buChar char="•"/>
            </a:pPr>
            <a:r>
              <a:rPr lang="en-US"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Then these features are input into a learning container, and </a:t>
            </a:r>
            <a:r>
              <a:rPr lang="en-US" sz="1200" cap="none" spc="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adaboost</a:t>
            </a:r>
            <a:r>
              <a:rPr lang="en-US"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is adopted to train classifiers and select most effective features.</a:t>
            </a:r>
          </a:p>
          <a:p>
            <a:pPr marL="171450" indent="-171450" algn="just">
              <a:lnSpc>
                <a:spcPct val="150000"/>
              </a:lnSpc>
              <a:buFont typeface="Arial" panose="020B0604020202020204" pitchFamily="34" charset="0"/>
              <a:buChar char="•"/>
            </a:pPr>
            <a:r>
              <a:rPr lang="en-US"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Finally, roads are detected with a sliding window by using the learning results and validated by combining the road connectivity.</a:t>
            </a:r>
          </a:p>
          <a:p>
            <a:pPr marL="171450" indent="-171450" algn="just">
              <a:lnSpc>
                <a:spcPct val="150000"/>
              </a:lnSpc>
              <a:buFont typeface="Arial" panose="020B0604020202020204" pitchFamily="34" charset="0"/>
              <a:buChar char="•"/>
            </a:pPr>
            <a:r>
              <a:rPr lang="en-US"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Experimental results on real </a:t>
            </a:r>
            <a:r>
              <a:rPr lang="en-US" sz="1200" cap="none" spc="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quickbird</a:t>
            </a:r>
            <a:r>
              <a:rPr lang="en-US"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images demonstrate the effectiveness and robustness of the proposed method.</a:t>
            </a:r>
            <a:endParaRPr lang="en-IN" sz="1200" cap="none" spc="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US" sz="1200" cap="none" spc="0"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15B8A0E-7A2C-C6BF-A688-E6306BD7132B}"/>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8</a:t>
            </a:fld>
            <a:endParaRPr lang="en-US" dirty="0"/>
          </a:p>
        </p:txBody>
      </p:sp>
    </p:spTree>
    <p:extLst>
      <p:ext uri="{BB962C8B-B14F-4D97-AF65-F5344CB8AC3E}">
        <p14:creationId xmlns:p14="http://schemas.microsoft.com/office/powerpoint/2010/main" val="4057508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D5F55-4335-2AAF-93D9-7B2F6EB4F751}"/>
            </a:ext>
          </a:extLst>
        </p:cNvPr>
        <p:cNvGrpSpPr/>
        <p:nvPr/>
      </p:nvGrpSpPr>
      <p:grpSpPr>
        <a:xfrm>
          <a:off x="0" y="0"/>
          <a:ext cx="0" cy="0"/>
          <a:chOff x="0" y="0"/>
          <a:chExt cx="0" cy="0"/>
        </a:xfrm>
      </p:grpSpPr>
      <p:sp>
        <p:nvSpPr>
          <p:cNvPr id="4" name="Subtitle 3">
            <a:extLst>
              <a:ext uri="{FF2B5EF4-FFF2-40B4-BE49-F238E27FC236}">
                <a16:creationId xmlns:a16="http://schemas.microsoft.com/office/drawing/2014/main" id="{39207EF6-4F2F-4CD1-B360-A125177588F5}"/>
              </a:ext>
            </a:extLst>
          </p:cNvPr>
          <p:cNvSpPr>
            <a:spLocks noGrp="1"/>
          </p:cNvSpPr>
          <p:nvPr>
            <p:ph type="subTitle" idx="1"/>
          </p:nvPr>
        </p:nvSpPr>
        <p:spPr>
          <a:xfrm>
            <a:off x="934065" y="1465005"/>
            <a:ext cx="10471354" cy="4660491"/>
          </a:xfrm>
        </p:spPr>
        <p:txBody>
          <a:bodyPr/>
          <a:lstStyle/>
          <a:p>
            <a:pPr algn="just">
              <a:lnSpc>
                <a:spcPct val="150000"/>
              </a:lnSpc>
            </a:pPr>
            <a:r>
              <a:rPr lang="en-US" sz="1200" cap="none" spc="0" dirty="0">
                <a:solidFill>
                  <a:schemeClr val="bg1"/>
                </a:solidFill>
                <a:latin typeface="Times New Roman" panose="02020603050405020304" pitchFamily="18" charset="0"/>
                <a:cs typeface="Times New Roman" panose="02020603050405020304" pitchFamily="18" charset="0"/>
              </a:rPr>
              <a:t>The primary objectives of this research are:</a:t>
            </a:r>
          </a:p>
          <a:p>
            <a:pPr marL="228600" indent="-228600" algn="just">
              <a:lnSpc>
                <a:spcPct val="150000"/>
              </a:lnSpc>
              <a:buFont typeface="+mj-lt"/>
              <a:buAutoNum type="arabicPeriod"/>
            </a:pPr>
            <a:r>
              <a:rPr lang="en-US" sz="1200" b="1" cap="none" spc="0" dirty="0">
                <a:solidFill>
                  <a:schemeClr val="bg1"/>
                </a:solidFill>
                <a:latin typeface="Times New Roman" panose="02020603050405020304" pitchFamily="18" charset="0"/>
                <a:cs typeface="Times New Roman" panose="02020603050405020304" pitchFamily="18" charset="0"/>
              </a:rPr>
              <a:t>Automation:</a:t>
            </a:r>
          </a:p>
          <a:p>
            <a:pPr marL="171450" indent="-171450" algn="just">
              <a:lnSpc>
                <a:spcPct val="150000"/>
              </a:lnSpc>
              <a:buFont typeface="Arial" panose="020B0604020202020204" pitchFamily="34" charset="0"/>
              <a:buChar char="•"/>
            </a:pPr>
            <a:r>
              <a:rPr lang="en-US" sz="1200" cap="none" spc="0" dirty="0">
                <a:solidFill>
                  <a:schemeClr val="bg1"/>
                </a:solidFill>
                <a:latin typeface="Times New Roman" panose="02020603050405020304" pitchFamily="18" charset="0"/>
                <a:cs typeface="Times New Roman" panose="02020603050405020304" pitchFamily="18" charset="0"/>
              </a:rPr>
              <a:t>Develop a fully automated system for road extraction, minimizing the need for human intervention and reducing processing time.</a:t>
            </a:r>
          </a:p>
          <a:p>
            <a:pPr marL="228600" indent="-228600" algn="just">
              <a:lnSpc>
                <a:spcPct val="150000"/>
              </a:lnSpc>
              <a:buFont typeface="+mj-lt"/>
              <a:buAutoNum type="arabicPeriod" startAt="2"/>
            </a:pPr>
            <a:r>
              <a:rPr lang="en-US" sz="1200" b="1" cap="none" spc="0" dirty="0">
                <a:solidFill>
                  <a:schemeClr val="bg1"/>
                </a:solidFill>
                <a:latin typeface="Times New Roman" panose="02020603050405020304" pitchFamily="18" charset="0"/>
                <a:cs typeface="Times New Roman" panose="02020603050405020304" pitchFamily="18" charset="0"/>
              </a:rPr>
              <a:t>Accuracy:</a:t>
            </a:r>
          </a:p>
          <a:p>
            <a:pPr marL="171450" indent="-171450" algn="just">
              <a:lnSpc>
                <a:spcPct val="150000"/>
              </a:lnSpc>
              <a:buFont typeface="Arial" panose="020B0604020202020204" pitchFamily="34" charset="0"/>
              <a:buChar char="•"/>
            </a:pPr>
            <a:r>
              <a:rPr lang="en-US" sz="1200" cap="none" spc="0" dirty="0">
                <a:solidFill>
                  <a:schemeClr val="bg1"/>
                </a:solidFill>
                <a:latin typeface="Times New Roman" panose="02020603050405020304" pitchFamily="18" charset="0"/>
                <a:cs typeface="Times New Roman" panose="02020603050405020304" pitchFamily="18" charset="0"/>
              </a:rPr>
              <a:t>Achieve high precision in road detection, even in complex urban environments and areas affected by disasters.</a:t>
            </a:r>
          </a:p>
          <a:p>
            <a:pPr marL="228600" indent="-228600" algn="just">
              <a:lnSpc>
                <a:spcPct val="150000"/>
              </a:lnSpc>
              <a:buFont typeface="+mj-lt"/>
              <a:buAutoNum type="arabicPeriod" startAt="3"/>
            </a:pPr>
            <a:r>
              <a:rPr lang="en-US" sz="1200" b="1" cap="none" spc="0" dirty="0">
                <a:solidFill>
                  <a:schemeClr val="bg1"/>
                </a:solidFill>
                <a:latin typeface="Times New Roman" panose="02020603050405020304" pitchFamily="18" charset="0"/>
                <a:cs typeface="Times New Roman" panose="02020603050405020304" pitchFamily="18" charset="0"/>
              </a:rPr>
              <a:t>Real-time processing:</a:t>
            </a:r>
          </a:p>
          <a:p>
            <a:pPr marL="171450" indent="-171450" algn="just">
              <a:lnSpc>
                <a:spcPct val="150000"/>
              </a:lnSpc>
              <a:buFont typeface="Arial" panose="020B0604020202020204" pitchFamily="34" charset="0"/>
              <a:buChar char="•"/>
            </a:pPr>
            <a:r>
              <a:rPr lang="en-US" sz="1200" cap="none" spc="0" dirty="0">
                <a:solidFill>
                  <a:schemeClr val="bg1"/>
                </a:solidFill>
                <a:latin typeface="Times New Roman" panose="02020603050405020304" pitchFamily="18" charset="0"/>
                <a:cs typeface="Times New Roman" panose="02020603050405020304" pitchFamily="18" charset="0"/>
              </a:rPr>
              <a:t>Enable near real-time processing of satellite imagery to provide up-to-date information for disaster response teams.</a:t>
            </a:r>
          </a:p>
          <a:p>
            <a:pPr marL="228600" indent="-228600" algn="just">
              <a:lnSpc>
                <a:spcPct val="150000"/>
              </a:lnSpc>
              <a:buFont typeface="+mj-lt"/>
              <a:buAutoNum type="arabicPeriod" startAt="4"/>
            </a:pPr>
            <a:r>
              <a:rPr lang="en-US" sz="1200" b="1" cap="none" spc="0" dirty="0">
                <a:solidFill>
                  <a:schemeClr val="bg1"/>
                </a:solidFill>
                <a:latin typeface="Times New Roman" panose="02020603050405020304" pitchFamily="18" charset="0"/>
                <a:cs typeface="Times New Roman" panose="02020603050405020304" pitchFamily="18" charset="0"/>
              </a:rPr>
              <a:t>Integration:</a:t>
            </a:r>
          </a:p>
          <a:p>
            <a:pPr marL="171450" indent="-171450" algn="just">
              <a:lnSpc>
                <a:spcPct val="150000"/>
              </a:lnSpc>
              <a:buFont typeface="Arial" panose="020B0604020202020204" pitchFamily="34" charset="0"/>
              <a:buChar char="•"/>
            </a:pPr>
            <a:r>
              <a:rPr lang="en-US" sz="1200" cap="none" spc="0" dirty="0">
                <a:solidFill>
                  <a:schemeClr val="bg1"/>
                </a:solidFill>
                <a:latin typeface="Times New Roman" panose="02020603050405020304" pitchFamily="18" charset="0"/>
                <a:cs typeface="Times New Roman" panose="02020603050405020304" pitchFamily="18" charset="0"/>
              </a:rPr>
              <a:t>Create a system that can be easily integrated with existing disaster management platforms and geographic information systems (GIS).</a:t>
            </a:r>
          </a:p>
          <a:p>
            <a:pPr algn="l">
              <a:lnSpc>
                <a:spcPct val="150000"/>
              </a:lnSpc>
            </a:pPr>
            <a:endParaRPr lang="en-US" sz="1200" cap="none" spc="0"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A7CBE918-C7C0-9040-998D-7102ACE9D561}"/>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9</a:t>
            </a:fld>
            <a:endParaRPr lang="en-US" dirty="0"/>
          </a:p>
        </p:txBody>
      </p:sp>
    </p:spTree>
    <p:extLst>
      <p:ext uri="{BB962C8B-B14F-4D97-AF65-F5344CB8AC3E}">
        <p14:creationId xmlns:p14="http://schemas.microsoft.com/office/powerpoint/2010/main" val="3880094151"/>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4137456-21FC-4AE2-8A94-BF06CAF2EB9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857</TotalTime>
  <Words>2128</Words>
  <Application>Microsoft Office PowerPoint</Application>
  <PresentationFormat>Widescreen</PresentationFormat>
  <Paragraphs>246</Paragraphs>
  <Slides>29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Arial Black</vt:lpstr>
      <vt:lpstr>Arial Nova</vt:lpstr>
      <vt:lpstr>Biome</vt:lpstr>
      <vt:lpstr>Calibri</vt:lpstr>
      <vt:lpstr>Times New Roman</vt:lpstr>
      <vt:lpstr>Custom</vt:lpstr>
      <vt:lpstr>CMR COLLEGE OF ENGINEERING &amp; TECHNOLOGY Kandlakoya, Medchal, Hyderabad - 501401 Department of AIML </vt:lpstr>
      <vt:lpstr>outline</vt:lpstr>
      <vt:lpstr> </vt:lpstr>
      <vt:lpstr>abstract</vt:lpstr>
      <vt:lpstr> </vt:lpstr>
      <vt:lpstr>introduction</vt:lpstr>
      <vt:lpstr> </vt:lpstr>
      <vt:lpstr>research objective</vt:lpstr>
      <vt:lpstr>PowerPoint Presentation</vt:lpstr>
      <vt:lpstr> </vt:lpstr>
      <vt:lpstr>Problem definition</vt:lpstr>
      <vt:lpstr> </vt:lpstr>
      <vt:lpstr>Scope of the project</vt:lpstr>
      <vt:lpstr> </vt:lpstr>
      <vt:lpstr>Literature review</vt:lpstr>
      <vt:lpstr>Literature review</vt:lpstr>
      <vt:lpstr> </vt:lpstr>
      <vt:lpstr>Existing systems</vt:lpstr>
      <vt:lpstr> </vt:lpstr>
      <vt:lpstr>Implementation of  Proposed systems</vt:lpstr>
      <vt:lpstr>Implementation of  proposed systems</vt:lpstr>
      <vt:lpstr>Implementation of  proposed systems</vt:lpstr>
      <vt:lpstr> </vt:lpstr>
      <vt:lpstr>conclusion</vt:lpstr>
      <vt:lpstr> </vt:lpstr>
      <vt:lpstr>FUTURE DIRECTIONS</vt:lpstr>
      <vt:lpstr>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Rohith Ch</dc:creator>
  <cp:lastModifiedBy>Rohith Ch</cp:lastModifiedBy>
  <cp:revision>3</cp:revision>
  <dcterms:created xsi:type="dcterms:W3CDTF">2024-10-28T05:06:21Z</dcterms:created>
  <dcterms:modified xsi:type="dcterms:W3CDTF">2025-03-28T06:13:11Z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