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9C52"/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6DB2-D46D-4DC9-87E8-575366210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3BEC9-9691-4EE1-A1A1-4A1EC77E6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38D3-00D2-460E-854E-C735F9B0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09AA-6798-4FF3-B29E-F7FED295B44E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F0CC8-1313-4674-8BFA-B8C429DA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93F59-ED40-4572-ADE2-A70BA893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7481-9F00-413B-A0EE-E0C7484C8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76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D9B1-963D-408B-B0EC-9AE88F43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E9D98-AA46-472A-964D-A1D35CF1B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4EA73-98C7-4DEC-B2D4-9248C79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09AA-6798-4FF3-B29E-F7FED295B44E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38E14-2BE6-40D0-B90F-5B6AE8B4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FA6DB-B408-4534-AB00-B731D881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7481-9F00-413B-A0EE-E0C7484C8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79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4088F-1739-4DF4-881C-BF87170A0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9E8F5-B6B2-400E-9D8A-F53F13C68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28F2A-069B-425A-80E5-F674763B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09AA-6798-4FF3-B29E-F7FED295B44E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AE43D-0ECA-4F0A-8CB1-7E31BD8B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37827-EBDE-4138-A71A-BA5D258A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7481-9F00-413B-A0EE-E0C7484C8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5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988D1-9F43-4955-964E-DDFF4E55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E74BD-F2FE-4DB8-B981-E4C0E0E55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8B0D2-C791-4AB1-BC99-62620677C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09AA-6798-4FF3-B29E-F7FED295B44E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3B10B-6CD0-4909-A01B-2887511A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1262F-2DE5-44FC-9BB6-022A6BED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7481-9F00-413B-A0EE-E0C7484C8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11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D807-5A1F-4C59-A9D7-9D1CC93F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926DA-63B7-4CCE-B347-C6C47E5EC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E15BA-818F-4520-9EB9-C4F40DF2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09AA-6798-4FF3-B29E-F7FED295B44E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F0EBB-88AB-4D9D-91CE-508BD195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CC681-0889-41A1-AAE3-0BE4CF68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7481-9F00-413B-A0EE-E0C7484C8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27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CE0E-FB5B-4E51-80F7-01517F85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4426D-C4E4-405A-B45B-6DD63A1CA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FBD51-9831-4F5A-B58C-656272DE4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07394-55CE-470F-99F6-88D6FB9C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09AA-6798-4FF3-B29E-F7FED295B44E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17AEC-1069-42C0-A6D4-1D67A689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4CF00-ADBB-4113-9939-7D4FB04E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7481-9F00-413B-A0EE-E0C7484C8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23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A16D-6046-4347-B7DD-D10D1A55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D4EF1-D4F2-4634-A876-0102F2CF8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9B508-4A25-47A3-8E2A-873833B20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97642-5ED7-4956-BCF8-BB655A9BC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0DA62-617C-4994-B269-EF96590E7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58187-3199-4D1E-A83E-128545CE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09AA-6798-4FF3-B29E-F7FED295B44E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EBE90-EF6E-4343-9E30-E8C0E12B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DAECC-586E-4394-8E80-D921434D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7481-9F00-413B-A0EE-E0C7484C8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55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FA6D-C0A9-4A7E-818D-AC39B8C5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0B05D-65A5-4669-8A11-BAFF82E1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09AA-6798-4FF3-B29E-F7FED295B44E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3AA8F-CAA8-4727-A071-7B6C84B2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221BC-E537-4B83-947E-B03AC969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7481-9F00-413B-A0EE-E0C7484C8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87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02AF0-102A-45EE-B21A-B5109090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09AA-6798-4FF3-B29E-F7FED295B44E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AE1A1-89C4-49B4-A4D2-47F586A2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80460-5C55-466F-9EFA-C1BD71D1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7481-9F00-413B-A0EE-E0C7484C8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95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EF7C-1550-4F00-AA62-932BC5F6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C968-1F5B-42EC-B6E4-3F3C3358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6B6C0-81CE-4841-91AE-C7134CE1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B2623-6DA5-46ED-80A7-4049567A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09AA-6798-4FF3-B29E-F7FED295B44E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77A88-9588-4951-89BB-85CA8829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067CD-71C6-4CBB-94E4-AD2E9A19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7481-9F00-413B-A0EE-E0C7484C8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07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1874-06FB-4306-8C16-FE5FBDD3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38D5E-50F2-46AC-A418-2E1F3406F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A1A32-B1D1-42E2-8325-18F2E6D33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39EA7-FD58-4B7A-BC14-ECB6B19E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09AA-6798-4FF3-B29E-F7FED295B44E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41C07-5DDC-4DA7-AAD2-8EB84B03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E62FF-0B1C-458C-82FE-A77432B4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7481-9F00-413B-A0EE-E0C7484C8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79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5ABD9-FB25-4919-B60A-3D7A5D99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0FE75-BB1C-40A8-852D-B8E2BDADF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21BF3-5E13-490A-A0D5-4981365F3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909AA-6798-4FF3-B29E-F7FED295B44E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7C8D5-2390-4E0A-9450-CF13BC16B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CBC05-7A46-4238-B896-EF4EDCE9B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77481-9F00-413B-A0EE-E0C7484C8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5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profile of a face mapped out with blue lines between various features to form a map over the face, against a black background">
            <a:extLst>
              <a:ext uri="{FF2B5EF4-FFF2-40B4-BE49-F238E27FC236}">
                <a16:creationId xmlns:a16="http://schemas.microsoft.com/office/drawing/2014/main" id="{B0AF4DA2-109F-4125-AAF8-A4F81FE11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730" y="1332581"/>
            <a:ext cx="5975444" cy="427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BCF7B7-F36C-4C39-9629-5198A741D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210425" cy="1981200"/>
          </a:xfrm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 System</a:t>
            </a:r>
            <a:b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b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Face-Recognition</a:t>
            </a:r>
            <a:endParaRPr lang="en-IN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D91491-0514-4456-8266-462FE9EB2B66}"/>
              </a:ext>
            </a:extLst>
          </p:cNvPr>
          <p:cNvSpPr txBox="1"/>
          <p:nvPr/>
        </p:nvSpPr>
        <p:spPr>
          <a:xfrm>
            <a:off x="2427631" y="2438221"/>
            <a:ext cx="2983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Project Guide 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M . Rajesh Babu</a:t>
            </a:r>
          </a:p>
          <a:p>
            <a:pPr algn="ctr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Professor , CSE Department</a:t>
            </a:r>
          </a:p>
          <a:p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16DE43-D271-4B0B-B511-E880D4DE5BBA}"/>
              </a:ext>
            </a:extLst>
          </p:cNvPr>
          <p:cNvSpPr txBox="1"/>
          <p:nvPr/>
        </p:nvSpPr>
        <p:spPr>
          <a:xfrm>
            <a:off x="159026" y="4791447"/>
            <a:ext cx="36004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Batch C14</a:t>
            </a:r>
          </a:p>
          <a:p>
            <a:r>
              <a:rPr lang="en-IN" sz="1600" dirty="0" err="1">
                <a:solidFill>
                  <a:schemeClr val="bg1"/>
                </a:solidFill>
              </a:rPr>
              <a:t>R.Vamsi</a:t>
            </a:r>
            <a:r>
              <a:rPr lang="en-IN" sz="1600" dirty="0">
                <a:solidFill>
                  <a:schemeClr val="bg1"/>
                </a:solidFill>
              </a:rPr>
              <a:t> Krishna           -   Y17ACS536</a:t>
            </a:r>
          </a:p>
          <a:p>
            <a:r>
              <a:rPr lang="en-IN" sz="1600" dirty="0" err="1">
                <a:solidFill>
                  <a:schemeClr val="bg1"/>
                </a:solidFill>
              </a:rPr>
              <a:t>Sk.Anusha</a:t>
            </a:r>
            <a:r>
              <a:rPr lang="en-IN" sz="1600" dirty="0">
                <a:solidFill>
                  <a:schemeClr val="bg1"/>
                </a:solidFill>
              </a:rPr>
              <a:t>                     -   Y17ACS540</a:t>
            </a:r>
          </a:p>
          <a:p>
            <a:r>
              <a:rPr lang="en-IN" sz="1600" dirty="0" err="1">
                <a:solidFill>
                  <a:schemeClr val="bg1"/>
                </a:solidFill>
              </a:rPr>
              <a:t>V.Anil</a:t>
            </a:r>
            <a:r>
              <a:rPr lang="en-IN" sz="1600" dirty="0">
                <a:solidFill>
                  <a:schemeClr val="bg1"/>
                </a:solidFill>
              </a:rPr>
              <a:t> Kumar                 -   Y17ACS565</a:t>
            </a:r>
          </a:p>
          <a:p>
            <a:r>
              <a:rPr lang="en-IN" sz="1600" dirty="0" err="1">
                <a:solidFill>
                  <a:schemeClr val="bg1"/>
                </a:solidFill>
              </a:rPr>
              <a:t>T.Prasannatha</a:t>
            </a:r>
            <a:r>
              <a:rPr lang="en-IN" sz="1600" dirty="0">
                <a:solidFill>
                  <a:schemeClr val="bg1"/>
                </a:solidFill>
              </a:rPr>
              <a:t> Babu     -   Y17ACS550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79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7F12-13C6-4D82-A508-C390D726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7957"/>
            <a:ext cx="11487150" cy="97155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8853AFE6-2F97-4177-9AEC-D27C5F3EF896}"/>
              </a:ext>
            </a:extLst>
          </p:cNvPr>
          <p:cNvSpPr/>
          <p:nvPr/>
        </p:nvSpPr>
        <p:spPr>
          <a:xfrm>
            <a:off x="200025" y="142875"/>
            <a:ext cx="314325" cy="542925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0A4312FF-F998-47A9-97D7-E44DE7C6DC2D}"/>
              </a:ext>
            </a:extLst>
          </p:cNvPr>
          <p:cNvSpPr/>
          <p:nvPr/>
        </p:nvSpPr>
        <p:spPr>
          <a:xfrm rot="774656">
            <a:off x="4818908" y="228517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0C1E6D08-7778-4CCE-B114-B5482ACCA05C}"/>
              </a:ext>
            </a:extLst>
          </p:cNvPr>
          <p:cNvSpPr/>
          <p:nvPr/>
        </p:nvSpPr>
        <p:spPr>
          <a:xfrm rot="774656">
            <a:off x="5027245" y="228516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FA20FAE5-7A11-43D5-9901-5FD3A0015B0B}"/>
              </a:ext>
            </a:extLst>
          </p:cNvPr>
          <p:cNvSpPr/>
          <p:nvPr/>
        </p:nvSpPr>
        <p:spPr>
          <a:xfrm rot="774656">
            <a:off x="5220169" y="241227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D5858E60-76C5-4A16-A168-AB230A3D7CD1}"/>
              </a:ext>
            </a:extLst>
          </p:cNvPr>
          <p:cNvSpPr/>
          <p:nvPr/>
        </p:nvSpPr>
        <p:spPr>
          <a:xfrm rot="774656">
            <a:off x="5428506" y="241229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1519E017-BF6C-4D8A-9093-055D1C677323}"/>
              </a:ext>
            </a:extLst>
          </p:cNvPr>
          <p:cNvSpPr/>
          <p:nvPr/>
        </p:nvSpPr>
        <p:spPr>
          <a:xfrm rot="774656">
            <a:off x="5630956" y="241228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551D6BCD-802E-435A-B6E8-9ECA05FDC9F8}"/>
              </a:ext>
            </a:extLst>
          </p:cNvPr>
          <p:cNvSpPr/>
          <p:nvPr/>
        </p:nvSpPr>
        <p:spPr>
          <a:xfrm rot="774656">
            <a:off x="5839293" y="241227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44430646-C267-445C-9C07-DAE70F6AB6C3}"/>
              </a:ext>
            </a:extLst>
          </p:cNvPr>
          <p:cNvSpPr/>
          <p:nvPr/>
        </p:nvSpPr>
        <p:spPr>
          <a:xfrm rot="774656">
            <a:off x="6032217" y="253938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321D1357-F908-4439-898E-43EA073D5CAB}"/>
              </a:ext>
            </a:extLst>
          </p:cNvPr>
          <p:cNvSpPr/>
          <p:nvPr/>
        </p:nvSpPr>
        <p:spPr>
          <a:xfrm rot="774656">
            <a:off x="6240554" y="253940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E7A9A395-419C-4194-9935-6FC3C4455BEC}"/>
              </a:ext>
            </a:extLst>
          </p:cNvPr>
          <p:cNvSpPr/>
          <p:nvPr/>
        </p:nvSpPr>
        <p:spPr>
          <a:xfrm rot="774656">
            <a:off x="6439543" y="253941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31E8F6F5-31B3-4AFB-B6D4-A3612C7429DF}"/>
              </a:ext>
            </a:extLst>
          </p:cNvPr>
          <p:cNvSpPr/>
          <p:nvPr/>
        </p:nvSpPr>
        <p:spPr>
          <a:xfrm rot="774656">
            <a:off x="6647880" y="253940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1B3C31EB-CEBD-42F4-8C4A-E585378E0276}"/>
              </a:ext>
            </a:extLst>
          </p:cNvPr>
          <p:cNvSpPr/>
          <p:nvPr/>
        </p:nvSpPr>
        <p:spPr>
          <a:xfrm rot="774656">
            <a:off x="6840804" y="266651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Data 20">
            <a:extLst>
              <a:ext uri="{FF2B5EF4-FFF2-40B4-BE49-F238E27FC236}">
                <a16:creationId xmlns:a16="http://schemas.microsoft.com/office/drawing/2014/main" id="{D5A12125-9894-4DFB-8048-CB113F30CCC1}"/>
              </a:ext>
            </a:extLst>
          </p:cNvPr>
          <p:cNvSpPr/>
          <p:nvPr/>
        </p:nvSpPr>
        <p:spPr>
          <a:xfrm rot="774656">
            <a:off x="7049141" y="266653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Half Frame 21">
            <a:extLst>
              <a:ext uri="{FF2B5EF4-FFF2-40B4-BE49-F238E27FC236}">
                <a16:creationId xmlns:a16="http://schemas.microsoft.com/office/drawing/2014/main" id="{25003D91-68F4-4153-8C72-3ECD1D2E26B5}"/>
              </a:ext>
            </a:extLst>
          </p:cNvPr>
          <p:cNvSpPr/>
          <p:nvPr/>
        </p:nvSpPr>
        <p:spPr>
          <a:xfrm rot="10800000">
            <a:off x="11726200" y="436582"/>
            <a:ext cx="314325" cy="542925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7786CF-1D6D-4B21-8772-20543B9FF948}"/>
              </a:ext>
            </a:extLst>
          </p:cNvPr>
          <p:cNvCxnSpPr>
            <a:cxnSpLocks/>
          </p:cNvCxnSpPr>
          <p:nvPr/>
        </p:nvCxnSpPr>
        <p:spPr>
          <a:xfrm>
            <a:off x="646987" y="979507"/>
            <a:ext cx="10466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412136A-E3CD-496E-BF06-838358BE7AD3}"/>
              </a:ext>
            </a:extLst>
          </p:cNvPr>
          <p:cNvSpPr txBox="1"/>
          <p:nvPr/>
        </p:nvSpPr>
        <p:spPr>
          <a:xfrm>
            <a:off x="617629" y="1327574"/>
            <a:ext cx="341845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Face Detection:-</a:t>
            </a:r>
            <a:endParaRPr lang="en-IN" sz="2300" b="1" dirty="0"/>
          </a:p>
        </p:txBody>
      </p:sp>
      <p:pic>
        <p:nvPicPr>
          <p:cNvPr id="11" name="Picture 10" descr="A picture containing person, person, dark&#10;&#10;Description automatically generated">
            <a:extLst>
              <a:ext uri="{FF2B5EF4-FFF2-40B4-BE49-F238E27FC236}">
                <a16:creationId xmlns:a16="http://schemas.microsoft.com/office/drawing/2014/main" id="{50542934-05EB-4763-9A62-6B1912FE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79" y="3737616"/>
            <a:ext cx="2856707" cy="1903435"/>
          </a:xfrm>
          <a:prstGeom prst="rect">
            <a:avLst/>
          </a:prstGeom>
        </p:spPr>
      </p:pic>
      <p:pic>
        <p:nvPicPr>
          <p:cNvPr id="25" name="Picture 24" descr="A picture containing person, person, dark&#10;&#10;Description automatically generated">
            <a:extLst>
              <a:ext uri="{FF2B5EF4-FFF2-40B4-BE49-F238E27FC236}">
                <a16:creationId xmlns:a16="http://schemas.microsoft.com/office/drawing/2014/main" id="{9D03C5B8-3A4F-48E8-AB95-28CEB288B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760" y="3737616"/>
            <a:ext cx="2856707" cy="190343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ED7EF45-8380-4BC6-B929-5AC99B063975}"/>
              </a:ext>
            </a:extLst>
          </p:cNvPr>
          <p:cNvSpPr/>
          <p:nvPr/>
        </p:nvSpPr>
        <p:spPr>
          <a:xfrm>
            <a:off x="8460420" y="3897297"/>
            <a:ext cx="807868" cy="93215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61FB19F-9B8D-4B64-ABC9-44DA8DC9519D}"/>
              </a:ext>
            </a:extLst>
          </p:cNvPr>
          <p:cNvSpPr/>
          <p:nvPr/>
        </p:nvSpPr>
        <p:spPr>
          <a:xfrm>
            <a:off x="4935703" y="4449677"/>
            <a:ext cx="1666439" cy="239656"/>
          </a:xfrm>
          <a:prstGeom prst="rightArrow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EF7735-FE71-40A6-9B3C-E3C7E89212DD}"/>
              </a:ext>
            </a:extLst>
          </p:cNvPr>
          <p:cNvSpPr txBox="1"/>
          <p:nvPr/>
        </p:nvSpPr>
        <p:spPr>
          <a:xfrm>
            <a:off x="730103" y="1802181"/>
            <a:ext cx="9286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 is a computer technology being used in a variety of applications that identifies human faces in digital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OpenCV is most popular library to detect faces in a image.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385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7F12-13C6-4D82-A508-C390D726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7957"/>
            <a:ext cx="11487150" cy="97155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8853AFE6-2F97-4177-9AEC-D27C5F3EF896}"/>
              </a:ext>
            </a:extLst>
          </p:cNvPr>
          <p:cNvSpPr/>
          <p:nvPr/>
        </p:nvSpPr>
        <p:spPr>
          <a:xfrm>
            <a:off x="200025" y="142875"/>
            <a:ext cx="314325" cy="542925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Half Frame 21">
            <a:extLst>
              <a:ext uri="{FF2B5EF4-FFF2-40B4-BE49-F238E27FC236}">
                <a16:creationId xmlns:a16="http://schemas.microsoft.com/office/drawing/2014/main" id="{25003D91-68F4-4153-8C72-3ECD1D2E26B5}"/>
              </a:ext>
            </a:extLst>
          </p:cNvPr>
          <p:cNvSpPr/>
          <p:nvPr/>
        </p:nvSpPr>
        <p:spPr>
          <a:xfrm rot="10800000">
            <a:off x="11585795" y="436582"/>
            <a:ext cx="314325" cy="542925"/>
          </a:xfrm>
          <a:prstGeom prst="halfFrame">
            <a:avLst>
              <a:gd name="adj1" fmla="val 53104"/>
              <a:gd name="adj2" fmla="val 3333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7786CF-1D6D-4B21-8772-20543B9FF948}"/>
              </a:ext>
            </a:extLst>
          </p:cNvPr>
          <p:cNvCxnSpPr>
            <a:cxnSpLocks/>
          </p:cNvCxnSpPr>
          <p:nvPr/>
        </p:nvCxnSpPr>
        <p:spPr>
          <a:xfrm>
            <a:off x="646987" y="979507"/>
            <a:ext cx="10466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9215A08-C101-4336-AAB3-D64A51C94007}"/>
              </a:ext>
            </a:extLst>
          </p:cNvPr>
          <p:cNvSpPr txBox="1"/>
          <p:nvPr/>
        </p:nvSpPr>
        <p:spPr>
          <a:xfrm>
            <a:off x="646987" y="1154097"/>
            <a:ext cx="349888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Face Recognition :-</a:t>
            </a:r>
            <a:endParaRPr lang="en-IN" sz="2300" b="1" dirty="0"/>
          </a:p>
        </p:txBody>
      </p:sp>
      <p:pic>
        <p:nvPicPr>
          <p:cNvPr id="23" name="Picture 22" descr="A picture containing person, person, dark&#10;&#10;Description automatically generated">
            <a:extLst>
              <a:ext uri="{FF2B5EF4-FFF2-40B4-BE49-F238E27FC236}">
                <a16:creationId xmlns:a16="http://schemas.microsoft.com/office/drawing/2014/main" id="{29ACD3EB-15DB-4B61-BB75-03E0B5CEC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79" y="3737616"/>
            <a:ext cx="2856707" cy="1903435"/>
          </a:xfrm>
          <a:prstGeom prst="rect">
            <a:avLst/>
          </a:prstGeom>
        </p:spPr>
      </p:pic>
      <p:pic>
        <p:nvPicPr>
          <p:cNvPr id="25" name="Picture 24" descr="A picture containing person, person, dark&#10;&#10;Description automatically generated">
            <a:extLst>
              <a:ext uri="{FF2B5EF4-FFF2-40B4-BE49-F238E27FC236}">
                <a16:creationId xmlns:a16="http://schemas.microsoft.com/office/drawing/2014/main" id="{0BACC4CB-7E76-4DA9-BDCB-8F108B01A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760" y="3737616"/>
            <a:ext cx="2856707" cy="190343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2255B18-2832-4DEF-8A00-C088D3738DF3}"/>
              </a:ext>
            </a:extLst>
          </p:cNvPr>
          <p:cNvSpPr/>
          <p:nvPr/>
        </p:nvSpPr>
        <p:spPr>
          <a:xfrm>
            <a:off x="8460420" y="3897297"/>
            <a:ext cx="807868" cy="93215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D6A8C5D-ECBC-4DE6-B171-780F754327D6}"/>
              </a:ext>
            </a:extLst>
          </p:cNvPr>
          <p:cNvSpPr/>
          <p:nvPr/>
        </p:nvSpPr>
        <p:spPr>
          <a:xfrm>
            <a:off x="4935703" y="4449677"/>
            <a:ext cx="1666439" cy="239656"/>
          </a:xfrm>
          <a:prstGeom prst="rightArrow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41B6C7-C96F-41E4-81D8-A8E8D091D32F}"/>
              </a:ext>
            </a:extLst>
          </p:cNvPr>
          <p:cNvSpPr txBox="1"/>
          <p:nvPr/>
        </p:nvSpPr>
        <p:spPr>
          <a:xfrm>
            <a:off x="9268288" y="3884889"/>
            <a:ext cx="66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5782A-E9AC-48AF-B1E7-071D73BDE9FE}"/>
              </a:ext>
            </a:extLst>
          </p:cNvPr>
          <p:cNvSpPr txBox="1"/>
          <p:nvPr/>
        </p:nvSpPr>
        <p:spPr>
          <a:xfrm>
            <a:off x="896645" y="1686757"/>
            <a:ext cx="89318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 technology capable of matching human face from a digital image against a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a deep learning algorithm(ex:- CNN) to perform face recognition.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TensorFlow is most popular library to implement CNN.</a:t>
            </a:r>
          </a:p>
        </p:txBody>
      </p:sp>
    </p:spTree>
    <p:extLst>
      <p:ext uri="{BB962C8B-B14F-4D97-AF65-F5344CB8AC3E}">
        <p14:creationId xmlns:p14="http://schemas.microsoft.com/office/powerpoint/2010/main" val="527036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7F12-13C6-4D82-A508-C390D726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7957"/>
            <a:ext cx="11487150" cy="97155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Neural Networks</a:t>
            </a: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8853AFE6-2F97-4177-9AEC-D27C5F3EF896}"/>
              </a:ext>
            </a:extLst>
          </p:cNvPr>
          <p:cNvSpPr/>
          <p:nvPr/>
        </p:nvSpPr>
        <p:spPr>
          <a:xfrm>
            <a:off x="200025" y="142875"/>
            <a:ext cx="314325" cy="542925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Half Frame 21">
            <a:extLst>
              <a:ext uri="{FF2B5EF4-FFF2-40B4-BE49-F238E27FC236}">
                <a16:creationId xmlns:a16="http://schemas.microsoft.com/office/drawing/2014/main" id="{25003D91-68F4-4153-8C72-3ECD1D2E26B5}"/>
              </a:ext>
            </a:extLst>
          </p:cNvPr>
          <p:cNvSpPr/>
          <p:nvPr/>
        </p:nvSpPr>
        <p:spPr>
          <a:xfrm rot="10800000">
            <a:off x="11585795" y="436582"/>
            <a:ext cx="314325" cy="542925"/>
          </a:xfrm>
          <a:prstGeom prst="halfFrame">
            <a:avLst>
              <a:gd name="adj1" fmla="val 53104"/>
              <a:gd name="adj2" fmla="val 3333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7786CF-1D6D-4B21-8772-20543B9FF948}"/>
              </a:ext>
            </a:extLst>
          </p:cNvPr>
          <p:cNvCxnSpPr>
            <a:cxnSpLocks/>
          </p:cNvCxnSpPr>
          <p:nvPr/>
        </p:nvCxnSpPr>
        <p:spPr>
          <a:xfrm>
            <a:off x="646987" y="979507"/>
            <a:ext cx="10466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B573FF7-A1D4-4217-AF84-EBBEAF76D521}"/>
              </a:ext>
            </a:extLst>
          </p:cNvPr>
          <p:cNvSpPr txBox="1"/>
          <p:nvPr/>
        </p:nvSpPr>
        <p:spPr>
          <a:xfrm>
            <a:off x="646986" y="1216241"/>
            <a:ext cx="10529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CNN is a type of feed-forward artificial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Unlike ANN ,In CNN the neurons in one layer are connected to only some portion of neurons in another layer to decerase the time required for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Layers in CNN :-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Covolution 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ReLU 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Pooling 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Fully Connected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97300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7F12-13C6-4D82-A508-C390D726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7957"/>
            <a:ext cx="11487150" cy="97155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Neural Networks</a:t>
            </a: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8853AFE6-2F97-4177-9AEC-D27C5F3EF896}"/>
              </a:ext>
            </a:extLst>
          </p:cNvPr>
          <p:cNvSpPr/>
          <p:nvPr/>
        </p:nvSpPr>
        <p:spPr>
          <a:xfrm>
            <a:off x="200025" y="142875"/>
            <a:ext cx="314325" cy="542925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Half Frame 21">
            <a:extLst>
              <a:ext uri="{FF2B5EF4-FFF2-40B4-BE49-F238E27FC236}">
                <a16:creationId xmlns:a16="http://schemas.microsoft.com/office/drawing/2014/main" id="{25003D91-68F4-4153-8C72-3ECD1D2E26B5}"/>
              </a:ext>
            </a:extLst>
          </p:cNvPr>
          <p:cNvSpPr/>
          <p:nvPr/>
        </p:nvSpPr>
        <p:spPr>
          <a:xfrm rot="10800000">
            <a:off x="11585795" y="436582"/>
            <a:ext cx="314325" cy="542925"/>
          </a:xfrm>
          <a:prstGeom prst="halfFrame">
            <a:avLst>
              <a:gd name="adj1" fmla="val 53104"/>
              <a:gd name="adj2" fmla="val 3333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7786CF-1D6D-4B21-8772-20543B9FF948}"/>
              </a:ext>
            </a:extLst>
          </p:cNvPr>
          <p:cNvCxnSpPr>
            <a:cxnSpLocks/>
          </p:cNvCxnSpPr>
          <p:nvPr/>
        </p:nvCxnSpPr>
        <p:spPr>
          <a:xfrm>
            <a:off x="646987" y="979507"/>
            <a:ext cx="10466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0D119CA-2035-4535-AE0A-D26D5CE80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67" r="32500" b="39677"/>
          <a:stretch/>
        </p:blipFill>
        <p:spPr>
          <a:xfrm>
            <a:off x="514350" y="979506"/>
            <a:ext cx="5096337" cy="31130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C9933C-2281-4ABC-A28A-F4970556AF03}"/>
              </a:ext>
            </a:extLst>
          </p:cNvPr>
          <p:cNvSpPr txBox="1"/>
          <p:nvPr/>
        </p:nvSpPr>
        <p:spPr>
          <a:xfrm>
            <a:off x="514350" y="4402143"/>
            <a:ext cx="480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is represented in the form of  3Dmatrix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pixel has 3 values RGB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E5C3E66-A2A1-48AA-AE33-0D3AE9D88A35}"/>
              </a:ext>
            </a:extLst>
          </p:cNvPr>
          <p:cNvSpPr/>
          <p:nvPr/>
        </p:nvSpPr>
        <p:spPr>
          <a:xfrm>
            <a:off x="6257925" y="2254917"/>
            <a:ext cx="816351" cy="1153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62BB05-235C-4D9F-A3F8-EE401E916BEE}"/>
              </a:ext>
            </a:extLst>
          </p:cNvPr>
          <p:cNvSpPr txBox="1"/>
          <p:nvPr/>
        </p:nvSpPr>
        <p:spPr>
          <a:xfrm>
            <a:off x="7074276" y="4402143"/>
            <a:ext cx="48028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for classification we don’t need RGB colors we just need shape of object so we need to convert RGB image to Black&amp;White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Black&amp;White Representation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Black pixel  -&gt;  1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White pixel -&gt; 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FF406A-B5A2-4886-8071-2566BF5E1F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33" t="25483" r="59879" b="40859"/>
          <a:stretch/>
        </p:blipFill>
        <p:spPr>
          <a:xfrm>
            <a:off x="7721514" y="1242874"/>
            <a:ext cx="2922812" cy="263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51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7F12-13C6-4D82-A508-C390D726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7957"/>
            <a:ext cx="11487150" cy="97155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Neural Networks</a:t>
            </a: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8853AFE6-2F97-4177-9AEC-D27C5F3EF896}"/>
              </a:ext>
            </a:extLst>
          </p:cNvPr>
          <p:cNvSpPr/>
          <p:nvPr/>
        </p:nvSpPr>
        <p:spPr>
          <a:xfrm>
            <a:off x="200025" y="142875"/>
            <a:ext cx="314325" cy="542925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Half Frame 21">
            <a:extLst>
              <a:ext uri="{FF2B5EF4-FFF2-40B4-BE49-F238E27FC236}">
                <a16:creationId xmlns:a16="http://schemas.microsoft.com/office/drawing/2014/main" id="{25003D91-68F4-4153-8C72-3ECD1D2E26B5}"/>
              </a:ext>
            </a:extLst>
          </p:cNvPr>
          <p:cNvSpPr/>
          <p:nvPr/>
        </p:nvSpPr>
        <p:spPr>
          <a:xfrm rot="10800000">
            <a:off x="11585795" y="436582"/>
            <a:ext cx="314325" cy="542925"/>
          </a:xfrm>
          <a:prstGeom prst="halfFrame">
            <a:avLst>
              <a:gd name="adj1" fmla="val 53104"/>
              <a:gd name="adj2" fmla="val 3333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7786CF-1D6D-4B21-8772-20543B9FF948}"/>
              </a:ext>
            </a:extLst>
          </p:cNvPr>
          <p:cNvCxnSpPr>
            <a:cxnSpLocks/>
          </p:cNvCxnSpPr>
          <p:nvPr/>
        </p:nvCxnSpPr>
        <p:spPr>
          <a:xfrm>
            <a:off x="646987" y="979507"/>
            <a:ext cx="10466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A7780CC-3AB5-4713-A7AF-F4C79E1036C9}"/>
              </a:ext>
            </a:extLst>
          </p:cNvPr>
          <p:cNvSpPr/>
          <p:nvPr/>
        </p:nvSpPr>
        <p:spPr>
          <a:xfrm>
            <a:off x="5381347" y="1136341"/>
            <a:ext cx="14293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1F17A8-693B-46B1-B816-3A2199BC17C2}"/>
              </a:ext>
            </a:extLst>
          </p:cNvPr>
          <p:cNvSpPr/>
          <p:nvPr/>
        </p:nvSpPr>
        <p:spPr>
          <a:xfrm>
            <a:off x="5381347" y="2932595"/>
            <a:ext cx="154471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3DE2BA-4560-4AA8-8F9C-37521740DAE6}"/>
              </a:ext>
            </a:extLst>
          </p:cNvPr>
          <p:cNvSpPr/>
          <p:nvPr/>
        </p:nvSpPr>
        <p:spPr>
          <a:xfrm>
            <a:off x="5495278" y="4918229"/>
            <a:ext cx="1544714" cy="680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4A1EBE-B7E2-41C5-BEFF-C74F50D01ABB}"/>
              </a:ext>
            </a:extLst>
          </p:cNvPr>
          <p:cNvSpPr/>
          <p:nvPr/>
        </p:nvSpPr>
        <p:spPr>
          <a:xfrm>
            <a:off x="1722267" y="4801334"/>
            <a:ext cx="13582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Image 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E67FCA-0B39-4570-9282-673E790A19EB}"/>
              </a:ext>
            </a:extLst>
          </p:cNvPr>
          <p:cNvSpPr/>
          <p:nvPr/>
        </p:nvSpPr>
        <p:spPr>
          <a:xfrm>
            <a:off x="9712170" y="4918229"/>
            <a:ext cx="1251751" cy="680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Classifies the image 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1C25A5-6968-45E0-B13C-D12831275D92}"/>
              </a:ext>
            </a:extLst>
          </p:cNvPr>
          <p:cNvCxnSpPr>
            <a:cxnSpLocks/>
          </p:cNvCxnSpPr>
          <p:nvPr/>
        </p:nvCxnSpPr>
        <p:spPr>
          <a:xfrm>
            <a:off x="6158144" y="2183907"/>
            <a:ext cx="0" cy="6480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393071-8546-4533-8196-E5A0119BF3C7}"/>
              </a:ext>
            </a:extLst>
          </p:cNvPr>
          <p:cNvCxnSpPr>
            <a:cxnSpLocks/>
          </p:cNvCxnSpPr>
          <p:nvPr/>
        </p:nvCxnSpPr>
        <p:spPr>
          <a:xfrm>
            <a:off x="6158144" y="3968318"/>
            <a:ext cx="0" cy="7560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B0FA93-98B0-4229-9005-0ED11B4109A5}"/>
              </a:ext>
            </a:extLst>
          </p:cNvPr>
          <p:cNvCxnSpPr>
            <a:cxnSpLocks/>
          </p:cNvCxnSpPr>
          <p:nvPr/>
        </p:nvCxnSpPr>
        <p:spPr>
          <a:xfrm>
            <a:off x="3533316" y="5265939"/>
            <a:ext cx="1090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41944A-004C-492E-9CF5-5858EF193194}"/>
              </a:ext>
            </a:extLst>
          </p:cNvPr>
          <p:cNvCxnSpPr>
            <a:cxnSpLocks/>
          </p:cNvCxnSpPr>
          <p:nvPr/>
        </p:nvCxnSpPr>
        <p:spPr>
          <a:xfrm>
            <a:off x="7813833" y="5265939"/>
            <a:ext cx="1090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454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7F12-13C6-4D82-A508-C390D726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7957"/>
            <a:ext cx="11487150" cy="97155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Neural Networks</a:t>
            </a: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8853AFE6-2F97-4177-9AEC-D27C5F3EF896}"/>
              </a:ext>
            </a:extLst>
          </p:cNvPr>
          <p:cNvSpPr/>
          <p:nvPr/>
        </p:nvSpPr>
        <p:spPr>
          <a:xfrm>
            <a:off x="200025" y="142875"/>
            <a:ext cx="314325" cy="542925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Half Frame 21">
            <a:extLst>
              <a:ext uri="{FF2B5EF4-FFF2-40B4-BE49-F238E27FC236}">
                <a16:creationId xmlns:a16="http://schemas.microsoft.com/office/drawing/2014/main" id="{25003D91-68F4-4153-8C72-3ECD1D2E26B5}"/>
              </a:ext>
            </a:extLst>
          </p:cNvPr>
          <p:cNvSpPr/>
          <p:nvPr/>
        </p:nvSpPr>
        <p:spPr>
          <a:xfrm rot="10800000">
            <a:off x="11585795" y="436582"/>
            <a:ext cx="314325" cy="542925"/>
          </a:xfrm>
          <a:prstGeom prst="halfFrame">
            <a:avLst>
              <a:gd name="adj1" fmla="val 53104"/>
              <a:gd name="adj2" fmla="val 3333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7786CF-1D6D-4B21-8772-20543B9FF948}"/>
              </a:ext>
            </a:extLst>
          </p:cNvPr>
          <p:cNvCxnSpPr>
            <a:cxnSpLocks/>
          </p:cNvCxnSpPr>
          <p:nvPr/>
        </p:nvCxnSpPr>
        <p:spPr>
          <a:xfrm>
            <a:off x="646987" y="979507"/>
            <a:ext cx="10466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477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7F12-13C6-4D82-A508-C390D726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7957"/>
            <a:ext cx="11487150" cy="97155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Neural Networks</a:t>
            </a: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8853AFE6-2F97-4177-9AEC-D27C5F3EF896}"/>
              </a:ext>
            </a:extLst>
          </p:cNvPr>
          <p:cNvSpPr/>
          <p:nvPr/>
        </p:nvSpPr>
        <p:spPr>
          <a:xfrm>
            <a:off x="200025" y="142875"/>
            <a:ext cx="314325" cy="542925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Half Frame 21">
            <a:extLst>
              <a:ext uri="{FF2B5EF4-FFF2-40B4-BE49-F238E27FC236}">
                <a16:creationId xmlns:a16="http://schemas.microsoft.com/office/drawing/2014/main" id="{25003D91-68F4-4153-8C72-3ECD1D2E26B5}"/>
              </a:ext>
            </a:extLst>
          </p:cNvPr>
          <p:cNvSpPr/>
          <p:nvPr/>
        </p:nvSpPr>
        <p:spPr>
          <a:xfrm rot="10800000">
            <a:off x="11585795" y="436582"/>
            <a:ext cx="314325" cy="542925"/>
          </a:xfrm>
          <a:prstGeom prst="halfFrame">
            <a:avLst>
              <a:gd name="adj1" fmla="val 53104"/>
              <a:gd name="adj2" fmla="val 3333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7786CF-1D6D-4B21-8772-20543B9FF948}"/>
              </a:ext>
            </a:extLst>
          </p:cNvPr>
          <p:cNvCxnSpPr>
            <a:cxnSpLocks/>
          </p:cNvCxnSpPr>
          <p:nvPr/>
        </p:nvCxnSpPr>
        <p:spPr>
          <a:xfrm>
            <a:off x="646987" y="979507"/>
            <a:ext cx="10466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5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7F12-13C6-4D82-A508-C390D726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7957"/>
            <a:ext cx="11487150" cy="97155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A4D09F7-F846-437C-89F4-23637508C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712"/>
            <a:ext cx="9296400" cy="4351338"/>
          </a:xfrm>
        </p:spPr>
        <p:txBody>
          <a:bodyPr/>
          <a:lstStyle/>
          <a:p>
            <a:r>
              <a:rPr lang="en-IN" sz="2500" dirty="0"/>
              <a:t>Abstract</a:t>
            </a:r>
          </a:p>
          <a:p>
            <a:r>
              <a:rPr lang="en-IN" sz="2500" dirty="0"/>
              <a:t>Introduction</a:t>
            </a:r>
          </a:p>
          <a:p>
            <a:r>
              <a:rPr lang="en-IN" sz="2500" dirty="0"/>
              <a:t>Existing System</a:t>
            </a:r>
          </a:p>
          <a:p>
            <a:r>
              <a:rPr lang="en-IN" sz="2500" dirty="0"/>
              <a:t>Proposed System</a:t>
            </a:r>
          </a:p>
          <a:p>
            <a:r>
              <a:rPr lang="en-IN" sz="2500" dirty="0"/>
              <a:t>Implementation Overview</a:t>
            </a:r>
          </a:p>
          <a:p>
            <a:r>
              <a:rPr lang="en-IN" sz="2500" dirty="0"/>
              <a:t>Convolutional Neural Networks</a:t>
            </a:r>
          </a:p>
          <a:p>
            <a:r>
              <a:rPr lang="en-IN" sz="2500" dirty="0"/>
              <a:t>Limitations</a:t>
            </a:r>
          </a:p>
          <a:p>
            <a:r>
              <a:rPr lang="en-IN" sz="2500" dirty="0"/>
              <a:t>Requirements</a:t>
            </a:r>
          </a:p>
          <a:p>
            <a:endParaRPr lang="en-IN" sz="2500" dirty="0"/>
          </a:p>
          <a:p>
            <a:endParaRPr lang="en-IN" dirty="0"/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8853AFE6-2F97-4177-9AEC-D27C5F3EF896}"/>
              </a:ext>
            </a:extLst>
          </p:cNvPr>
          <p:cNvSpPr/>
          <p:nvPr/>
        </p:nvSpPr>
        <p:spPr>
          <a:xfrm>
            <a:off x="200025" y="142875"/>
            <a:ext cx="314325" cy="542925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Half Frame 21">
            <a:extLst>
              <a:ext uri="{FF2B5EF4-FFF2-40B4-BE49-F238E27FC236}">
                <a16:creationId xmlns:a16="http://schemas.microsoft.com/office/drawing/2014/main" id="{25003D91-68F4-4153-8C72-3ECD1D2E26B5}"/>
              </a:ext>
            </a:extLst>
          </p:cNvPr>
          <p:cNvSpPr/>
          <p:nvPr/>
        </p:nvSpPr>
        <p:spPr>
          <a:xfrm rot="10800000">
            <a:off x="11677650" y="458335"/>
            <a:ext cx="314325" cy="542925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7786CF-1D6D-4B21-8772-20543B9FF948}"/>
              </a:ext>
            </a:extLst>
          </p:cNvPr>
          <p:cNvCxnSpPr>
            <a:cxnSpLocks/>
          </p:cNvCxnSpPr>
          <p:nvPr/>
        </p:nvCxnSpPr>
        <p:spPr>
          <a:xfrm>
            <a:off x="646987" y="979507"/>
            <a:ext cx="10466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75368CD-ADB8-4F2C-971C-246E4B1FA675}"/>
              </a:ext>
            </a:extLst>
          </p:cNvPr>
          <p:cNvGrpSpPr/>
          <p:nvPr/>
        </p:nvGrpSpPr>
        <p:grpSpPr>
          <a:xfrm>
            <a:off x="4330202" y="221991"/>
            <a:ext cx="2312396" cy="505011"/>
            <a:chOff x="4818908" y="360000"/>
            <a:chExt cx="2312396" cy="505011"/>
          </a:xfrm>
        </p:grpSpPr>
        <p:sp>
          <p:nvSpPr>
            <p:cNvPr id="29" name="Flowchart: Data 28">
              <a:extLst>
                <a:ext uri="{FF2B5EF4-FFF2-40B4-BE49-F238E27FC236}">
                  <a16:creationId xmlns:a16="http://schemas.microsoft.com/office/drawing/2014/main" id="{35C8EC55-FB23-44F7-8D5B-40A380515BE2}"/>
                </a:ext>
              </a:extLst>
            </p:cNvPr>
            <p:cNvSpPr/>
            <p:nvPr/>
          </p:nvSpPr>
          <p:spPr>
            <a:xfrm rot="774656">
              <a:off x="4818908" y="360000"/>
              <a:ext cx="82163" cy="505011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Flowchart: Data 29">
              <a:extLst>
                <a:ext uri="{FF2B5EF4-FFF2-40B4-BE49-F238E27FC236}">
                  <a16:creationId xmlns:a16="http://schemas.microsoft.com/office/drawing/2014/main" id="{346662CE-DB0F-45C4-96C4-BCB49F2B29B7}"/>
                </a:ext>
              </a:extLst>
            </p:cNvPr>
            <p:cNvSpPr/>
            <p:nvPr/>
          </p:nvSpPr>
          <p:spPr>
            <a:xfrm rot="774656">
              <a:off x="5027244" y="360000"/>
              <a:ext cx="82163" cy="505011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lowchart: Data 30">
              <a:extLst>
                <a:ext uri="{FF2B5EF4-FFF2-40B4-BE49-F238E27FC236}">
                  <a16:creationId xmlns:a16="http://schemas.microsoft.com/office/drawing/2014/main" id="{26AE9D67-51C3-41BB-A603-A73E72F7AF2B}"/>
                </a:ext>
              </a:extLst>
            </p:cNvPr>
            <p:cNvSpPr/>
            <p:nvPr/>
          </p:nvSpPr>
          <p:spPr>
            <a:xfrm rot="774656">
              <a:off x="5220169" y="360000"/>
              <a:ext cx="82163" cy="505011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lowchart: Data 31">
              <a:extLst>
                <a:ext uri="{FF2B5EF4-FFF2-40B4-BE49-F238E27FC236}">
                  <a16:creationId xmlns:a16="http://schemas.microsoft.com/office/drawing/2014/main" id="{B078A765-1535-48F0-82B1-330EB71FE15C}"/>
                </a:ext>
              </a:extLst>
            </p:cNvPr>
            <p:cNvSpPr/>
            <p:nvPr/>
          </p:nvSpPr>
          <p:spPr>
            <a:xfrm rot="774656">
              <a:off x="5428506" y="360000"/>
              <a:ext cx="82163" cy="505011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lowchart: Data 32">
              <a:extLst>
                <a:ext uri="{FF2B5EF4-FFF2-40B4-BE49-F238E27FC236}">
                  <a16:creationId xmlns:a16="http://schemas.microsoft.com/office/drawing/2014/main" id="{4C9B6B25-C74C-49A5-85BD-1D6410252592}"/>
                </a:ext>
              </a:extLst>
            </p:cNvPr>
            <p:cNvSpPr/>
            <p:nvPr/>
          </p:nvSpPr>
          <p:spPr>
            <a:xfrm rot="774656">
              <a:off x="5630956" y="360000"/>
              <a:ext cx="82163" cy="505011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lowchart: Data 33">
              <a:extLst>
                <a:ext uri="{FF2B5EF4-FFF2-40B4-BE49-F238E27FC236}">
                  <a16:creationId xmlns:a16="http://schemas.microsoft.com/office/drawing/2014/main" id="{1A89ED62-9E1E-4C9B-94E6-4D450CD9DF48}"/>
                </a:ext>
              </a:extLst>
            </p:cNvPr>
            <p:cNvSpPr/>
            <p:nvPr/>
          </p:nvSpPr>
          <p:spPr>
            <a:xfrm rot="774656">
              <a:off x="5839293" y="360000"/>
              <a:ext cx="82163" cy="505011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lowchart: Data 34">
              <a:extLst>
                <a:ext uri="{FF2B5EF4-FFF2-40B4-BE49-F238E27FC236}">
                  <a16:creationId xmlns:a16="http://schemas.microsoft.com/office/drawing/2014/main" id="{7F008745-5D19-4A67-8B78-BA126266A814}"/>
                </a:ext>
              </a:extLst>
            </p:cNvPr>
            <p:cNvSpPr/>
            <p:nvPr/>
          </p:nvSpPr>
          <p:spPr>
            <a:xfrm rot="774656">
              <a:off x="6032217" y="360000"/>
              <a:ext cx="82163" cy="505011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lowchart: Data 35">
              <a:extLst>
                <a:ext uri="{FF2B5EF4-FFF2-40B4-BE49-F238E27FC236}">
                  <a16:creationId xmlns:a16="http://schemas.microsoft.com/office/drawing/2014/main" id="{400E3A95-3E1E-41C5-B842-C2657E5EF60D}"/>
                </a:ext>
              </a:extLst>
            </p:cNvPr>
            <p:cNvSpPr/>
            <p:nvPr/>
          </p:nvSpPr>
          <p:spPr>
            <a:xfrm rot="774656">
              <a:off x="6240554" y="360000"/>
              <a:ext cx="82163" cy="505011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Flowchart: Data 36">
              <a:extLst>
                <a:ext uri="{FF2B5EF4-FFF2-40B4-BE49-F238E27FC236}">
                  <a16:creationId xmlns:a16="http://schemas.microsoft.com/office/drawing/2014/main" id="{03AEA85E-DA1E-4CC5-95F8-883E26699996}"/>
                </a:ext>
              </a:extLst>
            </p:cNvPr>
            <p:cNvSpPr/>
            <p:nvPr/>
          </p:nvSpPr>
          <p:spPr>
            <a:xfrm rot="774656">
              <a:off x="6439543" y="360000"/>
              <a:ext cx="82163" cy="505011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lowchart: Data 37">
              <a:extLst>
                <a:ext uri="{FF2B5EF4-FFF2-40B4-BE49-F238E27FC236}">
                  <a16:creationId xmlns:a16="http://schemas.microsoft.com/office/drawing/2014/main" id="{801FA3A2-C169-4D35-A55E-DA938BE364AB}"/>
                </a:ext>
              </a:extLst>
            </p:cNvPr>
            <p:cNvSpPr/>
            <p:nvPr/>
          </p:nvSpPr>
          <p:spPr>
            <a:xfrm rot="774656">
              <a:off x="6647880" y="360000"/>
              <a:ext cx="82163" cy="505011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lowchart: Data 38">
              <a:extLst>
                <a:ext uri="{FF2B5EF4-FFF2-40B4-BE49-F238E27FC236}">
                  <a16:creationId xmlns:a16="http://schemas.microsoft.com/office/drawing/2014/main" id="{1C89E712-2C6A-4CBD-83B2-ADBF502A3702}"/>
                </a:ext>
              </a:extLst>
            </p:cNvPr>
            <p:cNvSpPr/>
            <p:nvPr/>
          </p:nvSpPr>
          <p:spPr>
            <a:xfrm rot="774656">
              <a:off x="6840804" y="360000"/>
              <a:ext cx="82163" cy="505011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lowchart: Data 39">
              <a:extLst>
                <a:ext uri="{FF2B5EF4-FFF2-40B4-BE49-F238E27FC236}">
                  <a16:creationId xmlns:a16="http://schemas.microsoft.com/office/drawing/2014/main" id="{5E97FE9B-D92C-40CD-A15D-3DFDA4A75839}"/>
                </a:ext>
              </a:extLst>
            </p:cNvPr>
            <p:cNvSpPr/>
            <p:nvPr/>
          </p:nvSpPr>
          <p:spPr>
            <a:xfrm rot="774656">
              <a:off x="7049141" y="360000"/>
              <a:ext cx="82163" cy="505011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5484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7F12-13C6-4D82-A508-C390D726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7957"/>
            <a:ext cx="11487150" cy="97155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8853AFE6-2F97-4177-9AEC-D27C5F3EF896}"/>
              </a:ext>
            </a:extLst>
          </p:cNvPr>
          <p:cNvSpPr/>
          <p:nvPr/>
        </p:nvSpPr>
        <p:spPr>
          <a:xfrm>
            <a:off x="200025" y="142875"/>
            <a:ext cx="314325" cy="542925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Half Frame 21">
            <a:extLst>
              <a:ext uri="{FF2B5EF4-FFF2-40B4-BE49-F238E27FC236}">
                <a16:creationId xmlns:a16="http://schemas.microsoft.com/office/drawing/2014/main" id="{25003D91-68F4-4153-8C72-3ECD1D2E26B5}"/>
              </a:ext>
            </a:extLst>
          </p:cNvPr>
          <p:cNvSpPr/>
          <p:nvPr/>
        </p:nvSpPr>
        <p:spPr>
          <a:xfrm rot="10800000">
            <a:off x="11520487" y="436582"/>
            <a:ext cx="314325" cy="542925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7786CF-1D6D-4B21-8772-20543B9FF948}"/>
              </a:ext>
            </a:extLst>
          </p:cNvPr>
          <p:cNvCxnSpPr>
            <a:cxnSpLocks/>
          </p:cNvCxnSpPr>
          <p:nvPr/>
        </p:nvCxnSpPr>
        <p:spPr>
          <a:xfrm>
            <a:off x="646987" y="979507"/>
            <a:ext cx="10466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0DE0C3-66FC-4644-B9CF-C80524FB4CBF}"/>
              </a:ext>
            </a:extLst>
          </p:cNvPr>
          <p:cNvSpPr txBox="1"/>
          <p:nvPr/>
        </p:nvSpPr>
        <p:spPr>
          <a:xfrm>
            <a:off x="646987" y="1198485"/>
            <a:ext cx="8488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      Marking the attendance of people in a organization  by using face-recognition technology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91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7F12-13C6-4D82-A508-C390D726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7957"/>
            <a:ext cx="11487150" cy="97155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8853AFE6-2F97-4177-9AEC-D27C5F3EF896}"/>
              </a:ext>
            </a:extLst>
          </p:cNvPr>
          <p:cNvSpPr/>
          <p:nvPr/>
        </p:nvSpPr>
        <p:spPr>
          <a:xfrm>
            <a:off x="200025" y="142875"/>
            <a:ext cx="314325" cy="542925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0A4312FF-F998-47A9-97D7-E44DE7C6DC2D}"/>
              </a:ext>
            </a:extLst>
          </p:cNvPr>
          <p:cNvSpPr/>
          <p:nvPr/>
        </p:nvSpPr>
        <p:spPr>
          <a:xfrm rot="774656">
            <a:off x="4818908" y="228517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0C1E6D08-7778-4CCE-B114-B5482ACCA05C}"/>
              </a:ext>
            </a:extLst>
          </p:cNvPr>
          <p:cNvSpPr/>
          <p:nvPr/>
        </p:nvSpPr>
        <p:spPr>
          <a:xfrm rot="774656">
            <a:off x="5027245" y="228516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FA20FAE5-7A11-43D5-9901-5FD3A0015B0B}"/>
              </a:ext>
            </a:extLst>
          </p:cNvPr>
          <p:cNvSpPr/>
          <p:nvPr/>
        </p:nvSpPr>
        <p:spPr>
          <a:xfrm rot="774656">
            <a:off x="5220169" y="241227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D5858E60-76C5-4A16-A168-AB230A3D7CD1}"/>
              </a:ext>
            </a:extLst>
          </p:cNvPr>
          <p:cNvSpPr/>
          <p:nvPr/>
        </p:nvSpPr>
        <p:spPr>
          <a:xfrm rot="774656">
            <a:off x="5428506" y="241229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1519E017-BF6C-4D8A-9093-055D1C677323}"/>
              </a:ext>
            </a:extLst>
          </p:cNvPr>
          <p:cNvSpPr/>
          <p:nvPr/>
        </p:nvSpPr>
        <p:spPr>
          <a:xfrm rot="774656">
            <a:off x="5630956" y="241228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551D6BCD-802E-435A-B6E8-9ECA05FDC9F8}"/>
              </a:ext>
            </a:extLst>
          </p:cNvPr>
          <p:cNvSpPr/>
          <p:nvPr/>
        </p:nvSpPr>
        <p:spPr>
          <a:xfrm rot="774656">
            <a:off x="5839293" y="241227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44430646-C267-445C-9C07-DAE70F6AB6C3}"/>
              </a:ext>
            </a:extLst>
          </p:cNvPr>
          <p:cNvSpPr/>
          <p:nvPr/>
        </p:nvSpPr>
        <p:spPr>
          <a:xfrm rot="774656">
            <a:off x="6032217" y="253938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321D1357-F908-4439-898E-43EA073D5CAB}"/>
              </a:ext>
            </a:extLst>
          </p:cNvPr>
          <p:cNvSpPr/>
          <p:nvPr/>
        </p:nvSpPr>
        <p:spPr>
          <a:xfrm rot="774656">
            <a:off x="6240554" y="253940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E7A9A395-419C-4194-9935-6FC3C4455BEC}"/>
              </a:ext>
            </a:extLst>
          </p:cNvPr>
          <p:cNvSpPr/>
          <p:nvPr/>
        </p:nvSpPr>
        <p:spPr>
          <a:xfrm rot="774656">
            <a:off x="6439543" y="253941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31E8F6F5-31B3-4AFB-B6D4-A3612C7429DF}"/>
              </a:ext>
            </a:extLst>
          </p:cNvPr>
          <p:cNvSpPr/>
          <p:nvPr/>
        </p:nvSpPr>
        <p:spPr>
          <a:xfrm rot="774656">
            <a:off x="6647880" y="253940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1B3C31EB-CEBD-42F4-8C4A-E585378E0276}"/>
              </a:ext>
            </a:extLst>
          </p:cNvPr>
          <p:cNvSpPr/>
          <p:nvPr/>
        </p:nvSpPr>
        <p:spPr>
          <a:xfrm rot="774656">
            <a:off x="6840804" y="266651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Data 20">
            <a:extLst>
              <a:ext uri="{FF2B5EF4-FFF2-40B4-BE49-F238E27FC236}">
                <a16:creationId xmlns:a16="http://schemas.microsoft.com/office/drawing/2014/main" id="{D5A12125-9894-4DFB-8048-CB113F30CCC1}"/>
              </a:ext>
            </a:extLst>
          </p:cNvPr>
          <p:cNvSpPr/>
          <p:nvPr/>
        </p:nvSpPr>
        <p:spPr>
          <a:xfrm rot="774656">
            <a:off x="7049141" y="266653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Half Frame 21">
            <a:extLst>
              <a:ext uri="{FF2B5EF4-FFF2-40B4-BE49-F238E27FC236}">
                <a16:creationId xmlns:a16="http://schemas.microsoft.com/office/drawing/2014/main" id="{25003D91-68F4-4153-8C72-3ECD1D2E26B5}"/>
              </a:ext>
            </a:extLst>
          </p:cNvPr>
          <p:cNvSpPr/>
          <p:nvPr/>
        </p:nvSpPr>
        <p:spPr>
          <a:xfrm rot="10800000">
            <a:off x="11687175" y="6190049"/>
            <a:ext cx="314325" cy="542925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7786CF-1D6D-4B21-8772-20543B9FF948}"/>
              </a:ext>
            </a:extLst>
          </p:cNvPr>
          <p:cNvCxnSpPr>
            <a:cxnSpLocks/>
          </p:cNvCxnSpPr>
          <p:nvPr/>
        </p:nvCxnSpPr>
        <p:spPr>
          <a:xfrm>
            <a:off x="646987" y="979507"/>
            <a:ext cx="10466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600B12C-A765-4831-B8DF-4BDDF9539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5" y="1308810"/>
            <a:ext cx="9439275" cy="2676524"/>
          </a:xfrm>
        </p:spPr>
        <p:txBody>
          <a:bodyPr>
            <a:normAutofit/>
          </a:bodyPr>
          <a:lstStyle/>
          <a:p>
            <a:r>
              <a:rPr lang="en-IN" sz="2000" dirty="0"/>
              <a:t>Traditionally  attendances are taken manually by using attendance sheet ,which is a time consuming process.</a:t>
            </a:r>
          </a:p>
          <a:p>
            <a:r>
              <a:rPr lang="en-IN" sz="2000" dirty="0"/>
              <a:t>Moreover it is difficult to verify one by one student in a large classroom.</a:t>
            </a:r>
          </a:p>
          <a:p>
            <a:r>
              <a:rPr lang="en-IN" sz="2000" dirty="0"/>
              <a:t>Face-recognition technology will do it by a single click and it requires less  effort to take  attendance.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0291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7F12-13C6-4D82-A508-C390D726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7957"/>
            <a:ext cx="11487150" cy="97155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8853AFE6-2F97-4177-9AEC-D27C5F3EF896}"/>
              </a:ext>
            </a:extLst>
          </p:cNvPr>
          <p:cNvSpPr/>
          <p:nvPr/>
        </p:nvSpPr>
        <p:spPr>
          <a:xfrm>
            <a:off x="200025" y="142875"/>
            <a:ext cx="314325" cy="542925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0A4312FF-F998-47A9-97D7-E44DE7C6DC2D}"/>
              </a:ext>
            </a:extLst>
          </p:cNvPr>
          <p:cNvSpPr/>
          <p:nvPr/>
        </p:nvSpPr>
        <p:spPr>
          <a:xfrm rot="774656">
            <a:off x="4818908" y="228517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0C1E6D08-7778-4CCE-B114-B5482ACCA05C}"/>
              </a:ext>
            </a:extLst>
          </p:cNvPr>
          <p:cNvSpPr/>
          <p:nvPr/>
        </p:nvSpPr>
        <p:spPr>
          <a:xfrm rot="774656">
            <a:off x="5027245" y="228516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FA20FAE5-7A11-43D5-9901-5FD3A0015B0B}"/>
              </a:ext>
            </a:extLst>
          </p:cNvPr>
          <p:cNvSpPr/>
          <p:nvPr/>
        </p:nvSpPr>
        <p:spPr>
          <a:xfrm rot="774656">
            <a:off x="5220169" y="241227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D5858E60-76C5-4A16-A168-AB230A3D7CD1}"/>
              </a:ext>
            </a:extLst>
          </p:cNvPr>
          <p:cNvSpPr/>
          <p:nvPr/>
        </p:nvSpPr>
        <p:spPr>
          <a:xfrm rot="774656">
            <a:off x="5428506" y="241229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1519E017-BF6C-4D8A-9093-055D1C677323}"/>
              </a:ext>
            </a:extLst>
          </p:cNvPr>
          <p:cNvSpPr/>
          <p:nvPr/>
        </p:nvSpPr>
        <p:spPr>
          <a:xfrm rot="774656">
            <a:off x="5630956" y="241228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551D6BCD-802E-435A-B6E8-9ECA05FDC9F8}"/>
              </a:ext>
            </a:extLst>
          </p:cNvPr>
          <p:cNvSpPr/>
          <p:nvPr/>
        </p:nvSpPr>
        <p:spPr>
          <a:xfrm rot="774656">
            <a:off x="5839293" y="241227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44430646-C267-445C-9C07-DAE70F6AB6C3}"/>
              </a:ext>
            </a:extLst>
          </p:cNvPr>
          <p:cNvSpPr/>
          <p:nvPr/>
        </p:nvSpPr>
        <p:spPr>
          <a:xfrm rot="774656">
            <a:off x="6032217" y="253938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321D1357-F908-4439-898E-43EA073D5CAB}"/>
              </a:ext>
            </a:extLst>
          </p:cNvPr>
          <p:cNvSpPr/>
          <p:nvPr/>
        </p:nvSpPr>
        <p:spPr>
          <a:xfrm rot="774656">
            <a:off x="6240554" y="253940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E7A9A395-419C-4194-9935-6FC3C4455BEC}"/>
              </a:ext>
            </a:extLst>
          </p:cNvPr>
          <p:cNvSpPr/>
          <p:nvPr/>
        </p:nvSpPr>
        <p:spPr>
          <a:xfrm rot="774656">
            <a:off x="6439543" y="253941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31E8F6F5-31B3-4AFB-B6D4-A3612C7429DF}"/>
              </a:ext>
            </a:extLst>
          </p:cNvPr>
          <p:cNvSpPr/>
          <p:nvPr/>
        </p:nvSpPr>
        <p:spPr>
          <a:xfrm rot="774656">
            <a:off x="6647880" y="253940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1B3C31EB-CEBD-42F4-8C4A-E585378E0276}"/>
              </a:ext>
            </a:extLst>
          </p:cNvPr>
          <p:cNvSpPr/>
          <p:nvPr/>
        </p:nvSpPr>
        <p:spPr>
          <a:xfrm rot="774656">
            <a:off x="6840804" y="266651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Data 20">
            <a:extLst>
              <a:ext uri="{FF2B5EF4-FFF2-40B4-BE49-F238E27FC236}">
                <a16:creationId xmlns:a16="http://schemas.microsoft.com/office/drawing/2014/main" id="{D5A12125-9894-4DFB-8048-CB113F30CCC1}"/>
              </a:ext>
            </a:extLst>
          </p:cNvPr>
          <p:cNvSpPr/>
          <p:nvPr/>
        </p:nvSpPr>
        <p:spPr>
          <a:xfrm rot="774656">
            <a:off x="7049141" y="266653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Half Frame 21">
            <a:extLst>
              <a:ext uri="{FF2B5EF4-FFF2-40B4-BE49-F238E27FC236}">
                <a16:creationId xmlns:a16="http://schemas.microsoft.com/office/drawing/2014/main" id="{25003D91-68F4-4153-8C72-3ECD1D2E26B5}"/>
              </a:ext>
            </a:extLst>
          </p:cNvPr>
          <p:cNvSpPr/>
          <p:nvPr/>
        </p:nvSpPr>
        <p:spPr>
          <a:xfrm rot="10800000">
            <a:off x="11687175" y="6190049"/>
            <a:ext cx="314325" cy="542925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7786CF-1D6D-4B21-8772-20543B9FF948}"/>
              </a:ext>
            </a:extLst>
          </p:cNvPr>
          <p:cNvCxnSpPr>
            <a:cxnSpLocks/>
          </p:cNvCxnSpPr>
          <p:nvPr/>
        </p:nvCxnSpPr>
        <p:spPr>
          <a:xfrm>
            <a:off x="646987" y="979507"/>
            <a:ext cx="10466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D0F084-2905-4C13-AAEE-03633B91D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6"/>
            <a:ext cx="9439275" cy="352424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Previously attendance is taking through finger-scan.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822B25-3882-49CE-8EBA-07991A8B0EFA}"/>
              </a:ext>
            </a:extLst>
          </p:cNvPr>
          <p:cNvSpPr txBox="1"/>
          <p:nvPr/>
        </p:nvSpPr>
        <p:spPr>
          <a:xfrm>
            <a:off x="838200" y="1876426"/>
            <a:ext cx="1781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Drawbacks :-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447F49-46FC-487D-BE12-0BEFE9AE1A3A}"/>
              </a:ext>
            </a:extLst>
          </p:cNvPr>
          <p:cNvSpPr txBox="1"/>
          <p:nvPr/>
        </p:nvSpPr>
        <p:spPr>
          <a:xfrm>
            <a:off x="838200" y="2469239"/>
            <a:ext cx="7077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Consumes lot of time because one-by-one has to take attendance.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Finger print scanners are costly.</a:t>
            </a:r>
          </a:p>
        </p:txBody>
      </p:sp>
    </p:spTree>
    <p:extLst>
      <p:ext uri="{BB962C8B-B14F-4D97-AF65-F5344CB8AC3E}">
        <p14:creationId xmlns:p14="http://schemas.microsoft.com/office/powerpoint/2010/main" val="133205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7F12-13C6-4D82-A508-C390D726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7957"/>
            <a:ext cx="11487150" cy="97155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8853AFE6-2F97-4177-9AEC-D27C5F3EF896}"/>
              </a:ext>
            </a:extLst>
          </p:cNvPr>
          <p:cNvSpPr/>
          <p:nvPr/>
        </p:nvSpPr>
        <p:spPr>
          <a:xfrm>
            <a:off x="200025" y="142875"/>
            <a:ext cx="314325" cy="542925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0A4312FF-F998-47A9-97D7-E44DE7C6DC2D}"/>
              </a:ext>
            </a:extLst>
          </p:cNvPr>
          <p:cNvSpPr/>
          <p:nvPr/>
        </p:nvSpPr>
        <p:spPr>
          <a:xfrm rot="774656">
            <a:off x="4818908" y="228517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0C1E6D08-7778-4CCE-B114-B5482ACCA05C}"/>
              </a:ext>
            </a:extLst>
          </p:cNvPr>
          <p:cNvSpPr/>
          <p:nvPr/>
        </p:nvSpPr>
        <p:spPr>
          <a:xfrm rot="774656">
            <a:off x="5027245" y="228516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FA20FAE5-7A11-43D5-9901-5FD3A0015B0B}"/>
              </a:ext>
            </a:extLst>
          </p:cNvPr>
          <p:cNvSpPr/>
          <p:nvPr/>
        </p:nvSpPr>
        <p:spPr>
          <a:xfrm rot="774656">
            <a:off x="5220169" y="241227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D5858E60-76C5-4A16-A168-AB230A3D7CD1}"/>
              </a:ext>
            </a:extLst>
          </p:cNvPr>
          <p:cNvSpPr/>
          <p:nvPr/>
        </p:nvSpPr>
        <p:spPr>
          <a:xfrm rot="774656">
            <a:off x="5428506" y="241229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1519E017-BF6C-4D8A-9093-055D1C677323}"/>
              </a:ext>
            </a:extLst>
          </p:cNvPr>
          <p:cNvSpPr/>
          <p:nvPr/>
        </p:nvSpPr>
        <p:spPr>
          <a:xfrm rot="774656">
            <a:off x="5630956" y="241228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551D6BCD-802E-435A-B6E8-9ECA05FDC9F8}"/>
              </a:ext>
            </a:extLst>
          </p:cNvPr>
          <p:cNvSpPr/>
          <p:nvPr/>
        </p:nvSpPr>
        <p:spPr>
          <a:xfrm rot="774656">
            <a:off x="5839293" y="241227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44430646-C267-445C-9C07-DAE70F6AB6C3}"/>
              </a:ext>
            </a:extLst>
          </p:cNvPr>
          <p:cNvSpPr/>
          <p:nvPr/>
        </p:nvSpPr>
        <p:spPr>
          <a:xfrm rot="774656">
            <a:off x="6032217" y="253938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321D1357-F908-4439-898E-43EA073D5CAB}"/>
              </a:ext>
            </a:extLst>
          </p:cNvPr>
          <p:cNvSpPr/>
          <p:nvPr/>
        </p:nvSpPr>
        <p:spPr>
          <a:xfrm rot="774656">
            <a:off x="6240554" y="253940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E7A9A395-419C-4194-9935-6FC3C4455BEC}"/>
              </a:ext>
            </a:extLst>
          </p:cNvPr>
          <p:cNvSpPr/>
          <p:nvPr/>
        </p:nvSpPr>
        <p:spPr>
          <a:xfrm rot="774656">
            <a:off x="6439543" y="253941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31E8F6F5-31B3-4AFB-B6D4-A3612C7429DF}"/>
              </a:ext>
            </a:extLst>
          </p:cNvPr>
          <p:cNvSpPr/>
          <p:nvPr/>
        </p:nvSpPr>
        <p:spPr>
          <a:xfrm rot="774656">
            <a:off x="6647880" y="253940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1B3C31EB-CEBD-42F4-8C4A-E585378E0276}"/>
              </a:ext>
            </a:extLst>
          </p:cNvPr>
          <p:cNvSpPr/>
          <p:nvPr/>
        </p:nvSpPr>
        <p:spPr>
          <a:xfrm rot="774656">
            <a:off x="6840804" y="266651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Data 20">
            <a:extLst>
              <a:ext uri="{FF2B5EF4-FFF2-40B4-BE49-F238E27FC236}">
                <a16:creationId xmlns:a16="http://schemas.microsoft.com/office/drawing/2014/main" id="{D5A12125-9894-4DFB-8048-CB113F30CCC1}"/>
              </a:ext>
            </a:extLst>
          </p:cNvPr>
          <p:cNvSpPr/>
          <p:nvPr/>
        </p:nvSpPr>
        <p:spPr>
          <a:xfrm rot="774656">
            <a:off x="7049141" y="266653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Half Frame 21">
            <a:extLst>
              <a:ext uri="{FF2B5EF4-FFF2-40B4-BE49-F238E27FC236}">
                <a16:creationId xmlns:a16="http://schemas.microsoft.com/office/drawing/2014/main" id="{25003D91-68F4-4153-8C72-3ECD1D2E26B5}"/>
              </a:ext>
            </a:extLst>
          </p:cNvPr>
          <p:cNvSpPr/>
          <p:nvPr/>
        </p:nvSpPr>
        <p:spPr>
          <a:xfrm rot="10800000">
            <a:off x="11687175" y="6190049"/>
            <a:ext cx="314325" cy="542925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7786CF-1D6D-4B21-8772-20543B9FF948}"/>
              </a:ext>
            </a:extLst>
          </p:cNvPr>
          <p:cNvCxnSpPr>
            <a:cxnSpLocks/>
          </p:cNvCxnSpPr>
          <p:nvPr/>
        </p:nvCxnSpPr>
        <p:spPr>
          <a:xfrm>
            <a:off x="646987" y="979507"/>
            <a:ext cx="10466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87FCB34-17C0-4F74-A918-94C8EFBF7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5" y="1279527"/>
            <a:ext cx="9439275" cy="596898"/>
          </a:xfrm>
        </p:spPr>
        <p:txBody>
          <a:bodyPr>
            <a:normAutofit/>
          </a:bodyPr>
          <a:lstStyle/>
          <a:p>
            <a:r>
              <a:rPr lang="en-IN" sz="2000" dirty="0"/>
              <a:t>Taking attendance by using face recognition technology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C6F312-E0C3-4291-99EF-6F03F654B7D1}"/>
              </a:ext>
            </a:extLst>
          </p:cNvPr>
          <p:cNvSpPr txBox="1"/>
          <p:nvPr/>
        </p:nvSpPr>
        <p:spPr>
          <a:xfrm>
            <a:off x="646987" y="1876425"/>
            <a:ext cx="1781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Drawbacks :-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A55DA4-2936-4DA2-8816-FE6232D06217}"/>
              </a:ext>
            </a:extLst>
          </p:cNvPr>
          <p:cNvSpPr txBox="1"/>
          <p:nvPr/>
        </p:nvSpPr>
        <p:spPr>
          <a:xfrm>
            <a:off x="646987" y="2380462"/>
            <a:ext cx="7077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Lighting conditions will effect the accuracy of face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Confusing between similar faces</a:t>
            </a:r>
          </a:p>
        </p:txBody>
      </p:sp>
    </p:spTree>
    <p:extLst>
      <p:ext uri="{BB962C8B-B14F-4D97-AF65-F5344CB8AC3E}">
        <p14:creationId xmlns:p14="http://schemas.microsoft.com/office/powerpoint/2010/main" val="346027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7F12-13C6-4D82-A508-C390D726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7957"/>
            <a:ext cx="11487150" cy="97155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8853AFE6-2F97-4177-9AEC-D27C5F3EF896}"/>
              </a:ext>
            </a:extLst>
          </p:cNvPr>
          <p:cNvSpPr/>
          <p:nvPr/>
        </p:nvSpPr>
        <p:spPr>
          <a:xfrm>
            <a:off x="200025" y="142875"/>
            <a:ext cx="314325" cy="542925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0A4312FF-F998-47A9-97D7-E44DE7C6DC2D}"/>
              </a:ext>
            </a:extLst>
          </p:cNvPr>
          <p:cNvSpPr/>
          <p:nvPr/>
        </p:nvSpPr>
        <p:spPr>
          <a:xfrm rot="774656">
            <a:off x="4818908" y="228517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0C1E6D08-7778-4CCE-B114-B5482ACCA05C}"/>
              </a:ext>
            </a:extLst>
          </p:cNvPr>
          <p:cNvSpPr/>
          <p:nvPr/>
        </p:nvSpPr>
        <p:spPr>
          <a:xfrm rot="774656">
            <a:off x="5027245" y="228516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FA20FAE5-7A11-43D5-9901-5FD3A0015B0B}"/>
              </a:ext>
            </a:extLst>
          </p:cNvPr>
          <p:cNvSpPr/>
          <p:nvPr/>
        </p:nvSpPr>
        <p:spPr>
          <a:xfrm rot="774656">
            <a:off x="5220169" y="241227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D5858E60-76C5-4A16-A168-AB230A3D7CD1}"/>
              </a:ext>
            </a:extLst>
          </p:cNvPr>
          <p:cNvSpPr/>
          <p:nvPr/>
        </p:nvSpPr>
        <p:spPr>
          <a:xfrm rot="774656">
            <a:off x="5428506" y="241229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1519E017-BF6C-4D8A-9093-055D1C677323}"/>
              </a:ext>
            </a:extLst>
          </p:cNvPr>
          <p:cNvSpPr/>
          <p:nvPr/>
        </p:nvSpPr>
        <p:spPr>
          <a:xfrm rot="774656">
            <a:off x="5630956" y="241228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551D6BCD-802E-435A-B6E8-9ECA05FDC9F8}"/>
              </a:ext>
            </a:extLst>
          </p:cNvPr>
          <p:cNvSpPr/>
          <p:nvPr/>
        </p:nvSpPr>
        <p:spPr>
          <a:xfrm rot="774656">
            <a:off x="5839293" y="241227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44430646-C267-445C-9C07-DAE70F6AB6C3}"/>
              </a:ext>
            </a:extLst>
          </p:cNvPr>
          <p:cNvSpPr/>
          <p:nvPr/>
        </p:nvSpPr>
        <p:spPr>
          <a:xfrm rot="774656">
            <a:off x="6032217" y="253938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321D1357-F908-4439-898E-43EA073D5CAB}"/>
              </a:ext>
            </a:extLst>
          </p:cNvPr>
          <p:cNvSpPr/>
          <p:nvPr/>
        </p:nvSpPr>
        <p:spPr>
          <a:xfrm rot="774656">
            <a:off x="6240554" y="253940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E7A9A395-419C-4194-9935-6FC3C4455BEC}"/>
              </a:ext>
            </a:extLst>
          </p:cNvPr>
          <p:cNvSpPr/>
          <p:nvPr/>
        </p:nvSpPr>
        <p:spPr>
          <a:xfrm rot="774656">
            <a:off x="6439543" y="253941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31E8F6F5-31B3-4AFB-B6D4-A3612C7429DF}"/>
              </a:ext>
            </a:extLst>
          </p:cNvPr>
          <p:cNvSpPr/>
          <p:nvPr/>
        </p:nvSpPr>
        <p:spPr>
          <a:xfrm rot="774656">
            <a:off x="6647880" y="253940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1B3C31EB-CEBD-42F4-8C4A-E585378E0276}"/>
              </a:ext>
            </a:extLst>
          </p:cNvPr>
          <p:cNvSpPr/>
          <p:nvPr/>
        </p:nvSpPr>
        <p:spPr>
          <a:xfrm rot="774656">
            <a:off x="6840804" y="266651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Data 20">
            <a:extLst>
              <a:ext uri="{FF2B5EF4-FFF2-40B4-BE49-F238E27FC236}">
                <a16:creationId xmlns:a16="http://schemas.microsoft.com/office/drawing/2014/main" id="{D5A12125-9894-4DFB-8048-CB113F30CCC1}"/>
              </a:ext>
            </a:extLst>
          </p:cNvPr>
          <p:cNvSpPr/>
          <p:nvPr/>
        </p:nvSpPr>
        <p:spPr>
          <a:xfrm rot="774656">
            <a:off x="7049141" y="266653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Half Frame 21">
            <a:extLst>
              <a:ext uri="{FF2B5EF4-FFF2-40B4-BE49-F238E27FC236}">
                <a16:creationId xmlns:a16="http://schemas.microsoft.com/office/drawing/2014/main" id="{25003D91-68F4-4153-8C72-3ECD1D2E26B5}"/>
              </a:ext>
            </a:extLst>
          </p:cNvPr>
          <p:cNvSpPr/>
          <p:nvPr/>
        </p:nvSpPr>
        <p:spPr>
          <a:xfrm rot="10800000">
            <a:off x="11725248" y="436582"/>
            <a:ext cx="314325" cy="542925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7786CF-1D6D-4B21-8772-20543B9FF948}"/>
              </a:ext>
            </a:extLst>
          </p:cNvPr>
          <p:cNvCxnSpPr>
            <a:cxnSpLocks/>
          </p:cNvCxnSpPr>
          <p:nvPr/>
        </p:nvCxnSpPr>
        <p:spPr>
          <a:xfrm>
            <a:off x="646987" y="979507"/>
            <a:ext cx="10466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39F8DC-2C44-4988-8E01-2D12AF759D72}"/>
              </a:ext>
            </a:extLst>
          </p:cNvPr>
          <p:cNvSpPr txBox="1"/>
          <p:nvPr/>
        </p:nvSpPr>
        <p:spPr>
          <a:xfrm>
            <a:off x="838199" y="1209978"/>
            <a:ext cx="254317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>
                <a:solidFill>
                  <a:srgbClr val="0070C0"/>
                </a:solidFill>
              </a:rPr>
              <a:t>Training Phase :-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B3F1C9-9593-4B8F-8122-2E8EAA090DA4}"/>
              </a:ext>
            </a:extLst>
          </p:cNvPr>
          <p:cNvCxnSpPr>
            <a:cxnSpLocks/>
          </p:cNvCxnSpPr>
          <p:nvPr/>
        </p:nvCxnSpPr>
        <p:spPr>
          <a:xfrm>
            <a:off x="9003506" y="3528357"/>
            <a:ext cx="4765" cy="5562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A11124CF-76C2-4B13-9C86-0F5BDF2F2E6A}"/>
              </a:ext>
            </a:extLst>
          </p:cNvPr>
          <p:cNvGrpSpPr/>
          <p:nvPr/>
        </p:nvGrpSpPr>
        <p:grpSpPr>
          <a:xfrm>
            <a:off x="1788261" y="1656254"/>
            <a:ext cx="8763000" cy="4243423"/>
            <a:chOff x="1714500" y="1733295"/>
            <a:chExt cx="8763000" cy="4243423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45F1D5B-5AC7-4AC9-B2A0-57AB96AE7BA8}"/>
                </a:ext>
              </a:extLst>
            </p:cNvPr>
            <p:cNvSpPr/>
            <p:nvPr/>
          </p:nvSpPr>
          <p:spPr>
            <a:xfrm>
              <a:off x="1714500" y="1952375"/>
              <a:ext cx="2009775" cy="7620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Image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792C3CF-642D-4CF7-BE89-A133041990AA}"/>
                </a:ext>
              </a:extLst>
            </p:cNvPr>
            <p:cNvSpPr/>
            <p:nvPr/>
          </p:nvSpPr>
          <p:spPr>
            <a:xfrm>
              <a:off x="4824412" y="1933325"/>
              <a:ext cx="2009775" cy="7620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Augmentation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43D089F-137D-41D6-BBE9-1451C261B155}"/>
                </a:ext>
              </a:extLst>
            </p:cNvPr>
            <p:cNvSpPr/>
            <p:nvPr/>
          </p:nvSpPr>
          <p:spPr>
            <a:xfrm>
              <a:off x="8215313" y="1733295"/>
              <a:ext cx="2009775" cy="7620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C02247F-51AD-4839-9D0F-9743C80911AE}"/>
                </a:ext>
              </a:extLst>
            </p:cNvPr>
            <p:cNvSpPr/>
            <p:nvPr/>
          </p:nvSpPr>
          <p:spPr>
            <a:xfrm>
              <a:off x="8341519" y="1828547"/>
              <a:ext cx="2009775" cy="7620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EAB0966-28EF-4881-B6B9-A64DF21A0360}"/>
                </a:ext>
              </a:extLst>
            </p:cNvPr>
            <p:cNvCxnSpPr/>
            <p:nvPr/>
          </p:nvCxnSpPr>
          <p:spPr>
            <a:xfrm flipV="1">
              <a:off x="3867150" y="2314325"/>
              <a:ext cx="838200" cy="952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F075397-FCD9-4099-8E46-41E702DE05E9}"/>
                </a:ext>
              </a:extLst>
            </p:cNvPr>
            <p:cNvSpPr/>
            <p:nvPr/>
          </p:nvSpPr>
          <p:spPr>
            <a:xfrm>
              <a:off x="8467725" y="1923799"/>
              <a:ext cx="2009775" cy="7620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Augmented Images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EEADAD1-07CF-4B23-B415-190F138B5692}"/>
                </a:ext>
              </a:extLst>
            </p:cNvPr>
            <p:cNvCxnSpPr/>
            <p:nvPr/>
          </p:nvCxnSpPr>
          <p:spPr>
            <a:xfrm flipV="1">
              <a:off x="7105650" y="2295274"/>
              <a:ext cx="838200" cy="952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5BBFCAE-CB77-499A-8B99-5EF06E4BC9E3}"/>
                </a:ext>
              </a:extLst>
            </p:cNvPr>
            <p:cNvSpPr/>
            <p:nvPr/>
          </p:nvSpPr>
          <p:spPr>
            <a:xfrm>
              <a:off x="8391525" y="3465232"/>
              <a:ext cx="2085975" cy="99695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FaceNet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3F08CD3-D231-4CFC-A2AD-0B824460F080}"/>
                </a:ext>
              </a:extLst>
            </p:cNvPr>
            <p:cNvCxnSpPr>
              <a:cxnSpLocks/>
            </p:cNvCxnSpPr>
            <p:nvPr/>
          </p:nvCxnSpPr>
          <p:spPr>
            <a:xfrm>
              <a:off x="2858314" y="4388876"/>
              <a:ext cx="4765" cy="55624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3982C1E-C360-4770-9604-16CF2D104410}"/>
                </a:ext>
              </a:extLst>
            </p:cNvPr>
            <p:cNvSpPr/>
            <p:nvPr/>
          </p:nvSpPr>
          <p:spPr>
            <a:xfrm>
              <a:off x="5010049" y="3582707"/>
              <a:ext cx="2009775" cy="7620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Face Features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574E5F0-61D6-4651-BD3E-31F5F1039D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36660" y="3973232"/>
              <a:ext cx="822788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20ECF90-7A8A-4F2E-8D8A-51071266FFC1}"/>
                </a:ext>
              </a:extLst>
            </p:cNvPr>
            <p:cNvSpPr/>
            <p:nvPr/>
          </p:nvSpPr>
          <p:spPr>
            <a:xfrm>
              <a:off x="1836969" y="3592232"/>
              <a:ext cx="2009775" cy="7620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IN" dirty="0"/>
                <a:t>VM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290CE4B-52A7-4FBC-9EA3-6172741FC93F}"/>
                </a:ext>
              </a:extLst>
            </p:cNvPr>
            <p:cNvSpPr/>
            <p:nvPr/>
          </p:nvSpPr>
          <p:spPr>
            <a:xfrm>
              <a:off x="1798868" y="4979768"/>
              <a:ext cx="2085975" cy="99695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Model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80C6CF-E9E4-4408-A71B-922D38AAEC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1624" y="3963652"/>
              <a:ext cx="822788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711688D-3C29-42C0-BD24-FCB7AF39042B}"/>
                </a:ext>
              </a:extLst>
            </p:cNvPr>
            <p:cNvCxnSpPr>
              <a:cxnSpLocks/>
            </p:cNvCxnSpPr>
            <p:nvPr/>
          </p:nvCxnSpPr>
          <p:spPr>
            <a:xfrm>
              <a:off x="9429747" y="2797391"/>
              <a:ext cx="4765" cy="55624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915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7F12-13C6-4D82-A508-C390D726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7957"/>
            <a:ext cx="11487150" cy="97155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8853AFE6-2F97-4177-9AEC-D27C5F3EF896}"/>
              </a:ext>
            </a:extLst>
          </p:cNvPr>
          <p:cNvSpPr/>
          <p:nvPr/>
        </p:nvSpPr>
        <p:spPr>
          <a:xfrm>
            <a:off x="200025" y="142875"/>
            <a:ext cx="314325" cy="542925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0A4312FF-F998-47A9-97D7-E44DE7C6DC2D}"/>
              </a:ext>
            </a:extLst>
          </p:cNvPr>
          <p:cNvSpPr/>
          <p:nvPr/>
        </p:nvSpPr>
        <p:spPr>
          <a:xfrm rot="774656">
            <a:off x="4818908" y="228517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0C1E6D08-7778-4CCE-B114-B5482ACCA05C}"/>
              </a:ext>
            </a:extLst>
          </p:cNvPr>
          <p:cNvSpPr/>
          <p:nvPr/>
        </p:nvSpPr>
        <p:spPr>
          <a:xfrm rot="774656">
            <a:off x="5027245" y="228516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FA20FAE5-7A11-43D5-9901-5FD3A0015B0B}"/>
              </a:ext>
            </a:extLst>
          </p:cNvPr>
          <p:cNvSpPr/>
          <p:nvPr/>
        </p:nvSpPr>
        <p:spPr>
          <a:xfrm rot="774656">
            <a:off x="5220169" y="241227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D5858E60-76C5-4A16-A168-AB230A3D7CD1}"/>
              </a:ext>
            </a:extLst>
          </p:cNvPr>
          <p:cNvSpPr/>
          <p:nvPr/>
        </p:nvSpPr>
        <p:spPr>
          <a:xfrm rot="774656">
            <a:off x="5428506" y="241229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1519E017-BF6C-4D8A-9093-055D1C677323}"/>
              </a:ext>
            </a:extLst>
          </p:cNvPr>
          <p:cNvSpPr/>
          <p:nvPr/>
        </p:nvSpPr>
        <p:spPr>
          <a:xfrm rot="774656">
            <a:off x="5630956" y="241228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551D6BCD-802E-435A-B6E8-9ECA05FDC9F8}"/>
              </a:ext>
            </a:extLst>
          </p:cNvPr>
          <p:cNvSpPr/>
          <p:nvPr/>
        </p:nvSpPr>
        <p:spPr>
          <a:xfrm rot="774656">
            <a:off x="5839293" y="241227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44430646-C267-445C-9C07-DAE70F6AB6C3}"/>
              </a:ext>
            </a:extLst>
          </p:cNvPr>
          <p:cNvSpPr/>
          <p:nvPr/>
        </p:nvSpPr>
        <p:spPr>
          <a:xfrm rot="774656">
            <a:off x="6032217" y="253938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321D1357-F908-4439-898E-43EA073D5CAB}"/>
              </a:ext>
            </a:extLst>
          </p:cNvPr>
          <p:cNvSpPr/>
          <p:nvPr/>
        </p:nvSpPr>
        <p:spPr>
          <a:xfrm rot="774656">
            <a:off x="6240554" y="253940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E7A9A395-419C-4194-9935-6FC3C4455BEC}"/>
              </a:ext>
            </a:extLst>
          </p:cNvPr>
          <p:cNvSpPr/>
          <p:nvPr/>
        </p:nvSpPr>
        <p:spPr>
          <a:xfrm rot="774656">
            <a:off x="6439543" y="253941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31E8F6F5-31B3-4AFB-B6D4-A3612C7429DF}"/>
              </a:ext>
            </a:extLst>
          </p:cNvPr>
          <p:cNvSpPr/>
          <p:nvPr/>
        </p:nvSpPr>
        <p:spPr>
          <a:xfrm rot="774656">
            <a:off x="6647880" y="253940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1B3C31EB-CEBD-42F4-8C4A-E585378E0276}"/>
              </a:ext>
            </a:extLst>
          </p:cNvPr>
          <p:cNvSpPr/>
          <p:nvPr/>
        </p:nvSpPr>
        <p:spPr>
          <a:xfrm rot="774656">
            <a:off x="6840804" y="266651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Data 20">
            <a:extLst>
              <a:ext uri="{FF2B5EF4-FFF2-40B4-BE49-F238E27FC236}">
                <a16:creationId xmlns:a16="http://schemas.microsoft.com/office/drawing/2014/main" id="{D5A12125-9894-4DFB-8048-CB113F30CCC1}"/>
              </a:ext>
            </a:extLst>
          </p:cNvPr>
          <p:cNvSpPr/>
          <p:nvPr/>
        </p:nvSpPr>
        <p:spPr>
          <a:xfrm rot="774656">
            <a:off x="7049141" y="266653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Half Frame 21">
            <a:extLst>
              <a:ext uri="{FF2B5EF4-FFF2-40B4-BE49-F238E27FC236}">
                <a16:creationId xmlns:a16="http://schemas.microsoft.com/office/drawing/2014/main" id="{25003D91-68F4-4153-8C72-3ECD1D2E26B5}"/>
              </a:ext>
            </a:extLst>
          </p:cNvPr>
          <p:cNvSpPr/>
          <p:nvPr/>
        </p:nvSpPr>
        <p:spPr>
          <a:xfrm rot="10800000">
            <a:off x="11687175" y="6190049"/>
            <a:ext cx="314325" cy="542925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7786CF-1D6D-4B21-8772-20543B9FF948}"/>
              </a:ext>
            </a:extLst>
          </p:cNvPr>
          <p:cNvCxnSpPr>
            <a:cxnSpLocks/>
          </p:cNvCxnSpPr>
          <p:nvPr/>
        </p:nvCxnSpPr>
        <p:spPr>
          <a:xfrm>
            <a:off x="646987" y="979507"/>
            <a:ext cx="10466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F57062E-EB93-4F9C-B874-5ABAA2453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6"/>
            <a:ext cx="9439275" cy="504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300" b="1" dirty="0">
                <a:solidFill>
                  <a:srgbClr val="0070C0"/>
                </a:solidFill>
              </a:rPr>
              <a:t>Testing Phase :-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712F4E8-4CF2-4D77-89C4-9DFC79248B68}"/>
              </a:ext>
            </a:extLst>
          </p:cNvPr>
          <p:cNvSpPr/>
          <p:nvPr/>
        </p:nvSpPr>
        <p:spPr>
          <a:xfrm>
            <a:off x="4050690" y="2487723"/>
            <a:ext cx="2085974" cy="91440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Face-Detection</a:t>
            </a:r>
          </a:p>
          <a:p>
            <a:pPr algn="ctr"/>
            <a:r>
              <a:rPr lang="en-IN" dirty="0"/>
              <a:t>(MTCNN)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7DBA666-4573-4416-9B0D-D82814726076}"/>
              </a:ext>
            </a:extLst>
          </p:cNvPr>
          <p:cNvSpPr/>
          <p:nvPr/>
        </p:nvSpPr>
        <p:spPr>
          <a:xfrm>
            <a:off x="838200" y="2473326"/>
            <a:ext cx="1962150" cy="91440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Image with group of people</a:t>
            </a:r>
          </a:p>
          <a:p>
            <a:pPr algn="ctr"/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DBD890-CD6E-41EF-8ACC-C5DD53EA61D8}"/>
              </a:ext>
            </a:extLst>
          </p:cNvPr>
          <p:cNvSpPr txBox="1"/>
          <p:nvPr/>
        </p:nvSpPr>
        <p:spPr>
          <a:xfrm>
            <a:off x="6948623" y="2130982"/>
            <a:ext cx="180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Extracted Faces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97B03E0-3AB9-4E12-B956-4030131FBCF0}"/>
              </a:ext>
            </a:extLst>
          </p:cNvPr>
          <p:cNvGrpSpPr/>
          <p:nvPr/>
        </p:nvGrpSpPr>
        <p:grpSpPr>
          <a:xfrm>
            <a:off x="7441542" y="2576514"/>
            <a:ext cx="714375" cy="879474"/>
            <a:chOff x="8090076" y="2566989"/>
            <a:chExt cx="714375" cy="87947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9EAFE1-6F74-47F3-8E82-95064E587546}"/>
                </a:ext>
              </a:extLst>
            </p:cNvPr>
            <p:cNvSpPr/>
            <p:nvPr/>
          </p:nvSpPr>
          <p:spPr>
            <a:xfrm>
              <a:off x="8090076" y="2566989"/>
              <a:ext cx="257175" cy="42227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FF052B-E43F-4ED4-87FB-9588EAF09F5B}"/>
                </a:ext>
              </a:extLst>
            </p:cNvPr>
            <p:cNvSpPr/>
            <p:nvPr/>
          </p:nvSpPr>
          <p:spPr>
            <a:xfrm>
              <a:off x="8242476" y="2719389"/>
              <a:ext cx="257175" cy="42227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C451D0-08F9-4A6E-8266-69105E3D34B0}"/>
                </a:ext>
              </a:extLst>
            </p:cNvPr>
            <p:cNvSpPr/>
            <p:nvPr/>
          </p:nvSpPr>
          <p:spPr>
            <a:xfrm>
              <a:off x="8394876" y="2871789"/>
              <a:ext cx="257175" cy="42227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9310085-2217-4E1C-A536-ACE8012CC21B}"/>
                </a:ext>
              </a:extLst>
            </p:cNvPr>
            <p:cNvSpPr/>
            <p:nvPr/>
          </p:nvSpPr>
          <p:spPr>
            <a:xfrm>
              <a:off x="8547276" y="3024189"/>
              <a:ext cx="257175" cy="42227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95DFF4-D63E-4164-91A6-07AEEBE701B0}"/>
              </a:ext>
            </a:extLst>
          </p:cNvPr>
          <p:cNvCxnSpPr>
            <a:cxnSpLocks/>
          </p:cNvCxnSpPr>
          <p:nvPr/>
        </p:nvCxnSpPr>
        <p:spPr>
          <a:xfrm>
            <a:off x="3006420" y="2939652"/>
            <a:ext cx="891870" cy="527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82D0D3C-6E22-46ED-86D6-1C58E81A8B00}"/>
              </a:ext>
            </a:extLst>
          </p:cNvPr>
          <p:cNvCxnSpPr/>
          <p:nvPr/>
        </p:nvCxnSpPr>
        <p:spPr>
          <a:xfrm flipV="1">
            <a:off x="6370003" y="2945726"/>
            <a:ext cx="838200" cy="95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A89FD8-9B97-4CAE-A526-1EAEAFA6792B}"/>
              </a:ext>
            </a:extLst>
          </p:cNvPr>
          <p:cNvCxnSpPr>
            <a:cxnSpLocks/>
          </p:cNvCxnSpPr>
          <p:nvPr/>
        </p:nvCxnSpPr>
        <p:spPr>
          <a:xfrm rot="5400000" flipV="1">
            <a:off x="9868406" y="3929301"/>
            <a:ext cx="838200" cy="95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2B9E94DA-A6BF-44F0-ADA3-2920B18C9311}"/>
              </a:ext>
            </a:extLst>
          </p:cNvPr>
          <p:cNvSpPr/>
          <p:nvPr/>
        </p:nvSpPr>
        <p:spPr>
          <a:xfrm>
            <a:off x="9525073" y="2505383"/>
            <a:ext cx="1807331" cy="876303"/>
          </a:xfrm>
          <a:prstGeom prst="ellipse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IN" dirty="0"/>
              <a:t>aceNet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DE0ACCD-28CE-48E2-AF6D-4E2B0076CF42}"/>
              </a:ext>
            </a:extLst>
          </p:cNvPr>
          <p:cNvCxnSpPr>
            <a:cxnSpLocks/>
          </p:cNvCxnSpPr>
          <p:nvPr/>
        </p:nvCxnSpPr>
        <p:spPr>
          <a:xfrm flipH="1">
            <a:off x="8003517" y="4865035"/>
            <a:ext cx="84921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8">
            <a:extLst>
              <a:ext uri="{FF2B5EF4-FFF2-40B4-BE49-F238E27FC236}">
                <a16:creationId xmlns:a16="http://schemas.microsoft.com/office/drawing/2014/main" id="{7AC319D0-9ECA-479B-A198-CF3326531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077687"/>
              </p:ext>
            </p:extLst>
          </p:nvPr>
        </p:nvGraphicFramePr>
        <p:xfrm>
          <a:off x="1616983" y="4353164"/>
          <a:ext cx="29277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68">
                  <a:extLst>
                    <a:ext uri="{9D8B030D-6E8A-4147-A177-3AD203B41FA5}">
                      <a16:colId xmlns:a16="http://schemas.microsoft.com/office/drawing/2014/main" val="4282594241"/>
                    </a:ext>
                  </a:extLst>
                </a:gridCol>
                <a:gridCol w="1463868">
                  <a:extLst>
                    <a:ext uri="{9D8B030D-6E8A-4147-A177-3AD203B41FA5}">
                      <a16:colId xmlns:a16="http://schemas.microsoft.com/office/drawing/2014/main" val="1345352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Reg-no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Attendance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Y17ACS536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295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Y17ACS537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112288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83457E-97C5-42F2-AB8E-95376F09D059}"/>
              </a:ext>
            </a:extLst>
          </p:cNvPr>
          <p:cNvCxnSpPr/>
          <p:nvPr/>
        </p:nvCxnSpPr>
        <p:spPr>
          <a:xfrm flipV="1">
            <a:off x="8547994" y="2986814"/>
            <a:ext cx="838200" cy="95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3DC33C8-E149-4A3E-8684-24B920C0DA7A}"/>
              </a:ext>
            </a:extLst>
          </p:cNvPr>
          <p:cNvSpPr/>
          <p:nvPr/>
        </p:nvSpPr>
        <p:spPr>
          <a:xfrm>
            <a:off x="9364570" y="4469409"/>
            <a:ext cx="2009775" cy="7620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Face Features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A236310-2E07-4093-8618-D79249928066}"/>
              </a:ext>
            </a:extLst>
          </p:cNvPr>
          <p:cNvSpPr/>
          <p:nvPr/>
        </p:nvSpPr>
        <p:spPr>
          <a:xfrm>
            <a:off x="5816071" y="4469409"/>
            <a:ext cx="2082671" cy="876303"/>
          </a:xfrm>
          <a:prstGeom prst="ellipse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Trained-Model</a:t>
            </a:r>
            <a:endParaRPr lang="en-IN" sz="16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55DD41-6396-43E9-A9E3-8B8E7CE10AAE}"/>
              </a:ext>
            </a:extLst>
          </p:cNvPr>
          <p:cNvCxnSpPr>
            <a:cxnSpLocks/>
          </p:cNvCxnSpPr>
          <p:nvPr/>
        </p:nvCxnSpPr>
        <p:spPr>
          <a:xfrm flipH="1">
            <a:off x="4726365" y="4927179"/>
            <a:ext cx="84921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31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7F12-13C6-4D82-A508-C390D726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7957"/>
            <a:ext cx="11487150" cy="97155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8853AFE6-2F97-4177-9AEC-D27C5F3EF896}"/>
              </a:ext>
            </a:extLst>
          </p:cNvPr>
          <p:cNvSpPr/>
          <p:nvPr/>
        </p:nvSpPr>
        <p:spPr>
          <a:xfrm>
            <a:off x="200025" y="142875"/>
            <a:ext cx="314325" cy="542925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0A4312FF-F998-47A9-97D7-E44DE7C6DC2D}"/>
              </a:ext>
            </a:extLst>
          </p:cNvPr>
          <p:cNvSpPr/>
          <p:nvPr/>
        </p:nvSpPr>
        <p:spPr>
          <a:xfrm rot="774656">
            <a:off x="4818908" y="228517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0C1E6D08-7778-4CCE-B114-B5482ACCA05C}"/>
              </a:ext>
            </a:extLst>
          </p:cNvPr>
          <p:cNvSpPr/>
          <p:nvPr/>
        </p:nvSpPr>
        <p:spPr>
          <a:xfrm rot="774656">
            <a:off x="5027245" y="228516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FA20FAE5-7A11-43D5-9901-5FD3A0015B0B}"/>
              </a:ext>
            </a:extLst>
          </p:cNvPr>
          <p:cNvSpPr/>
          <p:nvPr/>
        </p:nvSpPr>
        <p:spPr>
          <a:xfrm rot="774656">
            <a:off x="5220169" y="241227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D5858E60-76C5-4A16-A168-AB230A3D7CD1}"/>
              </a:ext>
            </a:extLst>
          </p:cNvPr>
          <p:cNvSpPr/>
          <p:nvPr/>
        </p:nvSpPr>
        <p:spPr>
          <a:xfrm rot="774656">
            <a:off x="5428506" y="241229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1519E017-BF6C-4D8A-9093-055D1C677323}"/>
              </a:ext>
            </a:extLst>
          </p:cNvPr>
          <p:cNvSpPr/>
          <p:nvPr/>
        </p:nvSpPr>
        <p:spPr>
          <a:xfrm rot="774656">
            <a:off x="5630956" y="241228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551D6BCD-802E-435A-B6E8-9ECA05FDC9F8}"/>
              </a:ext>
            </a:extLst>
          </p:cNvPr>
          <p:cNvSpPr/>
          <p:nvPr/>
        </p:nvSpPr>
        <p:spPr>
          <a:xfrm rot="774656">
            <a:off x="5839293" y="241227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44430646-C267-445C-9C07-DAE70F6AB6C3}"/>
              </a:ext>
            </a:extLst>
          </p:cNvPr>
          <p:cNvSpPr/>
          <p:nvPr/>
        </p:nvSpPr>
        <p:spPr>
          <a:xfrm rot="774656">
            <a:off x="6032217" y="253938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321D1357-F908-4439-898E-43EA073D5CAB}"/>
              </a:ext>
            </a:extLst>
          </p:cNvPr>
          <p:cNvSpPr/>
          <p:nvPr/>
        </p:nvSpPr>
        <p:spPr>
          <a:xfrm rot="774656">
            <a:off x="6240554" y="253940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E7A9A395-419C-4194-9935-6FC3C4455BEC}"/>
              </a:ext>
            </a:extLst>
          </p:cNvPr>
          <p:cNvSpPr/>
          <p:nvPr/>
        </p:nvSpPr>
        <p:spPr>
          <a:xfrm rot="774656">
            <a:off x="6439543" y="253941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31E8F6F5-31B3-4AFB-B6D4-A3612C7429DF}"/>
              </a:ext>
            </a:extLst>
          </p:cNvPr>
          <p:cNvSpPr/>
          <p:nvPr/>
        </p:nvSpPr>
        <p:spPr>
          <a:xfrm rot="774656">
            <a:off x="6647880" y="253940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1B3C31EB-CEBD-42F4-8C4A-E585378E0276}"/>
              </a:ext>
            </a:extLst>
          </p:cNvPr>
          <p:cNvSpPr/>
          <p:nvPr/>
        </p:nvSpPr>
        <p:spPr>
          <a:xfrm rot="774656">
            <a:off x="6840804" y="266651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Data 20">
            <a:extLst>
              <a:ext uri="{FF2B5EF4-FFF2-40B4-BE49-F238E27FC236}">
                <a16:creationId xmlns:a16="http://schemas.microsoft.com/office/drawing/2014/main" id="{D5A12125-9894-4DFB-8048-CB113F30CCC1}"/>
              </a:ext>
            </a:extLst>
          </p:cNvPr>
          <p:cNvSpPr/>
          <p:nvPr/>
        </p:nvSpPr>
        <p:spPr>
          <a:xfrm rot="774656">
            <a:off x="7049141" y="266653"/>
            <a:ext cx="82163" cy="50501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Half Frame 21">
            <a:extLst>
              <a:ext uri="{FF2B5EF4-FFF2-40B4-BE49-F238E27FC236}">
                <a16:creationId xmlns:a16="http://schemas.microsoft.com/office/drawing/2014/main" id="{25003D91-68F4-4153-8C72-3ECD1D2E26B5}"/>
              </a:ext>
            </a:extLst>
          </p:cNvPr>
          <p:cNvSpPr/>
          <p:nvPr/>
        </p:nvSpPr>
        <p:spPr>
          <a:xfrm rot="10800000">
            <a:off x="11687175" y="6190049"/>
            <a:ext cx="314325" cy="542925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7786CF-1D6D-4B21-8772-20543B9FF948}"/>
              </a:ext>
            </a:extLst>
          </p:cNvPr>
          <p:cNvCxnSpPr>
            <a:cxnSpLocks/>
          </p:cNvCxnSpPr>
          <p:nvPr/>
        </p:nvCxnSpPr>
        <p:spPr>
          <a:xfrm>
            <a:off x="646987" y="979507"/>
            <a:ext cx="10466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065C79-1AF5-40F1-B513-46A21ECFEA9E}"/>
              </a:ext>
            </a:extLst>
          </p:cNvPr>
          <p:cNvSpPr txBox="1"/>
          <p:nvPr/>
        </p:nvSpPr>
        <p:spPr>
          <a:xfrm>
            <a:off x="514350" y="1233996"/>
            <a:ext cx="320539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Image Augmentation :-</a:t>
            </a:r>
            <a:endParaRPr lang="en-IN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76680-A058-44B5-91AF-9E8C3EFC30E5}"/>
              </a:ext>
            </a:extLst>
          </p:cNvPr>
          <p:cNvSpPr txBox="1"/>
          <p:nvPr/>
        </p:nvSpPr>
        <p:spPr>
          <a:xfrm>
            <a:off x="646987" y="1736599"/>
            <a:ext cx="9438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/>
              </a:rPr>
              <a:t>Image data augmentation is a technique that can be used to artificially expand the size of a training dataset by creating modified versions of images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/>
              </a:rPr>
              <a:t>Training deep learning neural network models on more data can result in more effective models.</a:t>
            </a:r>
            <a:endParaRPr lang="en-IN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686F29AC-DA9B-443F-AF1D-1810120D0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400" y="2840865"/>
            <a:ext cx="5345760" cy="352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908309A7-3461-4CD9-92A2-EB1F6EAD1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76" y="2936928"/>
            <a:ext cx="4476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715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476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Times New Roman</vt:lpstr>
      <vt:lpstr>Office Theme</vt:lpstr>
      <vt:lpstr>Attendance System using  Face-Recognition</vt:lpstr>
      <vt:lpstr>Table of Contents</vt:lpstr>
      <vt:lpstr>Abstract</vt:lpstr>
      <vt:lpstr>Introduction</vt:lpstr>
      <vt:lpstr>Existing System</vt:lpstr>
      <vt:lpstr>Proposed System</vt:lpstr>
      <vt:lpstr>Implementation</vt:lpstr>
      <vt:lpstr>Implementation</vt:lpstr>
      <vt:lpstr>Implementation</vt:lpstr>
      <vt:lpstr>Implementation</vt:lpstr>
      <vt:lpstr>Implementation</vt:lpstr>
      <vt:lpstr>Convolution Neural Networks</vt:lpstr>
      <vt:lpstr>Convolution Neural Networks</vt:lpstr>
      <vt:lpstr>Convolution Neural Networks</vt:lpstr>
      <vt:lpstr>Convolution Neural Networks</vt:lpstr>
      <vt:lpstr>Convolution 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</dc:title>
  <dc:creator>Vamsi Rayapati</dc:creator>
  <cp:lastModifiedBy>Vamsi Rayapati</cp:lastModifiedBy>
  <cp:revision>76</cp:revision>
  <dcterms:created xsi:type="dcterms:W3CDTF">2021-02-19T07:04:02Z</dcterms:created>
  <dcterms:modified xsi:type="dcterms:W3CDTF">2021-03-16T07:17:33Z</dcterms:modified>
</cp:coreProperties>
</file>