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6" r:id="rId4"/>
  </p:sldMasterIdLst>
  <p:sldIdLst>
    <p:sldId id="298" r:id="rId5"/>
    <p:sldId id="301" r:id="rId6"/>
    <p:sldId id="302" r:id="rId7"/>
    <p:sldId id="303" r:id="rId8"/>
    <p:sldId id="304" r:id="rId9"/>
    <p:sldId id="305" r:id="rId10"/>
    <p:sldId id="306" r:id="rId11"/>
    <p:sldId id="307" r:id="rId12"/>
    <p:sldId id="30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100" d="100"/>
          <a:sy n="100" d="100"/>
        </p:scale>
        <p:origin x="5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1918867994854269E-2"/>
          <c:y val="0.17079017286016204"/>
          <c:w val="0.9237493333574851"/>
          <c:h val="0.6207091327066554"/>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India</c:v>
                </c:pt>
                <c:pt idx="1">
                  <c:v>China</c:v>
                </c:pt>
                <c:pt idx="2">
                  <c:v>Pakistan</c:v>
                </c:pt>
                <c:pt idx="3">
                  <c:v>Sri Lanka</c:v>
                </c:pt>
              </c:strCache>
            </c:strRef>
          </c:cat>
          <c:val>
            <c:numRef>
              <c:f>Sheet1!$B$2:$B$5</c:f>
              <c:numCache>
                <c:formatCode>General</c:formatCode>
                <c:ptCount val="4"/>
                <c:pt idx="0">
                  <c:v>2.5</c:v>
                </c:pt>
                <c:pt idx="1">
                  <c:v>2.5</c:v>
                </c:pt>
                <c:pt idx="2">
                  <c:v>3.5</c:v>
                </c:pt>
                <c:pt idx="3">
                  <c:v>4.5</c:v>
                </c:pt>
              </c:numCache>
            </c:numRef>
          </c:val>
          <c:extLst>
            <c:ext xmlns:c16="http://schemas.microsoft.com/office/drawing/2014/chart" uri="{C3380CC4-5D6E-409C-BE32-E72D297353CC}">
              <c16:uniqueId val="{00000000-9978-4971-91A4-D4B276BD37D3}"/>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India</c:v>
                </c:pt>
                <c:pt idx="1">
                  <c:v>China</c:v>
                </c:pt>
                <c:pt idx="2">
                  <c:v>Pakistan</c:v>
                </c:pt>
                <c:pt idx="3">
                  <c:v>Sri Lanka</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978-4971-91A4-D4B276BD37D3}"/>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India</c:v>
                </c:pt>
                <c:pt idx="1">
                  <c:v>China</c:v>
                </c:pt>
                <c:pt idx="2">
                  <c:v>Pakistan</c:v>
                </c:pt>
                <c:pt idx="3">
                  <c:v>Sri Lanka</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978-4971-91A4-D4B276BD37D3}"/>
            </c:ext>
          </c:extLst>
        </c:ser>
        <c:dLbls>
          <c:showLegendKey val="0"/>
          <c:showVal val="0"/>
          <c:showCatName val="0"/>
          <c:showSerName val="0"/>
          <c:showPercent val="0"/>
          <c:showBubbleSize val="0"/>
        </c:dLbls>
        <c:gapWidth val="219"/>
        <c:overlap val="-27"/>
        <c:axId val="1065679663"/>
        <c:axId val="1065677167"/>
      </c:barChart>
      <c:catAx>
        <c:axId val="10656796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65677167"/>
        <c:crosses val="autoZero"/>
        <c:auto val="1"/>
        <c:lblAlgn val="ctr"/>
        <c:lblOffset val="100"/>
        <c:noMultiLvlLbl val="0"/>
      </c:catAx>
      <c:valAx>
        <c:axId val="10656771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656796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ADEAFB-E6E6-4896-9021-09888DB204DC}"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IN"/>
        </a:p>
      </dgm:t>
    </dgm:pt>
    <dgm:pt modelId="{913B821D-E9A7-42D8-8D7E-31B4C43B0DA5}">
      <dgm:prSet phldrT="[Text]"/>
      <dgm:spPr/>
      <dgm:t>
        <a:bodyPr/>
        <a:lstStyle/>
        <a:p>
          <a:r>
            <a:rPr lang="en-GB" dirty="0"/>
            <a:t>Preparing Data</a:t>
          </a:r>
          <a:endParaRPr lang="en-IN" dirty="0"/>
        </a:p>
      </dgm:t>
    </dgm:pt>
    <dgm:pt modelId="{996FF2E1-B41D-4EEA-8188-7F7611973312}" type="parTrans" cxnId="{53B851FA-C739-41F1-ACC6-DA56A17A21F4}">
      <dgm:prSet/>
      <dgm:spPr/>
      <dgm:t>
        <a:bodyPr/>
        <a:lstStyle/>
        <a:p>
          <a:endParaRPr lang="en-IN"/>
        </a:p>
      </dgm:t>
    </dgm:pt>
    <dgm:pt modelId="{01DEE934-14C2-4CC5-ADC7-95C598D55C41}" type="sibTrans" cxnId="{53B851FA-C739-41F1-ACC6-DA56A17A21F4}">
      <dgm:prSet/>
      <dgm:spPr/>
      <dgm:t>
        <a:bodyPr/>
        <a:lstStyle/>
        <a:p>
          <a:endParaRPr lang="en-IN"/>
        </a:p>
      </dgm:t>
    </dgm:pt>
    <dgm:pt modelId="{C5FD11A6-981F-49FE-890D-BFB34B74EDDA}">
      <dgm:prSet phldrT="[Text]"/>
      <dgm:spPr/>
      <dgm:t>
        <a:bodyPr/>
        <a:lstStyle/>
        <a:p>
          <a:r>
            <a:rPr lang="en-GB" dirty="0"/>
            <a:t>Downloaded data from </a:t>
          </a:r>
          <a:r>
            <a:rPr lang="en-IN" dirty="0"/>
            <a:t>https://datacatalog.worldbank.org/dataset/international-debt-statistics</a:t>
          </a:r>
        </a:p>
      </dgm:t>
    </dgm:pt>
    <dgm:pt modelId="{EF5DB0FD-4350-4CEB-A0A4-342B1AA55CEF}" type="parTrans" cxnId="{C9F022AA-EC07-4DE6-BBF1-F4752C826770}">
      <dgm:prSet/>
      <dgm:spPr/>
      <dgm:t>
        <a:bodyPr/>
        <a:lstStyle/>
        <a:p>
          <a:endParaRPr lang="en-IN"/>
        </a:p>
      </dgm:t>
    </dgm:pt>
    <dgm:pt modelId="{593D0D8C-CEB7-4B0F-A334-542C3F04F1CB}" type="sibTrans" cxnId="{C9F022AA-EC07-4DE6-BBF1-F4752C826770}">
      <dgm:prSet/>
      <dgm:spPr/>
      <dgm:t>
        <a:bodyPr/>
        <a:lstStyle/>
        <a:p>
          <a:endParaRPr lang="en-IN"/>
        </a:p>
      </dgm:t>
    </dgm:pt>
    <dgm:pt modelId="{7AE233A2-EB9F-48E6-AADB-BAE7E135B0E0}">
      <dgm:prSet phldrT="[Text]"/>
      <dgm:spPr/>
      <dgm:t>
        <a:bodyPr/>
        <a:lstStyle/>
        <a:p>
          <a:r>
            <a:rPr lang="en-GB" dirty="0"/>
            <a:t>Imported in Power BI report.</a:t>
          </a:r>
          <a:endParaRPr lang="en-IN" dirty="0"/>
        </a:p>
      </dgm:t>
    </dgm:pt>
    <dgm:pt modelId="{2F7E9576-2222-47B3-BBE2-3CED5A9921FD}" type="parTrans" cxnId="{60061193-E2D4-48B5-BDF5-F036E55BD430}">
      <dgm:prSet/>
      <dgm:spPr/>
      <dgm:t>
        <a:bodyPr/>
        <a:lstStyle/>
        <a:p>
          <a:endParaRPr lang="en-IN"/>
        </a:p>
      </dgm:t>
    </dgm:pt>
    <dgm:pt modelId="{A324F04B-0033-419E-8F64-BC5643A97439}" type="sibTrans" cxnId="{60061193-E2D4-48B5-BDF5-F036E55BD430}">
      <dgm:prSet/>
      <dgm:spPr/>
      <dgm:t>
        <a:bodyPr/>
        <a:lstStyle/>
        <a:p>
          <a:endParaRPr lang="en-IN"/>
        </a:p>
      </dgm:t>
    </dgm:pt>
    <dgm:pt modelId="{E7324C4A-7126-4B80-ACEA-B90682480D02}">
      <dgm:prSet phldrT="[Text]"/>
      <dgm:spPr/>
      <dgm:t>
        <a:bodyPr/>
        <a:lstStyle/>
        <a:p>
          <a:r>
            <a:rPr lang="en-GB" dirty="0"/>
            <a:t>Creating BI</a:t>
          </a:r>
        </a:p>
        <a:p>
          <a:r>
            <a:rPr lang="en-GB" dirty="0"/>
            <a:t>Report</a:t>
          </a:r>
        </a:p>
      </dgm:t>
    </dgm:pt>
    <dgm:pt modelId="{17822A49-991F-43E2-BCB5-9D5021BEDE98}" type="parTrans" cxnId="{9D77C4BF-DDF9-46D2-91CE-8EDCEA8BE617}">
      <dgm:prSet/>
      <dgm:spPr/>
      <dgm:t>
        <a:bodyPr/>
        <a:lstStyle/>
        <a:p>
          <a:endParaRPr lang="en-IN"/>
        </a:p>
      </dgm:t>
    </dgm:pt>
    <dgm:pt modelId="{5CF215BC-8048-445C-9231-8E4405CE03CC}" type="sibTrans" cxnId="{9D77C4BF-DDF9-46D2-91CE-8EDCEA8BE617}">
      <dgm:prSet/>
      <dgm:spPr/>
      <dgm:t>
        <a:bodyPr/>
        <a:lstStyle/>
        <a:p>
          <a:endParaRPr lang="en-IN"/>
        </a:p>
      </dgm:t>
    </dgm:pt>
    <dgm:pt modelId="{966DE952-F937-4E12-B16F-F7310D614DA9}">
      <dgm:prSet phldrT="[Text]"/>
      <dgm:spPr/>
      <dgm:t>
        <a:bodyPr/>
        <a:lstStyle/>
        <a:p>
          <a:r>
            <a:rPr lang="en-GB" dirty="0"/>
            <a:t>Creating Visualisations from Data and Measures.</a:t>
          </a:r>
          <a:endParaRPr lang="en-IN" dirty="0"/>
        </a:p>
      </dgm:t>
    </dgm:pt>
    <dgm:pt modelId="{B749E1FE-3862-4E2C-BE98-B1DDFBE0939C}" type="parTrans" cxnId="{C66A7D85-5867-442A-9F6B-A45D7FCB96DA}">
      <dgm:prSet/>
      <dgm:spPr/>
      <dgm:t>
        <a:bodyPr/>
        <a:lstStyle/>
        <a:p>
          <a:endParaRPr lang="en-IN"/>
        </a:p>
      </dgm:t>
    </dgm:pt>
    <dgm:pt modelId="{182CF15F-A73A-4A86-9DD5-9C62CAFF9B22}" type="sibTrans" cxnId="{C66A7D85-5867-442A-9F6B-A45D7FCB96DA}">
      <dgm:prSet/>
      <dgm:spPr/>
      <dgm:t>
        <a:bodyPr/>
        <a:lstStyle/>
        <a:p>
          <a:endParaRPr lang="en-IN"/>
        </a:p>
      </dgm:t>
    </dgm:pt>
    <dgm:pt modelId="{4D5E0BD0-F22F-4396-BCC7-187474E3433B}">
      <dgm:prSet phldrT="[Text]"/>
      <dgm:spPr/>
      <dgm:t>
        <a:bodyPr/>
        <a:lstStyle/>
        <a:p>
          <a:r>
            <a:rPr lang="en-GB" dirty="0"/>
            <a:t>Drawing out final conclusions.</a:t>
          </a:r>
          <a:endParaRPr lang="en-IN" dirty="0"/>
        </a:p>
      </dgm:t>
    </dgm:pt>
    <dgm:pt modelId="{8706C4C1-A5D3-4F1C-A85E-50F386629B84}" type="parTrans" cxnId="{44041705-3E70-420E-A47C-BFCFF517B071}">
      <dgm:prSet/>
      <dgm:spPr/>
      <dgm:t>
        <a:bodyPr/>
        <a:lstStyle/>
        <a:p>
          <a:endParaRPr lang="en-IN"/>
        </a:p>
      </dgm:t>
    </dgm:pt>
    <dgm:pt modelId="{F16E374A-8D39-411A-AF35-139DFFE5A315}" type="sibTrans" cxnId="{44041705-3E70-420E-A47C-BFCFF517B071}">
      <dgm:prSet/>
      <dgm:spPr/>
      <dgm:t>
        <a:bodyPr/>
        <a:lstStyle/>
        <a:p>
          <a:endParaRPr lang="en-IN"/>
        </a:p>
      </dgm:t>
    </dgm:pt>
    <dgm:pt modelId="{4D68FE2A-7686-4B74-851F-DB6719960982}">
      <dgm:prSet phldrT="[Text]"/>
      <dgm:spPr/>
      <dgm:t>
        <a:bodyPr/>
        <a:lstStyle/>
        <a:p>
          <a:r>
            <a:rPr lang="en-GB" dirty="0"/>
            <a:t>Saving Report</a:t>
          </a:r>
          <a:endParaRPr lang="en-IN" dirty="0"/>
        </a:p>
      </dgm:t>
    </dgm:pt>
    <dgm:pt modelId="{6C033D98-5153-4673-91FA-45CDD7842C20}" type="parTrans" cxnId="{93FC55E3-5629-44FB-83B3-637F9EA7107F}">
      <dgm:prSet/>
      <dgm:spPr/>
      <dgm:t>
        <a:bodyPr/>
        <a:lstStyle/>
        <a:p>
          <a:endParaRPr lang="en-IN"/>
        </a:p>
      </dgm:t>
    </dgm:pt>
    <dgm:pt modelId="{A89644C4-E59B-4B5F-B954-571B933486C2}" type="sibTrans" cxnId="{93FC55E3-5629-44FB-83B3-637F9EA7107F}">
      <dgm:prSet/>
      <dgm:spPr/>
      <dgm:t>
        <a:bodyPr/>
        <a:lstStyle/>
        <a:p>
          <a:endParaRPr lang="en-IN"/>
        </a:p>
      </dgm:t>
    </dgm:pt>
    <dgm:pt modelId="{2A8EDD8F-E9D9-4ABC-BB1E-17EE69F2AD8D}">
      <dgm:prSet phldrT="[Text]"/>
      <dgm:spPr/>
      <dgm:t>
        <a:bodyPr/>
        <a:lstStyle/>
        <a:p>
          <a:r>
            <a:rPr lang="en-GB" dirty="0"/>
            <a:t>Publishing and Saving the report in BI Service and Desktop.</a:t>
          </a:r>
          <a:endParaRPr lang="en-IN" dirty="0"/>
        </a:p>
      </dgm:t>
    </dgm:pt>
    <dgm:pt modelId="{4DC91048-A285-4691-85DC-EE80108C6B4F}" type="parTrans" cxnId="{D0ECC0A3-9110-4EE8-AAEC-595540F59A91}">
      <dgm:prSet/>
      <dgm:spPr/>
      <dgm:t>
        <a:bodyPr/>
        <a:lstStyle/>
        <a:p>
          <a:endParaRPr lang="en-IN"/>
        </a:p>
      </dgm:t>
    </dgm:pt>
    <dgm:pt modelId="{D50CDADD-3624-43BB-8E5C-B9019B7B17E6}" type="sibTrans" cxnId="{D0ECC0A3-9110-4EE8-AAEC-595540F59A91}">
      <dgm:prSet/>
      <dgm:spPr/>
      <dgm:t>
        <a:bodyPr/>
        <a:lstStyle/>
        <a:p>
          <a:endParaRPr lang="en-IN"/>
        </a:p>
      </dgm:t>
    </dgm:pt>
    <dgm:pt modelId="{0C24CDFB-AE58-42A8-8696-21DEACDA4CAE}">
      <dgm:prSet phldrT="[Text]"/>
      <dgm:spPr/>
      <dgm:t>
        <a:bodyPr/>
        <a:lstStyle/>
        <a:p>
          <a:r>
            <a:rPr lang="en-GB" dirty="0"/>
            <a:t>Creating Measures and Renaming Column Names.</a:t>
          </a:r>
          <a:endParaRPr lang="en-IN" dirty="0"/>
        </a:p>
      </dgm:t>
    </dgm:pt>
    <dgm:pt modelId="{2DC32314-A2FA-4D41-B346-5E4CE5A95A08}" type="parTrans" cxnId="{182BCE3C-742D-4038-885B-5748B55BED49}">
      <dgm:prSet/>
      <dgm:spPr/>
      <dgm:t>
        <a:bodyPr/>
        <a:lstStyle/>
        <a:p>
          <a:endParaRPr lang="en-IN"/>
        </a:p>
      </dgm:t>
    </dgm:pt>
    <dgm:pt modelId="{35D89DA1-6E3C-467E-8DA7-4DBF40D495E0}" type="sibTrans" cxnId="{182BCE3C-742D-4038-885B-5748B55BED49}">
      <dgm:prSet/>
      <dgm:spPr/>
      <dgm:t>
        <a:bodyPr/>
        <a:lstStyle/>
        <a:p>
          <a:endParaRPr lang="en-IN"/>
        </a:p>
      </dgm:t>
    </dgm:pt>
    <dgm:pt modelId="{4DA6BAF3-806D-42A1-A0F5-B9643AC85CD5}" type="pres">
      <dgm:prSet presAssocID="{56ADEAFB-E6E6-4896-9021-09888DB204DC}" presName="linear" presStyleCnt="0">
        <dgm:presLayoutVars>
          <dgm:animLvl val="lvl"/>
          <dgm:resizeHandles val="exact"/>
        </dgm:presLayoutVars>
      </dgm:prSet>
      <dgm:spPr/>
    </dgm:pt>
    <dgm:pt modelId="{6266AD1E-C1E5-4E17-87A4-E02651AAE94C}" type="pres">
      <dgm:prSet presAssocID="{913B821D-E9A7-42D8-8D7E-31B4C43B0DA5}" presName="parentText" presStyleLbl="node1" presStyleIdx="0" presStyleCnt="3">
        <dgm:presLayoutVars>
          <dgm:chMax val="0"/>
          <dgm:bulletEnabled val="1"/>
        </dgm:presLayoutVars>
      </dgm:prSet>
      <dgm:spPr/>
    </dgm:pt>
    <dgm:pt modelId="{B3771D1D-D828-4DB9-99AA-C9B17A3F709A}" type="pres">
      <dgm:prSet presAssocID="{913B821D-E9A7-42D8-8D7E-31B4C43B0DA5}" presName="childText" presStyleLbl="revTx" presStyleIdx="0" presStyleCnt="3">
        <dgm:presLayoutVars>
          <dgm:bulletEnabled val="1"/>
        </dgm:presLayoutVars>
      </dgm:prSet>
      <dgm:spPr/>
    </dgm:pt>
    <dgm:pt modelId="{F424903D-E1BD-4E85-9B46-61F2508C4EE8}" type="pres">
      <dgm:prSet presAssocID="{E7324C4A-7126-4B80-ACEA-B90682480D02}" presName="parentText" presStyleLbl="node1" presStyleIdx="1" presStyleCnt="3">
        <dgm:presLayoutVars>
          <dgm:chMax val="0"/>
          <dgm:bulletEnabled val="1"/>
        </dgm:presLayoutVars>
      </dgm:prSet>
      <dgm:spPr/>
    </dgm:pt>
    <dgm:pt modelId="{FEB06DDD-86A9-43B8-806B-FFA59C9BABE0}" type="pres">
      <dgm:prSet presAssocID="{E7324C4A-7126-4B80-ACEA-B90682480D02}" presName="childText" presStyleLbl="revTx" presStyleIdx="1" presStyleCnt="3">
        <dgm:presLayoutVars>
          <dgm:bulletEnabled val="1"/>
        </dgm:presLayoutVars>
      </dgm:prSet>
      <dgm:spPr/>
    </dgm:pt>
    <dgm:pt modelId="{838B2B24-B314-43F1-B83B-FF37C0E099A5}" type="pres">
      <dgm:prSet presAssocID="{4D68FE2A-7686-4B74-851F-DB6719960982}" presName="parentText" presStyleLbl="node1" presStyleIdx="2" presStyleCnt="3">
        <dgm:presLayoutVars>
          <dgm:chMax val="0"/>
          <dgm:bulletEnabled val="1"/>
        </dgm:presLayoutVars>
      </dgm:prSet>
      <dgm:spPr/>
    </dgm:pt>
    <dgm:pt modelId="{F8DEEC6D-D7C1-4944-8213-16ED91E3CEE7}" type="pres">
      <dgm:prSet presAssocID="{4D68FE2A-7686-4B74-851F-DB6719960982}" presName="childText" presStyleLbl="revTx" presStyleIdx="2" presStyleCnt="3">
        <dgm:presLayoutVars>
          <dgm:bulletEnabled val="1"/>
        </dgm:presLayoutVars>
      </dgm:prSet>
      <dgm:spPr/>
    </dgm:pt>
  </dgm:ptLst>
  <dgm:cxnLst>
    <dgm:cxn modelId="{44041705-3E70-420E-A47C-BFCFF517B071}" srcId="{E7324C4A-7126-4B80-ACEA-B90682480D02}" destId="{4D5E0BD0-F22F-4396-BCC7-187474E3433B}" srcOrd="1" destOrd="0" parTransId="{8706C4C1-A5D3-4F1C-A85E-50F386629B84}" sibTransId="{F16E374A-8D39-411A-AF35-139DFFE5A315}"/>
    <dgm:cxn modelId="{40771723-6863-449E-8342-C35A021F2E45}" type="presOf" srcId="{7AE233A2-EB9F-48E6-AADB-BAE7E135B0E0}" destId="{B3771D1D-D828-4DB9-99AA-C9B17A3F709A}" srcOrd="0" destOrd="1" presId="urn:microsoft.com/office/officeart/2005/8/layout/vList2"/>
    <dgm:cxn modelId="{1BDB5730-5F71-4A15-869E-F9FFEA549924}" type="presOf" srcId="{56ADEAFB-E6E6-4896-9021-09888DB204DC}" destId="{4DA6BAF3-806D-42A1-A0F5-B9643AC85CD5}" srcOrd="0" destOrd="0" presId="urn:microsoft.com/office/officeart/2005/8/layout/vList2"/>
    <dgm:cxn modelId="{182BCE3C-742D-4038-885B-5748B55BED49}" srcId="{913B821D-E9A7-42D8-8D7E-31B4C43B0DA5}" destId="{0C24CDFB-AE58-42A8-8696-21DEACDA4CAE}" srcOrd="2" destOrd="0" parTransId="{2DC32314-A2FA-4D41-B346-5E4CE5A95A08}" sibTransId="{35D89DA1-6E3C-467E-8DA7-4DBF40D495E0}"/>
    <dgm:cxn modelId="{F9705361-FE60-4D0F-B6EB-9127CF1DD161}" type="presOf" srcId="{966DE952-F937-4E12-B16F-F7310D614DA9}" destId="{FEB06DDD-86A9-43B8-806B-FFA59C9BABE0}" srcOrd="0" destOrd="0" presId="urn:microsoft.com/office/officeart/2005/8/layout/vList2"/>
    <dgm:cxn modelId="{A7156E4D-ECE4-45B9-9051-348F5A161422}" type="presOf" srcId="{0C24CDFB-AE58-42A8-8696-21DEACDA4CAE}" destId="{B3771D1D-D828-4DB9-99AA-C9B17A3F709A}" srcOrd="0" destOrd="2" presId="urn:microsoft.com/office/officeart/2005/8/layout/vList2"/>
    <dgm:cxn modelId="{D9FCF76D-22A9-40C4-BBB2-1262DB828465}" type="presOf" srcId="{E7324C4A-7126-4B80-ACEA-B90682480D02}" destId="{F424903D-E1BD-4E85-9B46-61F2508C4EE8}" srcOrd="0" destOrd="0" presId="urn:microsoft.com/office/officeart/2005/8/layout/vList2"/>
    <dgm:cxn modelId="{CB466955-60A7-4707-A4C9-922817546125}" type="presOf" srcId="{2A8EDD8F-E9D9-4ABC-BB1E-17EE69F2AD8D}" destId="{F8DEEC6D-D7C1-4944-8213-16ED91E3CEE7}" srcOrd="0" destOrd="0" presId="urn:microsoft.com/office/officeart/2005/8/layout/vList2"/>
    <dgm:cxn modelId="{3C887955-6C76-483B-B7AA-FE0284859EE1}" type="presOf" srcId="{913B821D-E9A7-42D8-8D7E-31B4C43B0DA5}" destId="{6266AD1E-C1E5-4E17-87A4-E02651AAE94C}" srcOrd="0" destOrd="0" presId="urn:microsoft.com/office/officeart/2005/8/layout/vList2"/>
    <dgm:cxn modelId="{C66A7D85-5867-442A-9F6B-A45D7FCB96DA}" srcId="{E7324C4A-7126-4B80-ACEA-B90682480D02}" destId="{966DE952-F937-4E12-B16F-F7310D614DA9}" srcOrd="0" destOrd="0" parTransId="{B749E1FE-3862-4E2C-BE98-B1DDFBE0939C}" sibTransId="{182CF15F-A73A-4A86-9DD5-9C62CAFF9B22}"/>
    <dgm:cxn modelId="{60061193-E2D4-48B5-BDF5-F036E55BD430}" srcId="{913B821D-E9A7-42D8-8D7E-31B4C43B0DA5}" destId="{7AE233A2-EB9F-48E6-AADB-BAE7E135B0E0}" srcOrd="1" destOrd="0" parTransId="{2F7E9576-2222-47B3-BBE2-3CED5A9921FD}" sibTransId="{A324F04B-0033-419E-8F64-BC5643A97439}"/>
    <dgm:cxn modelId="{E125AB94-F91D-480A-8B52-156EB6AFBB2D}" type="presOf" srcId="{4D68FE2A-7686-4B74-851F-DB6719960982}" destId="{838B2B24-B314-43F1-B83B-FF37C0E099A5}" srcOrd="0" destOrd="0" presId="urn:microsoft.com/office/officeart/2005/8/layout/vList2"/>
    <dgm:cxn modelId="{B8EB959E-72EB-432A-91AF-C102382910EC}" type="presOf" srcId="{4D5E0BD0-F22F-4396-BCC7-187474E3433B}" destId="{FEB06DDD-86A9-43B8-806B-FFA59C9BABE0}" srcOrd="0" destOrd="1" presId="urn:microsoft.com/office/officeart/2005/8/layout/vList2"/>
    <dgm:cxn modelId="{D0ECC0A3-9110-4EE8-AAEC-595540F59A91}" srcId="{4D68FE2A-7686-4B74-851F-DB6719960982}" destId="{2A8EDD8F-E9D9-4ABC-BB1E-17EE69F2AD8D}" srcOrd="0" destOrd="0" parTransId="{4DC91048-A285-4691-85DC-EE80108C6B4F}" sibTransId="{D50CDADD-3624-43BB-8E5C-B9019B7B17E6}"/>
    <dgm:cxn modelId="{C9F022AA-EC07-4DE6-BBF1-F4752C826770}" srcId="{913B821D-E9A7-42D8-8D7E-31B4C43B0DA5}" destId="{C5FD11A6-981F-49FE-890D-BFB34B74EDDA}" srcOrd="0" destOrd="0" parTransId="{EF5DB0FD-4350-4CEB-A0A4-342B1AA55CEF}" sibTransId="{593D0D8C-CEB7-4B0F-A334-542C3F04F1CB}"/>
    <dgm:cxn modelId="{9D77C4BF-DDF9-46D2-91CE-8EDCEA8BE617}" srcId="{56ADEAFB-E6E6-4896-9021-09888DB204DC}" destId="{E7324C4A-7126-4B80-ACEA-B90682480D02}" srcOrd="1" destOrd="0" parTransId="{17822A49-991F-43E2-BCB5-9D5021BEDE98}" sibTransId="{5CF215BC-8048-445C-9231-8E4405CE03CC}"/>
    <dgm:cxn modelId="{93FC55E3-5629-44FB-83B3-637F9EA7107F}" srcId="{56ADEAFB-E6E6-4896-9021-09888DB204DC}" destId="{4D68FE2A-7686-4B74-851F-DB6719960982}" srcOrd="2" destOrd="0" parTransId="{6C033D98-5153-4673-91FA-45CDD7842C20}" sibTransId="{A89644C4-E59B-4B5F-B954-571B933486C2}"/>
    <dgm:cxn modelId="{4BED0DF1-F410-43CF-A8B4-63EF7A991B3E}" type="presOf" srcId="{C5FD11A6-981F-49FE-890D-BFB34B74EDDA}" destId="{B3771D1D-D828-4DB9-99AA-C9B17A3F709A}" srcOrd="0" destOrd="0" presId="urn:microsoft.com/office/officeart/2005/8/layout/vList2"/>
    <dgm:cxn modelId="{53B851FA-C739-41F1-ACC6-DA56A17A21F4}" srcId="{56ADEAFB-E6E6-4896-9021-09888DB204DC}" destId="{913B821D-E9A7-42D8-8D7E-31B4C43B0DA5}" srcOrd="0" destOrd="0" parTransId="{996FF2E1-B41D-4EEA-8188-7F7611973312}" sibTransId="{01DEE934-14C2-4CC5-ADC7-95C598D55C41}"/>
    <dgm:cxn modelId="{D5D44AA0-D034-4A44-9277-E1A7E89CA045}" type="presParOf" srcId="{4DA6BAF3-806D-42A1-A0F5-B9643AC85CD5}" destId="{6266AD1E-C1E5-4E17-87A4-E02651AAE94C}" srcOrd="0" destOrd="0" presId="urn:microsoft.com/office/officeart/2005/8/layout/vList2"/>
    <dgm:cxn modelId="{D29ADEB8-06BB-40E3-AAA3-0F82C7D1E992}" type="presParOf" srcId="{4DA6BAF3-806D-42A1-A0F5-B9643AC85CD5}" destId="{B3771D1D-D828-4DB9-99AA-C9B17A3F709A}" srcOrd="1" destOrd="0" presId="urn:microsoft.com/office/officeart/2005/8/layout/vList2"/>
    <dgm:cxn modelId="{6DA4CB3E-A699-4D69-BDF5-AB2B6C6311B1}" type="presParOf" srcId="{4DA6BAF3-806D-42A1-A0F5-B9643AC85CD5}" destId="{F424903D-E1BD-4E85-9B46-61F2508C4EE8}" srcOrd="2" destOrd="0" presId="urn:microsoft.com/office/officeart/2005/8/layout/vList2"/>
    <dgm:cxn modelId="{513C45FB-801E-452D-A71E-92549CE0F7D0}" type="presParOf" srcId="{4DA6BAF3-806D-42A1-A0F5-B9643AC85CD5}" destId="{FEB06DDD-86A9-43B8-806B-FFA59C9BABE0}" srcOrd="3" destOrd="0" presId="urn:microsoft.com/office/officeart/2005/8/layout/vList2"/>
    <dgm:cxn modelId="{6FAEED9B-6C47-4E48-B8EC-E0E7F1929283}" type="presParOf" srcId="{4DA6BAF3-806D-42A1-A0F5-B9643AC85CD5}" destId="{838B2B24-B314-43F1-B83B-FF37C0E099A5}" srcOrd="4" destOrd="0" presId="urn:microsoft.com/office/officeart/2005/8/layout/vList2"/>
    <dgm:cxn modelId="{C7AAE2BD-1B8A-4053-9C40-C162B2BEF935}" type="presParOf" srcId="{4DA6BAF3-806D-42A1-A0F5-B9643AC85CD5}" destId="{F8DEEC6D-D7C1-4944-8213-16ED91E3CEE7}"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66AD1E-C1E5-4E17-87A4-E02651AAE94C}">
      <dsp:nvSpPr>
        <dsp:cNvPr id="0" name=""/>
        <dsp:cNvSpPr/>
      </dsp:nvSpPr>
      <dsp:spPr>
        <a:xfrm>
          <a:off x="0" y="86531"/>
          <a:ext cx="6900512" cy="1013512"/>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dirty="0"/>
            <a:t>Preparing Data</a:t>
          </a:r>
          <a:endParaRPr lang="en-IN" sz="2200" kern="1200" dirty="0"/>
        </a:p>
      </dsp:txBody>
      <dsp:txXfrm>
        <a:off x="49476" y="136007"/>
        <a:ext cx="6801560" cy="914560"/>
      </dsp:txXfrm>
    </dsp:sp>
    <dsp:sp modelId="{B3771D1D-D828-4DB9-99AA-C9B17A3F709A}">
      <dsp:nvSpPr>
        <dsp:cNvPr id="0" name=""/>
        <dsp:cNvSpPr/>
      </dsp:nvSpPr>
      <dsp:spPr>
        <a:xfrm>
          <a:off x="0" y="1100044"/>
          <a:ext cx="6900512" cy="136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091"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GB" sz="1700" kern="1200" dirty="0"/>
            <a:t>Downloaded data from </a:t>
          </a:r>
          <a:r>
            <a:rPr lang="en-IN" sz="1700" kern="1200" dirty="0"/>
            <a:t>https://datacatalog.worldbank.org/dataset/international-debt-statistics</a:t>
          </a:r>
        </a:p>
        <a:p>
          <a:pPr marL="171450" lvl="1" indent="-171450" algn="l" defTabSz="755650">
            <a:lnSpc>
              <a:spcPct val="90000"/>
            </a:lnSpc>
            <a:spcBef>
              <a:spcPct val="0"/>
            </a:spcBef>
            <a:spcAft>
              <a:spcPct val="20000"/>
            </a:spcAft>
            <a:buChar char="•"/>
          </a:pPr>
          <a:r>
            <a:rPr lang="en-GB" sz="1700" kern="1200" dirty="0"/>
            <a:t>Imported in Power BI report.</a:t>
          </a:r>
          <a:endParaRPr lang="en-IN" sz="1700" kern="1200" dirty="0"/>
        </a:p>
        <a:p>
          <a:pPr marL="171450" lvl="1" indent="-171450" algn="l" defTabSz="755650">
            <a:lnSpc>
              <a:spcPct val="90000"/>
            </a:lnSpc>
            <a:spcBef>
              <a:spcPct val="0"/>
            </a:spcBef>
            <a:spcAft>
              <a:spcPct val="20000"/>
            </a:spcAft>
            <a:buChar char="•"/>
          </a:pPr>
          <a:r>
            <a:rPr lang="en-GB" sz="1700" kern="1200" dirty="0"/>
            <a:t>Creating Measures and Renaming Column Names.</a:t>
          </a:r>
          <a:endParaRPr lang="en-IN" sz="1700" kern="1200" dirty="0"/>
        </a:p>
      </dsp:txBody>
      <dsp:txXfrm>
        <a:off x="0" y="1100044"/>
        <a:ext cx="6900512" cy="1366200"/>
      </dsp:txXfrm>
    </dsp:sp>
    <dsp:sp modelId="{F424903D-E1BD-4E85-9B46-61F2508C4EE8}">
      <dsp:nvSpPr>
        <dsp:cNvPr id="0" name=""/>
        <dsp:cNvSpPr/>
      </dsp:nvSpPr>
      <dsp:spPr>
        <a:xfrm>
          <a:off x="0" y="2466244"/>
          <a:ext cx="6900512" cy="1013512"/>
        </a:xfrm>
        <a:prstGeom prst="roundRect">
          <a:avLst/>
        </a:prstGeom>
        <a:solidFill>
          <a:schemeClr val="accent5">
            <a:hueOff val="-6076075"/>
            <a:satOff val="-413"/>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dirty="0"/>
            <a:t>Creating BI</a:t>
          </a:r>
        </a:p>
        <a:p>
          <a:pPr marL="0" lvl="0" indent="0" algn="l" defTabSz="977900">
            <a:lnSpc>
              <a:spcPct val="90000"/>
            </a:lnSpc>
            <a:spcBef>
              <a:spcPct val="0"/>
            </a:spcBef>
            <a:spcAft>
              <a:spcPct val="35000"/>
            </a:spcAft>
            <a:buNone/>
          </a:pPr>
          <a:r>
            <a:rPr lang="en-GB" sz="2200" kern="1200" dirty="0"/>
            <a:t>Report</a:t>
          </a:r>
        </a:p>
      </dsp:txBody>
      <dsp:txXfrm>
        <a:off x="49476" y="2515720"/>
        <a:ext cx="6801560" cy="914560"/>
      </dsp:txXfrm>
    </dsp:sp>
    <dsp:sp modelId="{FEB06DDD-86A9-43B8-806B-FFA59C9BABE0}">
      <dsp:nvSpPr>
        <dsp:cNvPr id="0" name=""/>
        <dsp:cNvSpPr/>
      </dsp:nvSpPr>
      <dsp:spPr>
        <a:xfrm>
          <a:off x="0" y="3479756"/>
          <a:ext cx="6900512" cy="592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091"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GB" sz="1700" kern="1200" dirty="0"/>
            <a:t>Creating Visualisations from Data and Measures.</a:t>
          </a:r>
          <a:endParaRPr lang="en-IN" sz="1700" kern="1200" dirty="0"/>
        </a:p>
        <a:p>
          <a:pPr marL="171450" lvl="1" indent="-171450" algn="l" defTabSz="755650">
            <a:lnSpc>
              <a:spcPct val="90000"/>
            </a:lnSpc>
            <a:spcBef>
              <a:spcPct val="0"/>
            </a:spcBef>
            <a:spcAft>
              <a:spcPct val="20000"/>
            </a:spcAft>
            <a:buChar char="•"/>
          </a:pPr>
          <a:r>
            <a:rPr lang="en-GB" sz="1700" kern="1200" dirty="0"/>
            <a:t>Drawing out final conclusions.</a:t>
          </a:r>
          <a:endParaRPr lang="en-IN" sz="1700" kern="1200" dirty="0"/>
        </a:p>
      </dsp:txBody>
      <dsp:txXfrm>
        <a:off x="0" y="3479756"/>
        <a:ext cx="6900512" cy="592020"/>
      </dsp:txXfrm>
    </dsp:sp>
    <dsp:sp modelId="{838B2B24-B314-43F1-B83B-FF37C0E099A5}">
      <dsp:nvSpPr>
        <dsp:cNvPr id="0" name=""/>
        <dsp:cNvSpPr/>
      </dsp:nvSpPr>
      <dsp:spPr>
        <a:xfrm>
          <a:off x="0" y="4071776"/>
          <a:ext cx="6900512" cy="1013512"/>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dirty="0"/>
            <a:t>Saving Report</a:t>
          </a:r>
          <a:endParaRPr lang="en-IN" sz="2200" kern="1200" dirty="0"/>
        </a:p>
      </dsp:txBody>
      <dsp:txXfrm>
        <a:off x="49476" y="4121252"/>
        <a:ext cx="6801560" cy="914560"/>
      </dsp:txXfrm>
    </dsp:sp>
    <dsp:sp modelId="{F8DEEC6D-D7C1-4944-8213-16ED91E3CEE7}">
      <dsp:nvSpPr>
        <dsp:cNvPr id="0" name=""/>
        <dsp:cNvSpPr/>
      </dsp:nvSpPr>
      <dsp:spPr>
        <a:xfrm>
          <a:off x="0" y="5085289"/>
          <a:ext cx="6900512"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091"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GB" sz="1700" kern="1200" dirty="0"/>
            <a:t>Publishing and Saving the report in BI Service and Desktop.</a:t>
          </a:r>
          <a:endParaRPr lang="en-IN" sz="1700" kern="1200" dirty="0"/>
        </a:p>
      </dsp:txBody>
      <dsp:txXfrm>
        <a:off x="0" y="5085289"/>
        <a:ext cx="6900512" cy="3643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CE343-E07E-C0C2-0483-BAC9420E6B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C0D49FF-C96F-43E6-CB33-F77E37F52B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7FB8D1E-5294-DDD7-F2A4-E17EB699007E}"/>
              </a:ext>
            </a:extLst>
          </p:cNvPr>
          <p:cNvSpPr>
            <a:spLocks noGrp="1"/>
          </p:cNvSpPr>
          <p:nvPr>
            <p:ph type="dt" sz="half" idx="10"/>
          </p:nvPr>
        </p:nvSpPr>
        <p:spPr/>
        <p:txBody>
          <a:bodyPr/>
          <a:lstStyle/>
          <a:p>
            <a:fld id="{9184DA70-C731-4C70-880D-CCD4705E623C}" type="datetime1">
              <a:rPr lang="en-US" smtClean="0"/>
              <a:t>5/24/2024</a:t>
            </a:fld>
            <a:endParaRPr lang="en-US" dirty="0"/>
          </a:p>
        </p:txBody>
      </p:sp>
      <p:sp>
        <p:nvSpPr>
          <p:cNvPr id="5" name="Footer Placeholder 4">
            <a:extLst>
              <a:ext uri="{FF2B5EF4-FFF2-40B4-BE49-F238E27FC236}">
                <a16:creationId xmlns:a16="http://schemas.microsoft.com/office/drawing/2014/main" id="{B8528E2E-78B2-079A-3711-AF18FC4026F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7374D3F-259E-D065-E382-6CEC99F5546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40399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DF6CF-9D82-C7CE-09DA-F30295C90C7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7ADCCF1-B4D9-6D28-9047-97A171ABBB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E9B5C54-6B19-FE3F-A81E-3488EF499964}"/>
              </a:ext>
            </a:extLst>
          </p:cNvPr>
          <p:cNvSpPr>
            <a:spLocks noGrp="1"/>
          </p:cNvSpPr>
          <p:nvPr>
            <p:ph type="dt" sz="half" idx="10"/>
          </p:nvPr>
        </p:nvSpPr>
        <p:spPr/>
        <p:txBody>
          <a:bodyPr/>
          <a:lstStyle/>
          <a:p>
            <a:fld id="{62D6E202-B606-4609-B914-27C9371A1F6D}" type="datetime1">
              <a:rPr lang="en-US" smtClean="0"/>
              <a:t>5/24/2024</a:t>
            </a:fld>
            <a:endParaRPr lang="en-US" dirty="0"/>
          </a:p>
        </p:txBody>
      </p:sp>
      <p:sp>
        <p:nvSpPr>
          <p:cNvPr id="5" name="Footer Placeholder 4">
            <a:extLst>
              <a:ext uri="{FF2B5EF4-FFF2-40B4-BE49-F238E27FC236}">
                <a16:creationId xmlns:a16="http://schemas.microsoft.com/office/drawing/2014/main" id="{37D6FE92-108D-0934-DEA1-46BED36994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7CE4187-132B-2BD2-2CCD-F3B3FB50CC3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222649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489F3B-D39C-A7F6-2758-6B33066CA3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82C845F-26DE-31C5-D682-B7050294DD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5D3949F-8754-26D1-9EC6-A09CD971DF88}"/>
              </a:ext>
            </a:extLst>
          </p:cNvPr>
          <p:cNvSpPr>
            <a:spLocks noGrp="1"/>
          </p:cNvSpPr>
          <p:nvPr>
            <p:ph type="dt" sz="half" idx="10"/>
          </p:nvPr>
        </p:nvSpPr>
        <p:spPr/>
        <p:txBody>
          <a:bodyPr/>
          <a:lstStyle/>
          <a:p>
            <a:fld id="{62D6E202-B606-4609-B914-27C9371A1F6D}" type="datetime1">
              <a:rPr lang="en-US" smtClean="0"/>
              <a:t>5/24/2024</a:t>
            </a:fld>
            <a:endParaRPr lang="en-US" dirty="0"/>
          </a:p>
        </p:txBody>
      </p:sp>
      <p:sp>
        <p:nvSpPr>
          <p:cNvPr id="5" name="Footer Placeholder 4">
            <a:extLst>
              <a:ext uri="{FF2B5EF4-FFF2-40B4-BE49-F238E27FC236}">
                <a16:creationId xmlns:a16="http://schemas.microsoft.com/office/drawing/2014/main" id="{55E792BA-E6C8-03C5-D96E-4EA726C5F5A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D6AE35C-99A9-62A8-C8CD-7C8FB03EA17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2830587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32850-FDB9-869B-BE40-47ED5DB761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B3109A9-8CD1-A1CF-7DA9-2410F8B7EF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D8BA765-9CB6-05C2-A098-049FFFA75452}"/>
              </a:ext>
            </a:extLst>
          </p:cNvPr>
          <p:cNvSpPr>
            <a:spLocks noGrp="1"/>
          </p:cNvSpPr>
          <p:nvPr>
            <p:ph type="dt" sz="half" idx="10"/>
          </p:nvPr>
        </p:nvSpPr>
        <p:spPr/>
        <p:txBody>
          <a:bodyPr/>
          <a:lstStyle/>
          <a:p>
            <a:fld id="{4BE1D723-8F53-4F53-90B0-1982A396982E}" type="datetime1">
              <a:rPr lang="en-US" smtClean="0"/>
              <a:t>5/24/2024</a:t>
            </a:fld>
            <a:endParaRPr lang="en-US" dirty="0"/>
          </a:p>
        </p:txBody>
      </p:sp>
      <p:sp>
        <p:nvSpPr>
          <p:cNvPr id="5" name="Footer Placeholder 4">
            <a:extLst>
              <a:ext uri="{FF2B5EF4-FFF2-40B4-BE49-F238E27FC236}">
                <a16:creationId xmlns:a16="http://schemas.microsoft.com/office/drawing/2014/main" id="{28FD79E0-AB57-58D0-15D1-6057953965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7E14420-CF6E-2B1C-029C-8EFAFECC1D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0857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ECCD7-EA6D-FEB8-D10D-F9CDBA1243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2FA9BDE-7508-A2CE-319A-DC17B4CCF87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31DE0D-4527-30BF-15D7-FC5C27B48DAB}"/>
              </a:ext>
            </a:extLst>
          </p:cNvPr>
          <p:cNvSpPr>
            <a:spLocks noGrp="1"/>
          </p:cNvSpPr>
          <p:nvPr>
            <p:ph type="dt" sz="half" idx="10"/>
          </p:nvPr>
        </p:nvSpPr>
        <p:spPr/>
        <p:txBody>
          <a:bodyPr/>
          <a:lstStyle/>
          <a:p>
            <a:fld id="{97669AF7-7BEB-44E4-9852-375E34362B5B}" type="datetime1">
              <a:rPr lang="en-US" smtClean="0"/>
              <a:t>5/24/2024</a:t>
            </a:fld>
            <a:endParaRPr lang="en-US" dirty="0"/>
          </a:p>
        </p:txBody>
      </p:sp>
      <p:sp>
        <p:nvSpPr>
          <p:cNvPr id="5" name="Footer Placeholder 4">
            <a:extLst>
              <a:ext uri="{FF2B5EF4-FFF2-40B4-BE49-F238E27FC236}">
                <a16:creationId xmlns:a16="http://schemas.microsoft.com/office/drawing/2014/main" id="{4B8BDC3A-C363-F763-F756-55297E64BE8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59CB89-1CAC-87D4-EA14-C6B5B70ED7F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08038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2B158-91AA-3946-CDB0-FE7D8590C2C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01519EC-5877-648B-D6B6-CCEE80EF3B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6D2C4B0-1C37-5408-7232-7DC17AFDB7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7FB684E-B81E-A580-269F-655EC829CF0D}"/>
              </a:ext>
            </a:extLst>
          </p:cNvPr>
          <p:cNvSpPr>
            <a:spLocks noGrp="1"/>
          </p:cNvSpPr>
          <p:nvPr>
            <p:ph type="dt" sz="half" idx="10"/>
          </p:nvPr>
        </p:nvSpPr>
        <p:spPr/>
        <p:txBody>
          <a:bodyPr/>
          <a:lstStyle/>
          <a:p>
            <a:fld id="{BAAAC38D-0552-4C82-B593-E6124DFADBE2}" type="datetime1">
              <a:rPr lang="en-US" smtClean="0"/>
              <a:t>5/24/2024</a:t>
            </a:fld>
            <a:endParaRPr lang="en-US" dirty="0"/>
          </a:p>
        </p:txBody>
      </p:sp>
      <p:sp>
        <p:nvSpPr>
          <p:cNvPr id="6" name="Footer Placeholder 5">
            <a:extLst>
              <a:ext uri="{FF2B5EF4-FFF2-40B4-BE49-F238E27FC236}">
                <a16:creationId xmlns:a16="http://schemas.microsoft.com/office/drawing/2014/main" id="{6B2AD70D-2806-4F68-E018-6C637EEE793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5FB49A9-3675-5B83-6E7B-9895FB52C6C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4279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039A6-073C-0A3C-F436-94911E96792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88C724B-7E22-4915-39D6-0E811BC4E8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CBF15E-BB89-A8B0-164A-60B83C8BAA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05B958D-069A-E746-DD06-07D0B7699D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776673-9181-DD7C-50B4-5A916813BE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D7AFF21-7A70-1270-59F4-83C0DD444450}"/>
              </a:ext>
            </a:extLst>
          </p:cNvPr>
          <p:cNvSpPr>
            <a:spLocks noGrp="1"/>
          </p:cNvSpPr>
          <p:nvPr>
            <p:ph type="dt" sz="half" idx="10"/>
          </p:nvPr>
        </p:nvSpPr>
        <p:spPr/>
        <p:txBody>
          <a:bodyPr/>
          <a:lstStyle/>
          <a:p>
            <a:fld id="{D9DF0F1C-5577-4ACB-BB62-DF8F3C494C7E}" type="datetime1">
              <a:rPr lang="en-US" smtClean="0"/>
              <a:t>5/24/2024</a:t>
            </a:fld>
            <a:endParaRPr lang="en-US" dirty="0"/>
          </a:p>
        </p:txBody>
      </p:sp>
      <p:sp>
        <p:nvSpPr>
          <p:cNvPr id="8" name="Footer Placeholder 7">
            <a:extLst>
              <a:ext uri="{FF2B5EF4-FFF2-40B4-BE49-F238E27FC236}">
                <a16:creationId xmlns:a16="http://schemas.microsoft.com/office/drawing/2014/main" id="{51C8EF5E-F0AC-8709-069C-867B90018BE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EB11C89-7769-11B6-C69C-D86AA7E3C6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39981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E2038-9976-1370-C4E4-BE2005F52A8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3CF3839-1644-5CB8-153E-9688DE278AA1}"/>
              </a:ext>
            </a:extLst>
          </p:cNvPr>
          <p:cNvSpPr>
            <a:spLocks noGrp="1"/>
          </p:cNvSpPr>
          <p:nvPr>
            <p:ph type="dt" sz="half" idx="10"/>
          </p:nvPr>
        </p:nvSpPr>
        <p:spPr/>
        <p:txBody>
          <a:bodyPr/>
          <a:lstStyle/>
          <a:p>
            <a:fld id="{1775B394-D9F9-4F0C-B15D-605F45CB9E9F}" type="datetime1">
              <a:rPr lang="en-US" smtClean="0"/>
              <a:t>5/24/2024</a:t>
            </a:fld>
            <a:endParaRPr lang="en-US" dirty="0"/>
          </a:p>
        </p:txBody>
      </p:sp>
      <p:sp>
        <p:nvSpPr>
          <p:cNvPr id="4" name="Footer Placeholder 3">
            <a:extLst>
              <a:ext uri="{FF2B5EF4-FFF2-40B4-BE49-F238E27FC236}">
                <a16:creationId xmlns:a16="http://schemas.microsoft.com/office/drawing/2014/main" id="{0488A76C-717D-18CC-A2A6-78125A84B1D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123D350-2012-5D93-249C-BFCB46A1922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82853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4F6A2B-7168-F877-8913-751D097B2D25}"/>
              </a:ext>
            </a:extLst>
          </p:cNvPr>
          <p:cNvSpPr>
            <a:spLocks noGrp="1"/>
          </p:cNvSpPr>
          <p:nvPr>
            <p:ph type="dt" sz="half" idx="10"/>
          </p:nvPr>
        </p:nvSpPr>
        <p:spPr/>
        <p:txBody>
          <a:bodyPr/>
          <a:lstStyle/>
          <a:p>
            <a:fld id="{39667345-2558-425A-8533-9BFDBCE15005}" type="datetime1">
              <a:rPr lang="en-US" smtClean="0"/>
              <a:t>5/24/2024</a:t>
            </a:fld>
            <a:endParaRPr lang="en-US" dirty="0"/>
          </a:p>
        </p:txBody>
      </p:sp>
      <p:sp>
        <p:nvSpPr>
          <p:cNvPr id="3" name="Footer Placeholder 2">
            <a:extLst>
              <a:ext uri="{FF2B5EF4-FFF2-40B4-BE49-F238E27FC236}">
                <a16:creationId xmlns:a16="http://schemas.microsoft.com/office/drawing/2014/main" id="{15FA5A7C-A075-FF1A-A876-049C3106458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F8E4B1A-06B3-621B-309E-C2689DDAB47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69725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06D2E-5207-30D1-96DE-4EA6AC1267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1755DC1-63B2-2898-0077-E6F7FDB97E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892DF51-E771-39D9-1E46-3E0CFCCBED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BB8DB8-7858-59A9-DA85-10A2C388C931}"/>
              </a:ext>
            </a:extLst>
          </p:cNvPr>
          <p:cNvSpPr>
            <a:spLocks noGrp="1"/>
          </p:cNvSpPr>
          <p:nvPr>
            <p:ph type="dt" sz="half" idx="10"/>
          </p:nvPr>
        </p:nvSpPr>
        <p:spPr/>
        <p:txBody>
          <a:bodyPr/>
          <a:lstStyle/>
          <a:p>
            <a:fld id="{92BEA474-078D-4E9B-9B14-09A87B19DC46}" type="datetime1">
              <a:rPr lang="en-US" smtClean="0"/>
              <a:t>5/24/2024</a:t>
            </a:fld>
            <a:endParaRPr lang="en-US" dirty="0"/>
          </a:p>
        </p:txBody>
      </p:sp>
      <p:sp>
        <p:nvSpPr>
          <p:cNvPr id="6" name="Footer Placeholder 5">
            <a:extLst>
              <a:ext uri="{FF2B5EF4-FFF2-40B4-BE49-F238E27FC236}">
                <a16:creationId xmlns:a16="http://schemas.microsoft.com/office/drawing/2014/main" id="{D150D247-7A6F-1ADA-54BA-D14A6AEA345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86BCED5-98A3-3C26-1B86-194B80DE3FA1}"/>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86042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ED804-CCD6-CA62-A505-108CC078A2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8F6D913-2D10-6BD2-E232-5506AE8C12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168C10F-F64C-CDE3-FC7C-B38B3D8F54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CC4006-D346-B67D-2FEC-6F5677961050}"/>
              </a:ext>
            </a:extLst>
          </p:cNvPr>
          <p:cNvSpPr>
            <a:spLocks noGrp="1"/>
          </p:cNvSpPr>
          <p:nvPr>
            <p:ph type="dt" sz="half" idx="10"/>
          </p:nvPr>
        </p:nvSpPr>
        <p:spPr/>
        <p:txBody>
          <a:bodyPr/>
          <a:lstStyle/>
          <a:p>
            <a:fld id="{4907D986-8816-4272-A432-0437A28A9828}" type="datetime1">
              <a:rPr lang="en-US" smtClean="0"/>
              <a:t>5/24/2024</a:t>
            </a:fld>
            <a:endParaRPr lang="en-US" dirty="0"/>
          </a:p>
        </p:txBody>
      </p:sp>
      <p:sp>
        <p:nvSpPr>
          <p:cNvPr id="6" name="Footer Placeholder 5">
            <a:extLst>
              <a:ext uri="{FF2B5EF4-FFF2-40B4-BE49-F238E27FC236}">
                <a16:creationId xmlns:a16="http://schemas.microsoft.com/office/drawing/2014/main" id="{CE42C740-E39B-3F09-FF90-E828477721FC}"/>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2B695C99-E637-FE54-9565-6FD912FD3D7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58604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2CEF8A-06B6-5D53-F8ED-FBC81870F3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621E992-EA87-D808-8E9F-FFD9DEFDC3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2EE80F0-ADAA-A03E-0075-D96E4D1E2C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2D6E202-B606-4609-B914-27C9371A1F6D}" type="datetime1">
              <a:rPr lang="en-US" smtClean="0"/>
              <a:t>5/24/2024</a:t>
            </a:fld>
            <a:endParaRPr lang="en-US" dirty="0"/>
          </a:p>
        </p:txBody>
      </p:sp>
      <p:sp>
        <p:nvSpPr>
          <p:cNvPr id="5" name="Footer Placeholder 4">
            <a:extLst>
              <a:ext uri="{FF2B5EF4-FFF2-40B4-BE49-F238E27FC236}">
                <a16:creationId xmlns:a16="http://schemas.microsoft.com/office/drawing/2014/main" id="{FEBE505D-F131-9792-4E4D-ACBF71F669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CAD042E6-43F8-C2B6-D3CC-EE85C6AA76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705405964"/>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asiatimes.com/2017/06/xi-jinpings-marco-polo-strateg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90338" y="640080"/>
            <a:ext cx="3734014" cy="3566160"/>
          </a:xfrm>
        </p:spPr>
        <p:txBody>
          <a:bodyPr anchor="b">
            <a:normAutofit/>
          </a:bodyPr>
          <a:lstStyle/>
          <a:p>
            <a:pPr algn="l"/>
            <a:r>
              <a:rPr lang="en-IN" sz="5400"/>
              <a:t>Analyse International Debt Statistics </a:t>
            </a:r>
            <a:endParaRPr lang="en-US" sz="5400"/>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90339" y="4636008"/>
            <a:ext cx="3734014" cy="1572768"/>
          </a:xfrm>
        </p:spPr>
        <p:txBody>
          <a:bodyPr>
            <a:normAutofit/>
          </a:bodyPr>
          <a:lstStyle/>
          <a:p>
            <a:pPr algn="l"/>
            <a:r>
              <a:rPr lang="en-US" b="1">
                <a:latin typeface="Bahnschrift SemiLight Condensed" panose="020B0502040204020203" pitchFamily="34" charset="0"/>
              </a:rPr>
              <a:t>Rohith Obillaneni</a:t>
            </a:r>
          </a:p>
        </p:txBody>
      </p:sp>
      <p:sp>
        <p:nvSpPr>
          <p:cNvPr id="22"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CF0E7057-D07A-DD7F-B6C0-499A26A6D021}"/>
              </a:ext>
            </a:extLst>
          </p:cNvPr>
          <p:cNvPicPr>
            <a:picLocks noChangeAspect="1"/>
          </p:cNvPicPr>
          <p:nvPr/>
        </p:nvPicPr>
        <p:blipFill rotWithShape="1">
          <a:blip r:embed="rId2"/>
          <a:srcRect l="16524" r="16523"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93143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9" name="Rectangle 16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66FBA-0E84-4FDD-AFA8-3999B08EFC20}"/>
              </a:ext>
            </a:extLst>
          </p:cNvPr>
          <p:cNvSpPr>
            <a:spLocks noGrp="1"/>
          </p:cNvSpPr>
          <p:nvPr>
            <p:ph type="title"/>
          </p:nvPr>
        </p:nvSpPr>
        <p:spPr>
          <a:xfrm>
            <a:off x="630936" y="639520"/>
            <a:ext cx="3429000" cy="1719072"/>
          </a:xfrm>
        </p:spPr>
        <p:txBody>
          <a:bodyPr anchor="b">
            <a:normAutofit/>
          </a:bodyPr>
          <a:lstStyle/>
          <a:p>
            <a:r>
              <a:rPr lang="en-GB" sz="5400"/>
              <a:t>Objective :</a:t>
            </a:r>
            <a:endParaRPr lang="en-IN" sz="5400"/>
          </a:p>
        </p:txBody>
      </p:sp>
      <p:sp>
        <p:nvSpPr>
          <p:cNvPr id="17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Content Placeholder 2">
            <a:extLst>
              <a:ext uri="{FF2B5EF4-FFF2-40B4-BE49-F238E27FC236}">
                <a16:creationId xmlns:a16="http://schemas.microsoft.com/office/drawing/2014/main" id="{40390218-7052-4A99-A42E-CA96176825E7}"/>
              </a:ext>
            </a:extLst>
          </p:cNvPr>
          <p:cNvSpPr>
            <a:spLocks noGrp="1"/>
          </p:cNvSpPr>
          <p:nvPr>
            <p:ph idx="1"/>
          </p:nvPr>
        </p:nvSpPr>
        <p:spPr>
          <a:xfrm>
            <a:off x="630936" y="2807208"/>
            <a:ext cx="3429000" cy="3410712"/>
          </a:xfrm>
        </p:spPr>
        <p:txBody>
          <a:bodyPr anchor="t">
            <a:normAutofit/>
          </a:bodyPr>
          <a:lstStyle/>
          <a:p>
            <a:r>
              <a:rPr lang="en-GB" sz="2200"/>
              <a:t>Creating interactive report by using World Bank’s Data to visualize and analyse the debt owed by the developing and financially unstable countries and economies.</a:t>
            </a:r>
            <a:endParaRPr lang="en-IN" sz="2200"/>
          </a:p>
        </p:txBody>
      </p:sp>
      <p:graphicFrame>
        <p:nvGraphicFramePr>
          <p:cNvPr id="7" name="Chart 6">
            <a:extLst>
              <a:ext uri="{FF2B5EF4-FFF2-40B4-BE49-F238E27FC236}">
                <a16:creationId xmlns:a16="http://schemas.microsoft.com/office/drawing/2014/main" id="{61FA837A-4D4D-4168-9E92-DA2D7F23313B}"/>
              </a:ext>
            </a:extLst>
          </p:cNvPr>
          <p:cNvGraphicFramePr/>
          <p:nvPr>
            <p:extLst>
              <p:ext uri="{D42A27DB-BD31-4B8C-83A1-F6EECF244321}">
                <p14:modId xmlns:p14="http://schemas.microsoft.com/office/powerpoint/2010/main" val="1319985263"/>
              </p:ext>
            </p:extLst>
          </p:nvPr>
        </p:nvGraphicFramePr>
        <p:xfrm>
          <a:off x="4654296" y="640080"/>
          <a:ext cx="6903720" cy="55778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04453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EBBE8699-36B7-4AB4-B878-2F13DFCA00F4}"/>
              </a:ext>
            </a:extLst>
          </p:cNvPr>
          <p:cNvSpPr>
            <a:spLocks noGrp="1"/>
          </p:cNvSpPr>
          <p:nvPr>
            <p:ph type="title"/>
          </p:nvPr>
        </p:nvSpPr>
        <p:spPr>
          <a:xfrm>
            <a:off x="648037" y="1298448"/>
            <a:ext cx="5895178" cy="4099642"/>
          </a:xfrm>
        </p:spPr>
        <p:txBody>
          <a:bodyPr vert="horz" lIns="91440" tIns="45720" rIns="91440" bIns="45720" rtlCol="0" anchor="b">
            <a:normAutofit/>
          </a:bodyPr>
          <a:lstStyle/>
          <a:p>
            <a:r>
              <a:rPr lang="en-US" sz="6600" kern="1200">
                <a:solidFill>
                  <a:srgbClr val="FFFFFF"/>
                </a:solidFill>
                <a:latin typeface="+mj-lt"/>
                <a:ea typeface="+mj-ea"/>
                <a:cs typeface="+mj-cs"/>
              </a:rPr>
              <a:t>Tasks of the BI Report :</a:t>
            </a:r>
          </a:p>
        </p:txBody>
      </p:sp>
      <p:sp>
        <p:nvSpPr>
          <p:cNvPr id="3" name="Text Placeholder 2">
            <a:extLst>
              <a:ext uri="{FF2B5EF4-FFF2-40B4-BE49-F238E27FC236}">
                <a16:creationId xmlns:a16="http://schemas.microsoft.com/office/drawing/2014/main" id="{FC686C76-CACA-4361-A893-91EA6057C42A}"/>
              </a:ext>
            </a:extLst>
          </p:cNvPr>
          <p:cNvSpPr>
            <a:spLocks noGrp="1"/>
          </p:cNvSpPr>
          <p:nvPr>
            <p:ph type="body" idx="1"/>
          </p:nvPr>
        </p:nvSpPr>
        <p:spPr>
          <a:xfrm>
            <a:off x="7848600" y="1122363"/>
            <a:ext cx="3505200" cy="4269549"/>
          </a:xfrm>
        </p:spPr>
        <p:txBody>
          <a:bodyPr vert="horz" lIns="91440" tIns="45720" rIns="91440" bIns="45720" rtlCol="0" anchor="b">
            <a:normAutofit/>
          </a:bodyPr>
          <a:lstStyle/>
          <a:p>
            <a:r>
              <a:rPr lang="en-US" sz="1500" kern="1200">
                <a:solidFill>
                  <a:schemeClr val="tx1"/>
                </a:solidFill>
                <a:latin typeface="+mn-lt"/>
                <a:ea typeface="+mn-ea"/>
                <a:cs typeface="+mn-cs"/>
              </a:rPr>
              <a:t>Summarising World Bank's international debt data.</a:t>
            </a:r>
          </a:p>
          <a:p>
            <a:r>
              <a:rPr lang="en-US" sz="1500" kern="1200">
                <a:solidFill>
                  <a:schemeClr val="tx1"/>
                </a:solidFill>
                <a:latin typeface="+mn-lt"/>
                <a:ea typeface="+mn-ea"/>
                <a:cs typeface="+mn-cs"/>
              </a:rPr>
              <a:t>Finding the number of distinct countries.</a:t>
            </a:r>
          </a:p>
          <a:p>
            <a:r>
              <a:rPr lang="en-US" sz="1500" kern="1200">
                <a:solidFill>
                  <a:schemeClr val="tx1"/>
                </a:solidFill>
                <a:latin typeface="+mn-lt"/>
                <a:ea typeface="+mn-ea"/>
                <a:cs typeface="+mn-cs"/>
              </a:rPr>
              <a:t>Finding out the distinct debt indicators.</a:t>
            </a:r>
          </a:p>
          <a:p>
            <a:r>
              <a:rPr lang="en-US" sz="1500" kern="1200">
                <a:solidFill>
                  <a:schemeClr val="tx1"/>
                </a:solidFill>
                <a:latin typeface="+mn-lt"/>
                <a:ea typeface="+mn-ea"/>
                <a:cs typeface="+mn-cs"/>
              </a:rPr>
              <a:t>Totalling the amount of debt owed by the countries.</a:t>
            </a:r>
          </a:p>
          <a:p>
            <a:r>
              <a:rPr lang="en-US" sz="1500" kern="1200">
                <a:solidFill>
                  <a:schemeClr val="tx1"/>
                </a:solidFill>
                <a:latin typeface="+mn-lt"/>
                <a:ea typeface="+mn-ea"/>
                <a:cs typeface="+mn-cs"/>
              </a:rPr>
              <a:t>Country with the highest debt.</a:t>
            </a:r>
          </a:p>
          <a:p>
            <a:r>
              <a:rPr lang="en-US" sz="1500" kern="1200">
                <a:solidFill>
                  <a:schemeClr val="tx1"/>
                </a:solidFill>
                <a:latin typeface="+mn-lt"/>
                <a:ea typeface="+mn-ea"/>
                <a:cs typeface="+mn-cs"/>
              </a:rPr>
              <a:t>Average amount of debt across indicators.</a:t>
            </a:r>
          </a:p>
          <a:p>
            <a:r>
              <a:rPr lang="en-US" sz="1500" kern="1200">
                <a:solidFill>
                  <a:schemeClr val="tx1"/>
                </a:solidFill>
                <a:latin typeface="+mn-lt"/>
                <a:ea typeface="+mn-ea"/>
                <a:cs typeface="+mn-cs"/>
              </a:rPr>
              <a:t>The highest amounts of principal repayments.</a:t>
            </a:r>
          </a:p>
          <a:p>
            <a:r>
              <a:rPr lang="en-US" sz="1500" kern="1200">
                <a:solidFill>
                  <a:schemeClr val="tx1"/>
                </a:solidFill>
                <a:latin typeface="+mn-lt"/>
                <a:ea typeface="+mn-ea"/>
                <a:cs typeface="+mn-cs"/>
              </a:rPr>
              <a:t>The most common debt indicator.</a:t>
            </a:r>
          </a:p>
          <a:p>
            <a:r>
              <a:rPr lang="en-US" sz="1500" kern="1200">
                <a:solidFill>
                  <a:schemeClr val="tx1"/>
                </a:solidFill>
                <a:latin typeface="+mn-lt"/>
                <a:ea typeface="+mn-ea"/>
                <a:cs typeface="+mn-cs"/>
              </a:rPr>
              <a:t>Other viable debt issues and conclusion.</a:t>
            </a:r>
          </a:p>
        </p:txBody>
      </p:sp>
      <p:sp>
        <p:nvSpPr>
          <p:cNvPr id="12" name="sketch line 1">
            <a:extLst>
              <a:ext uri="{FF2B5EF4-FFF2-40B4-BE49-F238E27FC236}">
                <a16:creationId xmlns:a16="http://schemas.microsoft.com/office/drawing/2014/main" id="{32C5B66D-E390-4A14-AB60-69626CBF29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626353"/>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ketch line">
            <a:extLst>
              <a:ext uri="{FF2B5EF4-FFF2-40B4-BE49-F238E27FC236}">
                <a16:creationId xmlns:a16="http://schemas.microsoft.com/office/drawing/2014/main" id="{646273DA-F933-4D17-A5FE-B1EF87FD7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653" y="5626353"/>
            <a:ext cx="3479619" cy="18288"/>
          </a:xfrm>
          <a:custGeom>
            <a:avLst/>
            <a:gdLst>
              <a:gd name="connsiteX0" fmla="*/ 0 w 3479619"/>
              <a:gd name="connsiteY0" fmla="*/ 0 h 18288"/>
              <a:gd name="connsiteX1" fmla="*/ 661128 w 3479619"/>
              <a:gd name="connsiteY1" fmla="*/ 0 h 18288"/>
              <a:gd name="connsiteX2" fmla="*/ 1357051 w 3479619"/>
              <a:gd name="connsiteY2" fmla="*/ 0 h 18288"/>
              <a:gd name="connsiteX3" fmla="*/ 2087771 w 3479619"/>
              <a:gd name="connsiteY3" fmla="*/ 0 h 18288"/>
              <a:gd name="connsiteX4" fmla="*/ 2818491 w 3479619"/>
              <a:gd name="connsiteY4" fmla="*/ 0 h 18288"/>
              <a:gd name="connsiteX5" fmla="*/ 3479619 w 3479619"/>
              <a:gd name="connsiteY5" fmla="*/ 0 h 18288"/>
              <a:gd name="connsiteX6" fmla="*/ 3479619 w 3479619"/>
              <a:gd name="connsiteY6" fmla="*/ 18288 h 18288"/>
              <a:gd name="connsiteX7" fmla="*/ 2714103 w 3479619"/>
              <a:gd name="connsiteY7" fmla="*/ 18288 h 18288"/>
              <a:gd name="connsiteX8" fmla="*/ 1948587 w 3479619"/>
              <a:gd name="connsiteY8" fmla="*/ 18288 h 18288"/>
              <a:gd name="connsiteX9" fmla="*/ 1252663 w 3479619"/>
              <a:gd name="connsiteY9" fmla="*/ 18288 h 18288"/>
              <a:gd name="connsiteX10" fmla="*/ 0 w 3479619"/>
              <a:gd name="connsiteY10" fmla="*/ 18288 h 18288"/>
              <a:gd name="connsiteX11" fmla="*/ 0 w 3479619"/>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619" h="18288" fill="none" extrusionOk="0">
                <a:moveTo>
                  <a:pt x="0" y="0"/>
                </a:moveTo>
                <a:cubicBezTo>
                  <a:pt x="178395" y="-3637"/>
                  <a:pt x="368619" y="-28254"/>
                  <a:pt x="661128" y="0"/>
                </a:cubicBezTo>
                <a:cubicBezTo>
                  <a:pt x="953637" y="28254"/>
                  <a:pt x="1022982" y="-4416"/>
                  <a:pt x="1357051" y="0"/>
                </a:cubicBezTo>
                <a:cubicBezTo>
                  <a:pt x="1691120" y="4416"/>
                  <a:pt x="1729558" y="27777"/>
                  <a:pt x="2087771" y="0"/>
                </a:cubicBezTo>
                <a:cubicBezTo>
                  <a:pt x="2445984" y="-27777"/>
                  <a:pt x="2592094" y="4429"/>
                  <a:pt x="2818491" y="0"/>
                </a:cubicBezTo>
                <a:cubicBezTo>
                  <a:pt x="3044888" y="-4429"/>
                  <a:pt x="3204567" y="26471"/>
                  <a:pt x="3479619" y="0"/>
                </a:cubicBezTo>
                <a:cubicBezTo>
                  <a:pt x="3478910" y="8157"/>
                  <a:pt x="3479206" y="12125"/>
                  <a:pt x="3479619" y="18288"/>
                </a:cubicBezTo>
                <a:cubicBezTo>
                  <a:pt x="3315855" y="-2963"/>
                  <a:pt x="3094885" y="26965"/>
                  <a:pt x="2714103" y="18288"/>
                </a:cubicBezTo>
                <a:cubicBezTo>
                  <a:pt x="2333321" y="9611"/>
                  <a:pt x="2260528" y="-15335"/>
                  <a:pt x="1948587" y="18288"/>
                </a:cubicBezTo>
                <a:cubicBezTo>
                  <a:pt x="1636646" y="51911"/>
                  <a:pt x="1489816" y="46369"/>
                  <a:pt x="1252663" y="18288"/>
                </a:cubicBezTo>
                <a:cubicBezTo>
                  <a:pt x="1015510" y="-9793"/>
                  <a:pt x="519812" y="-12177"/>
                  <a:pt x="0" y="18288"/>
                </a:cubicBezTo>
                <a:cubicBezTo>
                  <a:pt x="-46" y="12483"/>
                  <a:pt x="-203" y="6491"/>
                  <a:pt x="0" y="0"/>
                </a:cubicBezTo>
                <a:close/>
              </a:path>
              <a:path w="3479619" h="18288" stroke="0" extrusionOk="0">
                <a:moveTo>
                  <a:pt x="0" y="0"/>
                </a:moveTo>
                <a:cubicBezTo>
                  <a:pt x="326045" y="25020"/>
                  <a:pt x="425411" y="-17676"/>
                  <a:pt x="661128" y="0"/>
                </a:cubicBezTo>
                <a:cubicBezTo>
                  <a:pt x="896845" y="17676"/>
                  <a:pt x="1124825" y="1478"/>
                  <a:pt x="1252663" y="0"/>
                </a:cubicBezTo>
                <a:cubicBezTo>
                  <a:pt x="1380502" y="-1478"/>
                  <a:pt x="1694914" y="11788"/>
                  <a:pt x="2018179" y="0"/>
                </a:cubicBezTo>
                <a:cubicBezTo>
                  <a:pt x="2341444" y="-11788"/>
                  <a:pt x="2451167" y="12596"/>
                  <a:pt x="2679307" y="0"/>
                </a:cubicBezTo>
                <a:cubicBezTo>
                  <a:pt x="2907447" y="-12596"/>
                  <a:pt x="3094555" y="23821"/>
                  <a:pt x="3479619" y="0"/>
                </a:cubicBezTo>
                <a:cubicBezTo>
                  <a:pt x="3479355" y="4493"/>
                  <a:pt x="3480003" y="9472"/>
                  <a:pt x="3479619" y="18288"/>
                </a:cubicBezTo>
                <a:cubicBezTo>
                  <a:pt x="3311729" y="36782"/>
                  <a:pt x="3015946" y="7938"/>
                  <a:pt x="2783695" y="18288"/>
                </a:cubicBezTo>
                <a:cubicBezTo>
                  <a:pt x="2551444" y="28638"/>
                  <a:pt x="2398767" y="-13940"/>
                  <a:pt x="2018179" y="18288"/>
                </a:cubicBezTo>
                <a:cubicBezTo>
                  <a:pt x="1637591" y="50516"/>
                  <a:pt x="1634873" y="-6356"/>
                  <a:pt x="1426644" y="18288"/>
                </a:cubicBezTo>
                <a:cubicBezTo>
                  <a:pt x="1218415" y="42932"/>
                  <a:pt x="1006973" y="4094"/>
                  <a:pt x="730720" y="18288"/>
                </a:cubicBezTo>
                <a:cubicBezTo>
                  <a:pt x="454467" y="32482"/>
                  <a:pt x="291313" y="3910"/>
                  <a:pt x="0" y="18288"/>
                </a:cubicBezTo>
                <a:cubicBezTo>
                  <a:pt x="843" y="9577"/>
                  <a:pt x="371" y="690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8556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682EAB3D-4EAB-49D6-A613-F091FD9E6938}"/>
              </a:ext>
            </a:extLst>
          </p:cNvPr>
          <p:cNvSpPr>
            <a:spLocks noGrp="1"/>
          </p:cNvSpPr>
          <p:nvPr>
            <p:ph type="title"/>
          </p:nvPr>
        </p:nvSpPr>
        <p:spPr>
          <a:xfrm>
            <a:off x="648037" y="1298448"/>
            <a:ext cx="5895178" cy="4099642"/>
          </a:xfrm>
        </p:spPr>
        <p:txBody>
          <a:bodyPr vert="horz" lIns="91440" tIns="45720" rIns="91440" bIns="45720" rtlCol="0" anchor="b">
            <a:normAutofit/>
          </a:bodyPr>
          <a:lstStyle/>
          <a:p>
            <a:r>
              <a:rPr lang="en-US" sz="6600" kern="1200">
                <a:solidFill>
                  <a:srgbClr val="FFFFFF"/>
                </a:solidFill>
                <a:latin typeface="+mj-lt"/>
                <a:ea typeface="+mj-ea"/>
                <a:cs typeface="+mj-cs"/>
              </a:rPr>
              <a:t>Data Info : </a:t>
            </a:r>
          </a:p>
        </p:txBody>
      </p:sp>
      <p:sp>
        <p:nvSpPr>
          <p:cNvPr id="3" name="Text Placeholder 2">
            <a:extLst>
              <a:ext uri="{FF2B5EF4-FFF2-40B4-BE49-F238E27FC236}">
                <a16:creationId xmlns:a16="http://schemas.microsoft.com/office/drawing/2014/main" id="{F0BEE651-7D9C-4B0B-83FF-E9AF8AC03029}"/>
              </a:ext>
            </a:extLst>
          </p:cNvPr>
          <p:cNvSpPr>
            <a:spLocks noGrp="1"/>
          </p:cNvSpPr>
          <p:nvPr>
            <p:ph type="body" idx="1"/>
          </p:nvPr>
        </p:nvSpPr>
        <p:spPr>
          <a:xfrm>
            <a:off x="7848600" y="1122363"/>
            <a:ext cx="3505200" cy="4269549"/>
          </a:xfrm>
        </p:spPr>
        <p:txBody>
          <a:bodyPr vert="horz" lIns="91440" tIns="45720" rIns="91440" bIns="45720" rtlCol="0" anchor="b">
            <a:normAutofit/>
          </a:bodyPr>
          <a:lstStyle/>
          <a:p>
            <a:r>
              <a:rPr lang="en-US" sz="1700" kern="1200">
                <a:solidFill>
                  <a:schemeClr val="tx1"/>
                </a:solidFill>
                <a:latin typeface="+mn-lt"/>
                <a:ea typeface="+mn-ea"/>
                <a:cs typeface="+mn-cs"/>
              </a:rPr>
              <a:t>Sample File Name (international_debt.csv)</a:t>
            </a:r>
          </a:p>
          <a:p>
            <a:r>
              <a:rPr lang="en-US" sz="1700" kern="1200">
                <a:solidFill>
                  <a:schemeClr val="tx1"/>
                </a:solidFill>
                <a:latin typeface="+mn-lt"/>
                <a:ea typeface="+mn-ea"/>
                <a:cs typeface="+mn-cs"/>
              </a:rPr>
              <a:t>Length of date stamp (8 Digits)</a:t>
            </a:r>
          </a:p>
          <a:p>
            <a:r>
              <a:rPr lang="en-US" sz="1700" kern="1200">
                <a:solidFill>
                  <a:schemeClr val="tx1"/>
                </a:solidFill>
                <a:latin typeface="+mn-lt"/>
                <a:ea typeface="+mn-ea"/>
                <a:cs typeface="+mn-cs"/>
              </a:rPr>
              <a:t>Length of time stamp (4 Digits)</a:t>
            </a:r>
          </a:p>
          <a:p>
            <a:r>
              <a:rPr lang="en-US" sz="1700" kern="1200">
                <a:solidFill>
                  <a:schemeClr val="tx1"/>
                </a:solidFill>
                <a:latin typeface="+mn-lt"/>
                <a:ea typeface="+mn-ea"/>
                <a:cs typeface="+mn-cs"/>
              </a:rPr>
              <a:t>Number of Columns (5 Columns)</a:t>
            </a:r>
          </a:p>
          <a:p>
            <a:r>
              <a:rPr lang="en-US" sz="1700" kern="1200">
                <a:solidFill>
                  <a:schemeClr val="tx1"/>
                </a:solidFill>
                <a:latin typeface="+mn-lt"/>
                <a:ea typeface="+mn-ea"/>
                <a:cs typeface="+mn-cs"/>
              </a:rPr>
              <a:t>Column Names </a:t>
            </a:r>
          </a:p>
          <a:p>
            <a:pPr marL="0" lvl="1">
              <a:spcBef>
                <a:spcPts val="1000"/>
              </a:spcBef>
            </a:pPr>
            <a:r>
              <a:rPr lang="en-US" sz="1700" kern="1200">
                <a:solidFill>
                  <a:schemeClr val="tx1"/>
                </a:solidFill>
                <a:latin typeface="+mn-lt"/>
                <a:ea typeface="+mn-ea"/>
                <a:cs typeface="+mn-cs"/>
              </a:rPr>
              <a:t>Country Name</a:t>
            </a:r>
          </a:p>
          <a:p>
            <a:pPr marL="0" lvl="1">
              <a:spcBef>
                <a:spcPts val="1000"/>
              </a:spcBef>
            </a:pPr>
            <a:r>
              <a:rPr lang="en-US" sz="1700" kern="1200">
                <a:solidFill>
                  <a:schemeClr val="tx1"/>
                </a:solidFill>
                <a:latin typeface="+mn-lt"/>
                <a:ea typeface="+mn-ea"/>
                <a:cs typeface="+mn-cs"/>
              </a:rPr>
              <a:t>Country Code</a:t>
            </a:r>
          </a:p>
          <a:p>
            <a:pPr marL="0" lvl="1">
              <a:spcBef>
                <a:spcPts val="1000"/>
              </a:spcBef>
            </a:pPr>
            <a:r>
              <a:rPr lang="en-US" sz="1700" kern="1200">
                <a:solidFill>
                  <a:schemeClr val="tx1"/>
                </a:solidFill>
                <a:latin typeface="+mn-lt"/>
                <a:ea typeface="+mn-ea"/>
                <a:cs typeface="+mn-cs"/>
              </a:rPr>
              <a:t>Indicator Name</a:t>
            </a:r>
          </a:p>
          <a:p>
            <a:pPr marL="0" lvl="1">
              <a:spcBef>
                <a:spcPts val="1000"/>
              </a:spcBef>
            </a:pPr>
            <a:r>
              <a:rPr lang="en-US" sz="1700" kern="1200">
                <a:solidFill>
                  <a:schemeClr val="tx1"/>
                </a:solidFill>
                <a:latin typeface="+mn-lt"/>
                <a:ea typeface="+mn-ea"/>
                <a:cs typeface="+mn-cs"/>
              </a:rPr>
              <a:t>Indicator Code</a:t>
            </a:r>
          </a:p>
          <a:p>
            <a:pPr marL="0" lvl="1">
              <a:spcBef>
                <a:spcPts val="1000"/>
              </a:spcBef>
            </a:pPr>
            <a:r>
              <a:rPr lang="en-US" sz="1700" kern="1200">
                <a:solidFill>
                  <a:schemeClr val="tx1"/>
                </a:solidFill>
                <a:latin typeface="+mn-lt"/>
                <a:ea typeface="+mn-ea"/>
                <a:cs typeface="+mn-cs"/>
              </a:rPr>
              <a:t>Debt</a:t>
            </a:r>
          </a:p>
          <a:p>
            <a:r>
              <a:rPr lang="en-US" sz="1700" kern="1200">
                <a:solidFill>
                  <a:schemeClr val="tx1"/>
                </a:solidFill>
                <a:latin typeface="+mn-lt"/>
                <a:ea typeface="+mn-ea"/>
                <a:cs typeface="+mn-cs"/>
              </a:rPr>
              <a:t>Columns Data Type ( Characters)</a:t>
            </a:r>
          </a:p>
          <a:p>
            <a:endParaRPr lang="en-US" sz="1700" kern="1200">
              <a:solidFill>
                <a:schemeClr val="tx1"/>
              </a:solidFill>
              <a:latin typeface="+mn-lt"/>
              <a:ea typeface="+mn-ea"/>
              <a:cs typeface="+mn-cs"/>
            </a:endParaRPr>
          </a:p>
        </p:txBody>
      </p:sp>
      <p:sp>
        <p:nvSpPr>
          <p:cNvPr id="12" name="sketch line 1">
            <a:extLst>
              <a:ext uri="{FF2B5EF4-FFF2-40B4-BE49-F238E27FC236}">
                <a16:creationId xmlns:a16="http://schemas.microsoft.com/office/drawing/2014/main" id="{32C5B66D-E390-4A14-AB60-69626CBF29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626353"/>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ketch line">
            <a:extLst>
              <a:ext uri="{FF2B5EF4-FFF2-40B4-BE49-F238E27FC236}">
                <a16:creationId xmlns:a16="http://schemas.microsoft.com/office/drawing/2014/main" id="{646273DA-F933-4D17-A5FE-B1EF87FD7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653" y="5626353"/>
            <a:ext cx="3479619" cy="18288"/>
          </a:xfrm>
          <a:custGeom>
            <a:avLst/>
            <a:gdLst>
              <a:gd name="connsiteX0" fmla="*/ 0 w 3479619"/>
              <a:gd name="connsiteY0" fmla="*/ 0 h 18288"/>
              <a:gd name="connsiteX1" fmla="*/ 661128 w 3479619"/>
              <a:gd name="connsiteY1" fmla="*/ 0 h 18288"/>
              <a:gd name="connsiteX2" fmla="*/ 1357051 w 3479619"/>
              <a:gd name="connsiteY2" fmla="*/ 0 h 18288"/>
              <a:gd name="connsiteX3" fmla="*/ 2087771 w 3479619"/>
              <a:gd name="connsiteY3" fmla="*/ 0 h 18288"/>
              <a:gd name="connsiteX4" fmla="*/ 2818491 w 3479619"/>
              <a:gd name="connsiteY4" fmla="*/ 0 h 18288"/>
              <a:gd name="connsiteX5" fmla="*/ 3479619 w 3479619"/>
              <a:gd name="connsiteY5" fmla="*/ 0 h 18288"/>
              <a:gd name="connsiteX6" fmla="*/ 3479619 w 3479619"/>
              <a:gd name="connsiteY6" fmla="*/ 18288 h 18288"/>
              <a:gd name="connsiteX7" fmla="*/ 2714103 w 3479619"/>
              <a:gd name="connsiteY7" fmla="*/ 18288 h 18288"/>
              <a:gd name="connsiteX8" fmla="*/ 1948587 w 3479619"/>
              <a:gd name="connsiteY8" fmla="*/ 18288 h 18288"/>
              <a:gd name="connsiteX9" fmla="*/ 1252663 w 3479619"/>
              <a:gd name="connsiteY9" fmla="*/ 18288 h 18288"/>
              <a:gd name="connsiteX10" fmla="*/ 0 w 3479619"/>
              <a:gd name="connsiteY10" fmla="*/ 18288 h 18288"/>
              <a:gd name="connsiteX11" fmla="*/ 0 w 3479619"/>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619" h="18288" fill="none" extrusionOk="0">
                <a:moveTo>
                  <a:pt x="0" y="0"/>
                </a:moveTo>
                <a:cubicBezTo>
                  <a:pt x="178395" y="-3637"/>
                  <a:pt x="368619" y="-28254"/>
                  <a:pt x="661128" y="0"/>
                </a:cubicBezTo>
                <a:cubicBezTo>
                  <a:pt x="953637" y="28254"/>
                  <a:pt x="1022982" y="-4416"/>
                  <a:pt x="1357051" y="0"/>
                </a:cubicBezTo>
                <a:cubicBezTo>
                  <a:pt x="1691120" y="4416"/>
                  <a:pt x="1729558" y="27777"/>
                  <a:pt x="2087771" y="0"/>
                </a:cubicBezTo>
                <a:cubicBezTo>
                  <a:pt x="2445984" y="-27777"/>
                  <a:pt x="2592094" y="4429"/>
                  <a:pt x="2818491" y="0"/>
                </a:cubicBezTo>
                <a:cubicBezTo>
                  <a:pt x="3044888" y="-4429"/>
                  <a:pt x="3204567" y="26471"/>
                  <a:pt x="3479619" y="0"/>
                </a:cubicBezTo>
                <a:cubicBezTo>
                  <a:pt x="3478910" y="8157"/>
                  <a:pt x="3479206" y="12125"/>
                  <a:pt x="3479619" y="18288"/>
                </a:cubicBezTo>
                <a:cubicBezTo>
                  <a:pt x="3315855" y="-2963"/>
                  <a:pt x="3094885" y="26965"/>
                  <a:pt x="2714103" y="18288"/>
                </a:cubicBezTo>
                <a:cubicBezTo>
                  <a:pt x="2333321" y="9611"/>
                  <a:pt x="2260528" y="-15335"/>
                  <a:pt x="1948587" y="18288"/>
                </a:cubicBezTo>
                <a:cubicBezTo>
                  <a:pt x="1636646" y="51911"/>
                  <a:pt x="1489816" y="46369"/>
                  <a:pt x="1252663" y="18288"/>
                </a:cubicBezTo>
                <a:cubicBezTo>
                  <a:pt x="1015510" y="-9793"/>
                  <a:pt x="519812" y="-12177"/>
                  <a:pt x="0" y="18288"/>
                </a:cubicBezTo>
                <a:cubicBezTo>
                  <a:pt x="-46" y="12483"/>
                  <a:pt x="-203" y="6491"/>
                  <a:pt x="0" y="0"/>
                </a:cubicBezTo>
                <a:close/>
              </a:path>
              <a:path w="3479619" h="18288" stroke="0" extrusionOk="0">
                <a:moveTo>
                  <a:pt x="0" y="0"/>
                </a:moveTo>
                <a:cubicBezTo>
                  <a:pt x="326045" y="25020"/>
                  <a:pt x="425411" y="-17676"/>
                  <a:pt x="661128" y="0"/>
                </a:cubicBezTo>
                <a:cubicBezTo>
                  <a:pt x="896845" y="17676"/>
                  <a:pt x="1124825" y="1478"/>
                  <a:pt x="1252663" y="0"/>
                </a:cubicBezTo>
                <a:cubicBezTo>
                  <a:pt x="1380502" y="-1478"/>
                  <a:pt x="1694914" y="11788"/>
                  <a:pt x="2018179" y="0"/>
                </a:cubicBezTo>
                <a:cubicBezTo>
                  <a:pt x="2341444" y="-11788"/>
                  <a:pt x="2451167" y="12596"/>
                  <a:pt x="2679307" y="0"/>
                </a:cubicBezTo>
                <a:cubicBezTo>
                  <a:pt x="2907447" y="-12596"/>
                  <a:pt x="3094555" y="23821"/>
                  <a:pt x="3479619" y="0"/>
                </a:cubicBezTo>
                <a:cubicBezTo>
                  <a:pt x="3479355" y="4493"/>
                  <a:pt x="3480003" y="9472"/>
                  <a:pt x="3479619" y="18288"/>
                </a:cubicBezTo>
                <a:cubicBezTo>
                  <a:pt x="3311729" y="36782"/>
                  <a:pt x="3015946" y="7938"/>
                  <a:pt x="2783695" y="18288"/>
                </a:cubicBezTo>
                <a:cubicBezTo>
                  <a:pt x="2551444" y="28638"/>
                  <a:pt x="2398767" y="-13940"/>
                  <a:pt x="2018179" y="18288"/>
                </a:cubicBezTo>
                <a:cubicBezTo>
                  <a:pt x="1637591" y="50516"/>
                  <a:pt x="1634873" y="-6356"/>
                  <a:pt x="1426644" y="18288"/>
                </a:cubicBezTo>
                <a:cubicBezTo>
                  <a:pt x="1218415" y="42932"/>
                  <a:pt x="1006973" y="4094"/>
                  <a:pt x="730720" y="18288"/>
                </a:cubicBezTo>
                <a:cubicBezTo>
                  <a:pt x="454467" y="32482"/>
                  <a:pt x="291313" y="3910"/>
                  <a:pt x="0" y="18288"/>
                </a:cubicBezTo>
                <a:cubicBezTo>
                  <a:pt x="843" y="9577"/>
                  <a:pt x="371" y="690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212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D8585E-C664-4A89-9041-E1C9736BBB0C}"/>
              </a:ext>
            </a:extLst>
          </p:cNvPr>
          <p:cNvSpPr>
            <a:spLocks noGrp="1"/>
          </p:cNvSpPr>
          <p:nvPr>
            <p:ph type="title"/>
          </p:nvPr>
        </p:nvSpPr>
        <p:spPr>
          <a:xfrm>
            <a:off x="635000" y="640823"/>
            <a:ext cx="3418659" cy="5583148"/>
          </a:xfrm>
        </p:spPr>
        <p:txBody>
          <a:bodyPr anchor="ctr">
            <a:normAutofit/>
          </a:bodyPr>
          <a:lstStyle/>
          <a:p>
            <a:r>
              <a:rPr lang="en-GB" sz="5400"/>
              <a:t>Process of Creating Report </a:t>
            </a:r>
            <a:endParaRPr lang="en-IN" sz="54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5F9D7110-ED97-4ED8-94CE-B0234C7D829E}"/>
              </a:ext>
            </a:extLst>
          </p:cNvPr>
          <p:cNvGraphicFramePr>
            <a:graphicFrameLocks noGrp="1"/>
          </p:cNvGraphicFramePr>
          <p:nvPr>
            <p:ph idx="1"/>
            <p:extLst>
              <p:ext uri="{D42A27DB-BD31-4B8C-83A1-F6EECF244321}">
                <p14:modId xmlns:p14="http://schemas.microsoft.com/office/powerpoint/2010/main" val="265456868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3956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93">
            <a:extLst>
              <a:ext uri="{FF2B5EF4-FFF2-40B4-BE49-F238E27FC236}">
                <a16:creationId xmlns:a16="http://schemas.microsoft.com/office/drawing/2014/main" id="{5AC1364A-3E3D-4F0D-8776-78AF3A270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227D7B-CA76-4B1F-926B-AD0A470318E8}"/>
              </a:ext>
            </a:extLst>
          </p:cNvPr>
          <p:cNvSpPr>
            <a:spLocks noGrp="1"/>
          </p:cNvSpPr>
          <p:nvPr>
            <p:ph type="title"/>
          </p:nvPr>
        </p:nvSpPr>
        <p:spPr>
          <a:xfrm>
            <a:off x="4797501" y="329184"/>
            <a:ext cx="6755626" cy="1783080"/>
          </a:xfrm>
        </p:spPr>
        <p:txBody>
          <a:bodyPr vert="horz" lIns="91440" tIns="45720" rIns="91440" bIns="45720" rtlCol="0" anchor="b">
            <a:normAutofit/>
          </a:bodyPr>
          <a:lstStyle/>
          <a:p>
            <a:r>
              <a:rPr lang="en-US" sz="5400"/>
              <a:t>Preparing Data</a:t>
            </a:r>
          </a:p>
        </p:txBody>
      </p:sp>
      <p:pic>
        <p:nvPicPr>
          <p:cNvPr id="10" name="Content Placeholder 9" descr="Graphical user interface, text&#10;&#10;Description automatically generated">
            <a:extLst>
              <a:ext uri="{FF2B5EF4-FFF2-40B4-BE49-F238E27FC236}">
                <a16:creationId xmlns:a16="http://schemas.microsoft.com/office/drawing/2014/main" id="{1E02CA51-2B6F-45EE-8ACF-8B7113B646E7}"/>
              </a:ext>
            </a:extLst>
          </p:cNvPr>
          <p:cNvPicPr>
            <a:picLocks noChangeAspect="1"/>
          </p:cNvPicPr>
          <p:nvPr/>
        </p:nvPicPr>
        <p:blipFill>
          <a:blip r:embed="rId2"/>
          <a:stretch>
            <a:fillRect/>
          </a:stretch>
        </p:blipFill>
        <p:spPr>
          <a:xfrm>
            <a:off x="320040" y="824770"/>
            <a:ext cx="4014216" cy="2257996"/>
          </a:xfrm>
          <a:prstGeom prst="rect">
            <a:avLst/>
          </a:prstGeom>
        </p:spPr>
      </p:pic>
      <p:sp>
        <p:nvSpPr>
          <p:cNvPr id="96"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7494"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screenshot of a computer&#10;&#10;Description automatically generated">
            <a:extLst>
              <a:ext uri="{FF2B5EF4-FFF2-40B4-BE49-F238E27FC236}">
                <a16:creationId xmlns:a16="http://schemas.microsoft.com/office/drawing/2014/main" id="{385B6E55-2BC6-4BE1-9551-D9188BC3636A}"/>
              </a:ext>
            </a:extLst>
          </p:cNvPr>
          <p:cNvPicPr>
            <a:picLocks noGrp="1" noChangeAspect="1"/>
          </p:cNvPicPr>
          <p:nvPr>
            <p:ph sz="half" idx="2"/>
          </p:nvPr>
        </p:nvPicPr>
        <p:blipFill rotWithShape="1">
          <a:blip r:embed="rId3"/>
          <a:srcRect t="12490" b="8308"/>
          <a:stretch/>
        </p:blipFill>
        <p:spPr>
          <a:xfrm>
            <a:off x="320040" y="4308883"/>
            <a:ext cx="3995928" cy="1780231"/>
          </a:xfrm>
          <a:prstGeom prst="rect">
            <a:avLst/>
          </a:prstGeom>
        </p:spPr>
      </p:pic>
      <p:sp>
        <p:nvSpPr>
          <p:cNvPr id="65" name="Content Placeholder 64">
            <a:extLst>
              <a:ext uri="{FF2B5EF4-FFF2-40B4-BE49-F238E27FC236}">
                <a16:creationId xmlns:a16="http://schemas.microsoft.com/office/drawing/2014/main" id="{58AA77CB-E816-49C6-BB45-ED4DDD140FC8}"/>
              </a:ext>
            </a:extLst>
          </p:cNvPr>
          <p:cNvSpPr>
            <a:spLocks noGrp="1"/>
          </p:cNvSpPr>
          <p:nvPr>
            <p:ph sz="half" idx="1"/>
          </p:nvPr>
        </p:nvSpPr>
        <p:spPr>
          <a:xfrm>
            <a:off x="4797494" y="2706624"/>
            <a:ext cx="6755626" cy="3483864"/>
          </a:xfrm>
        </p:spPr>
        <p:txBody>
          <a:bodyPr vert="horz" lIns="91440" tIns="45720" rIns="91440" bIns="45720" rtlCol="0">
            <a:normAutofit/>
          </a:bodyPr>
          <a:lstStyle/>
          <a:p>
            <a:r>
              <a:rPr lang="en-US" sz="2200"/>
              <a:t>First and second step,  is to download the data and import it to the power query editor.</a:t>
            </a:r>
          </a:p>
          <a:p>
            <a:r>
              <a:rPr lang="en-US" sz="2200"/>
              <a:t>Third step, is to creating Measures and DAX Calculations.</a:t>
            </a:r>
          </a:p>
          <a:p>
            <a:r>
              <a:rPr lang="en-US" sz="2200"/>
              <a:t>Measures and generally created for making summary of the data.</a:t>
            </a:r>
          </a:p>
          <a:p>
            <a:pPr marL="0"/>
            <a:endParaRPr lang="en-US" sz="2200"/>
          </a:p>
        </p:txBody>
      </p:sp>
    </p:spTree>
    <p:extLst>
      <p:ext uri="{BB962C8B-B14F-4D97-AF65-F5344CB8AC3E}">
        <p14:creationId xmlns:p14="http://schemas.microsoft.com/office/powerpoint/2010/main" val="4195553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48D4BC-CF8E-4BE3-A1CD-AE84EB48ED08}"/>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Creating BI Report</a:t>
            </a:r>
          </a:p>
        </p:txBody>
      </p:sp>
      <p:sp>
        <p:nvSpPr>
          <p:cNvPr id="50"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645983F-F9E0-4869-A3CD-A1CB3F8E2E27}"/>
              </a:ext>
            </a:extLst>
          </p:cNvPr>
          <p:cNvSpPr txBox="1"/>
          <p:nvPr/>
        </p:nvSpPr>
        <p:spPr>
          <a:xfrm>
            <a:off x="630936" y="2807208"/>
            <a:ext cx="3429000" cy="341071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000"/>
              <a:t>Creating Visuals using Matrix, Cards, Maps and etc,.</a:t>
            </a:r>
          </a:p>
          <a:p>
            <a:pPr marL="285750" indent="-228600">
              <a:lnSpc>
                <a:spcPct val="90000"/>
              </a:lnSpc>
              <a:spcAft>
                <a:spcPts val="600"/>
              </a:spcAft>
              <a:buFont typeface="Arial" panose="020B0604020202020204" pitchFamily="34" charset="0"/>
              <a:buChar char="•"/>
            </a:pPr>
            <a:r>
              <a:rPr lang="en-US" sz="2000"/>
              <a:t>Filtering out some of the rows containing group of countries or Organisations.</a:t>
            </a:r>
          </a:p>
          <a:p>
            <a:pPr marL="285750" indent="-228600">
              <a:lnSpc>
                <a:spcPct val="90000"/>
              </a:lnSpc>
              <a:spcAft>
                <a:spcPts val="600"/>
              </a:spcAft>
              <a:buFont typeface="Arial" panose="020B0604020202020204" pitchFamily="34" charset="0"/>
              <a:buChar char="•"/>
            </a:pPr>
            <a:r>
              <a:rPr lang="en-US" sz="2000"/>
              <a:t>Top N Filters are used for filtering top countries with respect to the required tables.</a:t>
            </a:r>
          </a:p>
        </p:txBody>
      </p:sp>
      <p:pic>
        <p:nvPicPr>
          <p:cNvPr id="8" name="Content Placeholder 7">
            <a:extLst>
              <a:ext uri="{FF2B5EF4-FFF2-40B4-BE49-F238E27FC236}">
                <a16:creationId xmlns:a16="http://schemas.microsoft.com/office/drawing/2014/main" id="{A689DF1D-2365-4B8F-92F1-608699A10BEF}"/>
              </a:ext>
            </a:extLst>
          </p:cNvPr>
          <p:cNvPicPr>
            <a:picLocks noGrp="1" noChangeAspect="1"/>
          </p:cNvPicPr>
          <p:nvPr>
            <p:ph idx="1"/>
          </p:nvPr>
        </p:nvPicPr>
        <p:blipFill>
          <a:blip r:embed="rId2"/>
          <a:stretch>
            <a:fillRect/>
          </a:stretch>
        </p:blipFill>
        <p:spPr>
          <a:xfrm>
            <a:off x="4654296" y="1513217"/>
            <a:ext cx="6903720" cy="3831565"/>
          </a:xfrm>
          <a:prstGeom prst="rect">
            <a:avLst/>
          </a:prstGeom>
        </p:spPr>
      </p:pic>
    </p:spTree>
    <p:extLst>
      <p:ext uri="{BB962C8B-B14F-4D97-AF65-F5344CB8AC3E}">
        <p14:creationId xmlns:p14="http://schemas.microsoft.com/office/powerpoint/2010/main" val="507779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2383F4-2300-42ED-8990-C758E56D2759}"/>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Saving Report</a:t>
            </a:r>
          </a:p>
        </p:txBody>
      </p:sp>
      <p:sp>
        <p:nvSpPr>
          <p:cNvPr id="3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application&#10;&#10;Description automatically generated">
            <a:extLst>
              <a:ext uri="{FF2B5EF4-FFF2-40B4-BE49-F238E27FC236}">
                <a16:creationId xmlns:a16="http://schemas.microsoft.com/office/drawing/2014/main" id="{658C1FDB-2147-4523-8438-6FF5FC42FC92}"/>
              </a:ext>
            </a:extLst>
          </p:cNvPr>
          <p:cNvPicPr>
            <a:picLocks noGrp="1" noChangeAspect="1"/>
          </p:cNvPicPr>
          <p:nvPr>
            <p:ph idx="1"/>
          </p:nvPr>
        </p:nvPicPr>
        <p:blipFill rotWithShape="1">
          <a:blip r:embed="rId2"/>
          <a:srcRect l="35424" t="42218" r="35101" b="41796"/>
          <a:stretch/>
        </p:blipFill>
        <p:spPr>
          <a:xfrm>
            <a:off x="4654296" y="2314780"/>
            <a:ext cx="7214616" cy="2201008"/>
          </a:xfrm>
          <a:prstGeom prst="rect">
            <a:avLst/>
          </a:prstGeom>
        </p:spPr>
      </p:pic>
    </p:spTree>
    <p:extLst>
      <p:ext uri="{BB962C8B-B14F-4D97-AF65-F5344CB8AC3E}">
        <p14:creationId xmlns:p14="http://schemas.microsoft.com/office/powerpoint/2010/main" val="407402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5D89DB-2427-4A67-8000-A9D48980DB8F}"/>
              </a:ext>
            </a:extLst>
          </p:cNvPr>
          <p:cNvSpPr>
            <a:spLocks noGrp="1"/>
          </p:cNvSpPr>
          <p:nvPr>
            <p:ph type="title"/>
          </p:nvPr>
        </p:nvSpPr>
        <p:spPr>
          <a:xfrm>
            <a:off x="640080" y="325369"/>
            <a:ext cx="4368602" cy="1956841"/>
          </a:xfrm>
        </p:spPr>
        <p:txBody>
          <a:bodyPr anchor="b">
            <a:normAutofit/>
          </a:bodyPr>
          <a:lstStyle/>
          <a:p>
            <a:r>
              <a:rPr lang="en-GB" sz="5400" dirty="0"/>
              <a:t>CONCLUSION</a:t>
            </a:r>
            <a:endParaRPr lang="en-IN" sz="5400" dirty="0"/>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F009783-D7D9-4951-848D-2177351F4D11}"/>
              </a:ext>
            </a:extLst>
          </p:cNvPr>
          <p:cNvSpPr>
            <a:spLocks noGrp="1"/>
          </p:cNvSpPr>
          <p:nvPr>
            <p:ph idx="1"/>
          </p:nvPr>
        </p:nvSpPr>
        <p:spPr>
          <a:xfrm>
            <a:off x="640080" y="2872899"/>
            <a:ext cx="4243589" cy="3320668"/>
          </a:xfrm>
        </p:spPr>
        <p:txBody>
          <a:bodyPr>
            <a:normAutofit/>
          </a:bodyPr>
          <a:lstStyle/>
          <a:p>
            <a:pPr marL="0" indent="0">
              <a:buNone/>
            </a:pPr>
            <a:r>
              <a:rPr lang="en-GB" sz="1200" dirty="0"/>
              <a:t>When we first take a look at the visual report, The China tops when it comes to the sum of debt. It’s probably happening because of the President Xi Jinping’s ambitious Belt and Road Strategy. For more info </a:t>
            </a:r>
            <a:r>
              <a:rPr lang="it-IT" sz="1200" dirty="0">
                <a:hlinkClick r:id="rId2"/>
              </a:rPr>
              <a:t>Xi Jinping’s Marco Polo strategy - Asia Times</a:t>
            </a:r>
            <a:r>
              <a:rPr lang="it-IT" sz="1200" dirty="0"/>
              <a:t>.</a:t>
            </a:r>
            <a:endParaRPr lang="en-GB" sz="1200" dirty="0"/>
          </a:p>
          <a:p>
            <a:pPr marL="0" indent="0">
              <a:buNone/>
            </a:pPr>
            <a:r>
              <a:rPr lang="en-GB" sz="1200" dirty="0"/>
              <a:t>And the top 6 indicator codes have the same count when it comes to lending out the money, that explains most of the economies going through the same issue. </a:t>
            </a:r>
          </a:p>
          <a:p>
            <a:pPr marL="0" indent="0">
              <a:buNone/>
            </a:pPr>
            <a:r>
              <a:rPr lang="en-GB" sz="1200" dirty="0"/>
              <a:t>And the DT.AMT.DLXF.CD is one of the 6 indicators which </a:t>
            </a:r>
            <a:r>
              <a:rPr lang="en-GB" sz="1200" b="0" i="0" dirty="0">
                <a:effectLst/>
                <a:latin typeface="Roboto" panose="020B0604020202020204" pitchFamily="2" charset="0"/>
              </a:rPr>
              <a:t>includes repayment of long-term debts. Countries take on long-term debt to acquire immediate capital.</a:t>
            </a:r>
            <a:endParaRPr lang="en-GB" sz="1200" dirty="0"/>
          </a:p>
          <a:p>
            <a:pPr marL="0" indent="0">
              <a:buNone/>
            </a:pPr>
            <a:r>
              <a:rPr lang="en-GB" sz="1200" dirty="0"/>
              <a:t>The major purpose could be development or making long term projects and maybe payment of long term loans. </a:t>
            </a:r>
          </a:p>
          <a:p>
            <a:pPr marL="0" indent="0">
              <a:buNone/>
            </a:pPr>
            <a:endParaRPr lang="en-IN" sz="1200" dirty="0"/>
          </a:p>
        </p:txBody>
      </p:sp>
      <p:pic>
        <p:nvPicPr>
          <p:cNvPr id="7" name="Picture 6" descr="Stock numbers on a digital display">
            <a:extLst>
              <a:ext uri="{FF2B5EF4-FFF2-40B4-BE49-F238E27FC236}">
                <a16:creationId xmlns:a16="http://schemas.microsoft.com/office/drawing/2014/main" id="{48237AA1-1693-D250-844F-A6A2F2893A53}"/>
              </a:ext>
            </a:extLst>
          </p:cNvPr>
          <p:cNvPicPr>
            <a:picLocks noChangeAspect="1"/>
          </p:cNvPicPr>
          <p:nvPr/>
        </p:nvPicPr>
        <p:blipFill rotWithShape="1">
          <a:blip r:embed="rId3"/>
          <a:srcRect l="32562" r="9010"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8860357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141</TotalTime>
  <Words>438</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Aptos Display</vt:lpstr>
      <vt:lpstr>Arial</vt:lpstr>
      <vt:lpstr>Bahnschrift SemiLight Condensed</vt:lpstr>
      <vt:lpstr>Roboto</vt:lpstr>
      <vt:lpstr>Office Theme</vt:lpstr>
      <vt:lpstr>Analyse International Debt Statistics </vt:lpstr>
      <vt:lpstr>Objective :</vt:lpstr>
      <vt:lpstr>Tasks of the BI Report :</vt:lpstr>
      <vt:lpstr>Data Info : </vt:lpstr>
      <vt:lpstr>Process of Creating Report </vt:lpstr>
      <vt:lpstr>Preparing Data</vt:lpstr>
      <vt:lpstr>Creating BI Report</vt:lpstr>
      <vt:lpstr>Saving Report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Analyze International Debt Statistics</dc:title>
  <dc:creator>Rohith Obillaneni</dc:creator>
  <cp:lastModifiedBy>Rohith Obillaneni</cp:lastModifiedBy>
  <cp:revision>5</cp:revision>
  <dcterms:created xsi:type="dcterms:W3CDTF">2022-01-12T08:03:38Z</dcterms:created>
  <dcterms:modified xsi:type="dcterms:W3CDTF">2024-05-24T10:57:46Z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