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B2B2B2"/>
    <a:srgbClr val="202020"/>
    <a:srgbClr val="323232"/>
    <a:srgbClr val="CC33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365" y="1577340"/>
            <a:ext cx="9144000" cy="753745"/>
          </a:xfrm>
        </p:spPr>
        <p:txBody>
          <a:bodyPr>
            <a:noAutofit/>
          </a:bodyPr>
          <a:lstStyle/>
          <a:p>
            <a:r>
              <a:rPr lang="zh-C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URW Bookman" panose="00000700000000000000" charset="0"/>
                <a:cs typeface="URW Bookman" panose="00000700000000000000" charset="0"/>
              </a:rPr>
              <a:t>National Ticket Booking System</a:t>
            </a:r>
            <a:endParaRPr lang="zh-C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URW Bookman" panose="00000700000000000000" charset="0"/>
              <a:cs typeface="URW Bookman" panose="00000700000000000000" charset="0"/>
            </a:endParaRPr>
          </a:p>
        </p:txBody>
      </p:sp>
      <p:sp>
        <p:nvSpPr>
          <p:cNvPr id="4" name="Text Box 3"/>
          <p:cNvSpPr txBox="1"/>
          <p:nvPr/>
        </p:nvSpPr>
        <p:spPr>
          <a:xfrm>
            <a:off x="5324158" y="3572510"/>
            <a:ext cx="1697355" cy="398780"/>
          </a:xfrm>
          <a:prstGeom prst="rect">
            <a:avLst/>
          </a:prstGeom>
          <a:noFill/>
        </p:spPr>
        <p:txBody>
          <a:bodyPr wrap="none" rtlCol="0">
            <a:spAutoFit/>
          </a:bodyPr>
          <a:p>
            <a:pPr algn="ctr"/>
            <a:r>
              <a:rPr lang="en-US" sz="2000">
                <a:latin typeface="P052" panose="00000500000000000000" charset="0"/>
                <a:cs typeface="P052" panose="00000500000000000000" charset="0"/>
              </a:rPr>
              <a:t>Submitted to,</a:t>
            </a:r>
            <a:endParaRPr lang="en-US" sz="2000">
              <a:latin typeface="P052" panose="00000500000000000000" charset="0"/>
              <a:cs typeface="P052" panose="00000500000000000000" charset="0"/>
            </a:endParaRPr>
          </a:p>
        </p:txBody>
      </p:sp>
      <p:pic>
        <p:nvPicPr>
          <p:cNvPr id="6" name="Picture 5"/>
          <p:cNvPicPr>
            <a:picLocks noChangeAspect="1"/>
          </p:cNvPicPr>
          <p:nvPr/>
        </p:nvPicPr>
        <p:blipFill>
          <a:blip r:embed="rId1"/>
          <a:stretch>
            <a:fillRect/>
          </a:stretch>
        </p:blipFill>
        <p:spPr>
          <a:xfrm>
            <a:off x="3385820" y="4180840"/>
            <a:ext cx="5201920" cy="1881505"/>
          </a:xfrm>
          <a:prstGeom prst="rect">
            <a:avLst/>
          </a:prstGeom>
        </p:spPr>
      </p:pic>
      <p:sp>
        <p:nvSpPr>
          <p:cNvPr id="8" name="Text Box 7"/>
          <p:cNvSpPr txBox="1"/>
          <p:nvPr/>
        </p:nvSpPr>
        <p:spPr>
          <a:xfrm>
            <a:off x="3978275" y="687070"/>
            <a:ext cx="4389755" cy="583565"/>
          </a:xfrm>
          <a:prstGeom prst="rect">
            <a:avLst/>
          </a:prstGeom>
          <a:noFill/>
        </p:spPr>
        <p:txBody>
          <a:bodyPr wrap="square" rtlCol="0">
            <a:spAutoFit/>
          </a:bodyPr>
          <a:p>
            <a:pPr algn="ctr"/>
            <a:r>
              <a:rPr lang="en-US" sz="3200">
                <a:ln w="9525" cmpd="sng">
                  <a:solidFill>
                    <a:srgbClr val="202020"/>
                  </a:solidFill>
                  <a:prstDash val="solid"/>
                </a:ln>
                <a:solidFill>
                  <a:srgbClr val="7030A0"/>
                </a:solidFill>
                <a:effectLst>
                  <a:glow rad="38100">
                    <a:schemeClr val="accent1">
                      <a:alpha val="40000"/>
                    </a:schemeClr>
                  </a:glow>
                </a:effectLst>
                <a:latin typeface="+mj-lt"/>
                <a:cs typeface="+mj-lt"/>
              </a:rPr>
              <a:t>Presentation on,</a:t>
            </a:r>
            <a:endParaRPr lang="en-US" sz="3200">
              <a:ln w="9525" cmpd="sng">
                <a:solidFill>
                  <a:srgbClr val="202020"/>
                </a:solidFill>
                <a:prstDash val="solid"/>
              </a:ln>
              <a:solidFill>
                <a:srgbClr val="7030A0"/>
              </a:solidFill>
              <a:effectLst>
                <a:glow rad="38100">
                  <a:schemeClr val="accent1">
                    <a:alpha val="40000"/>
                  </a:schemeClr>
                </a:glow>
              </a:effectLst>
              <a:latin typeface="+mj-lt"/>
              <a:cs typeface="+mj-lt"/>
            </a:endParaRPr>
          </a:p>
        </p:txBody>
      </p:sp>
      <p:sp>
        <p:nvSpPr>
          <p:cNvPr id="9" name="Text Box 8"/>
          <p:cNvSpPr txBox="1"/>
          <p:nvPr/>
        </p:nvSpPr>
        <p:spPr>
          <a:xfrm>
            <a:off x="4866005" y="2564130"/>
            <a:ext cx="2458085" cy="460375"/>
          </a:xfrm>
          <a:prstGeom prst="rect">
            <a:avLst/>
          </a:prstGeom>
          <a:noFill/>
        </p:spPr>
        <p:txBody>
          <a:bodyPr wrap="square" rtlCol="0">
            <a:spAutoFit/>
          </a:bodyPr>
          <a:p>
            <a:pPr algn="ctr"/>
            <a:r>
              <a:rPr lang="en-US" sz="2400">
                <a:ln>
                  <a:solidFill>
                    <a:srgbClr val="202020"/>
                  </a:solidFill>
                </a:ln>
                <a:solidFill>
                  <a:srgbClr val="7030A0"/>
                </a:solidFill>
              </a:rPr>
              <a:t>Project</a:t>
            </a:r>
            <a:endParaRPr lang="en-US" sz="2400">
              <a:ln>
                <a:solidFill>
                  <a:srgbClr val="202020"/>
                </a:solidFill>
              </a:ln>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9110" y="213995"/>
            <a:ext cx="10972800" cy="6520180"/>
          </a:xfrm>
        </p:spPr>
        <p:txBody>
          <a:bodyPr/>
          <a:p>
            <a:pPr marL="0" indent="0">
              <a:buNone/>
            </a:pPr>
            <a:r>
              <a:rPr lang="en-US" sz="2400">
                <a:solidFill>
                  <a:srgbClr val="00B0F0"/>
                </a:solidFill>
              </a:rPr>
              <a:t>Train Search and Schedule</a:t>
            </a:r>
            <a:endParaRPr lang="en-US" sz="2400">
              <a:solidFill>
                <a:srgbClr val="00B0F0"/>
              </a:solidFill>
            </a:endParaRPr>
          </a:p>
          <a:p>
            <a:pPr lvl="1"/>
            <a:r>
              <a:rPr lang="en-US" sz="2100"/>
              <a:t>Users can search for trains by entering source, destination, and travel date.</a:t>
            </a:r>
            <a:endParaRPr lang="en-US" sz="2100"/>
          </a:p>
          <a:p>
            <a:pPr lvl="1"/>
            <a:r>
              <a:rPr lang="en-US" sz="2100"/>
              <a:t>View available trains with departure/arrival times, duration, and seat availability.</a:t>
            </a:r>
            <a:endParaRPr lang="en-US" sz="2100"/>
          </a:p>
          <a:p>
            <a:pPr marL="457200" lvl="1" indent="0">
              <a:buNone/>
            </a:pPr>
            <a:endParaRPr lang="en-US" sz="2100"/>
          </a:p>
          <a:p>
            <a:pPr marL="0" lvl="0" indent="0">
              <a:buNone/>
            </a:pPr>
            <a:r>
              <a:rPr lang="en-US" sz="2400">
                <a:solidFill>
                  <a:srgbClr val="00B0F0"/>
                </a:solidFill>
              </a:rPr>
              <a:t>Ticket Booking</a:t>
            </a:r>
            <a:endParaRPr lang="en-US" sz="2400">
              <a:solidFill>
                <a:srgbClr val="00B0F0"/>
              </a:solidFill>
            </a:endParaRPr>
          </a:p>
          <a:p>
            <a:pPr lvl="1"/>
            <a:r>
              <a:rPr lang="en-US" sz="2100"/>
              <a:t>Users can select a train, choose seat class, and input passenger details.</a:t>
            </a:r>
            <a:endParaRPr lang="en-US" sz="2100"/>
          </a:p>
          <a:p>
            <a:pPr lvl="1"/>
            <a:r>
              <a:rPr lang="en-US" sz="2100"/>
              <a:t>Real-time seat availability check.</a:t>
            </a:r>
            <a:endParaRPr lang="en-US" sz="2100"/>
          </a:p>
          <a:p>
            <a:pPr lvl="1"/>
            <a:r>
              <a:rPr lang="en-US" sz="2100"/>
              <a:t>System generates a unique booking ID or PNR number upon successful booking.</a:t>
            </a:r>
            <a:endParaRPr lang="en-US" sz="2100"/>
          </a:p>
          <a:p>
            <a:pPr lvl="1"/>
            <a:endParaRPr lang="en-US" sz="2100"/>
          </a:p>
          <a:p>
            <a:pPr marL="0" lvl="0" indent="0">
              <a:buNone/>
            </a:pPr>
            <a:r>
              <a:rPr lang="en-US" sz="2400">
                <a:solidFill>
                  <a:srgbClr val="00B0F0"/>
                </a:solidFill>
              </a:rPr>
              <a:t>Payment Simulation</a:t>
            </a:r>
            <a:endParaRPr lang="en-US" sz="2400">
              <a:solidFill>
                <a:srgbClr val="00B0F0"/>
              </a:solidFill>
            </a:endParaRPr>
          </a:p>
          <a:p>
            <a:pPr lvl="1"/>
            <a:r>
              <a:rPr lang="en-US" sz="2000"/>
              <a:t>Simple payment gateway simulation (for academic purposes).</a:t>
            </a:r>
            <a:endParaRPr lang="en-US" sz="2000"/>
          </a:p>
          <a:p>
            <a:pPr lvl="1"/>
            <a:r>
              <a:rPr lang="en-US" sz="2000"/>
              <a:t>Booking confirmation after payment process.</a:t>
            </a:r>
            <a:endParaRPr lang="en-US" sz="2000"/>
          </a:p>
          <a:p>
            <a:pPr lvl="1"/>
            <a:r>
              <a:rPr lang="en-US" sz="2000"/>
              <a:t>Integration with real payment APIs for advanced use.</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9240"/>
            <a:ext cx="10972800" cy="5858510"/>
          </a:xfrm>
        </p:spPr>
        <p:txBody>
          <a:bodyPr/>
          <a:p>
            <a:pPr marL="0" indent="0">
              <a:buNone/>
            </a:pPr>
            <a:r>
              <a:rPr lang="en-US" sz="2400">
                <a:solidFill>
                  <a:srgbClr val="00B0F0"/>
                </a:solidFill>
              </a:rPr>
              <a:t>Booking History and Ticket Management</a:t>
            </a:r>
            <a:endParaRPr lang="en-US" sz="2400">
              <a:solidFill>
                <a:srgbClr val="00B0F0"/>
              </a:solidFill>
            </a:endParaRPr>
          </a:p>
          <a:p>
            <a:pPr lvl="1"/>
            <a:r>
              <a:rPr lang="en-US" sz="2100"/>
              <a:t>Users can view past and upcoming bookings.</a:t>
            </a:r>
            <a:endParaRPr lang="en-US" sz="2100"/>
          </a:p>
          <a:p>
            <a:pPr lvl="1"/>
            <a:r>
              <a:rPr lang="en-US" sz="2100"/>
              <a:t>Option to download or print e-tickets.</a:t>
            </a:r>
            <a:endParaRPr lang="en-US" sz="2100"/>
          </a:p>
          <a:p>
            <a:pPr lvl="1"/>
            <a:r>
              <a:rPr lang="en-US" sz="2100"/>
              <a:t>Ticket cancellation with refund calculation based on time and policy.</a:t>
            </a:r>
            <a:endParaRPr lang="en-US" sz="2100"/>
          </a:p>
          <a:p>
            <a:pPr lvl="1"/>
            <a:endParaRPr lang="en-US" sz="2100"/>
          </a:p>
          <a:p>
            <a:pPr marL="0" lvl="0" indent="0">
              <a:buNone/>
            </a:pPr>
            <a:r>
              <a:rPr lang="en-US" sz="2400">
                <a:solidFill>
                  <a:srgbClr val="00B0F0"/>
                </a:solidFill>
              </a:rPr>
              <a:t>Admin Panel (For Administrator Use)</a:t>
            </a:r>
            <a:endParaRPr lang="en-US" sz="2400">
              <a:solidFill>
                <a:srgbClr val="00B0F0"/>
              </a:solidFill>
            </a:endParaRPr>
          </a:p>
          <a:p>
            <a:pPr lvl="1"/>
            <a:r>
              <a:rPr lang="en-US" sz="2100"/>
              <a:t>Add, update, or delete train details and schedules.</a:t>
            </a:r>
            <a:endParaRPr lang="en-US" sz="2100"/>
          </a:p>
          <a:p>
            <a:pPr lvl="1"/>
            <a:r>
              <a:rPr lang="en-US" sz="2100"/>
              <a:t>View user accounts and booking statistics.</a:t>
            </a:r>
            <a:endParaRPr lang="en-US" sz="2100"/>
          </a:p>
          <a:p>
            <a:pPr lvl="1"/>
            <a:r>
              <a:rPr lang="en-US" sz="2100"/>
              <a:t>Manage seat inventory and monitor system usage.</a:t>
            </a:r>
            <a:endParaRPr lang="en-US" sz="2100"/>
          </a:p>
          <a:p>
            <a:pPr marL="0" lvl="0" indent="0">
              <a:buNone/>
            </a:pPr>
            <a:endParaRPr lang="en-US" sz="2400"/>
          </a:p>
          <a:p>
            <a:pPr marL="0" lvl="0" indent="0">
              <a:buNone/>
            </a:pPr>
            <a:r>
              <a:rPr lang="en-US" sz="2400">
                <a:solidFill>
                  <a:srgbClr val="00B0F0"/>
                </a:solidFill>
              </a:rPr>
              <a:t>Responsive UI</a:t>
            </a:r>
            <a:endParaRPr lang="en-US" sz="2400">
              <a:solidFill>
                <a:srgbClr val="00B0F0"/>
              </a:solidFill>
            </a:endParaRPr>
          </a:p>
          <a:p>
            <a:pPr lvl="1"/>
            <a:r>
              <a:rPr lang="en-US" sz="2100"/>
              <a:t>Clean interface built with HTML and CSS.</a:t>
            </a:r>
            <a:endParaRPr lang="en-US" sz="2100"/>
          </a:p>
          <a:p>
            <a:pPr lvl="1"/>
            <a:r>
              <a:rPr lang="en-US" sz="2100"/>
              <a:t>Optimized for usability and accessibility.</a:t>
            </a:r>
            <a:endParaRPr lang="en-US" sz="2100"/>
          </a:p>
          <a:p>
            <a:pPr marL="0" lvl="0" indent="0">
              <a:buNone/>
            </a:pPr>
            <a:endParaRPr lang="en-US" sz="2400"/>
          </a:p>
          <a:p>
            <a:pPr marL="0" lvl="0" indent="0">
              <a:buNone/>
            </a:pPr>
            <a:endParaRPr lang="en-US" sz="2400"/>
          </a:p>
          <a:p>
            <a:pPr marL="0" lvl="0" indent="0">
              <a:buNone/>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pPr marL="0" indent="0">
              <a:buNone/>
            </a:pPr>
            <a:r>
              <a:rPr lang="en-US" sz="2800">
                <a:solidFill>
                  <a:srgbClr val="00B0F0"/>
                </a:solidFill>
              </a:rPr>
              <a:t>System Architecture</a:t>
            </a:r>
            <a:endParaRPr lang="en-US" sz="2800">
              <a:solidFill>
                <a:srgbClr val="00B0F0"/>
              </a:solidFill>
            </a:endParaRPr>
          </a:p>
          <a:p>
            <a:pPr marL="0" indent="0">
              <a:buNone/>
            </a:pPr>
            <a:r>
              <a:rPr lang="en-US" sz="2800"/>
              <a:t>Three-Tier Architecture:</a:t>
            </a:r>
            <a:endParaRPr lang="en-US" sz="2800"/>
          </a:p>
          <a:p>
            <a:pPr marL="0" indent="0">
              <a:buNone/>
            </a:pPr>
            <a:endParaRPr lang="en-US" sz="2800"/>
          </a:p>
          <a:p>
            <a:pPr lvl="1"/>
            <a:r>
              <a:rPr lang="en-US" sz="2450"/>
              <a:t>Presentation Layer (Frontend): HTML, CSS</a:t>
            </a:r>
            <a:endParaRPr lang="en-US" sz="2450"/>
          </a:p>
          <a:p>
            <a:pPr lvl="1"/>
            <a:endParaRPr lang="en-US" sz="2450"/>
          </a:p>
          <a:p>
            <a:pPr lvl="1"/>
            <a:r>
              <a:rPr lang="en-US" sz="2450"/>
              <a:t>Application Layer (Backend): Java Servlets, JSP</a:t>
            </a:r>
            <a:endParaRPr lang="en-US" sz="2450"/>
          </a:p>
          <a:p>
            <a:pPr lvl="1"/>
            <a:endParaRPr lang="en-US" sz="2450"/>
          </a:p>
          <a:p>
            <a:pPr lvl="1"/>
            <a:r>
              <a:rPr lang="en-US" sz="2450"/>
              <a:t>Data Layer: MySQL database accessed via JDBC</a:t>
            </a:r>
            <a:endParaRPr lang="en-US" sz="24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609600" y="213995"/>
          <a:ext cx="10972800" cy="3048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a:t>Component</a:t>
                      </a:r>
                      <a:endParaRPr lang="en-US"/>
                    </a:p>
                  </a:txBody>
                  <a:tcPr/>
                </a:tc>
                <a:tc>
                  <a:txBody>
                    <a:bodyPr/>
                    <a:p>
                      <a:pPr>
                        <a:buNone/>
                      </a:pPr>
                      <a:r>
                        <a:rPr lang="en-US"/>
                        <a:t>Technology Used</a:t>
                      </a:r>
                      <a:endParaRPr lang="en-US"/>
                    </a:p>
                  </a:txBody>
                  <a:tcPr/>
                </a:tc>
              </a:tr>
              <a:tr h="381000">
                <a:tc>
                  <a:txBody>
                    <a:bodyPr/>
                    <a:p>
                      <a:pPr>
                        <a:buNone/>
                      </a:pPr>
                      <a:r>
                        <a:rPr lang="en-US"/>
                        <a:t>Programming Language	</a:t>
                      </a:r>
                      <a:endParaRPr lang="en-US"/>
                    </a:p>
                  </a:txBody>
                  <a:tcPr/>
                </a:tc>
                <a:tc>
                  <a:txBody>
                    <a:bodyPr/>
                    <a:p>
                      <a:pPr>
                        <a:buNone/>
                      </a:pPr>
                      <a:r>
                        <a:rPr lang="en-US"/>
                        <a:t>Java</a:t>
                      </a:r>
                      <a:endParaRPr lang="en-US"/>
                    </a:p>
                  </a:txBody>
                  <a:tcPr/>
                </a:tc>
              </a:tr>
              <a:tr h="381000">
                <a:tc>
                  <a:txBody>
                    <a:bodyPr/>
                    <a:p>
                      <a:pPr>
                        <a:buNone/>
                      </a:pPr>
                      <a:r>
                        <a:rPr lang="en-US"/>
                        <a:t>Web Technologies	</a:t>
                      </a:r>
                      <a:endParaRPr lang="en-US"/>
                    </a:p>
                  </a:txBody>
                  <a:tcPr/>
                </a:tc>
                <a:tc>
                  <a:txBody>
                    <a:bodyPr/>
                    <a:p>
                      <a:pPr>
                        <a:buNone/>
                      </a:pPr>
                      <a:r>
                        <a:rPr lang="en-US"/>
                        <a:t>HTML, CSS, JSP</a:t>
                      </a:r>
                      <a:endParaRPr lang="en-US"/>
                    </a:p>
                  </a:txBody>
                  <a:tcPr/>
                </a:tc>
              </a:tr>
              <a:tr h="381000">
                <a:tc>
                  <a:txBody>
                    <a:bodyPr/>
                    <a:p>
                      <a:pPr>
                        <a:buNone/>
                      </a:pPr>
                      <a:r>
                        <a:rPr lang="en-US"/>
                        <a:t>Server-Side Framework	</a:t>
                      </a:r>
                      <a:endParaRPr lang="en-US"/>
                    </a:p>
                  </a:txBody>
                  <a:tcPr/>
                </a:tc>
                <a:tc>
                  <a:txBody>
                    <a:bodyPr/>
                    <a:p>
                      <a:pPr>
                        <a:buNone/>
                      </a:pPr>
                      <a:r>
                        <a:rPr lang="en-US"/>
                        <a:t>Java Servlets</a:t>
                      </a:r>
                      <a:endParaRPr lang="en-US"/>
                    </a:p>
                  </a:txBody>
                  <a:tcPr/>
                </a:tc>
              </a:tr>
              <a:tr h="381000">
                <a:tc>
                  <a:txBody>
                    <a:bodyPr/>
                    <a:p>
                      <a:pPr>
                        <a:buNone/>
                      </a:pPr>
                      <a:r>
                        <a:rPr lang="en-US"/>
                        <a:t>Database</a:t>
                      </a:r>
                      <a:endParaRPr lang="en-US"/>
                    </a:p>
                  </a:txBody>
                  <a:tcPr/>
                </a:tc>
                <a:tc>
                  <a:txBody>
                    <a:bodyPr/>
                    <a:p>
                      <a:pPr>
                        <a:buNone/>
                      </a:pPr>
                      <a:r>
                        <a:rPr lang="en-US"/>
                        <a:t>MySQL</a:t>
                      </a:r>
                      <a:endParaRPr lang="en-US"/>
                    </a:p>
                  </a:txBody>
                  <a:tcPr/>
                </a:tc>
              </a:tr>
              <a:tr h="381000">
                <a:tc>
                  <a:txBody>
                    <a:bodyPr/>
                    <a:p>
                      <a:pPr>
                        <a:buNone/>
                      </a:pPr>
                      <a:r>
                        <a:rPr lang="en-US"/>
                        <a:t>Web Server	</a:t>
                      </a:r>
                      <a:endParaRPr lang="en-US"/>
                    </a:p>
                  </a:txBody>
                  <a:tcPr/>
                </a:tc>
                <a:tc>
                  <a:txBody>
                    <a:bodyPr/>
                    <a:p>
                      <a:pPr>
                        <a:buNone/>
                      </a:pPr>
                      <a:r>
                        <a:rPr lang="en-US"/>
                        <a:t>Apache Tomcat</a:t>
                      </a:r>
                      <a:endParaRPr lang="en-US"/>
                    </a:p>
                  </a:txBody>
                  <a:tcPr/>
                </a:tc>
              </a:tr>
              <a:tr h="381000">
                <a:tc>
                  <a:txBody>
                    <a:bodyPr/>
                    <a:p>
                      <a:pPr>
                        <a:buNone/>
                      </a:pPr>
                      <a:r>
                        <a:rPr lang="en-US"/>
                        <a:t>Development IDE</a:t>
                      </a:r>
                      <a:endParaRPr lang="en-US"/>
                    </a:p>
                  </a:txBody>
                  <a:tcPr/>
                </a:tc>
                <a:tc>
                  <a:txBody>
                    <a:bodyPr/>
                    <a:p>
                      <a:pPr>
                        <a:buNone/>
                      </a:pPr>
                      <a:r>
                        <a:rPr lang="en-US"/>
                        <a:t>Eclipse</a:t>
                      </a:r>
                      <a:endParaRPr lang="en-US"/>
                    </a:p>
                  </a:txBody>
                  <a:tcPr/>
                </a:tc>
              </a:tr>
              <a:tr h="381000">
                <a:tc>
                  <a:txBody>
                    <a:bodyPr/>
                    <a:p>
                      <a:pPr>
                        <a:buNone/>
                      </a:pPr>
                      <a:r>
                        <a:rPr lang="en-US"/>
                        <a:t>Build &amp; Deployment	</a:t>
                      </a:r>
                      <a:endParaRPr lang="en-US"/>
                    </a:p>
                  </a:txBody>
                  <a:tcPr/>
                </a:tc>
                <a:tc>
                  <a:txBody>
                    <a:bodyPr/>
                    <a:p>
                      <a:pPr>
                        <a:buNone/>
                      </a:pPr>
                      <a:r>
                        <a:rPr lang="en-US"/>
                        <a:t>WAR file for Tomcat</a:t>
                      </a:r>
                      <a:endParaRPr lang="en-US"/>
                    </a:p>
                    <a:p>
                      <a:pPr>
                        <a:buNone/>
                      </a:pPr>
                      <a:endParaRPr lang="en-US"/>
                    </a:p>
                  </a:txBody>
                  <a:tcPr/>
                </a:tc>
              </a:tr>
            </a:tbl>
          </a:graphicData>
        </a:graphic>
      </p:graphicFrame>
      <p:sp>
        <p:nvSpPr>
          <p:cNvPr id="6" name="Text Box 5"/>
          <p:cNvSpPr txBox="1"/>
          <p:nvPr/>
        </p:nvSpPr>
        <p:spPr>
          <a:xfrm>
            <a:off x="609600" y="4077970"/>
            <a:ext cx="8148320" cy="583565"/>
          </a:xfrm>
          <a:prstGeom prst="rect">
            <a:avLst/>
          </a:prstGeom>
          <a:noFill/>
        </p:spPr>
        <p:txBody>
          <a:bodyPr wrap="square" rtlCol="0" anchor="t">
            <a:spAutoFit/>
          </a:bodyPr>
          <a:p>
            <a:r>
              <a:rPr lang="en-US" sz="3200">
                <a:solidFill>
                  <a:srgbClr val="00B0F0"/>
                </a:solidFill>
              </a:rPr>
              <a:t>Module-wise Implementation</a:t>
            </a:r>
            <a:endParaRPr lang="en-US" sz="3200">
              <a:solidFill>
                <a:srgbClr val="00B0F0"/>
              </a:solidFill>
            </a:endParaRPr>
          </a:p>
        </p:txBody>
      </p:sp>
      <p:sp>
        <p:nvSpPr>
          <p:cNvPr id="8" name="Text Box 7"/>
          <p:cNvSpPr txBox="1"/>
          <p:nvPr/>
        </p:nvSpPr>
        <p:spPr>
          <a:xfrm>
            <a:off x="849630" y="4731385"/>
            <a:ext cx="5857240" cy="368300"/>
          </a:xfrm>
          <a:prstGeom prst="rect">
            <a:avLst/>
          </a:prstGeom>
          <a:noFill/>
        </p:spPr>
        <p:txBody>
          <a:bodyPr wrap="square" rtlCol="0">
            <a:spAutoFit/>
          </a:bodyPr>
          <a:p>
            <a:r>
              <a:rPr lang="en-US"/>
              <a:t>User Home - userhome.java + userhome.html</a:t>
            </a:r>
            <a:endParaRPr lang="en-US"/>
          </a:p>
        </p:txBody>
      </p:sp>
      <p:sp>
        <p:nvSpPr>
          <p:cNvPr id="9" name="Text Box 8"/>
          <p:cNvSpPr txBox="1"/>
          <p:nvPr/>
        </p:nvSpPr>
        <p:spPr>
          <a:xfrm>
            <a:off x="739775" y="5218430"/>
            <a:ext cx="5857240" cy="368300"/>
          </a:xfrm>
          <a:prstGeom prst="rect">
            <a:avLst/>
          </a:prstGeom>
          <a:noFill/>
        </p:spPr>
        <p:txBody>
          <a:bodyPr wrap="square" rtlCol="0">
            <a:spAutoFit/>
          </a:bodyPr>
          <a:p>
            <a:r>
              <a:rPr lang="en-US"/>
              <a:t>User Login - userlogin.java + userlogin.html</a:t>
            </a:r>
            <a:endParaRPr lang="en-US"/>
          </a:p>
        </p:txBody>
      </p:sp>
      <p:sp>
        <p:nvSpPr>
          <p:cNvPr id="10" name="Text Box 9"/>
          <p:cNvSpPr txBox="1"/>
          <p:nvPr/>
        </p:nvSpPr>
        <p:spPr>
          <a:xfrm>
            <a:off x="739775" y="5705475"/>
            <a:ext cx="5857240" cy="368300"/>
          </a:xfrm>
          <a:prstGeom prst="rect">
            <a:avLst/>
          </a:prstGeom>
          <a:noFill/>
        </p:spPr>
        <p:txBody>
          <a:bodyPr wrap="square" rtlCol="0">
            <a:spAutoFit/>
          </a:bodyPr>
          <a:p>
            <a:r>
              <a:rPr lang="en-US"/>
              <a:t>User Register - userregserv.java + userreg.html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 Snapshots</a:t>
            </a:r>
            <a:endParaRPr lang="en-US"/>
          </a:p>
        </p:txBody>
      </p:sp>
      <p:sp>
        <p:nvSpPr>
          <p:cNvPr id="3" name="Content Placeholder 2"/>
          <p:cNvSpPr>
            <a:spLocks noGrp="1"/>
          </p:cNvSpPr>
          <p:nvPr>
            <p:ph idx="1"/>
          </p:nvPr>
        </p:nvSpPr>
        <p:spPr/>
        <p:txBody>
          <a:bodyPr/>
          <a:p>
            <a:r>
              <a:rPr lang="en-US"/>
              <a:t>Home</a:t>
            </a:r>
            <a:endParaRPr lang="en-US"/>
          </a:p>
          <a:p>
            <a:pPr marL="0" indent="0">
              <a:buNone/>
            </a:pPr>
            <a:endParaRPr lang="en-US"/>
          </a:p>
        </p:txBody>
      </p:sp>
      <p:pic>
        <p:nvPicPr>
          <p:cNvPr id="13" name="Picture 5"/>
          <p:cNvPicPr>
            <a:picLocks noChangeAspect="1" noChangeArrowheads="1"/>
          </p:cNvPicPr>
          <p:nvPr/>
        </p:nvPicPr>
        <p:blipFill>
          <a:blip r:embed="rId1"/>
          <a:stretch>
            <a:fillRect/>
          </a:stretch>
        </p:blipFill>
        <p:spPr>
          <a:xfrm>
            <a:off x="609600" y="1936750"/>
            <a:ext cx="10024745" cy="445325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Picture 6"/>
          <p:cNvPicPr>
            <a:picLocks noChangeAspect="1" noChangeArrowheads="1"/>
          </p:cNvPicPr>
          <p:nvPr>
            <p:ph idx="1"/>
          </p:nvPr>
        </p:nvPicPr>
        <p:blipFill>
          <a:blip r:embed="rId1"/>
          <a:stretch>
            <a:fillRect/>
          </a:stretch>
        </p:blipFill>
        <p:spPr>
          <a:xfrm>
            <a:off x="0" y="0"/>
            <a:ext cx="6369050" cy="2966720"/>
          </a:xfrm>
          <a:prstGeom prst="rect">
            <a:avLst/>
          </a:prstGeom>
          <a:noFill/>
        </p:spPr>
      </p:pic>
      <p:pic>
        <p:nvPicPr>
          <p:cNvPr id="18" name="Picture 10"/>
          <p:cNvPicPr>
            <a:picLocks noChangeAspect="1" noChangeArrowheads="1"/>
          </p:cNvPicPr>
          <p:nvPr/>
        </p:nvPicPr>
        <p:blipFill>
          <a:blip r:embed="rId2"/>
          <a:stretch>
            <a:fillRect/>
          </a:stretch>
        </p:blipFill>
        <p:spPr>
          <a:xfrm>
            <a:off x="4754245" y="3317875"/>
            <a:ext cx="6922135" cy="311531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Evalution</a:t>
            </a:r>
            <a:endParaRPr lang="en-US"/>
          </a:p>
        </p:txBody>
      </p:sp>
      <p:sp>
        <p:nvSpPr>
          <p:cNvPr id="3" name="Content Placeholder 2"/>
          <p:cNvSpPr>
            <a:spLocks noGrp="1"/>
          </p:cNvSpPr>
          <p:nvPr>
            <p:ph idx="1"/>
          </p:nvPr>
        </p:nvSpPr>
        <p:spPr/>
        <p:txBody>
          <a:bodyPr/>
          <a:p>
            <a:pPr marL="0" indent="0">
              <a:buNone/>
            </a:pPr>
            <a:r>
              <a:rPr lang="en-US" sz="2400"/>
              <a:t>The evaluation of the Train Ticket Booking System involves assessing its functionality, performance, security, user experience, and scalability. This evaluation will ensure that the system meets the specified requirements and performs effectively in a real-world environment. Below are the key areas to evaluate the system:</a:t>
            </a:r>
            <a:endParaRPr lang="en-US" sz="2400"/>
          </a:p>
          <a:p>
            <a:pPr marL="0" indent="0">
              <a:buNone/>
            </a:pPr>
            <a:endParaRPr lang="en-US" sz="2400"/>
          </a:p>
          <a:p>
            <a:pPr marL="0" indent="0">
              <a:buNone/>
            </a:pPr>
            <a:r>
              <a:rPr lang="en-US" sz="2400"/>
              <a:t>Functional Evaluation</a:t>
            </a:r>
            <a:endParaRPr lang="en-US" sz="2400"/>
          </a:p>
          <a:p>
            <a:pPr marL="0" indent="0">
              <a:buNone/>
            </a:pPr>
            <a:r>
              <a:rPr lang="en-US" sz="2400"/>
              <a:t>a. User Functionality:</a:t>
            </a:r>
            <a:endParaRPr lang="en-US" sz="2400"/>
          </a:p>
          <a:p>
            <a:pPr marL="457200" lvl="1" indent="0">
              <a:buNone/>
            </a:pPr>
            <a:r>
              <a:rPr lang="en-US" sz="2100"/>
              <a:t>Registration &amp; Login</a:t>
            </a:r>
            <a:endParaRPr lang="en-US" sz="2100"/>
          </a:p>
          <a:p>
            <a:pPr marL="457200" lvl="1" indent="0">
              <a:buNone/>
            </a:pPr>
            <a:r>
              <a:rPr lang="en-US" sz="2100"/>
              <a:t>Train Search &amp; Availability</a:t>
            </a:r>
            <a:endParaRPr lang="en-US" sz="2100"/>
          </a:p>
          <a:p>
            <a:pPr marL="457200" lvl="1" indent="0">
              <a:buNone/>
            </a:pPr>
            <a:r>
              <a:rPr lang="en-US" sz="2100"/>
              <a:t>Ticket Booking &amp; Confirmation</a:t>
            </a:r>
            <a:endParaRPr lang="en-US" sz="2100"/>
          </a:p>
          <a:p>
            <a:pPr marL="457200" lvl="1" indent="0">
              <a:buNone/>
            </a:pPr>
            <a:r>
              <a:rPr lang="en-US" sz="2100"/>
              <a:t>Admin Panel Functionality</a:t>
            </a:r>
            <a:endParaRPr lang="en-US"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&amp; Analysis</a:t>
            </a:r>
            <a:endParaRPr lang="en-US"/>
          </a:p>
        </p:txBody>
      </p:sp>
      <p:sp>
        <p:nvSpPr>
          <p:cNvPr id="3" name="Content Placeholder 2"/>
          <p:cNvSpPr>
            <a:spLocks noGrp="1"/>
          </p:cNvSpPr>
          <p:nvPr>
            <p:ph idx="1"/>
          </p:nvPr>
        </p:nvSpPr>
        <p:spPr>
          <a:xfrm>
            <a:off x="609600" y="1174750"/>
            <a:ext cx="10972800" cy="5549265"/>
          </a:xfrm>
        </p:spPr>
        <p:txBody>
          <a:bodyPr/>
          <a:p>
            <a:pPr marL="0" indent="0">
              <a:buNone/>
            </a:pPr>
            <a:r>
              <a:rPr lang="en-US" sz="2400">
                <a:solidFill>
                  <a:srgbClr val="00B0F0"/>
                </a:solidFill>
              </a:rPr>
              <a:t>System Functionality</a:t>
            </a:r>
            <a:endParaRPr lang="en-US" sz="2400">
              <a:solidFill>
                <a:srgbClr val="00B0F0"/>
              </a:solidFill>
            </a:endParaRPr>
          </a:p>
          <a:p>
            <a:pPr lvl="1"/>
            <a:r>
              <a:rPr lang="en-US" sz="2000">
                <a:solidFill>
                  <a:schemeClr val="tx1"/>
                </a:solidFill>
              </a:rPr>
              <a:t>Ticket Booking Process</a:t>
            </a:r>
            <a:endParaRPr lang="en-US" sz="2000">
              <a:solidFill>
                <a:schemeClr val="tx1"/>
              </a:solidFill>
            </a:endParaRPr>
          </a:p>
          <a:p>
            <a:pPr lvl="1"/>
            <a:r>
              <a:rPr lang="en-US" sz="2000">
                <a:solidFill>
                  <a:schemeClr val="tx1"/>
                </a:solidFill>
              </a:rPr>
              <a:t>Booking Confirmation</a:t>
            </a:r>
            <a:endParaRPr lang="en-US" sz="2000">
              <a:solidFill>
                <a:schemeClr val="tx1"/>
              </a:solidFill>
            </a:endParaRPr>
          </a:p>
          <a:p>
            <a:pPr lvl="1"/>
            <a:r>
              <a:rPr lang="en-US" sz="2000">
                <a:solidFill>
                  <a:schemeClr val="tx1"/>
                </a:solidFill>
              </a:rPr>
              <a:t>Payment Integration</a:t>
            </a:r>
            <a:endParaRPr lang="en-US" sz="2000">
              <a:solidFill>
                <a:schemeClr val="tx1"/>
              </a:solidFill>
            </a:endParaRPr>
          </a:p>
          <a:p>
            <a:pPr marL="0" lvl="0" indent="0">
              <a:buNone/>
            </a:pPr>
            <a:r>
              <a:rPr lang="en-US" sz="2285">
                <a:solidFill>
                  <a:srgbClr val="00B0F0"/>
                </a:solidFill>
              </a:rPr>
              <a:t>User Interface (UI)</a:t>
            </a:r>
            <a:endParaRPr lang="en-US" sz="2285">
              <a:solidFill>
                <a:srgbClr val="00B0F0"/>
              </a:solidFill>
            </a:endParaRPr>
          </a:p>
          <a:p>
            <a:pPr lvl="1"/>
            <a:r>
              <a:rPr lang="en-US" sz="1995">
                <a:solidFill>
                  <a:schemeClr val="tx1"/>
                </a:solidFill>
              </a:rPr>
              <a:t>Ease of Use</a:t>
            </a:r>
            <a:endParaRPr lang="en-US" sz="1995">
              <a:solidFill>
                <a:schemeClr val="tx1"/>
              </a:solidFill>
            </a:endParaRPr>
          </a:p>
          <a:p>
            <a:pPr lvl="1"/>
            <a:r>
              <a:rPr lang="en-US" sz="1995">
                <a:solidFill>
                  <a:schemeClr val="tx1"/>
                </a:solidFill>
              </a:rPr>
              <a:t>Responsive Design</a:t>
            </a:r>
            <a:endParaRPr lang="en-US" sz="1995">
              <a:solidFill>
                <a:schemeClr val="tx1"/>
              </a:solidFill>
            </a:endParaRPr>
          </a:p>
          <a:p>
            <a:pPr marL="0" lvl="0" indent="0">
              <a:buNone/>
            </a:pPr>
            <a:r>
              <a:rPr lang="en-US" sz="2400">
                <a:solidFill>
                  <a:srgbClr val="00B0F0"/>
                </a:solidFill>
              </a:rPr>
              <a:t>Performance Metrics</a:t>
            </a:r>
            <a:endParaRPr lang="en-US" sz="2400">
              <a:solidFill>
                <a:srgbClr val="00B0F0"/>
              </a:solidFill>
            </a:endParaRPr>
          </a:p>
          <a:p>
            <a:pPr lvl="1"/>
            <a:r>
              <a:rPr lang="en-US" sz="1995">
                <a:solidFill>
                  <a:schemeClr val="tx1"/>
                </a:solidFill>
              </a:rPr>
              <a:t>System Load Handling</a:t>
            </a:r>
            <a:endParaRPr lang="en-US" sz="1995">
              <a:solidFill>
                <a:schemeClr val="tx1"/>
              </a:solidFill>
            </a:endParaRPr>
          </a:p>
          <a:p>
            <a:pPr lvl="1"/>
            <a:r>
              <a:rPr lang="en-US" sz="1995">
                <a:solidFill>
                  <a:schemeClr val="tx1"/>
                </a:solidFill>
              </a:rPr>
              <a:t>Speed &amp; Efficiency</a:t>
            </a:r>
            <a:endParaRPr lang="en-US" sz="1995">
              <a:solidFill>
                <a:schemeClr val="tx1"/>
              </a:solidFill>
            </a:endParaRPr>
          </a:p>
          <a:p>
            <a:pPr marL="0" lvl="0" indent="0">
              <a:buNone/>
            </a:pPr>
            <a:r>
              <a:rPr lang="en-US" sz="2400">
                <a:solidFill>
                  <a:srgbClr val="00B0F0"/>
                </a:solidFill>
              </a:rPr>
              <a:t>Error Handling</a:t>
            </a:r>
            <a:endParaRPr lang="en-US" sz="2400">
              <a:solidFill>
                <a:srgbClr val="00B0F0"/>
              </a:solidFill>
            </a:endParaRPr>
          </a:p>
          <a:p>
            <a:pPr marL="0" lvl="0" indent="0">
              <a:buNone/>
            </a:pPr>
            <a:r>
              <a:rPr lang="en-US" sz="2400">
                <a:solidFill>
                  <a:srgbClr val="00B0F0"/>
                </a:solidFill>
              </a:rPr>
              <a:t>Security Features</a:t>
            </a:r>
            <a:endParaRPr lang="en-US" sz="2400">
              <a:solidFill>
                <a:srgbClr val="00B0F0"/>
              </a:solidFill>
            </a:endParaRPr>
          </a:p>
          <a:p>
            <a:pPr marL="0" lvl="0" indent="0">
              <a:buNone/>
            </a:pPr>
            <a:r>
              <a:rPr lang="en-US" sz="2400">
                <a:solidFill>
                  <a:srgbClr val="00B0F0"/>
                </a:solidFill>
              </a:rPr>
              <a:t>Feedback and User Acceptance</a:t>
            </a:r>
            <a:endParaRPr lang="en-US" sz="240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 &amp; Improvements</a:t>
            </a:r>
            <a:endParaRPr lang="en-US"/>
          </a:p>
        </p:txBody>
      </p:sp>
      <p:sp>
        <p:nvSpPr>
          <p:cNvPr id="3" name="Content Placeholder 2"/>
          <p:cNvSpPr>
            <a:spLocks noGrp="1"/>
          </p:cNvSpPr>
          <p:nvPr>
            <p:ph idx="1"/>
          </p:nvPr>
        </p:nvSpPr>
        <p:spPr/>
        <p:txBody>
          <a:bodyPr/>
          <a:p>
            <a:pPr marL="0" indent="0">
              <a:buNone/>
            </a:pPr>
            <a:r>
              <a:rPr lang="en-US" sz="2400">
                <a:solidFill>
                  <a:srgbClr val="00B0F0"/>
                </a:solidFill>
              </a:rPr>
              <a:t>Real-Time Updates: </a:t>
            </a:r>
            <a:r>
              <a:rPr lang="en-US" sz="2400"/>
              <a:t>The system can be enhanced to provide real-time updates about train delays, cancellations, and seat availability.</a:t>
            </a:r>
            <a:endParaRPr lang="en-US" sz="2400"/>
          </a:p>
          <a:p>
            <a:pPr marL="0" indent="0">
              <a:buNone/>
            </a:pPr>
            <a:endParaRPr lang="en-US" sz="2400"/>
          </a:p>
          <a:p>
            <a:pPr marL="0" indent="0">
              <a:buNone/>
            </a:pPr>
            <a:r>
              <a:rPr lang="en-US" sz="2400">
                <a:solidFill>
                  <a:srgbClr val="00B0F0"/>
                </a:solidFill>
              </a:rPr>
              <a:t>Payment Gateway Integration:</a:t>
            </a:r>
            <a:r>
              <a:rPr lang="en-US" sz="2400"/>
              <a:t> Future development could include integration with popular payment gateways (such as PayPal, Stripe) to facilitate online payments.</a:t>
            </a:r>
            <a:endParaRPr lang="en-US" sz="2400"/>
          </a:p>
          <a:p>
            <a:pPr marL="0" indent="0">
              <a:buNone/>
            </a:pPr>
            <a:endParaRPr lang="en-US" sz="2400"/>
          </a:p>
          <a:p>
            <a:pPr marL="0" indent="0">
              <a:buNone/>
            </a:pPr>
            <a:r>
              <a:rPr lang="en-US" sz="2400">
                <a:solidFill>
                  <a:srgbClr val="00B0F0"/>
                </a:solidFill>
              </a:rPr>
              <a:t>Mobile Application:</a:t>
            </a:r>
            <a:r>
              <a:rPr lang="en-US" sz="2400"/>
              <a:t> A mobile app could be developed to complement the web version, offering even more convenience for users on the go.</a:t>
            </a:r>
            <a:endParaRPr lang="en-US" sz="2400"/>
          </a:p>
          <a:p>
            <a:pPr marL="0" indent="0">
              <a:buNone/>
            </a:pPr>
            <a:endParaRPr lang="en-US" sz="2400"/>
          </a:p>
          <a:p>
            <a:pPr marL="0" indent="0">
              <a:buNone/>
            </a:pPr>
            <a:r>
              <a:rPr lang="en-US" sz="2400">
                <a:solidFill>
                  <a:srgbClr val="00B0F0"/>
                </a:solidFill>
              </a:rPr>
              <a:t>Advanced Security Features: </a:t>
            </a:r>
            <a:r>
              <a:rPr lang="en-US" sz="2400"/>
              <a:t>Implementing features like two-factor authentication (2FA) and enhanced encryption techniques would further improve security.</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000">
                <a:solidFill>
                  <a:srgbClr val="00B0F0"/>
                </a:solidFill>
              </a:rPr>
              <a:t>User-Friendly Interface:</a:t>
            </a:r>
            <a:r>
              <a:rPr lang="en-US" sz="2000"/>
              <a:t>The application provides an intuitive and responsive design with HTML and CSS, ensuring accessibility across different devices, such as desktops and mobiles. The UI ensures that users can easily search for trains, book tickets, and view their bookings.</a:t>
            </a:r>
            <a:endParaRPr lang="en-US" sz="2000"/>
          </a:p>
          <a:p>
            <a:r>
              <a:rPr lang="en-US" sz="2000">
                <a:solidFill>
                  <a:srgbClr val="00B0F0"/>
                </a:solidFill>
              </a:rPr>
              <a:t>Dynamic &amp; Interactive Features: </a:t>
            </a:r>
            <a:r>
              <a:rPr lang="en-US" sz="2000"/>
              <a:t>Java Servlets were used to create dynamic, server-side processing, handling user requests, managing session states, and interacting with the database.</a:t>
            </a:r>
            <a:endParaRPr lang="en-US" sz="2000"/>
          </a:p>
          <a:p>
            <a:r>
              <a:rPr lang="en-US" sz="2000">
                <a:solidFill>
                  <a:srgbClr val="00B0F0"/>
                </a:solidFill>
              </a:rPr>
              <a:t>Data Management:</a:t>
            </a:r>
            <a:r>
              <a:rPr lang="en-US" sz="2000"/>
              <a:t> The MySQL database ensures efficient storage and retrieval of train schedules, booking details, and user information. It provides a solid backbone for data integrity, consistency, and fast access.</a:t>
            </a:r>
            <a:endParaRPr lang="en-US" sz="2000"/>
          </a:p>
          <a:p>
            <a:r>
              <a:rPr lang="en-US" sz="2000">
                <a:solidFill>
                  <a:srgbClr val="00B0F0"/>
                </a:solidFill>
              </a:rPr>
              <a:t>Security Measures: </a:t>
            </a:r>
            <a:r>
              <a:rPr lang="en-US" sz="2000"/>
              <a:t>Basic security protocols such as input validation, session management, and password protection were implemented to safeguard user data and protect the system from vulnerabilities.</a:t>
            </a:r>
            <a:endParaRPr lang="en-US" sz="2000"/>
          </a:p>
          <a:p>
            <a:r>
              <a:rPr lang="en-US" sz="2000">
                <a:solidFill>
                  <a:srgbClr val="00B0F0"/>
                </a:solidFill>
              </a:rPr>
              <a:t>Seamless Integration of Backend and Frontend: </a:t>
            </a:r>
            <a:r>
              <a:rPr lang="en-US" sz="2000"/>
              <a:t>The use of Java for backend logic and HTML/CSS for frontend ensures the application is highly functional and visually appealing, with smooth interactions between the client-side and server-side components.</a:t>
            </a:r>
            <a:endParaRPr lang="en-US" sz="2000"/>
          </a:p>
          <a:p>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45255" y="1122045"/>
            <a:ext cx="7608570" cy="1383665"/>
          </a:xfrm>
          <a:prstGeom prst="rect">
            <a:avLst/>
          </a:prstGeom>
          <a:noFill/>
        </p:spPr>
        <p:txBody>
          <a:bodyPr wrap="square" rtlCol="0" anchor="t">
            <a:spAutoFit/>
          </a:bodyPr>
          <a:p>
            <a:r>
              <a:rPr lang="en-US" altLang="zh-CN" sz="2800">
                <a:latin typeface="P052" panose="00000500000000000000" charset="0"/>
                <a:cs typeface="P052" panose="00000500000000000000" charset="0"/>
                <a:sym typeface="+mn-ea"/>
              </a:rPr>
              <a:t>Submitted by,</a:t>
            </a:r>
            <a:endParaRPr lang="en-US" altLang="zh-CN" sz="2800">
              <a:solidFill>
                <a:schemeClr val="tx1"/>
              </a:solidFill>
              <a:latin typeface="P052" panose="00000500000000000000" charset="0"/>
              <a:cs typeface="P052" panose="00000500000000000000" charset="0"/>
            </a:endParaRPr>
          </a:p>
          <a:p>
            <a:r>
              <a:rPr lang="en-US" altLang="zh-CN" sz="2800">
                <a:latin typeface="P052" panose="00000500000000000000" charset="0"/>
                <a:cs typeface="P052" panose="00000500000000000000" charset="0"/>
                <a:sym typeface="+mn-ea"/>
              </a:rPr>
              <a:t>Rohit Janaba Hongekar</a:t>
            </a:r>
            <a:endParaRPr lang="en-US" altLang="zh-CN" sz="2800">
              <a:solidFill>
                <a:schemeClr val="tx1"/>
              </a:solidFill>
              <a:latin typeface="P052" panose="00000500000000000000" charset="0"/>
              <a:cs typeface="P052" panose="00000500000000000000" charset="0"/>
            </a:endParaRPr>
          </a:p>
          <a:p>
            <a:r>
              <a:rPr lang="en-US" altLang="zh-CN" sz="2800">
                <a:latin typeface="P052" panose="00000500000000000000" charset="0"/>
                <a:cs typeface="P052" panose="00000500000000000000" charset="0"/>
                <a:sym typeface="+mn-ea"/>
              </a:rPr>
              <a:t>Roll Number - O23MCA110010</a:t>
            </a:r>
            <a:endParaRPr lang="en-US" altLang="zh-CN" sz="2800">
              <a:latin typeface="P052" panose="00000500000000000000" charset="0"/>
              <a:cs typeface="P052" panose="00000500000000000000" charset="0"/>
              <a:sym typeface="+mn-ea"/>
            </a:endParaRPr>
          </a:p>
        </p:txBody>
      </p:sp>
      <p:sp>
        <p:nvSpPr>
          <p:cNvPr id="5" name="Text Box 4"/>
          <p:cNvSpPr txBox="1"/>
          <p:nvPr/>
        </p:nvSpPr>
        <p:spPr>
          <a:xfrm>
            <a:off x="863918" y="4394835"/>
            <a:ext cx="5542915" cy="1568450"/>
          </a:xfrm>
          <a:prstGeom prst="rect">
            <a:avLst/>
          </a:prstGeom>
          <a:noFill/>
        </p:spPr>
        <p:txBody>
          <a:bodyPr wrap="none" rtlCol="0">
            <a:spAutoFit/>
          </a:bodyPr>
          <a:p>
            <a:pPr algn="ctr"/>
            <a:r>
              <a:rPr lang="en-US" sz="2400">
                <a:latin typeface="P052" panose="00000500000000000000" charset="0"/>
                <a:cs typeface="P052" panose="00000500000000000000" charset="0"/>
              </a:rPr>
              <a:t>In partial fulfillment of</a:t>
            </a:r>
            <a:endParaRPr lang="en-US" sz="2400">
              <a:latin typeface="P052" panose="00000500000000000000" charset="0"/>
              <a:cs typeface="P052" panose="00000500000000000000" charset="0"/>
            </a:endParaRPr>
          </a:p>
          <a:p>
            <a:pPr algn="ctr"/>
            <a:r>
              <a:rPr lang="en-US" sz="2400">
                <a:latin typeface="P052" panose="00000500000000000000" charset="0"/>
                <a:cs typeface="P052" panose="00000500000000000000" charset="0"/>
              </a:rPr>
              <a:t>Master of Computer Application(MCA)</a:t>
            </a:r>
            <a:endParaRPr lang="en-US" sz="2400">
              <a:latin typeface="P052" panose="00000500000000000000" charset="0"/>
              <a:cs typeface="P052" panose="00000500000000000000" charset="0"/>
            </a:endParaRPr>
          </a:p>
          <a:p>
            <a:pPr algn="ctr"/>
            <a:r>
              <a:rPr lang="en-US" sz="2400">
                <a:latin typeface="P052" panose="00000500000000000000" charset="0"/>
                <a:cs typeface="P052" panose="00000500000000000000" charset="0"/>
              </a:rPr>
              <a:t>Batch - Jul 2023</a:t>
            </a:r>
            <a:endParaRPr lang="en-US" sz="2400">
              <a:latin typeface="P052" panose="00000500000000000000" charset="0"/>
              <a:cs typeface="P052" panose="00000500000000000000" charset="0"/>
            </a:endParaRPr>
          </a:p>
          <a:p>
            <a:pPr algn="ctr"/>
            <a:r>
              <a:rPr lang="en-US" sz="2400">
                <a:latin typeface="P052" panose="00000500000000000000" charset="0"/>
                <a:cs typeface="P052" panose="00000500000000000000" charset="0"/>
              </a:rPr>
              <a:t>Fourth Semester</a:t>
            </a:r>
            <a:endParaRPr lang="en-US" sz="2400">
              <a:latin typeface="P052" panose="00000500000000000000" charset="0"/>
              <a:cs typeface="P052" panose="0000050000000000000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sp>
        <p:nvSpPr>
          <p:cNvPr id="3" name="Content Placeholder 2"/>
          <p:cNvSpPr>
            <a:spLocks noGrp="1"/>
          </p:cNvSpPr>
          <p:nvPr>
            <p:ph idx="1"/>
          </p:nvPr>
        </p:nvSpPr>
        <p:spPr/>
        <p:txBody>
          <a:bodyPr/>
          <a:p>
            <a:r>
              <a:rPr lang="en-US"/>
              <a:t>At this stage, if you have any questions related to project forum is open for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Presentation Outline</a:t>
            </a:r>
            <a:endParaRPr lang="en-US"/>
          </a:p>
        </p:txBody>
      </p:sp>
      <p:sp>
        <p:nvSpPr>
          <p:cNvPr id="3" name="Content Placeholder 2"/>
          <p:cNvSpPr>
            <a:spLocks noGrp="1"/>
          </p:cNvSpPr>
          <p:nvPr>
            <p:ph idx="1"/>
          </p:nvPr>
        </p:nvSpPr>
        <p:spPr/>
        <p:txBody>
          <a:bodyPr/>
          <a:p>
            <a:r>
              <a:rPr lang="en-US" sz="2400"/>
              <a:t>Introduction</a:t>
            </a:r>
            <a:endParaRPr lang="en-US" sz="2400"/>
          </a:p>
          <a:p>
            <a:r>
              <a:rPr lang="en-US" sz="2400"/>
              <a:t>Objectives</a:t>
            </a:r>
            <a:endParaRPr lang="en-US" sz="2400"/>
          </a:p>
          <a:p>
            <a:r>
              <a:rPr lang="en-US" sz="2400"/>
              <a:t>Technology Platform Overview</a:t>
            </a:r>
            <a:endParaRPr lang="en-US" sz="2400"/>
          </a:p>
          <a:p>
            <a:r>
              <a:rPr lang="en-US" sz="2400"/>
              <a:t>Application Feature Overview</a:t>
            </a:r>
            <a:endParaRPr lang="en-US" sz="2400"/>
          </a:p>
          <a:p>
            <a:r>
              <a:rPr lang="en-US" sz="2400"/>
              <a:t>Implementation</a:t>
            </a:r>
            <a:endParaRPr lang="en-US" sz="2400"/>
          </a:p>
          <a:p>
            <a:r>
              <a:rPr lang="en-US" sz="2400"/>
              <a:t>Application Snapshots</a:t>
            </a:r>
            <a:endParaRPr lang="en-US" sz="2400"/>
          </a:p>
          <a:p>
            <a:r>
              <a:rPr lang="en-US" sz="2400"/>
              <a:t>Evalution</a:t>
            </a:r>
            <a:endParaRPr lang="en-US" sz="2400"/>
          </a:p>
          <a:p>
            <a:r>
              <a:rPr lang="en-US" sz="2400"/>
              <a:t>Results &amp; Analysis</a:t>
            </a:r>
            <a:endParaRPr lang="en-US" sz="2400"/>
          </a:p>
          <a:p>
            <a:r>
              <a:rPr lang="en-US" sz="2400">
                <a:sym typeface="+mn-ea"/>
              </a:rPr>
              <a:t>Future Scope &amp; Improvements</a:t>
            </a:r>
            <a:endParaRPr lang="en-US" sz="2400"/>
          </a:p>
          <a:p>
            <a:r>
              <a:rPr lang="en-US" sz="2400"/>
              <a:t>Conclusion</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Introduction</a:t>
            </a:r>
            <a:endParaRPr lang="en-US"/>
          </a:p>
        </p:txBody>
      </p:sp>
      <p:sp>
        <p:nvSpPr>
          <p:cNvPr id="3" name="Content Placeholder 2"/>
          <p:cNvSpPr>
            <a:spLocks noGrp="1"/>
          </p:cNvSpPr>
          <p:nvPr>
            <p:ph idx="1"/>
          </p:nvPr>
        </p:nvSpPr>
        <p:spPr/>
        <p:txBody>
          <a:bodyPr/>
          <a:p>
            <a:pPr marL="0" indent="0">
              <a:buNone/>
            </a:pPr>
            <a:r>
              <a:rPr lang="en-US" sz="2000"/>
              <a:t>In today’s fast-paced digital world, the demand for efficient and automated systems is greater than ever, especially in public transportation. Traditional methods of booking train tickets—such as standing in long queues or relying on manual systems—are time-consuming, prone to errors, and inefficient in managing high volumes of passengers. The need for a streamlined, user-friendly, and reliable solution has led to the development of the Train Ticket Booking System.</a:t>
            </a:r>
            <a:endParaRPr lang="en-US" sz="2000"/>
          </a:p>
          <a:p>
            <a:pPr marL="0" indent="0">
              <a:buNone/>
            </a:pPr>
            <a:endParaRPr lang="en-US" sz="2000"/>
          </a:p>
          <a:p>
            <a:pPr marL="0" indent="0">
              <a:buNone/>
            </a:pPr>
            <a:r>
              <a:rPr lang="en-US" sz="2000"/>
              <a:t>This project is a web-based application designed to automate and simplify the process of booking train tickets. It is built using Java technologies, specifically Java Servlets for handling server-side logic, MySQL for managing backend data, and HTML/CSS for creating a clean and responsive user interface. The system enables users to register, log in, search for available trains, book and cancel tickets, and view their booking history. An admin panel is also included to manage trains, routes, and seat availability.</a:t>
            </a:r>
            <a:endParaRPr lang="en-US" sz="2000"/>
          </a:p>
          <a:p>
            <a:pPr marL="0" indent="0">
              <a:buNone/>
            </a:pPr>
            <a:endParaRPr lang="en-US" sz="2000"/>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36220"/>
            <a:ext cx="10972800" cy="5891530"/>
          </a:xfrm>
        </p:spPr>
        <p:txBody>
          <a:bodyPr/>
          <a:p>
            <a:pPr marL="0" indent="0">
              <a:buNone/>
            </a:pPr>
            <a:r>
              <a:rPr lang="en-US" sz="2000">
                <a:sym typeface="+mn-ea"/>
              </a:rPr>
              <a:t>The integration of Java and MySQL ensures that the system is robust, scalable, and capable of handling multiple concurrent users while maintaining data consistency and security. The use of Servlets allows dynamic content rendering, session tracking, and efficient communication between the client and server. HTML and CSS provide a responsive design that enhances user experience across different devices.</a:t>
            </a:r>
            <a:endParaRPr lang="en-US" sz="2000">
              <a:sym typeface="+mn-ea"/>
            </a:endParaRPr>
          </a:p>
          <a:p>
            <a:pPr marL="0" indent="0">
              <a:buNone/>
            </a:pPr>
            <a:endParaRPr lang="en-US" sz="2000"/>
          </a:p>
          <a:p>
            <a:pPr marL="0" indent="0">
              <a:buNone/>
            </a:pPr>
            <a:endParaRPr lang="en-US" sz="2000"/>
          </a:p>
          <a:p>
            <a:pPr marL="0" indent="0">
              <a:buNone/>
            </a:pPr>
            <a:r>
              <a:rPr lang="en-US" sz="2000"/>
              <a:t>This project not only improves the convenience and speed of booking tickets but also contributes to the broader goal of digital transformation in the transportation sector. It demonstrates the practical application of key concepts in web development and database management, making it a valuable learning experience as well as a real-world solution.</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Objectives</a:t>
            </a:r>
            <a:endParaRPr lang="en-US"/>
          </a:p>
        </p:txBody>
      </p:sp>
      <p:sp>
        <p:nvSpPr>
          <p:cNvPr id="3" name="Content Placeholder 2"/>
          <p:cNvSpPr>
            <a:spLocks noGrp="1"/>
          </p:cNvSpPr>
          <p:nvPr>
            <p:ph idx="1"/>
          </p:nvPr>
        </p:nvSpPr>
        <p:spPr/>
        <p:txBody>
          <a:bodyPr/>
          <a:p>
            <a:pPr marL="0" indent="0">
              <a:buNone/>
            </a:pPr>
            <a:r>
              <a:rPr lang="en-US" sz="2800"/>
              <a:t>The objective of the Train Ticket Booking System project is to develop a reliable, efficient, and user-friendly platform that enables passengers to search for trains, check availability, book tickets, make payments, and cancel reservations online. The system is designed to streamline the ticketing process, reduce dependency on physical counters, minimize errors, and provide real-time access to train schedules and seat availability, thereby enhancing the overall travel experience and operational efficiency of the railway network.</a:t>
            </a:r>
            <a:endParaRPr 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Technology Platform Overview</a:t>
            </a:r>
            <a:endParaRPr lang="en-US"/>
          </a:p>
        </p:txBody>
      </p:sp>
      <p:sp>
        <p:nvSpPr>
          <p:cNvPr id="3" name="Content Placeholder 2"/>
          <p:cNvSpPr>
            <a:spLocks noGrp="1"/>
          </p:cNvSpPr>
          <p:nvPr>
            <p:ph idx="1"/>
          </p:nvPr>
        </p:nvSpPr>
        <p:spPr/>
        <p:txBody>
          <a:bodyPr/>
          <a:p>
            <a:pPr marL="0" indent="0">
              <a:buNone/>
            </a:pPr>
            <a:r>
              <a:rPr lang="en-US" sz="2400"/>
              <a:t>The Train Ticket Booking System is built on a traditional web-based architecture using Java technologies for server-side logic and MySQL for database management. The platform is designed to ensure robustness, maintainability, and a user-friendly experience.</a:t>
            </a:r>
            <a:endParaRPr lang="en-US" sz="2400"/>
          </a:p>
          <a:p>
            <a:pPr marL="0" indent="0">
              <a:buNone/>
            </a:pPr>
            <a:endParaRPr lang="en-US" sz="2400"/>
          </a:p>
          <a:p>
            <a:pPr marL="0" indent="0">
              <a:buNone/>
            </a:pPr>
            <a:r>
              <a:rPr lang="en-US" sz="2000">
                <a:solidFill>
                  <a:srgbClr val="00B0F0"/>
                </a:solidFill>
              </a:rPr>
              <a:t>1. Frontend (Presentation Layer)</a:t>
            </a:r>
            <a:endParaRPr lang="en-US" sz="2000">
              <a:solidFill>
                <a:srgbClr val="00B0F0"/>
              </a:solidFill>
            </a:endParaRPr>
          </a:p>
          <a:p>
            <a:pPr marL="0" indent="0">
              <a:buNone/>
            </a:pPr>
            <a:r>
              <a:rPr lang="en-US" sz="2000"/>
              <a:t>Technologies Used: HTML5, CSS3, JavaScript (optional for client-side validation)</a:t>
            </a:r>
            <a:endParaRPr lang="en-US" sz="2000"/>
          </a:p>
          <a:p>
            <a:pPr marL="0" indent="0">
              <a:buNone/>
            </a:pPr>
            <a:endParaRPr lang="en-US" sz="2000"/>
          </a:p>
          <a:p>
            <a:pPr marL="0" indent="0">
              <a:buNone/>
            </a:pPr>
            <a:r>
              <a:rPr lang="en-US" sz="2000">
                <a:solidFill>
                  <a:srgbClr val="00B0F0"/>
                </a:solidFill>
              </a:rPr>
              <a:t>2. Backend (Application Logic Layer)</a:t>
            </a:r>
            <a:endParaRPr lang="en-US" sz="2000">
              <a:solidFill>
                <a:srgbClr val="00B0F0"/>
              </a:solidFill>
            </a:endParaRPr>
          </a:p>
          <a:p>
            <a:pPr marL="0" indent="0">
              <a:buNone/>
            </a:pPr>
            <a:r>
              <a:rPr lang="en-US" sz="2000"/>
              <a:t>Technologies Used: Java, Java Servlets, JSP (JavaServer Pages)</a:t>
            </a:r>
            <a:endParaRPr lang="en-US" sz="2000"/>
          </a:p>
          <a:p>
            <a:pPr marL="0" indent="0">
              <a:buNone/>
            </a:pPr>
            <a:endParaRPr lang="en-US" sz="2000"/>
          </a:p>
          <a:p>
            <a:pPr marL="0" indent="0">
              <a:buNone/>
            </a:pPr>
            <a:r>
              <a:rPr lang="en-US" sz="2000">
                <a:solidFill>
                  <a:srgbClr val="00B0F0"/>
                </a:solidFill>
              </a:rPr>
              <a:t>3. Database Layer</a:t>
            </a:r>
            <a:endParaRPr lang="en-US" sz="2000">
              <a:solidFill>
                <a:srgbClr val="00B0F0"/>
              </a:solidFill>
            </a:endParaRPr>
          </a:p>
          <a:p>
            <a:pPr marL="0" indent="0">
              <a:buNone/>
            </a:pPr>
            <a:r>
              <a:rPr lang="en-US" sz="2000"/>
              <a:t>Database: MySQL</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9545"/>
            <a:ext cx="10972800" cy="4953000"/>
          </a:xfrm>
        </p:spPr>
        <p:txBody>
          <a:bodyPr/>
          <a:p>
            <a:pPr marL="0" indent="0">
              <a:buNone/>
            </a:pPr>
            <a:r>
              <a:rPr lang="en-US" sz="2000">
                <a:solidFill>
                  <a:srgbClr val="00B0F0"/>
                </a:solidFill>
              </a:rPr>
              <a:t>4. Communication and Integration</a:t>
            </a:r>
            <a:endParaRPr lang="en-US" sz="2000">
              <a:solidFill>
                <a:srgbClr val="00B0F0"/>
              </a:solidFill>
            </a:endParaRPr>
          </a:p>
          <a:p>
            <a:pPr marL="0" indent="0">
              <a:buNone/>
            </a:pPr>
            <a:r>
              <a:rPr lang="en-US" sz="2000"/>
              <a:t>Data Communication: Java Servlets interacting with MySQL via JDBC.</a:t>
            </a:r>
            <a:endParaRPr lang="en-US" sz="2000"/>
          </a:p>
          <a:p>
            <a:pPr marL="0" indent="0">
              <a:buNone/>
            </a:pPr>
            <a:endParaRPr lang="en-US" sz="2000"/>
          </a:p>
          <a:p>
            <a:pPr marL="0" indent="0">
              <a:buNone/>
            </a:pPr>
            <a:r>
              <a:rPr lang="en-US" sz="2000">
                <a:solidFill>
                  <a:srgbClr val="00B0F0"/>
                </a:solidFill>
              </a:rPr>
              <a:t>5.Deployment</a:t>
            </a:r>
            <a:endParaRPr lang="en-US" sz="2000">
              <a:solidFill>
                <a:srgbClr val="00B0F0"/>
              </a:solidFill>
            </a:endParaRPr>
          </a:p>
          <a:p>
            <a:pPr marL="0" indent="0">
              <a:buNone/>
            </a:pPr>
            <a:r>
              <a:rPr lang="en-US" sz="2000"/>
              <a:t>Web Server: Apache Tomcat (Servlet container)</a:t>
            </a:r>
            <a:endParaRPr lang="en-US" sz="2000"/>
          </a:p>
          <a:p>
            <a:pPr marL="0" indent="0">
              <a:buNone/>
            </a:pPr>
            <a:endParaRPr lang="en-US" sz="2000"/>
          </a:p>
          <a:p>
            <a:pPr marL="0" indent="0">
              <a:buNone/>
            </a:pPr>
            <a:r>
              <a:rPr lang="en-US" sz="2000"/>
              <a:t>IDE: Eclipse for development</a:t>
            </a:r>
            <a:endParaRPr lang="en-US" sz="2000"/>
          </a:p>
          <a:p>
            <a:pPr marL="0" indent="0">
              <a:buNone/>
            </a:pPr>
            <a:endParaRPr lang="en-US" sz="2000"/>
          </a:p>
          <a:p>
            <a:pPr marL="0" indent="0">
              <a:buNone/>
            </a:pPr>
            <a:r>
              <a:rPr lang="en-US" sz="2000"/>
              <a:t>Build Tool : Apache Maven or Gradle</a:t>
            </a:r>
            <a:endParaRPr lang="en-US" sz="2000"/>
          </a:p>
          <a:p>
            <a:pPr marL="0" indent="0">
              <a:buNone/>
            </a:pPr>
            <a:endParaRPr lang="en-US" sz="2000"/>
          </a:p>
          <a:p>
            <a:pPr marL="0" indent="0">
              <a:buNone/>
            </a:pPr>
            <a:r>
              <a:rPr lang="en-US" sz="2000"/>
              <a:t>Deployment Format: WAR (Web Application Archive) file deployed to Tomcat server</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 Feature Overview</a:t>
            </a:r>
            <a:endParaRPr lang="en-US"/>
          </a:p>
        </p:txBody>
      </p:sp>
      <p:sp>
        <p:nvSpPr>
          <p:cNvPr id="3" name="Content Placeholder 2"/>
          <p:cNvSpPr>
            <a:spLocks noGrp="1"/>
          </p:cNvSpPr>
          <p:nvPr>
            <p:ph idx="1"/>
          </p:nvPr>
        </p:nvSpPr>
        <p:spPr/>
        <p:txBody>
          <a:bodyPr/>
          <a:p>
            <a:pPr marL="0" indent="0">
              <a:buNone/>
            </a:pPr>
            <a:r>
              <a:rPr lang="en-US" sz="2400"/>
              <a:t>The Train Ticket Booking System is designed to automate and streamline the process of booking train tickets. It includes features for both passengers and administrators, ensuring convenience, operational efficiency, and real-time data management.</a:t>
            </a:r>
            <a:endParaRPr lang="en-US" sz="2400"/>
          </a:p>
          <a:p>
            <a:pPr marL="0" indent="0">
              <a:buNone/>
            </a:pPr>
            <a:endParaRPr lang="en-US" sz="2400"/>
          </a:p>
          <a:p>
            <a:pPr marL="0" indent="0">
              <a:buNone/>
            </a:pPr>
            <a:r>
              <a:rPr lang="en-US" sz="2400">
                <a:solidFill>
                  <a:srgbClr val="00B0F0"/>
                </a:solidFill>
              </a:rPr>
              <a:t>1. User Registration and Login</a:t>
            </a:r>
            <a:endParaRPr lang="en-US" sz="2400">
              <a:solidFill>
                <a:srgbClr val="00B0F0"/>
              </a:solidFill>
            </a:endParaRPr>
          </a:p>
          <a:p>
            <a:pPr marL="457200" lvl="1" indent="0">
              <a:buNone/>
            </a:pPr>
            <a:r>
              <a:rPr lang="en-US" sz="2100"/>
              <a:t>New users can register by providing personal details.</a:t>
            </a:r>
            <a:endParaRPr lang="en-US" sz="2100"/>
          </a:p>
          <a:p>
            <a:pPr marL="457200" lvl="1" indent="0">
              <a:buNone/>
            </a:pPr>
            <a:r>
              <a:rPr lang="en-US" sz="2100"/>
              <a:t>Existing users can log in using credentials.</a:t>
            </a:r>
            <a:endParaRPr lang="en-US" sz="2100"/>
          </a:p>
          <a:p>
            <a:pPr marL="457200" lvl="1" indent="0">
              <a:buNone/>
            </a:pPr>
            <a:r>
              <a:rPr lang="en-US" sz="2100"/>
              <a:t>Session-based user authentication and role-based access (user/admin)</a:t>
            </a:r>
            <a:endParaRPr lang="en-US" sz="2100"/>
          </a:p>
          <a:p>
            <a:pPr marL="457200" lvl="1" indent="0">
              <a:buNone/>
            </a:pPr>
            <a:endParaRPr lang="en-US" sz="21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8154</Words>
  <Application>WPS Presentation</Application>
  <PresentationFormat>宽屏</PresentationFormat>
  <Paragraphs>221</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DejaVu Sans</vt:lpstr>
      <vt:lpstr>Droid Sans Fallback</vt:lpstr>
      <vt:lpstr>URW Bookman</vt:lpstr>
      <vt:lpstr>P052</vt:lpstr>
      <vt:lpstr>Microsoft YaHei</vt:lpstr>
      <vt:lpstr>Arial Unicode MS</vt:lpstr>
      <vt:lpstr>SimSun</vt:lpstr>
      <vt:lpstr>Noto Color Emoji</vt:lpstr>
      <vt:lpstr>Noto Sans Symbols2</vt:lpstr>
      <vt:lpstr>Blue Waves</vt:lpstr>
      <vt:lpstr>National Ticket Booking System</vt:lpstr>
      <vt:lpstr>PowerPoint 演示文稿</vt:lpstr>
      <vt:lpstr>Presentation Outline</vt:lpstr>
      <vt:lpstr>Introduction</vt:lpstr>
      <vt:lpstr>PowerPoint 演示文稿</vt:lpstr>
      <vt:lpstr>Objectives</vt:lpstr>
      <vt:lpstr>Technology Platform Overview</vt:lpstr>
      <vt:lpstr>PowerPoint 演示文稿</vt:lpstr>
      <vt:lpstr>Application Feature Overview</vt:lpstr>
      <vt:lpstr>PowerPoint 演示文稿</vt:lpstr>
      <vt:lpstr>PowerPoint 演示文稿</vt:lpstr>
      <vt:lpstr>Implementation</vt:lpstr>
      <vt:lpstr>PowerPoint 演示文稿</vt:lpstr>
      <vt:lpstr>Application Snapshots</vt:lpstr>
      <vt:lpstr>PowerPoint 演示文稿</vt:lpstr>
      <vt:lpstr>Evalution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ranjit</cp:lastModifiedBy>
  <cp:revision>55</cp:revision>
  <dcterms:created xsi:type="dcterms:W3CDTF">2025-05-30T08:39:54Z</dcterms:created>
  <dcterms:modified xsi:type="dcterms:W3CDTF">2025-05-30T08:39:54Z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