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68" r:id="rId5"/>
    <p:sldId id="269" r:id="rId6"/>
    <p:sldId id="258" r:id="rId7"/>
    <p:sldId id="259" r:id="rId8"/>
    <p:sldId id="261" r:id="rId9"/>
    <p:sldId id="262" r:id="rId10"/>
    <p:sldId id="265" r:id="rId11"/>
    <p:sldId id="270" r:id="rId12"/>
    <p:sldId id="271" r:id="rId13"/>
    <p:sldId id="272" r:id="rId14"/>
    <p:sldId id="273"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50F26C-374C-4954-B7D7-565B0C9042AB}" type="datetimeFigureOut">
              <a:rPr lang="en-US" smtClean="0"/>
              <a:pPr/>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1E134-2A53-4C21-9161-5BAF3C771BF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0F26C-374C-4954-B7D7-565B0C9042AB}" type="datetimeFigureOut">
              <a:rPr lang="en-US" smtClean="0"/>
              <a:pPr/>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1E134-2A53-4C21-9161-5BAF3C771B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0F26C-374C-4954-B7D7-565B0C9042AB}" type="datetimeFigureOut">
              <a:rPr lang="en-US" smtClean="0"/>
              <a:pPr/>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1E134-2A53-4C21-9161-5BAF3C771B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0F26C-374C-4954-B7D7-565B0C9042AB}" type="datetimeFigureOut">
              <a:rPr lang="en-US" smtClean="0"/>
              <a:pPr/>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1E134-2A53-4C21-9161-5BAF3C771B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50F26C-374C-4954-B7D7-565B0C9042AB}" type="datetimeFigureOut">
              <a:rPr lang="en-US" smtClean="0"/>
              <a:pPr/>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1E134-2A53-4C21-9161-5BAF3C771BF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50F26C-374C-4954-B7D7-565B0C9042AB}" type="datetimeFigureOut">
              <a:rPr lang="en-US" smtClean="0"/>
              <a:pPr/>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21E134-2A53-4C21-9161-5BAF3C771B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50F26C-374C-4954-B7D7-565B0C9042AB}" type="datetimeFigureOut">
              <a:rPr lang="en-US" smtClean="0"/>
              <a:pPr/>
              <a:t>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21E134-2A53-4C21-9161-5BAF3C771B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50F26C-374C-4954-B7D7-565B0C9042AB}" type="datetimeFigureOut">
              <a:rPr lang="en-US" smtClean="0"/>
              <a:pPr/>
              <a:t>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21E134-2A53-4C21-9161-5BAF3C771B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0F26C-374C-4954-B7D7-565B0C9042AB}" type="datetimeFigureOut">
              <a:rPr lang="en-US" smtClean="0"/>
              <a:pPr/>
              <a:t>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21E134-2A53-4C21-9161-5BAF3C771B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50F26C-374C-4954-B7D7-565B0C9042AB}" type="datetimeFigureOut">
              <a:rPr lang="en-US" smtClean="0"/>
              <a:pPr/>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21E134-2A53-4C21-9161-5BAF3C771B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50F26C-374C-4954-B7D7-565B0C9042AB}" type="datetimeFigureOut">
              <a:rPr lang="en-US" smtClean="0"/>
              <a:pPr/>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21E134-2A53-4C21-9161-5BAF3C771BF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50F26C-374C-4954-B7D7-565B0C9042AB}" type="datetimeFigureOut">
              <a:rPr lang="en-US" smtClean="0"/>
              <a:pPr/>
              <a:t>12/4/2016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21E134-2A53-4C21-9161-5BAF3C771B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620000" cy="3733800"/>
          </a:xfrm>
        </p:spPr>
        <p:txBody>
          <a:bodyPr>
            <a:normAutofit/>
          </a:bodyPr>
          <a:lstStyle/>
          <a:p>
            <a:r>
              <a:rPr lang="en-US" b="1" dirty="0" smtClean="0">
                <a:latin typeface="Times New Roman" pitchFamily="18" charset="0"/>
                <a:cs typeface="Times New Roman" pitchFamily="18" charset="0"/>
              </a:rPr>
              <a:t>   SOFTWARE </a:t>
            </a:r>
            <a:r>
              <a:rPr lang="en-US" b="1" dirty="0" smtClean="0">
                <a:latin typeface="Times New Roman" pitchFamily="18" charset="0"/>
                <a:cs typeface="Times New Roman" pitchFamily="18" charset="0"/>
              </a:rPr>
              <a:t>PROJECT </a:t>
            </a:r>
            <a:r>
              <a:rPr lang="en-US" b="1" dirty="0" smtClean="0">
                <a:latin typeface="Times New Roman" pitchFamily="18" charset="0"/>
                <a:cs typeface="Times New Roman" pitchFamily="18" charset="0"/>
              </a:rPr>
              <a:t>       MANAGEMENT</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THE MANAGER’S VIEW</a:t>
            </a:r>
            <a:endParaRPr lang="en-US"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1676400" y="3276600"/>
            <a:ext cx="7924800" cy="4267200"/>
          </a:xfrm>
        </p:spPr>
        <p:txBody>
          <a:bodyPr>
            <a:normAutofit fontScale="92500" lnSpcReduction="10000"/>
          </a:bodyPr>
          <a:lstStyle/>
          <a:p>
            <a:endParaRPr lang="en-US" b="1"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Presented by:</a:t>
            </a:r>
          </a:p>
          <a:p>
            <a:r>
              <a:rPr lang="en-US" dirty="0" smtClean="0">
                <a:solidFill>
                  <a:schemeClr val="tx1"/>
                </a:solidFill>
                <a:latin typeface="Times New Roman" pitchFamily="18" charset="0"/>
                <a:cs typeface="Times New Roman" pitchFamily="18" charset="0"/>
              </a:rPr>
              <a:t> C.Krishna Manmitha(Njitid:31406694)</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Krishna Chaitanya(Njitid:31405389)</a:t>
            </a:r>
          </a:p>
          <a:p>
            <a:r>
              <a:rPr lang="en-US" dirty="0" smtClean="0">
                <a:solidFill>
                  <a:schemeClr val="tx1"/>
                </a:solidFill>
                <a:latin typeface="Times New Roman" pitchFamily="18" charset="0"/>
                <a:cs typeface="Times New Roman" pitchFamily="18" charset="0"/>
              </a:rPr>
              <a:t>Venkat Krishna Rohith Pabbathi(Njitid:31390939)</a:t>
            </a:r>
          </a:p>
          <a:p>
            <a:r>
              <a:rPr lang="en-US" dirty="0" smtClean="0">
                <a:solidFill>
                  <a:schemeClr val="tx1"/>
                </a:solidFill>
                <a:latin typeface="Times New Roman" pitchFamily="18" charset="0"/>
                <a:cs typeface="Times New Roman" pitchFamily="18" charset="0"/>
              </a:rPr>
              <a:t> </a:t>
            </a:r>
          </a:p>
          <a:p>
            <a:endParaRPr lang="en-US" b="1"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a:buNone/>
            </a:pPr>
            <a:r>
              <a:rPr lang="en-US" sz="3000" b="1" u="sng" dirty="0" smtClean="0">
                <a:latin typeface="Times New Roman" pitchFamily="18" charset="0"/>
                <a:cs typeface="Times New Roman" pitchFamily="18" charset="0"/>
              </a:rPr>
              <a:t>Skills Required For Effective Project Manager</a:t>
            </a:r>
            <a:r>
              <a:rPr lang="en-US" sz="2800" dirty="0" smtClean="0">
                <a:latin typeface="Times New Roman" pitchFamily="18" charset="0"/>
                <a:cs typeface="Times New Roman" pitchFamily="18" charset="0"/>
              </a:rPr>
              <a:t>:</a:t>
            </a:r>
          </a:p>
          <a:p>
            <a:pPr>
              <a:buNone/>
            </a:pPr>
            <a:endParaRPr lang="en-US" sz="2800" dirty="0" smtClean="0">
              <a:latin typeface="Times New Roman" pitchFamily="18" charset="0"/>
              <a:cs typeface="Times New Roman" pitchFamily="18" charset="0"/>
            </a:endParaRPr>
          </a:p>
          <a:p>
            <a:pPr lvl="0" hangingPunct="0"/>
            <a:r>
              <a:rPr lang="en-US" sz="2800" dirty="0">
                <a:latin typeface="Times New Roman" pitchFamily="18" charset="0"/>
                <a:cs typeface="Times New Roman" pitchFamily="18" charset="0"/>
              </a:rPr>
              <a:t>Communication  </a:t>
            </a:r>
          </a:p>
          <a:p>
            <a:pPr lvl="0" hangingPunct="0"/>
            <a:r>
              <a:rPr lang="en-US" sz="2800" dirty="0">
                <a:latin typeface="Times New Roman" pitchFamily="18" charset="0"/>
                <a:cs typeface="Times New Roman" pitchFamily="18" charset="0"/>
              </a:rPr>
              <a:t>Organization  </a:t>
            </a:r>
          </a:p>
          <a:p>
            <a:pPr lvl="0" hangingPunct="0"/>
            <a:r>
              <a:rPr lang="en-US" sz="2800" dirty="0">
                <a:latin typeface="Times New Roman" pitchFamily="18" charset="0"/>
                <a:cs typeface="Times New Roman" pitchFamily="18" charset="0"/>
              </a:rPr>
              <a:t>Team-building  </a:t>
            </a:r>
          </a:p>
          <a:p>
            <a:pPr lvl="0" hangingPunct="0"/>
            <a:r>
              <a:rPr lang="en-US" sz="2800" dirty="0">
                <a:latin typeface="Times New Roman" pitchFamily="18" charset="0"/>
                <a:cs typeface="Times New Roman" pitchFamily="18" charset="0"/>
              </a:rPr>
              <a:t>Leadership  </a:t>
            </a:r>
          </a:p>
          <a:p>
            <a:pPr lvl="0" hangingPunct="0"/>
            <a:r>
              <a:rPr lang="en-US" sz="2800" dirty="0">
                <a:latin typeface="Times New Roman" pitchFamily="18" charset="0"/>
                <a:cs typeface="Times New Roman" pitchFamily="18" charset="0"/>
              </a:rPr>
              <a:t>Negotiation </a:t>
            </a:r>
          </a:p>
          <a:p>
            <a:pPr lvl="0" hangingPunct="0"/>
            <a:r>
              <a:rPr lang="en-US" sz="2800" dirty="0">
                <a:latin typeface="Times New Roman" pitchFamily="18" charset="0"/>
                <a:cs typeface="Times New Roman" pitchFamily="18" charset="0"/>
              </a:rPr>
              <a:t>Goal orientation  </a:t>
            </a:r>
          </a:p>
          <a:p>
            <a:pPr lvl="0" hangingPunct="0"/>
            <a:r>
              <a:rPr lang="en-US" sz="2800" dirty="0">
                <a:latin typeface="Times New Roman" pitchFamily="18" charset="0"/>
                <a:cs typeface="Times New Roman" pitchFamily="18" charset="0"/>
              </a:rPr>
              <a:t>Ability to work under pressure  </a:t>
            </a:r>
          </a:p>
          <a:p>
            <a:pPr lvl="0" hangingPunct="0"/>
            <a:r>
              <a:rPr lang="en-US" sz="2800" dirty="0">
                <a:latin typeface="Times New Roman" pitchFamily="18" charset="0"/>
                <a:cs typeface="Times New Roman" pitchFamily="18" charset="0"/>
              </a:rPr>
              <a:t>Technical competence </a:t>
            </a:r>
            <a:endParaRPr lang="en-US" sz="2800" dirty="0" smtClean="0">
              <a:latin typeface="Times New Roman" pitchFamily="18" charset="0"/>
              <a:cs typeface="Times New Roman" pitchFamily="18" charset="0"/>
            </a:endParaRPr>
          </a:p>
          <a:p>
            <a:pPr lvl="0" hangingPunct="0">
              <a:buNone/>
            </a:pPr>
            <a:r>
              <a:rPr lang="en-US" sz="2800" dirty="0" smtClean="0">
                <a:latin typeface="Times New Roman" pitchFamily="18" charset="0"/>
                <a:cs typeface="Times New Roman" pitchFamily="18" charset="0"/>
              </a:rPr>
              <a:t>My Reaction:</a:t>
            </a:r>
          </a:p>
          <a:p>
            <a:pPr lvl="0" hangingPunct="0"/>
            <a:r>
              <a:rPr lang="en-US" sz="2800" dirty="0" smtClean="0">
                <a:latin typeface="Times New Roman" pitchFamily="18" charset="0"/>
                <a:cs typeface="Times New Roman" pitchFamily="18" charset="0"/>
              </a:rPr>
              <a:t>Risk Management</a:t>
            </a:r>
            <a:endParaRPr lang="en-US" sz="2800" dirty="0">
              <a:latin typeface="Times New Roman" pitchFamily="18" charset="0"/>
              <a:cs typeface="Times New Roman"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b="1" u="sng" dirty="0" smtClean="0">
                <a:latin typeface="Times New Roman" pitchFamily="18" charset="0"/>
                <a:cs typeface="Times New Roman" pitchFamily="18" charset="0"/>
              </a:rPr>
              <a:t>Structuring the team</a:t>
            </a:r>
            <a:r>
              <a:rPr lang="en-US" b="1" u="sng" dirty="0" smtClean="0"/>
              <a:t>:</a:t>
            </a:r>
          </a:p>
          <a:p>
            <a:pPr>
              <a:buNone/>
            </a:pPr>
            <a:r>
              <a:rPr lang="en-US" sz="2800" dirty="0" smtClean="0">
                <a:latin typeface="Times New Roman" pitchFamily="18" charset="0"/>
                <a:cs typeface="Times New Roman" pitchFamily="18" charset="0"/>
              </a:rPr>
              <a:t>Team structures used for software development project are:</a:t>
            </a:r>
          </a:p>
          <a:p>
            <a:r>
              <a:rPr lang="en-US" sz="2800" b="1" dirty="0" smtClean="0">
                <a:latin typeface="Times New Roman" pitchFamily="18" charset="0"/>
                <a:cs typeface="Times New Roman" pitchFamily="18" charset="0"/>
              </a:rPr>
              <a:t>Isomorphic Team</a:t>
            </a:r>
            <a:r>
              <a:rPr lang="en-US" sz="2800" dirty="0" smtClean="0">
                <a:latin typeface="Times New Roman" pitchFamily="18" charset="0"/>
                <a:cs typeface="Times New Roman" pitchFamily="18" charset="0"/>
              </a:rPr>
              <a:t>:</a:t>
            </a:r>
          </a:p>
          <a:p>
            <a:pPr>
              <a:buNone/>
            </a:pPr>
            <a:endParaRPr lang="en-US" dirty="0"/>
          </a:p>
        </p:txBody>
      </p:sp>
      <p:pic>
        <p:nvPicPr>
          <p:cNvPr id="5" name="Picture 4" descr="isomorphic team.PNG"/>
          <p:cNvPicPr>
            <a:picLocks noChangeAspect="1"/>
          </p:cNvPicPr>
          <p:nvPr/>
        </p:nvPicPr>
        <p:blipFill>
          <a:blip r:embed="rId2" cstate="print"/>
          <a:stretch>
            <a:fillRect/>
          </a:stretch>
        </p:blipFill>
        <p:spPr>
          <a:xfrm>
            <a:off x="1676399" y="2514600"/>
            <a:ext cx="6005947" cy="3581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sz="2800" b="1" dirty="0" smtClean="0">
                <a:latin typeface="Times New Roman" pitchFamily="18" charset="0"/>
                <a:cs typeface="Times New Roman" pitchFamily="18" charset="0"/>
              </a:rPr>
              <a:t>Specialty Team</a:t>
            </a:r>
            <a:r>
              <a:rPr lang="en-US" dirty="0" smtClean="0"/>
              <a:t>:</a:t>
            </a:r>
            <a:endParaRPr lang="en-US" dirty="0"/>
          </a:p>
        </p:txBody>
      </p:sp>
      <p:pic>
        <p:nvPicPr>
          <p:cNvPr id="4" name="Picture 3" descr="speciality.PNG"/>
          <p:cNvPicPr>
            <a:picLocks noChangeAspect="1"/>
          </p:cNvPicPr>
          <p:nvPr/>
        </p:nvPicPr>
        <p:blipFill>
          <a:blip r:embed="rId2" cstate="print"/>
          <a:stretch>
            <a:fillRect/>
          </a:stretch>
        </p:blipFill>
        <p:spPr>
          <a:xfrm>
            <a:off x="1447800" y="1295400"/>
            <a:ext cx="6173062" cy="46487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sz="2800" b="1" dirty="0" smtClean="0">
                <a:latin typeface="Times New Roman" pitchFamily="18" charset="0"/>
                <a:cs typeface="Times New Roman" pitchFamily="18" charset="0"/>
              </a:rPr>
              <a:t>Egoless Team or Democratic Team</a:t>
            </a:r>
            <a:r>
              <a:rPr lang="en-US" dirty="0" smtClean="0"/>
              <a:t>:</a:t>
            </a:r>
            <a:endParaRPr lang="en-US" dirty="0"/>
          </a:p>
        </p:txBody>
      </p:sp>
      <p:pic>
        <p:nvPicPr>
          <p:cNvPr id="6" name="Picture 5" descr="Capture.PNG"/>
          <p:cNvPicPr>
            <a:picLocks noChangeAspect="1"/>
          </p:cNvPicPr>
          <p:nvPr/>
        </p:nvPicPr>
        <p:blipFill>
          <a:blip r:embed="rId2" cstate="print"/>
          <a:stretch>
            <a:fillRect/>
          </a:stretch>
        </p:blipFill>
        <p:spPr>
          <a:xfrm>
            <a:off x="1066800" y="1676401"/>
            <a:ext cx="6934200" cy="3505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sz="2800" b="1" dirty="0" smtClean="0">
                <a:latin typeface="Times New Roman" pitchFamily="18" charset="0"/>
                <a:cs typeface="Times New Roman" pitchFamily="18" charset="0"/>
              </a:rPr>
              <a:t>Chief Programmer Team</a:t>
            </a:r>
            <a:r>
              <a:rPr lang="en-US" dirty="0" smtClean="0"/>
              <a:t>:</a:t>
            </a:r>
            <a:endParaRPr lang="en-US" dirty="0"/>
          </a:p>
        </p:txBody>
      </p:sp>
      <p:pic>
        <p:nvPicPr>
          <p:cNvPr id="4" name="Picture 3" descr="chiefprogrammer.PNG"/>
          <p:cNvPicPr>
            <a:picLocks noChangeAspect="1"/>
          </p:cNvPicPr>
          <p:nvPr/>
        </p:nvPicPr>
        <p:blipFill>
          <a:blip r:embed="rId2" cstate="print"/>
          <a:stretch>
            <a:fillRect/>
          </a:stretch>
        </p:blipFill>
        <p:spPr>
          <a:xfrm>
            <a:off x="1352100" y="1371599"/>
            <a:ext cx="6439799" cy="45961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29600" cy="6324600"/>
          </a:xfrm>
        </p:spPr>
        <p:txBody>
          <a:bodyPr/>
          <a:lstStyle/>
          <a:p>
            <a:pPr>
              <a:buNone/>
            </a:pPr>
            <a:r>
              <a:rPr lang="en-US" b="1" u="sng" dirty="0" smtClean="0"/>
              <a:t>My view:</a:t>
            </a:r>
          </a:p>
          <a:p>
            <a:pPr>
              <a:buNone/>
            </a:pPr>
            <a:r>
              <a:rPr lang="en-US" b="1" dirty="0" smtClean="0"/>
              <a:t>Mixed Control Team:</a:t>
            </a:r>
          </a:p>
          <a:p>
            <a:pPr>
              <a:buNone/>
            </a:pPr>
            <a:endParaRPr lang="en-US" b="1" dirty="0" smtClean="0"/>
          </a:p>
        </p:txBody>
      </p:sp>
      <p:pic>
        <p:nvPicPr>
          <p:cNvPr id="4" name="Picture 3" descr="mixed control.PNG"/>
          <p:cNvPicPr>
            <a:picLocks noChangeAspect="1"/>
          </p:cNvPicPr>
          <p:nvPr/>
        </p:nvPicPr>
        <p:blipFill>
          <a:blip r:embed="rId2" cstate="print"/>
          <a:stretch>
            <a:fillRect/>
          </a:stretch>
        </p:blipFill>
        <p:spPr>
          <a:xfrm>
            <a:off x="762000" y="1447800"/>
            <a:ext cx="8077200" cy="4800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81000"/>
            <a:ext cx="8229600" cy="5745163"/>
          </a:xfrm>
        </p:spPr>
        <p:txBody>
          <a:bodyPr>
            <a:normAutofit lnSpcReduction="10000"/>
          </a:bodyPr>
          <a:lstStyle/>
          <a:p>
            <a:pPr>
              <a:buNone/>
            </a:pPr>
            <a:r>
              <a:rPr lang="en-US" b="1" u="sng" dirty="0" smtClean="0"/>
              <a:t>Overview:</a:t>
            </a:r>
          </a:p>
          <a:p>
            <a:pPr>
              <a:buNone/>
            </a:pPr>
            <a:r>
              <a:rPr lang="en-US" b="1" dirty="0" smtClean="0"/>
              <a:t> </a:t>
            </a:r>
            <a:r>
              <a:rPr lang="en-US" b="1" dirty="0" smtClean="0"/>
              <a:t>  </a:t>
            </a:r>
            <a:r>
              <a:rPr lang="en-US" dirty="0" smtClean="0"/>
              <a:t>In </a:t>
            </a:r>
            <a:r>
              <a:rPr lang="en-US" dirty="0" smtClean="0"/>
              <a:t>the field of Software Development, it is </a:t>
            </a:r>
            <a:r>
              <a:rPr lang="en-US" sz="3000" dirty="0" smtClean="0"/>
              <a:t>imperative to ace technical abilities as well as managerial abilities due to the increasing pressure of delivery of quality projects within time and budget. The presentation will show the crucial ideas of present day Management </a:t>
            </a:r>
            <a:r>
              <a:rPr lang="en-US" sz="3000" dirty="0" smtClean="0"/>
              <a:t>techniques, how </a:t>
            </a:r>
            <a:r>
              <a:rPr lang="en-US" sz="3000" dirty="0" smtClean="0"/>
              <a:t>these ideas can be connected to software development </a:t>
            </a:r>
            <a:r>
              <a:rPr lang="en-US" sz="3000" dirty="0" smtClean="0"/>
              <a:t>projects and will </a:t>
            </a:r>
            <a:r>
              <a:rPr lang="en-US" sz="3000" dirty="0" smtClean="0"/>
              <a:t>give you a big picture of current Software project management practices which were honed throughout the years from an assortment of large complex projects.</a:t>
            </a:r>
            <a:endParaRPr lang="en-US"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Project Management and its inception</a:t>
            </a:r>
          </a:p>
          <a:p>
            <a:r>
              <a:rPr lang="en-US" sz="2800" dirty="0" smtClean="0">
                <a:latin typeface="Times New Roman" pitchFamily="18" charset="0"/>
                <a:cs typeface="Times New Roman" pitchFamily="18" charset="0"/>
              </a:rPr>
              <a:t>Organized approach </a:t>
            </a:r>
            <a:endParaRPr lang="en-US" dirty="0" smtClean="0"/>
          </a:p>
          <a:p>
            <a:r>
              <a:rPr lang="en-US" sz="2800" dirty="0" smtClean="0">
                <a:latin typeface="Times New Roman" pitchFamily="18" charset="0"/>
                <a:cs typeface="Times New Roman" pitchFamily="18" charset="0"/>
              </a:rPr>
              <a:t>Dealing with the complexities involved</a:t>
            </a:r>
          </a:p>
          <a:p>
            <a:r>
              <a:rPr lang="en-US" sz="2800" dirty="0" smtClean="0">
                <a:latin typeface="Times New Roman" pitchFamily="18" charset="0"/>
                <a:cs typeface="Times New Roman" pitchFamily="18" charset="0"/>
              </a:rPr>
              <a:t>Provides powerful methods and tools</a:t>
            </a:r>
          </a:p>
          <a:p>
            <a:r>
              <a:rPr lang="en-US" sz="2800" dirty="0" smtClean="0">
                <a:latin typeface="Times New Roman" pitchFamily="18" charset="0"/>
                <a:cs typeface="Times New Roman" pitchFamily="18" charset="0"/>
              </a:rPr>
              <a:t>Software development projects runs in a dynamic environment.</a:t>
            </a: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b="1" u="sng" dirty="0" smtClean="0"/>
              <a:t>Common Software Related Problems are</a:t>
            </a:r>
            <a:r>
              <a:rPr lang="en-US" dirty="0" smtClean="0"/>
              <a:t>:</a:t>
            </a:r>
          </a:p>
          <a:p>
            <a:pPr lvl="0" hangingPunct="0"/>
            <a:r>
              <a:rPr lang="en-US" sz="2800" dirty="0" smtClean="0">
                <a:latin typeface="Arial" pitchFamily="34" charset="0"/>
                <a:cs typeface="Arial" pitchFamily="34" charset="0"/>
              </a:rPr>
              <a:t>Intangibility</a:t>
            </a:r>
            <a:endParaRPr lang="en-US" sz="2800" dirty="0">
              <a:latin typeface="Times New Roman" pitchFamily="18" charset="0"/>
              <a:cs typeface="Times New Roman" pitchFamily="18" charset="0"/>
            </a:endParaRPr>
          </a:p>
          <a:p>
            <a:pPr lvl="0" hangingPunct="0"/>
            <a:r>
              <a:rPr lang="en-US" sz="2800" dirty="0" smtClean="0">
                <a:latin typeface="Arial" pitchFamily="34" charset="0"/>
                <a:cs typeface="Arial" pitchFamily="34" charset="0"/>
              </a:rPr>
              <a:t>Complexity</a:t>
            </a:r>
            <a:endParaRPr lang="en-US" sz="2800" dirty="0">
              <a:latin typeface="Times New Roman" pitchFamily="18" charset="0"/>
              <a:cs typeface="Times New Roman" pitchFamily="18" charset="0"/>
            </a:endParaRPr>
          </a:p>
          <a:p>
            <a:pPr lvl="0" hangingPunct="0"/>
            <a:r>
              <a:rPr lang="en-US" sz="2800" dirty="0">
                <a:latin typeface="Arial" pitchFamily="34" charset="0"/>
                <a:cs typeface="Arial" pitchFamily="34" charset="0"/>
              </a:rPr>
              <a:t>Volatility of </a:t>
            </a:r>
            <a:r>
              <a:rPr lang="en-US" sz="2800" dirty="0" smtClean="0">
                <a:latin typeface="Arial" pitchFamily="34" charset="0"/>
                <a:cs typeface="Arial" pitchFamily="34" charset="0"/>
              </a:rPr>
              <a:t>requirements</a:t>
            </a:r>
          </a:p>
          <a:p>
            <a:pPr lvl="0" hangingPunct="0">
              <a:buNone/>
            </a:pPr>
            <a:endParaRPr lang="en-US" sz="2800" dirty="0" smtClean="0">
              <a:latin typeface="Arial" pitchFamily="34" charset="0"/>
              <a:cs typeface="Arial" pitchFamily="34" charset="0"/>
            </a:endParaRPr>
          </a:p>
          <a:p>
            <a:pPr lvl="0" hangingPunct="0">
              <a:buNone/>
            </a:pPr>
            <a:r>
              <a:rPr lang="en-US" sz="2800" b="1" dirty="0" smtClean="0">
                <a:latin typeface="Arial" pitchFamily="34" charset="0"/>
                <a:cs typeface="Arial" pitchFamily="34" charset="0"/>
              </a:rPr>
              <a:t>My View:</a:t>
            </a:r>
          </a:p>
          <a:p>
            <a:pPr fontAlgn="t"/>
            <a:r>
              <a:rPr lang="en-US" sz="2800" i="1" dirty="0" smtClean="0">
                <a:latin typeface="Arial" pitchFamily="34" charset="0"/>
                <a:cs typeface="Arial" pitchFamily="34" charset="0"/>
              </a:rPr>
              <a:t>Overestimated savings from reusable components, new </a:t>
            </a:r>
            <a:r>
              <a:rPr lang="en-US" sz="2800" dirty="0" smtClean="0">
                <a:latin typeface="Arial" pitchFamily="34" charset="0"/>
                <a:cs typeface="Arial" pitchFamily="34" charset="0"/>
              </a:rPr>
              <a:t>tools</a:t>
            </a:r>
            <a:r>
              <a:rPr lang="en-US" sz="2800" i="1" dirty="0" smtClean="0">
                <a:latin typeface="Arial" pitchFamily="34" charset="0"/>
                <a:cs typeface="Arial" pitchFamily="34" charset="0"/>
              </a:rPr>
              <a:t> and</a:t>
            </a:r>
            <a:r>
              <a:rPr lang="en-US" sz="2800" dirty="0" smtClean="0">
                <a:latin typeface="Arial" pitchFamily="34" charset="0"/>
                <a:cs typeface="Arial" pitchFamily="34" charset="0"/>
              </a:rPr>
              <a:t> </a:t>
            </a:r>
            <a:r>
              <a:rPr lang="en-US" sz="2800" dirty="0" smtClean="0"/>
              <a:t>methods</a:t>
            </a:r>
            <a:endParaRPr lang="en-US" sz="2800" b="1" dirty="0" smtClean="0">
              <a:latin typeface="Arial" pitchFamily="34" charset="0"/>
              <a:cs typeface="Arial" pitchFamily="34" charset="0"/>
            </a:endParaRPr>
          </a:p>
          <a:p>
            <a:pPr lvl="0" hangingPunct="0">
              <a:buNone/>
            </a:pPr>
            <a:endParaRPr lang="en-US" sz="2800" dirty="0" smtClean="0">
              <a:latin typeface="Arial" pitchFamily="34" charset="0"/>
              <a:cs typeface="Arial" pitchFamily="34" charset="0"/>
            </a:endParaRPr>
          </a:p>
          <a:p>
            <a:pPr lvl="0" hangingPunct="0">
              <a:buNone/>
            </a:pPr>
            <a:endParaRPr lang="en-US" sz="2800" dirty="0" smtClean="0">
              <a:latin typeface="Arial" pitchFamily="34" charset="0"/>
              <a:cs typeface="Arial" pitchFamily="34" charset="0"/>
            </a:endParaRPr>
          </a:p>
          <a:p>
            <a:pPr hangingPunct="0">
              <a:buNone/>
            </a:pPr>
            <a:endParaRPr lang="en-US" sz="2800" dirty="0">
              <a:latin typeface="Times New Roman" pitchFamily="18" charset="0"/>
              <a:cs typeface="Times New Roman" pitchFamily="18" charset="0"/>
            </a:endParaRP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1"/>
            <a:ext cx="8229600" cy="4800600"/>
          </a:xfrm>
        </p:spPr>
        <p:txBody>
          <a:bodyPr>
            <a:normAutofit/>
          </a:bodyPr>
          <a:lstStyle/>
          <a:p>
            <a:pPr>
              <a:buFont typeface="Courier New" pitchFamily="49" charset="0"/>
              <a:buChar char="o"/>
            </a:pPr>
            <a:r>
              <a:rPr lang="en-US" dirty="0" smtClean="0">
                <a:latin typeface="Times New Roman" pitchFamily="18" charset="0"/>
                <a:cs typeface="Times New Roman" pitchFamily="18" charset="0"/>
              </a:rPr>
              <a:t> </a:t>
            </a:r>
            <a:r>
              <a:rPr lang="en-US" sz="2800" b="1" u="sng" dirty="0" smtClean="0">
                <a:latin typeface="Times New Roman" pitchFamily="18" charset="0"/>
                <a:cs typeface="Times New Roman" pitchFamily="18" charset="0"/>
              </a:rPr>
              <a:t>Management Related Difficulties</a:t>
            </a:r>
            <a:r>
              <a:rPr lang="en-US" sz="2800" dirty="0" smtClean="0">
                <a:latin typeface="Times New Roman" pitchFamily="18" charset="0"/>
                <a:cs typeface="Times New Roman" pitchFamily="18" charset="0"/>
              </a:rPr>
              <a:t>:</a:t>
            </a:r>
          </a:p>
          <a:p>
            <a:pPr lvl="0" hangingPunct="0"/>
            <a:r>
              <a:rPr lang="en-US" sz="2800" dirty="0">
                <a:latin typeface="Times New Roman" pitchFamily="18" charset="0"/>
                <a:cs typeface="Times New Roman" pitchFamily="18" charset="0"/>
              </a:rPr>
              <a:t>Poorly defined goals and specifications </a:t>
            </a:r>
          </a:p>
          <a:p>
            <a:pPr lvl="0" hangingPunct="0"/>
            <a:r>
              <a:rPr lang="en-US" sz="2800" dirty="0">
                <a:latin typeface="Times New Roman" pitchFamily="18" charset="0"/>
                <a:cs typeface="Times New Roman" pitchFamily="18" charset="0"/>
              </a:rPr>
              <a:t>Lack of project plan  </a:t>
            </a:r>
          </a:p>
          <a:p>
            <a:pPr lvl="0" hangingPunct="0"/>
            <a:r>
              <a:rPr lang="en-US" sz="2800" dirty="0">
                <a:latin typeface="Times New Roman" pitchFamily="18" charset="0"/>
                <a:cs typeface="Times New Roman" pitchFamily="18" charset="0"/>
              </a:rPr>
              <a:t>Unrealistic deadlines and budgets </a:t>
            </a:r>
            <a:endParaRPr lang="en-US" sz="2800" dirty="0" smtClean="0">
              <a:latin typeface="Times New Roman" pitchFamily="18" charset="0"/>
              <a:cs typeface="Times New Roman" pitchFamily="18" charset="0"/>
            </a:endParaRPr>
          </a:p>
          <a:p>
            <a:pPr>
              <a:buFont typeface="Courier New" pitchFamily="49" charset="0"/>
              <a:buChar char="o"/>
            </a:pPr>
            <a:endParaRPr lang="en-US" sz="2800" dirty="0" smtClean="0">
              <a:latin typeface="Times New Roman" pitchFamily="18" charset="0"/>
              <a:cs typeface="Times New Roman" pitchFamily="18" charset="0"/>
            </a:endParaRPr>
          </a:p>
          <a:p>
            <a:pPr>
              <a:buFont typeface="Courier New" pitchFamily="49" charset="0"/>
              <a:buChar char="o"/>
            </a:pPr>
            <a:r>
              <a:rPr lang="en-US" sz="2800" b="1" u="sng" dirty="0" smtClean="0">
                <a:latin typeface="Times New Roman" pitchFamily="18" charset="0"/>
                <a:cs typeface="Times New Roman" pitchFamily="18" charset="0"/>
              </a:rPr>
              <a:t>My Views</a:t>
            </a:r>
            <a:r>
              <a:rPr lang="en-US" sz="2800" dirty="0" smtClean="0">
                <a:latin typeface="Times New Roman" pitchFamily="18" charset="0"/>
                <a:cs typeface="Times New Roman" pitchFamily="18" charset="0"/>
              </a:rPr>
              <a:t>:</a:t>
            </a:r>
          </a:p>
          <a:p>
            <a:pPr>
              <a:buFont typeface="Courier New" pitchFamily="49" charset="0"/>
              <a:buChar char="o"/>
            </a:pPr>
            <a:r>
              <a:rPr lang="en-US" sz="2800" dirty="0" smtClean="0">
                <a:latin typeface="Times New Roman" pitchFamily="18" charset="0"/>
                <a:cs typeface="Times New Roman" pitchFamily="18" charset="0"/>
              </a:rPr>
              <a:t>Unproductive work environment</a:t>
            </a:r>
          </a:p>
          <a:p>
            <a:pPr>
              <a:buFont typeface="Courier New" pitchFamily="49" charset="0"/>
              <a:buChar char="o"/>
            </a:pPr>
            <a:r>
              <a:rPr lang="en-US" sz="2800" dirty="0" smtClean="0">
                <a:latin typeface="Times New Roman" pitchFamily="18" charset="0"/>
                <a:cs typeface="Times New Roman" pitchFamily="18" charset="0"/>
              </a:rPr>
              <a:t>Lack of  stake holder interest</a:t>
            </a:r>
            <a:endParaRPr lang="en-US" sz="2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b="1" dirty="0" smtClean="0">
                <a:latin typeface="Times New Roman" pitchFamily="18" charset="0"/>
                <a:cs typeface="Times New Roman" pitchFamily="18" charset="0"/>
              </a:rPr>
              <a:t>PROJECT MANAGEMENT</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0" y="838200"/>
            <a:ext cx="9144000" cy="5791200"/>
          </a:xfrm>
        </p:spPr>
        <p:txBody>
          <a:bodyPr>
            <a:normAutofit/>
          </a:bodyPr>
          <a:lstStyle/>
          <a:p>
            <a:pPr>
              <a:buNone/>
            </a:pPr>
            <a:r>
              <a:rPr lang="en-US" b="1" dirty="0" smtClean="0">
                <a:latin typeface="Times New Roman" pitchFamily="18" charset="0"/>
                <a:cs typeface="Times New Roman" pitchFamily="18" charset="0"/>
              </a:rPr>
              <a:t>THE NATURE OF PROJECTS</a:t>
            </a:r>
            <a:r>
              <a:rPr lang="en-US" dirty="0" smtClean="0">
                <a:latin typeface="Times New Roman" pitchFamily="18" charset="0"/>
                <a:cs typeface="Times New Roman" pitchFamily="18" charset="0"/>
              </a:rPr>
              <a:t>:</a:t>
            </a:r>
          </a:p>
          <a:p>
            <a:pPr>
              <a:lnSpc>
                <a:spcPct val="160000"/>
              </a:lnSpc>
              <a:buNone/>
            </a:pPr>
            <a:r>
              <a:rPr lang="en-US" sz="2200" b="1" dirty="0" smtClean="0">
                <a:latin typeface="Times New Roman" pitchFamily="18" charset="0"/>
                <a:cs typeface="Times New Roman" pitchFamily="18" charset="0"/>
              </a:rPr>
              <a:t>Common  Characteristics Of  Projects</a:t>
            </a:r>
            <a:r>
              <a:rPr lang="en-US" sz="2200" dirty="0" smtClean="0">
                <a:latin typeface="Times New Roman" pitchFamily="18" charset="0"/>
                <a:cs typeface="Times New Roman" pitchFamily="18" charset="0"/>
              </a:rPr>
              <a:t>:</a:t>
            </a:r>
          </a:p>
          <a:p>
            <a:pPr lvl="0" hangingPunct="0"/>
            <a:r>
              <a:rPr lang="en-US" sz="2200" dirty="0" smtClean="0">
                <a:latin typeface="Times New Roman" pitchFamily="18" charset="0"/>
                <a:cs typeface="Times New Roman" pitchFamily="18" charset="0"/>
              </a:rPr>
              <a:t>It has specific </a:t>
            </a:r>
            <a:r>
              <a:rPr lang="en-US" sz="2200" dirty="0">
                <a:latin typeface="Times New Roman" pitchFamily="18" charset="0"/>
                <a:cs typeface="Times New Roman" pitchFamily="18" charset="0"/>
              </a:rPr>
              <a:t>objectives.  </a:t>
            </a:r>
          </a:p>
          <a:p>
            <a:pPr lvl="0" hangingPunct="0"/>
            <a:r>
              <a:rPr lang="en-US" sz="2200" dirty="0" smtClean="0">
                <a:latin typeface="Times New Roman" pitchFamily="18" charset="0"/>
                <a:cs typeface="Times New Roman" pitchFamily="18" charset="0"/>
              </a:rPr>
              <a:t>It </a:t>
            </a:r>
            <a:r>
              <a:rPr lang="en-US" sz="2200" dirty="0">
                <a:latin typeface="Times New Roman" pitchFamily="18" charset="0"/>
                <a:cs typeface="Times New Roman" pitchFamily="18" charset="0"/>
              </a:rPr>
              <a:t>must be completed within a specific time </a:t>
            </a:r>
            <a:r>
              <a:rPr lang="en-US" sz="2200" dirty="0" smtClean="0">
                <a:latin typeface="Times New Roman" pitchFamily="18" charset="0"/>
                <a:cs typeface="Times New Roman" pitchFamily="18" charset="0"/>
              </a:rPr>
              <a:t>period.</a:t>
            </a:r>
            <a:endParaRPr lang="en-US" sz="2200" dirty="0">
              <a:latin typeface="Times New Roman" pitchFamily="18" charset="0"/>
              <a:cs typeface="Times New Roman" pitchFamily="18" charset="0"/>
            </a:endParaRPr>
          </a:p>
          <a:p>
            <a:pPr lvl="0" hangingPunct="0"/>
            <a:r>
              <a:rPr lang="en-US" sz="2200" dirty="0">
                <a:latin typeface="Times New Roman" pitchFamily="18" charset="0"/>
                <a:cs typeface="Times New Roman" pitchFamily="18" charset="0"/>
              </a:rPr>
              <a:t>Projects must be completed within a given budget. </a:t>
            </a: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a:p>
            <a:pPr lvl="0" hangingPunct="0"/>
            <a:r>
              <a:rPr lang="en-US" sz="2200" dirty="0">
                <a:latin typeface="Times New Roman" pitchFamily="18" charset="0"/>
                <a:cs typeface="Times New Roman" pitchFamily="18" charset="0"/>
              </a:rPr>
              <a:t>Projects are carried out by teams</a:t>
            </a: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a:p>
            <a:pPr lvl="0" hangingPunct="0"/>
            <a:r>
              <a:rPr lang="en-US" sz="2200" dirty="0">
                <a:latin typeface="Times New Roman" pitchFamily="18" charset="0"/>
                <a:cs typeface="Times New Roman" pitchFamily="18" charset="0"/>
              </a:rPr>
              <a:t>Projects are unique</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My views</a:t>
            </a:r>
            <a:r>
              <a:rPr lang="en-US" sz="22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Project is always developed in steps and continuously increasing.</a:t>
            </a:r>
          </a:p>
          <a:p>
            <a:r>
              <a:rPr lang="en-US" sz="2200" dirty="0" smtClean="0">
                <a:latin typeface="Times New Roman" pitchFamily="18" charset="0"/>
                <a:cs typeface="Times New Roman" pitchFamily="18" charset="0"/>
              </a:rPr>
              <a:t>Projects involves unfamiliarity</a:t>
            </a:r>
          </a:p>
          <a:p>
            <a:r>
              <a:rPr lang="en-US" sz="2200" dirty="0" smtClean="0">
                <a:latin typeface="Times New Roman" pitchFamily="18" charset="0"/>
                <a:cs typeface="Times New Roman" pitchFamily="18" charset="0"/>
              </a:rPr>
              <a:t>Project is the process of working to achieve a goal.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906000" cy="6858000"/>
          </a:xfrm>
        </p:spPr>
        <p:txBody>
          <a:bodyPr>
            <a:normAutofit fontScale="85000" lnSpcReduction="20000"/>
          </a:bodyPr>
          <a:lstStyle/>
          <a:p>
            <a:pPr>
              <a:buNone/>
            </a:pPr>
            <a:r>
              <a:rPr lang="en-US" b="1" u="sng" dirty="0" smtClean="0">
                <a:latin typeface="Times New Roman" pitchFamily="18" charset="0"/>
                <a:cs typeface="Times New Roman" pitchFamily="18" charset="0"/>
              </a:rPr>
              <a:t>Key Dimensions Of Project Management:</a:t>
            </a:r>
          </a:p>
          <a:p>
            <a:pPr>
              <a:lnSpc>
                <a:spcPct val="160000"/>
              </a:lnSpc>
              <a:buNone/>
            </a:pPr>
            <a:r>
              <a:rPr lang="en-US" sz="2800" b="1" dirty="0" smtClean="0">
                <a:latin typeface="Times New Roman" pitchFamily="18" charset="0"/>
                <a:cs typeface="Times New Roman" pitchFamily="18" charset="0"/>
              </a:rPr>
              <a:t>Fundamental objective of project management</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Time</a:t>
            </a:r>
          </a:p>
          <a:p>
            <a:r>
              <a:rPr lang="en-US" sz="2800" dirty="0" smtClean="0">
                <a:latin typeface="Times New Roman" pitchFamily="18" charset="0"/>
                <a:cs typeface="Times New Roman" pitchFamily="18" charset="0"/>
              </a:rPr>
              <a:t>Cost</a:t>
            </a:r>
          </a:p>
          <a:p>
            <a:r>
              <a:rPr lang="en-US" sz="2800" dirty="0" smtClean="0">
                <a:latin typeface="Times New Roman" pitchFamily="18" charset="0"/>
                <a:cs typeface="Times New Roman" pitchFamily="18" charset="0"/>
              </a:rPr>
              <a:t>Performance</a:t>
            </a:r>
          </a:p>
          <a:p>
            <a:pPr>
              <a:buNone/>
            </a:pPr>
            <a:endParaRPr lang="en-US" sz="2800"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Recently added fourth constraint</a:t>
            </a:r>
            <a:r>
              <a:rPr lang="en-US" sz="2800" dirty="0" smtClean="0">
                <a:latin typeface="Times New Roman" pitchFamily="18" charset="0"/>
                <a:cs typeface="Times New Roman" pitchFamily="18" charset="0"/>
              </a:rPr>
              <a:t>: </a:t>
            </a:r>
          </a:p>
          <a:p>
            <a:r>
              <a:rPr lang="en-US" sz="2800" dirty="0" smtClean="0">
                <a:latin typeface="Times New Roman" pitchFamily="18" charset="0"/>
                <a:cs typeface="Times New Roman" pitchFamily="18" charset="0"/>
              </a:rPr>
              <a:t>Client Relations</a:t>
            </a:r>
            <a:endParaRPr lang="en-US" sz="2800" dirty="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My View:</a:t>
            </a:r>
          </a:p>
          <a:p>
            <a:r>
              <a:rPr lang="en-US" sz="2800" dirty="0" smtClean="0">
                <a:latin typeface="Times New Roman" pitchFamily="18" charset="0"/>
                <a:cs typeface="Times New Roman" pitchFamily="18" charset="0"/>
              </a:rPr>
              <a:t>Performance to be replaced by Scope</a:t>
            </a:r>
          </a:p>
          <a:p>
            <a:r>
              <a:rPr lang="en-US" sz="2800" dirty="0" smtClean="0">
                <a:latin typeface="Times New Roman" pitchFamily="18" charset="0"/>
                <a:cs typeface="Times New Roman" pitchFamily="18" charset="0"/>
              </a:rPr>
              <a:t>Scope further refined into Quality and Performance   </a:t>
            </a:r>
          </a:p>
          <a:p>
            <a:pPr>
              <a:buNone/>
            </a:pPr>
            <a:endParaRPr lang="en-US" sz="2800"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Importance of two factors in Software project management:</a:t>
            </a:r>
          </a:p>
          <a:p>
            <a:r>
              <a:rPr lang="en-US" sz="2800" dirty="0" smtClean="0">
                <a:latin typeface="Times New Roman" pitchFamily="18" charset="0"/>
                <a:cs typeface="Times New Roman" pitchFamily="18" charset="0"/>
              </a:rPr>
              <a:t>Visibility</a:t>
            </a:r>
          </a:p>
          <a:p>
            <a:r>
              <a:rPr lang="en-US" sz="2800" dirty="0" smtClean="0">
                <a:latin typeface="Times New Roman" pitchFamily="18" charset="0"/>
                <a:cs typeface="Times New Roman" pitchFamily="18" charset="0"/>
              </a:rPr>
              <a:t>Commitment</a:t>
            </a:r>
          </a:p>
          <a:p>
            <a:pPr>
              <a:buNone/>
            </a:pPr>
            <a:r>
              <a:rPr lang="en-US" dirty="0">
                <a:latin typeface="Times New Roman" pitchFamily="18" charset="0"/>
                <a:cs typeface="Times New Roman" pitchFamily="18" charset="0"/>
              </a:rPr>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90600" y="5029200"/>
            <a:ext cx="6629400" cy="1262062"/>
          </a:xfrm>
        </p:spPr>
        <p:txBody>
          <a:bodyPr>
            <a:noAutofit/>
          </a:bodyPr>
          <a:lstStyle/>
          <a:p>
            <a:r>
              <a:rPr lang="en-US" sz="3200" dirty="0" smtClean="0">
                <a:latin typeface="Times New Roman" pitchFamily="18" charset="0"/>
                <a:cs typeface="Times New Roman" pitchFamily="18" charset="0"/>
              </a:rPr>
              <a:t>      Project Resource Utilization </a:t>
            </a:r>
            <a:r>
              <a:rPr lang="en-US" sz="3200" dirty="0">
                <a:latin typeface="Times New Roman" pitchFamily="18" charset="0"/>
                <a:cs typeface="Times New Roman" pitchFamily="18" charset="0"/>
              </a:rPr>
              <a:t>Curve</a:t>
            </a:r>
          </a:p>
        </p:txBody>
      </p:sp>
      <p:graphicFrame>
        <p:nvGraphicFramePr>
          <p:cNvPr id="15" name="Picture Placeholder 14"/>
          <p:cNvGraphicFramePr>
            <a:graphicFrameLocks noGrp="1"/>
          </p:cNvGraphicFramePr>
          <p:nvPr>
            <p:ph type="pic" idx="1"/>
          </p:nvPr>
        </p:nvGraphicFramePr>
        <p:xfrm>
          <a:off x="1828800" y="990600"/>
          <a:ext cx="4648200" cy="490728"/>
        </p:xfrm>
        <a:graphic>
          <a:graphicData uri="http://schemas.openxmlformats.org/drawingml/2006/table">
            <a:tbl>
              <a:tblPr/>
              <a:tblGrid>
                <a:gridCol w="940086"/>
                <a:gridCol w="1061948"/>
                <a:gridCol w="1410128"/>
                <a:gridCol w="1236038"/>
              </a:tblGrid>
              <a:tr h="152400">
                <a:tc>
                  <a:txBody>
                    <a:bodyPr/>
                    <a:lstStyle/>
                    <a:p>
                      <a:pPr marL="0" marR="0">
                        <a:lnSpc>
                          <a:spcPct val="115000"/>
                        </a:lnSpc>
                        <a:spcBef>
                          <a:spcPts val="0"/>
                        </a:spcBef>
                        <a:spcAft>
                          <a:spcPts val="0"/>
                        </a:spcAft>
                      </a:pPr>
                      <a:r>
                        <a:rPr lang="en-US" sz="1400" i="1" dirty="0" smtClean="0">
                          <a:latin typeface="Arial"/>
                          <a:ea typeface="Times New Roman"/>
                          <a:cs typeface="Times New Roman"/>
                        </a:rPr>
                        <a:t>Conceptual      </a:t>
                      </a:r>
                      <a:endParaRPr lang="en-US" sz="1400" dirty="0">
                        <a:latin typeface="Calibri"/>
                        <a:ea typeface="Times New Roman"/>
                        <a:cs typeface="Times New Roman"/>
                      </a:endParaRPr>
                    </a:p>
                  </a:txBody>
                  <a:tcPr marL="0" marR="0" marT="0" marB="0" anchor="b">
                    <a:lnL>
                      <a:noFill/>
                    </a:lnL>
                    <a:lnR>
                      <a:noFill/>
                    </a:lnR>
                    <a:lnT>
                      <a:noFill/>
                    </a:lnT>
                    <a:lnB>
                      <a:noFill/>
                    </a:lnB>
                  </a:tcPr>
                </a:tc>
                <a:tc>
                  <a:txBody>
                    <a:bodyPr/>
                    <a:lstStyle/>
                    <a:p>
                      <a:pPr marL="63500" marR="0">
                        <a:lnSpc>
                          <a:spcPct val="115000"/>
                        </a:lnSpc>
                        <a:spcBef>
                          <a:spcPts val="0"/>
                        </a:spcBef>
                        <a:spcAft>
                          <a:spcPts val="0"/>
                        </a:spcAft>
                      </a:pPr>
                      <a:r>
                        <a:rPr lang="en-US" sz="1400" i="1" dirty="0">
                          <a:latin typeface="Arial"/>
                          <a:ea typeface="Times New Roman"/>
                          <a:cs typeface="Times New Roman"/>
                        </a:rPr>
                        <a:t>Planning</a:t>
                      </a:r>
                      <a:endParaRPr lang="en-US" sz="1400" dirty="0">
                        <a:latin typeface="Calibri"/>
                        <a:ea typeface="Times New Roman"/>
                        <a:cs typeface="Times New Roman"/>
                      </a:endParaRPr>
                    </a:p>
                  </a:txBody>
                  <a:tcPr marL="0" marR="0" marT="0" marB="0" anchor="b">
                    <a:lnL>
                      <a:noFill/>
                    </a:lnL>
                    <a:lnR>
                      <a:noFill/>
                    </a:lnR>
                    <a:lnT>
                      <a:noFill/>
                    </a:lnT>
                    <a:lnB>
                      <a:noFill/>
                    </a:lnB>
                  </a:tcPr>
                </a:tc>
                <a:tc>
                  <a:txBody>
                    <a:bodyPr/>
                    <a:lstStyle/>
                    <a:p>
                      <a:pPr marL="241300" marR="0">
                        <a:lnSpc>
                          <a:spcPct val="115000"/>
                        </a:lnSpc>
                        <a:spcBef>
                          <a:spcPts val="0"/>
                        </a:spcBef>
                        <a:spcAft>
                          <a:spcPts val="0"/>
                        </a:spcAft>
                      </a:pPr>
                      <a:r>
                        <a:rPr lang="en-US" sz="1400" i="1" dirty="0">
                          <a:latin typeface="Arial"/>
                          <a:ea typeface="Times New Roman"/>
                          <a:cs typeface="Times New Roman"/>
                        </a:rPr>
                        <a:t>Execution</a:t>
                      </a:r>
                      <a:endParaRPr lang="en-US" sz="1400" dirty="0">
                        <a:latin typeface="Calibri"/>
                        <a:ea typeface="Times New Roman"/>
                        <a:cs typeface="Times New Roman"/>
                      </a:endParaRPr>
                    </a:p>
                  </a:txBody>
                  <a:tcPr marL="0" marR="0" marT="0" marB="0" anchor="b">
                    <a:lnL>
                      <a:noFill/>
                    </a:lnL>
                    <a:lnR>
                      <a:noFill/>
                    </a:lnR>
                    <a:lnT>
                      <a:noFill/>
                    </a:lnT>
                    <a:lnB>
                      <a:noFill/>
                    </a:lnB>
                  </a:tcPr>
                </a:tc>
                <a:tc>
                  <a:txBody>
                    <a:bodyPr/>
                    <a:lstStyle/>
                    <a:p>
                      <a:pPr marL="254000" marR="0">
                        <a:lnSpc>
                          <a:spcPct val="115000"/>
                        </a:lnSpc>
                        <a:spcBef>
                          <a:spcPts val="0"/>
                        </a:spcBef>
                        <a:spcAft>
                          <a:spcPts val="0"/>
                        </a:spcAft>
                      </a:pPr>
                      <a:r>
                        <a:rPr lang="en-US" sz="1400" i="1" dirty="0">
                          <a:latin typeface="Arial"/>
                          <a:ea typeface="Times New Roman"/>
                          <a:cs typeface="Times New Roman"/>
                        </a:rPr>
                        <a:t>Termination</a:t>
                      </a:r>
                      <a:endParaRPr lang="en-US" sz="1400" dirty="0">
                        <a:latin typeface="Calibri"/>
                        <a:ea typeface="Times New Roman"/>
                        <a:cs typeface="Times New Roman"/>
                      </a:endParaRPr>
                    </a:p>
                  </a:txBody>
                  <a:tcPr marL="0" marR="0" marT="0" marB="0" anchor="b">
                    <a:lnL>
                      <a:noFill/>
                    </a:lnL>
                    <a:lnR>
                      <a:noFill/>
                    </a:lnR>
                    <a:lnT>
                      <a:noFill/>
                    </a:lnT>
                    <a:lnB>
                      <a:noFill/>
                    </a:lnB>
                  </a:tcPr>
                </a:tc>
              </a:tr>
              <a:tr h="184157">
                <a:tc>
                  <a:txBody>
                    <a:bodyPr/>
                    <a:lstStyle/>
                    <a:p>
                      <a:pPr marL="0" marR="0">
                        <a:lnSpc>
                          <a:spcPct val="115000"/>
                        </a:lnSpc>
                        <a:spcBef>
                          <a:spcPts val="0"/>
                        </a:spcBef>
                        <a:spcAft>
                          <a:spcPts val="0"/>
                        </a:spcAft>
                      </a:pPr>
                      <a:r>
                        <a:rPr lang="en-US" sz="1400" i="1">
                          <a:latin typeface="Arial"/>
                          <a:ea typeface="Times New Roman"/>
                          <a:cs typeface="Times New Roman"/>
                        </a:rPr>
                        <a:t>phase</a:t>
                      </a:r>
                      <a:endParaRPr lang="en-US" sz="1400">
                        <a:latin typeface="Calibri"/>
                        <a:ea typeface="Times New Roman"/>
                        <a:cs typeface="Times New Roman"/>
                      </a:endParaRPr>
                    </a:p>
                  </a:txBody>
                  <a:tcPr marL="0" marR="0" marT="0" marB="0" anchor="b">
                    <a:lnL>
                      <a:noFill/>
                    </a:lnL>
                    <a:lnR>
                      <a:noFill/>
                    </a:lnR>
                    <a:lnT>
                      <a:noFill/>
                    </a:lnT>
                    <a:lnB>
                      <a:noFill/>
                    </a:lnB>
                  </a:tcPr>
                </a:tc>
                <a:tc>
                  <a:txBody>
                    <a:bodyPr/>
                    <a:lstStyle/>
                    <a:p>
                      <a:pPr marL="88900" marR="0">
                        <a:lnSpc>
                          <a:spcPct val="115000"/>
                        </a:lnSpc>
                        <a:spcBef>
                          <a:spcPts val="0"/>
                        </a:spcBef>
                        <a:spcAft>
                          <a:spcPts val="0"/>
                        </a:spcAft>
                      </a:pPr>
                      <a:r>
                        <a:rPr lang="en-US" sz="1400" i="1">
                          <a:latin typeface="Arial"/>
                          <a:ea typeface="Times New Roman"/>
                          <a:cs typeface="Times New Roman"/>
                        </a:rPr>
                        <a:t>phase</a:t>
                      </a:r>
                      <a:endParaRPr lang="en-US" sz="1400">
                        <a:latin typeface="Calibri"/>
                        <a:ea typeface="Times New Roman"/>
                        <a:cs typeface="Times New Roman"/>
                      </a:endParaRPr>
                    </a:p>
                  </a:txBody>
                  <a:tcPr marL="0" marR="0" marT="0" marB="0" anchor="b">
                    <a:lnL>
                      <a:noFill/>
                    </a:lnL>
                    <a:lnR>
                      <a:noFill/>
                    </a:lnR>
                    <a:lnT>
                      <a:noFill/>
                    </a:lnT>
                    <a:lnB>
                      <a:noFill/>
                    </a:lnB>
                  </a:tcPr>
                </a:tc>
                <a:tc>
                  <a:txBody>
                    <a:bodyPr/>
                    <a:lstStyle/>
                    <a:p>
                      <a:pPr marL="254000" marR="0">
                        <a:lnSpc>
                          <a:spcPct val="115000"/>
                        </a:lnSpc>
                        <a:spcBef>
                          <a:spcPts val="0"/>
                        </a:spcBef>
                        <a:spcAft>
                          <a:spcPts val="0"/>
                        </a:spcAft>
                      </a:pPr>
                      <a:r>
                        <a:rPr lang="en-US" sz="1400" i="1" dirty="0">
                          <a:latin typeface="Arial"/>
                          <a:ea typeface="Times New Roman"/>
                          <a:cs typeface="Times New Roman"/>
                        </a:rPr>
                        <a:t>phase</a:t>
                      </a:r>
                      <a:endParaRPr lang="en-US" sz="1400" dirty="0">
                        <a:latin typeface="Calibri"/>
                        <a:ea typeface="Times New Roman"/>
                        <a:cs typeface="Times New Roman"/>
                      </a:endParaRPr>
                    </a:p>
                  </a:txBody>
                  <a:tcPr marL="0" marR="0" marT="0" marB="0" anchor="b">
                    <a:lnL>
                      <a:noFill/>
                    </a:lnL>
                    <a:lnR>
                      <a:noFill/>
                    </a:lnR>
                    <a:lnT>
                      <a:noFill/>
                    </a:lnT>
                    <a:lnB>
                      <a:noFill/>
                    </a:lnB>
                  </a:tcPr>
                </a:tc>
                <a:tc>
                  <a:txBody>
                    <a:bodyPr/>
                    <a:lstStyle/>
                    <a:p>
                      <a:pPr marL="266700" marR="0">
                        <a:lnSpc>
                          <a:spcPct val="115000"/>
                        </a:lnSpc>
                        <a:spcBef>
                          <a:spcPts val="0"/>
                        </a:spcBef>
                        <a:spcAft>
                          <a:spcPts val="0"/>
                        </a:spcAft>
                      </a:pPr>
                      <a:r>
                        <a:rPr lang="en-US" sz="1400" i="1" dirty="0">
                          <a:latin typeface="Arial"/>
                          <a:ea typeface="Times New Roman"/>
                          <a:cs typeface="Times New Roman"/>
                        </a:rPr>
                        <a:t>phase</a:t>
                      </a:r>
                      <a:endParaRPr lang="en-US" sz="1400" dirty="0">
                        <a:latin typeface="Calibri"/>
                        <a:ea typeface="Times New Roman"/>
                        <a:cs typeface="Times New Roman"/>
                      </a:endParaRPr>
                    </a:p>
                  </a:txBody>
                  <a:tcPr marL="0" marR="0" marT="0" marB="0" anchor="b">
                    <a:lnL>
                      <a:noFill/>
                    </a:lnL>
                    <a:lnR>
                      <a:noFill/>
                    </a:lnR>
                    <a:lnT>
                      <a:noFill/>
                    </a:lnT>
                    <a:lnB>
                      <a:noFill/>
                    </a:lnB>
                  </a:tcPr>
                </a:tc>
              </a:tr>
            </a:tbl>
          </a:graphicData>
        </a:graphic>
      </p:graphicFrame>
      <p:sp>
        <p:nvSpPr>
          <p:cNvPr id="18438" name="Rectangle 6"/>
          <p:cNvSpPr>
            <a:spLocks noChangeArrowheads="1"/>
          </p:cNvSpPr>
          <p:nvPr/>
        </p:nvSpPr>
        <p:spPr bwMode="auto">
          <a:xfrm>
            <a:off x="0" y="533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8437" name="Picture 5"/>
          <p:cNvPicPr>
            <a:picLocks noChangeAspect="1" noChangeArrowheads="1"/>
          </p:cNvPicPr>
          <p:nvPr/>
        </p:nvPicPr>
        <p:blipFill>
          <a:blip r:embed="rId2" cstate="print"/>
          <a:srcRect/>
          <a:stretch>
            <a:fillRect/>
          </a:stretch>
        </p:blipFill>
        <p:spPr bwMode="auto">
          <a:xfrm>
            <a:off x="1828800" y="1600200"/>
            <a:ext cx="4800600" cy="2895600"/>
          </a:xfrm>
          <a:prstGeom prst="rect">
            <a:avLst/>
          </a:prstGeom>
          <a:noFill/>
        </p:spPr>
      </p:pic>
      <p:sp>
        <p:nvSpPr>
          <p:cNvPr id="18439" name="Rectangle 7"/>
          <p:cNvSpPr>
            <a:spLocks noChangeArrowheads="1"/>
          </p:cNvSpPr>
          <p:nvPr/>
        </p:nvSpPr>
        <p:spPr bwMode="auto">
          <a:xfrm>
            <a:off x="609600" y="1828800"/>
            <a:ext cx="1164101"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Resources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TextBox 18"/>
          <p:cNvSpPr txBox="1"/>
          <p:nvPr/>
        </p:nvSpPr>
        <p:spPr>
          <a:xfrm>
            <a:off x="5867400" y="4343400"/>
            <a:ext cx="1066800" cy="369332"/>
          </a:xfrm>
          <a:prstGeom prst="rect">
            <a:avLst/>
          </a:prstGeom>
          <a:noFill/>
        </p:spPr>
        <p:txBody>
          <a:bodyPr wrap="square" rtlCol="0">
            <a:spAutoFit/>
          </a:bodyPr>
          <a:lstStyle/>
          <a:p>
            <a:r>
              <a:rPr lang="en-US" dirty="0" smtClean="0"/>
              <a:t>Time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PROJECT  ORGANIZATION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fontScale="85000" lnSpcReduction="10000"/>
          </a:bodyPr>
          <a:lstStyle/>
          <a:p>
            <a:pPr>
              <a:buNone/>
            </a:pPr>
            <a:r>
              <a:rPr lang="en-US" sz="3900" b="1" u="sng" dirty="0" smtClean="0">
                <a:latin typeface="Times New Roman" pitchFamily="18" charset="0"/>
                <a:cs typeface="Times New Roman" pitchFamily="18" charset="0"/>
              </a:rPr>
              <a:t>Selecting the project Manager:</a:t>
            </a:r>
          </a:p>
          <a:p>
            <a:pPr>
              <a:buNone/>
            </a:pPr>
            <a:r>
              <a:rPr lang="en-US" sz="2800" dirty="0" smtClean="0">
                <a:latin typeface="Times New Roman" pitchFamily="18" charset="0"/>
                <a:cs typeface="Times New Roman" pitchFamily="18" charset="0"/>
              </a:rPr>
              <a:t>Responsibilities of Project Manager:</a:t>
            </a:r>
          </a:p>
          <a:p>
            <a:pPr lvl="0" hangingPunct="0"/>
            <a:r>
              <a:rPr lang="en-US" sz="2800" dirty="0" smtClean="0">
                <a:latin typeface="Times New Roman" pitchFamily="18" charset="0"/>
                <a:cs typeface="Times New Roman" pitchFamily="18" charset="0"/>
              </a:rPr>
              <a:t>Reporting to senior management </a:t>
            </a:r>
          </a:p>
          <a:p>
            <a:pPr lvl="0" hangingPunct="0"/>
            <a:r>
              <a:rPr lang="en-US" sz="2800" dirty="0" smtClean="0">
                <a:latin typeface="Times New Roman" pitchFamily="18" charset="0"/>
                <a:cs typeface="Times New Roman" pitchFamily="18" charset="0"/>
              </a:rPr>
              <a:t>Communication with users </a:t>
            </a:r>
          </a:p>
          <a:p>
            <a:pPr lvl="0" hangingPunct="0"/>
            <a:r>
              <a:rPr lang="en-US" sz="2800" dirty="0" smtClean="0">
                <a:latin typeface="Times New Roman" pitchFamily="18" charset="0"/>
                <a:cs typeface="Times New Roman" pitchFamily="18" charset="0"/>
              </a:rPr>
              <a:t>Planning and scheduling </a:t>
            </a:r>
          </a:p>
          <a:p>
            <a:pPr lvl="0" hangingPunct="0"/>
            <a:r>
              <a:rPr lang="en-US" sz="2800" dirty="0" smtClean="0">
                <a:latin typeface="Times New Roman" pitchFamily="18" charset="0"/>
                <a:cs typeface="Times New Roman" pitchFamily="18" charset="0"/>
              </a:rPr>
              <a:t>Coordinating project activities </a:t>
            </a:r>
          </a:p>
          <a:p>
            <a:pPr lvl="0" hangingPunct="0"/>
            <a:r>
              <a:rPr lang="en-US" sz="2800" dirty="0" smtClean="0">
                <a:latin typeface="Times New Roman" pitchFamily="18" charset="0"/>
                <a:cs typeface="Times New Roman" pitchFamily="18" charset="0"/>
              </a:rPr>
              <a:t>Budget, schedule, risk, and quality control  </a:t>
            </a:r>
          </a:p>
          <a:p>
            <a:pPr lvl="0" hangingPunct="0"/>
            <a:r>
              <a:rPr lang="en-US" sz="2800" dirty="0" smtClean="0">
                <a:latin typeface="Times New Roman" pitchFamily="18" charset="0"/>
                <a:cs typeface="Times New Roman" pitchFamily="18" charset="0"/>
              </a:rPr>
              <a:t>People management  </a:t>
            </a:r>
          </a:p>
          <a:p>
            <a:pPr lvl="0" hangingPunct="0"/>
            <a:r>
              <a:rPr lang="en-US" sz="2800" dirty="0" smtClean="0">
                <a:latin typeface="Times New Roman" pitchFamily="18" charset="0"/>
                <a:cs typeface="Times New Roman" pitchFamily="18" charset="0"/>
              </a:rPr>
              <a:t>Delivering results </a:t>
            </a:r>
          </a:p>
          <a:p>
            <a:pPr lvl="0" hangingPunct="0">
              <a:buNone/>
            </a:pPr>
            <a:r>
              <a:rPr lang="en-US" sz="2800" dirty="0" smtClean="0">
                <a:latin typeface="Times New Roman" pitchFamily="18" charset="0"/>
                <a:cs typeface="Times New Roman" pitchFamily="18" charset="0"/>
              </a:rPr>
              <a:t>My View:</a:t>
            </a:r>
          </a:p>
          <a:p>
            <a:pPr hangingPunct="0"/>
            <a:r>
              <a:rPr lang="en-US" sz="2800" dirty="0" smtClean="0">
                <a:latin typeface="Times New Roman" pitchFamily="18" charset="0"/>
                <a:cs typeface="Times New Roman" pitchFamily="18" charset="0"/>
              </a:rPr>
              <a:t>Monitoring and reporting progress including documentation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1125</TotalTime>
  <Words>322</Words>
  <Application>Microsoft Office PowerPoint</Application>
  <PresentationFormat>On-screen Show (4:3)</PresentationFormat>
  <Paragraphs>107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SOFTWARE PROJECT        MANAGEMENT  THE MANAGER’S VIEW</vt:lpstr>
      <vt:lpstr>Slide 2</vt:lpstr>
      <vt:lpstr>INTRODUCTION</vt:lpstr>
      <vt:lpstr>Slide 4</vt:lpstr>
      <vt:lpstr>Slide 5</vt:lpstr>
      <vt:lpstr>PROJECT MANAGEMENT</vt:lpstr>
      <vt:lpstr>Slide 7</vt:lpstr>
      <vt:lpstr>Slide 8</vt:lpstr>
      <vt:lpstr>PROJECT  ORGANIZATION</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unic</dc:creator>
  <cp:lastModifiedBy>rohit</cp:lastModifiedBy>
  <cp:revision>96</cp:revision>
  <dcterms:created xsi:type="dcterms:W3CDTF">2016-11-20T13:31:17Z</dcterms:created>
  <dcterms:modified xsi:type="dcterms:W3CDTF">2016-12-05T04:10:14Z</dcterms:modified>
</cp:coreProperties>
</file>