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media/image3.jpg" ContentType="image/jp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media/image1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Lst>
  <p:notesMasterIdLst>
    <p:notesMasterId r:id="rId45"/>
  </p:notesMasterIdLst>
  <p:sldIdLst>
    <p:sldId id="256" r:id="rId5"/>
    <p:sldId id="258" r:id="rId6"/>
    <p:sldId id="259" r:id="rId7"/>
    <p:sldId id="260" r:id="rId8"/>
    <p:sldId id="261" r:id="rId9"/>
    <p:sldId id="263" r:id="rId10"/>
    <p:sldId id="264" r:id="rId11"/>
    <p:sldId id="297" r:id="rId12"/>
    <p:sldId id="262" r:id="rId13"/>
    <p:sldId id="265" r:id="rId14"/>
    <p:sldId id="266" r:id="rId15"/>
    <p:sldId id="267" r:id="rId16"/>
    <p:sldId id="296" r:id="rId17"/>
    <p:sldId id="284" r:id="rId18"/>
    <p:sldId id="269" r:id="rId19"/>
    <p:sldId id="275" r:id="rId20"/>
    <p:sldId id="272" r:id="rId21"/>
    <p:sldId id="273" r:id="rId22"/>
    <p:sldId id="270" r:id="rId23"/>
    <p:sldId id="293" r:id="rId24"/>
    <p:sldId id="294" r:id="rId25"/>
    <p:sldId id="298" r:id="rId26"/>
    <p:sldId id="271" r:id="rId27"/>
    <p:sldId id="278" r:id="rId28"/>
    <p:sldId id="301" r:id="rId29"/>
    <p:sldId id="300" r:id="rId30"/>
    <p:sldId id="279" r:id="rId31"/>
    <p:sldId id="280" r:id="rId32"/>
    <p:sldId id="299" r:id="rId33"/>
    <p:sldId id="281" r:id="rId34"/>
    <p:sldId id="282" r:id="rId35"/>
    <p:sldId id="283" r:id="rId36"/>
    <p:sldId id="285" r:id="rId37"/>
    <p:sldId id="286" r:id="rId38"/>
    <p:sldId id="287" r:id="rId39"/>
    <p:sldId id="288" r:id="rId40"/>
    <p:sldId id="289" r:id="rId41"/>
    <p:sldId id="290" r:id="rId42"/>
    <p:sldId id="291" r:id="rId43"/>
    <p:sldId id="29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74" d="100"/>
          <a:sy n="74" d="100"/>
        </p:scale>
        <p:origin x="498"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sz="1600" cap="none" dirty="0" smtClean="0">
                <a:solidFill>
                  <a:schemeClr val="bg1"/>
                </a:solidFill>
              </a:rPr>
              <a:t>Regression Graph Of Stream Length vs. Stream Order</a:t>
            </a:r>
            <a:endParaRPr lang="en-US" sz="1600" cap="none" dirty="0">
              <a:solidFill>
                <a:schemeClr val="bg1"/>
              </a:solidFill>
            </a:endParaRPr>
          </a:p>
        </c:rich>
      </c:tx>
      <c:layout>
        <c:manualLayout>
          <c:xMode val="edge"/>
          <c:yMode val="edge"/>
          <c:x val="0.14332333078027412"/>
          <c:y val="5.2131779858365514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0466708358206127"/>
          <c:y val="0.14528464255979176"/>
          <c:w val="0.82012839099083712"/>
          <c:h val="0.67382128639851746"/>
        </c:manualLayout>
      </c:layout>
      <c:scatterChart>
        <c:scatterStyle val="smoothMarker"/>
        <c:varyColors val="0"/>
        <c:ser>
          <c:idx val="0"/>
          <c:order val="0"/>
          <c:tx>
            <c:v>Regression Graph og Stream Length vs Stream Order</c:v>
          </c:tx>
          <c:spPr>
            <a:ln w="28575" cap="rnd">
              <a:solidFill>
                <a:schemeClr val="lt1">
                  <a:alpha val="50000"/>
                </a:schemeClr>
              </a:solid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Sheet1!$K$2:$K$11</c:f>
              <c:numCache>
                <c:formatCode>General</c:formatCode>
                <c:ptCount val="10"/>
                <c:pt idx="0">
                  <c:v>1</c:v>
                </c:pt>
                <c:pt idx="1">
                  <c:v>2</c:v>
                </c:pt>
                <c:pt idx="2">
                  <c:v>3</c:v>
                </c:pt>
                <c:pt idx="3">
                  <c:v>4</c:v>
                </c:pt>
                <c:pt idx="4">
                  <c:v>5</c:v>
                </c:pt>
                <c:pt idx="5">
                  <c:v>6</c:v>
                </c:pt>
                <c:pt idx="6">
                  <c:v>7</c:v>
                </c:pt>
                <c:pt idx="7">
                  <c:v>8</c:v>
                </c:pt>
              </c:numCache>
            </c:numRef>
          </c:xVal>
          <c:yVal>
            <c:numRef>
              <c:f>Sheet1!$M$2:$M$9</c:f>
              <c:numCache>
                <c:formatCode>General</c:formatCode>
                <c:ptCount val="8"/>
                <c:pt idx="0">
                  <c:v>5985.5</c:v>
                </c:pt>
                <c:pt idx="1">
                  <c:v>2151.98</c:v>
                </c:pt>
                <c:pt idx="2">
                  <c:v>946.28</c:v>
                </c:pt>
                <c:pt idx="3">
                  <c:v>483.38</c:v>
                </c:pt>
                <c:pt idx="4">
                  <c:v>226.29</c:v>
                </c:pt>
                <c:pt idx="5">
                  <c:v>100.56</c:v>
                </c:pt>
                <c:pt idx="6">
                  <c:v>63.2</c:v>
                </c:pt>
                <c:pt idx="7">
                  <c:v>41.28</c:v>
                </c:pt>
              </c:numCache>
            </c:numRef>
          </c:yVal>
          <c:smooth val="1"/>
        </c:ser>
        <c:dLbls>
          <c:showLegendKey val="0"/>
          <c:showVal val="0"/>
          <c:showCatName val="0"/>
          <c:showSerName val="0"/>
          <c:showPercent val="0"/>
          <c:showBubbleSize val="0"/>
        </c:dLbls>
        <c:axId val="378074192"/>
        <c:axId val="378069880"/>
      </c:scatterChart>
      <c:valAx>
        <c:axId val="378074192"/>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Stream  Order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78069880"/>
        <c:crosses val="autoZero"/>
        <c:crossBetween val="midCat"/>
      </c:valAx>
      <c:valAx>
        <c:axId val="378069880"/>
        <c:scaling>
          <c:logBase val="10"/>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US"/>
                  <a:t>Stream Length</a:t>
                </a:r>
              </a:p>
            </c:rich>
          </c:tx>
          <c:layout>
            <c:manualLayout>
              <c:xMode val="edge"/>
              <c:yMode val="edge"/>
              <c:x val="2.3189631300887237E-2"/>
              <c:y val="0.36533174087467774"/>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78074192"/>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sz="1400" cap="none" dirty="0" smtClean="0">
                <a:solidFill>
                  <a:schemeClr val="bg1"/>
                </a:solidFill>
              </a:rPr>
              <a:t>Regression</a:t>
            </a:r>
            <a:r>
              <a:rPr lang="en-US" sz="1400" cap="none" baseline="0" dirty="0" smtClean="0">
                <a:solidFill>
                  <a:schemeClr val="bg1"/>
                </a:solidFill>
              </a:rPr>
              <a:t> Graph Of No Of Stream vs. Stream Order</a:t>
            </a:r>
            <a:endParaRPr lang="en-US" sz="1400" cap="none" dirty="0">
              <a:solidFill>
                <a:schemeClr val="bg1"/>
              </a:solidFill>
            </a:endParaRPr>
          </a:p>
        </c:rich>
      </c:tx>
      <c:layout>
        <c:manualLayout>
          <c:xMode val="edge"/>
          <c:yMode val="edge"/>
          <c:x val="0.17217557543480677"/>
          <c:y val="3.3331909708461512E-2"/>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manualLayout>
          <c:layoutTarget val="inner"/>
          <c:xMode val="edge"/>
          <c:yMode val="edge"/>
          <c:x val="0.11816215498864438"/>
          <c:y val="0.12308565203251876"/>
          <c:w val="0.86148720044742255"/>
          <c:h val="0.74941490210749773"/>
        </c:manualLayout>
      </c:layout>
      <c:scatterChart>
        <c:scatterStyle val="smoothMarker"/>
        <c:varyColors val="0"/>
        <c:ser>
          <c:idx val="0"/>
          <c:order val="0"/>
          <c:tx>
            <c:strRef>
              <c:f>Sheet1!$L$1</c:f>
              <c:strCache>
                <c:ptCount val="1"/>
                <c:pt idx="0">
                  <c:v>Count</c:v>
                </c:pt>
              </c:strCache>
            </c:strRef>
          </c:tx>
          <c:spPr>
            <a:ln w="28575" cap="rnd">
              <a:solidFill>
                <a:schemeClr val="lt1">
                  <a:alpha val="50000"/>
                </a:schemeClr>
              </a:solid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numRef>
              <c:f>Sheet1!$K$2:$K$9</c:f>
              <c:numCache>
                <c:formatCode>General</c:formatCode>
                <c:ptCount val="8"/>
                <c:pt idx="0">
                  <c:v>1</c:v>
                </c:pt>
                <c:pt idx="1">
                  <c:v>2</c:v>
                </c:pt>
                <c:pt idx="2">
                  <c:v>3</c:v>
                </c:pt>
                <c:pt idx="3">
                  <c:v>4</c:v>
                </c:pt>
                <c:pt idx="4">
                  <c:v>5</c:v>
                </c:pt>
                <c:pt idx="5">
                  <c:v>6</c:v>
                </c:pt>
                <c:pt idx="6">
                  <c:v>7</c:v>
                </c:pt>
                <c:pt idx="7">
                  <c:v>8</c:v>
                </c:pt>
              </c:numCache>
            </c:numRef>
          </c:xVal>
          <c:yVal>
            <c:numRef>
              <c:f>Sheet1!$L$2:$L$9</c:f>
              <c:numCache>
                <c:formatCode>General</c:formatCode>
                <c:ptCount val="8"/>
                <c:pt idx="0">
                  <c:v>32057</c:v>
                </c:pt>
                <c:pt idx="1">
                  <c:v>6638</c:v>
                </c:pt>
                <c:pt idx="2">
                  <c:v>1321</c:v>
                </c:pt>
                <c:pt idx="3">
                  <c:v>276</c:v>
                </c:pt>
                <c:pt idx="4">
                  <c:v>57</c:v>
                </c:pt>
                <c:pt idx="5">
                  <c:v>15</c:v>
                </c:pt>
                <c:pt idx="6">
                  <c:v>3</c:v>
                </c:pt>
                <c:pt idx="7">
                  <c:v>1</c:v>
                </c:pt>
              </c:numCache>
            </c:numRef>
          </c:yVal>
          <c:smooth val="1"/>
        </c:ser>
        <c:dLbls>
          <c:showLegendKey val="0"/>
          <c:showVal val="0"/>
          <c:showCatName val="0"/>
          <c:showSerName val="0"/>
          <c:showPercent val="0"/>
          <c:showBubbleSize val="0"/>
        </c:dLbls>
        <c:axId val="378070664"/>
        <c:axId val="378071448"/>
      </c:scatterChart>
      <c:valAx>
        <c:axId val="378070664"/>
        <c:scaling>
          <c:orientation val="minMax"/>
        </c:scaling>
        <c:delete val="0"/>
        <c:axPos val="b"/>
        <c:majorGridlines>
          <c:spPr>
            <a:ln w="9525" cap="flat" cmpd="sng" algn="ctr">
              <a:solidFill>
                <a:schemeClr val="lt1">
                  <a:alpha val="2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Stream Order</a:t>
                </a:r>
              </a:p>
            </c:rich>
          </c:tx>
          <c:layout>
            <c:manualLayout>
              <c:xMode val="edge"/>
              <c:yMode val="edge"/>
              <c:x val="0.47359306405826307"/>
              <c:y val="0.93464941487824771"/>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78071448"/>
        <c:crosses val="autoZero"/>
        <c:crossBetween val="midCat"/>
      </c:valAx>
      <c:valAx>
        <c:axId val="378071448"/>
        <c:scaling>
          <c:logBase val="10"/>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r>
                  <a:rPr lang="en-IN"/>
                  <a:t>Number of Streams</a:t>
                </a:r>
              </a:p>
            </c:rich>
          </c:tx>
          <c:layout>
            <c:manualLayout>
              <c:xMode val="edge"/>
              <c:yMode val="edge"/>
              <c:x val="1.5933573586902519E-2"/>
              <c:y val="0.38395711564693369"/>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378070664"/>
        <c:crosses val="autoZero"/>
        <c:crossBetween val="midCat"/>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6/14/2022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1" y="-104813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29709"/>
            <a:ext cx="10571998" cy="970450"/>
          </a:xfrm>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5291" y="-4140199"/>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734400"/>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6/14/2022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79375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0"/>
            <a:ext cx="10571998" cy="970450"/>
          </a:xfrm>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1514" y="1572549"/>
            <a:ext cx="5185873" cy="3638763"/>
          </a:xfrm>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96000" y="1585036"/>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6/14/2022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6/14/2022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6/14/2022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6/14/2022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6/14/2022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6/14/2022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12839A1C-34CB-4C3C-8531-CA67525FDE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xmlns="" id="{FAC94EAF-F7F7-4727-AE69-A7036B4A51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xmlns="" id="{F0FC7E44-4828-47E6-A083-C1E389988E20}"/>
              </a:ext>
            </a:extLst>
          </p:cNvPr>
          <p:cNvSpPr>
            <a:spLocks noGrp="1"/>
          </p:cNvSpPr>
          <p:nvPr>
            <p:ph type="subTitle" idx="1"/>
          </p:nvPr>
        </p:nvSpPr>
        <p:spPr>
          <a:xfrm>
            <a:off x="643466" y="2281574"/>
            <a:ext cx="3994015" cy="2294852"/>
          </a:xfrm>
          <a:effectLst/>
        </p:spPr>
        <p:txBody>
          <a:bodyPr anchor="ctr">
            <a:normAutofit/>
          </a:bodyPr>
          <a:lstStyle/>
          <a:p>
            <a:pPr algn="ctr"/>
            <a:r>
              <a:rPr lang="en-US" sz="2800" dirty="0" smtClean="0"/>
              <a:t>Seminar on</a:t>
            </a:r>
            <a:endParaRPr lang="en-US" sz="2800" dirty="0"/>
          </a:p>
        </p:txBody>
      </p:sp>
      <p:sp>
        <p:nvSpPr>
          <p:cNvPr id="2" name="Title 1">
            <a:extLst>
              <a:ext uri="{FF2B5EF4-FFF2-40B4-BE49-F238E27FC236}">
                <a16:creationId xmlns:a16="http://schemas.microsoft.com/office/drawing/2014/main" xmlns="" id="{B68617FD-A3DD-4B1B-A618-8B7F44A2DD42}"/>
              </a:ext>
            </a:extLst>
          </p:cNvPr>
          <p:cNvSpPr>
            <a:spLocks noGrp="1"/>
          </p:cNvSpPr>
          <p:nvPr>
            <p:ph type="ctrTitle"/>
          </p:nvPr>
        </p:nvSpPr>
        <p:spPr>
          <a:xfrm>
            <a:off x="5556552" y="939131"/>
            <a:ext cx="6911053" cy="4792165"/>
          </a:xfrm>
          <a:effectLst/>
        </p:spPr>
        <p:txBody>
          <a:bodyPr anchor="ctr">
            <a:normAutofit/>
          </a:bodyPr>
          <a:lstStyle/>
          <a:p>
            <a:r>
              <a:rPr lang="en-IN" sz="4000" dirty="0" smtClean="0"/>
              <a:t>QUANTITATIVE MORPHOMETRIC </a:t>
            </a:r>
            <a:r>
              <a:rPr lang="en-IN" sz="4000" dirty="0"/>
              <a:t>AND HYPSOMETRIC</a:t>
            </a:r>
            <a:br>
              <a:rPr lang="en-IN" sz="4000" dirty="0"/>
            </a:br>
            <a:r>
              <a:rPr lang="en-IN" sz="4000" dirty="0"/>
              <a:t>ANALYSIS </a:t>
            </a:r>
            <a:r>
              <a:rPr lang="en-IN" sz="4000" dirty="0" smtClean="0"/>
              <a:t/>
            </a:r>
            <a:br>
              <a:rPr lang="en-IN" sz="4000" dirty="0" smtClean="0"/>
            </a:br>
            <a:r>
              <a:rPr lang="en-IN" sz="2800" u="sng" dirty="0" smtClean="0"/>
              <a:t>USING </a:t>
            </a:r>
            <a:r>
              <a:rPr lang="en-IN" sz="2800" u="sng" dirty="0"/>
              <a:t>RS AND GIS TECHNIQUES</a:t>
            </a:r>
            <a:endParaRPr lang="en-US" sz="2800" u="sng" dirty="0"/>
          </a:p>
        </p:txBody>
      </p:sp>
    </p:spTree>
    <p:extLst>
      <p:ext uri="{BB962C8B-B14F-4D97-AF65-F5344CB8AC3E}">
        <p14:creationId xmlns:p14="http://schemas.microsoft.com/office/powerpoint/2010/main" val="40547745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chemeClr val="bg1"/>
                </a:solidFill>
                <a:latin typeface="+mn-lt"/>
                <a:cs typeface="Times New Roman" panose="02020603050405020304" pitchFamily="18" charset="0"/>
              </a:rPr>
              <a:t>STUDY AREA and DATA PRODUCTS</a:t>
            </a:r>
            <a:endParaRPr lang="en-US" sz="3200" dirty="0">
              <a:solidFill>
                <a:schemeClr val="bg1"/>
              </a:solidFill>
              <a:latin typeface="+mn-lt"/>
              <a:cs typeface="Times New Roman" panose="02020603050405020304" pitchFamily="18" charset="0"/>
            </a:endParaRPr>
          </a:p>
        </p:txBody>
      </p:sp>
      <p:sp>
        <p:nvSpPr>
          <p:cNvPr id="3" name="Content Placeholder 2"/>
          <p:cNvSpPr>
            <a:spLocks noGrp="1"/>
          </p:cNvSpPr>
          <p:nvPr>
            <p:ph idx="1"/>
          </p:nvPr>
        </p:nvSpPr>
        <p:spPr>
          <a:xfrm>
            <a:off x="138993" y="2058285"/>
            <a:ext cx="4870888" cy="3636511"/>
          </a:xfrm>
        </p:spPr>
        <p:txBody>
          <a:bodyPr>
            <a:noAutofit/>
          </a:bodyPr>
          <a:lstStyle/>
          <a:p>
            <a:r>
              <a:rPr lang="en-US" sz="2000" b="1" dirty="0">
                <a:cs typeface="Times New Roman" panose="02020603050405020304" pitchFamily="18" charset="0"/>
              </a:rPr>
              <a:t>A</a:t>
            </a:r>
            <a:r>
              <a:rPr lang="en-US" sz="2000" b="1" dirty="0" smtClean="0">
                <a:cs typeface="Times New Roman" panose="02020603050405020304" pitchFamily="18" charset="0"/>
              </a:rPr>
              <a:t>rea  selected: </a:t>
            </a:r>
            <a:r>
              <a:rPr lang="en-US" sz="2000" dirty="0" smtClean="0">
                <a:cs typeface="Times New Roman" panose="02020603050405020304" pitchFamily="18" charset="0"/>
              </a:rPr>
              <a:t>Manchanabele Reservoir</a:t>
            </a:r>
          </a:p>
          <a:p>
            <a:pPr marL="400050" lvl="1" indent="0">
              <a:buNone/>
            </a:pPr>
            <a:r>
              <a:rPr lang="en-US" sz="1800" dirty="0" smtClean="0">
                <a:cs typeface="Times New Roman" panose="02020603050405020304" pitchFamily="18" charset="0"/>
              </a:rPr>
              <a:t>Ramnagar district , Karnataka.</a:t>
            </a:r>
          </a:p>
          <a:p>
            <a:endParaRPr lang="en-US" sz="2000" dirty="0" smtClean="0"/>
          </a:p>
          <a:p>
            <a:r>
              <a:rPr lang="en-US" sz="2000" b="1" dirty="0" smtClean="0">
                <a:cs typeface="Times New Roman" panose="02020603050405020304" pitchFamily="18" charset="0"/>
              </a:rPr>
              <a:t>Watershed</a:t>
            </a:r>
            <a:r>
              <a:rPr lang="en-US" sz="2000" dirty="0" smtClean="0">
                <a:cs typeface="Times New Roman" panose="02020603050405020304" pitchFamily="18" charset="0"/>
              </a:rPr>
              <a:t>: Manchanabele</a:t>
            </a:r>
          </a:p>
          <a:p>
            <a:endParaRPr lang="en-US" sz="2000" dirty="0" smtClean="0"/>
          </a:p>
          <a:p>
            <a:r>
              <a:rPr lang="en-US" sz="2000" b="1" dirty="0" smtClean="0">
                <a:cs typeface="Times New Roman" panose="02020603050405020304" pitchFamily="18" charset="0"/>
              </a:rPr>
              <a:t>Latitude</a:t>
            </a:r>
            <a:r>
              <a:rPr lang="en-US" sz="2000" dirty="0" smtClean="0">
                <a:cs typeface="Times New Roman" panose="02020603050405020304" pitchFamily="18" charset="0"/>
              </a:rPr>
              <a:t> </a:t>
            </a:r>
            <a:r>
              <a:rPr lang="en-US" sz="2000" dirty="0">
                <a:cs typeface="Times New Roman" panose="02020603050405020304" pitchFamily="18" charset="0"/>
              </a:rPr>
              <a:t>: </a:t>
            </a:r>
            <a:r>
              <a:rPr lang="en-US" sz="2000" dirty="0" smtClean="0">
                <a:cs typeface="Times New Roman" panose="02020603050405020304" pitchFamily="18" charset="0"/>
              </a:rPr>
              <a:t>12º 45’ 0” N and 13º 0’ 0” N</a:t>
            </a:r>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000" b="1" dirty="0">
                <a:cs typeface="Times New Roman" panose="02020603050405020304" pitchFamily="18" charset="0"/>
              </a:rPr>
              <a:t>Longitude</a:t>
            </a:r>
            <a:r>
              <a:rPr lang="en-US" sz="2000" dirty="0">
                <a:cs typeface="Times New Roman" panose="02020603050405020304" pitchFamily="18" charset="0"/>
              </a:rPr>
              <a:t>: </a:t>
            </a:r>
            <a:r>
              <a:rPr lang="en-US" sz="2000" dirty="0" smtClean="0">
                <a:cs typeface="Times New Roman" panose="02020603050405020304" pitchFamily="18" charset="0"/>
              </a:rPr>
              <a:t>77º 50' 0” E and 77º 25’ 0” E</a:t>
            </a:r>
            <a:endParaRPr lang="en-US" sz="2000" dirty="0">
              <a:cs typeface="Times New Roman" panose="02020603050405020304" pitchFamily="18" charset="0"/>
            </a:endParaRPr>
          </a:p>
          <a:p>
            <a:endParaRPr lang="en-US" sz="2000" dirty="0">
              <a:cs typeface="Times New Roman" panose="02020603050405020304" pitchFamily="18" charset="0"/>
            </a:endParaRPr>
          </a:p>
          <a:p>
            <a:r>
              <a:rPr lang="en-US" sz="2000" b="1" dirty="0">
                <a:cs typeface="Times New Roman" panose="02020603050405020304" pitchFamily="18" charset="0"/>
              </a:rPr>
              <a:t>Elevation range</a:t>
            </a:r>
            <a:r>
              <a:rPr lang="en-US" sz="2000" dirty="0">
                <a:cs typeface="Times New Roman" panose="02020603050405020304" pitchFamily="18" charset="0"/>
              </a:rPr>
              <a:t>: </a:t>
            </a:r>
            <a:r>
              <a:rPr lang="en-US" sz="2000" dirty="0" smtClean="0">
                <a:cs typeface="Times New Roman" panose="02020603050405020304" pitchFamily="18" charset="0"/>
              </a:rPr>
              <a:t>1446m </a:t>
            </a:r>
            <a:r>
              <a:rPr lang="en-US" sz="2000" dirty="0">
                <a:cs typeface="Times New Roman" panose="02020603050405020304" pitchFamily="18" charset="0"/>
              </a:rPr>
              <a:t>to </a:t>
            </a:r>
            <a:r>
              <a:rPr lang="en-US" sz="2000" dirty="0" smtClean="0">
                <a:cs typeface="Times New Roman" panose="02020603050405020304" pitchFamily="18" charset="0"/>
              </a:rPr>
              <a:t>735m </a:t>
            </a:r>
            <a:endParaRPr lang="en-US" sz="2000" dirty="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8281" y="1041400"/>
            <a:ext cx="7093219" cy="5651499"/>
          </a:xfrm>
          <a:prstGeom prst="rect">
            <a:avLst/>
          </a:prstGeom>
        </p:spPr>
      </p:pic>
      <p:cxnSp>
        <p:nvCxnSpPr>
          <p:cNvPr id="6" name="Straight Arrow Connector 5"/>
          <p:cNvCxnSpPr/>
          <p:nvPr/>
        </p:nvCxnSpPr>
        <p:spPr>
          <a:xfrm>
            <a:off x="6800045" y="3876541"/>
            <a:ext cx="309093" cy="28333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559899" y="4391696"/>
            <a:ext cx="540912" cy="45076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8859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970"/>
            <a:ext cx="11054051" cy="943076"/>
          </a:xfrm>
        </p:spPr>
        <p:txBody>
          <a:bodyPr/>
          <a:lstStyle/>
          <a:p>
            <a:r>
              <a:rPr lang="en-US" sz="3200" spc="60" dirty="0">
                <a:solidFill>
                  <a:schemeClr val="bg1"/>
                </a:solidFill>
                <a:latin typeface="Calibri" panose="020F0502020204030204" pitchFamily="34" charset="0"/>
                <a:cs typeface="Calibri" panose="020F0502020204030204" pitchFamily="34" charset="0"/>
              </a:rPr>
              <a:t>DIGITAL</a:t>
            </a:r>
            <a:r>
              <a:rPr lang="en-US" sz="3200" spc="-85" dirty="0">
                <a:solidFill>
                  <a:schemeClr val="bg1"/>
                </a:solidFill>
                <a:latin typeface="Calibri" panose="020F0502020204030204" pitchFamily="34" charset="0"/>
                <a:cs typeface="Calibri" panose="020F0502020204030204" pitchFamily="34" charset="0"/>
              </a:rPr>
              <a:t> </a:t>
            </a:r>
            <a:r>
              <a:rPr lang="en-US" sz="3200" spc="40" dirty="0">
                <a:solidFill>
                  <a:schemeClr val="bg1"/>
                </a:solidFill>
                <a:latin typeface="Calibri" panose="020F0502020204030204" pitchFamily="34" charset="0"/>
                <a:cs typeface="Calibri" panose="020F0502020204030204" pitchFamily="34" charset="0"/>
              </a:rPr>
              <a:t>ELEVATION</a:t>
            </a:r>
            <a:r>
              <a:rPr lang="en-US" sz="3200" spc="-85" dirty="0">
                <a:solidFill>
                  <a:schemeClr val="bg1"/>
                </a:solidFill>
                <a:latin typeface="Calibri" panose="020F0502020204030204" pitchFamily="34" charset="0"/>
                <a:cs typeface="Calibri" panose="020F0502020204030204" pitchFamily="34" charset="0"/>
              </a:rPr>
              <a:t> </a:t>
            </a:r>
            <a:r>
              <a:rPr lang="en-US" sz="3200" spc="190" dirty="0">
                <a:solidFill>
                  <a:schemeClr val="bg1"/>
                </a:solidFill>
                <a:latin typeface="Calibri" panose="020F0502020204030204" pitchFamily="34" charset="0"/>
                <a:cs typeface="Calibri" panose="020F0502020204030204" pitchFamily="34" charset="0"/>
              </a:rPr>
              <a:t>MODEL</a:t>
            </a:r>
            <a:r>
              <a:rPr lang="en-US" sz="3200" spc="-85" dirty="0">
                <a:solidFill>
                  <a:schemeClr val="bg1"/>
                </a:solidFill>
                <a:latin typeface="Calibri" panose="020F0502020204030204" pitchFamily="34" charset="0"/>
                <a:cs typeface="Calibri" panose="020F0502020204030204" pitchFamily="34" charset="0"/>
              </a:rPr>
              <a:t> </a:t>
            </a:r>
            <a:r>
              <a:rPr lang="en-US" sz="3200" spc="150" dirty="0">
                <a:solidFill>
                  <a:schemeClr val="bg1"/>
                </a:solidFill>
                <a:latin typeface="Calibri" panose="020F0502020204030204" pitchFamily="34" charset="0"/>
                <a:cs typeface="Calibri" panose="020F0502020204030204" pitchFamily="34" charset="0"/>
              </a:rPr>
              <a:t>OF</a:t>
            </a:r>
            <a:r>
              <a:rPr lang="en-US" sz="3200" spc="-85" dirty="0">
                <a:solidFill>
                  <a:schemeClr val="bg1"/>
                </a:solidFill>
                <a:latin typeface="Calibri" panose="020F0502020204030204" pitchFamily="34" charset="0"/>
                <a:cs typeface="Calibri" panose="020F0502020204030204" pitchFamily="34" charset="0"/>
              </a:rPr>
              <a:t> </a:t>
            </a:r>
            <a:r>
              <a:rPr lang="en-US" sz="3200" spc="80" dirty="0">
                <a:solidFill>
                  <a:schemeClr val="bg1"/>
                </a:solidFill>
                <a:latin typeface="Calibri" panose="020F0502020204030204" pitchFamily="34" charset="0"/>
                <a:cs typeface="Calibri" panose="020F0502020204030204" pitchFamily="34" charset="0"/>
              </a:rPr>
              <a:t>STUDY</a:t>
            </a:r>
            <a:r>
              <a:rPr lang="en-US" sz="3200" spc="-400" dirty="0">
                <a:solidFill>
                  <a:schemeClr val="bg1"/>
                </a:solidFill>
                <a:latin typeface="Calibri" panose="020F0502020204030204" pitchFamily="34" charset="0"/>
                <a:cs typeface="Calibri" panose="020F0502020204030204" pitchFamily="34" charset="0"/>
              </a:rPr>
              <a:t> </a:t>
            </a:r>
            <a:r>
              <a:rPr lang="en-US" sz="3200" spc="110" dirty="0">
                <a:solidFill>
                  <a:schemeClr val="bg1"/>
                </a:solidFill>
                <a:latin typeface="Calibri" panose="020F0502020204030204" pitchFamily="34" charset="0"/>
                <a:cs typeface="Calibri" panose="020F0502020204030204" pitchFamily="34" charset="0"/>
              </a:rPr>
              <a:t>AREA</a:t>
            </a:r>
            <a:endParaRPr lang="en-US" sz="3200" dirty="0">
              <a:solidFill>
                <a:schemeClr val="bg1"/>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87469" y="376568"/>
            <a:ext cx="11676581" cy="2010579"/>
          </a:xfrm>
        </p:spPr>
        <p:txBody>
          <a:bodyPr>
            <a:normAutofit/>
          </a:bodyPr>
          <a:lstStyle/>
          <a:p>
            <a:pPr algn="just"/>
            <a:r>
              <a:rPr lang="en-US" sz="2400" dirty="0" smtClean="0">
                <a:cs typeface="Times New Roman" panose="02020603050405020304" pitchFamily="18" charset="0"/>
              </a:rPr>
              <a:t>Manchanabele watershed, Area</a:t>
            </a:r>
            <a:r>
              <a:rPr lang="en-US" sz="2800" dirty="0" smtClean="0">
                <a:cs typeface="Times New Roman" panose="02020603050405020304" pitchFamily="18" charset="0"/>
              </a:rPr>
              <a:t>: </a:t>
            </a:r>
            <a:r>
              <a:rPr lang="en-US" sz="2800" b="1" dirty="0" smtClean="0">
                <a:effectLst>
                  <a:outerShdw blurRad="38100" dist="38100" dir="2700000" algn="tl">
                    <a:srgbClr val="000000">
                      <a:alpha val="43137"/>
                    </a:srgbClr>
                  </a:outerShdw>
                </a:effectLst>
                <a:cs typeface="Times New Roman" panose="02020603050405020304" pitchFamily="18" charset="0"/>
              </a:rPr>
              <a:t>1594.54 km2, </a:t>
            </a:r>
            <a:r>
              <a:rPr lang="en-US" sz="2400" dirty="0" smtClean="0">
                <a:cs typeface="Times New Roman" panose="02020603050405020304" pitchFamily="18" charset="0"/>
              </a:rPr>
              <a:t>Perimeter</a:t>
            </a:r>
            <a:r>
              <a:rPr lang="en-US" sz="2800" dirty="0" smtClean="0">
                <a:cs typeface="Times New Roman" panose="02020603050405020304" pitchFamily="18" charset="0"/>
              </a:rPr>
              <a:t>: </a:t>
            </a:r>
            <a:r>
              <a:rPr lang="en-US" sz="2800" b="1" dirty="0" smtClean="0">
                <a:cs typeface="Times New Roman" panose="02020603050405020304" pitchFamily="18" charset="0"/>
              </a:rPr>
              <a:t>243.66km</a:t>
            </a:r>
            <a:endParaRPr lang="en-US" sz="2800" b="1" dirty="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0" y="1765300"/>
            <a:ext cx="10198099" cy="4947695"/>
          </a:xfrm>
          <a:prstGeom prst="rect">
            <a:avLst/>
          </a:prstGeom>
        </p:spPr>
      </p:pic>
    </p:spTree>
    <p:extLst>
      <p:ext uri="{BB962C8B-B14F-4D97-AF65-F5344CB8AC3E}">
        <p14:creationId xmlns:p14="http://schemas.microsoft.com/office/powerpoint/2010/main" val="1499225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184" y="-133435"/>
            <a:ext cx="10571998" cy="970450"/>
          </a:xfrm>
        </p:spPr>
        <p:txBody>
          <a:bodyPr/>
          <a:lstStyle/>
          <a:p>
            <a:r>
              <a:rPr lang="en-US" sz="3200" dirty="0">
                <a:solidFill>
                  <a:schemeClr val="bg1"/>
                </a:solidFill>
                <a:latin typeface="Calibri" panose="020F0502020204030204" pitchFamily="34" charset="0"/>
                <a:cs typeface="Times New Roman" panose="02020603050405020304" pitchFamily="18" charset="0"/>
              </a:rPr>
              <a:t>MORPHOMETRIC ANALYSIS</a:t>
            </a:r>
          </a:p>
        </p:txBody>
      </p:sp>
      <p:sp>
        <p:nvSpPr>
          <p:cNvPr id="3" name="Content Placeholder 2"/>
          <p:cNvSpPr>
            <a:spLocks noGrp="1"/>
          </p:cNvSpPr>
          <p:nvPr>
            <p:ph idx="1"/>
          </p:nvPr>
        </p:nvSpPr>
        <p:spPr>
          <a:xfrm>
            <a:off x="0" y="1333287"/>
            <a:ext cx="6362162" cy="4410333"/>
          </a:xfrm>
        </p:spPr>
        <p:txBody>
          <a:bodyPr>
            <a:normAutofit fontScale="92500"/>
          </a:bodyPr>
          <a:lstStyle/>
          <a:p>
            <a:pPr algn="just"/>
            <a:r>
              <a:rPr lang="en-US" sz="2400" dirty="0">
                <a:latin typeface="Calibri" panose="020F0502020204030204" pitchFamily="34" charset="0"/>
                <a:cs typeface="Times New Roman" panose="02020603050405020304" pitchFamily="18" charset="0"/>
              </a:rPr>
              <a:t>Morphometry is the measurement and mathematical analysis of the  earth’s surface shape, and dimension of its Landforms.</a:t>
            </a:r>
          </a:p>
          <a:p>
            <a:pPr algn="just"/>
            <a:r>
              <a:rPr lang="en-US" sz="2400" dirty="0">
                <a:latin typeface="Calibri" panose="020F0502020204030204" pitchFamily="34" charset="0"/>
                <a:cs typeface="Times New Roman" panose="02020603050405020304" pitchFamily="18" charset="0"/>
              </a:rPr>
              <a:t>It is a simple approach to describe watershed process and to  compare watershed characteristics.</a:t>
            </a:r>
          </a:p>
          <a:p>
            <a:pPr algn="just"/>
            <a:r>
              <a:rPr lang="en-US" sz="2400" dirty="0">
                <a:latin typeface="Calibri" panose="020F0502020204030204" pitchFamily="34" charset="0"/>
                <a:cs typeface="Times New Roman" panose="02020603050405020304" pitchFamily="18" charset="0"/>
              </a:rPr>
              <a:t>Morphometric techniques are applied for interpretation of </a:t>
            </a:r>
            <a:r>
              <a:rPr lang="en-US" sz="2400" dirty="0" smtClean="0">
                <a:latin typeface="Calibri" panose="020F0502020204030204" pitchFamily="34" charset="0"/>
                <a:cs typeface="Times New Roman" panose="02020603050405020304" pitchFamily="18" charset="0"/>
              </a:rPr>
              <a:t>salient </a:t>
            </a:r>
            <a:r>
              <a:rPr lang="en-US" sz="2400" dirty="0">
                <a:latin typeface="Calibri" panose="020F0502020204030204" pitchFamily="34" charset="0"/>
                <a:cs typeface="Times New Roman" panose="02020603050405020304" pitchFamily="18" charset="0"/>
              </a:rPr>
              <a:t>features of drainage networks. </a:t>
            </a:r>
            <a:endParaRPr lang="en-US" sz="2400" dirty="0" smtClean="0">
              <a:latin typeface="Calibri" panose="020F0502020204030204" pitchFamily="34" charset="0"/>
              <a:cs typeface="Times New Roman" panose="02020603050405020304" pitchFamily="18" charset="0"/>
            </a:endParaRPr>
          </a:p>
          <a:p>
            <a:pPr algn="just"/>
            <a:r>
              <a:rPr lang="en-US" sz="2400" dirty="0" smtClean="0">
                <a:latin typeface="Calibri" panose="020F0502020204030204" pitchFamily="34" charset="0"/>
                <a:cs typeface="Times New Roman" panose="02020603050405020304" pitchFamily="18" charset="0"/>
              </a:rPr>
              <a:t>It </a:t>
            </a:r>
            <a:r>
              <a:rPr lang="en-US" sz="2400" dirty="0">
                <a:latin typeface="Calibri" panose="020F0502020204030204" pitchFamily="34" charset="0"/>
                <a:cs typeface="Times New Roman" panose="02020603050405020304" pitchFamily="18" charset="0"/>
              </a:rPr>
              <a:t>incorporates a quantitative  </a:t>
            </a:r>
            <a:r>
              <a:rPr lang="en-US" sz="2400" dirty="0" smtClean="0">
                <a:latin typeface="Calibri" panose="020F0502020204030204" pitchFamily="34" charset="0"/>
                <a:cs typeface="Times New Roman" panose="02020603050405020304" pitchFamily="18" charset="0"/>
              </a:rPr>
              <a:t>study of  the area, its </a:t>
            </a:r>
            <a:r>
              <a:rPr lang="en-US" sz="2400" dirty="0">
                <a:latin typeface="Calibri" panose="020F0502020204030204" pitchFamily="34" charset="0"/>
                <a:cs typeface="Times New Roman" panose="02020603050405020304" pitchFamily="18" charset="0"/>
              </a:rPr>
              <a:t>altitude,  volume, profiles of land and the drainage basin characteristics  of the concerned area</a:t>
            </a:r>
            <a:r>
              <a:rPr lang="en-US" sz="2400" dirty="0">
                <a:latin typeface="Times New Roman" panose="02020603050405020304" pitchFamily="18" charset="0"/>
                <a:cs typeface="Times New Roman" panose="02020603050405020304" pitchFamily="18" charset="0"/>
              </a:rPr>
              <a:t>.</a:t>
            </a:r>
          </a:p>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496498" y="1333286"/>
            <a:ext cx="5416102" cy="4410333"/>
          </a:xfrm>
          <a:prstGeom prst="rect">
            <a:avLst/>
          </a:prstGeom>
        </p:spPr>
      </p:pic>
      <p:sp>
        <p:nvSpPr>
          <p:cNvPr id="5" name="TextBox 4"/>
          <p:cNvSpPr txBox="1"/>
          <p:nvPr/>
        </p:nvSpPr>
        <p:spPr>
          <a:xfrm>
            <a:off x="6858000" y="5989660"/>
            <a:ext cx="4951997" cy="923330"/>
          </a:xfrm>
          <a:prstGeom prst="rect">
            <a:avLst/>
          </a:prstGeom>
          <a:noFill/>
        </p:spPr>
        <p:txBody>
          <a:bodyPr wrap="none" rtlCol="0">
            <a:spAutoFit/>
          </a:bodyPr>
          <a:lstStyle/>
          <a:p>
            <a:r>
              <a:rPr lang="en-IN" b="1" dirty="0"/>
              <a:t>Diagram showing the Strahler stream order</a:t>
            </a:r>
          </a:p>
          <a:p>
            <a:r>
              <a:rPr lang="en-IN" dirty="0"/>
              <a:t/>
            </a:r>
            <a:br>
              <a:rPr lang="en-IN" dirty="0"/>
            </a:b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69608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METHODOLOGY</a:t>
            </a:r>
            <a:endParaRPr lang="en-US" dirty="0">
              <a:solidFill>
                <a:schemeClr val="bg1"/>
              </a:solidFill>
            </a:endParaRPr>
          </a:p>
        </p:txBody>
      </p:sp>
      <p:sp>
        <p:nvSpPr>
          <p:cNvPr id="4" name="Text Placeholder 3"/>
          <p:cNvSpPr>
            <a:spLocks noGrp="1"/>
          </p:cNvSpPr>
          <p:nvPr>
            <p:ph idx="1"/>
          </p:nvPr>
        </p:nvSpPr>
        <p:spPr>
          <a:xfrm>
            <a:off x="637410" y="1557618"/>
            <a:ext cx="10745788" cy="4195481"/>
          </a:xfrm>
        </p:spPr>
        <p:txBody>
          <a:bodyPr>
            <a:noAutofit/>
          </a:bodyPr>
          <a:lstStyle/>
          <a:p>
            <a:pPr marL="298450" indent="-285750">
              <a:lnSpc>
                <a:spcPct val="100000"/>
              </a:lnSpc>
              <a:spcBef>
                <a:spcPts val="105"/>
              </a:spcBef>
              <a:buFont typeface="Courier New" panose="02070309020205020404" pitchFamily="49" charset="0"/>
              <a:buChar char="o"/>
              <a:tabLst>
                <a:tab pos="240665" algn="l"/>
                <a:tab pos="241300" algn="l"/>
              </a:tabLst>
            </a:pPr>
            <a:r>
              <a:rPr lang="en-US" sz="2400" dirty="0">
                <a:cs typeface="Times New Roman"/>
              </a:rPr>
              <a:t>DEM data </a:t>
            </a:r>
            <a:r>
              <a:rPr lang="en-US" sz="2400" spc="-5" dirty="0">
                <a:cs typeface="Times New Roman"/>
              </a:rPr>
              <a:t>is </a:t>
            </a:r>
            <a:r>
              <a:rPr lang="en-US" sz="2400" dirty="0">
                <a:cs typeface="Times New Roman"/>
              </a:rPr>
              <a:t>added </a:t>
            </a:r>
            <a:r>
              <a:rPr lang="en-US" sz="2400" spc="-5" dirty="0">
                <a:cs typeface="Times New Roman"/>
              </a:rPr>
              <a:t>to</a:t>
            </a:r>
            <a:r>
              <a:rPr lang="en-US" sz="2400" spc="-160" dirty="0">
                <a:cs typeface="Times New Roman"/>
              </a:rPr>
              <a:t> </a:t>
            </a:r>
            <a:r>
              <a:rPr lang="en-US" sz="2400" dirty="0">
                <a:cs typeface="Times New Roman"/>
              </a:rPr>
              <a:t>ArcGIS.</a:t>
            </a:r>
          </a:p>
          <a:p>
            <a:pPr marL="298450" marR="6350" indent="-285750">
              <a:lnSpc>
                <a:spcPct val="120000"/>
              </a:lnSpc>
              <a:spcBef>
                <a:spcPts val="995"/>
              </a:spcBef>
              <a:buFont typeface="Courier New" panose="02070309020205020404" pitchFamily="49" charset="0"/>
              <a:buChar char="o"/>
              <a:tabLst>
                <a:tab pos="240665" algn="l"/>
                <a:tab pos="241300" algn="l"/>
                <a:tab pos="1000125" algn="l"/>
                <a:tab pos="1545590" algn="l"/>
                <a:tab pos="2853690" algn="l"/>
                <a:tab pos="3341370" algn="l"/>
                <a:tab pos="4561840" algn="l"/>
              </a:tabLst>
            </a:pPr>
            <a:r>
              <a:rPr lang="en-US" sz="2400" dirty="0" smtClean="0">
                <a:cs typeface="Times New Roman"/>
              </a:rPr>
              <a:t>B</a:t>
            </a:r>
            <a:r>
              <a:rPr lang="en-US" sz="2400" spc="-10" dirty="0" smtClean="0">
                <a:cs typeface="Times New Roman"/>
              </a:rPr>
              <a:t>a</a:t>
            </a:r>
            <a:r>
              <a:rPr lang="en-US" sz="2400" dirty="0" smtClean="0">
                <a:cs typeface="Times New Roman"/>
              </a:rPr>
              <a:t>sin </a:t>
            </a:r>
            <a:r>
              <a:rPr lang="en-US" sz="2400" spc="-15" dirty="0" smtClean="0">
                <a:cs typeface="Times New Roman"/>
              </a:rPr>
              <a:t>a</a:t>
            </a:r>
            <a:r>
              <a:rPr lang="en-US" sz="2400" dirty="0" smtClean="0">
                <a:cs typeface="Times New Roman"/>
              </a:rPr>
              <a:t>nd </a:t>
            </a:r>
            <a:r>
              <a:rPr lang="en-US" sz="2400" spc="-10" dirty="0" smtClean="0">
                <a:cs typeface="Times New Roman"/>
              </a:rPr>
              <a:t>w</a:t>
            </a:r>
            <a:r>
              <a:rPr lang="en-US" sz="2400" dirty="0" smtClean="0">
                <a:cs typeface="Times New Roman"/>
              </a:rPr>
              <a:t>a</a:t>
            </a:r>
            <a:r>
              <a:rPr lang="en-US" sz="2400" spc="-10" dirty="0" smtClean="0">
                <a:cs typeface="Times New Roman"/>
              </a:rPr>
              <a:t>t</a:t>
            </a:r>
            <a:r>
              <a:rPr lang="en-US" sz="2400" dirty="0" smtClean="0">
                <a:cs typeface="Times New Roman"/>
              </a:rPr>
              <a:t>er</a:t>
            </a:r>
            <a:r>
              <a:rPr lang="en-US" sz="2400" spc="-10" dirty="0" smtClean="0">
                <a:cs typeface="Times New Roman"/>
              </a:rPr>
              <a:t>s</a:t>
            </a:r>
            <a:r>
              <a:rPr lang="en-US" sz="2400" dirty="0" smtClean="0">
                <a:cs typeface="Times New Roman"/>
              </a:rPr>
              <a:t>h</a:t>
            </a:r>
            <a:r>
              <a:rPr lang="en-US" sz="2400" spc="-10" dirty="0" smtClean="0">
                <a:cs typeface="Times New Roman"/>
              </a:rPr>
              <a:t>e</a:t>
            </a:r>
            <a:r>
              <a:rPr lang="en-US" sz="2400" dirty="0" smtClean="0">
                <a:cs typeface="Times New Roman"/>
              </a:rPr>
              <a:t>ds </a:t>
            </a:r>
            <a:r>
              <a:rPr lang="en-US" sz="2400" spc="-15" dirty="0" smtClean="0">
                <a:cs typeface="Times New Roman"/>
              </a:rPr>
              <a:t>a</a:t>
            </a:r>
            <a:r>
              <a:rPr lang="en-US" sz="2400" dirty="0" smtClean="0">
                <a:cs typeface="Times New Roman"/>
              </a:rPr>
              <a:t>re del</a:t>
            </a:r>
            <a:r>
              <a:rPr lang="en-US" sz="2400" spc="-20" dirty="0" smtClean="0">
                <a:cs typeface="Times New Roman"/>
              </a:rPr>
              <a:t>i</a:t>
            </a:r>
            <a:r>
              <a:rPr lang="en-US" sz="2400" dirty="0" smtClean="0">
                <a:cs typeface="Times New Roman"/>
              </a:rPr>
              <a:t>neat</a:t>
            </a:r>
            <a:r>
              <a:rPr lang="en-US" sz="2400" spc="-20" dirty="0" smtClean="0">
                <a:cs typeface="Times New Roman"/>
              </a:rPr>
              <a:t>e</a:t>
            </a:r>
            <a:r>
              <a:rPr lang="en-US" sz="2400" dirty="0" smtClean="0">
                <a:cs typeface="Times New Roman"/>
              </a:rPr>
              <a:t>d</a:t>
            </a:r>
            <a:r>
              <a:rPr lang="en-US" sz="2400" dirty="0">
                <a:cs typeface="Times New Roman"/>
              </a:rPr>
              <a:t> </a:t>
            </a:r>
            <a:r>
              <a:rPr lang="en-US" sz="2400" dirty="0" smtClean="0">
                <a:cs typeface="Times New Roman"/>
              </a:rPr>
              <a:t>us</a:t>
            </a:r>
            <a:r>
              <a:rPr lang="en-US" sz="2400" spc="-10" dirty="0" smtClean="0">
                <a:cs typeface="Times New Roman"/>
              </a:rPr>
              <a:t>i</a:t>
            </a:r>
            <a:r>
              <a:rPr lang="en-US" sz="2400" dirty="0" smtClean="0">
                <a:cs typeface="Times New Roman"/>
              </a:rPr>
              <a:t>ng  </a:t>
            </a:r>
            <a:r>
              <a:rPr lang="en-US" sz="2400" dirty="0">
                <a:cs typeface="Times New Roman"/>
              </a:rPr>
              <a:t>DEM</a:t>
            </a:r>
            <a:r>
              <a:rPr lang="en-US" sz="2400" spc="-15" dirty="0">
                <a:cs typeface="Times New Roman"/>
              </a:rPr>
              <a:t> </a:t>
            </a:r>
            <a:r>
              <a:rPr lang="en-US" sz="2400" dirty="0">
                <a:cs typeface="Times New Roman"/>
              </a:rPr>
              <a:t>data.</a:t>
            </a:r>
          </a:p>
          <a:p>
            <a:pPr marL="298450" marR="5080" indent="-285750">
              <a:lnSpc>
                <a:spcPct val="120000"/>
              </a:lnSpc>
              <a:spcBef>
                <a:spcPts val="1010"/>
              </a:spcBef>
              <a:buFont typeface="Courier New" panose="02070309020205020404" pitchFamily="49" charset="0"/>
              <a:buChar char="o"/>
              <a:tabLst>
                <a:tab pos="240665" algn="l"/>
                <a:tab pos="241300" algn="l"/>
              </a:tabLst>
            </a:pPr>
            <a:r>
              <a:rPr lang="en-US" sz="2400" dirty="0">
                <a:cs typeface="Times New Roman"/>
              </a:rPr>
              <a:t>The </a:t>
            </a:r>
            <a:r>
              <a:rPr lang="en-US" sz="2400" spc="-5" dirty="0">
                <a:cs typeface="Times New Roman"/>
              </a:rPr>
              <a:t>study area is clipped </a:t>
            </a:r>
            <a:r>
              <a:rPr lang="en-US" sz="2400" dirty="0">
                <a:cs typeface="Times New Roman"/>
              </a:rPr>
              <a:t>from the </a:t>
            </a:r>
            <a:r>
              <a:rPr lang="en-US" sz="2400" spc="-5" dirty="0">
                <a:cs typeface="Times New Roman"/>
              </a:rPr>
              <a:t>basin </a:t>
            </a:r>
            <a:r>
              <a:rPr lang="en-US" sz="2400" dirty="0">
                <a:cs typeface="Times New Roman"/>
              </a:rPr>
              <a:t>with  Karnataka</a:t>
            </a:r>
            <a:r>
              <a:rPr lang="en-US" sz="2400" spc="-35" dirty="0">
                <a:cs typeface="Times New Roman"/>
              </a:rPr>
              <a:t> </a:t>
            </a:r>
            <a:r>
              <a:rPr lang="en-US" sz="2400" spc="-15" dirty="0">
                <a:cs typeface="Times New Roman"/>
              </a:rPr>
              <a:t>Boundary.</a:t>
            </a:r>
            <a:endParaRPr lang="en-US" sz="2400" dirty="0">
              <a:cs typeface="Times New Roman"/>
            </a:endParaRPr>
          </a:p>
          <a:p>
            <a:pPr marL="298450" indent="-285750">
              <a:lnSpc>
                <a:spcPct val="100000"/>
              </a:lnSpc>
              <a:spcBef>
                <a:spcPts val="1475"/>
              </a:spcBef>
              <a:buFont typeface="Courier New" panose="02070309020205020404" pitchFamily="49" charset="0"/>
              <a:buChar char="o"/>
              <a:tabLst>
                <a:tab pos="240665" algn="l"/>
                <a:tab pos="241300" algn="l"/>
              </a:tabLst>
            </a:pPr>
            <a:r>
              <a:rPr lang="en-US" sz="2400" spc="-5" dirty="0">
                <a:cs typeface="Times New Roman"/>
              </a:rPr>
              <a:t>Generation</a:t>
            </a:r>
            <a:r>
              <a:rPr lang="en-US" sz="2400" spc="215" dirty="0">
                <a:cs typeface="Times New Roman"/>
              </a:rPr>
              <a:t> </a:t>
            </a:r>
            <a:r>
              <a:rPr lang="en-US" sz="2400" spc="-5" dirty="0">
                <a:cs typeface="Times New Roman"/>
              </a:rPr>
              <a:t>of</a:t>
            </a:r>
            <a:r>
              <a:rPr lang="en-US" sz="2400" spc="204" dirty="0">
                <a:cs typeface="Times New Roman"/>
              </a:rPr>
              <a:t> </a:t>
            </a:r>
            <a:r>
              <a:rPr lang="en-US" sz="2400" spc="-5" dirty="0">
                <a:cs typeface="Times New Roman"/>
              </a:rPr>
              <a:t>watershed</a:t>
            </a:r>
            <a:r>
              <a:rPr lang="en-US" sz="2400" spc="220" dirty="0">
                <a:cs typeface="Times New Roman"/>
              </a:rPr>
              <a:t> </a:t>
            </a:r>
            <a:r>
              <a:rPr lang="en-US" sz="2400" spc="-10" dirty="0">
                <a:cs typeface="Times New Roman"/>
              </a:rPr>
              <a:t>terrain</a:t>
            </a:r>
            <a:r>
              <a:rPr lang="en-US" sz="2400" spc="220" dirty="0">
                <a:cs typeface="Times New Roman"/>
              </a:rPr>
              <a:t> </a:t>
            </a:r>
            <a:r>
              <a:rPr lang="en-US" sz="2400" spc="-5" dirty="0">
                <a:cs typeface="Times New Roman"/>
              </a:rPr>
              <a:t>topology</a:t>
            </a:r>
            <a:r>
              <a:rPr lang="en-US" sz="2400" spc="210" dirty="0">
                <a:cs typeface="Times New Roman"/>
              </a:rPr>
              <a:t> </a:t>
            </a:r>
            <a:r>
              <a:rPr lang="en-US" sz="2400" spc="-5" dirty="0" smtClean="0">
                <a:cs typeface="Times New Roman"/>
              </a:rPr>
              <a:t>from</a:t>
            </a:r>
            <a:r>
              <a:rPr lang="en-US" sz="2400" dirty="0" smtClean="0">
                <a:cs typeface="Times New Roman"/>
              </a:rPr>
              <a:t> DEM </a:t>
            </a:r>
            <a:r>
              <a:rPr lang="en-US" sz="2400" dirty="0">
                <a:cs typeface="Times New Roman"/>
              </a:rPr>
              <a:t>using</a:t>
            </a:r>
            <a:r>
              <a:rPr lang="en-US" sz="2400" spc="-155" dirty="0">
                <a:cs typeface="Times New Roman"/>
              </a:rPr>
              <a:t> </a:t>
            </a:r>
            <a:r>
              <a:rPr lang="en-US" sz="2400" dirty="0">
                <a:cs typeface="Times New Roman"/>
              </a:rPr>
              <a:t>ArcGIS</a:t>
            </a:r>
          </a:p>
          <a:p>
            <a:pPr marL="298450" marR="5080" indent="-285750">
              <a:lnSpc>
                <a:spcPct val="120000"/>
              </a:lnSpc>
              <a:spcBef>
                <a:spcPts val="1000"/>
              </a:spcBef>
              <a:buFont typeface="Courier New" panose="02070309020205020404" pitchFamily="49" charset="0"/>
              <a:buChar char="o"/>
              <a:tabLst>
                <a:tab pos="240665" algn="l"/>
                <a:tab pos="241300" algn="l"/>
                <a:tab pos="882650" algn="l"/>
                <a:tab pos="1789430" algn="l"/>
                <a:tab pos="2347595" algn="l"/>
                <a:tab pos="3213100" algn="l"/>
                <a:tab pos="3656329" algn="l"/>
                <a:tab pos="4803140" algn="l"/>
              </a:tabLst>
            </a:pPr>
            <a:r>
              <a:rPr lang="en-US" sz="2400" dirty="0" smtClean="0">
                <a:cs typeface="Times New Roman"/>
              </a:rPr>
              <a:t>The</a:t>
            </a:r>
            <a:r>
              <a:rPr lang="en-US" sz="2400" dirty="0">
                <a:cs typeface="Times New Roman"/>
              </a:rPr>
              <a:t> </a:t>
            </a:r>
            <a:r>
              <a:rPr lang="en-US" sz="2400" dirty="0" smtClean="0">
                <a:cs typeface="Times New Roman"/>
              </a:rPr>
              <a:t>re</a:t>
            </a:r>
            <a:r>
              <a:rPr lang="en-US" sz="2400" spc="-10" dirty="0" smtClean="0">
                <a:cs typeface="Times New Roman"/>
              </a:rPr>
              <a:t>s</a:t>
            </a:r>
            <a:r>
              <a:rPr lang="en-US" sz="2400" dirty="0" smtClean="0">
                <a:cs typeface="Times New Roman"/>
              </a:rPr>
              <a:t>ults are </a:t>
            </a:r>
            <a:r>
              <a:rPr lang="en-US" sz="2400" spc="-20" dirty="0" smtClean="0">
                <a:cs typeface="Times New Roman"/>
              </a:rPr>
              <a:t>i</a:t>
            </a:r>
            <a:r>
              <a:rPr lang="en-US" sz="2400" dirty="0" smtClean="0">
                <a:cs typeface="Times New Roman"/>
              </a:rPr>
              <a:t>npu</a:t>
            </a:r>
            <a:r>
              <a:rPr lang="en-US" sz="2400" spc="-15" dirty="0" smtClean="0">
                <a:cs typeface="Times New Roman"/>
              </a:rPr>
              <a:t>t</a:t>
            </a:r>
            <a:r>
              <a:rPr lang="en-US" sz="2400" dirty="0" smtClean="0">
                <a:cs typeface="Times New Roman"/>
              </a:rPr>
              <a:t>s </a:t>
            </a:r>
            <a:r>
              <a:rPr lang="en-US" sz="2400" spc="-20" dirty="0" smtClean="0">
                <a:cs typeface="Times New Roman"/>
              </a:rPr>
              <a:t>t</a:t>
            </a:r>
            <a:r>
              <a:rPr lang="en-US" sz="2400" dirty="0" smtClean="0">
                <a:cs typeface="Times New Roman"/>
              </a:rPr>
              <a:t>o ca</a:t>
            </a:r>
            <a:r>
              <a:rPr lang="en-US" sz="2400" spc="-10" dirty="0" smtClean="0">
                <a:cs typeface="Times New Roman"/>
              </a:rPr>
              <a:t>l</a:t>
            </a:r>
            <a:r>
              <a:rPr lang="en-US" sz="2400" spc="-15" dirty="0" smtClean="0">
                <a:cs typeface="Times New Roman"/>
              </a:rPr>
              <a:t>c</a:t>
            </a:r>
            <a:r>
              <a:rPr lang="en-US" sz="2400" dirty="0" smtClean="0">
                <a:cs typeface="Times New Roman"/>
              </a:rPr>
              <a:t>ulate  the  </a:t>
            </a:r>
            <a:r>
              <a:rPr lang="en-US" sz="2400" spc="-5" dirty="0">
                <a:cs typeface="Times New Roman"/>
              </a:rPr>
              <a:t>morphometric</a:t>
            </a:r>
            <a:r>
              <a:rPr lang="en-US" sz="2400" spc="-30" dirty="0">
                <a:cs typeface="Times New Roman"/>
              </a:rPr>
              <a:t> </a:t>
            </a:r>
            <a:r>
              <a:rPr lang="en-US" sz="2400" spc="-5" dirty="0">
                <a:cs typeface="Times New Roman"/>
              </a:rPr>
              <a:t>parameters.</a:t>
            </a:r>
            <a:endParaRPr lang="en-US" sz="2400" dirty="0">
              <a:cs typeface="Times New Roman"/>
            </a:endParaRPr>
          </a:p>
          <a:p>
            <a:endParaRPr lang="en-US" sz="2800" dirty="0"/>
          </a:p>
        </p:txBody>
      </p:sp>
    </p:spTree>
    <p:extLst>
      <p:ext uri="{BB962C8B-B14F-4D97-AF65-F5344CB8AC3E}">
        <p14:creationId xmlns:p14="http://schemas.microsoft.com/office/powerpoint/2010/main" val="1755847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cs typeface="Times New Roman"/>
              </a:rPr>
              <a:t> HYPSOMETRIC METHODOLOGY</a:t>
            </a:r>
            <a:endParaRPr lang="en-US" sz="3200" dirty="0">
              <a:latin typeface="+mn-lt"/>
            </a:endParaRPr>
          </a:p>
        </p:txBody>
      </p:sp>
      <p:sp>
        <p:nvSpPr>
          <p:cNvPr id="3" name="Content Placeholder 2"/>
          <p:cNvSpPr>
            <a:spLocks noGrp="1"/>
          </p:cNvSpPr>
          <p:nvPr>
            <p:ph idx="1"/>
          </p:nvPr>
        </p:nvSpPr>
        <p:spPr>
          <a:xfrm>
            <a:off x="442193" y="1294440"/>
            <a:ext cx="10947465" cy="4178513"/>
          </a:xfrm>
        </p:spPr>
        <p:txBody>
          <a:bodyPr/>
          <a:lstStyle/>
          <a:p>
            <a:r>
              <a:rPr lang="en-US" sz="2000" dirty="0">
                <a:cs typeface="Times New Roman"/>
              </a:rPr>
              <a:t>Extraction of height and area from DEM data in Arc GIS</a:t>
            </a:r>
            <a:r>
              <a:rPr lang="en-US" sz="2000" spc="-305" dirty="0">
                <a:cs typeface="Times New Roman"/>
              </a:rPr>
              <a:t> </a:t>
            </a:r>
            <a:r>
              <a:rPr lang="en-US" sz="2000" dirty="0" smtClean="0">
                <a:cs typeface="Times New Roman"/>
              </a:rPr>
              <a:t>software</a:t>
            </a:r>
          </a:p>
          <a:p>
            <a:r>
              <a:rPr lang="en-US" sz="2000" dirty="0" smtClean="0">
                <a:cs typeface="Times New Roman"/>
              </a:rPr>
              <a:t>HC </a:t>
            </a:r>
            <a:r>
              <a:rPr lang="en-US" sz="2000" dirty="0">
                <a:cs typeface="Times New Roman"/>
              </a:rPr>
              <a:t>have prepared by following Strahler percentage</a:t>
            </a:r>
            <a:r>
              <a:rPr lang="en-US" sz="2000" spc="-170" dirty="0">
                <a:cs typeface="Times New Roman"/>
              </a:rPr>
              <a:t> </a:t>
            </a:r>
            <a:r>
              <a:rPr lang="en-US" sz="2000" spc="-5" dirty="0">
                <a:cs typeface="Times New Roman"/>
              </a:rPr>
              <a:t>method</a:t>
            </a:r>
            <a:endParaRPr lang="en-US" sz="2000" dirty="0">
              <a:cs typeface="Times New Roman"/>
            </a:endParaRPr>
          </a:p>
          <a:p>
            <a:r>
              <a:rPr lang="en-US" sz="2000" dirty="0">
                <a:cs typeface="Times New Roman"/>
              </a:rPr>
              <a:t>plotting the </a:t>
            </a:r>
            <a:r>
              <a:rPr lang="en-US" sz="2000" spc="-5" dirty="0">
                <a:cs typeface="Times New Roman"/>
              </a:rPr>
              <a:t>ratios </a:t>
            </a:r>
            <a:r>
              <a:rPr lang="en-US" sz="2000" spc="-35" dirty="0">
                <a:cs typeface="Trebuchet MS"/>
              </a:rPr>
              <a:t>∆A/A </a:t>
            </a:r>
            <a:r>
              <a:rPr lang="en-US" sz="2000" spc="-5" dirty="0">
                <a:cs typeface="Times New Roman"/>
              </a:rPr>
              <a:t>(relative </a:t>
            </a:r>
            <a:r>
              <a:rPr lang="en-US" sz="2000" dirty="0">
                <a:cs typeface="Times New Roman"/>
              </a:rPr>
              <a:t>area)on X-axis and </a:t>
            </a:r>
            <a:r>
              <a:rPr lang="en-US" sz="2000" spc="-145" dirty="0">
                <a:cs typeface="Trebuchet MS"/>
              </a:rPr>
              <a:t>∆E/E </a:t>
            </a:r>
            <a:r>
              <a:rPr lang="en-US" sz="2000" spc="-5" dirty="0">
                <a:cs typeface="Times New Roman"/>
              </a:rPr>
              <a:t>(relative </a:t>
            </a:r>
            <a:r>
              <a:rPr lang="en-US" sz="2000" dirty="0">
                <a:cs typeface="Times New Roman"/>
              </a:rPr>
              <a:t>elevation)on</a:t>
            </a:r>
            <a:r>
              <a:rPr lang="en-US" sz="2000" spc="-235" dirty="0">
                <a:cs typeface="Times New Roman"/>
              </a:rPr>
              <a:t> </a:t>
            </a:r>
            <a:r>
              <a:rPr lang="en-US" sz="2000" spc="-30" dirty="0" smtClean="0">
                <a:cs typeface="Times New Roman"/>
              </a:rPr>
              <a:t>Y-axis</a:t>
            </a:r>
          </a:p>
          <a:p>
            <a:r>
              <a:rPr lang="en-US" sz="2000" dirty="0">
                <a:cs typeface="Times New Roman"/>
              </a:rPr>
              <a:t>HI values are </a:t>
            </a:r>
            <a:r>
              <a:rPr lang="en-US" sz="2000" spc="-5" dirty="0">
                <a:cs typeface="Times New Roman"/>
              </a:rPr>
              <a:t>calculated </a:t>
            </a:r>
            <a:r>
              <a:rPr lang="en-US" sz="2000" dirty="0">
                <a:cs typeface="Times New Roman"/>
              </a:rPr>
              <a:t>using the equation,</a:t>
            </a:r>
            <a:r>
              <a:rPr lang="en-US" sz="2000" spc="-120" dirty="0">
                <a:cs typeface="Times New Roman"/>
              </a:rPr>
              <a:t> </a:t>
            </a:r>
            <a:r>
              <a:rPr lang="en-US" sz="2000" spc="-5" dirty="0">
                <a:cs typeface="Times New Roman"/>
              </a:rPr>
              <a:t>(</a:t>
            </a:r>
            <a:r>
              <a:rPr lang="en-US" sz="2000" spc="-5" dirty="0" err="1">
                <a:cs typeface="Times New Roman"/>
              </a:rPr>
              <a:t>Emean-Emin</a:t>
            </a:r>
            <a:r>
              <a:rPr lang="en-US" sz="2000" spc="-5" dirty="0">
                <a:cs typeface="Times New Roman"/>
              </a:rPr>
              <a:t>)/(</a:t>
            </a:r>
            <a:r>
              <a:rPr lang="en-US" sz="2000" spc="-5" dirty="0" err="1">
                <a:cs typeface="Times New Roman"/>
              </a:rPr>
              <a:t>Emax-Emin</a:t>
            </a:r>
            <a:r>
              <a:rPr lang="en-US" sz="2000" spc="-5" dirty="0" smtClean="0">
                <a:cs typeface="Times New Roman"/>
              </a:rPr>
              <a:t>).</a:t>
            </a:r>
            <a:endParaRPr lang="en-US" sz="2000" dirty="0">
              <a:cs typeface="Times New Roman"/>
            </a:endParaRPr>
          </a:p>
          <a:p>
            <a:pPr marL="297815" indent="-285750">
              <a:spcBef>
                <a:spcPts val="1475"/>
              </a:spcBef>
              <a:tabLst>
                <a:tab pos="241300" algn="l"/>
                <a:tab pos="241935" algn="l"/>
              </a:tabLst>
            </a:pPr>
            <a:r>
              <a:rPr lang="en-US" sz="2000" spc="-5" dirty="0">
                <a:cs typeface="Times New Roman"/>
              </a:rPr>
              <a:t>Based </a:t>
            </a:r>
            <a:r>
              <a:rPr lang="en-US" sz="2000" dirty="0">
                <a:cs typeface="Times New Roman"/>
              </a:rPr>
              <a:t>on HC and HI values watersheds are classified as old stage, </a:t>
            </a:r>
            <a:r>
              <a:rPr lang="en-US" sz="2000" spc="-5" dirty="0">
                <a:cs typeface="Times New Roman"/>
              </a:rPr>
              <a:t>mature </a:t>
            </a:r>
            <a:r>
              <a:rPr lang="en-US" sz="2000" dirty="0">
                <a:cs typeface="Times New Roman"/>
              </a:rPr>
              <a:t>stage</a:t>
            </a:r>
            <a:r>
              <a:rPr lang="en-US" sz="2000" spc="-195" dirty="0">
                <a:cs typeface="Times New Roman"/>
              </a:rPr>
              <a:t> </a:t>
            </a:r>
            <a:r>
              <a:rPr lang="en-US" sz="2000" dirty="0" smtClean="0">
                <a:cs typeface="Times New Roman"/>
              </a:rPr>
              <a:t>and youth</a:t>
            </a:r>
            <a:r>
              <a:rPr lang="en-US" sz="2000" spc="-20" dirty="0" smtClean="0">
                <a:cs typeface="Times New Roman"/>
              </a:rPr>
              <a:t> </a:t>
            </a:r>
            <a:r>
              <a:rPr lang="en-US" sz="2000" spc="-5" dirty="0">
                <a:cs typeface="Times New Roman"/>
              </a:rPr>
              <a:t>stage.</a:t>
            </a:r>
            <a:endParaRPr lang="en-US" sz="2000" dirty="0">
              <a:cs typeface="Times New Roman"/>
            </a:endParaRPr>
          </a:p>
          <a:p>
            <a:endParaRPr lang="en-US" dirty="0"/>
          </a:p>
        </p:txBody>
      </p:sp>
    </p:spTree>
    <p:extLst>
      <p:ext uri="{BB962C8B-B14F-4D97-AF65-F5344CB8AC3E}">
        <p14:creationId xmlns:p14="http://schemas.microsoft.com/office/powerpoint/2010/main" val="3228750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bg1"/>
                </a:solidFill>
                <a:latin typeface="+mn-lt"/>
                <a:cs typeface="Times New Roman" panose="02020603050405020304" pitchFamily="18" charset="0"/>
              </a:rPr>
              <a:t>MORPHOMETRIC ANALYSIS</a:t>
            </a:r>
          </a:p>
        </p:txBody>
      </p:sp>
      <p:sp>
        <p:nvSpPr>
          <p:cNvPr id="3" name="Content Placeholder 2"/>
          <p:cNvSpPr>
            <a:spLocks noGrp="1"/>
          </p:cNvSpPr>
          <p:nvPr>
            <p:ph idx="1"/>
          </p:nvPr>
        </p:nvSpPr>
        <p:spPr>
          <a:xfrm>
            <a:off x="349960" y="740741"/>
            <a:ext cx="9302040" cy="2970140"/>
          </a:xfrm>
        </p:spPr>
        <p:txBody>
          <a:bodyPr>
            <a:normAutofit/>
          </a:bodyPr>
          <a:lstStyle/>
          <a:p>
            <a:pPr marL="0" indent="0">
              <a:buNone/>
            </a:pPr>
            <a:endParaRPr lang="en-US" dirty="0" smtClean="0"/>
          </a:p>
          <a:p>
            <a:r>
              <a:rPr lang="en-US" sz="2800" dirty="0" smtClean="0">
                <a:cs typeface="Times New Roman" panose="02020603050405020304" pitchFamily="18" charset="0"/>
              </a:rPr>
              <a:t>Morphometric </a:t>
            </a:r>
            <a:r>
              <a:rPr lang="en-US" sz="2800" dirty="0">
                <a:cs typeface="Times New Roman" panose="02020603050405020304" pitchFamily="18" charset="0"/>
              </a:rPr>
              <a:t>analysis </a:t>
            </a:r>
            <a:r>
              <a:rPr lang="en-US" sz="2800" dirty="0" smtClean="0">
                <a:cs typeface="Times New Roman" panose="02020603050405020304" pitchFamily="18" charset="0"/>
              </a:rPr>
              <a:t>involves determining the</a:t>
            </a:r>
            <a:endParaRPr lang="en-US" sz="2800" dirty="0">
              <a:cs typeface="Times New Roman" panose="02020603050405020304" pitchFamily="18" charset="0"/>
            </a:endParaRPr>
          </a:p>
          <a:p>
            <a:pPr>
              <a:buFont typeface="+mj-lt"/>
              <a:buAutoNum type="arabicPeriod"/>
            </a:pPr>
            <a:r>
              <a:rPr lang="en-US" sz="2800" dirty="0" smtClean="0">
                <a:cs typeface="Times New Roman" panose="02020603050405020304" pitchFamily="18" charset="0"/>
              </a:rPr>
              <a:t>Linear aspects </a:t>
            </a:r>
            <a:endParaRPr lang="en-US" sz="2800" dirty="0">
              <a:cs typeface="Times New Roman" panose="02020603050405020304" pitchFamily="18" charset="0"/>
            </a:endParaRPr>
          </a:p>
          <a:p>
            <a:pPr>
              <a:buFont typeface="+mj-lt"/>
              <a:buAutoNum type="arabicPeriod"/>
            </a:pPr>
            <a:r>
              <a:rPr lang="en-US" sz="2800" dirty="0" smtClean="0">
                <a:cs typeface="Times New Roman" panose="02020603050405020304" pitchFamily="18" charset="0"/>
              </a:rPr>
              <a:t>Areal </a:t>
            </a:r>
            <a:r>
              <a:rPr lang="en-US" sz="2800" dirty="0">
                <a:cs typeface="Times New Roman" panose="02020603050405020304" pitchFamily="18" charset="0"/>
              </a:rPr>
              <a:t>aspects </a:t>
            </a:r>
            <a:endParaRPr lang="en-US" sz="2800" dirty="0" smtClean="0">
              <a:cs typeface="Times New Roman" panose="02020603050405020304" pitchFamily="18" charset="0"/>
            </a:endParaRPr>
          </a:p>
          <a:p>
            <a:pPr>
              <a:buFont typeface="+mj-lt"/>
              <a:buAutoNum type="arabicPeriod"/>
            </a:pPr>
            <a:r>
              <a:rPr lang="en-US" sz="2800" dirty="0" smtClean="0">
                <a:cs typeface="Times New Roman" panose="02020603050405020304" pitchFamily="18" charset="0"/>
              </a:rPr>
              <a:t>Relief </a:t>
            </a:r>
            <a:r>
              <a:rPr lang="en-US" sz="2800" dirty="0">
                <a:cs typeface="Times New Roman" panose="02020603050405020304" pitchFamily="18" charset="0"/>
              </a:rPr>
              <a:t>aspects</a:t>
            </a:r>
          </a:p>
        </p:txBody>
      </p:sp>
      <p:sp>
        <p:nvSpPr>
          <p:cNvPr id="4" name="object 5"/>
          <p:cNvSpPr/>
          <p:nvPr/>
        </p:nvSpPr>
        <p:spPr>
          <a:xfrm>
            <a:off x="3698100" y="1930187"/>
            <a:ext cx="8252600" cy="4838913"/>
          </a:xfrm>
          <a:prstGeom prst="rect">
            <a:avLst/>
          </a:prstGeom>
          <a:blipFill>
            <a:blip r:embed="rId2" cstate="print"/>
            <a:stretch>
              <a:fillRect/>
            </a:stretch>
          </a:blipFill>
        </p:spPr>
        <p:txBody>
          <a:bodyPr wrap="square" lIns="0" tIns="0" rIns="0" bIns="0" rtlCol="0"/>
          <a:lstStyle/>
          <a:p>
            <a:pPr defTabSz="914400"/>
            <a:endParaRPr smtClean="0">
              <a:solidFill>
                <a:prstClr val="black"/>
              </a:solidFill>
              <a:latin typeface="Calibri"/>
            </a:endParaRPr>
          </a:p>
        </p:txBody>
      </p:sp>
    </p:spTree>
    <p:extLst>
      <p:ext uri="{BB962C8B-B14F-4D97-AF65-F5344CB8AC3E}">
        <p14:creationId xmlns:p14="http://schemas.microsoft.com/office/powerpoint/2010/main" val="219617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146" y="0"/>
            <a:ext cx="10571998" cy="970450"/>
          </a:xfrm>
        </p:spPr>
        <p:txBody>
          <a:bodyPr/>
          <a:lstStyle/>
          <a:p>
            <a:r>
              <a:rPr lang="en-US" dirty="0">
                <a:solidFill>
                  <a:schemeClr val="bg1"/>
                </a:solidFill>
                <a:latin typeface="Calibri" panose="020F0502020204030204" pitchFamily="34" charset="0"/>
                <a:cs typeface="Calibri" panose="020F0502020204030204" pitchFamily="34" charset="0"/>
              </a:rPr>
              <a:t>DRAINAGE MAP OF STUDY AREA</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4809" y="2106857"/>
            <a:ext cx="6722772" cy="4520485"/>
          </a:xfrm>
        </p:spPr>
      </p:pic>
    </p:spTree>
    <p:extLst>
      <p:ext uri="{BB962C8B-B14F-4D97-AF65-F5344CB8AC3E}">
        <p14:creationId xmlns:p14="http://schemas.microsoft.com/office/powerpoint/2010/main" val="368224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3772861"/>
              </p:ext>
            </p:extLst>
          </p:nvPr>
        </p:nvGraphicFramePr>
        <p:xfrm>
          <a:off x="10950" y="529175"/>
          <a:ext cx="12192633" cy="6132882"/>
        </p:xfrm>
        <a:graphic>
          <a:graphicData uri="http://schemas.openxmlformats.org/drawingml/2006/table">
            <a:tbl>
              <a:tblPr firstRow="1" bandRow="1"/>
              <a:tblGrid>
                <a:gridCol w="1827530"/>
                <a:gridCol w="2911474"/>
                <a:gridCol w="3827145"/>
                <a:gridCol w="3626484"/>
              </a:tblGrid>
              <a:tr h="398779">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dirty="0">
                        <a:latin typeface="Times New Roman"/>
                        <a:cs typeface="Times New Roman"/>
                      </a:endParaRPr>
                    </a:p>
                  </a:txBody>
                  <a:tcPr marL="0" marR="0" marT="0" marB="0">
                    <a:lnL>
                      <a:noFill/>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24510">
                        <a:lnSpc>
                          <a:spcPct val="100000"/>
                        </a:lnSpc>
                        <a:spcBef>
                          <a:spcPts val="655"/>
                        </a:spcBef>
                      </a:pPr>
                      <a:r>
                        <a:rPr sz="1400" dirty="0">
                          <a:latin typeface="Times New Roman"/>
                          <a:cs typeface="Times New Roman"/>
                        </a:rPr>
                        <a:t>Morphometric</a:t>
                      </a:r>
                      <a:r>
                        <a:rPr sz="1400" spc="-45" dirty="0">
                          <a:latin typeface="Times New Roman"/>
                          <a:cs typeface="Times New Roman"/>
                        </a:rPr>
                        <a:t> </a:t>
                      </a:r>
                      <a:r>
                        <a:rPr sz="1400" spc="-5" dirty="0">
                          <a:latin typeface="Times New Roman"/>
                          <a:cs typeface="Times New Roman"/>
                        </a:rPr>
                        <a:t>Parameters</a:t>
                      </a:r>
                      <a:endParaRPr sz="1400" dirty="0">
                        <a:latin typeface="Times New Roman"/>
                        <a:cs typeface="Times New Roman"/>
                      </a:endParaRPr>
                    </a:p>
                  </a:txBody>
                  <a:tcPr marL="0" marR="0" marT="8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gn="ctr">
                        <a:lnSpc>
                          <a:spcPct val="100000"/>
                        </a:lnSpc>
                        <a:spcBef>
                          <a:spcPts val="655"/>
                        </a:spcBef>
                      </a:pPr>
                      <a:r>
                        <a:rPr sz="1400" spc="-5" dirty="0">
                          <a:latin typeface="Times New Roman"/>
                          <a:cs typeface="Times New Roman"/>
                        </a:rPr>
                        <a:t>Formula</a:t>
                      </a:r>
                      <a:endParaRPr sz="1400">
                        <a:latin typeface="Times New Roman"/>
                        <a:cs typeface="Times New Roman"/>
                      </a:endParaRPr>
                    </a:p>
                  </a:txBody>
                  <a:tcPr marL="0" marR="0" marT="831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70610">
                        <a:lnSpc>
                          <a:spcPct val="100000"/>
                        </a:lnSpc>
                        <a:spcBef>
                          <a:spcPts val="655"/>
                        </a:spcBef>
                      </a:pPr>
                      <a:r>
                        <a:rPr sz="1400" b="1" spc="-5" dirty="0">
                          <a:latin typeface="Times New Roman"/>
                          <a:cs typeface="Times New Roman"/>
                        </a:rPr>
                        <a:t>Reference</a:t>
                      </a:r>
                      <a:endParaRPr sz="1400">
                        <a:latin typeface="Times New Roman"/>
                        <a:cs typeface="Times New Roman"/>
                      </a:endParaRPr>
                    </a:p>
                  </a:txBody>
                  <a:tcPr marL="0" marR="0" marT="83185"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431038">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ct val="100000"/>
                        </a:lnSpc>
                        <a:spcBef>
                          <a:spcPts val="780"/>
                        </a:spcBef>
                      </a:pPr>
                      <a:r>
                        <a:rPr sz="1400" dirty="0">
                          <a:latin typeface="Times New Roman"/>
                          <a:cs typeface="Times New Roman"/>
                        </a:rPr>
                        <a:t>Stream</a:t>
                      </a:r>
                      <a:r>
                        <a:rPr sz="1400" spc="-30" dirty="0">
                          <a:latin typeface="Times New Roman"/>
                          <a:cs typeface="Times New Roman"/>
                        </a:rPr>
                        <a:t> </a:t>
                      </a:r>
                      <a:r>
                        <a:rPr sz="1400" dirty="0">
                          <a:latin typeface="Times New Roman"/>
                          <a:cs typeface="Times New Roman"/>
                        </a:rPr>
                        <a:t>order</a:t>
                      </a:r>
                      <a:endParaRPr sz="1400">
                        <a:latin typeface="Times New Roman"/>
                        <a:cs typeface="Times New Roman"/>
                      </a:endParaRPr>
                    </a:p>
                  </a:txBody>
                  <a:tcPr marL="0" marR="0" marT="990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780"/>
                        </a:spcBef>
                      </a:pPr>
                      <a:r>
                        <a:rPr sz="1400" dirty="0">
                          <a:latin typeface="Times New Roman"/>
                          <a:cs typeface="Times New Roman"/>
                        </a:rPr>
                        <a:t>Hierarchical</a:t>
                      </a:r>
                      <a:r>
                        <a:rPr sz="1400" spc="-40" dirty="0">
                          <a:latin typeface="Times New Roman"/>
                          <a:cs typeface="Times New Roman"/>
                        </a:rPr>
                        <a:t> </a:t>
                      </a:r>
                      <a:r>
                        <a:rPr sz="1400" dirty="0">
                          <a:latin typeface="Times New Roman"/>
                          <a:cs typeface="Times New Roman"/>
                        </a:rPr>
                        <a:t>rank</a:t>
                      </a:r>
                      <a:endParaRPr sz="1400">
                        <a:latin typeface="Times New Roman"/>
                        <a:cs typeface="Times New Roman"/>
                      </a:endParaRPr>
                    </a:p>
                  </a:txBody>
                  <a:tcPr marL="0" marR="0" marT="990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0965">
                        <a:lnSpc>
                          <a:spcPts val="1625"/>
                        </a:lnSpc>
                      </a:pPr>
                      <a:r>
                        <a:rPr sz="1400" spc="-5" dirty="0">
                          <a:latin typeface="Times New Roman"/>
                          <a:cs typeface="Times New Roman"/>
                        </a:rPr>
                        <a:t>Strahler, </a:t>
                      </a:r>
                      <a:r>
                        <a:rPr sz="1400" dirty="0">
                          <a:latin typeface="Times New Roman"/>
                          <a:cs typeface="Times New Roman"/>
                        </a:rPr>
                        <a:t>1964</a:t>
                      </a:r>
                      <a:r>
                        <a:rPr sz="1400" spc="-60" dirty="0">
                          <a:latin typeface="Times New Roman"/>
                          <a:cs typeface="Times New Roman"/>
                        </a:rPr>
                        <a:t> </a:t>
                      </a:r>
                      <a:r>
                        <a:rPr sz="1400" dirty="0">
                          <a:latin typeface="Times New Roman"/>
                          <a:cs typeface="Times New Roman"/>
                        </a:rPr>
                        <a:t>[13]</a:t>
                      </a:r>
                      <a:endParaRPr sz="1400">
                        <a:latin typeface="Times New Roman"/>
                        <a:cs typeface="Times New Roman"/>
                      </a:endParaRPr>
                    </a:p>
                  </a:txBody>
                  <a:tcPr marL="0" marR="0" marT="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219388">
                <a:tc rowSpan="4">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5080">
                        <a:lnSpc>
                          <a:spcPct val="100000"/>
                        </a:lnSpc>
                        <a:spcBef>
                          <a:spcPts val="1160"/>
                        </a:spcBef>
                      </a:pPr>
                      <a:r>
                        <a:rPr sz="1400" b="1" spc="-5" dirty="0">
                          <a:latin typeface="Times New Roman"/>
                          <a:cs typeface="Times New Roman"/>
                        </a:rPr>
                        <a:t>LINEAR</a:t>
                      </a:r>
                      <a:r>
                        <a:rPr sz="1400" b="1" spc="-90" dirty="0">
                          <a:latin typeface="Times New Roman"/>
                          <a:cs typeface="Times New Roman"/>
                        </a:rPr>
                        <a:t> </a:t>
                      </a:r>
                      <a:r>
                        <a:rPr sz="1400" b="1" spc="-5" dirty="0">
                          <a:latin typeface="Times New Roman"/>
                          <a:cs typeface="Times New Roman"/>
                        </a:rPr>
                        <a:t>ASPECT</a:t>
                      </a:r>
                      <a:endParaRPr sz="1400">
                        <a:latin typeface="Times New Roman"/>
                        <a:cs typeface="Times New Roman"/>
                      </a:endParaRPr>
                    </a:p>
                  </a:txBody>
                  <a:tcPr marL="0" marR="0" marT="0" marB="0" vert="vert270">
                    <a:lnL>
                      <a:noFill/>
                    </a:lnL>
                    <a:lnR w="12700">
                      <a:solidFill>
                        <a:srgbClr val="000000"/>
                      </a:solidFill>
                      <a:prstDash val="soli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ts val="1614"/>
                        </a:lnSpc>
                      </a:pPr>
                      <a:r>
                        <a:rPr sz="1400" spc="5" dirty="0">
                          <a:latin typeface="Times New Roman"/>
                          <a:cs typeface="Times New Roman"/>
                        </a:rPr>
                        <a:t>R</a:t>
                      </a:r>
                      <a:r>
                        <a:rPr sz="1350" spc="7" baseline="-12345" dirty="0">
                          <a:latin typeface="Times New Roman"/>
                          <a:cs typeface="Times New Roman"/>
                        </a:rPr>
                        <a:t>b </a:t>
                      </a:r>
                      <a:r>
                        <a:rPr sz="1400" dirty="0">
                          <a:latin typeface="Times New Roman"/>
                          <a:cs typeface="Times New Roman"/>
                        </a:rPr>
                        <a:t>= </a:t>
                      </a:r>
                      <a:r>
                        <a:rPr sz="1400" spc="-5" dirty="0">
                          <a:latin typeface="Times New Roman"/>
                          <a:cs typeface="Times New Roman"/>
                        </a:rPr>
                        <a:t>Nu </a:t>
                      </a:r>
                      <a:r>
                        <a:rPr sz="1400" dirty="0">
                          <a:latin typeface="Times New Roman"/>
                          <a:cs typeface="Times New Roman"/>
                        </a:rPr>
                        <a:t>/</a:t>
                      </a:r>
                      <a:r>
                        <a:rPr sz="1400" spc="-125" dirty="0">
                          <a:latin typeface="Times New Roman"/>
                          <a:cs typeface="Times New Roman"/>
                        </a:rPr>
                        <a:t> </a:t>
                      </a:r>
                      <a:r>
                        <a:rPr sz="1400" spc="-5" dirty="0">
                          <a:latin typeface="Times New Roman"/>
                          <a:cs typeface="Times New Roman"/>
                        </a:rPr>
                        <a:t>Nu+1</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0965">
                        <a:lnSpc>
                          <a:spcPts val="1614"/>
                        </a:lnSpc>
                      </a:pPr>
                      <a:r>
                        <a:rPr sz="1400" spc="-5" dirty="0">
                          <a:latin typeface="Times New Roman"/>
                          <a:cs typeface="Times New Roman"/>
                        </a:rPr>
                        <a:t>Schumn,1956)[68]</a:t>
                      </a:r>
                      <a:endParaRPr sz="1400">
                        <a:latin typeface="Times New Roman"/>
                        <a:cs typeface="Times New Roman"/>
                      </a:endParaRPr>
                    </a:p>
                  </a:txBody>
                  <a:tcPr marL="0" marR="0" marT="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642814">
                <a:tc vMerge="1">
                  <a:txBody>
                    <a:bodyPr/>
                    <a:lstStyle/>
                    <a:p>
                      <a:endParaRPr/>
                    </a:p>
                  </a:txBody>
                  <a:tcPr marL="0" marR="0" marT="0" marB="0" vert="vert270">
                    <a:lnR w="12700">
                      <a:solidFill>
                        <a:srgbClr val="000000"/>
                      </a:solidFill>
                      <a:prstDash val="solid"/>
                    </a:lnR>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ct val="100000"/>
                        </a:lnSpc>
                        <a:spcBef>
                          <a:spcPts val="755"/>
                        </a:spcBef>
                      </a:pPr>
                      <a:r>
                        <a:rPr sz="1400" dirty="0">
                          <a:latin typeface="Times New Roman"/>
                          <a:cs typeface="Times New Roman"/>
                        </a:rPr>
                        <a:t>Bifurcation ratio</a:t>
                      </a:r>
                      <a:r>
                        <a:rPr sz="1400" spc="-75" dirty="0">
                          <a:latin typeface="Times New Roman"/>
                          <a:cs typeface="Times New Roman"/>
                        </a:rPr>
                        <a:t> </a:t>
                      </a:r>
                      <a:r>
                        <a:rPr sz="1400" spc="5" dirty="0">
                          <a:latin typeface="Times New Roman"/>
                          <a:cs typeface="Times New Roman"/>
                        </a:rPr>
                        <a:t>(R</a:t>
                      </a:r>
                      <a:r>
                        <a:rPr sz="1350" spc="7" baseline="-12345" dirty="0">
                          <a:latin typeface="Times New Roman"/>
                          <a:cs typeface="Times New Roman"/>
                        </a:rPr>
                        <a:t>b</a:t>
                      </a:r>
                      <a:r>
                        <a:rPr sz="1400" spc="5" dirty="0">
                          <a:latin typeface="Times New Roman"/>
                          <a:cs typeface="Times New Roman"/>
                        </a:rPr>
                        <a:t>)</a:t>
                      </a:r>
                      <a:endParaRPr sz="1400">
                        <a:latin typeface="Times New Roman"/>
                        <a:cs typeface="Times New Roman"/>
                      </a:endParaRPr>
                    </a:p>
                  </a:txBody>
                  <a:tcPr marL="0" marR="0" marT="95885"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marR="3789679" algn="just">
                        <a:lnSpc>
                          <a:spcPts val="1680"/>
                        </a:lnSpc>
                      </a:pPr>
                      <a:r>
                        <a:rPr sz="1400" spc="-5" dirty="0">
                          <a:latin typeface="Times New Roman"/>
                          <a:cs typeface="Times New Roman"/>
                        </a:rPr>
                        <a:t>Where, Nu=Number </a:t>
                      </a:r>
                      <a:r>
                        <a:rPr sz="1400" dirty="0">
                          <a:latin typeface="Times New Roman"/>
                          <a:cs typeface="Times New Roman"/>
                        </a:rPr>
                        <a:t>of stream </a:t>
                      </a:r>
                      <a:r>
                        <a:rPr sz="1400" spc="-5" dirty="0">
                          <a:latin typeface="Times New Roman"/>
                          <a:cs typeface="Times New Roman"/>
                        </a:rPr>
                        <a:t>segments </a:t>
                      </a:r>
                      <a:r>
                        <a:rPr sz="1400" dirty="0">
                          <a:latin typeface="Times New Roman"/>
                          <a:cs typeface="Times New Roman"/>
                        </a:rPr>
                        <a:t>present in  the given </a:t>
                      </a:r>
                      <a:r>
                        <a:rPr sz="1400" spc="-10" dirty="0">
                          <a:latin typeface="Times New Roman"/>
                          <a:cs typeface="Times New Roman"/>
                        </a:rPr>
                        <a:t>order, </a:t>
                      </a:r>
                      <a:r>
                        <a:rPr sz="1400" dirty="0">
                          <a:latin typeface="Times New Roman"/>
                          <a:cs typeface="Times New Roman"/>
                        </a:rPr>
                        <a:t>Nu+1= </a:t>
                      </a:r>
                      <a:r>
                        <a:rPr sz="1400" spc="-5" dirty="0">
                          <a:latin typeface="Times New Roman"/>
                          <a:cs typeface="Times New Roman"/>
                        </a:rPr>
                        <a:t>Number </a:t>
                      </a:r>
                      <a:r>
                        <a:rPr sz="1400" dirty="0">
                          <a:latin typeface="Times New Roman"/>
                          <a:cs typeface="Times New Roman"/>
                        </a:rPr>
                        <a:t>of </a:t>
                      </a:r>
                      <a:r>
                        <a:rPr sz="1400" spc="-5" dirty="0">
                          <a:latin typeface="Times New Roman"/>
                          <a:cs typeface="Times New Roman"/>
                        </a:rPr>
                        <a:t>segments </a:t>
                      </a:r>
                      <a:r>
                        <a:rPr sz="1400" dirty="0">
                          <a:latin typeface="Times New Roman"/>
                          <a:cs typeface="Times New Roman"/>
                        </a:rPr>
                        <a:t>of the  next higher</a:t>
                      </a:r>
                      <a:r>
                        <a:rPr sz="1400" spc="-70" dirty="0">
                          <a:latin typeface="Times New Roman"/>
                          <a:cs typeface="Times New Roman"/>
                        </a:rPr>
                        <a:t> </a:t>
                      </a:r>
                      <a:r>
                        <a:rPr sz="1400" dirty="0">
                          <a:latin typeface="Times New Roman"/>
                          <a:cs typeface="Times New Roman"/>
                        </a:rPr>
                        <a:t>order</a:t>
                      </a:r>
                      <a:endParaRPr sz="1400">
                        <a:latin typeface="Times New Roman"/>
                        <a:cs typeface="Times New Roman"/>
                      </a:endParaRPr>
                    </a:p>
                  </a:txBody>
                  <a:tcPr marL="0" marR="0" marT="0" marB="0">
                    <a:lnL w="12700">
                      <a:solidFill>
                        <a:srgbClr val="000000"/>
                      </a:solidFill>
                      <a:prstDash val="soli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a:p>
                  </a:txBody>
                  <a:tcPr marL="0" marR="0" marT="0" marB="0"/>
                </a:tc>
              </a:tr>
              <a:tr h="353440">
                <a:tc vMerge="1">
                  <a:txBody>
                    <a:bodyPr/>
                    <a:lstStyle/>
                    <a:p>
                      <a:endParaRPr/>
                    </a:p>
                  </a:txBody>
                  <a:tcPr marL="0" marR="0" marT="0" marB="0" vert="vert270">
                    <a:lnR w="12700">
                      <a:solidFill>
                        <a:srgbClr val="000000"/>
                      </a:solidFill>
                      <a:prstDash val="solid"/>
                    </a:lnR>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ct val="100000"/>
                        </a:lnSpc>
                        <a:spcBef>
                          <a:spcPts val="480"/>
                        </a:spcBef>
                      </a:pPr>
                      <a:r>
                        <a:rPr sz="1400" dirty="0">
                          <a:latin typeface="Times New Roman"/>
                          <a:cs typeface="Times New Roman"/>
                        </a:rPr>
                        <a:t>Stream length</a:t>
                      </a:r>
                      <a:r>
                        <a:rPr sz="1400" spc="-65" dirty="0">
                          <a:latin typeface="Times New Roman"/>
                          <a:cs typeface="Times New Roman"/>
                        </a:rPr>
                        <a:t> </a:t>
                      </a:r>
                      <a:r>
                        <a:rPr sz="1400" spc="-5" dirty="0">
                          <a:latin typeface="Times New Roman"/>
                          <a:cs typeface="Times New Roman"/>
                        </a:rPr>
                        <a:t>(Lu)</a:t>
                      </a:r>
                      <a:endParaRPr sz="14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0"/>
                        </a:spcBef>
                      </a:pPr>
                      <a:r>
                        <a:rPr sz="1400" dirty="0">
                          <a:latin typeface="Times New Roman"/>
                          <a:cs typeface="Times New Roman"/>
                        </a:rPr>
                        <a:t>Length of the stream</a:t>
                      </a:r>
                      <a:r>
                        <a:rPr sz="1400" spc="-90" dirty="0">
                          <a:latin typeface="Times New Roman"/>
                          <a:cs typeface="Times New Roman"/>
                        </a:rPr>
                        <a:t> </a:t>
                      </a:r>
                      <a:r>
                        <a:rPr sz="1400" dirty="0">
                          <a:latin typeface="Times New Roman"/>
                          <a:cs typeface="Times New Roman"/>
                        </a:rPr>
                        <a:t>(km)</a:t>
                      </a:r>
                      <a:endParaRPr sz="1400">
                        <a:latin typeface="Times New Roman"/>
                        <a:cs typeface="Times New Roman"/>
                      </a:endParaRPr>
                    </a:p>
                  </a:txBody>
                  <a:tcPr marL="0" marR="0" marT="6096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0965">
                        <a:lnSpc>
                          <a:spcPct val="100000"/>
                        </a:lnSpc>
                        <a:spcBef>
                          <a:spcPts val="480"/>
                        </a:spcBef>
                      </a:pPr>
                      <a:r>
                        <a:rPr sz="1400" dirty="0">
                          <a:latin typeface="Times New Roman"/>
                          <a:cs typeface="Times New Roman"/>
                        </a:rPr>
                        <a:t>Horton,</a:t>
                      </a:r>
                      <a:r>
                        <a:rPr sz="1400" spc="-35" dirty="0">
                          <a:latin typeface="Times New Roman"/>
                          <a:cs typeface="Times New Roman"/>
                        </a:rPr>
                        <a:t> </a:t>
                      </a:r>
                      <a:r>
                        <a:rPr sz="1400" spc="-5" dirty="0">
                          <a:latin typeface="Times New Roman"/>
                          <a:cs typeface="Times New Roman"/>
                        </a:rPr>
                        <a:t>1945[69]</a:t>
                      </a:r>
                      <a:endParaRPr sz="1400">
                        <a:latin typeface="Times New Roman"/>
                        <a:cs typeface="Times New Roman"/>
                      </a:endParaRPr>
                    </a:p>
                  </a:txBody>
                  <a:tcPr marL="0" marR="0" marT="6096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291519">
                <a:tc vMerge="1">
                  <a:txBody>
                    <a:bodyPr/>
                    <a:lstStyle/>
                    <a:p>
                      <a:endParaRPr/>
                    </a:p>
                  </a:txBody>
                  <a:tcPr marL="0" marR="0" marT="0" marB="0" vert="vert270">
                    <a:lnR w="12700">
                      <a:solidFill>
                        <a:srgbClr val="000000"/>
                      </a:solidFill>
                      <a:prstDash val="solid"/>
                    </a:lnR>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0"/>
                        </a:spcBef>
                      </a:pPr>
                      <a:r>
                        <a:rPr sz="1400" spc="10" dirty="0">
                          <a:latin typeface="Times New Roman"/>
                          <a:cs typeface="Times New Roman"/>
                        </a:rPr>
                        <a:t>L</a:t>
                      </a:r>
                      <a:r>
                        <a:rPr sz="1350" spc="15" baseline="-12345" dirty="0">
                          <a:latin typeface="Times New Roman"/>
                          <a:cs typeface="Times New Roman"/>
                        </a:rPr>
                        <a:t>sm </a:t>
                      </a:r>
                      <a:r>
                        <a:rPr sz="1400" dirty="0">
                          <a:latin typeface="Times New Roman"/>
                          <a:cs typeface="Times New Roman"/>
                        </a:rPr>
                        <a:t>= </a:t>
                      </a:r>
                      <a:r>
                        <a:rPr sz="1400" spc="-5" dirty="0">
                          <a:latin typeface="Times New Roman"/>
                          <a:cs typeface="Times New Roman"/>
                        </a:rPr>
                        <a:t>Lu </a:t>
                      </a:r>
                      <a:r>
                        <a:rPr sz="1400" dirty="0">
                          <a:latin typeface="Times New Roman"/>
                          <a:cs typeface="Times New Roman"/>
                        </a:rPr>
                        <a:t>/ </a:t>
                      </a:r>
                      <a:r>
                        <a:rPr sz="1400" spc="-5" dirty="0">
                          <a:latin typeface="Times New Roman"/>
                          <a:cs typeface="Times New Roman"/>
                        </a:rPr>
                        <a:t>Nu,</a:t>
                      </a:r>
                      <a:r>
                        <a:rPr sz="1400" spc="-165" dirty="0">
                          <a:latin typeface="Times New Roman"/>
                          <a:cs typeface="Times New Roman"/>
                        </a:rPr>
                        <a:t> </a:t>
                      </a:r>
                      <a:r>
                        <a:rPr sz="1400" dirty="0">
                          <a:latin typeface="Times New Roman"/>
                          <a:cs typeface="Times New Roman"/>
                        </a:rPr>
                        <a:t>km</a:t>
                      </a:r>
                      <a:endParaRPr sz="14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0965">
                        <a:lnSpc>
                          <a:spcPct val="100000"/>
                        </a:lnSpc>
                        <a:spcBef>
                          <a:spcPts val="480"/>
                        </a:spcBef>
                      </a:pPr>
                      <a:r>
                        <a:rPr sz="1400" dirty="0">
                          <a:latin typeface="Times New Roman"/>
                          <a:cs typeface="Times New Roman"/>
                        </a:rPr>
                        <a:t>Horton,</a:t>
                      </a:r>
                      <a:r>
                        <a:rPr sz="1400" spc="-35" dirty="0">
                          <a:latin typeface="Times New Roman"/>
                          <a:cs typeface="Times New Roman"/>
                        </a:rPr>
                        <a:t> </a:t>
                      </a:r>
                      <a:r>
                        <a:rPr sz="1400" dirty="0">
                          <a:latin typeface="Times New Roman"/>
                          <a:cs typeface="Times New Roman"/>
                        </a:rPr>
                        <a:t>1945)[69]</a:t>
                      </a:r>
                      <a:endParaRPr sz="1400">
                        <a:latin typeface="Times New Roman"/>
                        <a:cs typeface="Times New Roman"/>
                      </a:endParaRPr>
                    </a:p>
                  </a:txBody>
                  <a:tcPr marL="0" marR="0" marT="60960" marB="0">
                    <a:lnL w="12700">
                      <a:solidFill>
                        <a:srgbClr val="000000"/>
                      </a:solidFill>
                      <a:prstDash val="solid"/>
                    </a:lnL>
                    <a:lnR>
                      <a:noFill/>
                    </a:lnR>
                    <a:lnT w="12700">
                      <a:solidFill>
                        <a:srgbClr val="000000"/>
                      </a:solidFill>
                      <a:prstDash val="solid"/>
                    </a:lnT>
                    <a:lnB>
                      <a:noFill/>
                    </a:lnB>
                    <a:lnTlToBr w="12700" cmpd="sng">
                      <a:noFill/>
                      <a:prstDash val="solid"/>
                    </a:lnTlToBr>
                    <a:lnBlToTr w="12700" cmpd="sng">
                      <a:noFill/>
                      <a:prstDash val="solid"/>
                    </a:lnBlToTr>
                    <a:noFill/>
                  </a:tcPr>
                </a:tc>
              </a:tr>
              <a:tr h="49308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ts val="1565"/>
                        </a:lnSpc>
                      </a:pPr>
                      <a:r>
                        <a:rPr sz="1400" dirty="0">
                          <a:latin typeface="Times New Roman"/>
                          <a:cs typeface="Times New Roman"/>
                        </a:rPr>
                        <a:t>Mean stream length</a:t>
                      </a:r>
                      <a:r>
                        <a:rPr sz="1400" spc="-65" dirty="0">
                          <a:latin typeface="Times New Roman"/>
                          <a:cs typeface="Times New Roman"/>
                        </a:rPr>
                        <a:t> </a:t>
                      </a:r>
                      <a:r>
                        <a:rPr sz="1400" spc="-5" dirty="0">
                          <a:latin typeface="Times New Roman"/>
                          <a:cs typeface="Times New Roman"/>
                        </a:rPr>
                        <a:t>(Lsm)</a:t>
                      </a:r>
                      <a:endParaRPr sz="1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marR="3983990">
                        <a:lnSpc>
                          <a:spcPct val="100000"/>
                        </a:lnSpc>
                        <a:spcBef>
                          <a:spcPts val="434"/>
                        </a:spcBef>
                      </a:pPr>
                      <a:r>
                        <a:rPr sz="1400" spc="-5" dirty="0">
                          <a:latin typeface="Times New Roman"/>
                          <a:cs typeface="Times New Roman"/>
                        </a:rPr>
                        <a:t>Where, </a:t>
                      </a:r>
                      <a:r>
                        <a:rPr sz="1400" dirty="0">
                          <a:latin typeface="Times New Roman"/>
                          <a:cs typeface="Times New Roman"/>
                        </a:rPr>
                        <a:t>Lu=Mean stream length of a given order  </a:t>
                      </a:r>
                      <a:r>
                        <a:rPr sz="1400" spc="-5" dirty="0">
                          <a:latin typeface="Times New Roman"/>
                          <a:cs typeface="Times New Roman"/>
                        </a:rPr>
                        <a:t>(km) Nu= Number </a:t>
                      </a:r>
                      <a:r>
                        <a:rPr sz="1400" dirty="0">
                          <a:latin typeface="Times New Roman"/>
                          <a:cs typeface="Times New Roman"/>
                        </a:rPr>
                        <a:t>of stream</a:t>
                      </a:r>
                      <a:r>
                        <a:rPr sz="1400" spc="-20" dirty="0">
                          <a:latin typeface="Times New Roman"/>
                          <a:cs typeface="Times New Roman"/>
                        </a:rPr>
                        <a:t> </a:t>
                      </a:r>
                      <a:r>
                        <a:rPr sz="1400" spc="-5" dirty="0">
                          <a:latin typeface="Times New Roman"/>
                          <a:cs typeface="Times New Roman"/>
                        </a:rPr>
                        <a:t>segments</a:t>
                      </a:r>
                      <a:endParaRPr sz="1400">
                        <a:latin typeface="Times New Roman"/>
                        <a:cs typeface="Times New Roman"/>
                      </a:endParaRPr>
                    </a:p>
                  </a:txBody>
                  <a:tcPr marL="0" marR="0" marT="55244" marB="0">
                    <a:lnL w="12700">
                      <a:solidFill>
                        <a:srgbClr val="000000"/>
                      </a:solidFill>
                      <a:prstDash val="solid"/>
                    </a:lnL>
                    <a:lnR>
                      <a:noFill/>
                    </a:lnR>
                    <a:lnT>
                      <a:noFill/>
                    </a:lnT>
                    <a:lnB>
                      <a:noFill/>
                    </a:lnB>
                    <a:lnTlToBr w="12700" cmpd="sng">
                      <a:noFill/>
                      <a:prstDash val="solid"/>
                    </a:lnTlToBr>
                    <a:lnBlToTr w="12700" cmpd="sng">
                      <a:noFill/>
                      <a:prstDash val="solid"/>
                    </a:lnBlToTr>
                    <a:noFill/>
                  </a:tcPr>
                </a:tc>
                <a:tc hMerge="1">
                  <a:txBody>
                    <a:bodyPr/>
                    <a:lstStyle/>
                    <a:p>
                      <a:endParaRPr/>
                    </a:p>
                  </a:txBody>
                  <a:tcPr marL="0" marR="0" marT="0" marB="0"/>
                </a:tc>
              </a:tr>
              <a:tr h="353441">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0"/>
                        </a:spcBef>
                      </a:pPr>
                      <a:r>
                        <a:rPr sz="1400" spc="-5" dirty="0">
                          <a:latin typeface="Times New Roman"/>
                          <a:cs typeface="Times New Roman"/>
                        </a:rPr>
                        <a:t>D= (ΣLu </a:t>
                      </a:r>
                      <a:r>
                        <a:rPr sz="1400" dirty="0">
                          <a:latin typeface="Times New Roman"/>
                          <a:cs typeface="Times New Roman"/>
                        </a:rPr>
                        <a:t>/A )</a:t>
                      </a:r>
                      <a:r>
                        <a:rPr sz="1400" spc="-105" dirty="0">
                          <a:latin typeface="Times New Roman"/>
                          <a:cs typeface="Times New Roman"/>
                        </a:rPr>
                        <a:t> </a:t>
                      </a:r>
                      <a:r>
                        <a:rPr sz="1400" spc="-5" dirty="0">
                          <a:latin typeface="Times New Roman"/>
                          <a:cs typeface="Times New Roman"/>
                        </a:rPr>
                        <a:t>km/km</a:t>
                      </a:r>
                      <a:r>
                        <a:rPr sz="1350" spc="-7" baseline="37037" dirty="0">
                          <a:latin typeface="Times New Roman"/>
                          <a:cs typeface="Times New Roman"/>
                        </a:rPr>
                        <a:t>2</a:t>
                      </a:r>
                      <a:endParaRPr sz="1350" baseline="37037" dirty="0">
                        <a:latin typeface="Times New Roman"/>
                        <a:cs typeface="Times New Roman"/>
                      </a:endParaRPr>
                    </a:p>
                  </a:txBody>
                  <a:tcPr marL="0" marR="0" marT="6096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0965">
                        <a:lnSpc>
                          <a:spcPct val="100000"/>
                        </a:lnSpc>
                        <a:spcBef>
                          <a:spcPts val="480"/>
                        </a:spcBef>
                      </a:pPr>
                      <a:r>
                        <a:rPr sz="1400" dirty="0">
                          <a:latin typeface="Times New Roman"/>
                          <a:cs typeface="Times New Roman"/>
                        </a:rPr>
                        <a:t>Horton, 1945)</a:t>
                      </a:r>
                      <a:r>
                        <a:rPr sz="1400" spc="-50" dirty="0">
                          <a:latin typeface="Times New Roman"/>
                          <a:cs typeface="Times New Roman"/>
                        </a:rPr>
                        <a:t> </a:t>
                      </a:r>
                      <a:r>
                        <a:rPr sz="1400" spc="-5" dirty="0">
                          <a:latin typeface="Times New Roman"/>
                          <a:cs typeface="Times New Roman"/>
                        </a:rPr>
                        <a:t>[69]</a:t>
                      </a:r>
                      <a:endParaRPr sz="1400">
                        <a:latin typeface="Times New Roman"/>
                        <a:cs typeface="Times New Roman"/>
                      </a:endParaRPr>
                    </a:p>
                  </a:txBody>
                  <a:tcPr marL="0" marR="0" marT="6096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34555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ts val="1625"/>
                        </a:lnSpc>
                      </a:pPr>
                      <a:r>
                        <a:rPr sz="1400" dirty="0">
                          <a:latin typeface="Times New Roman"/>
                          <a:cs typeface="Times New Roman"/>
                        </a:rPr>
                        <a:t>Drainage density</a:t>
                      </a:r>
                      <a:r>
                        <a:rPr sz="1400" spc="-70" dirty="0">
                          <a:latin typeface="Times New Roman"/>
                          <a:cs typeface="Times New Roman"/>
                        </a:rPr>
                        <a:t> </a:t>
                      </a:r>
                      <a:r>
                        <a:rPr sz="1400" spc="5" dirty="0">
                          <a:latin typeface="Times New Roman"/>
                          <a:cs typeface="Times New Roman"/>
                        </a:rPr>
                        <a:t>(D</a:t>
                      </a:r>
                      <a:r>
                        <a:rPr sz="1350" spc="7" baseline="-12345" dirty="0">
                          <a:latin typeface="Times New Roman"/>
                          <a:cs typeface="Times New Roman"/>
                        </a:rPr>
                        <a:t>d</a:t>
                      </a:r>
                      <a:r>
                        <a:rPr sz="1400" spc="5" dirty="0">
                          <a:latin typeface="Times New Roman"/>
                          <a:cs typeface="Times New Roman"/>
                        </a:rPr>
                        <a:t>)</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a:noFill/>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0"/>
                        </a:spcBef>
                      </a:pPr>
                      <a:r>
                        <a:rPr sz="1400" spc="-5" dirty="0">
                          <a:latin typeface="Times New Roman"/>
                          <a:cs typeface="Times New Roman"/>
                        </a:rPr>
                        <a:t>Where, </a:t>
                      </a:r>
                      <a:r>
                        <a:rPr sz="1400" spc="-15" dirty="0">
                          <a:latin typeface="Times New Roman"/>
                          <a:cs typeface="Times New Roman"/>
                        </a:rPr>
                        <a:t>Lu=Total </a:t>
                      </a:r>
                      <a:r>
                        <a:rPr sz="1400" dirty="0">
                          <a:latin typeface="Times New Roman"/>
                          <a:cs typeface="Times New Roman"/>
                        </a:rPr>
                        <a:t>Stream length of all orders</a:t>
                      </a:r>
                      <a:r>
                        <a:rPr sz="1400" spc="-130" dirty="0">
                          <a:latin typeface="Times New Roman"/>
                          <a:cs typeface="Times New Roman"/>
                        </a:rPr>
                        <a:t> </a:t>
                      </a:r>
                      <a:r>
                        <a:rPr sz="1400" spc="-5" dirty="0">
                          <a:latin typeface="Times New Roman"/>
                          <a:cs typeface="Times New Roman"/>
                        </a:rPr>
                        <a:t>(km)</a:t>
                      </a:r>
                      <a:endParaRPr sz="1400">
                        <a:latin typeface="Times New Roman"/>
                        <a:cs typeface="Times New Roman"/>
                      </a:endParaRPr>
                    </a:p>
                  </a:txBody>
                  <a:tcPr marL="0" marR="0" marT="60960" marB="0">
                    <a:lnL w="12700">
                      <a:solidFill>
                        <a:srgbClr val="000000"/>
                      </a:solidFill>
                      <a:prstDash val="soli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a:p>
                  </a:txBody>
                  <a:tcPr marL="0" marR="0" marT="0" marB="0"/>
                </a:tc>
              </a:tr>
              <a:tr h="225562">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ts val="1614"/>
                        </a:lnSpc>
                      </a:pPr>
                      <a:r>
                        <a:rPr sz="1400" spc="-5" dirty="0">
                          <a:latin typeface="Times New Roman"/>
                          <a:cs typeface="Times New Roman"/>
                        </a:rPr>
                        <a:t>A=Area </a:t>
                      </a:r>
                      <a:r>
                        <a:rPr sz="1400" dirty="0">
                          <a:latin typeface="Times New Roman"/>
                          <a:cs typeface="Times New Roman"/>
                        </a:rPr>
                        <a:t>of the basin</a:t>
                      </a:r>
                      <a:r>
                        <a:rPr sz="1400" spc="-55" dirty="0">
                          <a:latin typeface="Times New Roman"/>
                          <a:cs typeface="Times New Roman"/>
                        </a:rPr>
                        <a:t> </a:t>
                      </a:r>
                      <a:r>
                        <a:rPr sz="1400" dirty="0">
                          <a:latin typeface="Times New Roman"/>
                          <a:cs typeface="Times New Roman"/>
                        </a:rPr>
                        <a:t>(km</a:t>
                      </a:r>
                      <a:r>
                        <a:rPr sz="1350" baseline="37037" dirty="0">
                          <a:latin typeface="Times New Roman"/>
                          <a:cs typeface="Times New Roman"/>
                        </a:rPr>
                        <a:t>2</a:t>
                      </a:r>
                      <a:r>
                        <a:rPr sz="1400" dirty="0">
                          <a:latin typeface="Times New Roman"/>
                          <a:cs typeface="Times New Roman"/>
                        </a:rPr>
                        <a:t>)</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353441">
                <a:tc rowSpan="5">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a:lnSpc>
                          <a:spcPct val="100000"/>
                        </a:lnSpc>
                      </a:pPr>
                      <a:endParaRPr sz="1500">
                        <a:latin typeface="Times New Roman"/>
                        <a:cs typeface="Times New Roman"/>
                      </a:endParaRPr>
                    </a:p>
                    <a:p>
                      <a:pPr marL="139700">
                        <a:lnSpc>
                          <a:spcPct val="100000"/>
                        </a:lnSpc>
                        <a:spcBef>
                          <a:spcPts val="1160"/>
                        </a:spcBef>
                      </a:pPr>
                      <a:r>
                        <a:rPr sz="1400" b="1" spc="-5" dirty="0">
                          <a:latin typeface="Times New Roman"/>
                          <a:cs typeface="Times New Roman"/>
                        </a:rPr>
                        <a:t>AREAL</a:t>
                      </a:r>
                      <a:r>
                        <a:rPr sz="1400" b="1" spc="-195" dirty="0">
                          <a:latin typeface="Times New Roman"/>
                          <a:cs typeface="Times New Roman"/>
                        </a:rPr>
                        <a:t> </a:t>
                      </a:r>
                      <a:r>
                        <a:rPr sz="1400" b="1" spc="-5" dirty="0">
                          <a:latin typeface="Times New Roman"/>
                          <a:cs typeface="Times New Roman"/>
                        </a:rPr>
                        <a:t>ASPECT</a:t>
                      </a:r>
                      <a:endParaRPr sz="1400">
                        <a:latin typeface="Times New Roman"/>
                        <a:cs typeface="Times New Roman"/>
                      </a:endParaRPr>
                    </a:p>
                  </a:txBody>
                  <a:tcPr marL="0" marR="0" marT="0" marB="0" vert="vert270">
                    <a:lnL>
                      <a:noFill/>
                    </a:lnL>
                    <a:lnR w="12700">
                      <a:solidFill>
                        <a:srgbClr val="000000"/>
                      </a:solidFill>
                      <a:prstDash val="soli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0"/>
                        </a:spcBef>
                      </a:pPr>
                      <a:r>
                        <a:rPr sz="1400" dirty="0">
                          <a:latin typeface="Times New Roman"/>
                          <a:cs typeface="Times New Roman"/>
                        </a:rPr>
                        <a:t>S</a:t>
                      </a:r>
                      <a:r>
                        <a:rPr sz="1350" baseline="-12345" dirty="0">
                          <a:latin typeface="Times New Roman"/>
                          <a:cs typeface="Times New Roman"/>
                        </a:rPr>
                        <a:t>f </a:t>
                      </a:r>
                      <a:r>
                        <a:rPr sz="1400" dirty="0">
                          <a:latin typeface="Times New Roman"/>
                          <a:cs typeface="Times New Roman"/>
                        </a:rPr>
                        <a:t>= Σ </a:t>
                      </a:r>
                      <a:r>
                        <a:rPr sz="1400" spc="-5" dirty="0">
                          <a:latin typeface="Times New Roman"/>
                          <a:cs typeface="Times New Roman"/>
                        </a:rPr>
                        <a:t>Nu</a:t>
                      </a:r>
                      <a:r>
                        <a:rPr sz="1400" spc="-135" dirty="0">
                          <a:latin typeface="Times New Roman"/>
                          <a:cs typeface="Times New Roman"/>
                        </a:rPr>
                        <a:t> </a:t>
                      </a:r>
                      <a:r>
                        <a:rPr sz="1400" spc="5" dirty="0">
                          <a:latin typeface="Times New Roman"/>
                          <a:cs typeface="Times New Roman"/>
                        </a:rPr>
                        <a:t>/A</a:t>
                      </a:r>
                      <a:endParaRPr sz="14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0965">
                        <a:lnSpc>
                          <a:spcPct val="100000"/>
                        </a:lnSpc>
                        <a:spcBef>
                          <a:spcPts val="480"/>
                        </a:spcBef>
                      </a:pPr>
                      <a:r>
                        <a:rPr sz="1400" dirty="0">
                          <a:latin typeface="Times New Roman"/>
                          <a:cs typeface="Times New Roman"/>
                        </a:rPr>
                        <a:t>Horton, 1945)</a:t>
                      </a:r>
                      <a:r>
                        <a:rPr sz="1400" spc="-50" dirty="0">
                          <a:latin typeface="Times New Roman"/>
                          <a:cs typeface="Times New Roman"/>
                        </a:rPr>
                        <a:t> </a:t>
                      </a:r>
                      <a:r>
                        <a:rPr sz="1400" spc="-5" dirty="0">
                          <a:latin typeface="Times New Roman"/>
                          <a:cs typeface="Times New Roman"/>
                        </a:rPr>
                        <a:t>[69]</a:t>
                      </a:r>
                      <a:endParaRPr sz="1400">
                        <a:latin typeface="Times New Roman"/>
                        <a:cs typeface="Times New Roman"/>
                      </a:endParaRPr>
                    </a:p>
                  </a:txBody>
                  <a:tcPr marL="0" marR="0" marT="6096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345810">
                <a:tc vMerge="1">
                  <a:txBody>
                    <a:bodyPr/>
                    <a:lstStyle/>
                    <a:p>
                      <a:endParaRPr/>
                    </a:p>
                  </a:txBody>
                  <a:tcPr marL="0" marR="0" marT="0" marB="0" vert="vert270">
                    <a:lnR w="12700">
                      <a:solidFill>
                        <a:srgbClr val="000000"/>
                      </a:solidFill>
                      <a:prstDash val="solid"/>
                    </a:lnR>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ts val="1630"/>
                        </a:lnSpc>
                      </a:pPr>
                      <a:r>
                        <a:rPr sz="1400" dirty="0">
                          <a:latin typeface="Times New Roman"/>
                          <a:cs typeface="Times New Roman"/>
                        </a:rPr>
                        <a:t>Stream frequency</a:t>
                      </a:r>
                      <a:r>
                        <a:rPr sz="1400" spc="-65" dirty="0">
                          <a:latin typeface="Times New Roman"/>
                          <a:cs typeface="Times New Roman"/>
                        </a:rPr>
                        <a:t> </a:t>
                      </a:r>
                      <a:r>
                        <a:rPr sz="1400" spc="5" dirty="0">
                          <a:latin typeface="Times New Roman"/>
                          <a:cs typeface="Times New Roman"/>
                        </a:rPr>
                        <a:t>(S</a:t>
                      </a:r>
                      <a:r>
                        <a:rPr sz="1350" spc="7" baseline="-12345" dirty="0">
                          <a:latin typeface="Times New Roman"/>
                          <a:cs typeface="Times New Roman"/>
                        </a:rPr>
                        <a:t>f</a:t>
                      </a:r>
                      <a:r>
                        <a:rPr sz="1400" spc="5" dirty="0">
                          <a:latin typeface="Times New Roman"/>
                          <a:cs typeface="Times New Roman"/>
                        </a:rPr>
                        <a:t>)</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a:noFill/>
                    </a:lnB>
                    <a:lnTlToBr w="12700" cmpd="sng">
                      <a:noFill/>
                      <a:prstDash val="solid"/>
                    </a:lnTlToBr>
                    <a:lnBlToTr w="12700" cmpd="sng">
                      <a:noFill/>
                      <a:prstDash val="solid"/>
                    </a:lnBlToTr>
                    <a:noFill/>
                  </a:tcPr>
                </a:tc>
                <a:tc grid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0"/>
                        </a:spcBef>
                      </a:pPr>
                      <a:r>
                        <a:rPr sz="1400" spc="-5" dirty="0">
                          <a:latin typeface="Times New Roman"/>
                          <a:cs typeface="Times New Roman"/>
                        </a:rPr>
                        <a:t>Where, </a:t>
                      </a:r>
                      <a:r>
                        <a:rPr sz="1400" spc="-15" dirty="0">
                          <a:latin typeface="Times New Roman"/>
                          <a:cs typeface="Times New Roman"/>
                        </a:rPr>
                        <a:t>Nu=Total </a:t>
                      </a:r>
                      <a:r>
                        <a:rPr sz="1400" spc="-5" dirty="0">
                          <a:latin typeface="Times New Roman"/>
                          <a:cs typeface="Times New Roman"/>
                        </a:rPr>
                        <a:t>number </a:t>
                      </a:r>
                      <a:r>
                        <a:rPr sz="1400" dirty="0">
                          <a:latin typeface="Times New Roman"/>
                          <a:cs typeface="Times New Roman"/>
                        </a:rPr>
                        <a:t>of </a:t>
                      </a:r>
                      <a:r>
                        <a:rPr sz="1400" spc="-5" dirty="0">
                          <a:latin typeface="Times New Roman"/>
                          <a:cs typeface="Times New Roman"/>
                        </a:rPr>
                        <a:t>streams </a:t>
                      </a:r>
                      <a:r>
                        <a:rPr sz="1400" dirty="0">
                          <a:latin typeface="Times New Roman"/>
                          <a:cs typeface="Times New Roman"/>
                        </a:rPr>
                        <a:t>in the</a:t>
                      </a:r>
                      <a:r>
                        <a:rPr sz="1400" spc="-50" dirty="0">
                          <a:latin typeface="Times New Roman"/>
                          <a:cs typeface="Times New Roman"/>
                        </a:rPr>
                        <a:t> </a:t>
                      </a:r>
                      <a:r>
                        <a:rPr sz="1400" dirty="0">
                          <a:latin typeface="Times New Roman"/>
                          <a:cs typeface="Times New Roman"/>
                        </a:rPr>
                        <a:t>basin</a:t>
                      </a:r>
                      <a:endParaRPr sz="1400">
                        <a:latin typeface="Times New Roman"/>
                        <a:cs typeface="Times New Roman"/>
                      </a:endParaRPr>
                    </a:p>
                  </a:txBody>
                  <a:tcPr marL="0" marR="0" marT="60960" marB="0">
                    <a:lnL w="12700">
                      <a:solidFill>
                        <a:srgbClr val="000000"/>
                      </a:solidFill>
                      <a:prstDash val="soli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hMerge="1">
                  <a:txBody>
                    <a:bodyPr/>
                    <a:lstStyle/>
                    <a:p>
                      <a:endParaRPr/>
                    </a:p>
                  </a:txBody>
                  <a:tcPr marL="0" marR="0" marT="0" marB="0"/>
                </a:tc>
              </a:tr>
              <a:tr h="225435">
                <a:tc vMerge="1">
                  <a:txBody>
                    <a:bodyPr/>
                    <a:lstStyle/>
                    <a:p>
                      <a:endParaRPr/>
                    </a:p>
                  </a:txBody>
                  <a:tcPr marL="0" marR="0" marT="0" marB="0" vert="vert270">
                    <a:lnR w="12700">
                      <a:solidFill>
                        <a:srgbClr val="000000"/>
                      </a:solidFill>
                      <a:prstDash val="solid"/>
                    </a:lnR>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ts val="1614"/>
                        </a:lnSpc>
                      </a:pPr>
                      <a:r>
                        <a:rPr sz="1400" spc="-5" dirty="0">
                          <a:latin typeface="Times New Roman"/>
                          <a:cs typeface="Times New Roman"/>
                        </a:rPr>
                        <a:t>A= </a:t>
                      </a:r>
                      <a:r>
                        <a:rPr sz="1400" dirty="0">
                          <a:latin typeface="Times New Roman"/>
                          <a:cs typeface="Times New Roman"/>
                        </a:rPr>
                        <a:t>Basin area</a:t>
                      </a:r>
                      <a:r>
                        <a:rPr sz="1400" spc="-15" dirty="0">
                          <a:latin typeface="Times New Roman"/>
                          <a:cs typeface="Times New Roman"/>
                        </a:rPr>
                        <a:t> </a:t>
                      </a:r>
                      <a:r>
                        <a:rPr sz="1400" dirty="0">
                          <a:latin typeface="Times New Roman"/>
                          <a:cs typeface="Times New Roman"/>
                        </a:rPr>
                        <a:t>(km</a:t>
                      </a:r>
                      <a:r>
                        <a:rPr sz="1350" baseline="37037" dirty="0">
                          <a:latin typeface="Times New Roman"/>
                          <a:cs typeface="Times New Roman"/>
                        </a:rPr>
                        <a:t>2</a:t>
                      </a:r>
                      <a:r>
                        <a:rPr sz="1400" dirty="0">
                          <a:latin typeface="Times New Roman"/>
                          <a:cs typeface="Times New Roman"/>
                        </a:rPr>
                        <a:t>)</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345810">
                <a:tc vMerge="1">
                  <a:txBody>
                    <a:bodyPr/>
                    <a:lstStyle/>
                    <a:p>
                      <a:endParaRPr/>
                    </a:p>
                  </a:txBody>
                  <a:tcPr marL="0" marR="0" marT="0" marB="0" vert="vert270">
                    <a:lnR w="12700">
                      <a:solidFill>
                        <a:srgbClr val="000000"/>
                      </a:solidFill>
                      <a:prstDash val="solid"/>
                    </a:lnR>
                  </a:tcPr>
                </a:tc>
                <a:tc rowSpan="2">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ct val="100000"/>
                        </a:lnSpc>
                        <a:spcBef>
                          <a:spcPts val="1340"/>
                        </a:spcBef>
                      </a:pPr>
                      <a:r>
                        <a:rPr sz="1400" dirty="0">
                          <a:latin typeface="Times New Roman"/>
                          <a:cs typeface="Times New Roman"/>
                        </a:rPr>
                        <a:t>Length of over land flow</a:t>
                      </a:r>
                      <a:r>
                        <a:rPr sz="1400" spc="-135" dirty="0">
                          <a:latin typeface="Times New Roman"/>
                          <a:cs typeface="Times New Roman"/>
                        </a:rPr>
                        <a:t> </a:t>
                      </a:r>
                      <a:r>
                        <a:rPr sz="1400" dirty="0">
                          <a:latin typeface="Times New Roman"/>
                          <a:cs typeface="Times New Roman"/>
                        </a:rPr>
                        <a:t>(Lo)</a:t>
                      </a:r>
                      <a:endParaRPr sz="1400">
                        <a:latin typeface="Times New Roman"/>
                        <a:cs typeface="Times New Roman"/>
                      </a:endParaRPr>
                    </a:p>
                  </a:txBody>
                  <a:tcPr marL="0" marR="0" marT="170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0"/>
                        </a:spcBef>
                      </a:pPr>
                      <a:r>
                        <a:rPr sz="1400" spc="5" dirty="0">
                          <a:latin typeface="Times New Roman"/>
                          <a:cs typeface="Times New Roman"/>
                        </a:rPr>
                        <a:t>L</a:t>
                      </a:r>
                      <a:r>
                        <a:rPr sz="1350" spc="7" baseline="-12345" dirty="0">
                          <a:latin typeface="Times New Roman"/>
                          <a:cs typeface="Times New Roman"/>
                        </a:rPr>
                        <a:t>o </a:t>
                      </a:r>
                      <a:r>
                        <a:rPr sz="1400" dirty="0">
                          <a:latin typeface="Times New Roman"/>
                          <a:cs typeface="Times New Roman"/>
                        </a:rPr>
                        <a:t>= 1/ </a:t>
                      </a:r>
                      <a:r>
                        <a:rPr sz="1400" spc="5" dirty="0">
                          <a:latin typeface="Times New Roman"/>
                          <a:cs typeface="Times New Roman"/>
                        </a:rPr>
                        <a:t>D</a:t>
                      </a:r>
                      <a:r>
                        <a:rPr sz="1350" spc="7" baseline="-12345" dirty="0">
                          <a:latin typeface="Times New Roman"/>
                          <a:cs typeface="Times New Roman"/>
                        </a:rPr>
                        <a:t>d</a:t>
                      </a:r>
                      <a:r>
                        <a:rPr sz="1400" spc="5" dirty="0">
                          <a:latin typeface="Times New Roman"/>
                          <a:cs typeface="Times New Roman"/>
                        </a:rPr>
                        <a:t>×2</a:t>
                      </a:r>
                      <a:r>
                        <a:rPr sz="1400" spc="185" dirty="0">
                          <a:latin typeface="Times New Roman"/>
                          <a:cs typeface="Times New Roman"/>
                        </a:rPr>
                        <a:t> </a:t>
                      </a:r>
                      <a:r>
                        <a:rPr sz="1400" spc="-5" dirty="0">
                          <a:latin typeface="Times New Roman"/>
                          <a:cs typeface="Times New Roman"/>
                        </a:rPr>
                        <a:t>Km</a:t>
                      </a:r>
                      <a:endParaRPr sz="1400">
                        <a:latin typeface="Times New Roman"/>
                        <a:cs typeface="Times New Roman"/>
                      </a:endParaRPr>
                    </a:p>
                  </a:txBody>
                  <a:tcPr marL="0" marR="0" marT="609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00965">
                        <a:lnSpc>
                          <a:spcPct val="100000"/>
                        </a:lnSpc>
                        <a:spcBef>
                          <a:spcPts val="480"/>
                        </a:spcBef>
                      </a:pPr>
                      <a:r>
                        <a:rPr sz="1400" dirty="0">
                          <a:latin typeface="Times New Roman"/>
                          <a:cs typeface="Times New Roman"/>
                        </a:rPr>
                        <a:t>Horton, 1945)</a:t>
                      </a:r>
                      <a:r>
                        <a:rPr sz="1400" spc="-50" dirty="0">
                          <a:latin typeface="Times New Roman"/>
                          <a:cs typeface="Times New Roman"/>
                        </a:rPr>
                        <a:t> </a:t>
                      </a:r>
                      <a:r>
                        <a:rPr sz="1400" spc="-5" dirty="0">
                          <a:latin typeface="Times New Roman"/>
                          <a:cs typeface="Times New Roman"/>
                        </a:rPr>
                        <a:t>[69]</a:t>
                      </a:r>
                      <a:endParaRPr sz="1400">
                        <a:latin typeface="Times New Roman"/>
                        <a:cs typeface="Times New Roman"/>
                      </a:endParaRPr>
                    </a:p>
                  </a:txBody>
                  <a:tcPr marL="0" marR="0" marT="6096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227653">
                <a:tc vMerge="1">
                  <a:txBody>
                    <a:bodyPr/>
                    <a:lstStyle/>
                    <a:p>
                      <a:endParaRPr/>
                    </a:p>
                  </a:txBody>
                  <a:tcPr marL="0" marR="0" marT="0" marB="0" vert="vert270">
                    <a:lnR w="12700">
                      <a:solidFill>
                        <a:srgbClr val="000000"/>
                      </a:solidFill>
                      <a:prstDash val="solid"/>
                    </a:lnR>
                  </a:tcPr>
                </a:tc>
                <a:tc vMerge="1">
                  <a:txBody>
                    <a:bodyPr/>
                    <a:lstStyle/>
                    <a:p>
                      <a:endParaRPr/>
                    </a:p>
                  </a:txBody>
                  <a:tcPr marL="0" marR="0" marT="1701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ts val="1614"/>
                        </a:lnSpc>
                      </a:pPr>
                      <a:r>
                        <a:rPr sz="1400" spc="-5" dirty="0">
                          <a:latin typeface="Times New Roman"/>
                          <a:cs typeface="Times New Roman"/>
                        </a:rPr>
                        <a:t>Where, </a:t>
                      </a:r>
                      <a:r>
                        <a:rPr sz="1400" spc="5" dirty="0">
                          <a:latin typeface="Times New Roman"/>
                          <a:cs typeface="Times New Roman"/>
                        </a:rPr>
                        <a:t>D</a:t>
                      </a:r>
                      <a:r>
                        <a:rPr sz="1350" spc="7" baseline="-12345" dirty="0">
                          <a:latin typeface="Times New Roman"/>
                          <a:cs typeface="Times New Roman"/>
                        </a:rPr>
                        <a:t>d </a:t>
                      </a:r>
                      <a:r>
                        <a:rPr sz="1400" dirty="0">
                          <a:latin typeface="Times New Roman"/>
                          <a:cs typeface="Times New Roman"/>
                        </a:rPr>
                        <a:t>= Drainage density</a:t>
                      </a:r>
                      <a:r>
                        <a:rPr sz="1400" spc="-180" dirty="0">
                          <a:latin typeface="Times New Roman"/>
                          <a:cs typeface="Times New Roman"/>
                        </a:rPr>
                        <a:t> </a:t>
                      </a:r>
                      <a:r>
                        <a:rPr sz="1400" dirty="0">
                          <a:latin typeface="Times New Roman"/>
                          <a:cs typeface="Times New Roman"/>
                        </a:rPr>
                        <a:t>(km/km</a:t>
                      </a:r>
                      <a:r>
                        <a:rPr sz="1350" baseline="37037" dirty="0">
                          <a:latin typeface="Times New Roman"/>
                          <a:cs typeface="Times New Roman"/>
                        </a:rPr>
                        <a:t>2</a:t>
                      </a:r>
                      <a:r>
                        <a:rPr sz="1400" dirty="0">
                          <a:latin typeface="Times New Roman"/>
                          <a:cs typeface="Times New Roman"/>
                        </a:rPr>
                        <a:t>)</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r h="290945">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ct val="100000"/>
                        </a:lnSpc>
                        <a:spcBef>
                          <a:spcPts val="484"/>
                        </a:spcBef>
                      </a:pPr>
                      <a:r>
                        <a:rPr sz="1400" dirty="0">
                          <a:latin typeface="Times New Roman"/>
                          <a:cs typeface="Times New Roman"/>
                        </a:rPr>
                        <a:t>R</a:t>
                      </a:r>
                      <a:r>
                        <a:rPr sz="1350" baseline="-12345" dirty="0">
                          <a:latin typeface="Times New Roman"/>
                          <a:cs typeface="Times New Roman"/>
                        </a:rPr>
                        <a:t>f </a:t>
                      </a:r>
                      <a:r>
                        <a:rPr sz="1400" dirty="0">
                          <a:latin typeface="Times New Roman"/>
                          <a:cs typeface="Times New Roman"/>
                        </a:rPr>
                        <a:t>= A /</a:t>
                      </a:r>
                      <a:r>
                        <a:rPr sz="1400" spc="-55" dirty="0">
                          <a:latin typeface="Times New Roman"/>
                          <a:cs typeface="Times New Roman"/>
                        </a:rPr>
                        <a:t> </a:t>
                      </a:r>
                      <a:r>
                        <a:rPr sz="1400" spc="5" dirty="0">
                          <a:latin typeface="Times New Roman"/>
                          <a:cs typeface="Times New Roman"/>
                        </a:rPr>
                        <a:t>L</a:t>
                      </a:r>
                      <a:r>
                        <a:rPr sz="1350" spc="7" baseline="37037" dirty="0">
                          <a:latin typeface="Times New Roman"/>
                          <a:cs typeface="Times New Roman"/>
                        </a:rPr>
                        <a:t>2</a:t>
                      </a:r>
                      <a:endParaRPr sz="1350" baseline="37037">
                        <a:latin typeface="Times New Roman"/>
                        <a:cs typeface="Times New Roman"/>
                      </a:endParaRPr>
                    </a:p>
                  </a:txBody>
                  <a:tcPr marL="0" marR="0" marT="61594" marB="0">
                    <a:lnL w="12700">
                      <a:solidFill>
                        <a:srgbClr val="000000"/>
                      </a:solidFill>
                      <a:prstDash val="solid"/>
                    </a:lnL>
                    <a:lnR w="12700">
                      <a:solidFill>
                        <a:srgbClr val="000000"/>
                      </a:solidFill>
                      <a:prstDash val="solid"/>
                    </a:lnR>
                    <a:lnT w="12700">
                      <a:solidFill>
                        <a:srgbClr val="000000"/>
                      </a:solidFill>
                      <a:prstDash val="solid"/>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183515">
                        <a:lnSpc>
                          <a:spcPct val="100000"/>
                        </a:lnSpc>
                        <a:spcBef>
                          <a:spcPts val="484"/>
                        </a:spcBef>
                      </a:pPr>
                      <a:r>
                        <a:rPr sz="1400" dirty="0">
                          <a:latin typeface="Times New Roman"/>
                          <a:cs typeface="Times New Roman"/>
                        </a:rPr>
                        <a:t>Horton, 1945)</a:t>
                      </a:r>
                      <a:r>
                        <a:rPr sz="1400" spc="-50" dirty="0">
                          <a:latin typeface="Times New Roman"/>
                          <a:cs typeface="Times New Roman"/>
                        </a:rPr>
                        <a:t> </a:t>
                      </a:r>
                      <a:r>
                        <a:rPr sz="1400" spc="-5" dirty="0">
                          <a:latin typeface="Times New Roman"/>
                          <a:cs typeface="Times New Roman"/>
                        </a:rPr>
                        <a:t>[69]</a:t>
                      </a:r>
                      <a:endParaRPr sz="1400">
                        <a:latin typeface="Times New Roman"/>
                        <a:cs typeface="Times New Roman"/>
                      </a:endParaRPr>
                    </a:p>
                  </a:txBody>
                  <a:tcPr marL="0" marR="0" marT="61594" marB="0">
                    <a:lnL w="12700">
                      <a:solidFill>
                        <a:srgbClr val="000000"/>
                      </a:solidFill>
                      <a:prstDash val="solid"/>
                    </a:lnL>
                    <a:lnR>
                      <a:noFill/>
                    </a:lnR>
                    <a:lnT w="12700">
                      <a:solidFill>
                        <a:srgbClr val="000000"/>
                      </a:solidFill>
                      <a:prstDash val="solid"/>
                    </a:lnT>
                    <a:lnB>
                      <a:noFill/>
                    </a:lnB>
                    <a:lnTlToBr w="12700" cmpd="sng">
                      <a:noFill/>
                      <a:prstDash val="solid"/>
                    </a:lnTlToBr>
                    <a:lnBlToTr w="12700" cmpd="sng">
                      <a:noFill/>
                      <a:prstDash val="solid"/>
                    </a:lnBlToTr>
                    <a:noFill/>
                  </a:tcPr>
                </a:tc>
              </a:tr>
              <a:tr h="277943">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4445">
                        <a:lnSpc>
                          <a:spcPts val="1570"/>
                        </a:lnSpc>
                      </a:pPr>
                      <a:r>
                        <a:rPr sz="1400" dirty="0">
                          <a:latin typeface="Times New Roman"/>
                          <a:cs typeface="Times New Roman"/>
                        </a:rPr>
                        <a:t>Form factor</a:t>
                      </a:r>
                      <a:r>
                        <a:rPr sz="1400" spc="-60" dirty="0">
                          <a:latin typeface="Times New Roman"/>
                          <a:cs typeface="Times New Roman"/>
                        </a:rPr>
                        <a:t> </a:t>
                      </a:r>
                      <a:r>
                        <a:rPr sz="1400" dirty="0">
                          <a:latin typeface="Times New Roman"/>
                          <a:cs typeface="Times New Roman"/>
                        </a:rPr>
                        <a:t>(Rf)</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a:noFill/>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ts val="1660"/>
                        </a:lnSpc>
                        <a:spcBef>
                          <a:spcPts val="425"/>
                        </a:spcBef>
                      </a:pPr>
                      <a:r>
                        <a:rPr sz="1400" spc="-5" dirty="0">
                          <a:latin typeface="Times New Roman"/>
                          <a:cs typeface="Times New Roman"/>
                        </a:rPr>
                        <a:t>Where, Au=Area </a:t>
                      </a:r>
                      <a:r>
                        <a:rPr sz="1400" dirty="0">
                          <a:latin typeface="Times New Roman"/>
                          <a:cs typeface="Times New Roman"/>
                        </a:rPr>
                        <a:t>of the basin</a:t>
                      </a:r>
                      <a:r>
                        <a:rPr sz="1400" spc="-125" dirty="0">
                          <a:latin typeface="Times New Roman"/>
                          <a:cs typeface="Times New Roman"/>
                        </a:rPr>
                        <a:t> </a:t>
                      </a:r>
                      <a:r>
                        <a:rPr sz="1400" spc="-5" dirty="0">
                          <a:latin typeface="Times New Roman"/>
                          <a:cs typeface="Times New Roman"/>
                        </a:rPr>
                        <a:t>(km2)</a:t>
                      </a:r>
                      <a:endParaRPr sz="1400">
                        <a:latin typeface="Times New Roman"/>
                        <a:cs typeface="Times New Roman"/>
                      </a:endParaRPr>
                    </a:p>
                  </a:txBody>
                  <a:tcPr marL="0" marR="0" marT="53975"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a:noFill/>
                    </a:lnR>
                    <a:lnT>
                      <a:noFill/>
                    </a:lnT>
                    <a:lnB w="12700">
                      <a:solidFill>
                        <a:srgbClr val="000000"/>
                      </a:solidFill>
                      <a:prstDash val="solid"/>
                    </a:lnB>
                    <a:lnTlToBr w="12700" cmpd="sng">
                      <a:noFill/>
                      <a:prstDash val="solid"/>
                    </a:lnTlToBr>
                    <a:lnBlToTr w="12700" cmpd="sng">
                      <a:noFill/>
                      <a:prstDash val="solid"/>
                    </a:lnBlToTr>
                    <a:noFill/>
                  </a:tcPr>
                </a:tc>
              </a:tr>
              <a:tr h="306336">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a:noFill/>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T>
                      <a:noFill/>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marL="5080">
                        <a:lnSpc>
                          <a:spcPts val="1630"/>
                        </a:lnSpc>
                      </a:pPr>
                      <a:r>
                        <a:rPr sz="1400" spc="-5" dirty="0">
                          <a:latin typeface="Times New Roman"/>
                          <a:cs typeface="Times New Roman"/>
                        </a:rPr>
                        <a:t>L=Maximum </a:t>
                      </a:r>
                      <a:r>
                        <a:rPr sz="1400" dirty="0">
                          <a:latin typeface="Times New Roman"/>
                          <a:cs typeface="Times New Roman"/>
                        </a:rPr>
                        <a:t>basin length</a:t>
                      </a:r>
                      <a:r>
                        <a:rPr sz="1400" spc="-80" dirty="0">
                          <a:latin typeface="Times New Roman"/>
                          <a:cs typeface="Times New Roman"/>
                        </a:rPr>
                        <a:t> </a:t>
                      </a:r>
                      <a:r>
                        <a:rPr sz="1400" spc="-5" dirty="0">
                          <a:latin typeface="Times New Roman"/>
                          <a:cs typeface="Times New Roman"/>
                        </a:rPr>
                        <a:t>(km)</a:t>
                      </a:r>
                      <a:endParaRPr sz="1400">
                        <a:latin typeface="Times New Roman"/>
                        <a:cs typeface="Times New Roman"/>
                      </a:endParaRPr>
                    </a:p>
                  </a:txBody>
                  <a:tcPr marL="0" marR="0" marT="0" marB="0">
                    <a:lnL w="12700">
                      <a:solidFill>
                        <a:srgbClr val="000000"/>
                      </a:solidFill>
                      <a:prstDash val="solid"/>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a:defRPr>
                      </a:lvl1pPr>
                      <a:lvl2pPr marL="457200" algn="l" defTabSz="457200" rtl="0" eaLnBrk="1" latinLnBrk="0" hangingPunct="1">
                        <a:defRPr sz="1800" kern="1200">
                          <a:solidFill>
                            <a:schemeClr val="tx1"/>
                          </a:solidFill>
                          <a:latin typeface="Calibri"/>
                        </a:defRPr>
                      </a:lvl2pPr>
                      <a:lvl3pPr marL="914400" algn="l" defTabSz="457200" rtl="0" eaLnBrk="1" latinLnBrk="0" hangingPunct="1">
                        <a:defRPr sz="1800" kern="1200">
                          <a:solidFill>
                            <a:schemeClr val="tx1"/>
                          </a:solidFill>
                          <a:latin typeface="Calibri"/>
                        </a:defRPr>
                      </a:lvl3pPr>
                      <a:lvl4pPr marL="1371600" algn="l" defTabSz="457200" rtl="0" eaLnBrk="1" latinLnBrk="0" hangingPunct="1">
                        <a:defRPr sz="1800" kern="1200">
                          <a:solidFill>
                            <a:schemeClr val="tx1"/>
                          </a:solidFill>
                          <a:latin typeface="Calibri"/>
                        </a:defRPr>
                      </a:lvl4pPr>
                      <a:lvl5pPr marL="1828800" algn="l" defTabSz="457200" rtl="0" eaLnBrk="1" latinLnBrk="0" hangingPunct="1">
                        <a:defRPr sz="1800" kern="1200">
                          <a:solidFill>
                            <a:schemeClr val="tx1"/>
                          </a:solidFill>
                          <a:latin typeface="Calibri"/>
                        </a:defRPr>
                      </a:lvl5pPr>
                      <a:lvl6pPr marL="2286000" algn="l" defTabSz="457200" rtl="0" eaLnBrk="1" latinLnBrk="0" hangingPunct="1">
                        <a:defRPr sz="1800" kern="1200">
                          <a:solidFill>
                            <a:schemeClr val="tx1"/>
                          </a:solidFill>
                          <a:latin typeface="Calibri"/>
                        </a:defRPr>
                      </a:lvl6pPr>
                      <a:lvl7pPr marL="2743200" algn="l" defTabSz="457200" rtl="0" eaLnBrk="1" latinLnBrk="0" hangingPunct="1">
                        <a:defRPr sz="1800" kern="1200">
                          <a:solidFill>
                            <a:schemeClr val="tx1"/>
                          </a:solidFill>
                          <a:latin typeface="Calibri"/>
                        </a:defRPr>
                      </a:lvl7pPr>
                      <a:lvl8pPr marL="3200400" algn="l" defTabSz="457200" rtl="0" eaLnBrk="1" latinLnBrk="0" hangingPunct="1">
                        <a:defRPr sz="1800" kern="1200">
                          <a:solidFill>
                            <a:schemeClr val="tx1"/>
                          </a:solidFill>
                          <a:latin typeface="Calibri"/>
                        </a:defRPr>
                      </a:lvl8pPr>
                      <a:lvl9pPr marL="3657600" algn="l" defTabSz="457200" rtl="0" eaLnBrk="1" latinLnBrk="0" hangingPunct="1">
                        <a:defRPr sz="1800" kern="1200">
                          <a:solidFill>
                            <a:schemeClr val="tx1"/>
                          </a:solidFill>
                          <a:latin typeface="Calibri"/>
                        </a:defRPr>
                      </a:lvl9pPr>
                    </a:lstStyle>
                    <a:p>
                      <a:pPr>
                        <a:lnSpc>
                          <a:spcPct val="100000"/>
                        </a:lnSpc>
                      </a:pPr>
                      <a:endParaRPr sz="1300" dirty="0">
                        <a:latin typeface="Times New Roman"/>
                        <a:cs typeface="Times New Roman"/>
                      </a:endParaRPr>
                    </a:p>
                  </a:txBody>
                  <a:tcPr marL="0" marR="0" marT="0" marB="0">
                    <a:lnL>
                      <a:noFill/>
                    </a:lnL>
                    <a:lnR>
                      <a:noFill/>
                    </a:lnR>
                    <a:lnT w="12700">
                      <a:solidFill>
                        <a:srgbClr val="000000"/>
                      </a:solidFill>
                      <a:prstDash val="solid"/>
                    </a:lnT>
                    <a:lnB w="12700">
                      <a:solidFill>
                        <a:srgbClr val="000000"/>
                      </a:solidFill>
                      <a:prstDash val="soli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2001212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bject 3"/>
          <p:cNvSpPr/>
          <p:nvPr/>
        </p:nvSpPr>
        <p:spPr>
          <a:xfrm>
            <a:off x="2047113" y="311022"/>
            <a:ext cx="0" cy="5551170"/>
          </a:xfrm>
          <a:custGeom>
            <a:avLst/>
            <a:gdLst/>
            <a:ahLst/>
            <a:cxnLst/>
            <a:rect l="l" t="t" r="r" b="b"/>
            <a:pathLst>
              <a:path h="5551170">
                <a:moveTo>
                  <a:pt x="0" y="0"/>
                </a:moveTo>
                <a:lnTo>
                  <a:pt x="0" y="5550662"/>
                </a:lnTo>
              </a:path>
            </a:pathLst>
          </a:custGeom>
          <a:ln w="12700">
            <a:solidFill>
              <a:srgbClr val="000000"/>
            </a:solidFill>
          </a:ln>
        </p:spPr>
        <p:txBody>
          <a:bodyPr wrap="square" lIns="0" tIns="0" rIns="0" bIns="0" rtlCol="0"/>
          <a:lstStyle/>
          <a:p>
            <a:endParaRPr/>
          </a:p>
        </p:txBody>
      </p:sp>
      <p:graphicFrame>
        <p:nvGraphicFramePr>
          <p:cNvPr id="32" name="object 4"/>
          <p:cNvGraphicFramePr>
            <a:graphicFrameLocks noGrp="1"/>
          </p:cNvGraphicFramePr>
          <p:nvPr>
            <p:extLst>
              <p:ext uri="{D42A27DB-BD31-4B8C-83A1-F6EECF244321}">
                <p14:modId xmlns:p14="http://schemas.microsoft.com/office/powerpoint/2010/main" val="3073371597"/>
              </p:ext>
            </p:extLst>
          </p:nvPr>
        </p:nvGraphicFramePr>
        <p:xfrm>
          <a:off x="939228" y="311022"/>
          <a:ext cx="9782809" cy="5537957"/>
        </p:xfrm>
        <a:graphic>
          <a:graphicData uri="http://schemas.openxmlformats.org/drawingml/2006/table">
            <a:tbl>
              <a:tblPr firstRow="1" bandRow="1">
                <a:tableStyleId>{2D5ABB26-0587-4C30-8999-92F81FD0307C}</a:tableStyleId>
              </a:tblPr>
              <a:tblGrid>
                <a:gridCol w="1101725"/>
                <a:gridCol w="2456815"/>
                <a:gridCol w="3780790"/>
                <a:gridCol w="2443479"/>
              </a:tblGrid>
              <a:tr h="307848">
                <a:tc rowSpan="5">
                  <a:txBody>
                    <a:bodyPr/>
                    <a:lstStyle/>
                    <a:p>
                      <a:pPr>
                        <a:lnSpc>
                          <a:spcPct val="100000"/>
                        </a:lnSpc>
                      </a:pPr>
                      <a:endParaRPr sz="15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36955">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7517">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673353">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16687">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85494">
                <a:tc rowSpan="6">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7975">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3">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48818">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76681">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8767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2">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solidFill>
                          <a:schemeClr val="bg1"/>
                        </a:solidFill>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48895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33" name="object 5"/>
          <p:cNvSpPr/>
          <p:nvPr/>
        </p:nvSpPr>
        <p:spPr>
          <a:xfrm>
            <a:off x="4503801" y="311022"/>
            <a:ext cx="0" cy="5551170"/>
          </a:xfrm>
          <a:custGeom>
            <a:avLst/>
            <a:gdLst/>
            <a:ahLst/>
            <a:cxnLst/>
            <a:rect l="l" t="t" r="r" b="b"/>
            <a:pathLst>
              <a:path h="5551170">
                <a:moveTo>
                  <a:pt x="0" y="0"/>
                </a:moveTo>
                <a:lnTo>
                  <a:pt x="0" y="5550662"/>
                </a:lnTo>
              </a:path>
            </a:pathLst>
          </a:custGeom>
          <a:ln w="12700">
            <a:solidFill>
              <a:srgbClr val="000000"/>
            </a:solidFill>
          </a:ln>
        </p:spPr>
        <p:txBody>
          <a:bodyPr wrap="square" lIns="0" tIns="0" rIns="0" bIns="0" rtlCol="0"/>
          <a:lstStyle/>
          <a:p>
            <a:endParaRPr/>
          </a:p>
        </p:txBody>
      </p:sp>
      <p:sp>
        <p:nvSpPr>
          <p:cNvPr id="34" name="object 6"/>
          <p:cNvSpPr/>
          <p:nvPr/>
        </p:nvSpPr>
        <p:spPr>
          <a:xfrm>
            <a:off x="939228" y="311022"/>
            <a:ext cx="9794875" cy="5551170"/>
          </a:xfrm>
          <a:custGeom>
            <a:avLst/>
            <a:gdLst/>
            <a:ahLst/>
            <a:cxnLst/>
            <a:rect l="l" t="t" r="r" b="b"/>
            <a:pathLst>
              <a:path w="9794875" h="5551170">
                <a:moveTo>
                  <a:pt x="7344981" y="0"/>
                </a:moveTo>
                <a:lnTo>
                  <a:pt x="7344981" y="5550662"/>
                </a:lnTo>
              </a:path>
              <a:path w="9794875" h="5551170">
                <a:moveTo>
                  <a:pt x="3558222" y="314198"/>
                </a:moveTo>
                <a:lnTo>
                  <a:pt x="9794303" y="314198"/>
                </a:lnTo>
              </a:path>
              <a:path w="9794875" h="5551170">
                <a:moveTo>
                  <a:pt x="1101534" y="851153"/>
                </a:moveTo>
                <a:lnTo>
                  <a:pt x="9794303" y="851153"/>
                </a:lnTo>
              </a:path>
              <a:path w="9794875" h="5551170">
                <a:moveTo>
                  <a:pt x="1101534" y="1558671"/>
                </a:moveTo>
                <a:lnTo>
                  <a:pt x="9794303" y="1558671"/>
                </a:lnTo>
              </a:path>
              <a:path w="9794875" h="5551170">
                <a:moveTo>
                  <a:pt x="3558222" y="2232025"/>
                </a:moveTo>
                <a:lnTo>
                  <a:pt x="9794303" y="2232025"/>
                </a:lnTo>
              </a:path>
              <a:path w="9794875" h="5551170">
                <a:moveTo>
                  <a:pt x="0" y="2648712"/>
                </a:moveTo>
                <a:lnTo>
                  <a:pt x="9794303" y="2648712"/>
                </a:lnTo>
              </a:path>
              <a:path w="9794875" h="5551170">
                <a:moveTo>
                  <a:pt x="1101534" y="3434206"/>
                </a:moveTo>
                <a:lnTo>
                  <a:pt x="9794303" y="3434206"/>
                </a:lnTo>
              </a:path>
              <a:path w="9794875" h="5551170">
                <a:moveTo>
                  <a:pt x="3558222" y="3742181"/>
                </a:moveTo>
                <a:lnTo>
                  <a:pt x="9794303" y="3742181"/>
                </a:lnTo>
              </a:path>
              <a:path w="9794875" h="5551170">
                <a:moveTo>
                  <a:pt x="3558222" y="4191000"/>
                </a:moveTo>
                <a:lnTo>
                  <a:pt x="9794303" y="4191000"/>
                </a:lnTo>
              </a:path>
              <a:path w="9794875" h="5551170">
                <a:moveTo>
                  <a:pt x="1101534" y="4567682"/>
                </a:moveTo>
                <a:lnTo>
                  <a:pt x="9794303" y="4567682"/>
                </a:lnTo>
              </a:path>
              <a:path w="9794875" h="5551170">
                <a:moveTo>
                  <a:pt x="3558222" y="5055362"/>
                </a:moveTo>
                <a:lnTo>
                  <a:pt x="9794303" y="5055362"/>
                </a:lnTo>
              </a:path>
              <a:path w="9794875" h="5551170">
                <a:moveTo>
                  <a:pt x="6350" y="0"/>
                </a:moveTo>
                <a:lnTo>
                  <a:pt x="6350" y="5550662"/>
                </a:lnTo>
              </a:path>
              <a:path w="9794875" h="5551170">
                <a:moveTo>
                  <a:pt x="9787953" y="0"/>
                </a:moveTo>
                <a:lnTo>
                  <a:pt x="9787953" y="5550662"/>
                </a:lnTo>
              </a:path>
              <a:path w="9794875" h="5551170">
                <a:moveTo>
                  <a:pt x="0" y="6350"/>
                </a:moveTo>
                <a:lnTo>
                  <a:pt x="9794303" y="6350"/>
                </a:lnTo>
              </a:path>
              <a:path w="9794875" h="5551170">
                <a:moveTo>
                  <a:pt x="0" y="5544312"/>
                </a:moveTo>
                <a:lnTo>
                  <a:pt x="9794303" y="5544312"/>
                </a:lnTo>
              </a:path>
            </a:pathLst>
          </a:custGeom>
          <a:ln w="12700">
            <a:solidFill>
              <a:srgbClr val="000000"/>
            </a:solidFill>
          </a:ln>
        </p:spPr>
        <p:txBody>
          <a:bodyPr wrap="square" lIns="0" tIns="0" rIns="0" bIns="0" rtlCol="0"/>
          <a:lstStyle/>
          <a:p>
            <a:endParaRPr/>
          </a:p>
        </p:txBody>
      </p:sp>
      <p:sp>
        <p:nvSpPr>
          <p:cNvPr id="35" name="object 7"/>
          <p:cNvSpPr txBox="1"/>
          <p:nvPr/>
        </p:nvSpPr>
        <p:spPr>
          <a:xfrm>
            <a:off x="1371826" y="859918"/>
            <a:ext cx="250190" cy="1561465"/>
          </a:xfrm>
          <a:prstGeom prst="rect">
            <a:avLst/>
          </a:prstGeom>
        </p:spPr>
        <p:txBody>
          <a:bodyPr vert="vert270" wrap="square" lIns="0" tIns="0" rIns="0" bIns="0" rtlCol="0">
            <a:spAutoFit/>
          </a:bodyPr>
          <a:lstStyle/>
          <a:p>
            <a:pPr marL="12700">
              <a:lnSpc>
                <a:spcPts val="1839"/>
              </a:lnSpc>
            </a:pPr>
            <a:r>
              <a:rPr sz="1600" b="1" spc="-5" dirty="0">
                <a:latin typeface="Times New Roman"/>
                <a:cs typeface="Times New Roman"/>
              </a:rPr>
              <a:t>AREAL</a:t>
            </a:r>
            <a:r>
              <a:rPr sz="1600" b="1" spc="-245" dirty="0">
                <a:latin typeface="Times New Roman"/>
                <a:cs typeface="Times New Roman"/>
              </a:rPr>
              <a:t> </a:t>
            </a:r>
            <a:r>
              <a:rPr sz="1600" b="1" spc="-5" dirty="0">
                <a:latin typeface="Times New Roman"/>
                <a:cs typeface="Times New Roman"/>
              </a:rPr>
              <a:t>ASPECT</a:t>
            </a:r>
            <a:endParaRPr sz="1600">
              <a:latin typeface="Times New Roman"/>
              <a:cs typeface="Times New Roman"/>
            </a:endParaRPr>
          </a:p>
        </p:txBody>
      </p:sp>
      <p:sp>
        <p:nvSpPr>
          <p:cNvPr id="36" name="object 8"/>
          <p:cNvSpPr txBox="1"/>
          <p:nvPr/>
        </p:nvSpPr>
        <p:spPr>
          <a:xfrm>
            <a:off x="2034667" y="593217"/>
            <a:ext cx="174625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Circularity ratio</a:t>
            </a:r>
            <a:r>
              <a:rPr sz="1600" spc="40" dirty="0">
                <a:latin typeface="Times New Roman"/>
                <a:cs typeface="Times New Roman"/>
              </a:rPr>
              <a:t> </a:t>
            </a:r>
            <a:r>
              <a:rPr sz="1600" spc="-5" dirty="0">
                <a:latin typeface="Times New Roman"/>
                <a:cs typeface="Times New Roman"/>
              </a:rPr>
              <a:t>(Rc)</a:t>
            </a:r>
            <a:endParaRPr sz="1600">
              <a:latin typeface="Times New Roman"/>
              <a:cs typeface="Times New Roman"/>
            </a:endParaRPr>
          </a:p>
        </p:txBody>
      </p:sp>
      <p:sp>
        <p:nvSpPr>
          <p:cNvPr id="37" name="object 9"/>
          <p:cNvSpPr txBox="1"/>
          <p:nvPr/>
        </p:nvSpPr>
        <p:spPr>
          <a:xfrm>
            <a:off x="4466209" y="324738"/>
            <a:ext cx="1127125" cy="269240"/>
          </a:xfrm>
          <a:prstGeom prst="rect">
            <a:avLst/>
          </a:prstGeom>
        </p:spPr>
        <p:txBody>
          <a:bodyPr vert="horz" wrap="square" lIns="0" tIns="12065" rIns="0" bIns="0" rtlCol="0">
            <a:spAutoFit/>
          </a:bodyPr>
          <a:lstStyle/>
          <a:p>
            <a:pPr marL="38100">
              <a:lnSpc>
                <a:spcPct val="100000"/>
              </a:lnSpc>
              <a:spcBef>
                <a:spcPts val="95"/>
              </a:spcBef>
            </a:pPr>
            <a:r>
              <a:rPr sz="1600" dirty="0">
                <a:latin typeface="Times New Roman"/>
                <a:cs typeface="Times New Roman"/>
              </a:rPr>
              <a:t>R</a:t>
            </a:r>
            <a:r>
              <a:rPr sz="1575" baseline="-10582" dirty="0">
                <a:latin typeface="Times New Roman"/>
                <a:cs typeface="Times New Roman"/>
              </a:rPr>
              <a:t>c </a:t>
            </a:r>
            <a:r>
              <a:rPr sz="1600" spc="-5" dirty="0">
                <a:latin typeface="Times New Roman"/>
                <a:cs typeface="Times New Roman"/>
              </a:rPr>
              <a:t>= 4πA/</a:t>
            </a:r>
            <a:r>
              <a:rPr sz="1600" spc="-185" dirty="0">
                <a:latin typeface="Times New Roman"/>
                <a:cs typeface="Times New Roman"/>
              </a:rPr>
              <a:t> </a:t>
            </a:r>
            <a:r>
              <a:rPr sz="1600" dirty="0">
                <a:latin typeface="Times New Roman"/>
                <a:cs typeface="Times New Roman"/>
              </a:rPr>
              <a:t>P</a:t>
            </a:r>
            <a:r>
              <a:rPr sz="1575" baseline="34391" dirty="0">
                <a:latin typeface="Times New Roman"/>
                <a:cs typeface="Times New Roman"/>
              </a:rPr>
              <a:t>2</a:t>
            </a:r>
            <a:endParaRPr sz="1575" baseline="34391">
              <a:latin typeface="Times New Roman"/>
              <a:cs typeface="Times New Roman"/>
            </a:endParaRPr>
          </a:p>
        </p:txBody>
      </p:sp>
      <p:sp>
        <p:nvSpPr>
          <p:cNvPr id="38" name="object 10"/>
          <p:cNvSpPr txBox="1"/>
          <p:nvPr/>
        </p:nvSpPr>
        <p:spPr>
          <a:xfrm>
            <a:off x="8368665" y="324738"/>
            <a:ext cx="1377950" cy="269240"/>
          </a:xfrm>
          <a:prstGeom prst="rect">
            <a:avLst/>
          </a:prstGeom>
        </p:spPr>
        <p:txBody>
          <a:bodyPr vert="horz" wrap="square" lIns="0" tIns="12065" rIns="0" bIns="0" rtlCol="0">
            <a:spAutoFit/>
          </a:bodyPr>
          <a:lstStyle/>
          <a:p>
            <a:pPr marL="12700">
              <a:lnSpc>
                <a:spcPct val="100000"/>
              </a:lnSpc>
              <a:spcBef>
                <a:spcPts val="95"/>
              </a:spcBef>
            </a:pPr>
            <a:r>
              <a:rPr sz="1600" spc="-15" dirty="0">
                <a:latin typeface="Times New Roman"/>
                <a:cs typeface="Times New Roman"/>
              </a:rPr>
              <a:t>Miller,</a:t>
            </a:r>
            <a:r>
              <a:rPr sz="1600" dirty="0">
                <a:latin typeface="Times New Roman"/>
                <a:cs typeface="Times New Roman"/>
              </a:rPr>
              <a:t> </a:t>
            </a:r>
            <a:r>
              <a:rPr sz="1600" spc="-5" dirty="0">
                <a:latin typeface="Times New Roman"/>
                <a:cs typeface="Times New Roman"/>
              </a:rPr>
              <a:t>1953[70]</a:t>
            </a:r>
            <a:endParaRPr sz="1600">
              <a:latin typeface="Times New Roman"/>
              <a:cs typeface="Times New Roman"/>
            </a:endParaRPr>
          </a:p>
        </p:txBody>
      </p:sp>
      <p:sp>
        <p:nvSpPr>
          <p:cNvPr id="39" name="object 11"/>
          <p:cNvSpPr txBox="1"/>
          <p:nvPr/>
        </p:nvSpPr>
        <p:spPr>
          <a:xfrm>
            <a:off x="4466209" y="625221"/>
            <a:ext cx="3834129" cy="513080"/>
          </a:xfrm>
          <a:prstGeom prst="rect">
            <a:avLst/>
          </a:prstGeom>
        </p:spPr>
        <p:txBody>
          <a:bodyPr vert="horz" wrap="square" lIns="0" tIns="12065" rIns="0" bIns="0" rtlCol="0">
            <a:spAutoFit/>
          </a:bodyPr>
          <a:lstStyle/>
          <a:p>
            <a:pPr marL="38100" marR="30480">
              <a:lnSpc>
                <a:spcPct val="100000"/>
              </a:lnSpc>
              <a:spcBef>
                <a:spcPts val="95"/>
              </a:spcBef>
            </a:pPr>
            <a:r>
              <a:rPr sz="1600" spc="-5" dirty="0">
                <a:latin typeface="Times New Roman"/>
                <a:cs typeface="Times New Roman"/>
              </a:rPr>
              <a:t>Where, A= Basin area ( km</a:t>
            </a:r>
            <a:r>
              <a:rPr sz="1575" spc="-7" baseline="34391" dirty="0">
                <a:latin typeface="Times New Roman"/>
                <a:cs typeface="Times New Roman"/>
              </a:rPr>
              <a:t>2</a:t>
            </a:r>
            <a:r>
              <a:rPr sz="1600" spc="-5" dirty="0">
                <a:latin typeface="Times New Roman"/>
                <a:cs typeface="Times New Roman"/>
              </a:rPr>
              <a:t>), P= </a:t>
            </a:r>
            <a:r>
              <a:rPr sz="1600" spc="-10" dirty="0">
                <a:latin typeface="Times New Roman"/>
                <a:cs typeface="Times New Roman"/>
              </a:rPr>
              <a:t>Perimeter </a:t>
            </a:r>
            <a:r>
              <a:rPr sz="1600" spc="-5" dirty="0">
                <a:latin typeface="Times New Roman"/>
                <a:cs typeface="Times New Roman"/>
              </a:rPr>
              <a:t>of  </a:t>
            </a:r>
            <a:r>
              <a:rPr sz="1600" dirty="0">
                <a:latin typeface="Times New Roman"/>
                <a:cs typeface="Times New Roman"/>
              </a:rPr>
              <a:t>the </a:t>
            </a:r>
            <a:r>
              <a:rPr sz="1600" spc="-5" dirty="0">
                <a:latin typeface="Times New Roman"/>
                <a:cs typeface="Times New Roman"/>
              </a:rPr>
              <a:t>basin </a:t>
            </a:r>
            <a:r>
              <a:rPr sz="1600" spc="-15" dirty="0">
                <a:latin typeface="Times New Roman"/>
                <a:cs typeface="Times New Roman"/>
              </a:rPr>
              <a:t>(km), </a:t>
            </a:r>
            <a:r>
              <a:rPr sz="1600" spc="-5" dirty="0">
                <a:latin typeface="Times New Roman"/>
                <a:cs typeface="Times New Roman"/>
              </a:rPr>
              <a:t>π =</a:t>
            </a:r>
            <a:r>
              <a:rPr sz="1600" spc="75" dirty="0">
                <a:latin typeface="Times New Roman"/>
                <a:cs typeface="Times New Roman"/>
              </a:rPr>
              <a:t> </a:t>
            </a:r>
            <a:r>
              <a:rPr sz="1600" spc="-5" dirty="0">
                <a:latin typeface="Times New Roman"/>
                <a:cs typeface="Times New Roman"/>
              </a:rPr>
              <a:t>3.14</a:t>
            </a:r>
            <a:endParaRPr sz="1600">
              <a:latin typeface="Times New Roman"/>
              <a:cs typeface="Times New Roman"/>
            </a:endParaRPr>
          </a:p>
        </p:txBody>
      </p:sp>
      <p:sp>
        <p:nvSpPr>
          <p:cNvPr id="40" name="object 12"/>
          <p:cNvSpPr txBox="1"/>
          <p:nvPr/>
        </p:nvSpPr>
        <p:spPr>
          <a:xfrm>
            <a:off x="2034667" y="1369567"/>
            <a:ext cx="1755139"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Elongation ratio</a:t>
            </a:r>
            <a:r>
              <a:rPr sz="1600" spc="5" dirty="0">
                <a:latin typeface="Times New Roman"/>
                <a:cs typeface="Times New Roman"/>
              </a:rPr>
              <a:t> </a:t>
            </a:r>
            <a:r>
              <a:rPr sz="1600" spc="-5" dirty="0">
                <a:latin typeface="Times New Roman"/>
                <a:cs typeface="Times New Roman"/>
              </a:rPr>
              <a:t>(Re)</a:t>
            </a:r>
            <a:endParaRPr sz="1600">
              <a:latin typeface="Times New Roman"/>
              <a:cs typeface="Times New Roman"/>
            </a:endParaRPr>
          </a:p>
        </p:txBody>
      </p:sp>
      <p:sp>
        <p:nvSpPr>
          <p:cNvPr id="41" name="object 13"/>
          <p:cNvSpPr txBox="1"/>
          <p:nvPr/>
        </p:nvSpPr>
        <p:spPr>
          <a:xfrm>
            <a:off x="4466209" y="1247648"/>
            <a:ext cx="3528695" cy="513080"/>
          </a:xfrm>
          <a:prstGeom prst="rect">
            <a:avLst/>
          </a:prstGeom>
        </p:spPr>
        <p:txBody>
          <a:bodyPr vert="horz" wrap="square" lIns="0" tIns="12065" rIns="0" bIns="0" rtlCol="0">
            <a:spAutoFit/>
          </a:bodyPr>
          <a:lstStyle/>
          <a:p>
            <a:pPr marL="38100" marR="30480">
              <a:lnSpc>
                <a:spcPct val="100000"/>
              </a:lnSpc>
              <a:spcBef>
                <a:spcPts val="95"/>
              </a:spcBef>
            </a:pPr>
            <a:r>
              <a:rPr sz="1600" spc="-5" dirty="0">
                <a:latin typeface="Times New Roman"/>
                <a:cs typeface="Times New Roman"/>
              </a:rPr>
              <a:t>Where, A= Area of the basin (km</a:t>
            </a:r>
            <a:r>
              <a:rPr sz="1575" spc="-7" baseline="34391" dirty="0">
                <a:latin typeface="Times New Roman"/>
                <a:cs typeface="Times New Roman"/>
              </a:rPr>
              <a:t>2</a:t>
            </a:r>
            <a:r>
              <a:rPr sz="1600" spc="-5" dirty="0">
                <a:latin typeface="Times New Roman"/>
                <a:cs typeface="Times New Roman"/>
              </a:rPr>
              <a:t>),  </a:t>
            </a:r>
            <a:r>
              <a:rPr sz="1600" spc="-10" dirty="0">
                <a:latin typeface="Times New Roman"/>
                <a:cs typeface="Times New Roman"/>
              </a:rPr>
              <a:t>L=Maximum </a:t>
            </a:r>
            <a:r>
              <a:rPr sz="1600" spc="-5" dirty="0">
                <a:latin typeface="Times New Roman"/>
                <a:cs typeface="Times New Roman"/>
              </a:rPr>
              <a:t>basin length </a:t>
            </a:r>
            <a:r>
              <a:rPr sz="1600" spc="-15" dirty="0">
                <a:latin typeface="Times New Roman"/>
                <a:cs typeface="Times New Roman"/>
              </a:rPr>
              <a:t>(km) </a:t>
            </a:r>
            <a:r>
              <a:rPr sz="1600" spc="-5" dirty="0">
                <a:latin typeface="Times New Roman"/>
                <a:cs typeface="Times New Roman"/>
              </a:rPr>
              <a:t>, π =</a:t>
            </a:r>
            <a:r>
              <a:rPr sz="1600" spc="165" dirty="0">
                <a:latin typeface="Times New Roman"/>
                <a:cs typeface="Times New Roman"/>
              </a:rPr>
              <a:t> </a:t>
            </a:r>
            <a:r>
              <a:rPr sz="1600" spc="-5" dirty="0">
                <a:latin typeface="Times New Roman"/>
                <a:cs typeface="Times New Roman"/>
              </a:rPr>
              <a:t>3.14</a:t>
            </a:r>
            <a:endParaRPr sz="1600">
              <a:latin typeface="Times New Roman"/>
              <a:cs typeface="Times New Roman"/>
            </a:endParaRPr>
          </a:p>
        </p:txBody>
      </p:sp>
      <p:sp>
        <p:nvSpPr>
          <p:cNvPr id="42" name="object 14"/>
          <p:cNvSpPr txBox="1"/>
          <p:nvPr/>
        </p:nvSpPr>
        <p:spPr>
          <a:xfrm>
            <a:off x="8322944" y="1377187"/>
            <a:ext cx="14859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Schumn,1956[68]</a:t>
            </a:r>
            <a:endParaRPr sz="1600">
              <a:latin typeface="Times New Roman"/>
              <a:cs typeface="Times New Roman"/>
            </a:endParaRPr>
          </a:p>
        </p:txBody>
      </p:sp>
      <p:sp>
        <p:nvSpPr>
          <p:cNvPr id="43" name="object 15"/>
          <p:cNvSpPr txBox="1"/>
          <p:nvPr/>
        </p:nvSpPr>
        <p:spPr>
          <a:xfrm>
            <a:off x="2034667" y="2146554"/>
            <a:ext cx="1652270"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Times New Roman"/>
                <a:cs typeface="Times New Roman"/>
              </a:rPr>
              <a:t>Constant of channel  maintenance</a:t>
            </a:r>
            <a:endParaRPr sz="1600">
              <a:latin typeface="Times New Roman"/>
              <a:cs typeface="Times New Roman"/>
            </a:endParaRPr>
          </a:p>
        </p:txBody>
      </p:sp>
      <p:sp>
        <p:nvSpPr>
          <p:cNvPr id="44" name="object 16"/>
          <p:cNvSpPr txBox="1"/>
          <p:nvPr/>
        </p:nvSpPr>
        <p:spPr>
          <a:xfrm>
            <a:off x="4491609" y="2059939"/>
            <a:ext cx="36201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Where C= Constant of channel</a:t>
            </a:r>
            <a:r>
              <a:rPr sz="1600" spc="25" dirty="0">
                <a:latin typeface="Times New Roman"/>
                <a:cs typeface="Times New Roman"/>
              </a:rPr>
              <a:t> </a:t>
            </a:r>
            <a:r>
              <a:rPr sz="1600" spc="-5" dirty="0">
                <a:latin typeface="Times New Roman"/>
                <a:cs typeface="Times New Roman"/>
              </a:rPr>
              <a:t>maintenance</a:t>
            </a:r>
            <a:endParaRPr sz="1600">
              <a:latin typeface="Times New Roman"/>
              <a:cs typeface="Times New Roman"/>
            </a:endParaRPr>
          </a:p>
        </p:txBody>
      </p:sp>
      <p:sp>
        <p:nvSpPr>
          <p:cNvPr id="45" name="object 17"/>
          <p:cNvSpPr txBox="1"/>
          <p:nvPr/>
        </p:nvSpPr>
        <p:spPr>
          <a:xfrm>
            <a:off x="8418956" y="2067560"/>
            <a:ext cx="149987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Horton, 1945</a:t>
            </a:r>
            <a:r>
              <a:rPr sz="1600" spc="-50" dirty="0">
                <a:latin typeface="Times New Roman"/>
                <a:cs typeface="Times New Roman"/>
              </a:rPr>
              <a:t> </a:t>
            </a:r>
            <a:r>
              <a:rPr sz="1600" spc="-5" dirty="0">
                <a:latin typeface="Times New Roman"/>
                <a:cs typeface="Times New Roman"/>
              </a:rPr>
              <a:t>[69]</a:t>
            </a:r>
            <a:endParaRPr sz="1600">
              <a:latin typeface="Times New Roman"/>
              <a:cs typeface="Times New Roman"/>
            </a:endParaRPr>
          </a:p>
        </p:txBody>
      </p:sp>
      <p:sp>
        <p:nvSpPr>
          <p:cNvPr id="46" name="object 18"/>
          <p:cNvSpPr txBox="1"/>
          <p:nvPr/>
        </p:nvSpPr>
        <p:spPr>
          <a:xfrm>
            <a:off x="1371826" y="3603565"/>
            <a:ext cx="250190" cy="1610995"/>
          </a:xfrm>
          <a:prstGeom prst="rect">
            <a:avLst/>
          </a:prstGeom>
        </p:spPr>
        <p:txBody>
          <a:bodyPr vert="vert270" wrap="square" lIns="0" tIns="0" rIns="0" bIns="0" rtlCol="0">
            <a:spAutoFit/>
          </a:bodyPr>
          <a:lstStyle/>
          <a:p>
            <a:pPr marL="12700">
              <a:lnSpc>
                <a:spcPts val="1839"/>
              </a:lnSpc>
            </a:pPr>
            <a:r>
              <a:rPr sz="1600" b="1" spc="-5" dirty="0">
                <a:latin typeface="Times New Roman"/>
                <a:cs typeface="Times New Roman"/>
              </a:rPr>
              <a:t>RELIEF</a:t>
            </a:r>
            <a:r>
              <a:rPr sz="1600" b="1" spc="-215" dirty="0">
                <a:latin typeface="Times New Roman"/>
                <a:cs typeface="Times New Roman"/>
              </a:rPr>
              <a:t> </a:t>
            </a:r>
            <a:r>
              <a:rPr sz="1600" b="1" spc="-5" dirty="0">
                <a:latin typeface="Times New Roman"/>
                <a:cs typeface="Times New Roman"/>
              </a:rPr>
              <a:t>ASPECT</a:t>
            </a:r>
            <a:endParaRPr sz="1600">
              <a:latin typeface="Times New Roman"/>
              <a:cs typeface="Times New Roman"/>
            </a:endParaRPr>
          </a:p>
        </p:txBody>
      </p:sp>
      <p:sp>
        <p:nvSpPr>
          <p:cNvPr id="47" name="object 19"/>
          <p:cNvSpPr txBox="1"/>
          <p:nvPr/>
        </p:nvSpPr>
        <p:spPr>
          <a:xfrm>
            <a:off x="2034667" y="3206242"/>
            <a:ext cx="1694814" cy="269240"/>
          </a:xfrm>
          <a:prstGeom prst="rect">
            <a:avLst/>
          </a:prstGeom>
        </p:spPr>
        <p:txBody>
          <a:bodyPr vert="horz" wrap="square" lIns="0" tIns="12065" rIns="0" bIns="0" rtlCol="0">
            <a:spAutoFit/>
          </a:bodyPr>
          <a:lstStyle/>
          <a:p>
            <a:pPr marL="12700">
              <a:lnSpc>
                <a:spcPct val="100000"/>
              </a:lnSpc>
              <a:spcBef>
                <a:spcPts val="95"/>
              </a:spcBef>
            </a:pPr>
            <a:r>
              <a:rPr sz="1600" spc="-20" dirty="0">
                <a:latin typeface="Times New Roman"/>
                <a:cs typeface="Times New Roman"/>
              </a:rPr>
              <a:t>Watershed </a:t>
            </a:r>
            <a:r>
              <a:rPr sz="1600" spc="-5" dirty="0">
                <a:latin typeface="Times New Roman"/>
                <a:cs typeface="Times New Roman"/>
              </a:rPr>
              <a:t>relief</a:t>
            </a:r>
            <a:r>
              <a:rPr sz="1600" spc="45" dirty="0">
                <a:latin typeface="Times New Roman"/>
                <a:cs typeface="Times New Roman"/>
              </a:rPr>
              <a:t> </a:t>
            </a:r>
            <a:r>
              <a:rPr sz="1600" spc="-5" dirty="0">
                <a:latin typeface="Times New Roman"/>
                <a:cs typeface="Times New Roman"/>
              </a:rPr>
              <a:t>(H)</a:t>
            </a:r>
            <a:endParaRPr sz="1600">
              <a:latin typeface="Times New Roman"/>
              <a:cs typeface="Times New Roman"/>
            </a:endParaRPr>
          </a:p>
        </p:txBody>
      </p:sp>
      <p:sp>
        <p:nvSpPr>
          <p:cNvPr id="48" name="object 20"/>
          <p:cNvSpPr txBox="1"/>
          <p:nvPr/>
        </p:nvSpPr>
        <p:spPr>
          <a:xfrm>
            <a:off x="4491609" y="3206242"/>
            <a:ext cx="380428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point</a:t>
            </a:r>
            <a:r>
              <a:rPr sz="1600" spc="100" dirty="0">
                <a:latin typeface="Times New Roman"/>
                <a:cs typeface="Times New Roman"/>
              </a:rPr>
              <a:t> </a:t>
            </a:r>
            <a:r>
              <a:rPr sz="1600" dirty="0">
                <a:latin typeface="Times New Roman"/>
                <a:cs typeface="Times New Roman"/>
              </a:rPr>
              <a:t>of</a:t>
            </a:r>
            <a:r>
              <a:rPr sz="1600" spc="110" dirty="0">
                <a:latin typeface="Times New Roman"/>
                <a:cs typeface="Times New Roman"/>
              </a:rPr>
              <a:t> </a:t>
            </a:r>
            <a:r>
              <a:rPr sz="1600" dirty="0">
                <a:latin typeface="Times New Roman"/>
                <a:cs typeface="Times New Roman"/>
              </a:rPr>
              <a:t>watershed)</a:t>
            </a:r>
            <a:r>
              <a:rPr sz="1600" spc="114" dirty="0">
                <a:latin typeface="Times New Roman"/>
                <a:cs typeface="Times New Roman"/>
              </a:rPr>
              <a:t> </a:t>
            </a:r>
            <a:r>
              <a:rPr sz="1600" spc="-5" dirty="0">
                <a:latin typeface="Times New Roman"/>
                <a:cs typeface="Times New Roman"/>
              </a:rPr>
              <a:t>-</a:t>
            </a:r>
            <a:r>
              <a:rPr sz="1600" spc="110" dirty="0">
                <a:latin typeface="Times New Roman"/>
                <a:cs typeface="Times New Roman"/>
              </a:rPr>
              <a:t> </a:t>
            </a:r>
            <a:r>
              <a:rPr sz="1600" spc="-5" dirty="0">
                <a:latin typeface="Times New Roman"/>
                <a:cs typeface="Times New Roman"/>
              </a:rPr>
              <a:t>(Difference</a:t>
            </a:r>
            <a:r>
              <a:rPr sz="1600" spc="114" dirty="0">
                <a:latin typeface="Times New Roman"/>
                <a:cs typeface="Times New Roman"/>
              </a:rPr>
              <a:t> </a:t>
            </a:r>
            <a:r>
              <a:rPr sz="1600" spc="-5" dirty="0">
                <a:latin typeface="Times New Roman"/>
                <a:cs typeface="Times New Roman"/>
              </a:rPr>
              <a:t>in</a:t>
            </a:r>
            <a:r>
              <a:rPr sz="1600" spc="120" dirty="0">
                <a:latin typeface="Times New Roman"/>
                <a:cs typeface="Times New Roman"/>
              </a:rPr>
              <a:t> </a:t>
            </a:r>
            <a:r>
              <a:rPr sz="1600" spc="-5" dirty="0">
                <a:latin typeface="Times New Roman"/>
                <a:cs typeface="Times New Roman"/>
              </a:rPr>
              <a:t>elevation</a:t>
            </a:r>
            <a:endParaRPr sz="1600" dirty="0">
              <a:latin typeface="Times New Roman"/>
              <a:cs typeface="Times New Roman"/>
            </a:endParaRPr>
          </a:p>
        </p:txBody>
      </p:sp>
      <p:sp>
        <p:nvSpPr>
          <p:cNvPr id="49" name="object 21"/>
          <p:cNvSpPr txBox="1"/>
          <p:nvPr/>
        </p:nvSpPr>
        <p:spPr>
          <a:xfrm>
            <a:off x="4491609" y="3450082"/>
            <a:ext cx="195453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Times New Roman"/>
                <a:cs typeface="Times New Roman"/>
              </a:rPr>
              <a:t>of </a:t>
            </a:r>
            <a:r>
              <a:rPr sz="1600" spc="-5" dirty="0">
                <a:latin typeface="Times New Roman"/>
                <a:cs typeface="Times New Roman"/>
              </a:rPr>
              <a:t>the watershed</a:t>
            </a:r>
            <a:r>
              <a:rPr sz="1600" spc="5" dirty="0">
                <a:latin typeface="Times New Roman"/>
                <a:cs typeface="Times New Roman"/>
              </a:rPr>
              <a:t> </a:t>
            </a:r>
            <a:r>
              <a:rPr sz="1600" spc="-5" dirty="0">
                <a:latin typeface="Times New Roman"/>
                <a:cs typeface="Times New Roman"/>
              </a:rPr>
              <a:t>outlet)</a:t>
            </a:r>
            <a:endParaRPr sz="1600">
              <a:latin typeface="Times New Roman"/>
              <a:cs typeface="Times New Roman"/>
            </a:endParaRPr>
          </a:p>
        </p:txBody>
      </p:sp>
      <p:sp>
        <p:nvSpPr>
          <p:cNvPr id="50" name="object 22"/>
          <p:cNvSpPr txBox="1"/>
          <p:nvPr/>
        </p:nvSpPr>
        <p:spPr>
          <a:xfrm>
            <a:off x="4453509" y="2491384"/>
            <a:ext cx="6185916" cy="734817"/>
          </a:xfrm>
          <a:prstGeom prst="rect">
            <a:avLst/>
          </a:prstGeom>
        </p:spPr>
        <p:txBody>
          <a:bodyPr vert="horz" wrap="square" lIns="0" tIns="125730" rIns="0" bIns="0" rtlCol="0">
            <a:spAutoFit/>
          </a:bodyPr>
          <a:lstStyle/>
          <a:p>
            <a:pPr marL="50800">
              <a:lnSpc>
                <a:spcPct val="100000"/>
              </a:lnSpc>
              <a:spcBef>
                <a:spcPts val="990"/>
              </a:spcBef>
            </a:pPr>
            <a:r>
              <a:rPr sz="1600" dirty="0">
                <a:latin typeface="Times New Roman"/>
                <a:cs typeface="Times New Roman"/>
              </a:rPr>
              <a:t>D</a:t>
            </a:r>
            <a:r>
              <a:rPr sz="1575" baseline="-10582" dirty="0">
                <a:latin typeface="Times New Roman"/>
                <a:cs typeface="Times New Roman"/>
              </a:rPr>
              <a:t>d </a:t>
            </a:r>
            <a:r>
              <a:rPr sz="1600" spc="-5" dirty="0">
                <a:latin typeface="Times New Roman"/>
                <a:cs typeface="Times New Roman"/>
              </a:rPr>
              <a:t>= Drainage density</a:t>
            </a:r>
            <a:r>
              <a:rPr sz="1600" spc="-95" dirty="0">
                <a:latin typeface="Times New Roman"/>
                <a:cs typeface="Times New Roman"/>
              </a:rPr>
              <a:t> </a:t>
            </a:r>
            <a:r>
              <a:rPr sz="1600" spc="-5" dirty="0">
                <a:latin typeface="Times New Roman"/>
                <a:cs typeface="Times New Roman"/>
              </a:rPr>
              <a:t>(km/km</a:t>
            </a:r>
            <a:r>
              <a:rPr sz="1575" spc="-7" baseline="34391" dirty="0">
                <a:latin typeface="Times New Roman"/>
                <a:cs typeface="Times New Roman"/>
              </a:rPr>
              <a:t>2</a:t>
            </a:r>
            <a:r>
              <a:rPr sz="1600" spc="-5" dirty="0">
                <a:latin typeface="Times New Roman"/>
                <a:cs typeface="Times New Roman"/>
              </a:rPr>
              <a:t>)</a:t>
            </a:r>
            <a:endParaRPr sz="1600" dirty="0">
              <a:latin typeface="Times New Roman"/>
              <a:cs typeface="Times New Roman"/>
            </a:endParaRPr>
          </a:p>
          <a:p>
            <a:pPr marL="50800">
              <a:lnSpc>
                <a:spcPct val="100000"/>
              </a:lnSpc>
              <a:spcBef>
                <a:spcPts val="895"/>
              </a:spcBef>
            </a:pPr>
            <a:r>
              <a:rPr sz="1600" spc="-10" dirty="0">
                <a:latin typeface="Times New Roman"/>
                <a:cs typeface="Times New Roman"/>
              </a:rPr>
              <a:t>H=</a:t>
            </a:r>
            <a:r>
              <a:rPr sz="1600" spc="95" dirty="0">
                <a:latin typeface="Times New Roman"/>
                <a:cs typeface="Times New Roman"/>
              </a:rPr>
              <a:t> </a:t>
            </a:r>
            <a:r>
              <a:rPr sz="1600" spc="-5" dirty="0">
                <a:latin typeface="Times New Roman"/>
                <a:cs typeface="Times New Roman"/>
              </a:rPr>
              <a:t>(Difference</a:t>
            </a:r>
            <a:r>
              <a:rPr sz="1600" spc="114" dirty="0">
                <a:latin typeface="Times New Roman"/>
                <a:cs typeface="Times New Roman"/>
              </a:rPr>
              <a:t> </a:t>
            </a:r>
            <a:r>
              <a:rPr sz="1600" dirty="0">
                <a:latin typeface="Times New Roman"/>
                <a:cs typeface="Times New Roman"/>
              </a:rPr>
              <a:t>in</a:t>
            </a:r>
            <a:r>
              <a:rPr sz="1600" spc="90" dirty="0">
                <a:latin typeface="Times New Roman"/>
                <a:cs typeface="Times New Roman"/>
              </a:rPr>
              <a:t> </a:t>
            </a:r>
            <a:r>
              <a:rPr sz="1600" spc="-5" dirty="0">
                <a:latin typeface="Times New Roman"/>
                <a:cs typeface="Times New Roman"/>
              </a:rPr>
              <a:t>elevation</a:t>
            </a:r>
            <a:r>
              <a:rPr sz="1600" spc="105" dirty="0">
                <a:latin typeface="Times New Roman"/>
                <a:cs typeface="Times New Roman"/>
              </a:rPr>
              <a:t> </a:t>
            </a:r>
            <a:r>
              <a:rPr sz="1600" dirty="0">
                <a:latin typeface="Times New Roman"/>
                <a:cs typeface="Times New Roman"/>
              </a:rPr>
              <a:t>of</a:t>
            </a:r>
            <a:r>
              <a:rPr sz="1600" spc="90" dirty="0">
                <a:latin typeface="Times New Roman"/>
                <a:cs typeface="Times New Roman"/>
              </a:rPr>
              <a:t> </a:t>
            </a:r>
            <a:r>
              <a:rPr sz="1600" spc="-5" dirty="0">
                <a:latin typeface="Times New Roman"/>
                <a:cs typeface="Times New Roman"/>
              </a:rPr>
              <a:t>the</a:t>
            </a:r>
            <a:r>
              <a:rPr sz="1600" spc="95" dirty="0">
                <a:latin typeface="Times New Roman"/>
                <a:cs typeface="Times New Roman"/>
              </a:rPr>
              <a:t> </a:t>
            </a:r>
            <a:r>
              <a:rPr sz="1600" spc="-5" dirty="0" smtClean="0">
                <a:latin typeface="Times New Roman"/>
                <a:cs typeface="Times New Roman"/>
              </a:rPr>
              <a:t>highest</a:t>
            </a:r>
            <a:r>
              <a:rPr lang="en-IN" sz="1600" spc="-5" dirty="0" smtClean="0">
                <a:latin typeface="Times New Roman"/>
                <a:cs typeface="Times New Roman"/>
              </a:rPr>
              <a:t>        </a:t>
            </a:r>
            <a:r>
              <a:rPr sz="2400" spc="-7" baseline="-32986" dirty="0" smtClean="0">
                <a:latin typeface="Times New Roman"/>
                <a:cs typeface="Times New Roman"/>
              </a:rPr>
              <a:t>Schumn,1956[68</a:t>
            </a:r>
            <a:r>
              <a:rPr sz="2400" spc="-7" baseline="-32986" dirty="0">
                <a:latin typeface="Times New Roman"/>
                <a:cs typeface="Times New Roman"/>
              </a:rPr>
              <a:t>]</a:t>
            </a:r>
            <a:endParaRPr sz="2400" baseline="-32986" dirty="0">
              <a:latin typeface="Times New Roman"/>
              <a:cs typeface="Times New Roman"/>
            </a:endParaRPr>
          </a:p>
        </p:txBody>
      </p:sp>
      <p:sp>
        <p:nvSpPr>
          <p:cNvPr id="51" name="object 23"/>
          <p:cNvSpPr txBox="1"/>
          <p:nvPr/>
        </p:nvSpPr>
        <p:spPr>
          <a:xfrm>
            <a:off x="2009267" y="4166108"/>
            <a:ext cx="1390650" cy="269240"/>
          </a:xfrm>
          <a:prstGeom prst="rect">
            <a:avLst/>
          </a:prstGeom>
        </p:spPr>
        <p:txBody>
          <a:bodyPr vert="horz" wrap="square" lIns="0" tIns="12065" rIns="0" bIns="0" rtlCol="0">
            <a:spAutoFit/>
          </a:bodyPr>
          <a:lstStyle/>
          <a:p>
            <a:pPr marL="38100">
              <a:lnSpc>
                <a:spcPct val="100000"/>
              </a:lnSpc>
              <a:spcBef>
                <a:spcPts val="95"/>
              </a:spcBef>
            </a:pPr>
            <a:r>
              <a:rPr sz="1600" spc="-5" dirty="0">
                <a:latin typeface="Times New Roman"/>
                <a:cs typeface="Times New Roman"/>
              </a:rPr>
              <a:t>Relief ratio</a:t>
            </a:r>
            <a:r>
              <a:rPr sz="1600" spc="10" dirty="0">
                <a:latin typeface="Times New Roman"/>
                <a:cs typeface="Times New Roman"/>
              </a:rPr>
              <a:t> </a:t>
            </a:r>
            <a:r>
              <a:rPr sz="1600" dirty="0">
                <a:latin typeface="Times New Roman"/>
                <a:cs typeface="Times New Roman"/>
              </a:rPr>
              <a:t>(R</a:t>
            </a:r>
            <a:r>
              <a:rPr sz="1575" baseline="-10582" dirty="0">
                <a:latin typeface="Times New Roman"/>
                <a:cs typeface="Times New Roman"/>
              </a:rPr>
              <a:t>h</a:t>
            </a:r>
            <a:r>
              <a:rPr sz="1600" dirty="0">
                <a:latin typeface="Times New Roman"/>
                <a:cs typeface="Times New Roman"/>
              </a:rPr>
              <a:t>)</a:t>
            </a:r>
            <a:endParaRPr sz="1600">
              <a:latin typeface="Times New Roman"/>
              <a:cs typeface="Times New Roman"/>
            </a:endParaRPr>
          </a:p>
        </p:txBody>
      </p:sp>
      <p:sp>
        <p:nvSpPr>
          <p:cNvPr id="52" name="object 24"/>
          <p:cNvSpPr txBox="1"/>
          <p:nvPr/>
        </p:nvSpPr>
        <p:spPr>
          <a:xfrm>
            <a:off x="4466209" y="3753103"/>
            <a:ext cx="1960245" cy="269240"/>
          </a:xfrm>
          <a:prstGeom prst="rect">
            <a:avLst/>
          </a:prstGeom>
        </p:spPr>
        <p:txBody>
          <a:bodyPr vert="horz" wrap="square" lIns="0" tIns="12065" rIns="0" bIns="0" rtlCol="0">
            <a:spAutoFit/>
          </a:bodyPr>
          <a:lstStyle/>
          <a:p>
            <a:pPr marL="38100">
              <a:lnSpc>
                <a:spcPct val="100000"/>
              </a:lnSpc>
              <a:spcBef>
                <a:spcPts val="95"/>
              </a:spcBef>
            </a:pPr>
            <a:r>
              <a:rPr sz="1600" spc="-5" dirty="0">
                <a:latin typeface="Times New Roman"/>
                <a:cs typeface="Times New Roman"/>
              </a:rPr>
              <a:t>Where </a:t>
            </a:r>
            <a:r>
              <a:rPr sz="1600" dirty="0">
                <a:latin typeface="Times New Roman"/>
                <a:cs typeface="Times New Roman"/>
              </a:rPr>
              <a:t>R</a:t>
            </a:r>
            <a:r>
              <a:rPr sz="1575" baseline="-10582" dirty="0">
                <a:latin typeface="Times New Roman"/>
                <a:cs typeface="Times New Roman"/>
              </a:rPr>
              <a:t>h</a:t>
            </a:r>
            <a:r>
              <a:rPr sz="1600" dirty="0">
                <a:latin typeface="Times New Roman"/>
                <a:cs typeface="Times New Roman"/>
              </a:rPr>
              <a:t>= </a:t>
            </a:r>
            <a:r>
              <a:rPr sz="1600" spc="-5" dirty="0">
                <a:latin typeface="Times New Roman"/>
                <a:cs typeface="Times New Roman"/>
              </a:rPr>
              <a:t>Relief</a:t>
            </a:r>
            <a:r>
              <a:rPr sz="1600" dirty="0">
                <a:latin typeface="Times New Roman"/>
                <a:cs typeface="Times New Roman"/>
              </a:rPr>
              <a:t> </a:t>
            </a:r>
            <a:r>
              <a:rPr sz="1600" spc="-5" dirty="0">
                <a:latin typeface="Times New Roman"/>
                <a:cs typeface="Times New Roman"/>
              </a:rPr>
              <a:t>ratio</a:t>
            </a:r>
            <a:endParaRPr sz="1600">
              <a:latin typeface="Times New Roman"/>
              <a:cs typeface="Times New Roman"/>
            </a:endParaRPr>
          </a:p>
        </p:txBody>
      </p:sp>
      <p:sp>
        <p:nvSpPr>
          <p:cNvPr id="53" name="object 25"/>
          <p:cNvSpPr txBox="1"/>
          <p:nvPr/>
        </p:nvSpPr>
        <p:spPr>
          <a:xfrm>
            <a:off x="8272653" y="3753103"/>
            <a:ext cx="148780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Schumn,1956[68]</a:t>
            </a:r>
            <a:endParaRPr sz="1600">
              <a:latin typeface="Times New Roman"/>
              <a:cs typeface="Times New Roman"/>
            </a:endParaRPr>
          </a:p>
        </p:txBody>
      </p:sp>
      <p:sp>
        <p:nvSpPr>
          <p:cNvPr id="54" name="object 26"/>
          <p:cNvSpPr txBox="1"/>
          <p:nvPr/>
        </p:nvSpPr>
        <p:spPr>
          <a:xfrm>
            <a:off x="4491609" y="4131690"/>
            <a:ext cx="320484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Where H = </a:t>
            </a:r>
            <a:r>
              <a:rPr sz="1600" spc="-25" dirty="0">
                <a:latin typeface="Times New Roman"/>
                <a:cs typeface="Times New Roman"/>
              </a:rPr>
              <a:t>Total </a:t>
            </a:r>
            <a:r>
              <a:rPr sz="1600" spc="-10" dirty="0">
                <a:latin typeface="Times New Roman"/>
                <a:cs typeface="Times New Roman"/>
              </a:rPr>
              <a:t>catchment </a:t>
            </a:r>
            <a:r>
              <a:rPr sz="1600" spc="-5" dirty="0">
                <a:latin typeface="Times New Roman"/>
                <a:cs typeface="Times New Roman"/>
              </a:rPr>
              <a:t>relief</a:t>
            </a:r>
            <a:r>
              <a:rPr sz="1600" spc="100" dirty="0">
                <a:latin typeface="Times New Roman"/>
                <a:cs typeface="Times New Roman"/>
              </a:rPr>
              <a:t> </a:t>
            </a:r>
            <a:r>
              <a:rPr sz="1600" spc="-10" dirty="0">
                <a:latin typeface="Times New Roman"/>
                <a:cs typeface="Times New Roman"/>
              </a:rPr>
              <a:t>(km)</a:t>
            </a:r>
            <a:endParaRPr sz="1600">
              <a:latin typeface="Times New Roman"/>
              <a:cs typeface="Times New Roman"/>
            </a:endParaRPr>
          </a:p>
        </p:txBody>
      </p:sp>
      <p:sp>
        <p:nvSpPr>
          <p:cNvPr id="55" name="object 27"/>
          <p:cNvSpPr txBox="1"/>
          <p:nvPr/>
        </p:nvSpPr>
        <p:spPr>
          <a:xfrm>
            <a:off x="4644009" y="4544695"/>
            <a:ext cx="331533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L = </a:t>
            </a:r>
            <a:r>
              <a:rPr sz="1600" spc="-10" dirty="0">
                <a:latin typeface="Times New Roman"/>
                <a:cs typeface="Times New Roman"/>
              </a:rPr>
              <a:t>Maximum </a:t>
            </a:r>
            <a:r>
              <a:rPr sz="1600" spc="-5" dirty="0">
                <a:latin typeface="Times New Roman"/>
                <a:cs typeface="Times New Roman"/>
              </a:rPr>
              <a:t>length of </a:t>
            </a:r>
            <a:r>
              <a:rPr sz="1600" spc="-10" dirty="0">
                <a:latin typeface="Times New Roman"/>
                <a:cs typeface="Times New Roman"/>
              </a:rPr>
              <a:t>catchment</a:t>
            </a:r>
            <a:r>
              <a:rPr sz="1600" spc="75" dirty="0">
                <a:latin typeface="Times New Roman"/>
                <a:cs typeface="Times New Roman"/>
              </a:rPr>
              <a:t> </a:t>
            </a:r>
            <a:r>
              <a:rPr sz="1600" spc="-10" dirty="0">
                <a:latin typeface="Times New Roman"/>
                <a:cs typeface="Times New Roman"/>
              </a:rPr>
              <a:t>(km)</a:t>
            </a:r>
            <a:endParaRPr sz="1600">
              <a:latin typeface="Times New Roman"/>
              <a:cs typeface="Times New Roman"/>
            </a:endParaRPr>
          </a:p>
        </p:txBody>
      </p:sp>
      <p:sp>
        <p:nvSpPr>
          <p:cNvPr id="56" name="object 28"/>
          <p:cNvSpPr txBox="1"/>
          <p:nvPr/>
        </p:nvSpPr>
        <p:spPr>
          <a:xfrm>
            <a:off x="2009267" y="5221351"/>
            <a:ext cx="2162175" cy="269240"/>
          </a:xfrm>
          <a:prstGeom prst="rect">
            <a:avLst/>
          </a:prstGeom>
        </p:spPr>
        <p:txBody>
          <a:bodyPr vert="horz" wrap="square" lIns="0" tIns="12065" rIns="0" bIns="0" rtlCol="0">
            <a:spAutoFit/>
          </a:bodyPr>
          <a:lstStyle/>
          <a:p>
            <a:pPr marL="38100">
              <a:lnSpc>
                <a:spcPct val="100000"/>
              </a:lnSpc>
              <a:spcBef>
                <a:spcPts val="95"/>
              </a:spcBef>
            </a:pPr>
            <a:r>
              <a:rPr sz="1600" spc="-5" dirty="0">
                <a:latin typeface="Times New Roman"/>
                <a:cs typeface="Times New Roman"/>
              </a:rPr>
              <a:t>Ruggedness </a:t>
            </a:r>
            <a:r>
              <a:rPr sz="1600" spc="-10" dirty="0">
                <a:latin typeface="Times New Roman"/>
                <a:cs typeface="Times New Roman"/>
              </a:rPr>
              <a:t>number</a:t>
            </a:r>
            <a:r>
              <a:rPr sz="1600" spc="-5" dirty="0">
                <a:latin typeface="Times New Roman"/>
                <a:cs typeface="Times New Roman"/>
              </a:rPr>
              <a:t> </a:t>
            </a:r>
            <a:r>
              <a:rPr sz="1600" dirty="0">
                <a:latin typeface="Times New Roman"/>
                <a:cs typeface="Times New Roman"/>
              </a:rPr>
              <a:t>(H</a:t>
            </a:r>
            <a:r>
              <a:rPr sz="1575" baseline="-10582" dirty="0">
                <a:latin typeface="Times New Roman"/>
                <a:cs typeface="Times New Roman"/>
              </a:rPr>
              <a:t>D</a:t>
            </a:r>
            <a:r>
              <a:rPr sz="1600" dirty="0">
                <a:latin typeface="Times New Roman"/>
                <a:cs typeface="Times New Roman"/>
              </a:rPr>
              <a:t>)</a:t>
            </a:r>
            <a:endParaRPr sz="1600">
              <a:latin typeface="Times New Roman"/>
              <a:cs typeface="Times New Roman"/>
            </a:endParaRPr>
          </a:p>
        </p:txBody>
      </p:sp>
      <p:sp>
        <p:nvSpPr>
          <p:cNvPr id="57" name="object 29"/>
          <p:cNvSpPr txBox="1"/>
          <p:nvPr/>
        </p:nvSpPr>
        <p:spPr>
          <a:xfrm>
            <a:off x="4466209" y="4976876"/>
            <a:ext cx="1061720" cy="269240"/>
          </a:xfrm>
          <a:prstGeom prst="rect">
            <a:avLst/>
          </a:prstGeom>
        </p:spPr>
        <p:txBody>
          <a:bodyPr vert="horz" wrap="square" lIns="0" tIns="12065" rIns="0" bIns="0" rtlCol="0">
            <a:spAutoFit/>
          </a:bodyPr>
          <a:lstStyle/>
          <a:p>
            <a:pPr marL="38100">
              <a:lnSpc>
                <a:spcPct val="100000"/>
              </a:lnSpc>
              <a:spcBef>
                <a:spcPts val="95"/>
              </a:spcBef>
            </a:pPr>
            <a:r>
              <a:rPr sz="1600" spc="-5" dirty="0">
                <a:latin typeface="Times New Roman"/>
                <a:cs typeface="Times New Roman"/>
              </a:rPr>
              <a:t>H</a:t>
            </a:r>
            <a:r>
              <a:rPr sz="1575" spc="-7" baseline="-10582" dirty="0">
                <a:latin typeface="Times New Roman"/>
                <a:cs typeface="Times New Roman"/>
              </a:rPr>
              <a:t>D</a:t>
            </a:r>
            <a:r>
              <a:rPr sz="1600" spc="-5" dirty="0">
                <a:latin typeface="Times New Roman"/>
                <a:cs typeface="Times New Roman"/>
              </a:rPr>
              <a:t>= H ×</a:t>
            </a:r>
            <a:r>
              <a:rPr sz="1600" spc="-60" dirty="0">
                <a:latin typeface="Times New Roman"/>
                <a:cs typeface="Times New Roman"/>
              </a:rPr>
              <a:t> </a:t>
            </a:r>
            <a:r>
              <a:rPr sz="1600" dirty="0">
                <a:latin typeface="Times New Roman"/>
                <a:cs typeface="Times New Roman"/>
              </a:rPr>
              <a:t>D</a:t>
            </a:r>
            <a:r>
              <a:rPr sz="1575" baseline="-10582" dirty="0">
                <a:latin typeface="Times New Roman"/>
                <a:cs typeface="Times New Roman"/>
              </a:rPr>
              <a:t>d</a:t>
            </a:r>
            <a:endParaRPr sz="1575" baseline="-10582">
              <a:latin typeface="Times New Roman"/>
              <a:cs typeface="Times New Roman"/>
            </a:endParaRPr>
          </a:p>
        </p:txBody>
      </p:sp>
      <p:sp>
        <p:nvSpPr>
          <p:cNvPr id="58" name="object 30"/>
          <p:cNvSpPr txBox="1"/>
          <p:nvPr/>
        </p:nvSpPr>
        <p:spPr>
          <a:xfrm>
            <a:off x="8272653" y="4854955"/>
            <a:ext cx="1485900"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Times New Roman"/>
                <a:cs typeface="Times New Roman"/>
              </a:rPr>
              <a:t>Schumn,1956[69]</a:t>
            </a:r>
            <a:endParaRPr sz="1600">
              <a:latin typeface="Times New Roman"/>
              <a:cs typeface="Times New Roman"/>
            </a:endParaRPr>
          </a:p>
        </p:txBody>
      </p:sp>
      <p:sp>
        <p:nvSpPr>
          <p:cNvPr id="59" name="object 31"/>
          <p:cNvSpPr txBox="1"/>
          <p:nvPr/>
        </p:nvSpPr>
        <p:spPr>
          <a:xfrm>
            <a:off x="4491609" y="5343271"/>
            <a:ext cx="3573779" cy="512445"/>
          </a:xfrm>
          <a:prstGeom prst="rect">
            <a:avLst/>
          </a:prstGeom>
        </p:spPr>
        <p:txBody>
          <a:bodyPr vert="horz" wrap="square" lIns="0" tIns="12065" rIns="0" bIns="0" rtlCol="0">
            <a:spAutoFit/>
          </a:bodyPr>
          <a:lstStyle/>
          <a:p>
            <a:pPr marL="12700" marR="5080">
              <a:lnSpc>
                <a:spcPct val="100000"/>
              </a:lnSpc>
              <a:spcBef>
                <a:spcPts val="95"/>
              </a:spcBef>
            </a:pPr>
            <a:r>
              <a:rPr sz="1600" spc="-5" dirty="0">
                <a:latin typeface="Times New Roman"/>
                <a:cs typeface="Times New Roman"/>
              </a:rPr>
              <a:t>Where, H= </a:t>
            </a:r>
            <a:r>
              <a:rPr sz="1600" spc="-20" dirty="0">
                <a:latin typeface="Times New Roman"/>
                <a:cs typeface="Times New Roman"/>
              </a:rPr>
              <a:t>Watershed </a:t>
            </a:r>
            <a:r>
              <a:rPr sz="1600" spc="-5" dirty="0">
                <a:latin typeface="Times New Roman"/>
                <a:cs typeface="Times New Roman"/>
              </a:rPr>
              <a:t>relief, Dd= Drainage  density</a:t>
            </a:r>
            <a:endParaRPr sz="1600">
              <a:latin typeface="Times New Roman"/>
              <a:cs typeface="Times New Roman"/>
            </a:endParaRPr>
          </a:p>
        </p:txBody>
      </p:sp>
    </p:spTree>
    <p:extLst>
      <p:ext uri="{BB962C8B-B14F-4D97-AF65-F5344CB8AC3E}">
        <p14:creationId xmlns:p14="http://schemas.microsoft.com/office/powerpoint/2010/main" val="1625591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69701" y="940158"/>
            <a:ext cx="9736429" cy="3026536"/>
          </a:xfrm>
        </p:spPr>
        <p:txBody>
          <a:bodyPr>
            <a:normAutofit lnSpcReduction="10000"/>
          </a:bodyPr>
          <a:lstStyle/>
          <a:p>
            <a:r>
              <a:rPr lang="en-US" sz="2800" b="1" dirty="0">
                <a:cs typeface="Times New Roman" panose="02020603050405020304" pitchFamily="18" charset="0"/>
              </a:rPr>
              <a:t>Linear </a:t>
            </a:r>
            <a:r>
              <a:rPr lang="en-US" sz="2800" b="1" dirty="0" smtClean="0">
                <a:cs typeface="Times New Roman" panose="02020603050405020304" pitchFamily="18" charset="0"/>
              </a:rPr>
              <a:t>aspects</a:t>
            </a:r>
            <a:r>
              <a:rPr lang="en-US" sz="2400" b="1" dirty="0" smtClean="0">
                <a:cs typeface="Times New Roman" panose="02020603050405020304" pitchFamily="18" charset="0"/>
              </a:rPr>
              <a:t>:</a:t>
            </a:r>
            <a:endParaRPr lang="en-US" sz="2400" b="1" dirty="0">
              <a:cs typeface="Times New Roman" panose="02020603050405020304" pitchFamily="18" charset="0"/>
            </a:endParaRPr>
          </a:p>
          <a:p>
            <a:pPr>
              <a:buFont typeface="+mj-lt"/>
              <a:buAutoNum type="arabicPeriod"/>
            </a:pPr>
            <a:r>
              <a:rPr lang="en-US" sz="2400" dirty="0">
                <a:cs typeface="Times New Roman" panose="02020603050405020304" pitchFamily="18" charset="0"/>
              </a:rPr>
              <a:t>Linear aspects include the measurements of linear features of drainage such as stream order, stream  length, stream length ratio, bifurcation ratio, length of overland flow and drainage pattern.</a:t>
            </a:r>
          </a:p>
          <a:p>
            <a:pPr>
              <a:buFont typeface="+mj-lt"/>
              <a:buAutoNum type="arabicPeriod"/>
            </a:pPr>
            <a:r>
              <a:rPr lang="en-US" sz="2400" dirty="0">
                <a:cs typeface="Times New Roman" panose="02020603050405020304" pitchFamily="18" charset="0"/>
              </a:rPr>
              <a:t>The allocation of the stream orders is based on a hierarchic ranking of streams</a:t>
            </a:r>
            <a:r>
              <a:rPr lang="en-US" sz="2400" dirty="0" smtClean="0">
                <a:cs typeface="Times New Roman" panose="02020603050405020304" pitchFamily="18" charset="0"/>
              </a:rPr>
              <a:t>.</a:t>
            </a:r>
          </a:p>
          <a:p>
            <a:pPr marL="0" indent="0">
              <a:buNone/>
            </a:pPr>
            <a:endParaRPr lang="en-US" sz="2400" dirty="0" smtClean="0">
              <a:cs typeface="Times New Roman" panose="02020603050405020304" pitchFamily="18" charset="0"/>
            </a:endParaRPr>
          </a:p>
          <a:p>
            <a:endParaRPr lang="en-US" sz="2000" dirty="0"/>
          </a:p>
          <a:p>
            <a:endParaRPr lang="en-US"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337836903"/>
                  </p:ext>
                </p:extLst>
              </p:nvPr>
            </p:nvGraphicFramePr>
            <p:xfrm>
              <a:off x="1017431" y="3335627"/>
              <a:ext cx="9388699" cy="3465793"/>
            </p:xfrm>
            <a:graphic>
              <a:graphicData uri="http://schemas.openxmlformats.org/drawingml/2006/table">
                <a:tbl>
                  <a:tblPr firstRow="1" firstCol="1" bandRow="1">
                    <a:tableStyleId>{5C22544A-7EE6-4342-B048-85BDC9FD1C3A}</a:tableStyleId>
                  </a:tblPr>
                  <a:tblGrid>
                    <a:gridCol w="1279857"/>
                    <a:gridCol w="1681803"/>
                    <a:gridCol w="1667411"/>
                    <a:gridCol w="1560500"/>
                    <a:gridCol w="1875067"/>
                    <a:gridCol w="1324061"/>
                  </a:tblGrid>
                  <a:tr h="842651">
                    <a:tc>
                      <a:txBody>
                        <a:bodyPr/>
                        <a:lstStyle/>
                        <a:p>
                          <a:pPr algn="ctr">
                            <a:spcAft>
                              <a:spcPts val="0"/>
                            </a:spcAft>
                          </a:pPr>
                          <a:r>
                            <a:rPr lang="en-IN" sz="1800" dirty="0">
                              <a:effectLst/>
                            </a:rPr>
                            <a:t>Stream Order</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Bifurcation ratio(</a:t>
                          </a:r>
                          <a14:m>
                            <m:oMath xmlns:m="http://schemas.openxmlformats.org/officeDocument/2006/math">
                              <m:sSub>
                                <m:sSubPr>
                                  <m:ctrlPr>
                                    <a:rPr lang="en-IN" sz="1800" i="1">
                                      <a:effectLst/>
                                      <a:latin typeface="Cambria Math" panose="02040503050406030204" pitchFamily="18" charset="0"/>
                                    </a:rPr>
                                  </m:ctrlPr>
                                </m:sSubPr>
                                <m:e>
                                  <m:r>
                                    <a:rPr lang="en-IN" sz="1800">
                                      <a:effectLst/>
                                      <a:latin typeface="Cambria Math" panose="02040503050406030204" pitchFamily="18" charset="0"/>
                                    </a:rPr>
                                    <m:t>𝑅</m:t>
                                  </m:r>
                                </m:e>
                                <m:sub>
                                  <m:r>
                                    <a:rPr lang="en-IN" sz="1800">
                                      <a:effectLst/>
                                      <a:latin typeface="Cambria Math" panose="02040503050406030204" pitchFamily="18" charset="0"/>
                                    </a:rPr>
                                    <m:t>𝑏</m:t>
                                  </m:r>
                                </m:sub>
                              </m:sSub>
                            </m:oMath>
                          </a14:m>
                          <a:r>
                            <a:rPr lang="en-IN" sz="1800" dirty="0">
                              <a:effectLst/>
                            </a:rPr>
                            <a:t>)</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Mean Stream Length(Km)</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Stream length ratio(</a:t>
                          </a:r>
                          <a14:m>
                            <m:oMath xmlns:m="http://schemas.openxmlformats.org/officeDocument/2006/math">
                              <m:sSub>
                                <m:sSubPr>
                                  <m:ctrlPr>
                                    <a:rPr lang="en-IN" sz="1800" i="1">
                                      <a:effectLst/>
                                      <a:latin typeface="Cambria Math" panose="02040503050406030204" pitchFamily="18" charset="0"/>
                                    </a:rPr>
                                  </m:ctrlPr>
                                </m:sSubPr>
                                <m:e>
                                  <m:r>
                                    <a:rPr lang="en-IN" sz="1800">
                                      <a:effectLst/>
                                      <a:latin typeface="Cambria Math" panose="02040503050406030204" pitchFamily="18" charset="0"/>
                                    </a:rPr>
                                    <m:t>𝑅</m:t>
                                  </m:r>
                                </m:e>
                                <m:sub>
                                  <m:r>
                                    <a:rPr lang="en-IN" sz="1800">
                                      <a:effectLst/>
                                      <a:latin typeface="Cambria Math" panose="02040503050406030204" pitchFamily="18" charset="0"/>
                                    </a:rPr>
                                    <m:t>𝑖</m:t>
                                  </m:r>
                                </m:sub>
                              </m:sSub>
                            </m:oMath>
                          </a14:m>
                          <a:r>
                            <a:rPr lang="en-IN" sz="1800">
                              <a:effectLst/>
                            </a:rPr>
                            <a:t>)</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Cumulative Stream Length</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Drainage Density(</a:t>
                          </a:r>
                          <a14:m>
                            <m:oMath xmlns:m="http://schemas.openxmlformats.org/officeDocument/2006/math">
                              <m:sSub>
                                <m:sSubPr>
                                  <m:ctrlPr>
                                    <a:rPr lang="en-IN" sz="1800" i="1">
                                      <a:effectLst/>
                                      <a:latin typeface="Cambria Math" panose="02040503050406030204" pitchFamily="18" charset="0"/>
                                    </a:rPr>
                                  </m:ctrlPr>
                                </m:sSubPr>
                                <m:e>
                                  <m:r>
                                    <a:rPr lang="en-IN" sz="1800">
                                      <a:effectLst/>
                                      <a:latin typeface="Cambria Math" panose="02040503050406030204" pitchFamily="18" charset="0"/>
                                    </a:rPr>
                                    <m:t>𝐷</m:t>
                                  </m:r>
                                </m:e>
                                <m:sub>
                                  <m:r>
                                    <a:rPr lang="en-IN" sz="1800">
                                      <a:effectLst/>
                                      <a:latin typeface="Cambria Math" panose="02040503050406030204" pitchFamily="18" charset="0"/>
                                    </a:rPr>
                                    <m:t>𝑑</m:t>
                                  </m:r>
                                </m:sub>
                              </m:sSub>
                            </m:oMath>
                          </a14:m>
                          <a:r>
                            <a:rPr lang="en-IN" sz="1800">
                              <a:effectLst/>
                            </a:rPr>
                            <a:t>) Km/K</a:t>
                          </a:r>
                          <a14:m>
                            <m:oMath xmlns:m="http://schemas.openxmlformats.org/officeDocument/2006/math">
                              <m:sSup>
                                <m:sSupPr>
                                  <m:ctrlPr>
                                    <a:rPr lang="en-IN" sz="1800" i="1">
                                      <a:effectLst/>
                                      <a:latin typeface="Cambria Math" panose="02040503050406030204" pitchFamily="18" charset="0"/>
                                    </a:rPr>
                                  </m:ctrlPr>
                                </m:sSupPr>
                                <m:e>
                                  <m:r>
                                    <a:rPr lang="en-IN" sz="1800">
                                      <a:effectLst/>
                                      <a:latin typeface="Cambria Math" panose="02040503050406030204" pitchFamily="18" charset="0"/>
                                    </a:rPr>
                                    <m:t>𝑚</m:t>
                                  </m:r>
                                </m:e>
                                <m:sup>
                                  <m:r>
                                    <a:rPr lang="en-IN" sz="1800">
                                      <a:effectLst/>
                                      <a:latin typeface="Cambria Math" panose="02040503050406030204" pitchFamily="18" charset="0"/>
                                    </a:rPr>
                                    <m:t>2</m:t>
                                  </m:r>
                                </m:sup>
                              </m:sSup>
                            </m:oMath>
                          </a14:m>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r>
                  <a:tr h="208551">
                    <a:tc>
                      <a:txBody>
                        <a:bodyPr/>
                        <a:lstStyle/>
                        <a:p>
                          <a:pPr algn="ctr">
                            <a:spcAft>
                              <a:spcPts val="0"/>
                            </a:spcAft>
                          </a:pPr>
                          <a:r>
                            <a:rPr lang="en-IN" sz="1800">
                              <a:effectLst/>
                            </a:rPr>
                            <a:t>1</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0.18671429</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5985.5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rowSpan="8">
                      <a:txBody>
                        <a:bodyPr/>
                        <a:lstStyle/>
                        <a:p>
                          <a:pPr algn="ctr">
                            <a:spcAft>
                              <a:spcPts val="0"/>
                            </a:spcAft>
                          </a:pPr>
                          <a:r>
                            <a:rPr lang="en-IN" sz="1800">
                              <a:effectLst/>
                            </a:rPr>
                            <a:t>6.2704377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r>
                  <a:tr h="335546">
                    <a:tc>
                      <a:txBody>
                        <a:bodyPr/>
                        <a:lstStyle/>
                        <a:p>
                          <a:pPr algn="ctr">
                            <a:spcAft>
                              <a:spcPts val="0"/>
                            </a:spcAft>
                          </a:pPr>
                          <a:r>
                            <a:rPr lang="en-IN" sz="1800">
                              <a:effectLst/>
                            </a:rPr>
                            <a:t>2</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4.829316059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0.324191021</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0.359532203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8137.48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5.024981075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0.716336109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0.439725276</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9083.76</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4.786231884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1.751376812</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0.510821321</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9567.14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4.842105263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3.97</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0.468141007</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9793.43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6</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3.8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6.704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0.444385523</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9893.99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21.06666667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0.628480509</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9957.19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41.28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0.653164557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9998.47</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337836903"/>
                  </p:ext>
                </p:extLst>
              </p:nvPr>
            </p:nvGraphicFramePr>
            <p:xfrm>
              <a:off x="1017431" y="3335627"/>
              <a:ext cx="9388699" cy="3465793"/>
            </p:xfrm>
            <a:graphic>
              <a:graphicData uri="http://schemas.openxmlformats.org/drawingml/2006/table">
                <a:tbl>
                  <a:tblPr firstRow="1" firstCol="1" bandRow="1">
                    <a:tableStyleId>{5C22544A-7EE6-4342-B048-85BDC9FD1C3A}</a:tableStyleId>
                  </a:tblPr>
                  <a:tblGrid>
                    <a:gridCol w="1279857"/>
                    <a:gridCol w="1681803"/>
                    <a:gridCol w="1667411"/>
                    <a:gridCol w="1560500"/>
                    <a:gridCol w="1875067"/>
                    <a:gridCol w="1324061"/>
                  </a:tblGrid>
                  <a:tr h="842651">
                    <a:tc>
                      <a:txBody>
                        <a:bodyPr/>
                        <a:lstStyle/>
                        <a:p>
                          <a:pPr algn="ctr">
                            <a:spcAft>
                              <a:spcPts val="0"/>
                            </a:spcAft>
                          </a:pPr>
                          <a:r>
                            <a:rPr lang="en-IN" sz="1800" dirty="0">
                              <a:effectLst/>
                            </a:rPr>
                            <a:t>Stream Order</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endParaRPr lang="en-US"/>
                        </a:p>
                      </a:txBody>
                      <a:tcPr marL="68580" marR="68580" marT="0" marB="0" anchor="ctr">
                        <a:blipFill rotWithShape="0">
                          <a:blip r:embed="rId2"/>
                          <a:stretch>
                            <a:fillRect l="-76449" t="-8696" r="-384058" b="-324638"/>
                          </a:stretch>
                        </a:blipFill>
                      </a:tcPr>
                    </a:tc>
                    <a:tc>
                      <a:txBody>
                        <a:bodyPr/>
                        <a:lstStyle/>
                        <a:p>
                          <a:pPr algn="ctr">
                            <a:spcAft>
                              <a:spcPts val="0"/>
                            </a:spcAft>
                          </a:pPr>
                          <a:r>
                            <a:rPr lang="en-IN" sz="1800">
                              <a:effectLst/>
                            </a:rPr>
                            <a:t>Mean Stream Length(Km)</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endParaRPr lang="en-US"/>
                        </a:p>
                      </a:txBody>
                      <a:tcPr marL="68580" marR="68580" marT="0" marB="0" anchor="ctr">
                        <a:blipFill rotWithShape="0">
                          <a:blip r:embed="rId2"/>
                          <a:stretch>
                            <a:fillRect l="-296109" t="-8696" r="-205837" b="-324638"/>
                          </a:stretch>
                        </a:blipFill>
                      </a:tcPr>
                    </a:tc>
                    <a:tc>
                      <a:txBody>
                        <a:bodyPr/>
                        <a:lstStyle/>
                        <a:p>
                          <a:pPr algn="ctr">
                            <a:spcAft>
                              <a:spcPts val="0"/>
                            </a:spcAft>
                          </a:pPr>
                          <a:r>
                            <a:rPr lang="en-IN" sz="1800">
                              <a:effectLst/>
                            </a:rPr>
                            <a:t>Cumulative Stream Length</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endParaRPr lang="en-US"/>
                        </a:p>
                      </a:txBody>
                      <a:tcPr marL="68580" marR="68580" marT="0" marB="0" anchor="ctr">
                        <a:blipFill rotWithShape="0">
                          <a:blip r:embed="rId2"/>
                          <a:stretch>
                            <a:fillRect l="-611060" t="-8696" r="-1843" b="-324638"/>
                          </a:stretch>
                        </a:blipFill>
                      </a:tcPr>
                    </a:tc>
                  </a:tr>
                  <a:tr h="274320">
                    <a:tc>
                      <a:txBody>
                        <a:bodyPr/>
                        <a:lstStyle/>
                        <a:p>
                          <a:pPr algn="ctr">
                            <a:spcAft>
                              <a:spcPts val="0"/>
                            </a:spcAft>
                          </a:pPr>
                          <a:r>
                            <a:rPr lang="en-IN" sz="1800">
                              <a:effectLst/>
                            </a:rPr>
                            <a:t>1</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0.18671429</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5985.5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rowSpan="8">
                      <a:txBody>
                        <a:bodyPr/>
                        <a:lstStyle/>
                        <a:p>
                          <a:pPr algn="ctr">
                            <a:spcAft>
                              <a:spcPts val="0"/>
                            </a:spcAft>
                          </a:pPr>
                          <a:r>
                            <a:rPr lang="en-IN" sz="1800">
                              <a:effectLst/>
                            </a:rPr>
                            <a:t>6.2704377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r>
                  <a:tr h="335546">
                    <a:tc>
                      <a:txBody>
                        <a:bodyPr/>
                        <a:lstStyle/>
                        <a:p>
                          <a:pPr algn="ctr">
                            <a:spcAft>
                              <a:spcPts val="0"/>
                            </a:spcAft>
                          </a:pPr>
                          <a:r>
                            <a:rPr lang="en-IN" sz="1800">
                              <a:effectLst/>
                            </a:rPr>
                            <a:t>2</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4.829316059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0.324191021</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0.359532203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8137.48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5.024981075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0.716336109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0.439725276</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9083.76</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4.786231884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1.751376812</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0.510821321</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9567.14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4.842105263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3.97</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0.468141007</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9793.43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6</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3.8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6.704</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0.444385523</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9893.99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5</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21.06666667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0.628480509</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9957.19</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r h="335546">
                    <a:tc>
                      <a:txBody>
                        <a:bodyPr/>
                        <a:lstStyle/>
                        <a:p>
                          <a:pPr algn="ctr">
                            <a:spcAft>
                              <a:spcPts val="0"/>
                            </a:spcAft>
                          </a:pPr>
                          <a:r>
                            <a:rPr lang="en-IN" sz="1800">
                              <a:effectLst/>
                            </a:rPr>
                            <a:t>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3</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41.28</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a:effectLst/>
                            </a:rPr>
                            <a:t>0.653164557</a:t>
                          </a:r>
                          <a:endParaRPr lang="en-IN" sz="16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IN" sz="1800" dirty="0">
                              <a:effectLst/>
                            </a:rPr>
                            <a:t>9998.47</a:t>
                          </a:r>
                          <a:endParaRPr lang="en-IN" sz="1600" dirty="0">
                            <a:effectLst/>
                            <a:latin typeface="Times New Roman" panose="02020603050405020304" pitchFamily="18" charset="0"/>
                            <a:ea typeface="Times New Roman" panose="02020603050405020304" pitchFamily="18" charset="0"/>
                            <a:cs typeface="Tunga"/>
                          </a:endParaRPr>
                        </a:p>
                      </a:txBody>
                      <a:tcPr marL="68580" marR="68580" marT="0" marB="0" anchor="ctr"/>
                    </a:tc>
                    <a:tc vMerge="1">
                      <a:txBody>
                        <a:bodyPr/>
                        <a:lstStyle/>
                        <a:p>
                          <a:endParaRPr lang="en-IN"/>
                        </a:p>
                      </a:txBody>
                      <a:tcPr/>
                    </a:tc>
                  </a:tr>
                </a:tbl>
              </a:graphicData>
            </a:graphic>
          </p:graphicFrame>
        </mc:Fallback>
      </mc:AlternateContent>
    </p:spTree>
    <p:extLst>
      <p:ext uri="{BB962C8B-B14F-4D97-AF65-F5344CB8AC3E}">
        <p14:creationId xmlns:p14="http://schemas.microsoft.com/office/powerpoint/2010/main" val="965359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5785" y="797168"/>
            <a:ext cx="11183815" cy="5454698"/>
          </a:xfrm>
          <a:prstGeom prst="rect">
            <a:avLst/>
          </a:prstGeom>
          <a:noFill/>
        </p:spPr>
        <p:txBody>
          <a:bodyPr wrap="square" rtlCol="0">
            <a:spAutoFit/>
          </a:bodyPr>
          <a:lstStyle/>
          <a:p>
            <a:pPr marL="12700" marR="3300095">
              <a:lnSpc>
                <a:spcPct val="128800"/>
              </a:lnSpc>
              <a:spcBef>
                <a:spcPts val="100"/>
              </a:spcBef>
            </a:pPr>
            <a:r>
              <a:rPr lang="en-IN" sz="2400" spc="-5" dirty="0">
                <a:latin typeface="+mj-lt"/>
                <a:cs typeface="Times New Roman"/>
              </a:rPr>
              <a:t>Presented </a:t>
            </a:r>
            <a:r>
              <a:rPr lang="en-IN" sz="2400" spc="-35" dirty="0">
                <a:latin typeface="+mj-lt"/>
                <a:cs typeface="Times New Roman"/>
              </a:rPr>
              <a:t>by, </a:t>
            </a:r>
            <a:r>
              <a:rPr lang="en-IN" sz="2400" spc="-30" dirty="0">
                <a:latin typeface="+mj-lt"/>
                <a:cs typeface="Times New Roman"/>
              </a:rPr>
              <a:t> </a:t>
            </a:r>
            <a:endParaRPr lang="en-IN" sz="2400" spc="-30" dirty="0" smtClean="0">
              <a:latin typeface="+mj-lt"/>
              <a:cs typeface="Times New Roman"/>
            </a:endParaRPr>
          </a:p>
          <a:p>
            <a:pPr marL="12700" marR="3300095">
              <a:lnSpc>
                <a:spcPct val="128800"/>
              </a:lnSpc>
              <a:spcBef>
                <a:spcPts val="100"/>
              </a:spcBef>
            </a:pPr>
            <a:r>
              <a:rPr lang="en-IN" sz="2400" b="1" spc="-30" dirty="0" smtClean="0">
                <a:cs typeface="Times New Roman"/>
              </a:rPr>
              <a:t>VINAY K P</a:t>
            </a:r>
          </a:p>
          <a:p>
            <a:pPr marL="12700" marR="3300095">
              <a:lnSpc>
                <a:spcPct val="128800"/>
              </a:lnSpc>
              <a:spcBef>
                <a:spcPts val="100"/>
              </a:spcBef>
            </a:pPr>
            <a:r>
              <a:rPr lang="en-IN" sz="2400" b="1" spc="-30" dirty="0" smtClean="0">
                <a:cs typeface="Times New Roman"/>
              </a:rPr>
              <a:t>UMER ABDUR RAHMAN</a:t>
            </a:r>
            <a:br>
              <a:rPr lang="en-IN" sz="2400" b="1" spc="-30" dirty="0" smtClean="0">
                <a:cs typeface="Times New Roman"/>
              </a:rPr>
            </a:br>
            <a:r>
              <a:rPr lang="en-IN" sz="2400" b="1" spc="-30" dirty="0" smtClean="0">
                <a:cs typeface="Times New Roman"/>
              </a:rPr>
              <a:t>ROHITH R</a:t>
            </a:r>
            <a:br>
              <a:rPr lang="en-IN" sz="2400" b="1" spc="-30" dirty="0" smtClean="0">
                <a:cs typeface="Times New Roman"/>
              </a:rPr>
            </a:br>
            <a:r>
              <a:rPr lang="en-IN" sz="2400" b="1" spc="-30" dirty="0" smtClean="0">
                <a:cs typeface="Times New Roman"/>
              </a:rPr>
              <a:t>MANU K</a:t>
            </a:r>
            <a:endParaRPr lang="en-IN" sz="2400" b="1" spc="-30" dirty="0">
              <a:cs typeface="Times New Roman"/>
            </a:endParaRPr>
          </a:p>
          <a:p>
            <a:pPr marL="12700">
              <a:lnSpc>
                <a:spcPct val="100000"/>
              </a:lnSpc>
              <a:spcBef>
                <a:spcPts val="600"/>
              </a:spcBef>
            </a:pPr>
            <a:r>
              <a:rPr lang="en-IN" sz="2400" spc="-5" dirty="0" smtClean="0">
                <a:latin typeface="+mj-lt"/>
                <a:cs typeface="Times New Roman"/>
              </a:rPr>
              <a:t>VIII</a:t>
            </a:r>
            <a:r>
              <a:rPr lang="en-IN" sz="2400" spc="-50" dirty="0" smtClean="0">
                <a:latin typeface="+mj-lt"/>
                <a:cs typeface="Times New Roman"/>
              </a:rPr>
              <a:t> </a:t>
            </a:r>
            <a:r>
              <a:rPr lang="en-IN" sz="2400" dirty="0" smtClean="0">
                <a:latin typeface="+mj-lt"/>
                <a:cs typeface="Times New Roman"/>
              </a:rPr>
              <a:t>SEM,</a:t>
            </a:r>
            <a:r>
              <a:rPr lang="en-IN" sz="2400" spc="-30" dirty="0">
                <a:latin typeface="+mj-lt"/>
                <a:cs typeface="Times New Roman"/>
              </a:rPr>
              <a:t> </a:t>
            </a:r>
            <a:r>
              <a:rPr lang="en-IN" sz="2400" dirty="0" smtClean="0">
                <a:latin typeface="+mj-lt"/>
                <a:cs typeface="Times New Roman"/>
              </a:rPr>
              <a:t>Dept</a:t>
            </a:r>
            <a:r>
              <a:rPr lang="en-IN" sz="2400" dirty="0">
                <a:latin typeface="+mj-lt"/>
                <a:cs typeface="Times New Roman"/>
              </a:rPr>
              <a:t>.</a:t>
            </a:r>
            <a:r>
              <a:rPr lang="en-IN" sz="2400" spc="-40" dirty="0">
                <a:latin typeface="+mj-lt"/>
                <a:cs typeface="Times New Roman"/>
              </a:rPr>
              <a:t> </a:t>
            </a:r>
            <a:r>
              <a:rPr lang="en-IN" sz="2400" dirty="0">
                <a:latin typeface="+mj-lt"/>
                <a:cs typeface="Times New Roman"/>
              </a:rPr>
              <a:t>of</a:t>
            </a:r>
            <a:r>
              <a:rPr lang="en-IN" sz="2400" spc="-30" dirty="0">
                <a:latin typeface="+mj-lt"/>
                <a:cs typeface="Times New Roman"/>
              </a:rPr>
              <a:t> </a:t>
            </a:r>
            <a:r>
              <a:rPr lang="en-IN" sz="2400" spc="-5" dirty="0">
                <a:latin typeface="+mj-lt"/>
                <a:cs typeface="Times New Roman"/>
              </a:rPr>
              <a:t>Civil</a:t>
            </a:r>
            <a:r>
              <a:rPr lang="en-IN" sz="2400" spc="-10" dirty="0">
                <a:latin typeface="+mj-lt"/>
                <a:cs typeface="Times New Roman"/>
              </a:rPr>
              <a:t> </a:t>
            </a:r>
            <a:r>
              <a:rPr lang="en-IN" sz="2400" dirty="0" smtClean="0">
                <a:latin typeface="+mj-lt"/>
                <a:cs typeface="Times New Roman"/>
              </a:rPr>
              <a:t>Engineering</a:t>
            </a:r>
          </a:p>
          <a:p>
            <a:pPr marL="12700">
              <a:lnSpc>
                <a:spcPct val="100000"/>
              </a:lnSpc>
              <a:spcBef>
                <a:spcPts val="600"/>
              </a:spcBef>
            </a:pPr>
            <a:r>
              <a:rPr lang="en-IN" sz="2400" dirty="0" smtClean="0">
                <a:latin typeface="+mj-lt"/>
                <a:cs typeface="Times New Roman"/>
              </a:rPr>
              <a:t>PESCE Mandya.										Under the Guidance of</a:t>
            </a:r>
          </a:p>
          <a:p>
            <a:pPr marL="12700">
              <a:lnSpc>
                <a:spcPct val="100000"/>
              </a:lnSpc>
              <a:spcBef>
                <a:spcPts val="600"/>
              </a:spcBef>
            </a:pPr>
            <a:r>
              <a:rPr lang="en-IN" sz="2400" dirty="0">
                <a:latin typeface="+mj-lt"/>
                <a:cs typeface="Times New Roman"/>
              </a:rPr>
              <a:t>	</a:t>
            </a:r>
            <a:r>
              <a:rPr lang="en-IN" sz="2400" dirty="0" smtClean="0">
                <a:latin typeface="+mj-lt"/>
                <a:cs typeface="Times New Roman"/>
              </a:rPr>
              <a:t>														</a:t>
            </a:r>
            <a:r>
              <a:rPr lang="en-IN" sz="2400" b="1" dirty="0" smtClean="0">
                <a:latin typeface="+mj-lt"/>
                <a:cs typeface="Times New Roman"/>
              </a:rPr>
              <a:t>Prof. R K KUMARASWAMY</a:t>
            </a:r>
          </a:p>
          <a:p>
            <a:pPr marL="12700">
              <a:lnSpc>
                <a:spcPct val="100000"/>
              </a:lnSpc>
              <a:spcBef>
                <a:spcPts val="600"/>
              </a:spcBef>
            </a:pPr>
            <a:r>
              <a:rPr lang="en-IN" sz="2400" dirty="0">
                <a:latin typeface="+mj-lt"/>
                <a:cs typeface="Times New Roman"/>
              </a:rPr>
              <a:t>	</a:t>
            </a:r>
            <a:r>
              <a:rPr lang="en-IN" sz="2400" dirty="0" smtClean="0">
                <a:latin typeface="+mj-lt"/>
                <a:cs typeface="Times New Roman"/>
              </a:rPr>
              <a:t>														Associate Professor</a:t>
            </a:r>
          </a:p>
          <a:p>
            <a:pPr marL="12700">
              <a:lnSpc>
                <a:spcPct val="100000"/>
              </a:lnSpc>
              <a:spcBef>
                <a:spcPts val="600"/>
              </a:spcBef>
            </a:pPr>
            <a:r>
              <a:rPr lang="en-IN" sz="2400" dirty="0">
                <a:latin typeface="+mj-lt"/>
                <a:cs typeface="Times New Roman"/>
              </a:rPr>
              <a:t>	</a:t>
            </a:r>
            <a:r>
              <a:rPr lang="en-IN" sz="2400" dirty="0" smtClean="0">
                <a:latin typeface="+mj-lt"/>
                <a:cs typeface="Times New Roman"/>
              </a:rPr>
              <a:t>														Dept. of Civil Engineering</a:t>
            </a:r>
          </a:p>
          <a:p>
            <a:pPr marL="12700">
              <a:lnSpc>
                <a:spcPct val="100000"/>
              </a:lnSpc>
              <a:spcBef>
                <a:spcPts val="600"/>
              </a:spcBef>
            </a:pPr>
            <a:r>
              <a:rPr lang="en-IN" sz="2400" dirty="0" smtClean="0">
                <a:latin typeface="+mj-lt"/>
                <a:cs typeface="Times New Roman"/>
              </a:rPr>
              <a:t>															PESCE Mandya</a:t>
            </a:r>
            <a:endParaRPr lang="en-IN" sz="2400" dirty="0">
              <a:latin typeface="+mj-lt"/>
              <a:cs typeface="Times New Roman"/>
            </a:endParaRPr>
          </a:p>
          <a:p>
            <a:r>
              <a:rPr lang="en-IN" dirty="0" smtClean="0"/>
              <a:t>																</a:t>
            </a:r>
            <a:endParaRPr lang="en-IN" dirty="0"/>
          </a:p>
        </p:txBody>
      </p:sp>
    </p:spTree>
    <p:extLst>
      <p:ext uri="{BB962C8B-B14F-4D97-AF65-F5344CB8AC3E}">
        <p14:creationId xmlns:p14="http://schemas.microsoft.com/office/powerpoint/2010/main" val="36393851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5419"/>
            <a:ext cx="10571998" cy="970450"/>
          </a:xfrm>
        </p:spPr>
        <p:txBody>
          <a:bodyPr/>
          <a:lstStyle/>
          <a:p>
            <a:r>
              <a:rPr lang="en-US" dirty="0" smtClean="0"/>
              <a:t> </a:t>
            </a:r>
            <a:r>
              <a:rPr lang="en-US" dirty="0" smtClean="0">
                <a:solidFill>
                  <a:schemeClr val="bg1"/>
                </a:solidFill>
              </a:rPr>
              <a:t>Graph of stream length vs</a:t>
            </a:r>
            <a:r>
              <a:rPr lang="en-US" dirty="0">
                <a:solidFill>
                  <a:schemeClr val="bg1"/>
                </a:solidFill>
              </a:rPr>
              <a:t>.</a:t>
            </a:r>
            <a:r>
              <a:rPr lang="en-US" dirty="0" smtClean="0">
                <a:solidFill>
                  <a:schemeClr val="bg1"/>
                </a:solidFill>
              </a:rPr>
              <a:t> stream order</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4716121"/>
              </p:ext>
            </p:extLst>
          </p:nvPr>
        </p:nvGraphicFramePr>
        <p:xfrm>
          <a:off x="660400" y="1231900"/>
          <a:ext cx="10922000" cy="5435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1792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71998" cy="970450"/>
          </a:xfrm>
        </p:spPr>
        <p:txBody>
          <a:bodyPr/>
          <a:lstStyle/>
          <a:p>
            <a:r>
              <a:rPr lang="en-US" dirty="0" smtClean="0">
                <a:solidFill>
                  <a:schemeClr val="bg1"/>
                </a:solidFill>
              </a:rPr>
              <a:t>Graph of No of stream vs</a:t>
            </a:r>
            <a:r>
              <a:rPr lang="en-US" dirty="0">
                <a:solidFill>
                  <a:schemeClr val="bg1"/>
                </a:solidFill>
              </a:rPr>
              <a:t>.</a:t>
            </a:r>
            <a:r>
              <a:rPr lang="en-US" dirty="0" smtClean="0">
                <a:solidFill>
                  <a:schemeClr val="bg1"/>
                </a:solidFill>
              </a:rPr>
              <a:t> stream order</a:t>
            </a:r>
            <a:endParaRPr lang="en-US" dirty="0">
              <a:solidFill>
                <a:schemeClr val="bg1"/>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0030075"/>
              </p:ext>
            </p:extLst>
          </p:nvPr>
        </p:nvGraphicFramePr>
        <p:xfrm>
          <a:off x="379748" y="1498957"/>
          <a:ext cx="11291552" cy="51685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723426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4348" y="553100"/>
            <a:ext cx="10822547" cy="2000548"/>
          </a:xfrm>
          <a:prstGeom prst="rect">
            <a:avLst/>
          </a:prstGeom>
        </p:spPr>
        <p:txBody>
          <a:bodyPr wrap="square">
            <a:spAutoFit/>
          </a:bodyPr>
          <a:lstStyle/>
          <a:p>
            <a:pPr marL="342900" indent="-342900">
              <a:buFont typeface="Courier New" panose="02070309020205020404" pitchFamily="49" charset="0"/>
              <a:buChar char="o"/>
            </a:pPr>
            <a:r>
              <a:rPr lang="en-US" sz="2800" b="1" dirty="0">
                <a:cs typeface="Times New Roman" panose="02020603050405020304" pitchFamily="18" charset="0"/>
              </a:rPr>
              <a:t>Areal aspects:</a:t>
            </a:r>
          </a:p>
          <a:p>
            <a:pPr>
              <a:buFont typeface="+mj-lt"/>
              <a:buAutoNum type="arabicPeriod"/>
            </a:pPr>
            <a:r>
              <a:rPr lang="en-US" sz="2400" dirty="0">
                <a:cs typeface="Times New Roman" panose="02020603050405020304" pitchFamily="18" charset="0"/>
              </a:rPr>
              <a:t>Area of a watershed (A) and perimeter (P) are the important parameters in quantitative morphology.</a:t>
            </a:r>
          </a:p>
          <a:p>
            <a:pPr>
              <a:buFont typeface="+mj-lt"/>
              <a:buAutoNum type="arabicPeriod"/>
            </a:pPr>
            <a:r>
              <a:rPr lang="en-US" sz="2400" dirty="0">
                <a:cs typeface="Times New Roman" panose="02020603050405020304" pitchFamily="18" charset="0"/>
              </a:rPr>
              <a:t>The area of the watershed is defined as the total area projected upon a horizontal plane contributing  to cumulate of all order of watersheds.</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167351540"/>
                  </p:ext>
                </p:extLst>
              </p:nvPr>
            </p:nvGraphicFramePr>
            <p:xfrm>
              <a:off x="2665927" y="2691684"/>
              <a:ext cx="6387921" cy="4032093"/>
            </p:xfrm>
            <a:graphic>
              <a:graphicData uri="http://schemas.openxmlformats.org/drawingml/2006/table">
                <a:tbl>
                  <a:tblPr firstRow="1" firstCol="1" bandRow="1">
                    <a:tableStyleId>{5C22544A-7EE6-4342-B048-85BDC9FD1C3A}</a:tableStyleId>
                  </a:tblPr>
                  <a:tblGrid>
                    <a:gridCol w="3571479"/>
                    <a:gridCol w="2816442"/>
                  </a:tblGrid>
                  <a:tr h="405211">
                    <a:tc>
                      <a:txBody>
                        <a:bodyPr/>
                        <a:lstStyle/>
                        <a:p>
                          <a:pPr algn="ctr">
                            <a:spcAft>
                              <a:spcPts val="0"/>
                            </a:spcAft>
                          </a:pPr>
                          <a:r>
                            <a:rPr lang="en-IN" sz="2400" dirty="0">
                              <a:effectLst/>
                            </a:rPr>
                            <a:t>Form Factor(</a:t>
                          </a:r>
                          <a14:m>
                            <m:oMath xmlns:m="http://schemas.openxmlformats.org/officeDocument/2006/math">
                              <m:r>
                                <a:rPr lang="en-IN" sz="2400">
                                  <a:effectLst/>
                                  <a:latin typeface="Cambria Math" panose="02040503050406030204" pitchFamily="18" charset="0"/>
                                </a:rPr>
                                <m:t>(</m:t>
                              </m:r>
                              <m:sSub>
                                <m:sSubPr>
                                  <m:ctrlPr>
                                    <a:rPr lang="en-IN" sz="2400" i="1">
                                      <a:effectLst/>
                                      <a:latin typeface="Cambria Math" panose="02040503050406030204" pitchFamily="18" charset="0"/>
                                    </a:rPr>
                                  </m:ctrlPr>
                                </m:sSubPr>
                                <m:e>
                                  <m:r>
                                    <a:rPr lang="en-IN" sz="2400">
                                      <a:effectLst/>
                                      <a:latin typeface="Cambria Math" panose="02040503050406030204" pitchFamily="18" charset="0"/>
                                    </a:rPr>
                                    <m:t>𝑅</m:t>
                                  </m:r>
                                </m:e>
                                <m:sub>
                                  <m:r>
                                    <a:rPr lang="en-IN" sz="2400">
                                      <a:effectLst/>
                                      <a:latin typeface="Cambria Math" panose="02040503050406030204" pitchFamily="18" charset="0"/>
                                    </a:rPr>
                                    <m:t>𝑓</m:t>
                                  </m:r>
                                </m:sub>
                              </m:sSub>
                              <m:r>
                                <a:rPr lang="en-IN" sz="2400">
                                  <a:effectLst/>
                                  <a:latin typeface="Cambria Math" panose="02040503050406030204" pitchFamily="18" charset="0"/>
                                </a:rPr>
                                <m:t>)</m:t>
                              </m:r>
                            </m:oMath>
                          </a14:m>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0.342428878</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05211">
                    <a:tc>
                      <a:txBody>
                        <a:bodyPr/>
                        <a:lstStyle/>
                        <a:p>
                          <a:pPr algn="ctr">
                            <a:spcAft>
                              <a:spcPts val="0"/>
                            </a:spcAft>
                          </a:pPr>
                          <a:r>
                            <a:rPr lang="en-IN" sz="2400">
                              <a:effectLst/>
                            </a:rPr>
                            <a:t>Shape Factor(</a:t>
                          </a:r>
                          <a14:m>
                            <m:oMath xmlns:m="http://schemas.openxmlformats.org/officeDocument/2006/math">
                              <m:sSub>
                                <m:sSubPr>
                                  <m:ctrlPr>
                                    <a:rPr lang="en-IN" sz="2400" i="1">
                                      <a:effectLst/>
                                      <a:latin typeface="Cambria Math" panose="02040503050406030204" pitchFamily="18" charset="0"/>
                                    </a:rPr>
                                  </m:ctrlPr>
                                </m:sSubPr>
                                <m:e>
                                  <m:r>
                                    <a:rPr lang="en-IN" sz="2400">
                                      <a:effectLst/>
                                      <a:latin typeface="Cambria Math" panose="02040503050406030204" pitchFamily="18" charset="0"/>
                                    </a:rPr>
                                    <m:t>𝑆</m:t>
                                  </m:r>
                                </m:e>
                                <m:sub>
                                  <m:r>
                                    <a:rPr lang="en-IN" sz="2400">
                                      <a:effectLst/>
                                      <a:latin typeface="Cambria Math" panose="02040503050406030204" pitchFamily="18" charset="0"/>
                                    </a:rPr>
                                    <m:t>𝑓</m:t>
                                  </m:r>
                                </m:sub>
                              </m:sSub>
                              <m:r>
                                <a:rPr lang="en-IN" sz="24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2.920314448</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40314">
                    <a:tc>
                      <a:txBody>
                        <a:bodyPr/>
                        <a:lstStyle/>
                        <a:p>
                          <a:pPr algn="ctr">
                            <a:spcAft>
                              <a:spcPts val="0"/>
                            </a:spcAft>
                          </a:pPr>
                          <a:r>
                            <a:rPr lang="en-IN" sz="2400">
                              <a:effectLst/>
                            </a:rPr>
                            <a:t>Compactness Coefficient(</a:t>
                          </a:r>
                          <a14:m>
                            <m:oMath xmlns:m="http://schemas.openxmlformats.org/officeDocument/2006/math">
                              <m:sSub>
                                <m:sSubPr>
                                  <m:ctrlPr>
                                    <a:rPr lang="en-IN" sz="2400" i="1">
                                      <a:effectLst/>
                                      <a:latin typeface="Cambria Math" panose="02040503050406030204" pitchFamily="18" charset="0"/>
                                    </a:rPr>
                                  </m:ctrlPr>
                                </m:sSubPr>
                                <m:e>
                                  <m:r>
                                    <a:rPr lang="en-IN" sz="2400">
                                      <a:effectLst/>
                                      <a:latin typeface="Cambria Math" panose="02040503050406030204" pitchFamily="18" charset="0"/>
                                    </a:rPr>
                                    <m:t>𝐶</m:t>
                                  </m:r>
                                </m:e>
                                <m:sub>
                                  <m:r>
                                    <a:rPr lang="en-IN" sz="2400">
                                      <a:effectLst/>
                                      <a:latin typeface="Cambria Math" panose="02040503050406030204" pitchFamily="18" charset="0"/>
                                    </a:rPr>
                                    <m:t>𝑐</m:t>
                                  </m:r>
                                </m:sub>
                              </m:sSub>
                              <m:r>
                                <a:rPr lang="en-IN" sz="24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1.657667369</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03809">
                    <a:tc>
                      <a:txBody>
                        <a:bodyPr/>
                        <a:lstStyle/>
                        <a:p>
                          <a:pPr algn="ctr">
                            <a:spcAft>
                              <a:spcPts val="0"/>
                            </a:spcAft>
                          </a:pPr>
                          <a:r>
                            <a:rPr lang="en-IN" sz="2400">
                              <a:effectLst/>
                            </a:rPr>
                            <a:t>Circularity Ratio(</a:t>
                          </a:r>
                          <a14:m>
                            <m:oMath xmlns:m="http://schemas.openxmlformats.org/officeDocument/2006/math">
                              <m:sSub>
                                <m:sSubPr>
                                  <m:ctrlPr>
                                    <a:rPr lang="en-IN" sz="2800" i="1">
                                      <a:effectLst/>
                                      <a:latin typeface="Cambria Math" panose="02040503050406030204" pitchFamily="18" charset="0"/>
                                    </a:rPr>
                                  </m:ctrlPr>
                                </m:sSubPr>
                                <m:e>
                                  <m:r>
                                    <a:rPr lang="en-US" sz="2800">
                                      <a:effectLst/>
                                      <a:latin typeface="Cambria Math" panose="02040503050406030204" pitchFamily="18" charset="0"/>
                                    </a:rPr>
                                    <m:t>𝑅</m:t>
                                  </m:r>
                                </m:e>
                                <m:sub>
                                  <m:r>
                                    <a:rPr lang="en-US" sz="2800">
                                      <a:effectLst/>
                                      <a:latin typeface="Cambria Math" panose="02040503050406030204" pitchFamily="18" charset="0"/>
                                    </a:rPr>
                                    <m:t>𝑐</m:t>
                                  </m:r>
                                </m:sub>
                              </m:sSub>
                              <m:r>
                                <a:rPr lang="en-US" sz="28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0.363919413</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03809">
                    <a:tc>
                      <a:txBody>
                        <a:bodyPr/>
                        <a:lstStyle/>
                        <a:p>
                          <a:pPr algn="ctr">
                            <a:spcAft>
                              <a:spcPts val="0"/>
                            </a:spcAft>
                          </a:pPr>
                          <a:r>
                            <a:rPr lang="en-IN" sz="2400" dirty="0">
                              <a:effectLst/>
                            </a:rPr>
                            <a:t>Elongation Ratio(</a:t>
                          </a:r>
                          <a14:m>
                            <m:oMath xmlns:m="http://schemas.openxmlformats.org/officeDocument/2006/math">
                              <m:sSub>
                                <m:sSubPr>
                                  <m:ctrlPr>
                                    <a:rPr lang="en-IN" sz="2800" i="1">
                                      <a:effectLst/>
                                      <a:latin typeface="Cambria Math" panose="02040503050406030204" pitchFamily="18" charset="0"/>
                                    </a:rPr>
                                  </m:ctrlPr>
                                </m:sSubPr>
                                <m:e>
                                  <m:r>
                                    <a:rPr lang="en-US" sz="2800">
                                      <a:effectLst/>
                                      <a:latin typeface="Cambria Math" panose="02040503050406030204" pitchFamily="18" charset="0"/>
                                    </a:rPr>
                                    <m:t>𝑅</m:t>
                                  </m:r>
                                </m:e>
                                <m:sub>
                                  <m:r>
                                    <a:rPr lang="en-US" sz="2800">
                                      <a:effectLst/>
                                      <a:latin typeface="Cambria Math" panose="02040503050406030204" pitchFamily="18" charset="0"/>
                                    </a:rPr>
                                    <m:t>𝑒</m:t>
                                  </m:r>
                                </m:sub>
                              </m:sSub>
                              <m:r>
                                <a:rPr lang="en-US" sz="2800">
                                  <a:effectLst/>
                                  <a:latin typeface="Cambria Math" panose="02040503050406030204" pitchFamily="18" charset="0"/>
                                </a:rPr>
                                <m:t>)</m:t>
                              </m:r>
                            </m:oMath>
                          </a14:m>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0.372485187</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40314">
                    <a:tc>
                      <a:txBody>
                        <a:bodyPr/>
                        <a:lstStyle/>
                        <a:p>
                          <a:pPr algn="ctr">
                            <a:spcAft>
                              <a:spcPts val="0"/>
                            </a:spcAft>
                          </a:pPr>
                          <a:r>
                            <a:rPr lang="en-IN" sz="2400" dirty="0">
                              <a:effectLst/>
                            </a:rPr>
                            <a:t>Constant of Channel Maintenance(c)</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0.1594785</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42225">
                    <a:tc>
                      <a:txBody>
                        <a:bodyPr/>
                        <a:lstStyle/>
                        <a:p>
                          <a:pPr algn="ctr">
                            <a:spcAft>
                              <a:spcPts val="0"/>
                            </a:spcAft>
                          </a:pPr>
                          <a:r>
                            <a:rPr lang="en-IN" sz="2400">
                              <a:effectLst/>
                            </a:rPr>
                            <a:t>Stream Frequency(</a:t>
                          </a:r>
                          <a14:m>
                            <m:oMath xmlns:m="http://schemas.openxmlformats.org/officeDocument/2006/math">
                              <m:sSub>
                                <m:sSubPr>
                                  <m:ctrlPr>
                                    <a:rPr lang="en-IN" sz="2800" i="1">
                                      <a:effectLst/>
                                      <a:latin typeface="Cambria Math" panose="02040503050406030204" pitchFamily="18" charset="0"/>
                                    </a:rPr>
                                  </m:ctrlPr>
                                </m:sSubPr>
                                <m:e>
                                  <m:r>
                                    <a:rPr lang="en-US" sz="2800">
                                      <a:effectLst/>
                                      <a:latin typeface="Cambria Math" panose="02040503050406030204" pitchFamily="18" charset="0"/>
                                    </a:rPr>
                                    <m:t>𝑆</m:t>
                                  </m:r>
                                </m:e>
                                <m:sub>
                                  <m:r>
                                    <a:rPr lang="en-US" sz="2800">
                                      <a:effectLst/>
                                      <a:latin typeface="Cambria Math" panose="02040503050406030204" pitchFamily="18" charset="0"/>
                                    </a:rPr>
                                    <m:t>𝑓</m:t>
                                  </m:r>
                                </m:sub>
                              </m:sSub>
                              <m:r>
                                <a:rPr lang="en-US" sz="28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dirty="0">
                              <a:effectLst/>
                            </a:rPr>
                            <a:t>25.31637631</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r>
                  <a:tr h="412923">
                    <a:tc>
                      <a:txBody>
                        <a:bodyPr/>
                        <a:lstStyle/>
                        <a:p>
                          <a:pPr algn="ctr">
                            <a:spcAft>
                              <a:spcPts val="0"/>
                            </a:spcAft>
                          </a:pPr>
                          <a:r>
                            <a:rPr lang="en-IN" sz="2400">
                              <a:effectLst/>
                            </a:rPr>
                            <a:t>Drainage density (</a:t>
                          </a:r>
                          <a14:m>
                            <m:oMath xmlns:m="http://schemas.openxmlformats.org/officeDocument/2006/math">
                              <m:sSub>
                                <m:sSubPr>
                                  <m:ctrlPr>
                                    <a:rPr lang="en-IN" sz="2800" i="1">
                                      <a:effectLst/>
                                      <a:latin typeface="Cambria Math" panose="02040503050406030204" pitchFamily="18" charset="0"/>
                                    </a:rPr>
                                  </m:ctrlPr>
                                </m:sSubPr>
                                <m:e>
                                  <m:r>
                                    <a:rPr lang="en-US" sz="2800">
                                      <a:effectLst/>
                                      <a:latin typeface="Cambria Math" panose="02040503050406030204" pitchFamily="18" charset="0"/>
                                    </a:rPr>
                                    <m:t>𝐷</m:t>
                                  </m:r>
                                </m:e>
                                <m:sub>
                                  <m:r>
                                    <a:rPr lang="en-US" sz="2800">
                                      <a:effectLst/>
                                      <a:latin typeface="Cambria Math" panose="02040503050406030204" pitchFamily="18" charset="0"/>
                                    </a:rPr>
                                    <m:t>𝑑</m:t>
                                  </m:r>
                                </m:sub>
                              </m:sSub>
                              <m:r>
                                <a:rPr lang="en-US" sz="28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dirty="0">
                              <a:effectLst/>
                            </a:rPr>
                            <a:t>6.270 </a:t>
                          </a:r>
                          <a:r>
                            <a:rPr lang="en-IN" sz="2800" dirty="0">
                              <a:effectLst/>
                            </a:rPr>
                            <a:t>Km/K</a:t>
                          </a:r>
                          <a14:m>
                            <m:oMath xmlns:m="http://schemas.openxmlformats.org/officeDocument/2006/math">
                              <m:sSup>
                                <m:sSupPr>
                                  <m:ctrlPr>
                                    <a:rPr lang="en-IN" sz="2800" i="1">
                                      <a:effectLst/>
                                      <a:latin typeface="Cambria Math" panose="02040503050406030204" pitchFamily="18" charset="0"/>
                                    </a:rPr>
                                  </m:ctrlPr>
                                </m:sSupPr>
                                <m:e>
                                  <m:r>
                                    <a:rPr lang="en-IN" sz="2800">
                                      <a:effectLst/>
                                      <a:latin typeface="Cambria Math" panose="02040503050406030204" pitchFamily="18" charset="0"/>
                                    </a:rPr>
                                    <m:t>𝑚</m:t>
                                  </m:r>
                                </m:e>
                                <m:sup>
                                  <m:r>
                                    <a:rPr lang="en-IN" sz="2800">
                                      <a:effectLst/>
                                      <a:latin typeface="Cambria Math" panose="02040503050406030204" pitchFamily="18" charset="0"/>
                                    </a:rPr>
                                    <m:t>2</m:t>
                                  </m:r>
                                </m:sup>
                              </m:sSup>
                            </m:oMath>
                          </a14:m>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167351540"/>
                  </p:ext>
                </p:extLst>
              </p:nvPr>
            </p:nvGraphicFramePr>
            <p:xfrm>
              <a:off x="2665927" y="2691684"/>
              <a:ext cx="6387921" cy="4048032"/>
            </p:xfrm>
            <a:graphic>
              <a:graphicData uri="http://schemas.openxmlformats.org/drawingml/2006/table">
                <a:tbl>
                  <a:tblPr firstRow="1" firstCol="1" bandRow="1">
                    <a:tableStyleId>{5C22544A-7EE6-4342-B048-85BDC9FD1C3A}</a:tableStyleId>
                  </a:tblPr>
                  <a:tblGrid>
                    <a:gridCol w="3571479"/>
                    <a:gridCol w="2816442"/>
                  </a:tblGrid>
                  <a:tr h="405211">
                    <a:tc>
                      <a:txBody>
                        <a:bodyPr/>
                        <a:lstStyle/>
                        <a:p>
                          <a:endParaRPr lang="en-US"/>
                        </a:p>
                      </a:txBody>
                      <a:tcPr marL="68580" marR="68580" marT="0" marB="0" anchor="b">
                        <a:blipFill rotWithShape="0">
                          <a:blip r:embed="rId2"/>
                          <a:stretch>
                            <a:fillRect l="-171" t="-22388" r="-79693" b="-944776"/>
                          </a:stretch>
                        </a:blipFill>
                      </a:tcPr>
                    </a:tc>
                    <a:tc>
                      <a:txBody>
                        <a:bodyPr/>
                        <a:lstStyle/>
                        <a:p>
                          <a:pPr algn="ctr">
                            <a:spcAft>
                              <a:spcPts val="0"/>
                            </a:spcAft>
                          </a:pPr>
                          <a:r>
                            <a:rPr lang="en-IN" sz="2400">
                              <a:effectLst/>
                            </a:rPr>
                            <a:t>0.342428878</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05211">
                    <a:tc>
                      <a:txBody>
                        <a:bodyPr/>
                        <a:lstStyle/>
                        <a:p>
                          <a:endParaRPr lang="en-US"/>
                        </a:p>
                      </a:txBody>
                      <a:tcPr marL="68580" marR="68580" marT="0" marB="0" anchor="b">
                        <a:blipFill rotWithShape="0">
                          <a:blip r:embed="rId2"/>
                          <a:stretch>
                            <a:fillRect l="-171" t="-124242" r="-79693" b="-859091"/>
                          </a:stretch>
                        </a:blipFill>
                      </a:tcPr>
                    </a:tc>
                    <a:tc>
                      <a:txBody>
                        <a:bodyPr/>
                        <a:lstStyle/>
                        <a:p>
                          <a:pPr algn="ctr">
                            <a:spcAft>
                              <a:spcPts val="0"/>
                            </a:spcAft>
                          </a:pPr>
                          <a:r>
                            <a:rPr lang="en-IN" sz="2400">
                              <a:effectLst/>
                            </a:rPr>
                            <a:t>2.920314448</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40314">
                    <a:tc>
                      <a:txBody>
                        <a:bodyPr/>
                        <a:lstStyle/>
                        <a:p>
                          <a:endParaRPr lang="en-US"/>
                        </a:p>
                      </a:txBody>
                      <a:tcPr marL="68580" marR="68580" marT="0" marB="0" anchor="b">
                        <a:blipFill rotWithShape="0">
                          <a:blip r:embed="rId2"/>
                          <a:stretch>
                            <a:fillRect l="-171" t="-121311" r="-79693" b="-364754"/>
                          </a:stretch>
                        </a:blipFill>
                      </a:tcPr>
                    </a:tc>
                    <a:tc>
                      <a:txBody>
                        <a:bodyPr/>
                        <a:lstStyle/>
                        <a:p>
                          <a:pPr algn="ctr">
                            <a:spcAft>
                              <a:spcPts val="0"/>
                            </a:spcAft>
                          </a:pPr>
                          <a:r>
                            <a:rPr lang="en-IN" sz="2400">
                              <a:effectLst/>
                            </a:rPr>
                            <a:t>1.657667369</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26720">
                    <a:tc>
                      <a:txBody>
                        <a:bodyPr/>
                        <a:lstStyle/>
                        <a:p>
                          <a:endParaRPr lang="en-US"/>
                        </a:p>
                      </a:txBody>
                      <a:tcPr marL="68580" marR="68580" marT="0" marB="0" anchor="b">
                        <a:blipFill rotWithShape="0">
                          <a:blip r:embed="rId2"/>
                          <a:stretch>
                            <a:fillRect l="-171" t="-385714" r="-79693" b="-535714"/>
                          </a:stretch>
                        </a:blipFill>
                      </a:tcPr>
                    </a:tc>
                    <a:tc>
                      <a:txBody>
                        <a:bodyPr/>
                        <a:lstStyle/>
                        <a:p>
                          <a:pPr algn="ctr">
                            <a:spcAft>
                              <a:spcPts val="0"/>
                            </a:spcAft>
                          </a:pPr>
                          <a:r>
                            <a:rPr lang="en-IN" sz="2400">
                              <a:effectLst/>
                            </a:rPr>
                            <a:t>0.363919413</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26720">
                    <a:tc>
                      <a:txBody>
                        <a:bodyPr/>
                        <a:lstStyle/>
                        <a:p>
                          <a:endParaRPr lang="en-US"/>
                        </a:p>
                      </a:txBody>
                      <a:tcPr marL="68580" marR="68580" marT="0" marB="0" anchor="b">
                        <a:blipFill rotWithShape="0">
                          <a:blip r:embed="rId2"/>
                          <a:stretch>
                            <a:fillRect l="-171" t="-485714" r="-79693" b="-435714"/>
                          </a:stretch>
                        </a:blipFill>
                      </a:tcPr>
                    </a:tc>
                    <a:tc>
                      <a:txBody>
                        <a:bodyPr/>
                        <a:lstStyle/>
                        <a:p>
                          <a:pPr algn="ctr">
                            <a:spcAft>
                              <a:spcPts val="0"/>
                            </a:spcAft>
                          </a:pPr>
                          <a:r>
                            <a:rPr lang="en-IN" sz="2400">
                              <a:effectLst/>
                            </a:rPr>
                            <a:t>0.372485187</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40314">
                    <a:tc>
                      <a:txBody>
                        <a:bodyPr/>
                        <a:lstStyle/>
                        <a:p>
                          <a:pPr algn="ctr">
                            <a:spcAft>
                              <a:spcPts val="0"/>
                            </a:spcAft>
                          </a:pPr>
                          <a:r>
                            <a:rPr lang="en-IN" sz="2400" dirty="0">
                              <a:effectLst/>
                            </a:rPr>
                            <a:t>Constant of Channel Maintenance(c)</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0.1594785</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67170">
                    <a:tc>
                      <a:txBody>
                        <a:bodyPr/>
                        <a:lstStyle/>
                        <a:p>
                          <a:endParaRPr lang="en-US"/>
                        </a:p>
                      </a:txBody>
                      <a:tcPr marL="68580" marR="68580" marT="0" marB="0" anchor="b">
                        <a:blipFill rotWithShape="0">
                          <a:blip r:embed="rId2"/>
                          <a:stretch>
                            <a:fillRect l="-171" t="-700000" r="-79693" b="-140789"/>
                          </a:stretch>
                        </a:blipFill>
                      </a:tcPr>
                    </a:tc>
                    <a:tc>
                      <a:txBody>
                        <a:bodyPr/>
                        <a:lstStyle/>
                        <a:p>
                          <a:pPr algn="ctr">
                            <a:spcAft>
                              <a:spcPts val="0"/>
                            </a:spcAft>
                          </a:pPr>
                          <a:r>
                            <a:rPr lang="en-IN" sz="2400" dirty="0">
                              <a:effectLst/>
                            </a:rPr>
                            <a:t>25.31637631</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r>
                  <a:tr h="436372">
                    <a:tc>
                      <a:txBody>
                        <a:bodyPr/>
                        <a:lstStyle/>
                        <a:p>
                          <a:endParaRPr lang="en-US"/>
                        </a:p>
                      </a:txBody>
                      <a:tcPr marL="68580" marR="68580" marT="0" marB="0" anchor="b">
                        <a:blipFill rotWithShape="0">
                          <a:blip r:embed="rId2"/>
                          <a:stretch>
                            <a:fillRect l="-171" t="-844444" r="-79693" b="-48611"/>
                          </a:stretch>
                        </a:blipFill>
                      </a:tcPr>
                    </a:tc>
                    <a:tc>
                      <a:txBody>
                        <a:bodyPr/>
                        <a:lstStyle/>
                        <a:p>
                          <a:endParaRPr lang="en-US"/>
                        </a:p>
                      </a:txBody>
                      <a:tcPr marL="68580" marR="68580" marT="0" marB="0" anchor="b">
                        <a:blipFill rotWithShape="0">
                          <a:blip r:embed="rId2"/>
                          <a:stretch>
                            <a:fillRect l="-126782" t="-844444" r="-864" b="-48611"/>
                          </a:stretch>
                        </a:blipFill>
                      </a:tcPr>
                    </a:tc>
                  </a:tr>
                </a:tbl>
              </a:graphicData>
            </a:graphic>
          </p:graphicFrame>
        </mc:Fallback>
      </mc:AlternateContent>
    </p:spTree>
    <p:extLst>
      <p:ext uri="{BB962C8B-B14F-4D97-AF65-F5344CB8AC3E}">
        <p14:creationId xmlns:p14="http://schemas.microsoft.com/office/powerpoint/2010/main" val="3277178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5589" y="228242"/>
            <a:ext cx="10553700" cy="3636963"/>
          </a:xfrm>
        </p:spPr>
        <p:txBody>
          <a:bodyPr>
            <a:normAutofit fontScale="92500" lnSpcReduction="20000"/>
          </a:bodyPr>
          <a:lstStyle/>
          <a:p>
            <a:r>
              <a:rPr lang="en-US" sz="3000" b="1" dirty="0">
                <a:latin typeface="+mj-lt"/>
                <a:cs typeface="Times New Roman" panose="02020603050405020304" pitchFamily="18" charset="0"/>
              </a:rPr>
              <a:t>Relief </a:t>
            </a:r>
            <a:r>
              <a:rPr lang="en-US" sz="3000" b="1" dirty="0" smtClean="0">
                <a:latin typeface="+mj-lt"/>
                <a:cs typeface="Times New Roman" panose="02020603050405020304" pitchFamily="18" charset="0"/>
              </a:rPr>
              <a:t>aspects:</a:t>
            </a:r>
          </a:p>
          <a:p>
            <a:pPr marL="0" indent="0">
              <a:buNone/>
            </a:pPr>
            <a:endParaRPr lang="en-US" sz="3000" b="1" dirty="0">
              <a:latin typeface="+mj-lt"/>
              <a:cs typeface="Times New Roman" panose="02020603050405020304" pitchFamily="18" charset="0"/>
            </a:endParaRPr>
          </a:p>
          <a:p>
            <a:pPr>
              <a:buFont typeface="+mj-lt"/>
              <a:buAutoNum type="arabicPeriod"/>
            </a:pPr>
            <a:r>
              <a:rPr lang="en-US" sz="2600" dirty="0">
                <a:latin typeface="+mj-lt"/>
                <a:cs typeface="Times New Roman" panose="02020603050405020304" pitchFamily="18" charset="0"/>
              </a:rPr>
              <a:t>Relief aspects of drainage basin relate to the three dimensional features of the basin involving  area, volume and altitude.</a:t>
            </a:r>
          </a:p>
          <a:p>
            <a:pPr>
              <a:buFont typeface="+mj-lt"/>
              <a:buAutoNum type="arabicPeriod"/>
            </a:pPr>
            <a:r>
              <a:rPr lang="en-US" sz="2600" dirty="0">
                <a:latin typeface="+mj-lt"/>
                <a:cs typeface="Times New Roman" panose="02020603050405020304" pitchFamily="18" charset="0"/>
              </a:rPr>
              <a:t>It is used to analyze terrain characteristics.</a:t>
            </a:r>
          </a:p>
          <a:p>
            <a:pPr>
              <a:buFont typeface="+mj-lt"/>
              <a:buAutoNum type="arabicPeriod"/>
            </a:pPr>
            <a:r>
              <a:rPr lang="en-US" sz="2600" dirty="0">
                <a:latin typeface="+mj-lt"/>
                <a:cs typeface="Times New Roman" panose="02020603050405020304" pitchFamily="18" charset="0"/>
              </a:rPr>
              <a:t>Relief is the elevation difference between the highest and lowest point on the valley floor </a:t>
            </a:r>
            <a:r>
              <a:rPr lang="en-US" sz="2600" dirty="0" smtClean="0">
                <a:latin typeface="+mj-lt"/>
                <a:cs typeface="Times New Roman" panose="02020603050405020304" pitchFamily="18" charset="0"/>
              </a:rPr>
              <a:t>of the </a:t>
            </a:r>
            <a:r>
              <a:rPr lang="en-US" sz="2600" dirty="0">
                <a:latin typeface="+mj-lt"/>
                <a:cs typeface="Times New Roman" panose="02020603050405020304" pitchFamily="18" charset="0"/>
              </a:rPr>
              <a:t>region.</a:t>
            </a:r>
          </a:p>
          <a:p>
            <a:pPr>
              <a:buFont typeface="+mj-lt"/>
              <a:buAutoNum type="arabicPeriod"/>
            </a:pPr>
            <a:r>
              <a:rPr lang="en-US" sz="2600" dirty="0">
                <a:latin typeface="+mj-lt"/>
                <a:cs typeface="Times New Roman" panose="02020603050405020304" pitchFamily="18" charset="0"/>
              </a:rPr>
              <a:t>Relief aspects is an indicator of flow direction of water.</a:t>
            </a:r>
          </a:p>
          <a:p>
            <a:endParaRPr lang="en-US" sz="2000" dirty="0"/>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081961923"/>
                  </p:ext>
                </p:extLst>
              </p:nvPr>
            </p:nvGraphicFramePr>
            <p:xfrm>
              <a:off x="2831539" y="3532801"/>
              <a:ext cx="5784427" cy="3164213"/>
            </p:xfrm>
            <a:graphic>
              <a:graphicData uri="http://schemas.openxmlformats.org/drawingml/2006/table">
                <a:tbl>
                  <a:tblPr firstRow="1" firstCol="1" bandRow="1">
                    <a:tableStyleId>{5C22544A-7EE6-4342-B048-85BDC9FD1C3A}</a:tableStyleId>
                  </a:tblPr>
                  <a:tblGrid>
                    <a:gridCol w="3021715"/>
                    <a:gridCol w="2762712"/>
                  </a:tblGrid>
                  <a:tr h="764975">
                    <a:tc>
                      <a:txBody>
                        <a:bodyPr/>
                        <a:lstStyle/>
                        <a:p>
                          <a:pPr algn="ctr">
                            <a:spcAft>
                              <a:spcPts val="0"/>
                            </a:spcAft>
                          </a:pPr>
                          <a:r>
                            <a:rPr lang="en-IN" sz="2400">
                              <a:effectLst/>
                            </a:rPr>
                            <a:t>Watershed relief(H)</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696 m</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34644">
                    <a:tc>
                      <a:txBody>
                        <a:bodyPr/>
                        <a:lstStyle/>
                        <a:p>
                          <a:pPr algn="ctr">
                            <a:spcAft>
                              <a:spcPts val="0"/>
                            </a:spcAft>
                          </a:pPr>
                          <a:r>
                            <a:rPr lang="en-IN" sz="2400">
                              <a:effectLst/>
                            </a:rPr>
                            <a:t>Relief</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708 m</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34644">
                    <a:tc>
                      <a:txBody>
                        <a:bodyPr/>
                        <a:lstStyle/>
                        <a:p>
                          <a:pPr algn="ctr">
                            <a:spcAft>
                              <a:spcPts val="0"/>
                            </a:spcAft>
                          </a:pPr>
                          <a:r>
                            <a:rPr lang="en-IN" sz="2400">
                              <a:effectLst/>
                            </a:rPr>
                            <a:t>Relief Ratio(</a:t>
                          </a:r>
                          <a14:m>
                            <m:oMath xmlns:m="http://schemas.openxmlformats.org/officeDocument/2006/math">
                              <m:sSub>
                                <m:sSubPr>
                                  <m:ctrlPr>
                                    <a:rPr lang="en-IN" sz="2400" i="1">
                                      <a:effectLst/>
                                      <a:latin typeface="Cambria Math" panose="02040503050406030204" pitchFamily="18" charset="0"/>
                                    </a:rPr>
                                  </m:ctrlPr>
                                </m:sSubPr>
                                <m:e>
                                  <m:r>
                                    <a:rPr lang="en-US" sz="2400">
                                      <a:effectLst/>
                                      <a:latin typeface="Cambria Math" panose="02040503050406030204" pitchFamily="18" charset="0"/>
                                    </a:rPr>
                                    <m:t>𝑅</m:t>
                                  </m:r>
                                </m:e>
                                <m:sub>
                                  <m:r>
                                    <a:rPr lang="en-US" sz="2400">
                                      <a:effectLst/>
                                      <a:latin typeface="Cambria Math" panose="02040503050406030204" pitchFamily="18" charset="0"/>
                                    </a:rPr>
                                    <m:t>𝑓</m:t>
                                  </m:r>
                                </m:sub>
                              </m:sSub>
                              <m:r>
                                <a:rPr lang="en-US" sz="24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10.19944606</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64975">
                    <a:tc>
                      <a:txBody>
                        <a:bodyPr/>
                        <a:lstStyle/>
                        <a:p>
                          <a:pPr algn="ctr">
                            <a:spcAft>
                              <a:spcPts val="0"/>
                            </a:spcAft>
                          </a:pPr>
                          <a:r>
                            <a:rPr lang="en-IN" sz="2400">
                              <a:effectLst/>
                            </a:rPr>
                            <a:t>Relative Relief(</a:t>
                          </a:r>
                          <a14:m>
                            <m:oMath xmlns:m="http://schemas.openxmlformats.org/officeDocument/2006/math">
                              <m:sSub>
                                <m:sSubPr>
                                  <m:ctrlPr>
                                    <a:rPr lang="en-IN" sz="2400" i="1">
                                      <a:effectLst/>
                                      <a:latin typeface="Cambria Math" panose="02040503050406030204" pitchFamily="18" charset="0"/>
                                    </a:rPr>
                                  </m:ctrlPr>
                                </m:sSubPr>
                                <m:e>
                                  <m:r>
                                    <a:rPr lang="en-US" sz="2400">
                                      <a:effectLst/>
                                      <a:latin typeface="Cambria Math" panose="02040503050406030204" pitchFamily="18" charset="0"/>
                                    </a:rPr>
                                    <m:t>𝑅</m:t>
                                  </m:r>
                                </m:e>
                                <m:sub>
                                  <m:r>
                                    <a:rPr lang="en-US" sz="2400">
                                      <a:effectLst/>
                                      <a:latin typeface="Cambria Math" panose="02040503050406030204" pitchFamily="18" charset="0"/>
                                    </a:rPr>
                                    <m:t>𝑟</m:t>
                                  </m:r>
                                </m:sub>
                              </m:sSub>
                              <m:r>
                                <a:rPr lang="en-US" sz="24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3.017066883</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64975">
                    <a:tc>
                      <a:txBody>
                        <a:bodyPr/>
                        <a:lstStyle/>
                        <a:p>
                          <a:pPr algn="ctr">
                            <a:spcAft>
                              <a:spcPts val="0"/>
                            </a:spcAft>
                          </a:pPr>
                          <a:r>
                            <a:rPr lang="en-IN" sz="2400">
                              <a:effectLst/>
                            </a:rPr>
                            <a:t>Ruggedness No(</a:t>
                          </a:r>
                          <a14:m>
                            <m:oMath xmlns:m="http://schemas.openxmlformats.org/officeDocument/2006/math">
                              <m:sSub>
                                <m:sSubPr>
                                  <m:ctrlPr>
                                    <a:rPr lang="en-IN" sz="2400" i="1">
                                      <a:effectLst/>
                                      <a:latin typeface="Cambria Math" panose="02040503050406030204" pitchFamily="18" charset="0"/>
                                    </a:rPr>
                                  </m:ctrlPr>
                                </m:sSubPr>
                                <m:e>
                                  <m:r>
                                    <a:rPr lang="en-US" sz="2400">
                                      <a:effectLst/>
                                      <a:latin typeface="Cambria Math" panose="02040503050406030204" pitchFamily="18" charset="0"/>
                                    </a:rPr>
                                    <m:t>𝑅</m:t>
                                  </m:r>
                                </m:e>
                                <m:sub>
                                  <m:r>
                                    <a:rPr lang="en-US" sz="2400">
                                      <a:effectLst/>
                                      <a:latin typeface="Cambria Math" panose="02040503050406030204" pitchFamily="18" charset="0"/>
                                    </a:rPr>
                                    <m:t>𝑛</m:t>
                                  </m:r>
                                </m:sub>
                              </m:sSub>
                              <m:r>
                                <a:rPr lang="en-US" sz="2400">
                                  <a:effectLst/>
                                  <a:latin typeface="Cambria Math" panose="02040503050406030204" pitchFamily="18" charset="0"/>
                                </a:rPr>
                                <m:t>)</m:t>
                              </m:r>
                            </m:oMath>
                          </a14:m>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dirty="0">
                              <a:effectLst/>
                            </a:rPr>
                            <a:t>4.364224639</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081961923"/>
                  </p:ext>
                </p:extLst>
              </p:nvPr>
            </p:nvGraphicFramePr>
            <p:xfrm>
              <a:off x="2831539" y="3532801"/>
              <a:ext cx="5784427" cy="3164213"/>
            </p:xfrm>
            <a:graphic>
              <a:graphicData uri="http://schemas.openxmlformats.org/drawingml/2006/table">
                <a:tbl>
                  <a:tblPr firstRow="1" firstCol="1" bandRow="1">
                    <a:tableStyleId>{5C22544A-7EE6-4342-B048-85BDC9FD1C3A}</a:tableStyleId>
                  </a:tblPr>
                  <a:tblGrid>
                    <a:gridCol w="3021715"/>
                    <a:gridCol w="2762712"/>
                  </a:tblGrid>
                  <a:tr h="764975">
                    <a:tc>
                      <a:txBody>
                        <a:bodyPr/>
                        <a:lstStyle/>
                        <a:p>
                          <a:pPr algn="ctr">
                            <a:spcAft>
                              <a:spcPts val="0"/>
                            </a:spcAft>
                          </a:pPr>
                          <a:r>
                            <a:rPr lang="en-IN" sz="2400">
                              <a:effectLst/>
                            </a:rPr>
                            <a:t>Watershed relief(H)</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696 m</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34644">
                    <a:tc>
                      <a:txBody>
                        <a:bodyPr/>
                        <a:lstStyle/>
                        <a:p>
                          <a:pPr algn="ctr">
                            <a:spcAft>
                              <a:spcPts val="0"/>
                            </a:spcAft>
                          </a:pPr>
                          <a:r>
                            <a:rPr lang="en-IN" sz="2400">
                              <a:effectLst/>
                            </a:rPr>
                            <a:t>Relief</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400">
                              <a:effectLst/>
                            </a:rPr>
                            <a:t>708 m</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434644">
                    <a:tc>
                      <a:txBody>
                        <a:bodyPr/>
                        <a:lstStyle/>
                        <a:p>
                          <a:endParaRPr lang="en-US"/>
                        </a:p>
                      </a:txBody>
                      <a:tcPr marL="68580" marR="68580" marT="0" marB="0" anchor="b">
                        <a:blipFill rotWithShape="0">
                          <a:blip r:embed="rId2"/>
                          <a:stretch>
                            <a:fillRect l="-202" t="-275000" r="-92339" b="-388889"/>
                          </a:stretch>
                        </a:blipFill>
                      </a:tcPr>
                    </a:tc>
                    <a:tc>
                      <a:txBody>
                        <a:bodyPr/>
                        <a:lstStyle/>
                        <a:p>
                          <a:pPr algn="ctr">
                            <a:spcAft>
                              <a:spcPts val="0"/>
                            </a:spcAft>
                          </a:pPr>
                          <a:r>
                            <a:rPr lang="en-IN" sz="2400">
                              <a:effectLst/>
                            </a:rPr>
                            <a:t>10.19944606</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64975">
                    <a:tc>
                      <a:txBody>
                        <a:bodyPr/>
                        <a:lstStyle/>
                        <a:p>
                          <a:endParaRPr lang="en-US"/>
                        </a:p>
                      </a:txBody>
                      <a:tcPr marL="68580" marR="68580" marT="0" marB="0" anchor="b">
                        <a:blipFill rotWithShape="0">
                          <a:blip r:embed="rId2"/>
                          <a:stretch>
                            <a:fillRect l="-202" t="-216000" r="-92339" b="-124000"/>
                          </a:stretch>
                        </a:blipFill>
                      </a:tcPr>
                    </a:tc>
                    <a:tc>
                      <a:txBody>
                        <a:bodyPr/>
                        <a:lstStyle/>
                        <a:p>
                          <a:pPr algn="ctr">
                            <a:spcAft>
                              <a:spcPts val="0"/>
                            </a:spcAft>
                          </a:pPr>
                          <a:r>
                            <a:rPr lang="en-IN" sz="2400">
                              <a:effectLst/>
                            </a:rPr>
                            <a:t>3.017066883</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b"/>
                    </a:tc>
                  </a:tr>
                  <a:tr h="764975">
                    <a:tc>
                      <a:txBody>
                        <a:bodyPr/>
                        <a:lstStyle/>
                        <a:p>
                          <a:endParaRPr lang="en-US"/>
                        </a:p>
                      </a:txBody>
                      <a:tcPr marL="68580" marR="68580" marT="0" marB="0" anchor="b">
                        <a:blipFill rotWithShape="0">
                          <a:blip r:embed="rId2"/>
                          <a:stretch>
                            <a:fillRect l="-202" t="-313492" r="-92339" b="-23016"/>
                          </a:stretch>
                        </a:blipFill>
                      </a:tcPr>
                    </a:tc>
                    <a:tc>
                      <a:txBody>
                        <a:bodyPr/>
                        <a:lstStyle/>
                        <a:p>
                          <a:pPr algn="ctr">
                            <a:spcAft>
                              <a:spcPts val="0"/>
                            </a:spcAft>
                          </a:pPr>
                          <a:r>
                            <a:rPr lang="en-IN" sz="2400" dirty="0">
                              <a:effectLst/>
                            </a:rPr>
                            <a:t>4.364224639</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b"/>
                    </a:tc>
                  </a:tr>
                </a:tbl>
              </a:graphicData>
            </a:graphic>
          </p:graphicFrame>
        </mc:Fallback>
      </mc:AlternateContent>
    </p:spTree>
    <p:extLst>
      <p:ext uri="{BB962C8B-B14F-4D97-AF65-F5344CB8AC3E}">
        <p14:creationId xmlns:p14="http://schemas.microsoft.com/office/powerpoint/2010/main" val="24053963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080" y="0"/>
            <a:ext cx="10571998" cy="970450"/>
          </a:xfrm>
        </p:spPr>
        <p:txBody>
          <a:bodyPr/>
          <a:lstStyle/>
          <a:p>
            <a:r>
              <a:rPr lang="en-US" sz="3600" dirty="0">
                <a:solidFill>
                  <a:schemeClr val="bg1"/>
                </a:solidFill>
                <a:latin typeface="Calibri" panose="020F0502020204030204" pitchFamily="34" charset="0"/>
                <a:cs typeface="Calibri" panose="020F0502020204030204" pitchFamily="34" charset="0"/>
              </a:rPr>
              <a:t>INFERENCES</a:t>
            </a:r>
          </a:p>
        </p:txBody>
      </p:sp>
      <p:sp>
        <p:nvSpPr>
          <p:cNvPr id="3" name="Content Placeholder 2"/>
          <p:cNvSpPr>
            <a:spLocks noGrp="1"/>
          </p:cNvSpPr>
          <p:nvPr>
            <p:ph idx="1"/>
          </p:nvPr>
        </p:nvSpPr>
        <p:spPr>
          <a:xfrm>
            <a:off x="286080" y="1512523"/>
            <a:ext cx="11021676" cy="4271058"/>
          </a:xfrm>
        </p:spPr>
        <p:txBody>
          <a:bodyPr>
            <a:noAutofit/>
          </a:bodyPr>
          <a:lstStyle/>
          <a:p>
            <a:endParaRPr lang="en-US" sz="2800" b="1" dirty="0" smtClean="0">
              <a:latin typeface="Calibri" panose="020F0502020204030204" pitchFamily="34" charset="0"/>
              <a:cs typeface="Calibri" panose="020F0502020204030204" pitchFamily="34" charset="0"/>
            </a:endParaRPr>
          </a:p>
          <a:p>
            <a:r>
              <a:rPr lang="en-US" sz="2800" dirty="0" smtClean="0">
                <a:latin typeface="Calibri" panose="020F0502020204030204" pitchFamily="34" charset="0"/>
                <a:cs typeface="Calibri" panose="020F0502020204030204" pitchFamily="34" charset="0"/>
              </a:rPr>
              <a:t>The watershed has dendritic drainage pattern.</a:t>
            </a:r>
            <a:endParaRPr lang="en-US" sz="2800" dirty="0">
              <a:latin typeface="Calibri" panose="020F0502020204030204" pitchFamily="34" charset="0"/>
              <a:cs typeface="Calibri" panose="020F0502020204030204" pitchFamily="34" charset="0"/>
            </a:endParaRPr>
          </a:p>
          <a:p>
            <a:r>
              <a:rPr lang="en-US" sz="2800" b="1" dirty="0" smtClean="0">
                <a:latin typeface="Calibri" panose="020F0502020204030204" pitchFamily="34" charset="0"/>
                <a:cs typeface="Calibri" panose="020F0502020204030204" pitchFamily="34" charset="0"/>
              </a:rPr>
              <a:t>Stream order:</a:t>
            </a:r>
            <a:endParaRPr lang="en-US" sz="2800" b="1" dirty="0">
              <a:latin typeface="Calibri" panose="020F0502020204030204" pitchFamily="34" charset="0"/>
              <a:cs typeface="Calibri" panose="020F0502020204030204" pitchFamily="34" charset="0"/>
            </a:endParaRPr>
          </a:p>
          <a:p>
            <a:pPr algn="just">
              <a:buFont typeface="+mj-lt"/>
              <a:buAutoNum type="arabicPeriod"/>
            </a:pPr>
            <a:r>
              <a:rPr lang="en-US" sz="2400" dirty="0">
                <a:latin typeface="Calibri" panose="020F0502020204030204" pitchFamily="34" charset="0"/>
                <a:cs typeface="Calibri" panose="020F0502020204030204" pitchFamily="34" charset="0"/>
              </a:rPr>
              <a:t>The M</a:t>
            </a:r>
            <a:r>
              <a:rPr lang="en-US" sz="2400" dirty="0" smtClean="0">
                <a:latin typeface="Calibri" panose="020F0502020204030204" pitchFamily="34" charset="0"/>
                <a:cs typeface="Calibri" panose="020F0502020204030204" pitchFamily="34" charset="0"/>
              </a:rPr>
              <a:t>anchanabele sub-basin consists of </a:t>
            </a:r>
            <a:r>
              <a:rPr lang="en-US" sz="2400" dirty="0">
                <a:latin typeface="Calibri" panose="020F0502020204030204" pitchFamily="34" charset="0"/>
                <a:cs typeface="Calibri" panose="020F0502020204030204" pitchFamily="34" charset="0"/>
              </a:rPr>
              <a:t>8</a:t>
            </a:r>
            <a:r>
              <a:rPr lang="en-US" sz="2400" dirty="0" smtClean="0">
                <a:latin typeface="Calibri" panose="020F0502020204030204" pitchFamily="34" charset="0"/>
                <a:cs typeface="Calibri" panose="020F0502020204030204" pitchFamily="34" charset="0"/>
              </a:rPr>
              <a:t>th </a:t>
            </a:r>
            <a:r>
              <a:rPr lang="en-US" sz="2400" dirty="0">
                <a:latin typeface="Calibri" panose="020F0502020204030204" pitchFamily="34" charset="0"/>
                <a:cs typeface="Calibri" panose="020F0502020204030204" pitchFamily="34" charset="0"/>
              </a:rPr>
              <a:t>order stream covering an area of </a:t>
            </a:r>
            <a:r>
              <a:rPr lang="en-US" sz="2400" dirty="0" smtClean="0">
                <a:latin typeface="Calibri" panose="020F0502020204030204" pitchFamily="34" charset="0"/>
                <a:cs typeface="Calibri" panose="020F0502020204030204" pitchFamily="34" charset="0"/>
              </a:rPr>
              <a:t>1594.54 </a:t>
            </a:r>
            <a:r>
              <a:rPr lang="en-US" sz="2400" dirty="0">
                <a:latin typeface="Calibri" panose="020F0502020204030204" pitchFamily="34" charset="0"/>
                <a:cs typeface="Calibri" panose="020F0502020204030204" pitchFamily="34" charset="0"/>
              </a:rPr>
              <a:t>km2</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a:p>
            <a:pPr algn="just"/>
            <a:r>
              <a:rPr lang="en-US" sz="2800" b="1" dirty="0">
                <a:latin typeface="Calibri" panose="020F0502020204030204" pitchFamily="34" charset="0"/>
                <a:cs typeface="Calibri" panose="020F0502020204030204" pitchFamily="34" charset="0"/>
              </a:rPr>
              <a:t>Stream </a:t>
            </a:r>
            <a:r>
              <a:rPr lang="en-US" sz="2800" b="1" dirty="0" smtClean="0">
                <a:latin typeface="Calibri" panose="020F0502020204030204" pitchFamily="34" charset="0"/>
                <a:cs typeface="Calibri" panose="020F0502020204030204" pitchFamily="34" charset="0"/>
              </a:rPr>
              <a:t>length</a:t>
            </a:r>
            <a:endParaRPr lang="en-US" sz="2400" dirty="0" smtClean="0">
              <a:latin typeface="Calibri" panose="020F0502020204030204" pitchFamily="34" charset="0"/>
              <a:cs typeface="Calibri" panose="020F0502020204030204" pitchFamily="34" charset="0"/>
            </a:endParaRPr>
          </a:p>
          <a:p>
            <a:pPr algn="just">
              <a:buFont typeface="+mj-lt"/>
              <a:buAutoNum type="arabicPeriod"/>
            </a:pPr>
            <a:r>
              <a:rPr lang="en-US" sz="2400" dirty="0" smtClean="0">
                <a:latin typeface="Calibri" panose="020F0502020204030204" pitchFamily="34" charset="0"/>
                <a:cs typeface="Calibri" panose="020F0502020204030204" pitchFamily="34" charset="0"/>
              </a:rPr>
              <a:t>Generally</a:t>
            </a:r>
            <a:r>
              <a:rPr lang="en-US" sz="2400" dirty="0">
                <a:latin typeface="Calibri" panose="020F0502020204030204" pitchFamily="34" charset="0"/>
                <a:cs typeface="Calibri" panose="020F0502020204030204" pitchFamily="34" charset="0"/>
              </a:rPr>
              <a:t>, the total length of stream segments decreases as the stream order increases </a:t>
            </a:r>
            <a:r>
              <a:rPr lang="en-US" sz="2400" dirty="0" smtClean="0">
                <a:latin typeface="Calibri" panose="020F0502020204030204" pitchFamily="34" charset="0"/>
                <a:cs typeface="Calibri" panose="020F0502020204030204" pitchFamily="34" charset="0"/>
              </a:rPr>
              <a:t>.</a:t>
            </a:r>
          </a:p>
          <a:p>
            <a:pPr algn="just">
              <a:buFont typeface="+mj-lt"/>
              <a:buAutoNum type="arabicPeriod"/>
            </a:pPr>
            <a:r>
              <a:rPr lang="en-US" sz="2400" dirty="0" smtClean="0">
                <a:latin typeface="Calibri" panose="020F0502020204030204" pitchFamily="34" charset="0"/>
                <a:cs typeface="Calibri" panose="020F0502020204030204" pitchFamily="34" charset="0"/>
              </a:rPr>
              <a:t>The stream length obtained is 9998.47 km</a:t>
            </a: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2046840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899351370"/>
              </p:ext>
            </p:extLst>
          </p:nvPr>
        </p:nvGraphicFramePr>
        <p:xfrm>
          <a:off x="1169895" y="2097745"/>
          <a:ext cx="9318810" cy="3765173"/>
        </p:xfrm>
        <a:graphic>
          <a:graphicData uri="http://schemas.openxmlformats.org/drawingml/2006/table">
            <a:tbl>
              <a:tblPr firstRow="1" firstCol="1" bandRow="1">
                <a:tableStyleId>{5C22544A-7EE6-4342-B048-85BDC9FD1C3A}</a:tableStyleId>
              </a:tblPr>
              <a:tblGrid>
                <a:gridCol w="2556991"/>
                <a:gridCol w="2272880"/>
                <a:gridCol w="1363728"/>
                <a:gridCol w="1761483"/>
                <a:gridCol w="1363728"/>
              </a:tblGrid>
              <a:tr h="678965">
                <a:tc>
                  <a:txBody>
                    <a:bodyPr/>
                    <a:lstStyle/>
                    <a:p>
                      <a:pPr algn="ctr">
                        <a:spcAft>
                          <a:spcPts val="0"/>
                        </a:spcAft>
                      </a:pPr>
                      <a:r>
                        <a:rPr lang="en-IN" sz="2000" dirty="0">
                          <a:effectLst/>
                        </a:rPr>
                        <a:t>Sl. No</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Stream Order</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Count</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Length(km)</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Mean</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dirty="0">
                          <a:effectLst/>
                        </a:rPr>
                        <a:t>1</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1</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32057</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5985.5</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0.1867</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dirty="0">
                          <a:effectLst/>
                        </a:rPr>
                        <a:t>2</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2</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6638</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2151.98</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0.3241</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a:effectLst/>
                        </a:rPr>
                        <a:t>3</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dirty="0">
                          <a:effectLst/>
                        </a:rPr>
                        <a:t>3</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1321</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946.28</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0.7163</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a:effectLst/>
                        </a:rPr>
                        <a:t>4</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dirty="0">
                          <a:effectLst/>
                        </a:rPr>
                        <a:t>4</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276</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483.38</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1.7513</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a:effectLst/>
                        </a:rPr>
                        <a:t>5</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5</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dirty="0">
                          <a:effectLst/>
                        </a:rPr>
                        <a:t>57</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226.29</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3.9701</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a:effectLst/>
                        </a:rPr>
                        <a:t>6</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6</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15</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dirty="0">
                          <a:effectLst/>
                        </a:rPr>
                        <a:t>100.56</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6.7045</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a:effectLst/>
                        </a:rPr>
                        <a:t>7</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7</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3</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dirty="0">
                          <a:effectLst/>
                        </a:rPr>
                        <a:t>63.2</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dirty="0">
                          <a:effectLst/>
                        </a:rPr>
                        <a:t>21.065</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r>
              <a:tr h="385776">
                <a:tc>
                  <a:txBody>
                    <a:bodyPr/>
                    <a:lstStyle/>
                    <a:p>
                      <a:pPr algn="ctr">
                        <a:spcAft>
                          <a:spcPts val="0"/>
                        </a:spcAft>
                      </a:pPr>
                      <a:r>
                        <a:rPr lang="en-IN" sz="2000">
                          <a:effectLst/>
                        </a:rPr>
                        <a:t>8</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8</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1</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a:effectLst/>
                        </a:rPr>
                        <a:t>41.28</a:t>
                      </a:r>
                      <a:endParaRPr lang="en-IN" sz="2000">
                        <a:effectLst/>
                        <a:latin typeface="Times New Roman" panose="02020603050405020304" pitchFamily="18" charset="0"/>
                        <a:ea typeface="Times New Roman" panose="02020603050405020304" pitchFamily="18" charset="0"/>
                        <a:cs typeface="Tunga"/>
                      </a:endParaRPr>
                    </a:p>
                  </a:txBody>
                  <a:tcPr marL="68580" marR="68580" marT="0" marB="0" anchor="b"/>
                </a:tc>
                <a:tc>
                  <a:txBody>
                    <a:bodyPr/>
                    <a:lstStyle/>
                    <a:p>
                      <a:pPr algn="ctr">
                        <a:spcAft>
                          <a:spcPts val="0"/>
                        </a:spcAft>
                      </a:pPr>
                      <a:r>
                        <a:rPr lang="en-IN" sz="2000" dirty="0">
                          <a:effectLst/>
                        </a:rPr>
                        <a:t>41.286</a:t>
                      </a:r>
                      <a:endParaRPr lang="en-IN" sz="2000" dirty="0">
                        <a:effectLst/>
                        <a:latin typeface="Times New Roman" panose="02020603050405020304" pitchFamily="18" charset="0"/>
                        <a:ea typeface="Times New Roman" panose="02020603050405020304" pitchFamily="18" charset="0"/>
                        <a:cs typeface="Tunga"/>
                      </a:endParaRPr>
                    </a:p>
                  </a:txBody>
                  <a:tcPr marL="68580" marR="68580" marT="0" marB="0" anchor="b"/>
                </a:tc>
              </a:tr>
            </a:tbl>
          </a:graphicData>
        </a:graphic>
      </p:graphicFrame>
      <p:sp>
        <p:nvSpPr>
          <p:cNvPr id="3" name="Rectangle 2"/>
          <p:cNvSpPr/>
          <p:nvPr/>
        </p:nvSpPr>
        <p:spPr>
          <a:xfrm>
            <a:off x="2169473" y="1455875"/>
            <a:ext cx="7743338"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Calculation of stream order, length of stream, mean of stream</a:t>
            </a:r>
            <a:endParaRPr lang="en-IN" sz="2400" dirty="0"/>
          </a:p>
        </p:txBody>
      </p:sp>
    </p:spTree>
    <p:extLst>
      <p:ext uri="{BB962C8B-B14F-4D97-AF65-F5344CB8AC3E}">
        <p14:creationId xmlns:p14="http://schemas.microsoft.com/office/powerpoint/2010/main" val="1483707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05119" y="887506"/>
            <a:ext cx="10784540" cy="1923604"/>
          </a:xfrm>
          <a:prstGeom prst="rect">
            <a:avLst/>
          </a:prstGeom>
        </p:spPr>
        <p:txBody>
          <a:bodyPr wrap="square">
            <a:spAutoFit/>
          </a:bodyPr>
          <a:lstStyle/>
          <a:p>
            <a:pPr marL="759460" lvl="0" indent="-285750" algn="just">
              <a:lnSpc>
                <a:spcPts val="1425"/>
              </a:lnSpc>
              <a:spcBef>
                <a:spcPct val="20000"/>
              </a:spcBef>
              <a:spcAft>
                <a:spcPts val="600"/>
              </a:spcAft>
              <a:buClr>
                <a:srgbClr val="00C6BB"/>
              </a:buClr>
              <a:buFont typeface="Wingdings 2" charset="2"/>
              <a:buChar char=""/>
            </a:pPr>
            <a:r>
              <a:rPr lang="en-US" sz="2400" b="1" spc="-10" dirty="0">
                <a:solidFill>
                  <a:prstClr val="white"/>
                </a:solidFill>
                <a:cs typeface="Times New Roman"/>
              </a:rPr>
              <a:t>Stream </a:t>
            </a:r>
            <a:r>
              <a:rPr lang="en-US" sz="2400" b="1" spc="-5" dirty="0">
                <a:solidFill>
                  <a:prstClr val="white"/>
                </a:solidFill>
                <a:cs typeface="Times New Roman"/>
              </a:rPr>
              <a:t>frequency (</a:t>
            </a:r>
            <a:r>
              <a:rPr lang="en-US" sz="2400" b="1" spc="-5" dirty="0" err="1">
                <a:solidFill>
                  <a:prstClr val="white"/>
                </a:solidFill>
                <a:cs typeface="Times New Roman"/>
              </a:rPr>
              <a:t>Fs</a:t>
            </a:r>
            <a:r>
              <a:rPr lang="en-US" sz="2400" b="1" spc="-5" dirty="0">
                <a:solidFill>
                  <a:prstClr val="white"/>
                </a:solidFill>
                <a:cs typeface="Times New Roman"/>
              </a:rPr>
              <a:t>): </a:t>
            </a:r>
          </a:p>
          <a:p>
            <a:pPr marL="759460" lvl="0" indent="-285750" algn="just">
              <a:lnSpc>
                <a:spcPts val="1425"/>
              </a:lnSpc>
              <a:spcBef>
                <a:spcPct val="20000"/>
              </a:spcBef>
              <a:spcAft>
                <a:spcPts val="600"/>
              </a:spcAft>
              <a:buClr>
                <a:srgbClr val="00C6BB"/>
              </a:buClr>
              <a:buFont typeface="Wingdings 2" charset="2"/>
              <a:buChar char=""/>
            </a:pPr>
            <a:endParaRPr lang="en-US" sz="2400" b="1" spc="-5" dirty="0">
              <a:solidFill>
                <a:prstClr val="white"/>
              </a:solidFill>
              <a:cs typeface="Times New Roman"/>
            </a:endParaRPr>
          </a:p>
          <a:p>
            <a:pPr marL="473710" lvl="0" algn="just">
              <a:lnSpc>
                <a:spcPts val="1425"/>
              </a:lnSpc>
              <a:spcBef>
                <a:spcPct val="20000"/>
              </a:spcBef>
              <a:spcAft>
                <a:spcPts val="600"/>
              </a:spcAft>
              <a:buClr>
                <a:srgbClr val="00C6BB"/>
              </a:buClr>
            </a:pPr>
            <a:r>
              <a:rPr lang="en-US" sz="2400" spc="-5" dirty="0">
                <a:solidFill>
                  <a:prstClr val="white"/>
                </a:solidFill>
                <a:cs typeface="Times New Roman"/>
              </a:rPr>
              <a:t>Stream </a:t>
            </a:r>
            <a:r>
              <a:rPr lang="en-US" sz="2400" dirty="0">
                <a:solidFill>
                  <a:prstClr val="white"/>
                </a:solidFill>
                <a:cs typeface="Times New Roman"/>
              </a:rPr>
              <a:t>frequency </a:t>
            </a:r>
            <a:r>
              <a:rPr lang="en-US" sz="2400" spc="-5" dirty="0">
                <a:solidFill>
                  <a:prstClr val="white"/>
                </a:solidFill>
                <a:cs typeface="Times New Roman"/>
              </a:rPr>
              <a:t>value for  watersheds </a:t>
            </a:r>
            <a:r>
              <a:rPr lang="en-US" sz="2400" spc="-40" dirty="0">
                <a:solidFill>
                  <a:prstClr val="white"/>
                </a:solidFill>
                <a:cs typeface="Times New Roman"/>
              </a:rPr>
              <a:t>Values</a:t>
            </a:r>
            <a:r>
              <a:rPr lang="en-US" sz="2400" spc="105" dirty="0">
                <a:solidFill>
                  <a:prstClr val="white"/>
                </a:solidFill>
                <a:cs typeface="Times New Roman"/>
              </a:rPr>
              <a:t> </a:t>
            </a:r>
            <a:r>
              <a:rPr lang="en-US" sz="2400" spc="-5" dirty="0">
                <a:solidFill>
                  <a:prstClr val="white"/>
                </a:solidFill>
                <a:cs typeface="Times New Roman"/>
              </a:rPr>
              <a:t>of</a:t>
            </a:r>
            <a:r>
              <a:rPr lang="en-US" sz="2400" spc="114" dirty="0">
                <a:solidFill>
                  <a:prstClr val="white"/>
                </a:solidFill>
                <a:cs typeface="Times New Roman"/>
              </a:rPr>
              <a:t> </a:t>
            </a:r>
            <a:r>
              <a:rPr lang="en-US" sz="2400" dirty="0" err="1">
                <a:solidFill>
                  <a:prstClr val="white"/>
                </a:solidFill>
                <a:cs typeface="Times New Roman"/>
              </a:rPr>
              <a:t>Fs</a:t>
            </a:r>
            <a:r>
              <a:rPr lang="en-US" sz="2400" spc="114" dirty="0">
                <a:solidFill>
                  <a:prstClr val="white"/>
                </a:solidFill>
                <a:cs typeface="Times New Roman"/>
              </a:rPr>
              <a:t> </a:t>
            </a:r>
            <a:r>
              <a:rPr lang="en-US" sz="2400" spc="-10" dirty="0">
                <a:solidFill>
                  <a:prstClr val="white"/>
                </a:solidFill>
                <a:cs typeface="Times New Roman"/>
              </a:rPr>
              <a:t>in</a:t>
            </a:r>
            <a:r>
              <a:rPr lang="en-US" sz="2400" spc="110" dirty="0">
                <a:solidFill>
                  <a:prstClr val="white"/>
                </a:solidFill>
                <a:cs typeface="Times New Roman"/>
              </a:rPr>
              <a:t> </a:t>
            </a:r>
            <a:r>
              <a:rPr lang="en-US" sz="2400" dirty="0">
                <a:solidFill>
                  <a:prstClr val="white"/>
                </a:solidFill>
                <a:cs typeface="Times New Roman"/>
              </a:rPr>
              <a:t>the</a:t>
            </a:r>
            <a:r>
              <a:rPr lang="en-US" sz="2400" spc="105" dirty="0">
                <a:solidFill>
                  <a:prstClr val="white"/>
                </a:solidFill>
                <a:cs typeface="Times New Roman"/>
              </a:rPr>
              <a:t> </a:t>
            </a:r>
            <a:r>
              <a:rPr lang="en-US" sz="2400" spc="-5" dirty="0" smtClean="0">
                <a:solidFill>
                  <a:prstClr val="white"/>
                </a:solidFill>
                <a:cs typeface="Times New Roman"/>
              </a:rPr>
              <a:t>study</a:t>
            </a:r>
          </a:p>
          <a:p>
            <a:pPr marL="473710" lvl="0" algn="just">
              <a:lnSpc>
                <a:spcPts val="1425"/>
              </a:lnSpc>
              <a:spcBef>
                <a:spcPct val="20000"/>
              </a:spcBef>
              <a:spcAft>
                <a:spcPts val="600"/>
              </a:spcAft>
              <a:buClr>
                <a:srgbClr val="00C6BB"/>
              </a:buClr>
            </a:pPr>
            <a:r>
              <a:rPr lang="en-US" sz="2400" spc="-5" dirty="0" smtClean="0">
                <a:solidFill>
                  <a:prstClr val="white"/>
                </a:solidFill>
                <a:cs typeface="Times New Roman"/>
              </a:rPr>
              <a:t>area</a:t>
            </a:r>
            <a:r>
              <a:rPr lang="en-US" sz="2400" spc="100" dirty="0" smtClean="0">
                <a:solidFill>
                  <a:prstClr val="white"/>
                </a:solidFill>
                <a:cs typeface="Times New Roman"/>
              </a:rPr>
              <a:t> </a:t>
            </a:r>
            <a:r>
              <a:rPr lang="en-US" sz="2400" dirty="0">
                <a:solidFill>
                  <a:prstClr val="white"/>
                </a:solidFill>
                <a:cs typeface="Times New Roman"/>
              </a:rPr>
              <a:t>is 25.31 streams/km2 </a:t>
            </a:r>
          </a:p>
          <a:p>
            <a:pPr marL="473710" lvl="0" algn="just">
              <a:lnSpc>
                <a:spcPts val="1425"/>
              </a:lnSpc>
              <a:spcBef>
                <a:spcPct val="20000"/>
              </a:spcBef>
              <a:spcAft>
                <a:spcPts val="600"/>
              </a:spcAft>
              <a:buClr>
                <a:srgbClr val="00C6BB"/>
              </a:buClr>
            </a:pPr>
            <a:r>
              <a:rPr lang="en-US" sz="2400" dirty="0">
                <a:solidFill>
                  <a:prstClr val="white"/>
                </a:solidFill>
                <a:cs typeface="Times New Roman"/>
              </a:rPr>
              <a:t>for basin. </a:t>
            </a:r>
            <a:r>
              <a:rPr lang="en-US" sz="2400" spc="-5" dirty="0">
                <a:solidFill>
                  <a:prstClr val="white"/>
                </a:solidFill>
                <a:cs typeface="Times New Roman"/>
              </a:rPr>
              <a:t>High </a:t>
            </a:r>
            <a:r>
              <a:rPr lang="en-US" sz="2400" dirty="0" err="1">
                <a:solidFill>
                  <a:prstClr val="white"/>
                </a:solidFill>
                <a:cs typeface="Times New Roman"/>
              </a:rPr>
              <a:t>Fs</a:t>
            </a:r>
            <a:r>
              <a:rPr lang="en-US" sz="2400" dirty="0">
                <a:solidFill>
                  <a:prstClr val="white"/>
                </a:solidFill>
                <a:cs typeface="Times New Roman"/>
              </a:rPr>
              <a:t> </a:t>
            </a:r>
            <a:r>
              <a:rPr lang="en-US" sz="2400" spc="-5" dirty="0">
                <a:solidFill>
                  <a:prstClr val="white"/>
                </a:solidFill>
                <a:cs typeface="Times New Roman"/>
              </a:rPr>
              <a:t>indicates that the  basin</a:t>
            </a:r>
            <a:r>
              <a:rPr lang="en-US" sz="2400" spc="285" dirty="0">
                <a:solidFill>
                  <a:prstClr val="white"/>
                </a:solidFill>
                <a:cs typeface="Times New Roman"/>
              </a:rPr>
              <a:t> </a:t>
            </a:r>
            <a:r>
              <a:rPr lang="en-US" sz="2400" dirty="0">
                <a:solidFill>
                  <a:prstClr val="white"/>
                </a:solidFill>
                <a:cs typeface="Times New Roman"/>
              </a:rPr>
              <a:t>has</a:t>
            </a:r>
            <a:r>
              <a:rPr lang="en-US" sz="2400" spc="300" dirty="0">
                <a:solidFill>
                  <a:prstClr val="white"/>
                </a:solidFill>
                <a:cs typeface="Times New Roman"/>
              </a:rPr>
              <a:t> </a:t>
            </a:r>
            <a:r>
              <a:rPr lang="en-US" sz="2400" dirty="0">
                <a:solidFill>
                  <a:prstClr val="white"/>
                </a:solidFill>
                <a:cs typeface="Times New Roman"/>
              </a:rPr>
              <a:t>a</a:t>
            </a:r>
            <a:r>
              <a:rPr lang="en-US" sz="2400" spc="275" dirty="0">
                <a:solidFill>
                  <a:prstClr val="white"/>
                </a:solidFill>
                <a:cs typeface="Times New Roman"/>
              </a:rPr>
              <a:t> </a:t>
            </a:r>
            <a:r>
              <a:rPr lang="en-US" sz="2400" spc="-5" dirty="0">
                <a:solidFill>
                  <a:prstClr val="white"/>
                </a:solidFill>
                <a:cs typeface="Times New Roman"/>
              </a:rPr>
              <a:t>rocky</a:t>
            </a:r>
            <a:r>
              <a:rPr lang="en-US" sz="2400" spc="295" dirty="0">
                <a:solidFill>
                  <a:prstClr val="white"/>
                </a:solidFill>
                <a:cs typeface="Times New Roman"/>
              </a:rPr>
              <a:t> </a:t>
            </a:r>
            <a:r>
              <a:rPr lang="en-US" sz="2400" spc="-5" dirty="0">
                <a:solidFill>
                  <a:prstClr val="white"/>
                </a:solidFill>
                <a:cs typeface="Times New Roman"/>
              </a:rPr>
              <a:t>surface</a:t>
            </a:r>
            <a:r>
              <a:rPr lang="en-US" sz="2400" spc="295" dirty="0">
                <a:solidFill>
                  <a:prstClr val="white"/>
                </a:solidFill>
                <a:cs typeface="Times New Roman"/>
              </a:rPr>
              <a:t> </a:t>
            </a:r>
            <a:r>
              <a:rPr lang="en-US" sz="2400" spc="-5" dirty="0" smtClean="0">
                <a:solidFill>
                  <a:prstClr val="white"/>
                </a:solidFill>
                <a:cs typeface="Times New Roman"/>
              </a:rPr>
              <a:t>and</a:t>
            </a:r>
          </a:p>
          <a:p>
            <a:pPr marL="473710" lvl="0" algn="just">
              <a:lnSpc>
                <a:spcPts val="1425"/>
              </a:lnSpc>
              <a:spcBef>
                <a:spcPct val="20000"/>
              </a:spcBef>
              <a:spcAft>
                <a:spcPts val="600"/>
              </a:spcAft>
              <a:buClr>
                <a:srgbClr val="00C6BB"/>
              </a:buClr>
            </a:pPr>
            <a:r>
              <a:rPr lang="en-US" sz="2400" spc="-5" dirty="0" smtClean="0">
                <a:solidFill>
                  <a:prstClr val="white"/>
                </a:solidFill>
                <a:cs typeface="Times New Roman"/>
              </a:rPr>
              <a:t>low </a:t>
            </a:r>
            <a:r>
              <a:rPr lang="en-US" sz="2400" spc="-5" dirty="0">
                <a:solidFill>
                  <a:prstClr val="white"/>
                </a:solidFill>
                <a:cs typeface="Times New Roman"/>
              </a:rPr>
              <a:t>permeability.</a:t>
            </a:r>
          </a:p>
        </p:txBody>
      </p:sp>
      <p:graphicFrame>
        <p:nvGraphicFramePr>
          <p:cNvPr id="6" name="Table 5"/>
          <p:cNvGraphicFramePr>
            <a:graphicFrameLocks noGrp="1"/>
          </p:cNvGraphicFramePr>
          <p:nvPr>
            <p:extLst>
              <p:ext uri="{D42A27DB-BD31-4B8C-83A1-F6EECF244321}">
                <p14:modId xmlns:p14="http://schemas.microsoft.com/office/powerpoint/2010/main" val="1977637427"/>
              </p:ext>
            </p:extLst>
          </p:nvPr>
        </p:nvGraphicFramePr>
        <p:xfrm>
          <a:off x="968189" y="3133840"/>
          <a:ext cx="6871447" cy="3390532"/>
        </p:xfrm>
        <a:graphic>
          <a:graphicData uri="http://schemas.openxmlformats.org/drawingml/2006/table">
            <a:tbl>
              <a:tblPr firstRow="1" firstCol="1" bandRow="1">
                <a:tableStyleId>{5C22544A-7EE6-4342-B048-85BDC9FD1C3A}</a:tableStyleId>
              </a:tblPr>
              <a:tblGrid>
                <a:gridCol w="4036884"/>
                <a:gridCol w="2834563"/>
              </a:tblGrid>
              <a:tr h="721409">
                <a:tc>
                  <a:txBody>
                    <a:bodyPr/>
                    <a:lstStyle/>
                    <a:p>
                      <a:pPr algn="ctr">
                        <a:lnSpc>
                          <a:spcPct val="115000"/>
                        </a:lnSpc>
                        <a:spcAft>
                          <a:spcPts val="0"/>
                        </a:spcAft>
                      </a:pPr>
                      <a:r>
                        <a:rPr lang="en-IN" sz="2000" dirty="0">
                          <a:effectLst/>
                        </a:rPr>
                        <a:t>Stream Frequency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c>
                  <a:txBody>
                    <a:bodyPr/>
                    <a:lstStyle/>
                    <a:p>
                      <a:pPr>
                        <a:lnSpc>
                          <a:spcPct val="115000"/>
                        </a:lnSpc>
                        <a:spcAft>
                          <a:spcPts val="0"/>
                        </a:spcAft>
                      </a:pPr>
                      <a:r>
                        <a:rPr lang="en-IN" sz="2000">
                          <a:effectLst/>
                        </a:rPr>
                        <a:t>No. streams/Sq.km </a:t>
                      </a:r>
                      <a:endParaRPr lang="en-IN" sz="2000">
                        <a:effectLst/>
                        <a:latin typeface="Times New Roman" panose="02020603050405020304" pitchFamily="18" charset="0"/>
                        <a:ea typeface="Times New Roman" panose="02020603050405020304" pitchFamily="18" charset="0"/>
                        <a:cs typeface="Tunga"/>
                      </a:endParaRPr>
                    </a:p>
                  </a:txBody>
                  <a:tcPr marL="73025" marR="73025" marT="0" marB="0"/>
                </a:tc>
              </a:tr>
              <a:tr h="568834">
                <a:tc>
                  <a:txBody>
                    <a:bodyPr/>
                    <a:lstStyle/>
                    <a:p>
                      <a:pPr algn="ctr">
                        <a:lnSpc>
                          <a:spcPct val="115000"/>
                        </a:lnSpc>
                        <a:spcAft>
                          <a:spcPts val="0"/>
                        </a:spcAft>
                      </a:pPr>
                      <a:r>
                        <a:rPr lang="en-IN" sz="2000" dirty="0">
                          <a:effectLst/>
                        </a:rPr>
                        <a:t>Low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c>
                  <a:txBody>
                    <a:bodyPr/>
                    <a:lstStyle/>
                    <a:p>
                      <a:pPr algn="ctr">
                        <a:lnSpc>
                          <a:spcPct val="115000"/>
                        </a:lnSpc>
                        <a:spcAft>
                          <a:spcPts val="0"/>
                        </a:spcAft>
                      </a:pPr>
                      <a:r>
                        <a:rPr lang="en-IN" sz="2000">
                          <a:effectLst/>
                        </a:rPr>
                        <a:t>0-5 </a:t>
                      </a:r>
                      <a:endParaRPr lang="en-IN" sz="2000">
                        <a:effectLst/>
                        <a:latin typeface="Times New Roman" panose="02020603050405020304" pitchFamily="18" charset="0"/>
                        <a:ea typeface="Times New Roman" panose="02020603050405020304" pitchFamily="18" charset="0"/>
                        <a:cs typeface="Tunga"/>
                      </a:endParaRPr>
                    </a:p>
                  </a:txBody>
                  <a:tcPr marL="73025" marR="73025" marT="0" marB="0"/>
                </a:tc>
              </a:tr>
              <a:tr h="524143">
                <a:tc>
                  <a:txBody>
                    <a:bodyPr/>
                    <a:lstStyle/>
                    <a:p>
                      <a:pPr algn="ctr">
                        <a:lnSpc>
                          <a:spcPct val="115000"/>
                        </a:lnSpc>
                        <a:spcAft>
                          <a:spcPts val="0"/>
                        </a:spcAft>
                      </a:pPr>
                      <a:r>
                        <a:rPr lang="en-IN" sz="2000" dirty="0">
                          <a:effectLst/>
                        </a:rPr>
                        <a:t>Moderate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c>
                  <a:txBody>
                    <a:bodyPr/>
                    <a:lstStyle/>
                    <a:p>
                      <a:pPr algn="ctr">
                        <a:lnSpc>
                          <a:spcPct val="115000"/>
                        </a:lnSpc>
                        <a:spcAft>
                          <a:spcPts val="0"/>
                        </a:spcAft>
                      </a:pPr>
                      <a:r>
                        <a:rPr lang="en-IN" sz="2000" dirty="0">
                          <a:effectLst/>
                        </a:rPr>
                        <a:t>5-10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r>
              <a:tr h="526621">
                <a:tc>
                  <a:txBody>
                    <a:bodyPr/>
                    <a:lstStyle/>
                    <a:p>
                      <a:pPr algn="ctr">
                        <a:lnSpc>
                          <a:spcPct val="115000"/>
                        </a:lnSpc>
                        <a:spcAft>
                          <a:spcPts val="0"/>
                        </a:spcAft>
                      </a:pPr>
                      <a:r>
                        <a:rPr lang="en-IN" sz="2000" dirty="0">
                          <a:effectLst/>
                        </a:rPr>
                        <a:t>Moderate high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c>
                  <a:txBody>
                    <a:bodyPr/>
                    <a:lstStyle/>
                    <a:p>
                      <a:pPr algn="ctr">
                        <a:lnSpc>
                          <a:spcPct val="115000"/>
                        </a:lnSpc>
                        <a:spcAft>
                          <a:spcPts val="0"/>
                        </a:spcAft>
                      </a:pPr>
                      <a:r>
                        <a:rPr lang="en-IN" sz="2000">
                          <a:effectLst/>
                        </a:rPr>
                        <a:t>10-15 </a:t>
                      </a:r>
                      <a:endParaRPr lang="en-IN" sz="2000">
                        <a:effectLst/>
                        <a:latin typeface="Times New Roman" panose="02020603050405020304" pitchFamily="18" charset="0"/>
                        <a:ea typeface="Times New Roman" panose="02020603050405020304" pitchFamily="18" charset="0"/>
                        <a:cs typeface="Tunga"/>
                      </a:endParaRPr>
                    </a:p>
                  </a:txBody>
                  <a:tcPr marL="73025" marR="73025" marT="0" marB="0"/>
                </a:tc>
              </a:tr>
              <a:tr h="526621">
                <a:tc>
                  <a:txBody>
                    <a:bodyPr/>
                    <a:lstStyle/>
                    <a:p>
                      <a:pPr algn="ctr">
                        <a:lnSpc>
                          <a:spcPct val="115000"/>
                        </a:lnSpc>
                        <a:spcAft>
                          <a:spcPts val="0"/>
                        </a:spcAft>
                      </a:pPr>
                      <a:r>
                        <a:rPr lang="en-IN" sz="2000" dirty="0">
                          <a:effectLst/>
                        </a:rPr>
                        <a:t>High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c>
                  <a:txBody>
                    <a:bodyPr/>
                    <a:lstStyle/>
                    <a:p>
                      <a:pPr algn="ctr">
                        <a:lnSpc>
                          <a:spcPct val="115000"/>
                        </a:lnSpc>
                        <a:spcAft>
                          <a:spcPts val="0"/>
                        </a:spcAft>
                      </a:pPr>
                      <a:r>
                        <a:rPr lang="en-IN" sz="2000">
                          <a:effectLst/>
                        </a:rPr>
                        <a:t>15-20 </a:t>
                      </a:r>
                      <a:endParaRPr lang="en-IN" sz="2000">
                        <a:effectLst/>
                        <a:latin typeface="Times New Roman" panose="02020603050405020304" pitchFamily="18" charset="0"/>
                        <a:ea typeface="Times New Roman" panose="02020603050405020304" pitchFamily="18" charset="0"/>
                        <a:cs typeface="Tunga"/>
                      </a:endParaRPr>
                    </a:p>
                  </a:txBody>
                  <a:tcPr marL="73025" marR="73025" marT="0" marB="0"/>
                </a:tc>
              </a:tr>
              <a:tr h="522904">
                <a:tc>
                  <a:txBody>
                    <a:bodyPr/>
                    <a:lstStyle/>
                    <a:p>
                      <a:pPr algn="ctr">
                        <a:lnSpc>
                          <a:spcPct val="115000"/>
                        </a:lnSpc>
                        <a:spcAft>
                          <a:spcPts val="0"/>
                        </a:spcAft>
                      </a:pPr>
                      <a:r>
                        <a:rPr lang="en-IN" sz="2000" dirty="0">
                          <a:effectLst/>
                        </a:rPr>
                        <a:t>Very high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c>
                  <a:txBody>
                    <a:bodyPr/>
                    <a:lstStyle/>
                    <a:p>
                      <a:pPr algn="ctr">
                        <a:lnSpc>
                          <a:spcPct val="115000"/>
                        </a:lnSpc>
                        <a:spcAft>
                          <a:spcPts val="0"/>
                        </a:spcAft>
                      </a:pPr>
                      <a:r>
                        <a:rPr lang="en-IN" sz="2000" dirty="0">
                          <a:effectLst/>
                        </a:rPr>
                        <a:t>20-25 </a:t>
                      </a:r>
                      <a:endParaRPr lang="en-IN" sz="2000" dirty="0">
                        <a:effectLst/>
                        <a:latin typeface="Times New Roman" panose="02020603050405020304" pitchFamily="18" charset="0"/>
                        <a:ea typeface="Times New Roman" panose="02020603050405020304" pitchFamily="18" charset="0"/>
                        <a:cs typeface="Tunga"/>
                      </a:endParaRPr>
                    </a:p>
                  </a:txBody>
                  <a:tcPr marL="73025" marR="73025" marT="0" marB="0"/>
                </a:tc>
              </a:tr>
            </a:tbl>
          </a:graphicData>
        </a:graphic>
      </p:graphicFrame>
      <p:sp>
        <p:nvSpPr>
          <p:cNvPr id="7" name="Rectangle 6"/>
          <p:cNvSpPr/>
          <p:nvPr/>
        </p:nvSpPr>
        <p:spPr>
          <a:xfrm>
            <a:off x="7934867" y="4387334"/>
            <a:ext cx="3454792" cy="369332"/>
          </a:xfrm>
          <a:prstGeom prst="rect">
            <a:avLst/>
          </a:prstGeom>
        </p:spPr>
        <p:txBody>
          <a:bodyPr wrap="none">
            <a:spAutoFit/>
          </a:bodyPr>
          <a:lstStyle/>
          <a:p>
            <a:pPr>
              <a:spcAft>
                <a:spcPts val="0"/>
              </a:spcAft>
            </a:pPr>
            <a:r>
              <a:rPr lang="en-US" dirty="0">
                <a:latin typeface="Times New Roman" panose="02020603050405020304" pitchFamily="18" charset="0"/>
                <a:ea typeface="Times New Roman" panose="02020603050405020304" pitchFamily="18" charset="0"/>
              </a:rPr>
              <a:t>(Source: Horton and Strahler 1964)</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30839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8487"/>
            <a:ext cx="11287259" cy="3953814"/>
          </a:xfrm>
        </p:spPr>
        <p:txBody>
          <a:bodyPr>
            <a:normAutofit/>
          </a:bodyPr>
          <a:lstStyle/>
          <a:p>
            <a:pPr marL="473710" indent="0" algn="just">
              <a:lnSpc>
                <a:spcPts val="1425"/>
              </a:lnSpc>
              <a:buNone/>
            </a:pPr>
            <a:endParaRPr lang="en-US" sz="2000" spc="-5" dirty="0" smtClean="0">
              <a:cs typeface="Times New Roman"/>
            </a:endParaRPr>
          </a:p>
          <a:p>
            <a:pPr marL="816610" algn="just">
              <a:lnSpc>
                <a:spcPct val="100000"/>
              </a:lnSpc>
              <a:spcBef>
                <a:spcPts val="5"/>
              </a:spcBef>
            </a:pPr>
            <a:r>
              <a:rPr lang="en-US" sz="2000" b="1" dirty="0" smtClean="0">
                <a:cs typeface="Times New Roman"/>
              </a:rPr>
              <a:t>Elongation Ratio</a:t>
            </a:r>
            <a:r>
              <a:rPr lang="en-US" sz="2000" b="1" spc="-55" dirty="0" smtClean="0">
                <a:cs typeface="Times New Roman"/>
              </a:rPr>
              <a:t> </a:t>
            </a:r>
            <a:r>
              <a:rPr lang="en-US" sz="2000" b="1" dirty="0" smtClean="0">
                <a:cs typeface="Times New Roman"/>
              </a:rPr>
              <a:t>(R</a:t>
            </a:r>
            <a:r>
              <a:rPr lang="en-US" sz="2000" b="1" baseline="-21367" dirty="0" smtClean="0">
                <a:cs typeface="Times New Roman"/>
              </a:rPr>
              <a:t>e</a:t>
            </a:r>
            <a:r>
              <a:rPr lang="en-US" sz="2000" b="1" dirty="0" smtClean="0">
                <a:cs typeface="Times New Roman"/>
              </a:rPr>
              <a:t>):</a:t>
            </a:r>
            <a:endParaRPr lang="en-US" sz="2000" dirty="0" smtClean="0">
              <a:cs typeface="Times New Roman"/>
            </a:endParaRPr>
          </a:p>
          <a:p>
            <a:pPr marL="473710" marR="560070" indent="0" algn="just">
              <a:lnSpc>
                <a:spcPct val="100000"/>
              </a:lnSpc>
              <a:buNone/>
            </a:pPr>
            <a:r>
              <a:rPr lang="en-US" sz="2000" dirty="0" smtClean="0">
                <a:cs typeface="Times New Roman"/>
              </a:rPr>
              <a:t>The </a:t>
            </a:r>
            <a:r>
              <a:rPr lang="en-US" sz="2000" spc="-5" dirty="0">
                <a:cs typeface="Times New Roman"/>
              </a:rPr>
              <a:t>values of Re </a:t>
            </a:r>
            <a:r>
              <a:rPr lang="en-US" sz="2000" spc="-5" dirty="0" smtClean="0">
                <a:cs typeface="Times New Roman"/>
              </a:rPr>
              <a:t>obtained </a:t>
            </a:r>
            <a:r>
              <a:rPr lang="en-US" sz="2000" dirty="0" smtClean="0">
                <a:cs typeface="Times New Roman"/>
              </a:rPr>
              <a:t>for the sub-basin is 0.37 which indicates that the basin is more      elongated.</a:t>
            </a:r>
          </a:p>
          <a:p>
            <a:pPr marL="473710" marR="560070" indent="0" algn="just">
              <a:lnSpc>
                <a:spcPct val="100000"/>
              </a:lnSpc>
              <a:buNone/>
            </a:pPr>
            <a:endParaRPr lang="en-US" sz="2000" dirty="0" smtClean="0">
              <a:cs typeface="Times New Roman"/>
            </a:endParaRPr>
          </a:p>
          <a:p>
            <a:pPr marL="473710" marR="560070" indent="0" algn="just">
              <a:buNone/>
            </a:pPr>
            <a:endParaRPr lang="en-US" sz="2400" dirty="0" smtClean="0">
              <a:cs typeface="Trebuchet MS"/>
            </a:endParaRPr>
          </a:p>
          <a:p>
            <a:pPr marL="473710" indent="0" algn="just">
              <a:lnSpc>
                <a:spcPts val="1425"/>
              </a:lnSpc>
              <a:buNone/>
            </a:pPr>
            <a:endParaRPr lang="en-US" sz="2000" spc="-5" dirty="0" smtClean="0">
              <a:cs typeface="Times New Roman"/>
            </a:endParaRPr>
          </a:p>
          <a:p>
            <a:pPr marL="473710" indent="0" algn="just">
              <a:lnSpc>
                <a:spcPts val="1425"/>
              </a:lnSpc>
              <a:buNone/>
            </a:pPr>
            <a:endParaRPr lang="en-US" sz="2400" dirty="0">
              <a:latin typeface="Times New Roman"/>
              <a:cs typeface="Times New Roman"/>
            </a:endParaRPr>
          </a:p>
          <a:p>
            <a:pPr marL="0" indent="0">
              <a:buNone/>
            </a:pPr>
            <a:endParaRPr 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378225207"/>
              </p:ext>
            </p:extLst>
          </p:nvPr>
        </p:nvGraphicFramePr>
        <p:xfrm>
          <a:off x="417687" y="2435299"/>
          <a:ext cx="7618730" cy="2962144"/>
        </p:xfrm>
        <a:graphic>
          <a:graphicData uri="http://schemas.openxmlformats.org/drawingml/2006/table">
            <a:tbl>
              <a:tblPr>
                <a:tableStyleId>{5C22544A-7EE6-4342-B048-85BDC9FD1C3A}</a:tableStyleId>
              </a:tblPr>
              <a:tblGrid>
                <a:gridCol w="4305202"/>
                <a:gridCol w="3313528"/>
              </a:tblGrid>
              <a:tr h="606926">
                <a:tc>
                  <a:txBody>
                    <a:bodyPr/>
                    <a:lstStyle/>
                    <a:p>
                      <a:pPr algn="ctr">
                        <a:lnSpc>
                          <a:spcPct val="115000"/>
                        </a:lnSpc>
                        <a:spcAft>
                          <a:spcPts val="0"/>
                        </a:spcAft>
                      </a:pPr>
                      <a:r>
                        <a:rPr lang="en-US" sz="1200" dirty="0">
                          <a:effectLst/>
                        </a:rPr>
                        <a:t>Watershed Shape</a:t>
                      </a:r>
                      <a:endParaRPr lang="en-IN" sz="12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US" sz="1200">
                          <a:effectLst/>
                        </a:rPr>
                        <a:t>Ratio</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r>
              <a:tr h="436855">
                <a:tc>
                  <a:txBody>
                    <a:bodyPr/>
                    <a:lstStyle/>
                    <a:p>
                      <a:pPr algn="ctr">
                        <a:spcAft>
                          <a:spcPts val="0"/>
                        </a:spcAft>
                      </a:pPr>
                      <a:r>
                        <a:rPr lang="en-US" sz="1200">
                          <a:effectLst/>
                        </a:rPr>
                        <a:t>Circular</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US" sz="1200">
                          <a:effectLst/>
                        </a:rPr>
                        <a:t>0.9</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r>
              <a:tr h="436855">
                <a:tc>
                  <a:txBody>
                    <a:bodyPr/>
                    <a:lstStyle/>
                    <a:p>
                      <a:pPr algn="ctr">
                        <a:spcAft>
                          <a:spcPts val="0"/>
                        </a:spcAft>
                      </a:pPr>
                      <a:r>
                        <a:rPr lang="en-US" sz="1200">
                          <a:effectLst/>
                        </a:rPr>
                        <a:t>Oval</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US" sz="1200">
                          <a:effectLst/>
                        </a:rPr>
                        <a:t>0.8-0.9</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r>
              <a:tr h="436855">
                <a:tc>
                  <a:txBody>
                    <a:bodyPr/>
                    <a:lstStyle/>
                    <a:p>
                      <a:pPr algn="ctr">
                        <a:spcAft>
                          <a:spcPts val="0"/>
                        </a:spcAft>
                      </a:pPr>
                      <a:r>
                        <a:rPr lang="en-US" sz="1200">
                          <a:effectLst/>
                        </a:rPr>
                        <a:t>Less elongated</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US" sz="1200">
                          <a:effectLst/>
                        </a:rPr>
                        <a:t>0.7-0.8</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r>
              <a:tr h="436855">
                <a:tc>
                  <a:txBody>
                    <a:bodyPr/>
                    <a:lstStyle/>
                    <a:p>
                      <a:pPr algn="ctr">
                        <a:spcAft>
                          <a:spcPts val="0"/>
                        </a:spcAft>
                      </a:pPr>
                      <a:r>
                        <a:rPr lang="en-US" sz="1200">
                          <a:effectLst/>
                        </a:rPr>
                        <a:t>Elongated</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US" sz="1200">
                          <a:effectLst/>
                        </a:rPr>
                        <a:t>0.5-0.7</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r>
              <a:tr h="607798">
                <a:tc>
                  <a:txBody>
                    <a:bodyPr/>
                    <a:lstStyle/>
                    <a:p>
                      <a:pPr algn="ctr">
                        <a:spcAft>
                          <a:spcPts val="0"/>
                        </a:spcAft>
                      </a:pPr>
                      <a:r>
                        <a:rPr lang="en-US" sz="1200">
                          <a:effectLst/>
                        </a:rPr>
                        <a:t>More elongated</a:t>
                      </a:r>
                      <a:endParaRPr lang="en-IN" sz="12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spcAft>
                          <a:spcPts val="0"/>
                        </a:spcAft>
                      </a:pPr>
                      <a:r>
                        <a:rPr lang="en-US" sz="1200" dirty="0">
                          <a:effectLst/>
                        </a:rPr>
                        <a:t>0.5</a:t>
                      </a:r>
                      <a:endParaRPr lang="en-IN" sz="1200" dirty="0">
                        <a:effectLst/>
                        <a:latin typeface="Times New Roman" panose="02020603050405020304" pitchFamily="18" charset="0"/>
                        <a:ea typeface="Times New Roman" panose="02020603050405020304" pitchFamily="18" charset="0"/>
                        <a:cs typeface="Tunga"/>
                      </a:endParaRPr>
                    </a:p>
                  </a:txBody>
                  <a:tcPr marL="68580" marR="68580" marT="0" marB="0" anchor="ctr"/>
                </a:tc>
              </a:tr>
            </a:tbl>
          </a:graphicData>
        </a:graphic>
      </p:graphicFrame>
      <p:sp>
        <p:nvSpPr>
          <p:cNvPr id="4" name="TextBox 3"/>
          <p:cNvSpPr txBox="1"/>
          <p:nvPr/>
        </p:nvSpPr>
        <p:spPr>
          <a:xfrm>
            <a:off x="8117100" y="3231594"/>
            <a:ext cx="4288664" cy="646331"/>
          </a:xfrm>
          <a:prstGeom prst="rect">
            <a:avLst/>
          </a:prstGeom>
          <a:noFill/>
        </p:spPr>
        <p:txBody>
          <a:bodyPr wrap="square" rtlCol="0">
            <a:spAutoFit/>
          </a:bodyPr>
          <a:lstStyle/>
          <a:p>
            <a:r>
              <a:rPr lang="en-US" dirty="0"/>
              <a:t>(Source: Horton and Strahler 1964)</a:t>
            </a:r>
            <a:endParaRPr lang="en-IN" dirty="0"/>
          </a:p>
          <a:p>
            <a:endParaRPr lang="en-IN" dirty="0"/>
          </a:p>
        </p:txBody>
      </p:sp>
    </p:spTree>
    <p:extLst>
      <p:ext uri="{BB962C8B-B14F-4D97-AF65-F5344CB8AC3E}">
        <p14:creationId xmlns:p14="http://schemas.microsoft.com/office/powerpoint/2010/main" val="37974029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3334" y="605307"/>
            <a:ext cx="11539471" cy="5885645"/>
          </a:xfrm>
        </p:spPr>
        <p:txBody>
          <a:bodyPr>
            <a:normAutofit/>
          </a:bodyPr>
          <a:lstStyle/>
          <a:p>
            <a:pPr marL="88900" algn="just">
              <a:lnSpc>
                <a:spcPts val="2395"/>
              </a:lnSpc>
            </a:pPr>
            <a:endParaRPr lang="en-US" sz="2000" b="1" spc="-5" dirty="0" smtClean="0">
              <a:cs typeface="Times New Roman"/>
            </a:endParaRPr>
          </a:p>
          <a:p>
            <a:pPr marL="0" marR="560070" indent="473075" algn="just"/>
            <a:r>
              <a:rPr lang="en-US" sz="2000" b="1" dirty="0" smtClean="0">
                <a:cs typeface="Times New Roman"/>
              </a:rPr>
              <a:t>Form </a:t>
            </a:r>
            <a:r>
              <a:rPr lang="en-US" sz="2000" b="1" dirty="0">
                <a:cs typeface="Times New Roman"/>
              </a:rPr>
              <a:t>factor</a:t>
            </a:r>
            <a:r>
              <a:rPr lang="en-US" sz="2000" b="1" spc="-55" dirty="0">
                <a:cs typeface="Times New Roman"/>
              </a:rPr>
              <a:t> </a:t>
            </a:r>
            <a:r>
              <a:rPr lang="en-US" sz="2000" b="1" dirty="0">
                <a:cs typeface="Times New Roman"/>
              </a:rPr>
              <a:t>(</a:t>
            </a:r>
            <a:r>
              <a:rPr lang="en-US" sz="2000" b="1" dirty="0" err="1">
                <a:cs typeface="Times New Roman"/>
              </a:rPr>
              <a:t>R</a:t>
            </a:r>
            <a:r>
              <a:rPr lang="en-US" sz="2000" b="1" baseline="-21367" dirty="0" err="1">
                <a:cs typeface="Times New Roman"/>
              </a:rPr>
              <a:t>f</a:t>
            </a:r>
            <a:r>
              <a:rPr lang="en-US" sz="2000" b="1" dirty="0" smtClean="0">
                <a:cs typeface="Times New Roman"/>
              </a:rPr>
              <a:t>)</a:t>
            </a:r>
          </a:p>
          <a:p>
            <a:pPr marL="0" marR="560070" indent="473075" algn="just"/>
            <a:endParaRPr lang="en-US" sz="2000" dirty="0">
              <a:cs typeface="Times New Roman"/>
            </a:endParaRPr>
          </a:p>
          <a:p>
            <a:pPr algn="just">
              <a:lnSpc>
                <a:spcPts val="2395"/>
              </a:lnSpc>
              <a:spcBef>
                <a:spcPts val="100"/>
              </a:spcBef>
              <a:buFont typeface="+mj-lt"/>
              <a:buAutoNum type="arabicPeriod"/>
            </a:pPr>
            <a:r>
              <a:rPr lang="en-US" sz="2000" spc="-60" dirty="0">
                <a:cs typeface="Times New Roman"/>
              </a:rPr>
              <a:t>  </a:t>
            </a:r>
            <a:r>
              <a:rPr lang="en-US" sz="2000" dirty="0">
                <a:cs typeface="Trebuchet MS"/>
              </a:rPr>
              <a:t>The value of  </a:t>
            </a:r>
            <a:r>
              <a:rPr lang="en-US" sz="2000" dirty="0" err="1">
                <a:cs typeface="Trebuchet MS"/>
              </a:rPr>
              <a:t>Rf</a:t>
            </a:r>
            <a:r>
              <a:rPr lang="en-US" sz="2000" dirty="0">
                <a:cs typeface="Trebuchet MS"/>
              </a:rPr>
              <a:t>  obtained  is 0.34  which  Indicates  the soil is most susceptible to Erosion.</a:t>
            </a:r>
          </a:p>
          <a:p>
            <a:pPr algn="just">
              <a:lnSpc>
                <a:spcPts val="2395"/>
              </a:lnSpc>
              <a:spcBef>
                <a:spcPts val="100"/>
              </a:spcBef>
              <a:buFont typeface="+mj-lt"/>
              <a:buAutoNum type="arabicPeriod"/>
            </a:pPr>
            <a:r>
              <a:rPr lang="en-US" sz="2000" spc="-5" dirty="0">
                <a:cs typeface="Times New Roman"/>
              </a:rPr>
              <a:t>Flood </a:t>
            </a:r>
            <a:r>
              <a:rPr lang="en-US" sz="2000" dirty="0">
                <a:cs typeface="Times New Roman"/>
              </a:rPr>
              <a:t>flows </a:t>
            </a:r>
            <a:r>
              <a:rPr lang="en-US" sz="2000" spc="-5" dirty="0">
                <a:cs typeface="Times New Roman"/>
              </a:rPr>
              <a:t>of such elongated watersheds </a:t>
            </a:r>
            <a:r>
              <a:rPr lang="en-US" sz="2000" dirty="0">
                <a:cs typeface="Times New Roman"/>
              </a:rPr>
              <a:t>are </a:t>
            </a:r>
            <a:r>
              <a:rPr lang="en-US" sz="2000" spc="-5" dirty="0">
                <a:cs typeface="Times New Roman"/>
              </a:rPr>
              <a:t>easier </a:t>
            </a:r>
            <a:r>
              <a:rPr lang="en-US" sz="2000" spc="-10" dirty="0">
                <a:cs typeface="Times New Roman"/>
              </a:rPr>
              <a:t>to </a:t>
            </a:r>
            <a:r>
              <a:rPr lang="en-US" sz="2000" spc="-5" dirty="0">
                <a:cs typeface="Times New Roman"/>
              </a:rPr>
              <a:t>manage than   </a:t>
            </a:r>
            <a:r>
              <a:rPr lang="en-US" sz="2000" dirty="0">
                <a:cs typeface="Times New Roman"/>
              </a:rPr>
              <a:t>from the </a:t>
            </a:r>
            <a:r>
              <a:rPr lang="en-US" sz="2000" spc="-5" dirty="0">
                <a:cs typeface="Times New Roman"/>
              </a:rPr>
              <a:t>circular</a:t>
            </a:r>
            <a:r>
              <a:rPr lang="en-US" sz="2000" spc="-80" dirty="0">
                <a:cs typeface="Times New Roman"/>
              </a:rPr>
              <a:t> </a:t>
            </a:r>
            <a:r>
              <a:rPr lang="en-US" sz="2000" dirty="0">
                <a:cs typeface="Times New Roman"/>
              </a:rPr>
              <a:t>watersheds</a:t>
            </a:r>
            <a:r>
              <a:rPr lang="en-US" sz="2000" dirty="0" smtClean="0">
                <a:cs typeface="Times New Roman"/>
              </a:rPr>
              <a:t>.</a:t>
            </a:r>
            <a:endParaRPr lang="en-US" sz="2000" spc="-114" dirty="0" smtClean="0">
              <a:cs typeface="Times New Roman"/>
            </a:endParaRPr>
          </a:p>
          <a:p>
            <a:pPr algn="just">
              <a:lnSpc>
                <a:spcPts val="2395"/>
              </a:lnSpc>
              <a:spcBef>
                <a:spcPts val="100"/>
              </a:spcBef>
              <a:buFont typeface="+mj-lt"/>
              <a:buAutoNum type="arabicPeriod"/>
            </a:pPr>
            <a:endParaRPr lang="en-US" sz="2000" spc="-114" dirty="0">
              <a:cs typeface="Trebuchet MS"/>
            </a:endParaRPr>
          </a:p>
          <a:p>
            <a:pPr marL="88900" algn="just">
              <a:lnSpc>
                <a:spcPts val="2395"/>
              </a:lnSpc>
            </a:pPr>
            <a:r>
              <a:rPr lang="en-US" sz="2000" b="1" spc="-5" dirty="0">
                <a:cs typeface="Times New Roman"/>
              </a:rPr>
              <a:t>Circularity </a:t>
            </a:r>
            <a:r>
              <a:rPr lang="en-US" sz="2000" b="1" dirty="0">
                <a:cs typeface="Times New Roman"/>
              </a:rPr>
              <a:t>Ratio</a:t>
            </a:r>
            <a:r>
              <a:rPr lang="en-US" sz="2000" b="1" spc="-55" dirty="0">
                <a:cs typeface="Times New Roman"/>
              </a:rPr>
              <a:t> </a:t>
            </a:r>
            <a:r>
              <a:rPr lang="en-US" sz="2000" b="1" dirty="0">
                <a:cs typeface="Times New Roman"/>
              </a:rPr>
              <a:t>(</a:t>
            </a:r>
            <a:r>
              <a:rPr lang="en-US" sz="2000" b="1" dirty="0" err="1">
                <a:cs typeface="Times New Roman"/>
              </a:rPr>
              <a:t>Rc</a:t>
            </a:r>
            <a:r>
              <a:rPr lang="en-US" sz="2000" b="1" dirty="0" smtClean="0">
                <a:cs typeface="Times New Roman"/>
              </a:rPr>
              <a:t>)</a:t>
            </a:r>
          </a:p>
          <a:p>
            <a:pPr marL="88900" algn="just">
              <a:lnSpc>
                <a:spcPts val="2395"/>
              </a:lnSpc>
            </a:pPr>
            <a:endParaRPr lang="en-US" sz="2000" dirty="0">
              <a:cs typeface="Times New Roman"/>
            </a:endParaRPr>
          </a:p>
          <a:p>
            <a:pPr marL="0" marR="59690" indent="0" algn="just">
              <a:lnSpc>
                <a:spcPts val="2400"/>
              </a:lnSpc>
              <a:spcBef>
                <a:spcPts val="75"/>
              </a:spcBef>
              <a:buNone/>
            </a:pPr>
            <a:r>
              <a:rPr lang="en-US" sz="2000" spc="-65" dirty="0" smtClean="0">
                <a:cs typeface="Trebuchet MS"/>
              </a:rPr>
              <a:t>The </a:t>
            </a:r>
            <a:r>
              <a:rPr lang="en-US" sz="2000" spc="-35" dirty="0" err="1">
                <a:cs typeface="Trebuchet MS"/>
              </a:rPr>
              <a:t>Rc</a:t>
            </a:r>
            <a:r>
              <a:rPr lang="en-US" sz="2000" spc="-35" dirty="0">
                <a:cs typeface="Trebuchet MS"/>
              </a:rPr>
              <a:t> </a:t>
            </a:r>
            <a:r>
              <a:rPr lang="en-US" sz="2000" spc="-125" dirty="0">
                <a:cs typeface="Trebuchet MS"/>
              </a:rPr>
              <a:t>values </a:t>
            </a:r>
            <a:r>
              <a:rPr lang="en-US" sz="2000" spc="-100" dirty="0">
                <a:cs typeface="Trebuchet MS"/>
              </a:rPr>
              <a:t> </a:t>
            </a:r>
            <a:r>
              <a:rPr lang="en-US" sz="2000" spc="-100" dirty="0" smtClean="0">
                <a:cs typeface="Trebuchet MS"/>
              </a:rPr>
              <a:t>obtained is 0.36 . The value ranges from 0.2 to 0.5, greater the value more is the circularity ratio.</a:t>
            </a:r>
          </a:p>
          <a:p>
            <a:pPr marL="0" marR="59690" indent="0" algn="just">
              <a:lnSpc>
                <a:spcPts val="2400"/>
              </a:lnSpc>
              <a:spcBef>
                <a:spcPts val="75"/>
              </a:spcBef>
              <a:buNone/>
            </a:pPr>
            <a:endParaRPr lang="en-US" sz="2000" spc="-100" dirty="0" smtClean="0">
              <a:cs typeface="Trebuchet MS"/>
            </a:endParaRPr>
          </a:p>
          <a:p>
            <a:pPr marL="0" indent="0" fontAlgn="t">
              <a:buNone/>
            </a:pPr>
            <a:endParaRPr lang="en-US" sz="2000" dirty="0" smtClean="0"/>
          </a:p>
          <a:p>
            <a:pPr marL="0" marR="59690" indent="0" algn="just">
              <a:lnSpc>
                <a:spcPts val="2400"/>
              </a:lnSpc>
              <a:spcBef>
                <a:spcPts val="75"/>
              </a:spcBef>
              <a:buNone/>
            </a:pPr>
            <a:endParaRPr lang="en-US" sz="2000" dirty="0" smtClean="0">
              <a:latin typeface="Times New Roman"/>
              <a:cs typeface="Times New Roman"/>
            </a:endParaRPr>
          </a:p>
          <a:p>
            <a:pPr marR="59690" algn="just">
              <a:lnSpc>
                <a:spcPts val="2400"/>
              </a:lnSpc>
              <a:spcBef>
                <a:spcPts val="75"/>
              </a:spcBef>
            </a:pPr>
            <a:endParaRPr lang="en-US" b="1" dirty="0">
              <a:cs typeface="Trebuchet MS"/>
            </a:endParaRPr>
          </a:p>
          <a:p>
            <a:endParaRPr lang="en-US" dirty="0"/>
          </a:p>
        </p:txBody>
      </p:sp>
    </p:spTree>
    <p:extLst>
      <p:ext uri="{BB962C8B-B14F-4D97-AF65-F5344CB8AC3E}">
        <p14:creationId xmlns:p14="http://schemas.microsoft.com/office/powerpoint/2010/main" val="780538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3071" y="484094"/>
            <a:ext cx="11389658" cy="2185214"/>
          </a:xfrm>
          <a:prstGeom prst="rect">
            <a:avLst/>
          </a:prstGeom>
        </p:spPr>
        <p:txBody>
          <a:bodyPr wrap="square">
            <a:spAutoFit/>
          </a:bodyPr>
          <a:lstStyle/>
          <a:p>
            <a:pPr marL="342900" marR="59690" lvl="0" indent="-342900" algn="just">
              <a:lnSpc>
                <a:spcPts val="2400"/>
              </a:lnSpc>
              <a:spcBef>
                <a:spcPts val="75"/>
              </a:spcBef>
              <a:spcAft>
                <a:spcPts val="600"/>
              </a:spcAft>
              <a:buClr>
                <a:srgbClr val="00C6BB"/>
              </a:buClr>
              <a:buFont typeface="Wingdings 2" charset="2"/>
              <a:buChar char=""/>
            </a:pPr>
            <a:r>
              <a:rPr lang="en-US" sz="2000" b="1" dirty="0">
                <a:solidFill>
                  <a:prstClr val="white"/>
                </a:solidFill>
                <a:cs typeface="Trebuchet MS"/>
              </a:rPr>
              <a:t>Drainage density (</a:t>
            </a:r>
            <a:r>
              <a:rPr lang="en-US" sz="2000" b="1" dirty="0" err="1">
                <a:solidFill>
                  <a:prstClr val="white"/>
                </a:solidFill>
                <a:cs typeface="Trebuchet MS"/>
              </a:rPr>
              <a:t>Dd</a:t>
            </a:r>
            <a:r>
              <a:rPr lang="en-US" sz="2000" b="1" dirty="0">
                <a:solidFill>
                  <a:prstClr val="white"/>
                </a:solidFill>
                <a:cs typeface="Trebuchet MS"/>
              </a:rPr>
              <a:t>)</a:t>
            </a:r>
          </a:p>
          <a:p>
            <a:pPr marL="342900" lvl="0" indent="-342900" fontAlgn="t">
              <a:spcBef>
                <a:spcPct val="20000"/>
              </a:spcBef>
              <a:spcAft>
                <a:spcPts val="600"/>
              </a:spcAft>
              <a:buClr>
                <a:srgbClr val="00C6BB"/>
              </a:buClr>
              <a:buFont typeface="+mj-lt"/>
              <a:buAutoNum type="arabicPeriod"/>
            </a:pPr>
            <a:r>
              <a:rPr lang="en-US" sz="2000" spc="-5" dirty="0">
                <a:solidFill>
                  <a:prstClr val="white"/>
                </a:solidFill>
                <a:cs typeface="Times New Roman"/>
              </a:rPr>
              <a:t>Drainage density </a:t>
            </a:r>
            <a:r>
              <a:rPr lang="en-US" sz="2000" spc="-10" dirty="0">
                <a:solidFill>
                  <a:prstClr val="white"/>
                </a:solidFill>
                <a:cs typeface="Times New Roman"/>
              </a:rPr>
              <a:t> of the  basin is </a:t>
            </a:r>
            <a:r>
              <a:rPr lang="en-US" sz="2000" spc="-5" dirty="0">
                <a:solidFill>
                  <a:prstClr val="white"/>
                </a:solidFill>
                <a:cs typeface="Times New Roman"/>
              </a:rPr>
              <a:t>6.27</a:t>
            </a:r>
            <a:r>
              <a:rPr lang="en-US" sz="2000" spc="295" dirty="0">
                <a:solidFill>
                  <a:prstClr val="white"/>
                </a:solidFill>
                <a:cs typeface="Times New Roman"/>
              </a:rPr>
              <a:t> </a:t>
            </a:r>
            <a:r>
              <a:rPr lang="en-US" sz="2000" spc="-5" dirty="0">
                <a:solidFill>
                  <a:prstClr val="white"/>
                </a:solidFill>
                <a:cs typeface="Times New Roman"/>
              </a:rPr>
              <a:t>km/km</a:t>
            </a:r>
            <a:r>
              <a:rPr lang="en-US" sz="2000" spc="-7" baseline="25641" dirty="0">
                <a:solidFill>
                  <a:prstClr val="white"/>
                </a:solidFill>
                <a:cs typeface="Times New Roman"/>
              </a:rPr>
              <a:t>2</a:t>
            </a:r>
            <a:r>
              <a:rPr lang="en-US" sz="2000" spc="-7" dirty="0">
                <a:solidFill>
                  <a:prstClr val="white"/>
                </a:solidFill>
                <a:cs typeface="Times New Roman"/>
              </a:rPr>
              <a:t> </a:t>
            </a:r>
            <a:r>
              <a:rPr lang="en-US" sz="2000" spc="-7" dirty="0">
                <a:solidFill>
                  <a:prstClr val="white"/>
                </a:solidFill>
                <a:latin typeface="Times New Roman"/>
                <a:cs typeface="Times New Roman"/>
              </a:rPr>
              <a:t>.</a:t>
            </a:r>
            <a:endParaRPr lang="en-US" sz="2000" dirty="0">
              <a:solidFill>
                <a:prstClr val="white"/>
              </a:solidFill>
            </a:endParaRPr>
          </a:p>
          <a:p>
            <a:pPr marL="342900" lvl="0" indent="-342900" fontAlgn="t">
              <a:spcBef>
                <a:spcPct val="20000"/>
              </a:spcBef>
              <a:spcAft>
                <a:spcPts val="600"/>
              </a:spcAft>
              <a:buClr>
                <a:srgbClr val="00C6BB"/>
              </a:buClr>
              <a:buFont typeface="+mj-lt"/>
              <a:buAutoNum type="arabicPeriod"/>
            </a:pPr>
            <a:r>
              <a:rPr lang="en-US" sz="2000" dirty="0">
                <a:solidFill>
                  <a:prstClr val="white"/>
                </a:solidFill>
              </a:rPr>
              <a:t>These  high values of drainage density infers watersheds are very fine  textured.</a:t>
            </a:r>
          </a:p>
          <a:p>
            <a:pPr marL="342900" lvl="0" indent="-342900" fontAlgn="t">
              <a:spcBef>
                <a:spcPct val="20000"/>
              </a:spcBef>
              <a:spcAft>
                <a:spcPts val="600"/>
              </a:spcAft>
              <a:buClr>
                <a:srgbClr val="00C6BB"/>
              </a:buClr>
              <a:buFont typeface="+mj-lt"/>
              <a:buAutoNum type="arabicPeriod"/>
            </a:pPr>
            <a:r>
              <a:rPr lang="en-US" sz="2000" dirty="0">
                <a:solidFill>
                  <a:prstClr val="white"/>
                </a:solidFill>
              </a:rPr>
              <a:t>Low permeable subsoil material with high relief.</a:t>
            </a:r>
          </a:p>
          <a:p>
            <a:pPr marL="342900" lvl="0" indent="-342900" fontAlgn="t">
              <a:spcBef>
                <a:spcPct val="20000"/>
              </a:spcBef>
              <a:spcAft>
                <a:spcPts val="600"/>
              </a:spcAft>
              <a:buClr>
                <a:srgbClr val="00C6BB"/>
              </a:buClr>
              <a:buFont typeface="+mj-lt"/>
              <a:buAutoNum type="arabicPeriod"/>
            </a:pPr>
            <a:r>
              <a:rPr lang="en-US" sz="2000" dirty="0">
                <a:solidFill>
                  <a:prstClr val="white"/>
                </a:solidFill>
              </a:rPr>
              <a:t>Infiltration rate is less and have less water potential.</a:t>
            </a:r>
          </a:p>
        </p:txBody>
      </p:sp>
      <p:graphicFrame>
        <p:nvGraphicFramePr>
          <p:cNvPr id="4" name="Table 3"/>
          <p:cNvGraphicFramePr>
            <a:graphicFrameLocks noGrp="1"/>
          </p:cNvGraphicFramePr>
          <p:nvPr>
            <p:extLst>
              <p:ext uri="{D42A27DB-BD31-4B8C-83A1-F6EECF244321}">
                <p14:modId xmlns:p14="http://schemas.microsoft.com/office/powerpoint/2010/main" val="2811016814"/>
              </p:ext>
            </p:extLst>
          </p:nvPr>
        </p:nvGraphicFramePr>
        <p:xfrm>
          <a:off x="2514601" y="2944905"/>
          <a:ext cx="6575612" cy="3402106"/>
        </p:xfrm>
        <a:graphic>
          <a:graphicData uri="http://schemas.openxmlformats.org/drawingml/2006/table">
            <a:tbl>
              <a:tblPr>
                <a:tableStyleId>{5C22544A-7EE6-4342-B048-85BDC9FD1C3A}</a:tableStyleId>
              </a:tblPr>
              <a:tblGrid>
                <a:gridCol w="3699325"/>
                <a:gridCol w="2876287"/>
              </a:tblGrid>
              <a:tr h="1322311">
                <a:tc>
                  <a:txBody>
                    <a:bodyPr/>
                    <a:lstStyle/>
                    <a:p>
                      <a:pPr algn="ctr">
                        <a:lnSpc>
                          <a:spcPct val="115000"/>
                        </a:lnSpc>
                        <a:spcAft>
                          <a:spcPts val="0"/>
                        </a:spcAft>
                      </a:pPr>
                      <a:r>
                        <a:rPr lang="en-US" sz="2400" dirty="0">
                          <a:effectLst/>
                        </a:rPr>
                        <a:t>Drainage density</a:t>
                      </a:r>
                      <a:endParaRPr lang="en-IN" sz="2400" dirty="0">
                        <a:effectLst/>
                      </a:endParaRPr>
                    </a:p>
                    <a:p>
                      <a:pPr algn="ctr">
                        <a:lnSpc>
                          <a:spcPct val="115000"/>
                        </a:lnSpc>
                        <a:spcAft>
                          <a:spcPts val="0"/>
                        </a:spcAft>
                      </a:pPr>
                      <a:r>
                        <a:rPr lang="en-US" sz="2400" dirty="0">
                          <a:effectLst/>
                        </a:rPr>
                        <a:t>(Km/km</a:t>
                      </a:r>
                      <a:r>
                        <a:rPr lang="en-US" sz="2400" baseline="30000" dirty="0">
                          <a:effectLst/>
                        </a:rPr>
                        <a:t>2</a:t>
                      </a:r>
                      <a:r>
                        <a:rPr lang="en-US" sz="2400" dirty="0">
                          <a:effectLst/>
                        </a:rPr>
                        <a:t>)</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lnSpc>
                          <a:spcPct val="115000"/>
                        </a:lnSpc>
                        <a:spcAft>
                          <a:spcPts val="0"/>
                        </a:spcAft>
                      </a:pPr>
                      <a:r>
                        <a:rPr lang="en-US" sz="2400" dirty="0">
                          <a:effectLst/>
                        </a:rPr>
                        <a:t>Textures</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r>
              <a:tr h="415959">
                <a:tc>
                  <a:txBody>
                    <a:bodyPr/>
                    <a:lstStyle/>
                    <a:p>
                      <a:pPr algn="ctr">
                        <a:lnSpc>
                          <a:spcPct val="115000"/>
                        </a:lnSpc>
                        <a:spcAft>
                          <a:spcPts val="0"/>
                        </a:spcAft>
                      </a:pPr>
                      <a:r>
                        <a:rPr lang="en-US" sz="2400" dirty="0">
                          <a:effectLst/>
                          <a:sym typeface="Symbol" panose="05050102010706020507" pitchFamily="18" charset="2"/>
                        </a:rPr>
                        <a:t></a:t>
                      </a:r>
                      <a:r>
                        <a:rPr lang="en-US" sz="2400" dirty="0">
                          <a:effectLst/>
                        </a:rPr>
                        <a:t> 1.24</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lnSpc>
                          <a:spcPct val="115000"/>
                        </a:lnSpc>
                        <a:spcAft>
                          <a:spcPts val="0"/>
                        </a:spcAft>
                      </a:pPr>
                      <a:r>
                        <a:rPr lang="en-US" sz="2400">
                          <a:effectLst/>
                        </a:rPr>
                        <a:t>Very coarse</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ctr"/>
                </a:tc>
              </a:tr>
              <a:tr h="415959">
                <a:tc>
                  <a:txBody>
                    <a:bodyPr/>
                    <a:lstStyle/>
                    <a:p>
                      <a:pPr algn="ctr">
                        <a:lnSpc>
                          <a:spcPct val="115000"/>
                        </a:lnSpc>
                        <a:spcAft>
                          <a:spcPts val="0"/>
                        </a:spcAft>
                      </a:pPr>
                      <a:r>
                        <a:rPr lang="en-US" sz="2400" dirty="0">
                          <a:effectLst/>
                        </a:rPr>
                        <a:t>1.24-2.49</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lnSpc>
                          <a:spcPct val="115000"/>
                        </a:lnSpc>
                        <a:spcAft>
                          <a:spcPts val="0"/>
                        </a:spcAft>
                      </a:pPr>
                      <a:r>
                        <a:rPr lang="en-US" sz="2400" dirty="0">
                          <a:effectLst/>
                        </a:rPr>
                        <a:t>Coarse</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r>
              <a:tr h="415959">
                <a:tc>
                  <a:txBody>
                    <a:bodyPr/>
                    <a:lstStyle/>
                    <a:p>
                      <a:pPr algn="ctr">
                        <a:lnSpc>
                          <a:spcPct val="115000"/>
                        </a:lnSpc>
                        <a:spcAft>
                          <a:spcPts val="0"/>
                        </a:spcAft>
                      </a:pPr>
                      <a:r>
                        <a:rPr lang="en-US" sz="2400">
                          <a:effectLst/>
                        </a:rPr>
                        <a:t>2.49-3.73</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lnSpc>
                          <a:spcPct val="115000"/>
                        </a:lnSpc>
                        <a:spcAft>
                          <a:spcPts val="0"/>
                        </a:spcAft>
                      </a:pPr>
                      <a:r>
                        <a:rPr lang="en-US" sz="2400" dirty="0">
                          <a:effectLst/>
                        </a:rPr>
                        <a:t>Moderate</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r>
              <a:tr h="415959">
                <a:tc>
                  <a:txBody>
                    <a:bodyPr/>
                    <a:lstStyle/>
                    <a:p>
                      <a:pPr algn="ctr">
                        <a:lnSpc>
                          <a:spcPct val="115000"/>
                        </a:lnSpc>
                        <a:spcAft>
                          <a:spcPts val="0"/>
                        </a:spcAft>
                      </a:pPr>
                      <a:r>
                        <a:rPr lang="en-US" sz="2400">
                          <a:effectLst/>
                        </a:rPr>
                        <a:t>3.73-4.97</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lnSpc>
                          <a:spcPct val="115000"/>
                        </a:lnSpc>
                        <a:spcAft>
                          <a:spcPts val="0"/>
                        </a:spcAft>
                      </a:pPr>
                      <a:r>
                        <a:rPr lang="en-US" sz="2400" dirty="0">
                          <a:effectLst/>
                        </a:rPr>
                        <a:t>Fine</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r>
              <a:tr h="415959">
                <a:tc>
                  <a:txBody>
                    <a:bodyPr/>
                    <a:lstStyle/>
                    <a:p>
                      <a:pPr algn="ctr">
                        <a:lnSpc>
                          <a:spcPct val="115000"/>
                        </a:lnSpc>
                        <a:spcAft>
                          <a:spcPts val="0"/>
                        </a:spcAft>
                      </a:pPr>
                      <a:r>
                        <a:rPr lang="en-US" sz="2400">
                          <a:effectLst/>
                          <a:sym typeface="Symbol" panose="05050102010706020507" pitchFamily="18" charset="2"/>
                        </a:rPr>
                        <a:t></a:t>
                      </a:r>
                      <a:r>
                        <a:rPr lang="en-US" sz="2400">
                          <a:effectLst/>
                        </a:rPr>
                        <a:t> 4.97</a:t>
                      </a:r>
                      <a:endParaRPr lang="en-IN" sz="2400">
                        <a:effectLst/>
                        <a:latin typeface="Times New Roman" panose="02020603050405020304" pitchFamily="18" charset="0"/>
                        <a:ea typeface="Times New Roman" panose="02020603050405020304" pitchFamily="18" charset="0"/>
                        <a:cs typeface="Tunga"/>
                      </a:endParaRPr>
                    </a:p>
                  </a:txBody>
                  <a:tcPr marL="68580" marR="68580" marT="0" marB="0" anchor="ctr"/>
                </a:tc>
                <a:tc>
                  <a:txBody>
                    <a:bodyPr/>
                    <a:lstStyle/>
                    <a:p>
                      <a:pPr algn="ctr">
                        <a:lnSpc>
                          <a:spcPct val="115000"/>
                        </a:lnSpc>
                        <a:spcAft>
                          <a:spcPts val="0"/>
                        </a:spcAft>
                      </a:pPr>
                      <a:r>
                        <a:rPr lang="en-US" sz="2400" dirty="0">
                          <a:effectLst/>
                        </a:rPr>
                        <a:t>Very fine</a:t>
                      </a:r>
                      <a:endParaRPr lang="en-IN" sz="2400" dirty="0">
                        <a:effectLst/>
                        <a:latin typeface="Times New Roman" panose="02020603050405020304" pitchFamily="18" charset="0"/>
                        <a:ea typeface="Times New Roman" panose="02020603050405020304" pitchFamily="18" charset="0"/>
                        <a:cs typeface="Tunga"/>
                      </a:endParaRPr>
                    </a:p>
                  </a:txBody>
                  <a:tcPr marL="68580" marR="68580" marT="0" marB="0" anchor="ctr"/>
                </a:tc>
              </a:tr>
            </a:tbl>
          </a:graphicData>
        </a:graphic>
      </p:graphicFrame>
    </p:spTree>
    <p:extLst>
      <p:ext uri="{BB962C8B-B14F-4D97-AF65-F5344CB8AC3E}">
        <p14:creationId xmlns:p14="http://schemas.microsoft.com/office/powerpoint/2010/main" val="139734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5862"/>
            <a:ext cx="10571998" cy="970450"/>
          </a:xfrm>
        </p:spPr>
        <p:txBody>
          <a:bodyPr/>
          <a:lstStyle/>
          <a:p>
            <a:r>
              <a:rPr lang="en-IN" sz="3200" kern="0" dirty="0">
                <a:solidFill>
                  <a:prstClr val="black"/>
                </a:solidFill>
                <a:cs typeface="Times New Roman"/>
              </a:rPr>
              <a:t>CONTENTS</a:t>
            </a:r>
            <a:endParaRPr lang="en-IN" dirty="0"/>
          </a:p>
        </p:txBody>
      </p:sp>
      <p:sp>
        <p:nvSpPr>
          <p:cNvPr id="3" name="Content Placeholder 2"/>
          <p:cNvSpPr>
            <a:spLocks noGrp="1"/>
          </p:cNvSpPr>
          <p:nvPr>
            <p:ph idx="1"/>
          </p:nvPr>
        </p:nvSpPr>
        <p:spPr>
          <a:xfrm>
            <a:off x="455295" y="2210564"/>
            <a:ext cx="10974703" cy="4424698"/>
          </a:xfrm>
        </p:spPr>
        <p:txBody>
          <a:bodyPr>
            <a:normAutofit fontScale="92500" lnSpcReduction="10000"/>
          </a:bodyPr>
          <a:lstStyle/>
          <a:p>
            <a:r>
              <a:rPr lang="en-IN" sz="2200" dirty="0"/>
              <a:t>Introduction</a:t>
            </a:r>
          </a:p>
          <a:p>
            <a:r>
              <a:rPr lang="en-IN" sz="2200" dirty="0"/>
              <a:t>Scope of the work</a:t>
            </a:r>
          </a:p>
          <a:p>
            <a:r>
              <a:rPr lang="en-IN" sz="2200" dirty="0"/>
              <a:t>Objectives</a:t>
            </a:r>
          </a:p>
          <a:p>
            <a:r>
              <a:rPr lang="en-IN" sz="2200" dirty="0"/>
              <a:t>Literature review</a:t>
            </a:r>
          </a:p>
          <a:p>
            <a:r>
              <a:rPr lang="en-IN" sz="2200" dirty="0"/>
              <a:t>Study </a:t>
            </a:r>
            <a:r>
              <a:rPr lang="en-IN" sz="2200" dirty="0" smtClean="0"/>
              <a:t>area</a:t>
            </a:r>
            <a:endParaRPr lang="en-IN" sz="2200" dirty="0"/>
          </a:p>
          <a:p>
            <a:r>
              <a:rPr lang="en-IN" sz="2200" dirty="0"/>
              <a:t>Morphometric analysis</a:t>
            </a:r>
          </a:p>
          <a:p>
            <a:r>
              <a:rPr lang="en-IN" sz="2200" dirty="0"/>
              <a:t>Hypsometric analysis</a:t>
            </a:r>
          </a:p>
          <a:p>
            <a:r>
              <a:rPr lang="en-IN" sz="2200" dirty="0" smtClean="0"/>
              <a:t>Result </a:t>
            </a:r>
            <a:endParaRPr lang="en-IN" sz="2200" dirty="0"/>
          </a:p>
          <a:p>
            <a:r>
              <a:rPr lang="en-IN" sz="2200" dirty="0"/>
              <a:t>Conclusions</a:t>
            </a:r>
          </a:p>
          <a:p>
            <a:r>
              <a:rPr lang="en-IN" sz="2200" dirty="0"/>
              <a:t>References</a:t>
            </a:r>
          </a:p>
          <a:p>
            <a:pPr marL="0" indent="0">
              <a:buNone/>
            </a:pPr>
            <a:endParaRPr lang="en-IN" dirty="0"/>
          </a:p>
        </p:txBody>
      </p:sp>
    </p:spTree>
    <p:extLst>
      <p:ext uri="{BB962C8B-B14F-4D97-AF65-F5344CB8AC3E}">
        <p14:creationId xmlns:p14="http://schemas.microsoft.com/office/powerpoint/2010/main" val="12480981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8259" y="0"/>
            <a:ext cx="11354547" cy="4362450"/>
          </a:xfrm>
        </p:spPr>
        <p:txBody>
          <a:bodyPr/>
          <a:lstStyle/>
          <a:p>
            <a:pPr algn="just" fontAlgn="t"/>
            <a:r>
              <a:rPr lang="en-US" sz="2000" b="1" dirty="0" smtClean="0"/>
              <a:t>Shape </a:t>
            </a:r>
            <a:r>
              <a:rPr lang="en-US" sz="2000" b="1" dirty="0"/>
              <a:t>Factor (</a:t>
            </a:r>
            <a:r>
              <a:rPr lang="en-US" sz="2000" b="1" dirty="0" err="1"/>
              <a:t>Bs</a:t>
            </a:r>
            <a:r>
              <a:rPr lang="en-US" sz="2000" b="1" dirty="0"/>
              <a:t>)</a:t>
            </a:r>
            <a:endParaRPr lang="en-US" sz="2000" dirty="0"/>
          </a:p>
          <a:p>
            <a:pPr marL="0" indent="0" algn="just" fontAlgn="t">
              <a:buNone/>
            </a:pPr>
            <a:r>
              <a:rPr lang="en-US" sz="2000" dirty="0" smtClean="0"/>
              <a:t>The</a:t>
            </a:r>
            <a:r>
              <a:rPr lang="en-US" sz="2000" dirty="0"/>
              <a:t>	</a:t>
            </a:r>
            <a:r>
              <a:rPr lang="en-US" sz="2000" dirty="0" smtClean="0"/>
              <a:t>sediment</a:t>
            </a:r>
            <a:r>
              <a:rPr lang="en-US" sz="2000" dirty="0"/>
              <a:t> </a:t>
            </a:r>
            <a:r>
              <a:rPr lang="en-US" sz="2000" dirty="0" smtClean="0"/>
              <a:t>and</a:t>
            </a:r>
            <a:r>
              <a:rPr lang="en-US" sz="2000" dirty="0"/>
              <a:t> </a:t>
            </a:r>
            <a:r>
              <a:rPr lang="en-US" sz="2000" dirty="0" smtClean="0"/>
              <a:t>runoff-production</a:t>
            </a:r>
            <a:r>
              <a:rPr lang="en-US" sz="2000" dirty="0"/>
              <a:t>	</a:t>
            </a:r>
            <a:r>
              <a:rPr lang="en-US" sz="2000" dirty="0" smtClean="0"/>
              <a:t>rates, drainage</a:t>
            </a:r>
            <a:r>
              <a:rPr lang="en-US" sz="2000" dirty="0"/>
              <a:t>	</a:t>
            </a:r>
            <a:r>
              <a:rPr lang="en-US" sz="2000" dirty="0" smtClean="0"/>
              <a:t>length</a:t>
            </a:r>
            <a:r>
              <a:rPr lang="en-US" sz="2000" dirty="0"/>
              <a:t> </a:t>
            </a:r>
            <a:r>
              <a:rPr lang="en-US" sz="2000" dirty="0" smtClean="0"/>
              <a:t>and</a:t>
            </a:r>
            <a:r>
              <a:rPr lang="en-US" sz="2000" dirty="0"/>
              <a:t> </a:t>
            </a:r>
            <a:r>
              <a:rPr lang="en-US" sz="2000" dirty="0" smtClean="0"/>
              <a:t>roughness</a:t>
            </a:r>
            <a:r>
              <a:rPr lang="en-US" sz="2000" dirty="0"/>
              <a:t> </a:t>
            </a:r>
            <a:r>
              <a:rPr lang="en-US" sz="2000" dirty="0" smtClean="0"/>
              <a:t>are</a:t>
            </a:r>
            <a:r>
              <a:rPr lang="en-US" sz="2000" dirty="0"/>
              <a:t> </a:t>
            </a:r>
            <a:r>
              <a:rPr lang="en-US" sz="2000" dirty="0" smtClean="0"/>
              <a:t>influenced</a:t>
            </a:r>
          </a:p>
          <a:p>
            <a:pPr marL="0" indent="0" algn="just" fontAlgn="t">
              <a:buNone/>
            </a:pPr>
            <a:r>
              <a:rPr lang="en-US" sz="2000" dirty="0" smtClean="0"/>
              <a:t>by</a:t>
            </a:r>
            <a:r>
              <a:rPr lang="en-US" sz="2000" dirty="0"/>
              <a:t>	</a:t>
            </a:r>
            <a:r>
              <a:rPr lang="en-US" sz="2000" dirty="0" err="1"/>
              <a:t>Bs</a:t>
            </a:r>
            <a:r>
              <a:rPr lang="en-US" sz="2000" dirty="0"/>
              <a:t>.	</a:t>
            </a:r>
            <a:r>
              <a:rPr lang="en-US" sz="2000" dirty="0" smtClean="0"/>
              <a:t>Thus, in</a:t>
            </a:r>
            <a:r>
              <a:rPr lang="en-US" sz="2000" dirty="0"/>
              <a:t>	terms	of	Soil	</a:t>
            </a:r>
            <a:r>
              <a:rPr lang="en-US" sz="2000" dirty="0" smtClean="0"/>
              <a:t>Erosion response</a:t>
            </a:r>
            <a:r>
              <a:rPr lang="en-US" sz="2000" dirty="0"/>
              <a:t>, </a:t>
            </a:r>
            <a:r>
              <a:rPr lang="en-US" sz="2000" dirty="0" err="1"/>
              <a:t>Bs</a:t>
            </a:r>
            <a:r>
              <a:rPr lang="en-US" sz="2000" dirty="0"/>
              <a:t> behaves  like Rf.	Among the sub-basins, </a:t>
            </a:r>
            <a:endParaRPr lang="en-US" sz="2000" dirty="0" smtClean="0"/>
          </a:p>
          <a:p>
            <a:pPr marL="0" indent="0" algn="just" fontAlgn="t">
              <a:buNone/>
            </a:pPr>
            <a:r>
              <a:rPr lang="en-US" sz="2000" dirty="0" smtClean="0"/>
              <a:t>the  </a:t>
            </a:r>
            <a:r>
              <a:rPr lang="en-US" sz="2000" dirty="0"/>
              <a:t>lowest </a:t>
            </a:r>
            <a:r>
              <a:rPr lang="en-US" sz="2000" dirty="0" err="1" smtClean="0"/>
              <a:t>Bs</a:t>
            </a:r>
            <a:r>
              <a:rPr lang="en-US" sz="2000" dirty="0"/>
              <a:t> </a:t>
            </a:r>
            <a:r>
              <a:rPr lang="en-US" sz="2000" dirty="0" smtClean="0"/>
              <a:t>value</a:t>
            </a:r>
            <a:r>
              <a:rPr lang="en-US" sz="2000" dirty="0"/>
              <a:t>	</a:t>
            </a:r>
            <a:r>
              <a:rPr lang="en-US" sz="2000" dirty="0" smtClean="0"/>
              <a:t>(2.92)</a:t>
            </a:r>
            <a:r>
              <a:rPr lang="en-US" sz="2000" dirty="0"/>
              <a:t> </a:t>
            </a:r>
            <a:r>
              <a:rPr lang="en-US" sz="2000" dirty="0" smtClean="0"/>
              <a:t>and</a:t>
            </a:r>
            <a:r>
              <a:rPr lang="en-US" sz="2000" dirty="0"/>
              <a:t> </a:t>
            </a:r>
            <a:r>
              <a:rPr lang="en-US" sz="2000" dirty="0" smtClean="0"/>
              <a:t>therefore the</a:t>
            </a:r>
            <a:r>
              <a:rPr lang="en-US" sz="2000" dirty="0"/>
              <a:t> </a:t>
            </a:r>
            <a:r>
              <a:rPr lang="en-US" sz="2000" dirty="0" smtClean="0"/>
              <a:t>highest</a:t>
            </a:r>
            <a:r>
              <a:rPr lang="en-US" sz="2000" dirty="0"/>
              <a:t> </a:t>
            </a:r>
            <a:r>
              <a:rPr lang="en-US" sz="2000" dirty="0" smtClean="0"/>
              <a:t>erodibility</a:t>
            </a:r>
            <a:r>
              <a:rPr lang="en-US" sz="2000" dirty="0"/>
              <a:t> </a:t>
            </a:r>
            <a:r>
              <a:rPr lang="en-US" sz="2000" dirty="0" smtClean="0"/>
              <a:t>is</a:t>
            </a:r>
            <a:r>
              <a:rPr lang="en-US" sz="2000" dirty="0"/>
              <a:t> </a:t>
            </a:r>
            <a:r>
              <a:rPr lang="en-US" sz="2000" dirty="0" smtClean="0"/>
              <a:t>observed in Manchanabele</a:t>
            </a:r>
          </a:p>
          <a:p>
            <a:pPr marL="0" indent="0" algn="just" fontAlgn="t">
              <a:buNone/>
            </a:pPr>
            <a:r>
              <a:rPr lang="en-US" sz="2000" dirty="0" smtClean="0"/>
              <a:t>sub-basin.</a:t>
            </a:r>
          </a:p>
          <a:p>
            <a:pPr marL="0" indent="0" fontAlgn="t">
              <a:buNone/>
            </a:pPr>
            <a:endParaRPr lang="en-US" dirty="0"/>
          </a:p>
        </p:txBody>
      </p:sp>
    </p:spTree>
    <p:extLst>
      <p:ext uri="{BB962C8B-B14F-4D97-AF65-F5344CB8AC3E}">
        <p14:creationId xmlns:p14="http://schemas.microsoft.com/office/powerpoint/2010/main" val="35644150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cs typeface="Times New Roman"/>
              </a:rPr>
              <a:t>HYPSOMETRIC</a:t>
            </a:r>
            <a:r>
              <a:rPr lang="en-US" sz="3200" spc="-250" dirty="0">
                <a:latin typeface="+mn-lt"/>
                <a:cs typeface="Times New Roman"/>
              </a:rPr>
              <a:t> </a:t>
            </a:r>
            <a:r>
              <a:rPr lang="en-US" sz="3200" spc="-35" dirty="0">
                <a:latin typeface="+mn-lt"/>
                <a:cs typeface="Times New Roman"/>
              </a:rPr>
              <a:t>ANALYSIS</a:t>
            </a:r>
            <a:endParaRPr lang="en-US" sz="3200" dirty="0">
              <a:latin typeface="+mn-lt"/>
            </a:endParaRPr>
          </a:p>
        </p:txBody>
      </p:sp>
      <p:sp>
        <p:nvSpPr>
          <p:cNvPr id="3" name="Content Placeholder 2"/>
          <p:cNvSpPr>
            <a:spLocks noGrp="1"/>
          </p:cNvSpPr>
          <p:nvPr>
            <p:ph idx="1"/>
          </p:nvPr>
        </p:nvSpPr>
        <p:spPr>
          <a:xfrm>
            <a:off x="196424" y="1329215"/>
            <a:ext cx="11663882" cy="5528785"/>
          </a:xfrm>
        </p:spPr>
        <p:txBody>
          <a:bodyPr>
            <a:normAutofit fontScale="92500"/>
          </a:bodyPr>
          <a:lstStyle/>
          <a:p>
            <a:pPr marL="298450" marR="5080" indent="-285750" algn="just">
              <a:lnSpc>
                <a:spcPct val="120000"/>
              </a:lnSpc>
              <a:spcBef>
                <a:spcPts val="100"/>
              </a:spcBef>
              <a:buSzPct val="101000"/>
              <a:tabLst>
                <a:tab pos="240665" algn="l"/>
                <a:tab pos="241300" algn="l"/>
              </a:tabLst>
            </a:pPr>
            <a:r>
              <a:rPr lang="en-US" sz="2400" dirty="0"/>
              <a:t>Hypsometric analysis is a useful method to identify the stage reached by a drainage basin in the present cycle of erosion and evaluate the erosional status of a basin and also expresses the denudation processes over a </a:t>
            </a:r>
            <a:r>
              <a:rPr lang="en-US" sz="2400" dirty="0" smtClean="0"/>
              <a:t>region.</a:t>
            </a:r>
          </a:p>
          <a:p>
            <a:pPr marL="298450" marR="5080" indent="-285750" algn="just">
              <a:lnSpc>
                <a:spcPct val="120000"/>
              </a:lnSpc>
              <a:spcBef>
                <a:spcPts val="100"/>
              </a:spcBef>
              <a:tabLst>
                <a:tab pos="240665" algn="l"/>
                <a:tab pos="241300" algn="l"/>
              </a:tabLst>
            </a:pPr>
            <a:r>
              <a:rPr lang="en-US" sz="2400" dirty="0">
                <a:cs typeface="Times New Roman"/>
              </a:rPr>
              <a:t>It expresses the overall slope and </a:t>
            </a:r>
            <a:r>
              <a:rPr lang="en-US" sz="2400" spc="-5" dirty="0">
                <a:cs typeface="Times New Roman"/>
              </a:rPr>
              <a:t>forms </a:t>
            </a:r>
            <a:r>
              <a:rPr lang="en-US" sz="2400" dirty="0">
                <a:cs typeface="Times New Roman"/>
              </a:rPr>
              <a:t>of</a:t>
            </a:r>
            <a:r>
              <a:rPr lang="en-US" sz="2400" spc="-180" dirty="0">
                <a:cs typeface="Times New Roman"/>
              </a:rPr>
              <a:t> </a:t>
            </a:r>
            <a:r>
              <a:rPr lang="en-US" sz="2400" dirty="0">
                <a:cs typeface="Times New Roman"/>
              </a:rPr>
              <a:t>drainage  </a:t>
            </a:r>
            <a:r>
              <a:rPr lang="en-US" sz="2400" dirty="0" smtClean="0">
                <a:cs typeface="Times New Roman"/>
              </a:rPr>
              <a:t>basin.</a:t>
            </a:r>
          </a:p>
          <a:p>
            <a:pPr marL="297815" indent="-285750" algn="just">
              <a:spcBef>
                <a:spcPts val="1010"/>
              </a:spcBef>
              <a:tabLst>
                <a:tab pos="241300" algn="l"/>
                <a:tab pos="241935" algn="l"/>
              </a:tabLst>
            </a:pPr>
            <a:r>
              <a:rPr lang="en-US" sz="2400" spc="-5" dirty="0" smtClean="0">
                <a:cs typeface="Times New Roman"/>
              </a:rPr>
              <a:t>It </a:t>
            </a:r>
            <a:r>
              <a:rPr lang="en-US" sz="2400" spc="-5" dirty="0">
                <a:cs typeface="Times New Roman"/>
              </a:rPr>
              <a:t>explains erosion state of watershed that had taken place during the geological </a:t>
            </a:r>
            <a:r>
              <a:rPr lang="en-US" sz="2400" spc="-10" dirty="0">
                <a:cs typeface="Times New Roman"/>
              </a:rPr>
              <a:t>time</a:t>
            </a:r>
            <a:r>
              <a:rPr lang="en-US" sz="2400" spc="114" dirty="0">
                <a:cs typeface="Times New Roman"/>
              </a:rPr>
              <a:t> </a:t>
            </a:r>
            <a:r>
              <a:rPr lang="en-US" sz="2400" spc="-5" dirty="0" smtClean="0">
                <a:cs typeface="Times New Roman"/>
              </a:rPr>
              <a:t>scale</a:t>
            </a:r>
            <a:r>
              <a:rPr lang="en-US" sz="2400" dirty="0">
                <a:cs typeface="Times New Roman"/>
              </a:rPr>
              <a:t> </a:t>
            </a:r>
            <a:r>
              <a:rPr lang="en-US" sz="2400" spc="-5" dirty="0" smtClean="0">
                <a:cs typeface="Times New Roman"/>
              </a:rPr>
              <a:t>due </a:t>
            </a:r>
            <a:r>
              <a:rPr lang="en-US" sz="2400" spc="-5" dirty="0">
                <a:cs typeface="Times New Roman"/>
              </a:rPr>
              <a:t>to hydrologic processes and land degradation</a:t>
            </a:r>
            <a:r>
              <a:rPr lang="en-US" sz="2400" spc="5" dirty="0">
                <a:cs typeface="Times New Roman"/>
              </a:rPr>
              <a:t> </a:t>
            </a:r>
            <a:r>
              <a:rPr lang="en-US" sz="2400" spc="-5" dirty="0">
                <a:cs typeface="Times New Roman"/>
              </a:rPr>
              <a:t>factors</a:t>
            </a:r>
            <a:endParaRPr lang="en-US" sz="2400" dirty="0">
              <a:cs typeface="Times New Roman"/>
            </a:endParaRPr>
          </a:p>
          <a:p>
            <a:pPr marL="297815" marR="659130" indent="-285750" algn="just">
              <a:spcBef>
                <a:spcPts val="994"/>
              </a:spcBef>
              <a:tabLst>
                <a:tab pos="241300" algn="l"/>
                <a:tab pos="241935" algn="l"/>
              </a:tabLst>
            </a:pPr>
            <a:r>
              <a:rPr lang="en-US" sz="2400" spc="-5" dirty="0">
                <a:cs typeface="Times New Roman"/>
              </a:rPr>
              <a:t>HI is an indicator of the stages of </a:t>
            </a:r>
            <a:r>
              <a:rPr lang="en-US" sz="2400" dirty="0">
                <a:cs typeface="Times New Roman"/>
              </a:rPr>
              <a:t>“cycle </a:t>
            </a:r>
            <a:r>
              <a:rPr lang="en-US" sz="2400" spc="-5" dirty="0">
                <a:cs typeface="Times New Roman"/>
              </a:rPr>
              <a:t>of erosion” and considering this fact, HI is  calculated and</a:t>
            </a:r>
            <a:r>
              <a:rPr lang="en-US" sz="2400" spc="-25" dirty="0">
                <a:cs typeface="Times New Roman"/>
              </a:rPr>
              <a:t> </a:t>
            </a:r>
            <a:r>
              <a:rPr lang="en-US" sz="2400" spc="-5" dirty="0">
                <a:cs typeface="Times New Roman"/>
              </a:rPr>
              <a:t>classified,</a:t>
            </a:r>
            <a:endParaRPr lang="en-US" sz="2400" dirty="0">
              <a:cs typeface="Times New Roman"/>
            </a:endParaRPr>
          </a:p>
          <a:p>
            <a:pPr marL="1841500" algn="just">
              <a:spcBef>
                <a:spcPts val="1000"/>
              </a:spcBef>
              <a:buFont typeface="+mj-lt"/>
              <a:buAutoNum type="arabicPeriod"/>
            </a:pPr>
            <a:r>
              <a:rPr lang="en-US" sz="2400" spc="-5" dirty="0">
                <a:cs typeface="Times New Roman"/>
              </a:rPr>
              <a:t>HI ≤ 0.3 indicates old</a:t>
            </a:r>
            <a:r>
              <a:rPr lang="en-US" sz="2400" spc="5" dirty="0">
                <a:cs typeface="Times New Roman"/>
              </a:rPr>
              <a:t> </a:t>
            </a:r>
            <a:r>
              <a:rPr lang="en-US" sz="2400" spc="-5" dirty="0">
                <a:cs typeface="Times New Roman"/>
              </a:rPr>
              <a:t>stage,</a:t>
            </a:r>
            <a:endParaRPr lang="en-US" sz="2400" dirty="0">
              <a:cs typeface="Times New Roman"/>
            </a:endParaRPr>
          </a:p>
          <a:p>
            <a:pPr marL="1841500" algn="just">
              <a:lnSpc>
                <a:spcPct val="100000"/>
              </a:lnSpc>
              <a:spcBef>
                <a:spcPts val="1010"/>
              </a:spcBef>
              <a:buFont typeface="+mj-lt"/>
              <a:buAutoNum type="arabicPeriod"/>
            </a:pPr>
            <a:r>
              <a:rPr lang="en-US" sz="2400" spc="-5" dirty="0">
                <a:cs typeface="Times New Roman"/>
              </a:rPr>
              <a:t>HI ≥0.3 to ≤0.6 indicates </a:t>
            </a:r>
            <a:r>
              <a:rPr lang="en-US" sz="2400" spc="-10" dirty="0">
                <a:cs typeface="Times New Roman"/>
              </a:rPr>
              <a:t>mature </a:t>
            </a:r>
            <a:r>
              <a:rPr lang="en-US" sz="2400" spc="-5" dirty="0">
                <a:cs typeface="Times New Roman"/>
              </a:rPr>
              <a:t>stage</a:t>
            </a:r>
            <a:r>
              <a:rPr lang="en-US" sz="2400" spc="25" dirty="0">
                <a:cs typeface="Times New Roman"/>
              </a:rPr>
              <a:t> </a:t>
            </a:r>
            <a:r>
              <a:rPr lang="en-US" sz="2400" spc="-5" dirty="0">
                <a:cs typeface="Times New Roman"/>
              </a:rPr>
              <a:t>and</a:t>
            </a:r>
            <a:endParaRPr lang="en-US" sz="2400" dirty="0">
              <a:cs typeface="Times New Roman"/>
            </a:endParaRPr>
          </a:p>
          <a:p>
            <a:pPr marL="1841500" algn="just">
              <a:lnSpc>
                <a:spcPct val="100000"/>
              </a:lnSpc>
              <a:spcBef>
                <a:spcPts val="994"/>
              </a:spcBef>
              <a:buFont typeface="+mj-lt"/>
              <a:buAutoNum type="arabicPeriod"/>
            </a:pPr>
            <a:r>
              <a:rPr lang="en-US" sz="2400" spc="-5" dirty="0">
                <a:cs typeface="Times New Roman"/>
              </a:rPr>
              <a:t>HI ≥0.6 indicates youth stage (highly erosion</a:t>
            </a:r>
            <a:r>
              <a:rPr lang="en-US" sz="2400" spc="25" dirty="0">
                <a:cs typeface="Times New Roman"/>
              </a:rPr>
              <a:t> </a:t>
            </a:r>
            <a:r>
              <a:rPr lang="en-US" sz="2400" spc="-5" dirty="0">
                <a:cs typeface="Times New Roman"/>
              </a:rPr>
              <a:t>prone).</a:t>
            </a:r>
            <a:endParaRPr lang="en-US" sz="2400" dirty="0">
              <a:cs typeface="Times New Roman"/>
            </a:endParaRPr>
          </a:p>
          <a:p>
            <a:pPr marL="298450" marR="5080" indent="-285750">
              <a:lnSpc>
                <a:spcPct val="120000"/>
              </a:lnSpc>
              <a:spcBef>
                <a:spcPts val="100"/>
              </a:spcBef>
              <a:tabLst>
                <a:tab pos="240665" algn="l"/>
                <a:tab pos="241300" algn="l"/>
              </a:tabLst>
            </a:pPr>
            <a:endParaRPr lang="en-US" dirty="0">
              <a:cs typeface="Times New Roman"/>
            </a:endParaRPr>
          </a:p>
        </p:txBody>
      </p:sp>
    </p:spTree>
    <p:extLst>
      <p:ext uri="{BB962C8B-B14F-4D97-AF65-F5344CB8AC3E}">
        <p14:creationId xmlns:p14="http://schemas.microsoft.com/office/powerpoint/2010/main" val="11232805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cs typeface="Times New Roman"/>
              </a:rPr>
              <a:t>HYPSOMETRIC</a:t>
            </a:r>
            <a:r>
              <a:rPr lang="en-US" sz="3200" spc="-95" dirty="0">
                <a:latin typeface="+mn-lt"/>
                <a:cs typeface="Times New Roman"/>
              </a:rPr>
              <a:t> </a:t>
            </a:r>
            <a:r>
              <a:rPr lang="en-US" sz="3200" spc="-50" dirty="0">
                <a:latin typeface="+mn-lt"/>
                <a:cs typeface="Times New Roman"/>
              </a:rPr>
              <a:t>CURVE</a:t>
            </a:r>
            <a:endParaRPr lang="en-US" sz="3200" dirty="0">
              <a:latin typeface="+mn-lt"/>
            </a:endParaRPr>
          </a:p>
        </p:txBody>
      </p:sp>
      <p:sp>
        <p:nvSpPr>
          <p:cNvPr id="3" name="Content Placeholder 2"/>
          <p:cNvSpPr>
            <a:spLocks noGrp="1"/>
          </p:cNvSpPr>
          <p:nvPr>
            <p:ph idx="1"/>
          </p:nvPr>
        </p:nvSpPr>
        <p:spPr>
          <a:xfrm>
            <a:off x="171012" y="863387"/>
            <a:ext cx="5670988" cy="5893013"/>
          </a:xfrm>
        </p:spPr>
        <p:txBody>
          <a:bodyPr/>
          <a:lstStyle/>
          <a:p>
            <a:pPr marL="298450" indent="-285750" algn="just">
              <a:spcBef>
                <a:spcPts val="105"/>
              </a:spcBef>
              <a:tabLst>
                <a:tab pos="240665" algn="l"/>
                <a:tab pos="241300" algn="l"/>
              </a:tabLst>
            </a:pPr>
            <a:r>
              <a:rPr lang="en-US" dirty="0">
                <a:cs typeface="Times New Roman"/>
              </a:rPr>
              <a:t>A curve showing the </a:t>
            </a:r>
            <a:r>
              <a:rPr lang="en-US" spc="-5" dirty="0">
                <a:cs typeface="Times New Roman"/>
              </a:rPr>
              <a:t>relationship </a:t>
            </a:r>
            <a:r>
              <a:rPr lang="en-US" dirty="0">
                <a:cs typeface="Times New Roman"/>
              </a:rPr>
              <a:t>of area </a:t>
            </a:r>
            <a:r>
              <a:rPr lang="en-US" spc="-5" dirty="0">
                <a:cs typeface="Times New Roman"/>
              </a:rPr>
              <a:t>to </a:t>
            </a:r>
            <a:r>
              <a:rPr lang="en-US" dirty="0">
                <a:cs typeface="Times New Roman"/>
              </a:rPr>
              <a:t>elevation for </a:t>
            </a:r>
            <a:r>
              <a:rPr lang="en-US" spc="-5" dirty="0">
                <a:cs typeface="Times New Roman"/>
              </a:rPr>
              <a:t>specified</a:t>
            </a:r>
            <a:r>
              <a:rPr lang="en-US" spc="-170" dirty="0">
                <a:cs typeface="Times New Roman"/>
              </a:rPr>
              <a:t> </a:t>
            </a:r>
            <a:r>
              <a:rPr lang="en-US" spc="-5" dirty="0">
                <a:cs typeface="Times New Roman"/>
              </a:rPr>
              <a:t>terrain</a:t>
            </a:r>
            <a:endParaRPr lang="en-US" dirty="0">
              <a:cs typeface="Times New Roman"/>
            </a:endParaRPr>
          </a:p>
          <a:p>
            <a:pPr marL="298450" marR="638175" indent="-285750" algn="just">
              <a:lnSpc>
                <a:spcPct val="110000"/>
              </a:lnSpc>
              <a:spcBef>
                <a:spcPts val="1005"/>
              </a:spcBef>
              <a:tabLst>
                <a:tab pos="240665" algn="l"/>
                <a:tab pos="241300" algn="l"/>
              </a:tabLst>
            </a:pPr>
            <a:r>
              <a:rPr lang="en-US" dirty="0">
                <a:cs typeface="Times New Roman"/>
              </a:rPr>
              <a:t>The shape of </a:t>
            </a:r>
            <a:r>
              <a:rPr lang="en-US" spc="-5" dirty="0">
                <a:cs typeface="Times New Roman"/>
              </a:rPr>
              <a:t>hypsometric </a:t>
            </a:r>
            <a:r>
              <a:rPr lang="en-US" dirty="0">
                <a:cs typeface="Times New Roman"/>
              </a:rPr>
              <a:t>curve </a:t>
            </a:r>
            <a:r>
              <a:rPr lang="en-US" spc="-5" dirty="0">
                <a:cs typeface="Times New Roman"/>
              </a:rPr>
              <a:t>represents </a:t>
            </a:r>
            <a:r>
              <a:rPr lang="en-US" dirty="0">
                <a:cs typeface="Times New Roman"/>
              </a:rPr>
              <a:t>the </a:t>
            </a:r>
            <a:r>
              <a:rPr lang="en-US" spc="-5" dirty="0">
                <a:cs typeface="Times New Roman"/>
              </a:rPr>
              <a:t>geomorphic stages </a:t>
            </a:r>
            <a:r>
              <a:rPr lang="en-US" dirty="0">
                <a:cs typeface="Times New Roman"/>
              </a:rPr>
              <a:t>of  </a:t>
            </a:r>
            <a:r>
              <a:rPr lang="en-US" spc="-5" dirty="0">
                <a:cs typeface="Times New Roman"/>
              </a:rPr>
              <a:t>landform</a:t>
            </a:r>
            <a:r>
              <a:rPr lang="en-US" spc="-20" dirty="0">
                <a:cs typeface="Times New Roman"/>
              </a:rPr>
              <a:t> </a:t>
            </a:r>
            <a:r>
              <a:rPr lang="en-US" spc="-5" dirty="0">
                <a:cs typeface="Times New Roman"/>
              </a:rPr>
              <a:t>evolution.</a:t>
            </a:r>
            <a:endParaRPr lang="en-US" dirty="0">
              <a:cs typeface="Times New Roman"/>
            </a:endParaRPr>
          </a:p>
          <a:p>
            <a:pPr marL="298450" indent="-285750" algn="just">
              <a:spcBef>
                <a:spcPts val="1200"/>
              </a:spcBef>
              <a:tabLst>
                <a:tab pos="240665" algn="l"/>
                <a:tab pos="241300" algn="l"/>
              </a:tabLst>
            </a:pPr>
            <a:r>
              <a:rPr lang="en-US" dirty="0">
                <a:cs typeface="Times New Roman"/>
              </a:rPr>
              <a:t>Convex shape </a:t>
            </a:r>
            <a:r>
              <a:rPr lang="en-US" spc="-5" dirty="0">
                <a:cs typeface="Times New Roman"/>
              </a:rPr>
              <a:t>indicates </a:t>
            </a:r>
            <a:r>
              <a:rPr lang="en-US" spc="-10" dirty="0">
                <a:cs typeface="Times New Roman"/>
              </a:rPr>
              <a:t>younger, </a:t>
            </a:r>
            <a:r>
              <a:rPr lang="en-US" spc="-5" dirty="0">
                <a:cs typeface="Times New Roman"/>
              </a:rPr>
              <a:t>dissected, disequilibrium </a:t>
            </a:r>
            <a:r>
              <a:rPr lang="en-US" dirty="0">
                <a:cs typeface="Times New Roman"/>
              </a:rPr>
              <a:t>landscapes</a:t>
            </a:r>
            <a:r>
              <a:rPr lang="en-US" spc="45" dirty="0">
                <a:cs typeface="Times New Roman"/>
              </a:rPr>
              <a:t> </a:t>
            </a:r>
            <a:r>
              <a:rPr lang="en-US" spc="-5" dirty="0">
                <a:cs typeface="Times New Roman"/>
              </a:rPr>
              <a:t>stage</a:t>
            </a:r>
            <a:endParaRPr lang="en-US" dirty="0">
              <a:cs typeface="Times New Roman"/>
            </a:endParaRPr>
          </a:p>
          <a:p>
            <a:pPr marL="298450" indent="-285750" algn="just">
              <a:spcBef>
                <a:spcPts val="1200"/>
              </a:spcBef>
              <a:tabLst>
                <a:tab pos="240665" algn="l"/>
                <a:tab pos="241300" algn="l"/>
              </a:tabLst>
            </a:pPr>
            <a:r>
              <a:rPr lang="en-US" spc="-5" dirty="0">
                <a:cs typeface="Times New Roman"/>
              </a:rPr>
              <a:t>smooth </a:t>
            </a:r>
            <a:r>
              <a:rPr lang="en-US" dirty="0">
                <a:cs typeface="Times New Roman"/>
              </a:rPr>
              <a:t>S-shape shows </a:t>
            </a:r>
            <a:r>
              <a:rPr lang="en-US" spc="-5" dirty="0">
                <a:cs typeface="Times New Roman"/>
              </a:rPr>
              <a:t>mature </a:t>
            </a:r>
            <a:r>
              <a:rPr lang="en-US" dirty="0">
                <a:cs typeface="Times New Roman"/>
              </a:rPr>
              <a:t>or </a:t>
            </a:r>
            <a:r>
              <a:rPr lang="en-US" spc="-5" dirty="0">
                <a:cs typeface="Times New Roman"/>
              </a:rPr>
              <a:t>equilibrium</a:t>
            </a:r>
            <a:r>
              <a:rPr lang="en-US" spc="-30" dirty="0">
                <a:cs typeface="Times New Roman"/>
              </a:rPr>
              <a:t> </a:t>
            </a:r>
            <a:r>
              <a:rPr lang="en-US" spc="-5" dirty="0">
                <a:cs typeface="Times New Roman"/>
              </a:rPr>
              <a:t>stage</a:t>
            </a:r>
            <a:endParaRPr lang="en-US" dirty="0">
              <a:cs typeface="Times New Roman"/>
            </a:endParaRPr>
          </a:p>
          <a:p>
            <a:pPr marL="298450" marR="384810" indent="-285750" algn="just">
              <a:lnSpc>
                <a:spcPct val="110000"/>
              </a:lnSpc>
              <a:spcBef>
                <a:spcPts val="1010"/>
              </a:spcBef>
              <a:tabLst>
                <a:tab pos="240665" algn="l"/>
                <a:tab pos="241300" algn="l"/>
              </a:tabLst>
            </a:pPr>
            <a:r>
              <a:rPr lang="en-US" spc="-5" dirty="0">
                <a:cs typeface="Times New Roman"/>
              </a:rPr>
              <a:t>concave </a:t>
            </a:r>
            <a:r>
              <a:rPr lang="en-US" dirty="0">
                <a:cs typeface="Times New Roman"/>
              </a:rPr>
              <a:t>shape curve </a:t>
            </a:r>
            <a:r>
              <a:rPr lang="en-US" spc="-5" dirty="0">
                <a:cs typeface="Times New Roman"/>
              </a:rPr>
              <a:t>is related to </a:t>
            </a:r>
            <a:r>
              <a:rPr lang="en-US" dirty="0">
                <a:cs typeface="Times New Roman"/>
              </a:rPr>
              <a:t>an </a:t>
            </a:r>
            <a:r>
              <a:rPr lang="en-US" spc="-5" dirty="0">
                <a:cs typeface="Times New Roman"/>
              </a:rPr>
              <a:t>old </a:t>
            </a:r>
            <a:r>
              <a:rPr lang="en-US" dirty="0">
                <a:cs typeface="Times New Roman"/>
              </a:rPr>
              <a:t>deeply </a:t>
            </a:r>
            <a:r>
              <a:rPr lang="en-US" spc="-5" dirty="0">
                <a:cs typeface="Times New Roman"/>
              </a:rPr>
              <a:t>dissected </a:t>
            </a:r>
            <a:r>
              <a:rPr lang="en-US" dirty="0">
                <a:cs typeface="Times New Roman"/>
              </a:rPr>
              <a:t> </a:t>
            </a:r>
            <a:r>
              <a:rPr lang="en-US" dirty="0" smtClean="0">
                <a:cs typeface="Times New Roman"/>
              </a:rPr>
              <a:t>stage.</a:t>
            </a:r>
            <a:endParaRPr lang="en-US" dirty="0">
              <a:cs typeface="Times New Roman"/>
            </a:endParaRPr>
          </a:p>
          <a:p>
            <a:pPr algn="just"/>
            <a:endParaRPr lang="en-US" dirty="0"/>
          </a:p>
        </p:txBody>
      </p:sp>
      <p:pic>
        <p:nvPicPr>
          <p:cNvPr id="4" name="Content Placeholder 3"/>
          <p:cNvPicPr>
            <a:picLocks/>
          </p:cNvPicPr>
          <p:nvPr/>
        </p:nvPicPr>
        <p:blipFill>
          <a:blip r:embed="rId2">
            <a:extLst>
              <a:ext uri="{28A0092B-C50C-407E-A947-70E740481C1C}">
                <a14:useLocalDpi xmlns:a14="http://schemas.microsoft.com/office/drawing/2010/main" val="0"/>
              </a:ext>
            </a:extLst>
          </a:blip>
          <a:stretch>
            <a:fillRect/>
          </a:stretch>
        </p:blipFill>
        <p:spPr>
          <a:xfrm>
            <a:off x="5842000" y="1282700"/>
            <a:ext cx="6045200" cy="5181600"/>
          </a:xfrm>
          <a:prstGeom prst="rect">
            <a:avLst/>
          </a:prstGeom>
          <a:effectLst>
            <a:outerShdw blurRad="50800" dir="14400000">
              <a:srgbClr val="000000">
                <a:alpha val="40000"/>
              </a:srgbClr>
            </a:outerShdw>
          </a:effectLst>
        </p:spPr>
      </p:pic>
    </p:spTree>
    <p:extLst>
      <p:ext uri="{BB962C8B-B14F-4D97-AF65-F5344CB8AC3E}">
        <p14:creationId xmlns:p14="http://schemas.microsoft.com/office/powerpoint/2010/main" val="5017863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spc="-35" dirty="0"/>
              <a:t>STAGES </a:t>
            </a:r>
            <a:r>
              <a:rPr lang="en-US" sz="3200" spc="150" dirty="0"/>
              <a:t>OF</a:t>
            </a:r>
            <a:r>
              <a:rPr lang="en-US" sz="3200" spc="-185" dirty="0"/>
              <a:t> </a:t>
            </a:r>
            <a:r>
              <a:rPr lang="en-US" sz="3200" spc="110" dirty="0"/>
              <a:t>DEVELOPMENT</a:t>
            </a:r>
            <a:endParaRPr lang="en-US" sz="3200" dirty="0"/>
          </a:p>
        </p:txBody>
      </p:sp>
      <p:sp>
        <p:nvSpPr>
          <p:cNvPr id="7" name="object 4"/>
          <p:cNvSpPr/>
          <p:nvPr/>
        </p:nvSpPr>
        <p:spPr>
          <a:xfrm>
            <a:off x="8058572" y="2005583"/>
            <a:ext cx="4003548" cy="4482084"/>
          </a:xfrm>
          <a:prstGeom prst="rect">
            <a:avLst/>
          </a:prstGeom>
          <a:blipFill>
            <a:blip r:embed="rId2" cstate="print"/>
            <a:stretch>
              <a:fillRect/>
            </a:stretch>
          </a:blipFill>
        </p:spPr>
        <p:txBody>
          <a:bodyPr wrap="square" lIns="0" tIns="0" rIns="0" bIns="0" rtlCol="0"/>
          <a:lstStyle/>
          <a:p>
            <a:endParaRPr/>
          </a:p>
        </p:txBody>
      </p:sp>
      <p:sp>
        <p:nvSpPr>
          <p:cNvPr id="8" name="object 3"/>
          <p:cNvSpPr txBox="1"/>
          <p:nvPr/>
        </p:nvSpPr>
        <p:spPr>
          <a:xfrm>
            <a:off x="5436657" y="2070886"/>
            <a:ext cx="2621915" cy="2987997"/>
          </a:xfrm>
          <a:prstGeom prst="rect">
            <a:avLst/>
          </a:prstGeom>
        </p:spPr>
        <p:txBody>
          <a:bodyPr vert="horz" wrap="square" lIns="0" tIns="149860" rIns="0" bIns="0" rtlCol="0">
            <a:spAutoFit/>
          </a:bodyPr>
          <a:lstStyle/>
          <a:p>
            <a:pPr marL="355600" indent="-342900">
              <a:lnSpc>
                <a:spcPct val="100000"/>
              </a:lnSpc>
              <a:spcBef>
                <a:spcPts val="1180"/>
              </a:spcBef>
              <a:buClr>
                <a:schemeClr val="accent1"/>
              </a:buClr>
              <a:buFont typeface="Courier New" panose="02070309020205020404" pitchFamily="49" charset="0"/>
              <a:buChar char="o"/>
              <a:tabLst>
                <a:tab pos="240665" algn="l"/>
                <a:tab pos="241300" algn="l"/>
              </a:tabLst>
            </a:pPr>
            <a:r>
              <a:rPr sz="2000" spc="175" dirty="0">
                <a:cs typeface="Trebuchet MS"/>
              </a:rPr>
              <a:t>OLD</a:t>
            </a:r>
            <a:r>
              <a:rPr sz="2000" spc="-60" dirty="0">
                <a:cs typeface="Trebuchet MS"/>
              </a:rPr>
              <a:t> </a:t>
            </a:r>
            <a:r>
              <a:rPr sz="2000" spc="-20" dirty="0">
                <a:cs typeface="Trebuchet MS"/>
              </a:rPr>
              <a:t>STAGE</a:t>
            </a:r>
            <a:endParaRPr sz="2000" dirty="0">
              <a:cs typeface="Trebuchet MS"/>
            </a:endParaRPr>
          </a:p>
          <a:p>
            <a:pPr marL="812165" lvl="1" indent="-342900">
              <a:lnSpc>
                <a:spcPct val="100000"/>
              </a:lnSpc>
              <a:spcBef>
                <a:spcPts val="965"/>
              </a:spcBef>
              <a:buClr>
                <a:schemeClr val="accent1"/>
              </a:buClr>
              <a:buFont typeface="+mj-lt"/>
              <a:buAutoNum type="arabicPeriod"/>
              <a:tabLst>
                <a:tab pos="697865" algn="l"/>
                <a:tab pos="698500" algn="l"/>
              </a:tabLst>
            </a:pPr>
            <a:r>
              <a:rPr sz="1800" spc="-80" dirty="0">
                <a:cs typeface="Trebuchet MS"/>
              </a:rPr>
              <a:t>Gently </a:t>
            </a:r>
            <a:r>
              <a:rPr sz="1800" spc="-85" dirty="0">
                <a:cs typeface="Trebuchet MS"/>
              </a:rPr>
              <a:t>sloping</a:t>
            </a:r>
            <a:r>
              <a:rPr sz="1800" spc="-75" dirty="0">
                <a:cs typeface="Trebuchet MS"/>
              </a:rPr>
              <a:t> </a:t>
            </a:r>
            <a:r>
              <a:rPr sz="1800" spc="-90" dirty="0">
                <a:cs typeface="Trebuchet MS"/>
              </a:rPr>
              <a:t>banks</a:t>
            </a:r>
            <a:endParaRPr sz="1800" dirty="0">
              <a:cs typeface="Trebuchet MS"/>
            </a:endParaRPr>
          </a:p>
          <a:p>
            <a:pPr marL="812165" lvl="1" indent="-342900">
              <a:lnSpc>
                <a:spcPct val="100000"/>
              </a:lnSpc>
              <a:spcBef>
                <a:spcPts val="925"/>
              </a:spcBef>
              <a:buClr>
                <a:schemeClr val="accent1"/>
              </a:buClr>
              <a:buFont typeface="+mj-lt"/>
              <a:buAutoNum type="arabicPeriod"/>
              <a:tabLst>
                <a:tab pos="697865" algn="l"/>
                <a:tab pos="698500" algn="l"/>
              </a:tabLst>
            </a:pPr>
            <a:r>
              <a:rPr sz="1800" spc="-95" dirty="0">
                <a:cs typeface="Trebuchet MS"/>
              </a:rPr>
              <a:t>Large</a:t>
            </a:r>
            <a:r>
              <a:rPr sz="1800" spc="-90" dirty="0">
                <a:cs typeface="Trebuchet MS"/>
              </a:rPr>
              <a:t> </a:t>
            </a:r>
            <a:r>
              <a:rPr sz="1800" spc="-105" dirty="0">
                <a:cs typeface="Trebuchet MS"/>
              </a:rPr>
              <a:t>floodplain</a:t>
            </a:r>
            <a:endParaRPr sz="1800" dirty="0">
              <a:cs typeface="Trebuchet MS"/>
            </a:endParaRPr>
          </a:p>
          <a:p>
            <a:pPr marL="812165" lvl="1" indent="-342900">
              <a:lnSpc>
                <a:spcPct val="100000"/>
              </a:lnSpc>
              <a:spcBef>
                <a:spcPts val="940"/>
              </a:spcBef>
              <a:buClr>
                <a:schemeClr val="accent1"/>
              </a:buClr>
              <a:buFont typeface="+mj-lt"/>
              <a:buAutoNum type="arabicPeriod"/>
              <a:tabLst>
                <a:tab pos="697865" algn="l"/>
                <a:tab pos="698500" algn="l"/>
              </a:tabLst>
            </a:pPr>
            <a:r>
              <a:rPr sz="1800" spc="-95" dirty="0">
                <a:cs typeface="Trebuchet MS"/>
              </a:rPr>
              <a:t>Large meanders</a:t>
            </a:r>
            <a:endParaRPr sz="1800" dirty="0">
              <a:cs typeface="Trebuchet MS"/>
            </a:endParaRPr>
          </a:p>
          <a:p>
            <a:pPr marL="812165" lvl="1" indent="-342900">
              <a:lnSpc>
                <a:spcPct val="100000"/>
              </a:lnSpc>
              <a:spcBef>
                <a:spcPts val="935"/>
              </a:spcBef>
              <a:buClr>
                <a:schemeClr val="accent1"/>
              </a:buClr>
              <a:buFont typeface="+mj-lt"/>
              <a:buAutoNum type="arabicPeriod"/>
              <a:tabLst>
                <a:tab pos="697865" algn="l"/>
                <a:tab pos="698500" algn="l"/>
              </a:tabLst>
            </a:pPr>
            <a:r>
              <a:rPr sz="1800" spc="-75" dirty="0">
                <a:cs typeface="Trebuchet MS"/>
              </a:rPr>
              <a:t>Slowest</a:t>
            </a:r>
            <a:r>
              <a:rPr sz="1800" spc="-65" dirty="0">
                <a:cs typeface="Trebuchet MS"/>
              </a:rPr>
              <a:t> </a:t>
            </a:r>
            <a:r>
              <a:rPr sz="1800" spc="-100" dirty="0">
                <a:cs typeface="Trebuchet MS"/>
              </a:rPr>
              <a:t>flow</a:t>
            </a:r>
            <a:endParaRPr sz="1800" dirty="0">
              <a:cs typeface="Trebuchet MS"/>
            </a:endParaRPr>
          </a:p>
          <a:p>
            <a:pPr marL="812165" lvl="1" indent="-342900">
              <a:lnSpc>
                <a:spcPct val="100000"/>
              </a:lnSpc>
              <a:spcBef>
                <a:spcPts val="925"/>
              </a:spcBef>
              <a:buClr>
                <a:schemeClr val="accent1"/>
              </a:buClr>
              <a:buFont typeface="+mj-lt"/>
              <a:buAutoNum type="arabicPeriod"/>
              <a:tabLst>
                <a:tab pos="697865" algn="l"/>
                <a:tab pos="698500" algn="l"/>
              </a:tabLst>
            </a:pPr>
            <a:r>
              <a:rPr sz="1800" spc="-110" dirty="0">
                <a:cs typeface="Trebuchet MS"/>
              </a:rPr>
              <a:t>Little </a:t>
            </a:r>
            <a:r>
              <a:rPr sz="1800" spc="20" dirty="0">
                <a:cs typeface="Trebuchet MS"/>
              </a:rPr>
              <a:t>or </a:t>
            </a:r>
            <a:r>
              <a:rPr sz="1800" spc="-30" dirty="0">
                <a:cs typeface="Trebuchet MS"/>
              </a:rPr>
              <a:t>no</a:t>
            </a:r>
            <a:r>
              <a:rPr sz="1800" spc="-95" dirty="0">
                <a:cs typeface="Trebuchet MS"/>
              </a:rPr>
              <a:t> </a:t>
            </a:r>
            <a:r>
              <a:rPr sz="1800" spc="-55" dirty="0">
                <a:cs typeface="Trebuchet MS"/>
              </a:rPr>
              <a:t>erosion</a:t>
            </a:r>
            <a:endParaRPr sz="1800" dirty="0">
              <a:cs typeface="Trebuchet MS"/>
            </a:endParaRPr>
          </a:p>
        </p:txBody>
      </p:sp>
      <p:sp>
        <p:nvSpPr>
          <p:cNvPr id="9" name="Content Placeholder 8"/>
          <p:cNvSpPr>
            <a:spLocks noGrp="1"/>
          </p:cNvSpPr>
          <p:nvPr>
            <p:ph idx="1"/>
          </p:nvPr>
        </p:nvSpPr>
        <p:spPr>
          <a:xfrm>
            <a:off x="2508662" y="1932912"/>
            <a:ext cx="3151404" cy="3636511"/>
          </a:xfrm>
        </p:spPr>
        <p:txBody>
          <a:bodyPr/>
          <a:lstStyle/>
          <a:p>
            <a:pPr marL="355600">
              <a:lnSpc>
                <a:spcPct val="100000"/>
              </a:lnSpc>
              <a:spcBef>
                <a:spcPts val="1180"/>
              </a:spcBef>
              <a:buFont typeface="Courier New" panose="02070309020205020404" pitchFamily="49" charset="0"/>
              <a:buChar char="o"/>
              <a:tabLst>
                <a:tab pos="240665" algn="l"/>
                <a:tab pos="241300" algn="l"/>
              </a:tabLst>
            </a:pPr>
            <a:r>
              <a:rPr lang="en-US" sz="2000" spc="35" dirty="0">
                <a:cs typeface="Trebuchet MS"/>
              </a:rPr>
              <a:t>MATURE</a:t>
            </a:r>
            <a:r>
              <a:rPr lang="en-US" sz="2000" spc="-55" dirty="0">
                <a:cs typeface="Trebuchet MS"/>
              </a:rPr>
              <a:t> </a:t>
            </a:r>
            <a:r>
              <a:rPr lang="en-US" sz="2000" spc="-20" dirty="0">
                <a:cs typeface="Trebuchet MS"/>
              </a:rPr>
              <a:t>STAGE</a:t>
            </a:r>
            <a:endParaRPr lang="en-US" sz="2000" dirty="0">
              <a:cs typeface="Trebuchet MS"/>
            </a:endParaRPr>
          </a:p>
          <a:p>
            <a:pPr marL="812800" lvl="1" indent="-342900">
              <a:lnSpc>
                <a:spcPct val="100000"/>
              </a:lnSpc>
              <a:spcBef>
                <a:spcPts val="965"/>
              </a:spcBef>
              <a:buFont typeface="+mj-lt"/>
              <a:buAutoNum type="arabicPeriod"/>
              <a:tabLst>
                <a:tab pos="697865" algn="l"/>
                <a:tab pos="698500" algn="l"/>
              </a:tabLst>
            </a:pPr>
            <a:r>
              <a:rPr lang="en-US" sz="1800" spc="55" dirty="0">
                <a:cs typeface="Trebuchet MS"/>
              </a:rPr>
              <a:t>Not </a:t>
            </a:r>
            <a:r>
              <a:rPr lang="en-US" sz="1800" spc="-110" dirty="0">
                <a:cs typeface="Trebuchet MS"/>
              </a:rPr>
              <a:t>as </a:t>
            </a:r>
            <a:r>
              <a:rPr lang="en-US" sz="1800" spc="-100" dirty="0">
                <a:cs typeface="Trebuchet MS"/>
              </a:rPr>
              <a:t>steep</a:t>
            </a:r>
            <a:r>
              <a:rPr lang="en-US" sz="1800" spc="-180" dirty="0">
                <a:cs typeface="Trebuchet MS"/>
              </a:rPr>
              <a:t> </a:t>
            </a:r>
            <a:r>
              <a:rPr lang="en-US" sz="1800" spc="-90" dirty="0">
                <a:cs typeface="Trebuchet MS"/>
              </a:rPr>
              <a:t>banks</a:t>
            </a:r>
            <a:endParaRPr lang="en-US" sz="1800" dirty="0">
              <a:cs typeface="Trebuchet MS"/>
            </a:endParaRPr>
          </a:p>
          <a:p>
            <a:pPr marL="812800" lvl="1" indent="-342900">
              <a:lnSpc>
                <a:spcPct val="100000"/>
              </a:lnSpc>
              <a:spcBef>
                <a:spcPts val="925"/>
              </a:spcBef>
              <a:buFont typeface="+mj-lt"/>
              <a:buAutoNum type="arabicPeriod"/>
              <a:tabLst>
                <a:tab pos="697865" algn="l"/>
                <a:tab pos="698500" algn="l"/>
              </a:tabLst>
            </a:pPr>
            <a:r>
              <a:rPr lang="en-US" sz="1800" spc="-120" dirty="0">
                <a:cs typeface="Trebuchet MS"/>
              </a:rPr>
              <a:t>Small</a:t>
            </a:r>
            <a:r>
              <a:rPr lang="en-US" sz="1800" spc="-90" dirty="0">
                <a:cs typeface="Trebuchet MS"/>
              </a:rPr>
              <a:t> </a:t>
            </a:r>
            <a:r>
              <a:rPr lang="en-US" sz="1800" spc="-105" dirty="0">
                <a:cs typeface="Trebuchet MS"/>
              </a:rPr>
              <a:t>floodplain</a:t>
            </a:r>
            <a:endParaRPr lang="en-US" sz="1800" dirty="0">
              <a:cs typeface="Trebuchet MS"/>
            </a:endParaRPr>
          </a:p>
          <a:p>
            <a:pPr marL="812800" lvl="1" indent="-342900">
              <a:lnSpc>
                <a:spcPct val="100000"/>
              </a:lnSpc>
              <a:spcBef>
                <a:spcPts val="935"/>
              </a:spcBef>
              <a:buFont typeface="+mj-lt"/>
              <a:buAutoNum type="arabicPeriod"/>
              <a:tabLst>
                <a:tab pos="697865" algn="l"/>
                <a:tab pos="698500" algn="l"/>
              </a:tabLst>
            </a:pPr>
            <a:r>
              <a:rPr lang="en-US" sz="1800" spc="-105" dirty="0">
                <a:cs typeface="Trebuchet MS"/>
              </a:rPr>
              <a:t>Slight</a:t>
            </a:r>
            <a:r>
              <a:rPr lang="en-US" sz="1800" spc="-130" dirty="0">
                <a:cs typeface="Trebuchet MS"/>
              </a:rPr>
              <a:t> </a:t>
            </a:r>
            <a:r>
              <a:rPr lang="en-US" sz="1800" spc="-90" dirty="0">
                <a:cs typeface="Trebuchet MS"/>
              </a:rPr>
              <a:t>meanders</a:t>
            </a:r>
            <a:endParaRPr lang="en-US" sz="1800" dirty="0">
              <a:cs typeface="Trebuchet MS"/>
            </a:endParaRPr>
          </a:p>
          <a:p>
            <a:pPr marL="812800" lvl="1" indent="-342900">
              <a:lnSpc>
                <a:spcPct val="100000"/>
              </a:lnSpc>
              <a:spcBef>
                <a:spcPts val="940"/>
              </a:spcBef>
              <a:buFont typeface="+mj-lt"/>
              <a:buAutoNum type="arabicPeriod"/>
              <a:tabLst>
                <a:tab pos="697865" algn="l"/>
                <a:tab pos="698500" algn="l"/>
              </a:tabLst>
            </a:pPr>
            <a:r>
              <a:rPr lang="en-US" sz="1800" spc="-60" dirty="0">
                <a:cs typeface="Trebuchet MS"/>
              </a:rPr>
              <a:t>Moderate</a:t>
            </a:r>
            <a:r>
              <a:rPr lang="en-US" sz="1800" spc="-75" dirty="0">
                <a:cs typeface="Trebuchet MS"/>
              </a:rPr>
              <a:t> </a:t>
            </a:r>
            <a:r>
              <a:rPr lang="en-US" sz="1800" spc="-100" dirty="0">
                <a:cs typeface="Trebuchet MS"/>
              </a:rPr>
              <a:t>flow</a:t>
            </a:r>
            <a:endParaRPr lang="en-US" sz="1800" dirty="0">
              <a:cs typeface="Trebuchet MS"/>
            </a:endParaRPr>
          </a:p>
          <a:p>
            <a:pPr marL="812800" lvl="1" indent="-342900">
              <a:lnSpc>
                <a:spcPct val="100000"/>
              </a:lnSpc>
              <a:spcBef>
                <a:spcPts val="925"/>
              </a:spcBef>
              <a:buFont typeface="+mj-lt"/>
              <a:buAutoNum type="arabicPeriod"/>
              <a:tabLst>
                <a:tab pos="697865" algn="l"/>
                <a:tab pos="698500" algn="l"/>
              </a:tabLst>
            </a:pPr>
            <a:r>
              <a:rPr lang="en-US" sz="1800" spc="-60" dirty="0">
                <a:cs typeface="Trebuchet MS"/>
              </a:rPr>
              <a:t>Moderate</a:t>
            </a:r>
            <a:r>
              <a:rPr lang="en-US" sz="1800" spc="-85" dirty="0">
                <a:cs typeface="Trebuchet MS"/>
              </a:rPr>
              <a:t> </a:t>
            </a:r>
            <a:r>
              <a:rPr lang="en-US" sz="1800" spc="-55" dirty="0">
                <a:cs typeface="Trebuchet MS"/>
              </a:rPr>
              <a:t>erosion</a:t>
            </a:r>
            <a:endParaRPr lang="en-US" sz="1800" dirty="0">
              <a:cs typeface="Trebuchet MS"/>
            </a:endParaRPr>
          </a:p>
          <a:p>
            <a:endParaRPr lang="en-US" dirty="0"/>
          </a:p>
        </p:txBody>
      </p:sp>
      <p:sp>
        <p:nvSpPr>
          <p:cNvPr id="10" name="object 3"/>
          <p:cNvSpPr txBox="1"/>
          <p:nvPr/>
        </p:nvSpPr>
        <p:spPr>
          <a:xfrm>
            <a:off x="2892316" y="2114610"/>
            <a:ext cx="2486660" cy="428322"/>
          </a:xfrm>
          <a:prstGeom prst="rect">
            <a:avLst/>
          </a:prstGeom>
        </p:spPr>
        <p:txBody>
          <a:bodyPr vert="horz" wrap="square" lIns="0" tIns="149860" rIns="0" bIns="0" rtlCol="0">
            <a:spAutoFit/>
          </a:bodyPr>
          <a:lstStyle/>
          <a:p>
            <a:pPr marL="241300" indent="-228600">
              <a:lnSpc>
                <a:spcPct val="100000"/>
              </a:lnSpc>
              <a:spcBef>
                <a:spcPts val="1180"/>
              </a:spcBef>
              <a:buClr>
                <a:srgbClr val="B71E42"/>
              </a:buClr>
              <a:buFont typeface="Arial"/>
              <a:buChar char="•"/>
              <a:tabLst>
                <a:tab pos="240665" algn="l"/>
                <a:tab pos="241300" algn="l"/>
              </a:tabLst>
            </a:pPr>
            <a:endParaRPr sz="1800" dirty="0">
              <a:cs typeface="Trebuchet MS"/>
            </a:endParaRPr>
          </a:p>
        </p:txBody>
      </p:sp>
      <p:sp>
        <p:nvSpPr>
          <p:cNvPr id="11" name="object 3"/>
          <p:cNvSpPr txBox="1"/>
          <p:nvPr/>
        </p:nvSpPr>
        <p:spPr>
          <a:xfrm>
            <a:off x="187814" y="2117773"/>
            <a:ext cx="2520662" cy="2434000"/>
          </a:xfrm>
          <a:prstGeom prst="rect">
            <a:avLst/>
          </a:prstGeom>
        </p:spPr>
        <p:txBody>
          <a:bodyPr vert="horz" wrap="square" lIns="0" tIns="149860" rIns="0" bIns="0" rtlCol="0">
            <a:spAutoFit/>
          </a:bodyPr>
          <a:lstStyle/>
          <a:p>
            <a:pPr marL="355600" indent="-342900">
              <a:lnSpc>
                <a:spcPct val="100000"/>
              </a:lnSpc>
              <a:spcBef>
                <a:spcPts val="1180"/>
              </a:spcBef>
              <a:buClr>
                <a:schemeClr val="accent1"/>
              </a:buClr>
              <a:buFont typeface="Courier New" panose="02070309020205020404" pitchFamily="49" charset="0"/>
              <a:buChar char="o"/>
              <a:tabLst>
                <a:tab pos="240665" algn="l"/>
                <a:tab pos="241300" algn="l"/>
              </a:tabLst>
            </a:pPr>
            <a:r>
              <a:rPr sz="2000" spc="145" dirty="0">
                <a:cs typeface="Trebuchet MS"/>
              </a:rPr>
              <a:t>YOUNG</a:t>
            </a:r>
            <a:r>
              <a:rPr sz="2000" spc="-95" dirty="0">
                <a:cs typeface="Trebuchet MS"/>
              </a:rPr>
              <a:t> </a:t>
            </a:r>
            <a:r>
              <a:rPr sz="2000" spc="-20" dirty="0">
                <a:cs typeface="Trebuchet MS"/>
              </a:rPr>
              <a:t>STAGE</a:t>
            </a:r>
            <a:endParaRPr sz="2000" dirty="0">
              <a:cs typeface="Trebuchet MS"/>
            </a:endParaRPr>
          </a:p>
          <a:p>
            <a:pPr marL="812165" lvl="1" indent="-342900">
              <a:lnSpc>
                <a:spcPct val="100000"/>
              </a:lnSpc>
              <a:spcBef>
                <a:spcPts val="965"/>
              </a:spcBef>
              <a:buClr>
                <a:schemeClr val="accent1"/>
              </a:buClr>
              <a:buFont typeface="+mj-lt"/>
              <a:buAutoNum type="arabicPeriod"/>
              <a:tabLst>
                <a:tab pos="697865" algn="l"/>
                <a:tab pos="698500" algn="l"/>
              </a:tabLst>
            </a:pPr>
            <a:r>
              <a:rPr sz="1800" spc="-100" dirty="0">
                <a:cs typeface="Trebuchet MS"/>
              </a:rPr>
              <a:t>Steep</a:t>
            </a:r>
            <a:r>
              <a:rPr sz="1800" spc="-70" dirty="0">
                <a:cs typeface="Trebuchet MS"/>
              </a:rPr>
              <a:t> </a:t>
            </a:r>
            <a:r>
              <a:rPr sz="1800" spc="-90" dirty="0">
                <a:cs typeface="Trebuchet MS"/>
              </a:rPr>
              <a:t>banks</a:t>
            </a:r>
            <a:endParaRPr sz="1800" dirty="0">
              <a:cs typeface="Trebuchet MS"/>
            </a:endParaRPr>
          </a:p>
          <a:p>
            <a:pPr marL="812165" lvl="1" indent="-342900">
              <a:lnSpc>
                <a:spcPct val="100000"/>
              </a:lnSpc>
              <a:spcBef>
                <a:spcPts val="925"/>
              </a:spcBef>
              <a:buClr>
                <a:schemeClr val="accent1"/>
              </a:buClr>
              <a:buFont typeface="+mj-lt"/>
              <a:buAutoNum type="arabicPeriod"/>
              <a:tabLst>
                <a:tab pos="697865" algn="l"/>
                <a:tab pos="698500" algn="l"/>
              </a:tabLst>
            </a:pPr>
            <a:r>
              <a:rPr sz="1800" spc="140" dirty="0">
                <a:cs typeface="Trebuchet MS"/>
              </a:rPr>
              <a:t>No</a:t>
            </a:r>
            <a:r>
              <a:rPr sz="1800" spc="-80" dirty="0">
                <a:cs typeface="Trebuchet MS"/>
              </a:rPr>
              <a:t> </a:t>
            </a:r>
            <a:r>
              <a:rPr sz="1800" spc="-105" dirty="0">
                <a:cs typeface="Trebuchet MS"/>
              </a:rPr>
              <a:t>floodplain</a:t>
            </a:r>
            <a:endParaRPr sz="1800" dirty="0">
              <a:cs typeface="Trebuchet MS"/>
            </a:endParaRPr>
          </a:p>
          <a:p>
            <a:pPr marL="812165" lvl="1" indent="-342900">
              <a:lnSpc>
                <a:spcPct val="100000"/>
              </a:lnSpc>
              <a:spcBef>
                <a:spcPts val="935"/>
              </a:spcBef>
              <a:buClr>
                <a:schemeClr val="accent1"/>
              </a:buClr>
              <a:buFont typeface="+mj-lt"/>
              <a:buAutoNum type="arabicPeriod"/>
              <a:tabLst>
                <a:tab pos="697865" algn="l"/>
                <a:tab pos="698500" algn="l"/>
              </a:tabLst>
            </a:pPr>
            <a:r>
              <a:rPr sz="1800" spc="-100" dirty="0">
                <a:cs typeface="Trebuchet MS"/>
              </a:rPr>
              <a:t>Straight</a:t>
            </a:r>
            <a:r>
              <a:rPr sz="1800" spc="-75" dirty="0">
                <a:cs typeface="Trebuchet MS"/>
              </a:rPr>
              <a:t> </a:t>
            </a:r>
            <a:r>
              <a:rPr sz="1800" spc="-120" dirty="0">
                <a:cs typeface="Trebuchet MS"/>
              </a:rPr>
              <a:t>path</a:t>
            </a:r>
            <a:endParaRPr sz="1800" dirty="0">
              <a:cs typeface="Trebuchet MS"/>
            </a:endParaRPr>
          </a:p>
          <a:p>
            <a:pPr marL="812165" lvl="1" indent="-342900">
              <a:lnSpc>
                <a:spcPct val="100000"/>
              </a:lnSpc>
              <a:spcBef>
                <a:spcPts val="940"/>
              </a:spcBef>
              <a:buClr>
                <a:schemeClr val="accent1"/>
              </a:buClr>
              <a:buFont typeface="+mj-lt"/>
              <a:buAutoNum type="arabicPeriod"/>
              <a:tabLst>
                <a:tab pos="697865" algn="l"/>
                <a:tab pos="698500" algn="l"/>
              </a:tabLst>
            </a:pPr>
            <a:r>
              <a:rPr sz="1800" spc="-105" dirty="0">
                <a:cs typeface="Trebuchet MS"/>
              </a:rPr>
              <a:t>Fastest</a:t>
            </a:r>
            <a:r>
              <a:rPr sz="1800" spc="-80" dirty="0">
                <a:cs typeface="Trebuchet MS"/>
              </a:rPr>
              <a:t> </a:t>
            </a:r>
            <a:r>
              <a:rPr sz="1800" spc="-100" dirty="0">
                <a:cs typeface="Trebuchet MS"/>
              </a:rPr>
              <a:t>flow</a:t>
            </a:r>
            <a:endParaRPr sz="1800" dirty="0">
              <a:cs typeface="Trebuchet MS"/>
            </a:endParaRPr>
          </a:p>
          <a:p>
            <a:pPr marL="812165" lvl="1" indent="-342900">
              <a:lnSpc>
                <a:spcPct val="100000"/>
              </a:lnSpc>
              <a:spcBef>
                <a:spcPts val="925"/>
              </a:spcBef>
              <a:buClr>
                <a:schemeClr val="accent1"/>
              </a:buClr>
              <a:buFont typeface="+mj-lt"/>
              <a:buAutoNum type="arabicPeriod"/>
              <a:tabLst>
                <a:tab pos="697865" algn="l"/>
                <a:tab pos="698500" algn="l"/>
              </a:tabLst>
            </a:pPr>
            <a:r>
              <a:rPr sz="1800" spc="-85" dirty="0">
                <a:cs typeface="Trebuchet MS"/>
              </a:rPr>
              <a:t>Heavy</a:t>
            </a:r>
            <a:r>
              <a:rPr sz="1800" spc="-120" dirty="0">
                <a:cs typeface="Trebuchet MS"/>
              </a:rPr>
              <a:t> </a:t>
            </a:r>
            <a:r>
              <a:rPr sz="1800" spc="-55" dirty="0">
                <a:cs typeface="Trebuchet MS"/>
              </a:rPr>
              <a:t>erosion</a:t>
            </a:r>
            <a:endParaRPr sz="1800" dirty="0">
              <a:cs typeface="Trebuchet MS"/>
            </a:endParaRPr>
          </a:p>
        </p:txBody>
      </p:sp>
    </p:spTree>
    <p:extLst>
      <p:ext uri="{BB962C8B-B14F-4D97-AF65-F5344CB8AC3E}">
        <p14:creationId xmlns:p14="http://schemas.microsoft.com/office/powerpoint/2010/main" val="42783378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12583350" cy="970450"/>
          </a:xfrm>
        </p:spPr>
        <p:txBody>
          <a:bodyPr/>
          <a:lstStyle/>
          <a:p>
            <a:r>
              <a:rPr lang="en-US" sz="3200" spc="45" dirty="0" smtClean="0"/>
              <a:t/>
            </a:r>
            <a:br>
              <a:rPr lang="en-US" sz="3200" spc="45" dirty="0" smtClean="0"/>
            </a:br>
            <a:r>
              <a:rPr lang="en-US" sz="3200" spc="45" dirty="0" smtClean="0"/>
              <a:t> ELEVATION INTERVAL MAP</a:t>
            </a:r>
            <a:r>
              <a:rPr lang="en-US" sz="3200" spc="-100" dirty="0"/>
              <a:t> </a:t>
            </a:r>
            <a:r>
              <a:rPr lang="en-US" sz="3200" spc="150" dirty="0" smtClean="0"/>
              <a:t>OF</a:t>
            </a:r>
            <a:r>
              <a:rPr lang="en-US" sz="3200" spc="-90" dirty="0" smtClean="0"/>
              <a:t> MANCHANABELE SUB </a:t>
            </a:r>
            <a:r>
              <a:rPr lang="en-US" sz="3200" spc="114" dirty="0" smtClean="0"/>
              <a:t>BASIN</a:t>
            </a:r>
            <a:endParaRPr lang="en-US" sz="32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65100" y="1257300"/>
            <a:ext cx="11696700" cy="5308600"/>
          </a:xfrm>
          <a:prstGeom prst="rect">
            <a:avLst/>
          </a:prstGeom>
        </p:spPr>
      </p:pic>
    </p:spTree>
    <p:extLst>
      <p:ext uri="{BB962C8B-B14F-4D97-AF65-F5344CB8AC3E}">
        <p14:creationId xmlns:p14="http://schemas.microsoft.com/office/powerpoint/2010/main" val="19016039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199" y="-162412"/>
            <a:ext cx="11227671" cy="970450"/>
          </a:xfrm>
        </p:spPr>
        <p:txBody>
          <a:bodyPr/>
          <a:lstStyle/>
          <a:p>
            <a:r>
              <a:rPr lang="en-US" sz="3200" spc="100" dirty="0"/>
              <a:t>HYPSOMETRIC</a:t>
            </a:r>
            <a:r>
              <a:rPr lang="en-US" sz="3200" spc="-409" dirty="0"/>
              <a:t> </a:t>
            </a:r>
            <a:r>
              <a:rPr lang="en-US" sz="3200" spc="45" dirty="0" smtClean="0"/>
              <a:t>ANALYSIS CALCULATIONS TABLE</a:t>
            </a:r>
            <a:endParaRPr lang="en-US" sz="32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3942215880"/>
                  </p:ext>
                </p:extLst>
              </p:nvPr>
            </p:nvGraphicFramePr>
            <p:xfrm>
              <a:off x="124199" y="1308102"/>
              <a:ext cx="11890001" cy="5397497"/>
            </p:xfrm>
            <a:graphic>
              <a:graphicData uri="http://schemas.openxmlformats.org/drawingml/2006/table">
                <a:tbl>
                  <a:tblPr firstRow="1" firstCol="1" bandRow="1">
                    <a:tableStyleId>{5C22544A-7EE6-4342-B048-85BDC9FD1C3A}</a:tableStyleId>
                  </a:tblPr>
                  <a:tblGrid>
                    <a:gridCol w="815536"/>
                    <a:gridCol w="1705857"/>
                    <a:gridCol w="1025455"/>
                    <a:gridCol w="934844"/>
                    <a:gridCol w="1445285"/>
                    <a:gridCol w="545785"/>
                    <a:gridCol w="1148545"/>
                    <a:gridCol w="1008529"/>
                    <a:gridCol w="1331259"/>
                    <a:gridCol w="1928906"/>
                  </a:tblGrid>
                  <a:tr h="1051182">
                    <a:tc>
                      <a:txBody>
                        <a:bodyPr/>
                        <a:lstStyle/>
                        <a:p>
                          <a:pPr marL="0" marR="0" algn="ctr">
                            <a:spcBef>
                              <a:spcPts val="0"/>
                            </a:spcBef>
                            <a:spcAft>
                              <a:spcPts val="0"/>
                            </a:spcAft>
                          </a:pPr>
                          <a:r>
                            <a:rPr lang="en-US" sz="1600" dirty="0" err="1">
                              <a:effectLst/>
                            </a:rPr>
                            <a:t>Sl</a:t>
                          </a:r>
                          <a:r>
                            <a:rPr lang="en-US" sz="1600" dirty="0">
                              <a:effectLst/>
                            </a:rPr>
                            <a:t> No.</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Elevation Classified(m)</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Elevation(m)</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Area</a:t>
                          </a:r>
                        </a:p>
                        <a:p>
                          <a:pPr marL="0" marR="0" algn="ctr">
                            <a:spcBef>
                              <a:spcPts val="0"/>
                            </a:spcBef>
                            <a:spcAft>
                              <a:spcPts val="0"/>
                            </a:spcAft>
                          </a:pPr>
                          <a:r>
                            <a:rPr lang="en-US" sz="1600">
                              <a:effectLst/>
                            </a:rPr>
                            <a:t>(k</a:t>
                          </a:r>
                          <a14:m>
                            <m:oMath xmlns:m="http://schemas.openxmlformats.org/officeDocument/2006/math">
                              <m:sSup>
                                <m:sSupPr>
                                  <m:ctrlPr>
                                    <a:rPr lang="en-US" sz="1600" i="1">
                                      <a:effectLst/>
                                      <a:latin typeface="Cambria Math" panose="02040503050406030204" pitchFamily="18" charset="0"/>
                                    </a:rPr>
                                  </m:ctrlPr>
                                </m:sSupPr>
                                <m:e>
                                  <m:r>
                                    <a:rPr lang="en-US" sz="1600">
                                      <a:effectLst/>
                                      <a:latin typeface="Cambria Math" panose="02040503050406030204" pitchFamily="18" charset="0"/>
                                    </a:rPr>
                                    <m:t>𝒎</m:t>
                                  </m:r>
                                </m:e>
                                <m:sup>
                                  <m:r>
                                    <a:rPr lang="en-US" sz="1600">
                                      <a:effectLst/>
                                      <a:latin typeface="Cambria Math" panose="02040503050406030204" pitchFamily="18" charset="0"/>
                                    </a:rPr>
                                    <m:t>𝟐</m:t>
                                  </m:r>
                                </m:sup>
                              </m:sSup>
                              <m:r>
                                <a:rPr lang="en-US" sz="1600">
                                  <a:effectLst/>
                                  <a:latin typeface="Cambria Math" panose="02040503050406030204" pitchFamily="18" charset="0"/>
                                </a:rPr>
                                <m:t>)</m:t>
                              </m:r>
                            </m:oMath>
                          </a14:m>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Cumulative Area</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E/Emax</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a/A</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Hypometric Integral</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Geological Stage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22466">
                    <a:tc>
                      <a:txBody>
                        <a:bodyPr/>
                        <a:lstStyle/>
                        <a:p>
                          <a:pPr marL="0" marR="0" algn="l">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1446</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0.2535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0.2535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711</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0.000159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rowSpan="10">
                      <a:txBody>
                        <a:bodyPr/>
                        <a:lstStyle/>
                        <a:p>
                          <a:pPr marL="0" marR="0" algn="ctr">
                            <a:spcBef>
                              <a:spcPts val="0"/>
                            </a:spcBef>
                            <a:spcAft>
                              <a:spcPts val="0"/>
                            </a:spcAft>
                          </a:pPr>
                          <a:r>
                            <a:rPr lang="en-US" sz="1600">
                              <a:effectLst/>
                            </a:rPr>
                            <a:t>0.5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rowSpan="10">
                      <a:txBody>
                        <a:bodyPr/>
                        <a:lstStyle/>
                        <a:p>
                          <a:pPr marL="0" marR="0" algn="ctr">
                            <a:spcBef>
                              <a:spcPts val="0"/>
                            </a:spcBef>
                            <a:spcAft>
                              <a:spcPts val="0"/>
                            </a:spcAft>
                          </a:pPr>
                          <a:r>
                            <a:rPr lang="en-US" sz="1600">
                              <a:effectLst/>
                            </a:rPr>
                            <a:t>Equilibrium or Mature Stage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22466">
                    <a:tc>
                      <a:txBody>
                        <a:bodyPr/>
                        <a:lstStyle/>
                        <a:p>
                          <a:pPr marL="0" marR="0" algn="ctr">
                            <a:spcBef>
                              <a:spcPts val="0"/>
                            </a:spcBef>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735-814</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1367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0.5537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0.8072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632</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0.888889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0.000347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2</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814-893</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1288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0.8273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1.6345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553</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0.777778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0.000519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893-972</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1209</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2.0406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3.6751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474</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0.666667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0.00128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4</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972-1051</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1130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3.213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6.8881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395</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0.555556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0.002015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1051-1130</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1051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8.2562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15.1443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316</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0.444444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0.005178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6</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1130-1209</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972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789.629</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804.7733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237</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0.333333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0.495272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7</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1209-1288</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893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734.169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1538.9423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158</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0.222222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0.460486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1288-1367</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814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55.392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1594.3343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79</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0.111111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0.034743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544121">
                    <a:tc>
                      <a:txBody>
                        <a:bodyPr/>
                        <a:lstStyle/>
                        <a:p>
                          <a:pPr marL="0" marR="0" algn="ctr">
                            <a:spcBef>
                              <a:spcPts val="0"/>
                            </a:spcBef>
                            <a:spcAft>
                              <a:spcPts val="0"/>
                            </a:spcAft>
                          </a:pPr>
                          <a:r>
                            <a:rPr lang="en-US" sz="1600">
                              <a:effectLst/>
                            </a:rPr>
                            <a:t>9</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1367-1446</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735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3942215880"/>
                  </p:ext>
                </p:extLst>
              </p:nvPr>
            </p:nvGraphicFramePr>
            <p:xfrm>
              <a:off x="124199" y="1308102"/>
              <a:ext cx="11890001" cy="5397497"/>
            </p:xfrm>
            <a:graphic>
              <a:graphicData uri="http://schemas.openxmlformats.org/drawingml/2006/table">
                <a:tbl>
                  <a:tblPr firstRow="1" firstCol="1" bandRow="1">
                    <a:tableStyleId>{5C22544A-7EE6-4342-B048-85BDC9FD1C3A}</a:tableStyleId>
                  </a:tblPr>
                  <a:tblGrid>
                    <a:gridCol w="815536"/>
                    <a:gridCol w="1705857"/>
                    <a:gridCol w="1025455"/>
                    <a:gridCol w="934844"/>
                    <a:gridCol w="1445285"/>
                    <a:gridCol w="545785"/>
                    <a:gridCol w="1148545"/>
                    <a:gridCol w="1008529"/>
                    <a:gridCol w="1331259"/>
                    <a:gridCol w="1928906"/>
                  </a:tblGrid>
                  <a:tr h="1051182">
                    <a:tc>
                      <a:txBody>
                        <a:bodyPr/>
                        <a:lstStyle/>
                        <a:p>
                          <a:pPr marL="0" marR="0" algn="ctr">
                            <a:spcBef>
                              <a:spcPts val="0"/>
                            </a:spcBef>
                            <a:spcAft>
                              <a:spcPts val="0"/>
                            </a:spcAft>
                          </a:pPr>
                          <a:r>
                            <a:rPr lang="en-US" sz="1600" dirty="0" err="1">
                              <a:effectLst/>
                            </a:rPr>
                            <a:t>Sl</a:t>
                          </a:r>
                          <a:r>
                            <a:rPr lang="en-US" sz="1600" dirty="0">
                              <a:effectLst/>
                            </a:rPr>
                            <a:t> No.</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Elevation Classified(m)</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Elevation(m)</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a:p>
                      </a:txBody>
                      <a:tcPr marL="68580" marR="68580" marT="0" marB="0" anchor="ctr">
                        <a:blipFill rotWithShape="0">
                          <a:blip r:embed="rId2"/>
                          <a:stretch>
                            <a:fillRect l="-381046" t="-578" r="-797386" b="-423121"/>
                          </a:stretch>
                        </a:blipFill>
                      </a:tcPr>
                    </a:tc>
                    <a:tc>
                      <a:txBody>
                        <a:bodyPr/>
                        <a:lstStyle/>
                        <a:p>
                          <a:pPr marL="0" marR="0" algn="ctr">
                            <a:spcBef>
                              <a:spcPts val="0"/>
                            </a:spcBef>
                            <a:spcAft>
                              <a:spcPts val="0"/>
                            </a:spcAft>
                          </a:pPr>
                          <a:r>
                            <a:rPr lang="en-US" sz="1600" dirty="0">
                              <a:effectLst/>
                            </a:rPr>
                            <a:t>Cumulative Area</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E/Emax</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a/A</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Hypometric Integral</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Geological Stage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22466">
                    <a:tc>
                      <a:txBody>
                        <a:bodyPr/>
                        <a:lstStyle/>
                        <a:p>
                          <a:pPr marL="0" marR="0" algn="l">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1446</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0.2535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0.2535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711</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0.000159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rowSpan="10">
                      <a:txBody>
                        <a:bodyPr/>
                        <a:lstStyle/>
                        <a:p>
                          <a:pPr marL="0" marR="0" algn="ctr">
                            <a:spcBef>
                              <a:spcPts val="0"/>
                            </a:spcBef>
                            <a:spcAft>
                              <a:spcPts val="0"/>
                            </a:spcAft>
                          </a:pPr>
                          <a:r>
                            <a:rPr lang="en-US" sz="1600">
                              <a:effectLst/>
                            </a:rPr>
                            <a:t>0.5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rowSpan="10">
                      <a:txBody>
                        <a:bodyPr/>
                        <a:lstStyle/>
                        <a:p>
                          <a:pPr marL="0" marR="0" algn="ctr">
                            <a:spcBef>
                              <a:spcPts val="0"/>
                            </a:spcBef>
                            <a:spcAft>
                              <a:spcPts val="0"/>
                            </a:spcAft>
                          </a:pPr>
                          <a:r>
                            <a:rPr lang="en-US" sz="1600">
                              <a:effectLst/>
                            </a:rPr>
                            <a:t>Equilibrium or Mature Stage</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r>
                  <a:tr h="422466">
                    <a:tc>
                      <a:txBody>
                        <a:bodyPr/>
                        <a:lstStyle/>
                        <a:p>
                          <a:pPr marL="0" marR="0" algn="ctr">
                            <a:spcBef>
                              <a:spcPts val="0"/>
                            </a:spcBef>
                            <a:spcAft>
                              <a:spcPts val="0"/>
                            </a:spcAft>
                          </a:pPr>
                          <a:r>
                            <a:rPr lang="en-US" sz="1600">
                              <a:effectLst/>
                            </a:rPr>
                            <a:t>1</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735-814</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1367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0.5537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0.8072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632</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0.888889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0.000347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2</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814-893</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1288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0.8273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1.6345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553</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0.777778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0.000519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3</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893-972</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1209</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2.0406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3.6751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474</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0.666667</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0.00128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4</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972-1051</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1130</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3.213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6.8881</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395</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0.555556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0.002015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5</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1051-1130</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1051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8.2562</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15.1443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316</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0.444444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0.005178</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6</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1130-1209</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972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789.629</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804.7733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237</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0.333333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0.495272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7</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1209-1288</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893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734.169</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1538.9423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158</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0.222222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0.460486</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422466">
                    <a:tc>
                      <a:txBody>
                        <a:bodyPr/>
                        <a:lstStyle/>
                        <a:p>
                          <a:pPr marL="0" marR="0" algn="ctr">
                            <a:spcBef>
                              <a:spcPts val="0"/>
                            </a:spcBef>
                            <a:spcAft>
                              <a:spcPts val="0"/>
                            </a:spcAft>
                          </a:pPr>
                          <a:r>
                            <a:rPr lang="en-US" sz="1600">
                              <a:effectLst/>
                            </a:rPr>
                            <a:t>8</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1288-1367</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814</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55.392</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1594.3343</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dirty="0">
                              <a:effectLst/>
                            </a:rPr>
                            <a:t>79</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0.111111</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0.034743</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r h="544121">
                    <a:tc>
                      <a:txBody>
                        <a:bodyPr/>
                        <a:lstStyle/>
                        <a:p>
                          <a:pPr marL="0" marR="0" algn="ctr">
                            <a:spcBef>
                              <a:spcPts val="0"/>
                            </a:spcBef>
                            <a:spcAft>
                              <a:spcPts val="0"/>
                            </a:spcAft>
                          </a:pPr>
                          <a:r>
                            <a:rPr lang="en-US" sz="1600">
                              <a:effectLst/>
                            </a:rPr>
                            <a:t>9</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1367-1446</a:t>
                          </a:r>
                          <a:endParaRPr lang="en-US" sz="1600" dirty="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735</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a:effectLst/>
                            </a:rPr>
                            <a:t> </a:t>
                          </a:r>
                          <a:endParaRPr lang="en-US" sz="1600">
                            <a:effectLst/>
                            <a:latin typeface="Times New Roman" panose="02020603050405020304" pitchFamily="18" charset="0"/>
                            <a:ea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68580" marR="68580" marT="0" marB="0" anchor="ctr"/>
                    </a:tc>
                    <a:tc vMerge="1">
                      <a:txBody>
                        <a:bodyPr/>
                        <a:lstStyle/>
                        <a:p>
                          <a:endParaRPr lang="en-US"/>
                        </a:p>
                      </a:txBody>
                      <a:tcPr/>
                    </a:tc>
                    <a:tc vMerge="1">
                      <a:txBody>
                        <a:bodyPr/>
                        <a:lstStyle/>
                        <a:p>
                          <a:endParaRPr lang="en-US"/>
                        </a:p>
                      </a:txBody>
                      <a:tcPr/>
                    </a:tc>
                  </a:tr>
                </a:tbl>
              </a:graphicData>
            </a:graphic>
          </p:graphicFrame>
        </mc:Fallback>
      </mc:AlternateContent>
    </p:spTree>
    <p:extLst>
      <p:ext uri="{BB962C8B-B14F-4D97-AF65-F5344CB8AC3E}">
        <p14:creationId xmlns:p14="http://schemas.microsoft.com/office/powerpoint/2010/main" val="1472423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mn-lt"/>
                <a:cs typeface="Times New Roman"/>
              </a:rPr>
              <a:t>INFERENCE</a:t>
            </a:r>
            <a:endParaRPr lang="en-US" sz="3200" dirty="0">
              <a:latin typeface="+mn-lt"/>
            </a:endParaRPr>
          </a:p>
        </p:txBody>
      </p:sp>
      <p:sp>
        <p:nvSpPr>
          <p:cNvPr id="3" name="Content Placeholder 2"/>
          <p:cNvSpPr>
            <a:spLocks noGrp="1"/>
          </p:cNvSpPr>
          <p:nvPr>
            <p:ph idx="1"/>
          </p:nvPr>
        </p:nvSpPr>
        <p:spPr>
          <a:xfrm>
            <a:off x="215424" y="740741"/>
            <a:ext cx="10085023" cy="2312894"/>
          </a:xfrm>
        </p:spPr>
        <p:txBody>
          <a:bodyPr>
            <a:normAutofit/>
          </a:bodyPr>
          <a:lstStyle/>
          <a:p>
            <a:r>
              <a:rPr lang="en-US" sz="2400" smtClean="0">
                <a:latin typeface="Times New Roman"/>
                <a:cs typeface="Times New Roman"/>
              </a:rPr>
              <a:t>The </a:t>
            </a:r>
            <a:r>
              <a:rPr lang="en-US" sz="2400" spc="-5" smtClean="0">
                <a:latin typeface="Times New Roman"/>
                <a:cs typeface="Times New Roman"/>
              </a:rPr>
              <a:t>HI values  obtained is 0.5 which represents Late Mature stage or Equilibrium.</a:t>
            </a:r>
            <a:endParaRPr lang="en-US" sz="2400" dirty="0"/>
          </a:p>
        </p:txBody>
      </p:sp>
    </p:spTree>
    <p:extLst>
      <p:ext uri="{BB962C8B-B14F-4D97-AF65-F5344CB8AC3E}">
        <p14:creationId xmlns:p14="http://schemas.microsoft.com/office/powerpoint/2010/main" val="160185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n-lt"/>
                <a:cs typeface="Times New Roman"/>
              </a:rPr>
              <a:t>CONCLUSIONS</a:t>
            </a:r>
            <a:endParaRPr lang="en-US" sz="3200" dirty="0">
              <a:latin typeface="+mn-lt"/>
            </a:endParaRPr>
          </a:p>
        </p:txBody>
      </p:sp>
      <p:sp>
        <p:nvSpPr>
          <p:cNvPr id="3" name="Content Placeholder 2"/>
          <p:cNvSpPr>
            <a:spLocks noGrp="1"/>
          </p:cNvSpPr>
          <p:nvPr>
            <p:ph idx="1"/>
          </p:nvPr>
        </p:nvSpPr>
        <p:spPr>
          <a:xfrm>
            <a:off x="191247" y="740741"/>
            <a:ext cx="11747500" cy="5498694"/>
          </a:xfrm>
        </p:spPr>
        <p:txBody>
          <a:bodyPr/>
          <a:lstStyle/>
          <a:p>
            <a:pPr marL="0" indent="0" algn="just">
              <a:buNone/>
            </a:pPr>
            <a:r>
              <a:rPr lang="en-US" sz="2000" dirty="0" smtClean="0"/>
              <a:t>From </a:t>
            </a:r>
            <a:r>
              <a:rPr lang="en-US" sz="2000" dirty="0"/>
              <a:t>the above discussion following conclusions can be drawn.</a:t>
            </a:r>
          </a:p>
          <a:p>
            <a:pPr lvl="0" algn="just">
              <a:buFont typeface="+mj-lt"/>
              <a:buAutoNum type="arabicPeriod"/>
            </a:pPr>
            <a:r>
              <a:rPr lang="en-US" sz="2000" dirty="0"/>
              <a:t>The length of overland flow in the Manchanabele reservoir catchment in the present study is more than 3.135. Hence, the Reservoir catchments selected for study have longer flow paths associated with less infiltration and more Runoff</a:t>
            </a:r>
            <a:r>
              <a:rPr lang="en-US" sz="2000" dirty="0" smtClean="0"/>
              <a:t>. </a:t>
            </a:r>
            <a:r>
              <a:rPr lang="en-IN" sz="2000" dirty="0"/>
              <a:t>O</a:t>
            </a:r>
            <a:r>
              <a:rPr lang="en-IN" sz="2000" dirty="0" smtClean="0"/>
              <a:t>verland </a:t>
            </a:r>
            <a:r>
              <a:rPr lang="en-IN" sz="2000" dirty="0"/>
              <a:t>flow (3.13km) is high runoff will be more  </a:t>
            </a:r>
            <a:r>
              <a:rPr lang="en-IN" sz="2000" dirty="0" smtClean="0"/>
              <a:t>infiltration </a:t>
            </a:r>
            <a:r>
              <a:rPr lang="en-IN" sz="2000" dirty="0"/>
              <a:t>is less .By mixing the sand with the soil we can </a:t>
            </a:r>
            <a:r>
              <a:rPr lang="en-IN" sz="2000" dirty="0" smtClean="0"/>
              <a:t> </a:t>
            </a:r>
            <a:r>
              <a:rPr lang="en-IN" sz="2000" dirty="0"/>
              <a:t>increase its </a:t>
            </a:r>
            <a:r>
              <a:rPr lang="en-IN" sz="2000" dirty="0" smtClean="0"/>
              <a:t>infiltration </a:t>
            </a:r>
            <a:r>
              <a:rPr lang="en-IN" sz="2000" dirty="0"/>
              <a:t>capacity and ground water potential.</a:t>
            </a:r>
            <a:endParaRPr lang="en-US" sz="2000" dirty="0" smtClean="0"/>
          </a:p>
          <a:p>
            <a:pPr lvl="0" algn="just">
              <a:buFont typeface="+mj-lt"/>
              <a:buAutoNum type="arabicPeriod"/>
            </a:pPr>
            <a:r>
              <a:rPr lang="en-US" sz="2000" dirty="0" smtClean="0"/>
              <a:t>Analyzed </a:t>
            </a:r>
            <a:r>
              <a:rPr lang="en-US" sz="2000" dirty="0"/>
              <a:t>morphometric parameters such as area, length, stream pattern, flow direction, and perimeters all these are reflect the shape and topography of the given watershed</a:t>
            </a:r>
            <a:r>
              <a:rPr lang="en-US" sz="2000" dirty="0" smtClean="0"/>
              <a:t>.</a:t>
            </a:r>
            <a:endParaRPr lang="en-US" dirty="0"/>
          </a:p>
          <a:p>
            <a:pPr lvl="0" algn="just">
              <a:buFont typeface="+mj-lt"/>
              <a:buAutoNum type="arabicPeriod"/>
            </a:pPr>
            <a:r>
              <a:rPr lang="en-IN" sz="2000" dirty="0"/>
              <a:t>Drainage density (6.27km/km2) and stream frequency (25.31No/km) is high </a:t>
            </a:r>
            <a:r>
              <a:rPr lang="en-IN" sz="2000" dirty="0" smtClean="0"/>
              <a:t>thus we can </a:t>
            </a:r>
            <a:r>
              <a:rPr lang="en-IN" sz="2000" dirty="0"/>
              <a:t>divert the stream </a:t>
            </a:r>
            <a:r>
              <a:rPr lang="en-IN" sz="2000" dirty="0" smtClean="0"/>
              <a:t>which will provide for irrigation purpose.</a:t>
            </a:r>
          </a:p>
          <a:p>
            <a:pPr lvl="0" algn="just">
              <a:buFont typeface="+mj-lt"/>
              <a:buAutoNum type="arabicPeriod"/>
            </a:pPr>
            <a:r>
              <a:rPr lang="en-IN" sz="2000" dirty="0"/>
              <a:t>E</a:t>
            </a:r>
            <a:r>
              <a:rPr lang="en-IN" sz="2000" dirty="0" smtClean="0"/>
              <a:t>longation </a:t>
            </a:r>
            <a:r>
              <a:rPr lang="en-IN" sz="2000" dirty="0"/>
              <a:t>ratio (0.37) ,circulatory ratio (0.36),form factor(0.34) , shape factor(2.92) which indicate that the watershed is more elongated </a:t>
            </a:r>
            <a:r>
              <a:rPr lang="en-IN" sz="2000" dirty="0" smtClean="0"/>
              <a:t>thus </a:t>
            </a:r>
            <a:r>
              <a:rPr lang="en-IN" sz="2000" dirty="0"/>
              <a:t>its </a:t>
            </a:r>
            <a:r>
              <a:rPr lang="en-IN" sz="2000" dirty="0" smtClean="0"/>
              <a:t>maintenance </a:t>
            </a:r>
            <a:r>
              <a:rPr lang="en-IN" sz="2000" dirty="0"/>
              <a:t>and utilization of </a:t>
            </a:r>
            <a:r>
              <a:rPr lang="en-IN" sz="2000" dirty="0" smtClean="0"/>
              <a:t>watershed </a:t>
            </a:r>
            <a:r>
              <a:rPr lang="en-IN" sz="2000" dirty="0"/>
              <a:t>is </a:t>
            </a:r>
            <a:r>
              <a:rPr lang="en-IN" sz="2000" dirty="0" smtClean="0"/>
              <a:t>easy.</a:t>
            </a:r>
          </a:p>
        </p:txBody>
      </p:sp>
    </p:spTree>
    <p:extLst>
      <p:ext uri="{BB962C8B-B14F-4D97-AF65-F5344CB8AC3E}">
        <p14:creationId xmlns:p14="http://schemas.microsoft.com/office/powerpoint/2010/main" val="963669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cs typeface="Times New Roman"/>
              </a:rPr>
              <a:t>CONCLUSIONS</a:t>
            </a:r>
            <a:r>
              <a:rPr lang="en-US" spc="-70" dirty="0">
                <a:latin typeface="+mn-lt"/>
                <a:cs typeface="Times New Roman"/>
              </a:rPr>
              <a:t> </a:t>
            </a:r>
            <a:r>
              <a:rPr lang="en-US" dirty="0">
                <a:latin typeface="+mn-lt"/>
                <a:cs typeface="Times New Roman"/>
              </a:rPr>
              <a:t>CONTD…</a:t>
            </a:r>
            <a:endParaRPr lang="en-US" dirty="0">
              <a:latin typeface="+mn-lt"/>
            </a:endParaRPr>
          </a:p>
        </p:txBody>
      </p:sp>
      <p:sp>
        <p:nvSpPr>
          <p:cNvPr id="3" name="Content Placeholder 2"/>
          <p:cNvSpPr>
            <a:spLocks noGrp="1"/>
          </p:cNvSpPr>
          <p:nvPr>
            <p:ph idx="1"/>
          </p:nvPr>
        </p:nvSpPr>
        <p:spPr>
          <a:xfrm>
            <a:off x="522624" y="1395236"/>
            <a:ext cx="10554574" cy="4595150"/>
          </a:xfrm>
        </p:spPr>
        <p:txBody>
          <a:bodyPr>
            <a:normAutofit lnSpcReduction="10000"/>
          </a:bodyPr>
          <a:lstStyle/>
          <a:p>
            <a:pPr lvl="0" algn="just">
              <a:buFont typeface="+mj-lt"/>
              <a:buAutoNum type="arabicPeriod" startAt="5"/>
            </a:pPr>
            <a:r>
              <a:rPr lang="en-US" dirty="0" smtClean="0"/>
              <a:t>The </a:t>
            </a:r>
            <a:r>
              <a:rPr lang="en-US" dirty="0"/>
              <a:t>results of morphometric analysis provide information about catchment development on priority basis and areas vulnerable for land degradation.</a:t>
            </a:r>
          </a:p>
          <a:p>
            <a:pPr lvl="0" algn="just">
              <a:buFont typeface="+mj-lt"/>
              <a:buAutoNum type="arabicPeriod" startAt="6"/>
            </a:pPr>
            <a:r>
              <a:rPr lang="en-US" dirty="0" smtClean="0"/>
              <a:t>It </a:t>
            </a:r>
            <a:r>
              <a:rPr lang="en-US" dirty="0"/>
              <a:t>is found that drainage density of 6.2704km/km</a:t>
            </a:r>
            <a:r>
              <a:rPr lang="en-US" baseline="30000" dirty="0"/>
              <a:t>2 </a:t>
            </a:r>
            <a:r>
              <a:rPr lang="en-US" dirty="0"/>
              <a:t>was indicated that the basin is not much affected by structural disturbance and indicates the very fine texture of the watershed.</a:t>
            </a:r>
          </a:p>
          <a:p>
            <a:pPr lvl="0" algn="just">
              <a:buFont typeface="+mj-lt"/>
              <a:buAutoNum type="arabicPeriod" startAt="7"/>
            </a:pPr>
            <a:r>
              <a:rPr lang="en-US" dirty="0"/>
              <a:t>In the areas of higher drainage density the infiltration is less and surface runoff is more.</a:t>
            </a:r>
          </a:p>
          <a:p>
            <a:pPr algn="just">
              <a:buFont typeface="+mj-lt"/>
              <a:buAutoNum type="arabicPeriod" startAt="8"/>
            </a:pPr>
            <a:r>
              <a:rPr lang="en-US" dirty="0" smtClean="0"/>
              <a:t> </a:t>
            </a:r>
            <a:r>
              <a:rPr lang="en-US" dirty="0"/>
              <a:t>The higher value of stream frequency is observed in Manchanabele catchment and Manchanabele catchment indicates low conducting subsurface material, sparse vegetation and high relief.</a:t>
            </a:r>
          </a:p>
          <a:p>
            <a:pPr algn="just">
              <a:buFont typeface="+mj-lt"/>
              <a:buAutoNum type="arabicPeriod" startAt="9"/>
            </a:pPr>
            <a:r>
              <a:rPr lang="en-US" dirty="0" smtClean="0"/>
              <a:t> </a:t>
            </a:r>
            <a:r>
              <a:rPr lang="en-US" dirty="0"/>
              <a:t>The higher value of form factor in Manchanabele catchment indicates wider basin and lower value of form factor in Manchanabele catchment indicates narrow basin.</a:t>
            </a:r>
          </a:p>
          <a:p>
            <a:pPr algn="just">
              <a:buFont typeface="+mj-lt"/>
              <a:buAutoNum type="arabicPeriod" startAt="10"/>
            </a:pPr>
            <a:r>
              <a:rPr lang="en-US" dirty="0" smtClean="0"/>
              <a:t> </a:t>
            </a:r>
            <a:r>
              <a:rPr lang="en-US" dirty="0"/>
              <a:t>Hypsometric Curve from hypsometric analysis clearly shows that the watershed is equilibrium at mature stage.</a:t>
            </a:r>
          </a:p>
          <a:p>
            <a:pPr algn="just">
              <a:buFont typeface="+mj-lt"/>
              <a:buAutoNum type="arabicPeriod" startAt="11"/>
            </a:pPr>
            <a:r>
              <a:rPr lang="en-US" dirty="0" smtClean="0"/>
              <a:t> </a:t>
            </a:r>
            <a:r>
              <a:rPr lang="en-IN" dirty="0"/>
              <a:t>Hypsometric </a:t>
            </a:r>
            <a:r>
              <a:rPr lang="en-IN" dirty="0" smtClean="0"/>
              <a:t>integral </a:t>
            </a:r>
            <a:r>
              <a:rPr lang="en-IN" dirty="0"/>
              <a:t>value obtained is 0.5 which shows that the watershed is in mature stage and it is moving towards old stage it turn erosion will decrease and water holding </a:t>
            </a:r>
            <a:r>
              <a:rPr lang="en-IN" dirty="0" smtClean="0"/>
              <a:t>capacity </a:t>
            </a:r>
            <a:r>
              <a:rPr lang="en-IN" dirty="0"/>
              <a:t>will </a:t>
            </a:r>
            <a:r>
              <a:rPr lang="en-IN" dirty="0" smtClean="0"/>
              <a:t>increase.</a:t>
            </a:r>
            <a:endParaRPr lang="en-US" dirty="0"/>
          </a:p>
        </p:txBody>
      </p:sp>
    </p:spTree>
    <p:extLst>
      <p:ext uri="{BB962C8B-B14F-4D97-AF65-F5344CB8AC3E}">
        <p14:creationId xmlns:p14="http://schemas.microsoft.com/office/powerpoint/2010/main" val="1465632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latin typeface="+mn-lt"/>
                <a:cs typeface="Times New Roman"/>
              </a:rPr>
              <a:t>R</a:t>
            </a:r>
            <a:r>
              <a:rPr lang="en-US" dirty="0">
                <a:latin typeface="+mn-lt"/>
                <a:cs typeface="Times New Roman"/>
              </a:rPr>
              <a:t>E</a:t>
            </a:r>
            <a:r>
              <a:rPr lang="en-US" spc="-10" dirty="0">
                <a:latin typeface="+mn-lt"/>
                <a:cs typeface="Times New Roman"/>
              </a:rPr>
              <a:t>F</a:t>
            </a:r>
            <a:r>
              <a:rPr lang="en-US" dirty="0">
                <a:latin typeface="+mn-lt"/>
                <a:cs typeface="Times New Roman"/>
              </a:rPr>
              <a:t>EREN</a:t>
            </a:r>
            <a:r>
              <a:rPr lang="en-US" spc="-10" dirty="0">
                <a:latin typeface="+mn-lt"/>
                <a:cs typeface="Times New Roman"/>
              </a:rPr>
              <a:t>C</a:t>
            </a:r>
            <a:r>
              <a:rPr lang="en-US" dirty="0">
                <a:latin typeface="+mn-lt"/>
                <a:cs typeface="Times New Roman"/>
              </a:rPr>
              <a:t>ES</a:t>
            </a:r>
            <a:endParaRPr lang="en-US" dirty="0">
              <a:latin typeface="+mn-lt"/>
            </a:endParaRPr>
          </a:p>
        </p:txBody>
      </p:sp>
      <p:sp>
        <p:nvSpPr>
          <p:cNvPr id="3" name="Content Placeholder 2"/>
          <p:cNvSpPr>
            <a:spLocks noGrp="1"/>
          </p:cNvSpPr>
          <p:nvPr>
            <p:ph idx="1"/>
          </p:nvPr>
        </p:nvSpPr>
        <p:spPr>
          <a:xfrm>
            <a:off x="196770" y="1192933"/>
            <a:ext cx="11995230" cy="5353291"/>
          </a:xfrm>
        </p:spPr>
        <p:txBody>
          <a:bodyPr>
            <a:normAutofit/>
          </a:bodyPr>
          <a:lstStyle/>
          <a:p>
            <a:pPr lvl="0" algn="just"/>
            <a:r>
              <a:rPr lang="en-US" sz="1900" b="1" dirty="0" err="1"/>
              <a:t>Alaya</a:t>
            </a:r>
            <a:r>
              <a:rPr lang="en-US" sz="1900" b="1" dirty="0"/>
              <a:t>, M. B., </a:t>
            </a:r>
            <a:r>
              <a:rPr lang="en-US" sz="1900" b="1" dirty="0" err="1"/>
              <a:t>Saidi</a:t>
            </a:r>
            <a:r>
              <a:rPr lang="en-US" sz="1900" b="1" dirty="0"/>
              <a:t>, S., Zemni, T., &amp; </a:t>
            </a:r>
            <a:r>
              <a:rPr lang="en-US" sz="1900" b="1" dirty="0" err="1"/>
              <a:t>Zargouni</a:t>
            </a:r>
            <a:r>
              <a:rPr lang="en-US" sz="1900" b="1" dirty="0"/>
              <a:t>, F. (2014)</a:t>
            </a:r>
            <a:r>
              <a:rPr lang="en-US" sz="1900" dirty="0"/>
              <a:t>. Suitability assessment of deep groundwater for drinking and irrigation use in the </a:t>
            </a:r>
            <a:r>
              <a:rPr lang="en-US" sz="1900" dirty="0" err="1"/>
              <a:t>Djeffara</a:t>
            </a:r>
            <a:r>
              <a:rPr lang="en-US" sz="1900" dirty="0"/>
              <a:t> aquifers (Northern </a:t>
            </a:r>
            <a:r>
              <a:rPr lang="en-US" sz="1900" dirty="0" err="1"/>
              <a:t>Gabes</a:t>
            </a:r>
            <a:r>
              <a:rPr lang="en-US" sz="1900" dirty="0"/>
              <a:t>, south-eastern Tunisia). Environmental Earth Sciences, 71, 3387–3421.</a:t>
            </a:r>
          </a:p>
          <a:p>
            <a:pPr lvl="0" algn="just"/>
            <a:r>
              <a:rPr lang="en-US" sz="1900" b="1" dirty="0" err="1"/>
              <a:t>Anitha</a:t>
            </a:r>
            <a:r>
              <a:rPr lang="en-US" sz="1900" b="1" dirty="0"/>
              <a:t>, P., Charmaine, J., &amp; </a:t>
            </a:r>
            <a:r>
              <a:rPr lang="en-US" sz="1900" b="1" dirty="0" err="1"/>
              <a:t>Nagaraja</a:t>
            </a:r>
            <a:r>
              <a:rPr lang="en-US" sz="1900" b="1" dirty="0"/>
              <a:t>, S. (2011).</a:t>
            </a:r>
            <a:r>
              <a:rPr lang="en-US" sz="1900" dirty="0"/>
              <a:t> Evaluation of groundwater quality in and around </a:t>
            </a:r>
            <a:r>
              <a:rPr lang="en-US" sz="1900" dirty="0" err="1"/>
              <a:t>Peenya</a:t>
            </a:r>
            <a:r>
              <a:rPr lang="en-US" sz="1900" dirty="0"/>
              <a:t> industrial area of Bangalore, South India using GIS techniques. Environmental Monitoring and Assessment.</a:t>
            </a:r>
          </a:p>
          <a:p>
            <a:pPr lvl="0" algn="just"/>
            <a:r>
              <a:rPr lang="en-US" sz="1900" b="1" dirty="0" err="1"/>
              <a:t>Gnanachandrasamy</a:t>
            </a:r>
            <a:r>
              <a:rPr lang="en-US" sz="1900" b="1" dirty="0"/>
              <a:t>, G., </a:t>
            </a:r>
            <a:r>
              <a:rPr lang="en-US" sz="1900" b="1" dirty="0" err="1"/>
              <a:t>Ramkumar</a:t>
            </a:r>
            <a:r>
              <a:rPr lang="en-US" sz="1900" b="1" dirty="0"/>
              <a:t>, T., </a:t>
            </a:r>
            <a:r>
              <a:rPr lang="en-US" sz="1900" b="1" dirty="0" err="1"/>
              <a:t>Venkatramanan</a:t>
            </a:r>
            <a:r>
              <a:rPr lang="en-US" sz="1900" b="1" dirty="0"/>
              <a:t>, S., </a:t>
            </a:r>
            <a:r>
              <a:rPr lang="en-US" sz="1900" b="1" dirty="0" err="1"/>
              <a:t>Anitha</a:t>
            </a:r>
            <a:r>
              <a:rPr lang="en-US" sz="1900" b="1" dirty="0"/>
              <a:t> Mary, I., &amp;       </a:t>
            </a:r>
            <a:r>
              <a:rPr lang="en-US" sz="1900" b="1" dirty="0" err="1"/>
              <a:t>Vasudevan</a:t>
            </a:r>
            <a:r>
              <a:rPr lang="en-US" sz="1900" b="1" dirty="0"/>
              <a:t>, S. (2012)</a:t>
            </a:r>
            <a:r>
              <a:rPr lang="en-US" sz="1900" dirty="0"/>
              <a:t>. GIS based hydro geochemical characteristics of groundwater quality in </a:t>
            </a:r>
            <a:r>
              <a:rPr lang="en-US" sz="1900" dirty="0" err="1"/>
              <a:t>Nagapattinam</a:t>
            </a:r>
            <a:r>
              <a:rPr lang="en-US" sz="1900" dirty="0"/>
              <a:t> district, </a:t>
            </a:r>
            <a:r>
              <a:rPr lang="en-US" sz="1900" dirty="0" err="1"/>
              <a:t>Tamilnadu</a:t>
            </a:r>
            <a:r>
              <a:rPr lang="en-US" sz="1900" dirty="0"/>
              <a:t>, India. Carpathian Journal Earth and Environmental Sciences, 7(3), 205–210. </a:t>
            </a:r>
          </a:p>
          <a:p>
            <a:pPr lvl="0" algn="just"/>
            <a:r>
              <a:rPr lang="en-US" sz="1900" b="1" dirty="0"/>
              <a:t>Horton, R. E. (1945).</a:t>
            </a:r>
            <a:r>
              <a:rPr lang="en-US" sz="1900" dirty="0"/>
              <a:t> Erosional development of streams and their drainage basins. Hydro physical approach to quantitative morphology. Geological Society of America Bulletin, 56, pp.275-370.</a:t>
            </a:r>
          </a:p>
          <a:p>
            <a:pPr lvl="0" algn="just"/>
            <a:r>
              <a:rPr lang="en-US" sz="1900" b="1" dirty="0"/>
              <a:t>Horton, R. E. (1945).</a:t>
            </a:r>
            <a:r>
              <a:rPr lang="en-US" sz="1900" dirty="0"/>
              <a:t> Erosional development of streams and their drainage basins. </a:t>
            </a:r>
            <a:r>
              <a:rPr lang="en-US" sz="1900" dirty="0" err="1"/>
              <a:t>Hydrophysical</a:t>
            </a:r>
            <a:r>
              <a:rPr lang="en-US" sz="1900" dirty="0"/>
              <a:t> approach to quantitative morphology. Geological Society of America Bulletin, 56, pp.275-370.</a:t>
            </a:r>
          </a:p>
          <a:p>
            <a:endParaRPr lang="en-US" dirty="0"/>
          </a:p>
        </p:txBody>
      </p:sp>
    </p:spTree>
    <p:extLst>
      <p:ext uri="{BB962C8B-B14F-4D97-AF65-F5344CB8AC3E}">
        <p14:creationId xmlns:p14="http://schemas.microsoft.com/office/powerpoint/2010/main" val="477494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459" y="-102819"/>
            <a:ext cx="10571998" cy="970450"/>
          </a:xfrm>
        </p:spPr>
        <p:txBody>
          <a:bodyPr/>
          <a:lstStyle/>
          <a:p>
            <a:r>
              <a:rPr lang="en-IN" sz="3200" dirty="0" smtClean="0">
                <a:solidFill>
                  <a:schemeClr val="bg1"/>
                </a:solidFill>
              </a:rPr>
              <a:t>INTRODUCTION</a:t>
            </a:r>
            <a:endParaRPr lang="en-IN" sz="3200" dirty="0">
              <a:solidFill>
                <a:schemeClr val="bg1"/>
              </a:solidFill>
            </a:endParaRPr>
          </a:p>
        </p:txBody>
      </p:sp>
      <p:sp>
        <p:nvSpPr>
          <p:cNvPr id="3" name="Content Placeholder 2"/>
          <p:cNvSpPr>
            <a:spLocks noGrp="1"/>
          </p:cNvSpPr>
          <p:nvPr>
            <p:ph idx="1"/>
          </p:nvPr>
        </p:nvSpPr>
        <p:spPr>
          <a:xfrm>
            <a:off x="194459" y="1858872"/>
            <a:ext cx="6519934" cy="3908882"/>
          </a:xfrm>
        </p:spPr>
        <p:txBody>
          <a:bodyPr>
            <a:noAutofit/>
          </a:bodyPr>
          <a:lstStyle/>
          <a:p>
            <a:pPr algn="just"/>
            <a:r>
              <a:rPr lang="en-IN" dirty="0"/>
              <a:t>Watershed is an area, which catches the water from precipitation and then is drained by a river and its </a:t>
            </a:r>
            <a:r>
              <a:rPr lang="en-IN" dirty="0" smtClean="0"/>
              <a:t>tributaries.</a:t>
            </a:r>
          </a:p>
          <a:p>
            <a:pPr algn="just"/>
            <a:r>
              <a:rPr lang="en-IN" dirty="0" smtClean="0"/>
              <a:t>Accurate </a:t>
            </a:r>
            <a:r>
              <a:rPr lang="en-IN" dirty="0"/>
              <a:t>delineation of a watershed plays an extremely important role in the management of the </a:t>
            </a:r>
            <a:r>
              <a:rPr lang="en-IN" dirty="0" smtClean="0"/>
              <a:t>watershed.</a:t>
            </a:r>
          </a:p>
          <a:p>
            <a:pPr algn="just"/>
            <a:r>
              <a:rPr lang="en-IN" dirty="0" smtClean="0"/>
              <a:t>watersheds </a:t>
            </a:r>
            <a:r>
              <a:rPr lang="en-IN" dirty="0"/>
              <a:t>are to be managed in an integrated sustainable manner, if not water resources and also other resources such as vegetation, fertile soil, fauna and flora get </a:t>
            </a:r>
            <a:r>
              <a:rPr lang="en-IN" dirty="0" smtClean="0"/>
              <a:t>depleted.</a:t>
            </a:r>
          </a:p>
          <a:p>
            <a:pPr algn="just"/>
            <a:r>
              <a:rPr lang="en-IN" dirty="0" smtClean="0"/>
              <a:t>The </a:t>
            </a:r>
            <a:r>
              <a:rPr lang="en-IN" dirty="0"/>
              <a:t>advantage offered by Remote Sensing data for Watershed development is its synoptic view, repetitive coverage and ability to acquire pictures beyond the visible region of the electromagnetic </a:t>
            </a:r>
            <a:r>
              <a:rPr lang="en-IN" dirty="0" smtClean="0"/>
              <a:t>region.</a:t>
            </a:r>
          </a:p>
          <a:p>
            <a:pPr algn="just"/>
            <a:r>
              <a:rPr lang="en-IN" dirty="0" smtClean="0"/>
              <a:t>GIS </a:t>
            </a:r>
            <a:r>
              <a:rPr lang="en-IN" dirty="0"/>
              <a:t>offers integration of spatial and non spatial data to understand and </a:t>
            </a:r>
            <a:r>
              <a:rPr lang="en-IN" dirty="0" smtClean="0"/>
              <a:t>analyse </a:t>
            </a:r>
            <a:r>
              <a:rPr lang="en-IN" dirty="0"/>
              <a:t>the watershed processes.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539" y="1678788"/>
            <a:ext cx="5056482" cy="4468012"/>
          </a:xfrm>
          <a:prstGeom prst="rect">
            <a:avLst/>
          </a:prstGeom>
        </p:spPr>
      </p:pic>
    </p:spTree>
    <p:extLst>
      <p:ext uri="{BB962C8B-B14F-4D97-AF65-F5344CB8AC3E}">
        <p14:creationId xmlns:p14="http://schemas.microsoft.com/office/powerpoint/2010/main" val="25888611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smtClean="0">
                <a:cs typeface="Times New Roman"/>
              </a:rPr>
              <a:t>R</a:t>
            </a:r>
            <a:r>
              <a:rPr lang="en-US" dirty="0" smtClean="0">
                <a:cs typeface="Times New Roman"/>
              </a:rPr>
              <a:t>E</a:t>
            </a:r>
            <a:r>
              <a:rPr lang="en-US" spc="-10" dirty="0" smtClean="0">
                <a:cs typeface="Times New Roman"/>
              </a:rPr>
              <a:t>F</a:t>
            </a:r>
            <a:r>
              <a:rPr lang="en-US" dirty="0" smtClean="0">
                <a:cs typeface="Times New Roman"/>
              </a:rPr>
              <a:t>EREN</a:t>
            </a:r>
            <a:r>
              <a:rPr lang="en-US" spc="-10" dirty="0" smtClean="0">
                <a:cs typeface="Times New Roman"/>
              </a:rPr>
              <a:t>C</a:t>
            </a:r>
            <a:r>
              <a:rPr lang="en-US" dirty="0" smtClean="0">
                <a:cs typeface="Times New Roman"/>
              </a:rPr>
              <a:t>ES </a:t>
            </a:r>
            <a:r>
              <a:rPr lang="en-US" dirty="0">
                <a:cs typeface="Times New Roman"/>
              </a:rPr>
              <a:t>CONTD…</a:t>
            </a:r>
            <a:endParaRPr lang="en-US" dirty="0"/>
          </a:p>
        </p:txBody>
      </p:sp>
      <p:sp>
        <p:nvSpPr>
          <p:cNvPr id="3" name="Content Placeholder 2"/>
          <p:cNvSpPr>
            <a:spLocks noGrp="1"/>
          </p:cNvSpPr>
          <p:nvPr>
            <p:ph idx="1"/>
          </p:nvPr>
        </p:nvSpPr>
        <p:spPr>
          <a:xfrm>
            <a:off x="310712" y="1333287"/>
            <a:ext cx="11678088" cy="5283413"/>
          </a:xfrm>
        </p:spPr>
        <p:txBody>
          <a:bodyPr>
            <a:normAutofit/>
          </a:bodyPr>
          <a:lstStyle/>
          <a:p>
            <a:pPr lvl="0" algn="just"/>
            <a:r>
              <a:rPr lang="en-US" sz="1900" b="1" dirty="0" err="1"/>
              <a:t>KuldeepPareta</a:t>
            </a:r>
            <a:r>
              <a:rPr lang="en-US" sz="1900" b="1" dirty="0"/>
              <a:t> and </a:t>
            </a:r>
            <a:r>
              <a:rPr lang="en-US" sz="1900" b="1" dirty="0" err="1"/>
              <a:t>UpasanaPareta</a:t>
            </a:r>
            <a:r>
              <a:rPr lang="en-US" sz="1900" b="1" dirty="0"/>
              <a:t> (2011).</a:t>
            </a:r>
            <a:r>
              <a:rPr lang="en-US" sz="1900" dirty="0"/>
              <a:t>Quantitative Morphometric Analysis of a Watershed of Yamuna Basin, India using ASTER (DEM) Data and GIS. International journal of Geomatics and Geo- sciences, vol.2 (1), pp.248-269.</a:t>
            </a:r>
          </a:p>
          <a:p>
            <a:pPr lvl="0" algn="just"/>
            <a:r>
              <a:rPr lang="en-US" sz="1900" b="1" dirty="0"/>
              <a:t>Kumar, S. K., </a:t>
            </a:r>
            <a:r>
              <a:rPr lang="en-US" sz="1900" b="1" dirty="0" err="1"/>
              <a:t>Rammohan</a:t>
            </a:r>
            <a:r>
              <a:rPr lang="en-US" sz="1900" b="1" dirty="0"/>
              <a:t>, V., </a:t>
            </a:r>
            <a:r>
              <a:rPr lang="en-US" sz="1900" b="1" dirty="0" err="1"/>
              <a:t>Sahayam</a:t>
            </a:r>
            <a:r>
              <a:rPr lang="en-US" sz="1900" b="1" dirty="0"/>
              <a:t>, J. D., &amp; </a:t>
            </a:r>
            <a:r>
              <a:rPr lang="en-US" sz="1900" b="1" dirty="0" err="1"/>
              <a:t>Jeevanandam</a:t>
            </a:r>
            <a:r>
              <a:rPr lang="en-US" sz="1900" b="1" dirty="0"/>
              <a:t>, M. (2009).</a:t>
            </a:r>
            <a:r>
              <a:rPr lang="en-US" sz="1900" dirty="0"/>
              <a:t> Assessment of groundwater quality and hydro geochemistry of </a:t>
            </a:r>
            <a:r>
              <a:rPr lang="en-US" sz="1900" dirty="0" err="1"/>
              <a:t>Manimuktha</a:t>
            </a:r>
            <a:r>
              <a:rPr lang="en-US" sz="1900" dirty="0"/>
              <a:t> River basin, Tamil Nadu, India. Environmental Monitoring and Assessment, 159, 341– </a:t>
            </a:r>
            <a:r>
              <a:rPr lang="en-US" sz="1900" dirty="0" smtClean="0"/>
              <a:t>351</a:t>
            </a:r>
          </a:p>
          <a:p>
            <a:pPr lvl="0" algn="just"/>
            <a:r>
              <a:rPr lang="en-US" sz="1900" b="1" dirty="0" err="1"/>
              <a:t>Langbein</a:t>
            </a:r>
            <a:r>
              <a:rPr lang="en-US" sz="1900" b="1" dirty="0"/>
              <a:t>,(1947).</a:t>
            </a:r>
            <a:r>
              <a:rPr lang="en-US" sz="1900" dirty="0"/>
              <a:t> Topographic characteristics of drainage </a:t>
            </a:r>
            <a:r>
              <a:rPr lang="en-US" sz="1900" dirty="0" err="1"/>
              <a:t>basins,U.S.G.S</a:t>
            </a:r>
            <a:r>
              <a:rPr lang="en-US" sz="1900" dirty="0"/>
              <a:t>. Water Supply Paper. 968C: pp.127-157.</a:t>
            </a:r>
          </a:p>
          <a:p>
            <a:pPr lvl="0" algn="just"/>
            <a:r>
              <a:rPr lang="en-US" sz="1900" b="1" dirty="0"/>
              <a:t>Miller, V.C. (1953).</a:t>
            </a:r>
            <a:r>
              <a:rPr lang="en-US" sz="1900" dirty="0"/>
              <a:t> A quantitative geomorphic study of drainage basin characteristics in the Clinch Mountain area. Virginia and Tennessee. </a:t>
            </a:r>
            <a:r>
              <a:rPr lang="en-US" sz="1900" dirty="0" err="1"/>
              <a:t>Proj</a:t>
            </a:r>
            <a:r>
              <a:rPr lang="en-US" sz="1900" dirty="0"/>
              <a:t>. NR 389-402, Tech. Rep 3, Columbia University, Department of Geology, ONR, New York.</a:t>
            </a:r>
          </a:p>
          <a:p>
            <a:pPr algn="just"/>
            <a:r>
              <a:rPr lang="en-US" sz="1900" dirty="0"/>
              <a:t> Perth Amboy, New Jersey. Geological Society of America, Bulletin, 67: pp597-646.</a:t>
            </a:r>
          </a:p>
          <a:p>
            <a:pPr lvl="0" algn="just"/>
            <a:r>
              <a:rPr lang="en-US" sz="1900" b="1" dirty="0" err="1"/>
              <a:t>Sameena</a:t>
            </a:r>
            <a:r>
              <a:rPr lang="en-US" sz="1900" b="1" dirty="0"/>
              <a:t>, M., </a:t>
            </a:r>
            <a:r>
              <a:rPr lang="en-US" sz="1900" b="1" dirty="0" err="1"/>
              <a:t>Krishnamurthy.J</a:t>
            </a:r>
            <a:r>
              <a:rPr lang="en-US" sz="1900" b="1" dirty="0"/>
              <a:t>. </a:t>
            </a:r>
            <a:r>
              <a:rPr lang="en-US" sz="1900" b="1" dirty="0" err="1"/>
              <a:t>Jayaraman.V</a:t>
            </a:r>
            <a:r>
              <a:rPr lang="en-US" sz="1900" b="1" dirty="0"/>
              <a:t>. and </a:t>
            </a:r>
            <a:r>
              <a:rPr lang="en-US" sz="1900" b="1" dirty="0" err="1"/>
              <a:t>Ranganna</a:t>
            </a:r>
            <a:r>
              <a:rPr lang="en-US" sz="1900" b="1" dirty="0"/>
              <a:t>, G. (2009)</a:t>
            </a:r>
            <a:r>
              <a:rPr lang="en-US" sz="1900" dirty="0"/>
              <a:t> Evaluation of drainage networks developed in hard rock terrain: Go-carto International pp1-24. </a:t>
            </a:r>
          </a:p>
          <a:p>
            <a:pPr marL="0" lvl="0" indent="0">
              <a:buNone/>
            </a:pPr>
            <a:endParaRPr lang="en-US" dirty="0"/>
          </a:p>
        </p:txBody>
      </p:sp>
    </p:spTree>
    <p:extLst>
      <p:ext uri="{BB962C8B-B14F-4D97-AF65-F5344CB8AC3E}">
        <p14:creationId xmlns:p14="http://schemas.microsoft.com/office/powerpoint/2010/main" val="685761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2412"/>
            <a:ext cx="10571998" cy="970450"/>
          </a:xfrm>
        </p:spPr>
        <p:txBody>
          <a:bodyPr/>
          <a:lstStyle/>
          <a:p>
            <a:r>
              <a:rPr lang="en-IN" sz="3200" dirty="0">
                <a:solidFill>
                  <a:schemeClr val="bg1"/>
                </a:solidFill>
              </a:rPr>
              <a:t>SCOPE OF THE PRESENT WORK</a:t>
            </a:r>
          </a:p>
        </p:txBody>
      </p:sp>
      <p:sp>
        <p:nvSpPr>
          <p:cNvPr id="3" name="Content Placeholder 2"/>
          <p:cNvSpPr>
            <a:spLocks noGrp="1"/>
          </p:cNvSpPr>
          <p:nvPr>
            <p:ph idx="1"/>
          </p:nvPr>
        </p:nvSpPr>
        <p:spPr>
          <a:xfrm>
            <a:off x="0" y="1908694"/>
            <a:ext cx="7422611" cy="4084728"/>
          </a:xfrm>
        </p:spPr>
        <p:txBody>
          <a:bodyPr>
            <a:noAutofit/>
          </a:bodyPr>
          <a:lstStyle/>
          <a:p>
            <a:pPr algn="just"/>
            <a:r>
              <a:rPr lang="en-IN" sz="1900" dirty="0"/>
              <a:t>Based on the inferences obtained from morphometric analysis, effective management and conservation of natural resources in the study area can be </a:t>
            </a:r>
            <a:r>
              <a:rPr lang="en-IN" sz="1900" dirty="0" smtClean="0"/>
              <a:t>determined.</a:t>
            </a:r>
          </a:p>
          <a:p>
            <a:pPr algn="just"/>
            <a:r>
              <a:rPr lang="en-IN" sz="1900" dirty="0" smtClean="0"/>
              <a:t>The </a:t>
            </a:r>
            <a:r>
              <a:rPr lang="en-IN" sz="1900" dirty="0"/>
              <a:t>data utilize the resources for planning rainwater harvesting and watershed </a:t>
            </a:r>
            <a:r>
              <a:rPr lang="en-IN" sz="1900" dirty="0" smtClean="0"/>
              <a:t>management.</a:t>
            </a:r>
          </a:p>
          <a:p>
            <a:pPr algn="just"/>
            <a:r>
              <a:rPr lang="en-IN" sz="1900" dirty="0" smtClean="0"/>
              <a:t>The </a:t>
            </a:r>
            <a:r>
              <a:rPr lang="en-IN" sz="1900" dirty="0"/>
              <a:t>data set can be used for educational purposes, and for future research in watershed Morphometric </a:t>
            </a:r>
            <a:r>
              <a:rPr lang="en-IN" sz="1900" dirty="0" smtClean="0"/>
              <a:t>studies.</a:t>
            </a:r>
          </a:p>
          <a:p>
            <a:pPr algn="just"/>
            <a:r>
              <a:rPr lang="en-IN" sz="1900" dirty="0" smtClean="0"/>
              <a:t>The </a:t>
            </a:r>
            <a:r>
              <a:rPr lang="en-IN" sz="1900" dirty="0"/>
              <a:t>data shows the relationship occurring between the surface and subsurface of the groundwater</a:t>
            </a:r>
            <a:r>
              <a:rPr lang="en-IN" sz="1900" dirty="0" smtClean="0"/>
              <a:t>.</a:t>
            </a:r>
          </a:p>
          <a:p>
            <a:pPr algn="just"/>
            <a:r>
              <a:rPr lang="en-IN" sz="1900" dirty="0"/>
              <a:t>Hypsometric analysis describes the elevation distribution across an area of land surface and its erosion stage in the study </a:t>
            </a:r>
            <a:r>
              <a:rPr lang="en-IN" sz="1900" dirty="0" smtClean="0"/>
              <a:t>area.</a:t>
            </a:r>
          </a:p>
          <a:p>
            <a:pPr algn="just"/>
            <a:r>
              <a:rPr lang="en-IN" sz="1900" dirty="0" smtClean="0"/>
              <a:t>Based </a:t>
            </a:r>
            <a:r>
              <a:rPr lang="en-IN" sz="1900" dirty="0"/>
              <a:t>on this analysis, importance in estimation of erosion status of watershed and subsequent prioritization for taking up soil and water conservation activities can be made.</a:t>
            </a:r>
          </a:p>
        </p:txBody>
      </p:sp>
      <p:pic>
        <p:nvPicPr>
          <p:cNvPr id="4" name="object 5"/>
          <p:cNvPicPr/>
          <p:nvPr/>
        </p:nvPicPr>
        <p:blipFill>
          <a:blip r:embed="rId2" cstate="print"/>
          <a:stretch>
            <a:fillRect/>
          </a:stretch>
        </p:blipFill>
        <p:spPr>
          <a:xfrm>
            <a:off x="7422610" y="1392701"/>
            <a:ext cx="4604289" cy="4855699"/>
          </a:xfrm>
          <a:prstGeom prst="rect">
            <a:avLst/>
          </a:prstGeom>
        </p:spPr>
      </p:pic>
    </p:spTree>
    <p:extLst>
      <p:ext uri="{BB962C8B-B14F-4D97-AF65-F5344CB8AC3E}">
        <p14:creationId xmlns:p14="http://schemas.microsoft.com/office/powerpoint/2010/main" val="2718646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23" y="-165343"/>
            <a:ext cx="10571998" cy="970450"/>
          </a:xfrm>
        </p:spPr>
        <p:txBody>
          <a:bodyPr/>
          <a:lstStyle/>
          <a:p>
            <a:r>
              <a:rPr lang="en-IN" sz="3200" dirty="0">
                <a:solidFill>
                  <a:schemeClr val="bg1"/>
                </a:solidFill>
              </a:rPr>
              <a:t>LITERATURE REVIEW</a:t>
            </a:r>
          </a:p>
        </p:txBody>
      </p:sp>
      <p:sp>
        <p:nvSpPr>
          <p:cNvPr id="3" name="Content Placeholder 2"/>
          <p:cNvSpPr>
            <a:spLocks noGrp="1"/>
          </p:cNvSpPr>
          <p:nvPr>
            <p:ph idx="1"/>
          </p:nvPr>
        </p:nvSpPr>
        <p:spPr>
          <a:xfrm>
            <a:off x="355600" y="2451100"/>
            <a:ext cx="11112500" cy="2667000"/>
          </a:xfrm>
        </p:spPr>
        <p:txBody>
          <a:bodyPr>
            <a:noAutofit/>
          </a:bodyPr>
          <a:lstStyle/>
          <a:p>
            <a:pPr algn="just"/>
            <a:r>
              <a:rPr lang="en-IN" sz="2000" b="1" dirty="0" err="1"/>
              <a:t>DeepK</a:t>
            </a:r>
            <a:r>
              <a:rPr lang="en-IN" sz="2000" b="1" dirty="0"/>
              <a:t>. </a:t>
            </a:r>
            <a:r>
              <a:rPr lang="en-IN" sz="2000" b="1" dirty="0" err="1"/>
              <a:t>Kumaraswamy</a:t>
            </a:r>
            <a:r>
              <a:rPr lang="en-IN" sz="2000" b="1" dirty="0"/>
              <a:t>, </a:t>
            </a:r>
            <a:r>
              <a:rPr lang="en-IN" sz="2000" b="1" dirty="0" err="1"/>
              <a:t>Poornima</a:t>
            </a:r>
            <a:r>
              <a:rPr lang="en-IN" sz="2000" b="1" dirty="0"/>
              <a:t>, R. K &amp; A. S. </a:t>
            </a:r>
            <a:r>
              <a:rPr lang="en-IN" sz="2000" b="1" dirty="0" err="1"/>
              <a:t>Ravikumar</a:t>
            </a:r>
            <a:r>
              <a:rPr lang="en-IN" sz="2000" b="1" dirty="0"/>
              <a:t>(2021).</a:t>
            </a:r>
            <a:r>
              <a:rPr lang="en-IN" dirty="0"/>
              <a:t>Quantitative </a:t>
            </a:r>
            <a:r>
              <a:rPr lang="en-IN" dirty="0" smtClean="0"/>
              <a:t>Analysis </a:t>
            </a:r>
            <a:r>
              <a:rPr lang="en-IN" dirty="0"/>
              <a:t>of Morphometric and Hypsometric using RS and GIS Techniques .</a:t>
            </a:r>
            <a:r>
              <a:rPr lang="en-IN" dirty="0" err="1" smtClean="0"/>
              <a:t>InternationalJournal</a:t>
            </a:r>
            <a:r>
              <a:rPr lang="en-IN" dirty="0" smtClean="0"/>
              <a:t> </a:t>
            </a:r>
            <a:r>
              <a:rPr lang="en-IN" dirty="0"/>
              <a:t>of Engineering Research &amp; Technology (IJERT) ISSN: 2278-0181 </a:t>
            </a:r>
            <a:r>
              <a:rPr lang="en-IN" dirty="0" smtClean="0"/>
              <a:t>NCACE-EWIT- </a:t>
            </a:r>
            <a:r>
              <a:rPr lang="en-IN" dirty="0"/>
              <a:t>2020 Conference </a:t>
            </a:r>
            <a:r>
              <a:rPr lang="en-IN" dirty="0" smtClean="0"/>
              <a:t>Proceeding</a:t>
            </a:r>
          </a:p>
          <a:p>
            <a:pPr algn="just"/>
            <a:r>
              <a:rPr lang="en-IN" sz="2000" b="1" dirty="0" err="1" smtClean="0"/>
              <a:t>Sak</a:t>
            </a:r>
            <a:r>
              <a:rPr lang="en-IN" sz="2000" b="1" dirty="0" smtClean="0"/>
              <a:t> </a:t>
            </a:r>
            <a:r>
              <a:rPr lang="en-IN" sz="2000" b="1" dirty="0"/>
              <a:t>K et al., (2014) </a:t>
            </a:r>
            <a:r>
              <a:rPr lang="en-IN" dirty="0"/>
              <a:t>Carried out Morphometric analysis for prioritization using remote sensing and GIS techniques in a hilly catchment in the state of Uttarakhand, India. They concluded that Remote Sensing (RS) and Geographical Information System (GIS) techniques were used to update drainage and surface water bodies and to evaluate linear, relief and aerial morphometric parameters of the sub watersheds</a:t>
            </a:r>
            <a:r>
              <a:rPr lang="en-IN" dirty="0" smtClean="0"/>
              <a:t>.</a:t>
            </a:r>
          </a:p>
          <a:p>
            <a:pPr algn="just"/>
            <a:r>
              <a:rPr lang="en-IN" sz="2000" b="1" dirty="0"/>
              <a:t>John Wilson J S et al., (2012) </a:t>
            </a:r>
            <a:r>
              <a:rPr lang="en-IN" dirty="0"/>
              <a:t>Worked for Morphometric analysis of major sub-watersheds in </a:t>
            </a:r>
            <a:r>
              <a:rPr lang="en-IN" dirty="0" err="1"/>
              <a:t>Aiyar</a:t>
            </a:r>
            <a:r>
              <a:rPr lang="en-IN" dirty="0"/>
              <a:t> and </a:t>
            </a:r>
            <a:r>
              <a:rPr lang="en-IN" dirty="0" err="1"/>
              <a:t>Karai</a:t>
            </a:r>
            <a:r>
              <a:rPr lang="en-IN" dirty="0"/>
              <a:t> </a:t>
            </a:r>
            <a:r>
              <a:rPr lang="en-IN" dirty="0" err="1"/>
              <a:t>Pottanar</a:t>
            </a:r>
            <a:r>
              <a:rPr lang="en-IN" dirty="0"/>
              <a:t> Basin, Central Tamil Nadu, India. They suggested that Morphometric analysis with the help of Geographic Information System (GIS) is most effective, time saving and accurate technique for prioritization, planning and management, site specific suitability of various soil and water conservation measures and development and management of ground water on watershed basis</a:t>
            </a:r>
            <a:r>
              <a:rPr lang="en-IN" dirty="0" smtClean="0"/>
              <a:t>.</a:t>
            </a:r>
          </a:p>
        </p:txBody>
      </p:sp>
    </p:spTree>
    <p:extLst>
      <p:ext uri="{BB962C8B-B14F-4D97-AF65-F5344CB8AC3E}">
        <p14:creationId xmlns:p14="http://schemas.microsoft.com/office/powerpoint/2010/main" val="2555582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1866" y="517318"/>
            <a:ext cx="11101754" cy="6247864"/>
          </a:xfrm>
          <a:prstGeom prst="rect">
            <a:avLst/>
          </a:prstGeom>
        </p:spPr>
        <p:txBody>
          <a:bodyPr wrap="square">
            <a:spAutoFit/>
          </a:bodyPr>
          <a:lstStyle/>
          <a:p>
            <a:pPr marL="285750" indent="-285750" algn="just">
              <a:buClr>
                <a:schemeClr val="accent1"/>
              </a:buClr>
              <a:buFont typeface="Courier New" panose="02070309020205020404" pitchFamily="49" charset="0"/>
              <a:buChar char="o"/>
            </a:pPr>
            <a:r>
              <a:rPr lang="en-IN" sz="2000" b="1" dirty="0" err="1"/>
              <a:t>Kuldeep</a:t>
            </a:r>
            <a:r>
              <a:rPr lang="en-IN" sz="2000" b="1" dirty="0"/>
              <a:t> </a:t>
            </a:r>
            <a:r>
              <a:rPr lang="en-IN" sz="2000" b="1" dirty="0" err="1"/>
              <a:t>Pareta</a:t>
            </a:r>
            <a:r>
              <a:rPr lang="en-IN" sz="2000" b="1" dirty="0"/>
              <a:t> et al., (2011) </a:t>
            </a:r>
            <a:r>
              <a:rPr lang="en-IN" dirty="0"/>
              <a:t>Carried out research work on “Quantitative Morphometric Analysis of Watershed of Yamuna Basin, India, using ASTER (DEM) Data and GIS and found out obtaining synoptic view of large area through DEM at one time is very useful in analysing the drainage morphometry and (GIS) techniques helpful to assess the geo-hydrological characteristics. Also physiography of basin which is helpful for river water management, irrigation and site suitability for reservoirs.</a:t>
            </a:r>
          </a:p>
          <a:p>
            <a:pPr marL="285750" indent="-285750" algn="just">
              <a:buClr>
                <a:schemeClr val="accent1"/>
              </a:buClr>
              <a:buFont typeface="Courier New" panose="02070309020205020404" pitchFamily="49" charset="0"/>
              <a:buChar char="o"/>
            </a:pPr>
            <a:endParaRPr lang="en-IN" b="1" dirty="0" smtClean="0"/>
          </a:p>
          <a:p>
            <a:pPr marL="285750" indent="-285750" algn="just">
              <a:buClr>
                <a:schemeClr val="accent1"/>
              </a:buClr>
              <a:buFont typeface="Courier New" panose="02070309020205020404" pitchFamily="49" charset="0"/>
              <a:buChar char="o"/>
            </a:pPr>
            <a:r>
              <a:rPr lang="en-IN" sz="2000" b="1" dirty="0" err="1" smtClean="0"/>
              <a:t>Magesh</a:t>
            </a:r>
            <a:r>
              <a:rPr lang="en-IN" sz="2000" b="1" dirty="0" smtClean="0"/>
              <a:t> </a:t>
            </a:r>
            <a:r>
              <a:rPr lang="en-IN" sz="2000" b="1" dirty="0"/>
              <a:t>et al., (2013) </a:t>
            </a:r>
            <a:r>
              <a:rPr lang="en-IN" dirty="0"/>
              <a:t>Carried out study on Geographical information system-based morphometric analysis of </a:t>
            </a:r>
            <a:r>
              <a:rPr lang="en-IN" dirty="0" err="1"/>
              <a:t>Bharathapuzha</a:t>
            </a:r>
            <a:r>
              <a:rPr lang="en-IN" dirty="0"/>
              <a:t> river basin, Kerala, India and suggested that the development of a drainage system over space and time is influenced by several variables such as geology, structural components, geomorphology, soil and vegetation of an area through which it flows.</a:t>
            </a:r>
          </a:p>
          <a:p>
            <a:pPr marL="285750" indent="-285750" algn="just">
              <a:buClr>
                <a:schemeClr val="accent1"/>
              </a:buClr>
              <a:buFont typeface="Courier New" panose="02070309020205020404" pitchFamily="49" charset="0"/>
              <a:buChar char="o"/>
            </a:pPr>
            <a:endParaRPr lang="en-IN" dirty="0" smtClean="0"/>
          </a:p>
          <a:p>
            <a:pPr marL="285750" indent="-285750" algn="just">
              <a:buClr>
                <a:schemeClr val="accent1"/>
              </a:buClr>
              <a:buFont typeface="Courier New" panose="02070309020205020404" pitchFamily="49" charset="0"/>
              <a:buChar char="o"/>
            </a:pPr>
            <a:r>
              <a:rPr lang="en-IN" sz="2000" b="1" dirty="0" err="1" smtClean="0"/>
              <a:t>Magesh</a:t>
            </a:r>
            <a:r>
              <a:rPr lang="en-IN" sz="2000" b="1" dirty="0" smtClean="0"/>
              <a:t> </a:t>
            </a:r>
            <a:r>
              <a:rPr lang="en-IN" sz="2000" b="1" dirty="0"/>
              <a:t>N S et al., (2011) </a:t>
            </a:r>
            <a:r>
              <a:rPr lang="en-IN" dirty="0"/>
              <a:t>Carried out study on Morphometric evaluation of </a:t>
            </a:r>
            <a:r>
              <a:rPr lang="en-IN" dirty="0" err="1"/>
              <a:t>Papanasam</a:t>
            </a:r>
            <a:r>
              <a:rPr lang="en-IN" dirty="0"/>
              <a:t> and </a:t>
            </a:r>
            <a:r>
              <a:rPr lang="en-IN" dirty="0" err="1"/>
              <a:t>Manimuthar</a:t>
            </a:r>
            <a:r>
              <a:rPr lang="en-IN" dirty="0"/>
              <a:t> watersheds, parts of Western Ghats, </a:t>
            </a:r>
            <a:r>
              <a:rPr lang="en-IN" dirty="0" err="1"/>
              <a:t>Tirunelveli</a:t>
            </a:r>
            <a:r>
              <a:rPr lang="en-IN" dirty="0"/>
              <a:t> district, Tamil Nadu, India and concluded that Morphometric analysis of the watershed is considered to be the most satisfactory method because it enables (</a:t>
            </a:r>
            <a:r>
              <a:rPr lang="en-IN" dirty="0" err="1"/>
              <a:t>i</a:t>
            </a:r>
            <a:r>
              <a:rPr lang="en-IN" dirty="0"/>
              <a:t>) an understanding of the relationship of various aspects within a drainage basin (ii) a comparative evaluation to be made of different drainage basins developed in different geomorphological and topographical regimes and (iii) the definition of certain useful variables of drainage basins in numerical </a:t>
            </a:r>
            <a:r>
              <a:rPr lang="en-IN" dirty="0" smtClean="0"/>
              <a:t>terms.</a:t>
            </a:r>
          </a:p>
          <a:p>
            <a:pPr marL="285750" indent="-285750" algn="just">
              <a:buClr>
                <a:schemeClr val="accent1"/>
              </a:buClr>
              <a:buFont typeface="Courier New" panose="02070309020205020404" pitchFamily="49" charset="0"/>
              <a:buChar char="o"/>
            </a:pPr>
            <a:endParaRPr lang="en-IN" dirty="0" smtClean="0"/>
          </a:p>
          <a:p>
            <a:pPr algn="just">
              <a:buClr>
                <a:schemeClr val="accent1"/>
              </a:buClr>
            </a:pPr>
            <a:endParaRPr lang="en-IN" sz="1600" dirty="0"/>
          </a:p>
        </p:txBody>
      </p:sp>
    </p:spTree>
    <p:extLst>
      <p:ext uri="{BB962C8B-B14F-4D97-AF65-F5344CB8AC3E}">
        <p14:creationId xmlns:p14="http://schemas.microsoft.com/office/powerpoint/2010/main" val="7839979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1637080"/>
            <a:ext cx="11353800" cy="3877985"/>
          </a:xfrm>
          <a:prstGeom prst="rect">
            <a:avLst/>
          </a:prstGeom>
        </p:spPr>
        <p:txBody>
          <a:bodyPr wrap="square">
            <a:spAutoFit/>
          </a:bodyPr>
          <a:lstStyle/>
          <a:p>
            <a:pPr marL="285750" indent="-285750" algn="just">
              <a:buClr>
                <a:schemeClr val="accent1"/>
              </a:buClr>
              <a:buFont typeface="Courier New" panose="02070309020205020404" pitchFamily="49" charset="0"/>
              <a:buChar char="o"/>
            </a:pPr>
            <a:r>
              <a:rPr lang="en-IN" sz="2400" b="1" dirty="0"/>
              <a:t>Nageswara Rao K et al., (2006), </a:t>
            </a:r>
            <a:r>
              <a:rPr lang="en-IN" dirty="0"/>
              <a:t>Carried out study on morphometry of the Mehadrigedda watershed, Visakhapatnam district, Andhra Pradesh, using GIS and RS data and found out that using traditional methods, it is difficult to examine all drainage networks from field observations. GIS technique as emerged as powerful tool for </a:t>
            </a:r>
            <a:r>
              <a:rPr lang="en-IN" dirty="0" smtClean="0"/>
              <a:t>analysing </a:t>
            </a:r>
            <a:r>
              <a:rPr lang="en-IN" dirty="0"/>
              <a:t>the drainage morphometry. </a:t>
            </a:r>
          </a:p>
          <a:p>
            <a:pPr marL="285750" indent="-285750" algn="just">
              <a:buClr>
                <a:schemeClr val="accent1"/>
              </a:buClr>
              <a:buFont typeface="Courier New" panose="02070309020205020404" pitchFamily="49" charset="0"/>
              <a:buChar char="o"/>
            </a:pPr>
            <a:endParaRPr lang="en-IN" dirty="0"/>
          </a:p>
          <a:p>
            <a:pPr marL="285750" indent="-285750" algn="just">
              <a:buClr>
                <a:schemeClr val="accent1"/>
              </a:buClr>
              <a:buFont typeface="Courier New" panose="02070309020205020404" pitchFamily="49" charset="0"/>
              <a:buChar char="o"/>
            </a:pPr>
            <a:r>
              <a:rPr lang="en-IN" sz="2400" b="1" dirty="0"/>
              <a:t>Rekha et al.,(2011) </a:t>
            </a:r>
            <a:r>
              <a:rPr lang="en-IN" dirty="0"/>
              <a:t>Carried out study on Morphometric analysis and micro-watershed prioritization of </a:t>
            </a:r>
            <a:r>
              <a:rPr lang="en-IN" dirty="0" err="1"/>
              <a:t>Peruvanthanam</a:t>
            </a:r>
            <a:r>
              <a:rPr lang="en-IN" dirty="0"/>
              <a:t> sub-watershed, the </a:t>
            </a:r>
            <a:r>
              <a:rPr lang="en-IN" dirty="0" err="1"/>
              <a:t>Manimala</a:t>
            </a:r>
            <a:r>
              <a:rPr lang="en-IN" dirty="0"/>
              <a:t> River Basin, Kerala, South India and suggested that Integration of Remote Sensing (RS) and Geographical Information Systems (GIS) techniques are more convenient for morphometric analysis as compare to conventional method. It is a proven technique for delineating, updating and </a:t>
            </a:r>
            <a:r>
              <a:rPr lang="en-IN" dirty="0" smtClean="0"/>
              <a:t>analysing </a:t>
            </a:r>
            <a:r>
              <a:rPr lang="en-IN" dirty="0"/>
              <a:t>the morphometric parameters of drainage basin and effective planning and management of natural resources is more suitable than other methods.</a:t>
            </a:r>
          </a:p>
        </p:txBody>
      </p:sp>
    </p:spTree>
    <p:extLst>
      <p:ext uri="{BB962C8B-B14F-4D97-AF65-F5344CB8AC3E}">
        <p14:creationId xmlns:p14="http://schemas.microsoft.com/office/powerpoint/2010/main" val="814886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538" y="-151666"/>
            <a:ext cx="10571998" cy="970450"/>
          </a:xfrm>
        </p:spPr>
        <p:txBody>
          <a:bodyPr/>
          <a:lstStyle/>
          <a:p>
            <a:r>
              <a:rPr lang="en-IN" sz="3200" dirty="0">
                <a:solidFill>
                  <a:schemeClr val="bg1"/>
                </a:solidFill>
              </a:rPr>
              <a:t>OBJECTIVE</a:t>
            </a:r>
          </a:p>
        </p:txBody>
      </p:sp>
      <p:sp>
        <p:nvSpPr>
          <p:cNvPr id="3" name="Content Placeholder 2"/>
          <p:cNvSpPr>
            <a:spLocks noGrp="1"/>
          </p:cNvSpPr>
          <p:nvPr>
            <p:ph idx="1"/>
          </p:nvPr>
        </p:nvSpPr>
        <p:spPr>
          <a:xfrm>
            <a:off x="575538" y="1968287"/>
            <a:ext cx="10328824" cy="3636511"/>
          </a:xfrm>
        </p:spPr>
        <p:txBody>
          <a:bodyPr>
            <a:noAutofit/>
          </a:bodyPr>
          <a:lstStyle/>
          <a:p>
            <a:pPr algn="just"/>
            <a:r>
              <a:rPr lang="en-IN" sz="2400" dirty="0"/>
              <a:t>Preparation of the different thematic maps using Survey of India (SOI) Topomaps of 1:50000 </a:t>
            </a:r>
            <a:r>
              <a:rPr lang="en-IN" sz="2400" dirty="0" smtClean="0"/>
              <a:t>scale. </a:t>
            </a:r>
          </a:p>
          <a:p>
            <a:pPr algn="just"/>
            <a:r>
              <a:rPr lang="en-IN" sz="2400" dirty="0" smtClean="0"/>
              <a:t>To </a:t>
            </a:r>
            <a:r>
              <a:rPr lang="en-IN" sz="2400" dirty="0"/>
              <a:t>derive the morphometric parameters such as linear, areal and relief aspects of the study </a:t>
            </a:r>
            <a:r>
              <a:rPr lang="en-IN" sz="2400" dirty="0" smtClean="0"/>
              <a:t>area.</a:t>
            </a:r>
          </a:p>
          <a:p>
            <a:pPr algn="just"/>
            <a:r>
              <a:rPr lang="en-IN" sz="2400" dirty="0" smtClean="0"/>
              <a:t>Morphometric </a:t>
            </a:r>
            <a:r>
              <a:rPr lang="en-IN" sz="2400" dirty="0"/>
              <a:t>analysis has been carried out by using Remote sensing (RS) and Geographic Information System (GIS) technology to compute basin morphometric characteristics for various </a:t>
            </a:r>
            <a:r>
              <a:rPr lang="en-IN" sz="2400" dirty="0" smtClean="0"/>
              <a:t>parameters.</a:t>
            </a:r>
          </a:p>
          <a:p>
            <a:pPr algn="just"/>
            <a:r>
              <a:rPr lang="en-IN" sz="2400" dirty="0"/>
              <a:t>To draw the hypsometric curve.</a:t>
            </a:r>
          </a:p>
          <a:p>
            <a:pPr algn="just"/>
            <a:endParaRPr lang="en-IN" sz="2400" dirty="0" smtClean="0"/>
          </a:p>
        </p:txBody>
      </p:sp>
    </p:spTree>
    <p:extLst>
      <p:ext uri="{BB962C8B-B14F-4D97-AF65-F5344CB8AC3E}">
        <p14:creationId xmlns:p14="http://schemas.microsoft.com/office/powerpoint/2010/main" val="163724140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2.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96646-423E-4354-94C2-1A28227BF075}">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tf11381587_win32</Template>
  <TotalTime>0</TotalTime>
  <Words>3482</Words>
  <Application>Microsoft Office PowerPoint</Application>
  <PresentationFormat>Widescreen</PresentationFormat>
  <Paragraphs>542</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Cambria Math</vt:lpstr>
      <vt:lpstr>Century Gothic</vt:lpstr>
      <vt:lpstr>Courier New</vt:lpstr>
      <vt:lpstr>Symbol</vt:lpstr>
      <vt:lpstr>Times New Roman</vt:lpstr>
      <vt:lpstr>Trebuchet MS</vt:lpstr>
      <vt:lpstr>Tunga</vt:lpstr>
      <vt:lpstr>Wingdings 2</vt:lpstr>
      <vt:lpstr>Quotable</vt:lpstr>
      <vt:lpstr>QUANTITATIVE MORPHOMETRIC AND HYPSOMETRIC ANALYSIS  USING RS AND GIS TECHNIQUES</vt:lpstr>
      <vt:lpstr>PowerPoint Presentation</vt:lpstr>
      <vt:lpstr>CONTENTS</vt:lpstr>
      <vt:lpstr>INTRODUCTION</vt:lpstr>
      <vt:lpstr>SCOPE OF THE PRESENT WORK</vt:lpstr>
      <vt:lpstr>LITERATURE REVIEW</vt:lpstr>
      <vt:lpstr>PowerPoint Presentation</vt:lpstr>
      <vt:lpstr>PowerPoint Presentation</vt:lpstr>
      <vt:lpstr>OBJECTIVE</vt:lpstr>
      <vt:lpstr>STUDY AREA and DATA PRODUCTS</vt:lpstr>
      <vt:lpstr>DIGITAL ELEVATION MODEL OF STUDY AREA</vt:lpstr>
      <vt:lpstr>MORPHOMETRIC ANALYSIS</vt:lpstr>
      <vt:lpstr>METHODOLOGY</vt:lpstr>
      <vt:lpstr> HYPSOMETRIC METHODOLOGY</vt:lpstr>
      <vt:lpstr>MORPHOMETRIC ANALYSIS</vt:lpstr>
      <vt:lpstr>DRAINAGE MAP OF STUDY AREA</vt:lpstr>
      <vt:lpstr>PowerPoint Presentation</vt:lpstr>
      <vt:lpstr>PowerPoint Presentation</vt:lpstr>
      <vt:lpstr>PowerPoint Presentation</vt:lpstr>
      <vt:lpstr> Graph of stream length vs. stream order</vt:lpstr>
      <vt:lpstr>Graph of No of stream vs. stream order</vt:lpstr>
      <vt:lpstr>PowerPoint Presentation</vt:lpstr>
      <vt:lpstr>PowerPoint Presentation</vt:lpstr>
      <vt:lpstr>INFERENCES</vt:lpstr>
      <vt:lpstr>PowerPoint Presentation</vt:lpstr>
      <vt:lpstr>PowerPoint Presentation</vt:lpstr>
      <vt:lpstr>PowerPoint Presentation</vt:lpstr>
      <vt:lpstr>PowerPoint Presentation</vt:lpstr>
      <vt:lpstr>PowerPoint Presentation</vt:lpstr>
      <vt:lpstr>PowerPoint Presentation</vt:lpstr>
      <vt:lpstr>HYPSOMETRIC ANALYSIS</vt:lpstr>
      <vt:lpstr>HYPSOMETRIC CURVE</vt:lpstr>
      <vt:lpstr>STAGES OF DEVELOPMENT</vt:lpstr>
      <vt:lpstr>  ELEVATION INTERVAL MAP OF MANCHANABELE SUB BASIN</vt:lpstr>
      <vt:lpstr>HYPSOMETRIC ANALYSIS CALCULATIONS TABLE</vt:lpstr>
      <vt:lpstr>INFERENCE</vt:lpstr>
      <vt:lpstr>CONCLUSIONS</vt:lpstr>
      <vt:lpstr>CONCLUSIONS CONTD…</vt:lpstr>
      <vt:lpstr>REFERENCES</vt:lpstr>
      <vt:lpstr>REFERENCES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2021-07-18T06:35:38Z</dcterms:created>
  <dcterms:modified xsi:type="dcterms:W3CDTF">2022-06-14T17:53:28Z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