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3.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4.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04" r:id="rId3"/>
    <p:sldId id="257" r:id="rId4"/>
    <p:sldId id="259" r:id="rId5"/>
    <p:sldId id="317" r:id="rId6"/>
    <p:sldId id="318" r:id="rId7"/>
    <p:sldId id="319" r:id="rId8"/>
    <p:sldId id="320" r:id="rId9"/>
    <p:sldId id="262" r:id="rId10"/>
    <p:sldId id="261" r:id="rId11"/>
    <p:sldId id="263" r:id="rId12"/>
    <p:sldId id="264" r:id="rId13"/>
    <p:sldId id="265" r:id="rId14"/>
    <p:sldId id="258" r:id="rId15"/>
    <p:sldId id="321" r:id="rId16"/>
    <p:sldId id="322" r:id="rId17"/>
    <p:sldId id="272" r:id="rId18"/>
    <p:sldId id="273" r:id="rId19"/>
    <p:sldId id="274" r:id="rId20"/>
    <p:sldId id="278" r:id="rId21"/>
    <p:sldId id="275" r:id="rId22"/>
    <p:sldId id="276" r:id="rId23"/>
    <p:sldId id="277" r:id="rId24"/>
    <p:sldId id="279" r:id="rId25"/>
    <p:sldId id="280" r:id="rId26"/>
    <p:sldId id="306" r:id="rId27"/>
    <p:sldId id="281" r:id="rId28"/>
    <p:sldId id="282" r:id="rId29"/>
    <p:sldId id="307" r:id="rId30"/>
    <p:sldId id="283" r:id="rId31"/>
    <p:sldId id="284" r:id="rId32"/>
    <p:sldId id="308" r:id="rId33"/>
    <p:sldId id="285" r:id="rId34"/>
    <p:sldId id="286" r:id="rId35"/>
    <p:sldId id="309" r:id="rId36"/>
    <p:sldId id="287" r:id="rId37"/>
    <p:sldId id="288" r:id="rId38"/>
    <p:sldId id="292" r:id="rId39"/>
    <p:sldId id="294" r:id="rId40"/>
    <p:sldId id="295" r:id="rId41"/>
    <p:sldId id="296" r:id="rId42"/>
    <p:sldId id="297" r:id="rId43"/>
    <p:sldId id="298" r:id="rId44"/>
    <p:sldId id="299" r:id="rId45"/>
    <p:sldId id="300" r:id="rId46"/>
    <p:sldId id="301" r:id="rId47"/>
    <p:sldId id="302" r:id="rId48"/>
    <p:sldId id="310" r:id="rId49"/>
    <p:sldId id="311" r:id="rId50"/>
    <p:sldId id="312" r:id="rId51"/>
    <p:sldId id="313" r:id="rId52"/>
    <p:sldId id="314" r:id="rId53"/>
    <p:sldId id="315" r:id="rId54"/>
    <p:sldId id="316" r:id="rId55"/>
    <p:sldId id="305"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35" autoAdjust="0"/>
    <p:restoredTop sz="93178" autoAdjust="0"/>
  </p:normalViewPr>
  <p:slideViewPr>
    <p:cSldViewPr snapToGrid="0">
      <p:cViewPr varScale="1">
        <p:scale>
          <a:sx n="74" d="100"/>
          <a:sy n="74" d="100"/>
        </p:scale>
        <p:origin x="6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embeddings/oleObject1.bin"/></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embeddings/oleObject2.bin"/></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embeddings/oleObject3.bin"/></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embeddings/oleObject4.bin"/></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embeddings/oleObject5.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Sheet1!$S$15</c:f>
              <c:strCache>
                <c:ptCount val="1"/>
                <c:pt idx="0">
                  <c:v>water percentage (%)</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Sheet1!$R$16:$R$21</c:f>
              <c:numCache>
                <c:formatCode>0%</c:formatCode>
                <c:ptCount val="6"/>
                <c:pt idx="0">
                  <c:v>0</c:v>
                </c:pt>
                <c:pt idx="1">
                  <c:v>0.1</c:v>
                </c:pt>
                <c:pt idx="2">
                  <c:v>0.2</c:v>
                </c:pt>
                <c:pt idx="3">
                  <c:v>0.3</c:v>
                </c:pt>
                <c:pt idx="4">
                  <c:v>0.4</c:v>
                </c:pt>
                <c:pt idx="5">
                  <c:v>0.5</c:v>
                </c:pt>
              </c:numCache>
            </c:numRef>
          </c:xVal>
          <c:yVal>
            <c:numRef>
              <c:f>Sheet1!$S$16:$S$21</c:f>
              <c:numCache>
                <c:formatCode>General</c:formatCode>
                <c:ptCount val="6"/>
                <c:pt idx="0">
                  <c:v>77.5</c:v>
                </c:pt>
                <c:pt idx="1">
                  <c:v>101</c:v>
                </c:pt>
                <c:pt idx="2">
                  <c:v>104</c:v>
                </c:pt>
                <c:pt idx="3">
                  <c:v>105.7</c:v>
                </c:pt>
                <c:pt idx="4">
                  <c:v>116</c:v>
                </c:pt>
                <c:pt idx="5">
                  <c:v>121.7</c:v>
                </c:pt>
              </c:numCache>
            </c:numRef>
          </c:yVal>
          <c:smooth val="1"/>
        </c:ser>
        <c:dLbls>
          <c:showLegendKey val="0"/>
          <c:showVal val="0"/>
          <c:showCatName val="0"/>
          <c:showSerName val="0"/>
          <c:showPercent val="0"/>
          <c:showBubbleSize val="0"/>
        </c:dLbls>
        <c:axId val="274761208"/>
        <c:axId val="274761600"/>
      </c:scatterChart>
      <c:valAx>
        <c:axId val="2747612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1200">
                    <a:solidFill>
                      <a:schemeClr val="tx1"/>
                    </a:solidFill>
                    <a:latin typeface="Times New Roman" panose="02020603050405020304" pitchFamily="18" charset="0"/>
                    <a:cs typeface="Times New Roman" panose="02020603050405020304" pitchFamily="18" charset="0"/>
                  </a:rPr>
                  <a:t>percentge</a:t>
                </a:r>
                <a:r>
                  <a:rPr lang="en-US" sz="1200" baseline="0">
                    <a:solidFill>
                      <a:schemeClr val="tx1"/>
                    </a:solidFill>
                    <a:latin typeface="Times New Roman" panose="02020603050405020304" pitchFamily="18" charset="0"/>
                    <a:cs typeface="Times New Roman" panose="02020603050405020304" pitchFamily="18" charset="0"/>
                  </a:rPr>
                  <a:t> of replacment</a:t>
                </a:r>
                <a:endParaRPr lang="en-US" sz="12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4761600"/>
        <c:crosses val="autoZero"/>
        <c:crossBetween val="midCat"/>
      </c:valAx>
      <c:valAx>
        <c:axId val="2747616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1200">
                    <a:solidFill>
                      <a:schemeClr val="tx1"/>
                    </a:solidFill>
                    <a:latin typeface="Times New Roman" panose="02020603050405020304" pitchFamily="18" charset="0"/>
                    <a:cs typeface="Times New Roman" panose="02020603050405020304" pitchFamily="18" charset="0"/>
                  </a:rPr>
                  <a:t>water</a:t>
                </a:r>
                <a:r>
                  <a:rPr lang="en-US" sz="1200" baseline="0">
                    <a:solidFill>
                      <a:schemeClr val="tx1"/>
                    </a:solidFill>
                    <a:latin typeface="Times New Roman" panose="02020603050405020304" pitchFamily="18" charset="0"/>
                    <a:cs typeface="Times New Roman" panose="02020603050405020304" pitchFamily="18" charset="0"/>
                  </a:rPr>
                  <a:t> perecentage%</a:t>
                </a:r>
                <a:endParaRPr lang="en-US" sz="12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476120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Sheet1!$S$23</c:f>
              <c:strCache>
                <c:ptCount val="1"/>
                <c:pt idx="0">
                  <c:v>water percentage (%)</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Sheet1!$R$24:$R$29</c:f>
              <c:numCache>
                <c:formatCode>0%</c:formatCode>
                <c:ptCount val="6"/>
                <c:pt idx="0">
                  <c:v>0</c:v>
                </c:pt>
                <c:pt idx="1">
                  <c:v>0.1</c:v>
                </c:pt>
                <c:pt idx="2">
                  <c:v>0.2</c:v>
                </c:pt>
                <c:pt idx="3">
                  <c:v>0.3</c:v>
                </c:pt>
                <c:pt idx="4">
                  <c:v>0.4</c:v>
                </c:pt>
                <c:pt idx="5">
                  <c:v>0.5</c:v>
                </c:pt>
              </c:numCache>
            </c:numRef>
          </c:xVal>
          <c:yVal>
            <c:numRef>
              <c:f>Sheet1!$S$24:$S$29</c:f>
              <c:numCache>
                <c:formatCode>General</c:formatCode>
                <c:ptCount val="6"/>
                <c:pt idx="0">
                  <c:v>81</c:v>
                </c:pt>
                <c:pt idx="1">
                  <c:v>110</c:v>
                </c:pt>
                <c:pt idx="2">
                  <c:v>121.2</c:v>
                </c:pt>
                <c:pt idx="3">
                  <c:v>127.5</c:v>
                </c:pt>
                <c:pt idx="4">
                  <c:v>134.5</c:v>
                </c:pt>
                <c:pt idx="5">
                  <c:v>176.6</c:v>
                </c:pt>
              </c:numCache>
            </c:numRef>
          </c:yVal>
          <c:smooth val="1"/>
        </c:ser>
        <c:dLbls>
          <c:showLegendKey val="0"/>
          <c:showVal val="0"/>
          <c:showCatName val="0"/>
          <c:showSerName val="0"/>
          <c:showPercent val="0"/>
          <c:showBubbleSize val="0"/>
        </c:dLbls>
        <c:axId val="274756112"/>
        <c:axId val="274756504"/>
      </c:scatterChart>
      <c:valAx>
        <c:axId val="2747561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sz="1200">
                    <a:solidFill>
                      <a:schemeClr val="tx1"/>
                    </a:solidFill>
                    <a:latin typeface="Times New Roman" panose="02020603050405020304" pitchFamily="18" charset="0"/>
                    <a:cs typeface="Times New Roman" panose="02020603050405020304" pitchFamily="18" charset="0"/>
                  </a:rPr>
                  <a:t>percentage</a:t>
                </a:r>
                <a:r>
                  <a:rPr lang="en-US" sz="1200" baseline="0">
                    <a:solidFill>
                      <a:schemeClr val="tx1"/>
                    </a:solidFill>
                    <a:latin typeface="Times New Roman" panose="02020603050405020304" pitchFamily="18" charset="0"/>
                    <a:cs typeface="Times New Roman" panose="02020603050405020304" pitchFamily="18" charset="0"/>
                  </a:rPr>
                  <a:t> of replacement</a:t>
                </a:r>
                <a:endParaRPr lang="en-US" sz="12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4756504"/>
        <c:crosses val="autoZero"/>
        <c:crossBetween val="midCat"/>
      </c:valAx>
      <c:valAx>
        <c:axId val="274756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sz="1200">
                    <a:solidFill>
                      <a:schemeClr val="tx1"/>
                    </a:solidFill>
                    <a:latin typeface="Times New Roman" panose="02020603050405020304" pitchFamily="18" charset="0"/>
                    <a:cs typeface="Times New Roman" panose="02020603050405020304" pitchFamily="18" charset="0"/>
                  </a:rPr>
                  <a:t>Water percentage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475611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b="1" dirty="0">
                <a:solidFill>
                  <a:schemeClr val="tx1"/>
                </a:solidFill>
                <a:latin typeface="Times New Roman" panose="02020603050405020304" pitchFamily="18" charset="0"/>
                <a:cs typeface="Times New Roman" panose="02020603050405020304" pitchFamily="18" charset="0"/>
              </a:rPr>
              <a:t>1</a:t>
            </a:r>
            <a:r>
              <a:rPr lang="en-US" b="1" baseline="0" dirty="0">
                <a:solidFill>
                  <a:schemeClr val="tx1"/>
                </a:solidFill>
                <a:latin typeface="Times New Roman" panose="02020603050405020304" pitchFamily="18" charset="0"/>
                <a:cs typeface="Times New Roman" panose="02020603050405020304" pitchFamily="18" charset="0"/>
              </a:rPr>
              <a:t> : </a:t>
            </a:r>
            <a:r>
              <a:rPr lang="en-US" b="1" baseline="0" dirty="0" smtClean="0">
                <a:solidFill>
                  <a:schemeClr val="tx1"/>
                </a:solidFill>
                <a:latin typeface="Times New Roman" panose="02020603050405020304" pitchFamily="18" charset="0"/>
                <a:cs typeface="Times New Roman" panose="02020603050405020304" pitchFamily="18" charset="0"/>
              </a:rPr>
              <a:t>4 Ratio</a:t>
            </a:r>
            <a:endParaRPr lang="en-US" b="1" dirty="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Sheet1!$AK$35</c:f>
              <c:strCache>
                <c:ptCount val="1"/>
                <c:pt idx="0">
                  <c:v>Compressive strength Value of 28 days In MPa</c:v>
                </c:pt>
              </c:strCache>
            </c:strRef>
          </c:tx>
          <c:spPr>
            <a:solidFill>
              <a:schemeClr val="accent1"/>
            </a:solidFill>
            <a:ln>
              <a:noFill/>
            </a:ln>
            <a:effectLst/>
          </c:spPr>
          <c:invertIfNegative val="0"/>
          <c:cat>
            <c:strRef>
              <c:f>Sheet1!$AJ$36:$AJ$41</c:f>
              <c:strCache>
                <c:ptCount val="6"/>
                <c:pt idx="0">
                  <c:v>0(A1)</c:v>
                </c:pt>
                <c:pt idx="1">
                  <c:v>10(B1)</c:v>
                </c:pt>
                <c:pt idx="2">
                  <c:v>20(C1)</c:v>
                </c:pt>
                <c:pt idx="3">
                  <c:v>30(D1)</c:v>
                </c:pt>
                <c:pt idx="4">
                  <c:v>40(E1)</c:v>
                </c:pt>
                <c:pt idx="5">
                  <c:v>50(F1)</c:v>
                </c:pt>
              </c:strCache>
            </c:strRef>
          </c:cat>
          <c:val>
            <c:numRef>
              <c:f>Sheet1!$AK$36:$AK$41</c:f>
              <c:numCache>
                <c:formatCode>General</c:formatCode>
                <c:ptCount val="6"/>
                <c:pt idx="0">
                  <c:v>16.7</c:v>
                </c:pt>
                <c:pt idx="1">
                  <c:v>11.6</c:v>
                </c:pt>
                <c:pt idx="2">
                  <c:v>10.4</c:v>
                </c:pt>
                <c:pt idx="3">
                  <c:v>6.5</c:v>
                </c:pt>
                <c:pt idx="4">
                  <c:v>6.4</c:v>
                </c:pt>
                <c:pt idx="5">
                  <c:v>4.0999999999999996</c:v>
                </c:pt>
              </c:numCache>
            </c:numRef>
          </c:val>
        </c:ser>
        <c:ser>
          <c:idx val="1"/>
          <c:order val="1"/>
          <c:tx>
            <c:strRef>
              <c:f>Sheet1!$AL$35</c:f>
              <c:strCache>
                <c:ptCount val="1"/>
                <c:pt idx="0">
                  <c:v>Compressive strength Value of 7 days In MPa</c:v>
                </c:pt>
              </c:strCache>
            </c:strRef>
          </c:tx>
          <c:spPr>
            <a:solidFill>
              <a:schemeClr val="accent2"/>
            </a:solidFill>
            <a:ln>
              <a:noFill/>
            </a:ln>
            <a:effectLst/>
          </c:spPr>
          <c:invertIfNegative val="0"/>
          <c:cat>
            <c:strRef>
              <c:f>Sheet1!$AJ$36:$AJ$41</c:f>
              <c:strCache>
                <c:ptCount val="6"/>
                <c:pt idx="0">
                  <c:v>0(A1)</c:v>
                </c:pt>
                <c:pt idx="1">
                  <c:v>10(B1)</c:v>
                </c:pt>
                <c:pt idx="2">
                  <c:v>20(C1)</c:v>
                </c:pt>
                <c:pt idx="3">
                  <c:v>30(D1)</c:v>
                </c:pt>
                <c:pt idx="4">
                  <c:v>40(E1)</c:v>
                </c:pt>
                <c:pt idx="5">
                  <c:v>50(F1)</c:v>
                </c:pt>
              </c:strCache>
            </c:strRef>
          </c:cat>
          <c:val>
            <c:numRef>
              <c:f>Sheet1!$AL$36:$AL$41</c:f>
              <c:numCache>
                <c:formatCode>General</c:formatCode>
                <c:ptCount val="6"/>
                <c:pt idx="0">
                  <c:v>10.7</c:v>
                </c:pt>
                <c:pt idx="1">
                  <c:v>7.2</c:v>
                </c:pt>
                <c:pt idx="2">
                  <c:v>5.3</c:v>
                </c:pt>
                <c:pt idx="3">
                  <c:v>3</c:v>
                </c:pt>
                <c:pt idx="4">
                  <c:v>3.7</c:v>
                </c:pt>
                <c:pt idx="5">
                  <c:v>2.4</c:v>
                </c:pt>
              </c:numCache>
            </c:numRef>
          </c:val>
        </c:ser>
        <c:ser>
          <c:idx val="2"/>
          <c:order val="2"/>
          <c:tx>
            <c:strRef>
              <c:f>Sheet1!$AM$35</c:f>
              <c:strCache>
                <c:ptCount val="1"/>
                <c:pt idx="0">
                  <c:v>Compressive strength Value of 56 In days Mpa</c:v>
                </c:pt>
              </c:strCache>
            </c:strRef>
          </c:tx>
          <c:spPr>
            <a:solidFill>
              <a:srgbClr val="FFFF00"/>
            </a:solidFill>
            <a:ln>
              <a:noFill/>
            </a:ln>
            <a:effectLst/>
          </c:spPr>
          <c:invertIfNegative val="0"/>
          <c:cat>
            <c:strRef>
              <c:f>Sheet1!$AJ$36:$AJ$41</c:f>
              <c:strCache>
                <c:ptCount val="6"/>
                <c:pt idx="0">
                  <c:v>0(A1)</c:v>
                </c:pt>
                <c:pt idx="1">
                  <c:v>10(B1)</c:v>
                </c:pt>
                <c:pt idx="2">
                  <c:v>20(C1)</c:v>
                </c:pt>
                <c:pt idx="3">
                  <c:v>30(D1)</c:v>
                </c:pt>
                <c:pt idx="4">
                  <c:v>40(E1)</c:v>
                </c:pt>
                <c:pt idx="5">
                  <c:v>50(F1)</c:v>
                </c:pt>
              </c:strCache>
            </c:strRef>
          </c:cat>
          <c:val>
            <c:numRef>
              <c:f>Sheet1!$AM$36:$AM$41</c:f>
              <c:numCache>
                <c:formatCode>General</c:formatCode>
                <c:ptCount val="6"/>
                <c:pt idx="0">
                  <c:v>18.8</c:v>
                </c:pt>
                <c:pt idx="1">
                  <c:v>13.6</c:v>
                </c:pt>
                <c:pt idx="2">
                  <c:v>11.6</c:v>
                </c:pt>
                <c:pt idx="3">
                  <c:v>8.4</c:v>
                </c:pt>
                <c:pt idx="4">
                  <c:v>7.5</c:v>
                </c:pt>
                <c:pt idx="5">
                  <c:v>6.1</c:v>
                </c:pt>
              </c:numCache>
            </c:numRef>
          </c:val>
        </c:ser>
        <c:dLbls>
          <c:showLegendKey val="0"/>
          <c:showVal val="0"/>
          <c:showCatName val="0"/>
          <c:showSerName val="0"/>
          <c:showPercent val="0"/>
          <c:showBubbleSize val="0"/>
        </c:dLbls>
        <c:gapWidth val="219"/>
        <c:overlap val="-27"/>
        <c:axId val="335010152"/>
        <c:axId val="335011720"/>
      </c:barChart>
      <c:catAx>
        <c:axId val="335010152"/>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en-US" sz="1200" b="1" dirty="0">
                    <a:solidFill>
                      <a:schemeClr val="tx1"/>
                    </a:solidFill>
                    <a:latin typeface="Times New Roman" panose="02020603050405020304" pitchFamily="18" charset="0"/>
                    <a:cs typeface="Times New Roman" panose="02020603050405020304" pitchFamily="18" charset="0"/>
                  </a:rPr>
                  <a:t>Percentage of </a:t>
                </a:r>
                <a:r>
                  <a:rPr lang="en-US" sz="1200" b="1" dirty="0" smtClean="0">
                    <a:solidFill>
                      <a:schemeClr val="tx1"/>
                    </a:solidFill>
                    <a:latin typeface="Times New Roman" panose="02020603050405020304" pitchFamily="18" charset="0"/>
                    <a:cs typeface="Times New Roman" panose="02020603050405020304" pitchFamily="18" charset="0"/>
                  </a:rPr>
                  <a:t>replacement %</a:t>
                </a:r>
                <a:endParaRPr lang="en-US" sz="1200" b="1" dirty="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335011720"/>
        <c:crosses val="autoZero"/>
        <c:auto val="1"/>
        <c:lblAlgn val="ctr"/>
        <c:lblOffset val="100"/>
        <c:noMultiLvlLbl val="0"/>
      </c:catAx>
      <c:valAx>
        <c:axId val="3350117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en-US" sz="1200" b="1">
                    <a:solidFill>
                      <a:schemeClr val="tx1"/>
                    </a:solidFill>
                    <a:latin typeface="Times New Roman" panose="02020603050405020304" pitchFamily="18" charset="0"/>
                    <a:cs typeface="Times New Roman" panose="02020603050405020304" pitchFamily="18" charset="0"/>
                  </a:rPr>
                  <a:t>Compressive</a:t>
                </a:r>
                <a:r>
                  <a:rPr lang="en-US" sz="1200" b="1" baseline="0">
                    <a:solidFill>
                      <a:schemeClr val="tx1"/>
                    </a:solidFill>
                    <a:latin typeface="Times New Roman" panose="02020603050405020304" pitchFamily="18" charset="0"/>
                    <a:cs typeface="Times New Roman" panose="02020603050405020304" pitchFamily="18" charset="0"/>
                  </a:rPr>
                  <a:t> strength in MPa</a:t>
                </a:r>
                <a:endParaRPr lang="en-US" sz="1200" b="1">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335010152"/>
        <c:crosses val="autoZero"/>
        <c:crossBetween val="between"/>
      </c:valAx>
      <c:spPr>
        <a:noFill/>
        <a:ln>
          <a:noFill/>
        </a:ln>
        <a:effectLst/>
      </c:spPr>
    </c:plotArea>
    <c:legend>
      <c:legendPos val="r"/>
      <c:layout>
        <c:manualLayout>
          <c:xMode val="edge"/>
          <c:yMode val="edge"/>
          <c:x val="0.65989847715736039"/>
          <c:y val="0.34209074470973594"/>
          <c:w val="0.34010152284263961"/>
          <c:h val="0.2831699412481730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b="1" dirty="0">
                <a:solidFill>
                  <a:schemeClr val="tx1"/>
                </a:solidFill>
                <a:latin typeface="Times New Roman" panose="02020603050405020304" pitchFamily="18" charset="0"/>
                <a:cs typeface="Times New Roman" panose="02020603050405020304" pitchFamily="18" charset="0"/>
              </a:rPr>
              <a:t>1</a:t>
            </a:r>
            <a:r>
              <a:rPr lang="en-US" b="1" baseline="0" dirty="0">
                <a:solidFill>
                  <a:schemeClr val="tx1"/>
                </a:solidFill>
                <a:latin typeface="Times New Roman" panose="02020603050405020304" pitchFamily="18" charset="0"/>
                <a:cs typeface="Times New Roman" panose="02020603050405020304" pitchFamily="18" charset="0"/>
              </a:rPr>
              <a:t> : </a:t>
            </a:r>
            <a:r>
              <a:rPr lang="en-US" b="1" baseline="0" dirty="0" smtClean="0">
                <a:solidFill>
                  <a:schemeClr val="tx1"/>
                </a:solidFill>
                <a:latin typeface="Times New Roman" panose="02020603050405020304" pitchFamily="18" charset="0"/>
                <a:cs typeface="Times New Roman" panose="02020603050405020304" pitchFamily="18" charset="0"/>
              </a:rPr>
              <a:t>6 Ratio</a:t>
            </a:r>
            <a:endParaRPr lang="en-US" b="1" dirty="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Sheet1!$S$35</c:f>
              <c:strCache>
                <c:ptCount val="1"/>
                <c:pt idx="0">
                  <c:v>Compressive strength Value of 28 days In MPa</c:v>
                </c:pt>
              </c:strCache>
            </c:strRef>
          </c:tx>
          <c:spPr>
            <a:solidFill>
              <a:schemeClr val="accent1"/>
            </a:solidFill>
            <a:ln>
              <a:noFill/>
            </a:ln>
            <a:effectLst/>
          </c:spPr>
          <c:invertIfNegative val="0"/>
          <c:cat>
            <c:strRef>
              <c:f>Sheet1!$R$36:$R$41</c:f>
              <c:strCache>
                <c:ptCount val="6"/>
                <c:pt idx="0">
                  <c:v>0(A2)</c:v>
                </c:pt>
                <c:pt idx="1">
                  <c:v>10(B2)</c:v>
                </c:pt>
                <c:pt idx="2">
                  <c:v>20(C2)</c:v>
                </c:pt>
                <c:pt idx="3">
                  <c:v>30(D2)</c:v>
                </c:pt>
                <c:pt idx="4">
                  <c:v>40(E2)</c:v>
                </c:pt>
                <c:pt idx="5">
                  <c:v>50(F2)</c:v>
                </c:pt>
              </c:strCache>
            </c:strRef>
          </c:cat>
          <c:val>
            <c:numRef>
              <c:f>Sheet1!$S$36:$S$41</c:f>
              <c:numCache>
                <c:formatCode>General</c:formatCode>
                <c:ptCount val="6"/>
                <c:pt idx="0">
                  <c:v>12.8</c:v>
                </c:pt>
                <c:pt idx="1">
                  <c:v>8.8800000000000008</c:v>
                </c:pt>
                <c:pt idx="2">
                  <c:v>6.54</c:v>
                </c:pt>
                <c:pt idx="3">
                  <c:v>6.4</c:v>
                </c:pt>
                <c:pt idx="4">
                  <c:v>4.5599999999999996</c:v>
                </c:pt>
                <c:pt idx="5">
                  <c:v>3.37</c:v>
                </c:pt>
              </c:numCache>
            </c:numRef>
          </c:val>
        </c:ser>
        <c:ser>
          <c:idx val="1"/>
          <c:order val="1"/>
          <c:tx>
            <c:strRef>
              <c:f>Sheet1!$T$35</c:f>
              <c:strCache>
                <c:ptCount val="1"/>
                <c:pt idx="0">
                  <c:v>Compressive strength Value of 7 days In MPa</c:v>
                </c:pt>
              </c:strCache>
            </c:strRef>
          </c:tx>
          <c:spPr>
            <a:solidFill>
              <a:schemeClr val="accent2"/>
            </a:solidFill>
            <a:ln>
              <a:noFill/>
            </a:ln>
            <a:effectLst/>
          </c:spPr>
          <c:invertIfNegative val="0"/>
          <c:cat>
            <c:strRef>
              <c:f>Sheet1!$R$36:$R$41</c:f>
              <c:strCache>
                <c:ptCount val="6"/>
                <c:pt idx="0">
                  <c:v>0(A2)</c:v>
                </c:pt>
                <c:pt idx="1">
                  <c:v>10(B2)</c:v>
                </c:pt>
                <c:pt idx="2">
                  <c:v>20(C2)</c:v>
                </c:pt>
                <c:pt idx="3">
                  <c:v>30(D2)</c:v>
                </c:pt>
                <c:pt idx="4">
                  <c:v>40(E2)</c:v>
                </c:pt>
                <c:pt idx="5">
                  <c:v>50(F2)</c:v>
                </c:pt>
              </c:strCache>
            </c:strRef>
          </c:cat>
          <c:val>
            <c:numRef>
              <c:f>Sheet1!$T$36:$T$41</c:f>
              <c:numCache>
                <c:formatCode>General</c:formatCode>
                <c:ptCount val="6"/>
                <c:pt idx="0">
                  <c:v>4.4800000000000004</c:v>
                </c:pt>
                <c:pt idx="1">
                  <c:v>4.18</c:v>
                </c:pt>
                <c:pt idx="2">
                  <c:v>4.04</c:v>
                </c:pt>
                <c:pt idx="3">
                  <c:v>3.04</c:v>
                </c:pt>
                <c:pt idx="4">
                  <c:v>2.6</c:v>
                </c:pt>
                <c:pt idx="5">
                  <c:v>1.29</c:v>
                </c:pt>
              </c:numCache>
            </c:numRef>
          </c:val>
        </c:ser>
        <c:ser>
          <c:idx val="2"/>
          <c:order val="2"/>
          <c:tx>
            <c:strRef>
              <c:f>Sheet1!$U$35</c:f>
              <c:strCache>
                <c:ptCount val="1"/>
                <c:pt idx="0">
                  <c:v>Compressive strength Value of 56 days Mpa</c:v>
                </c:pt>
              </c:strCache>
            </c:strRef>
          </c:tx>
          <c:spPr>
            <a:solidFill>
              <a:srgbClr val="FFFF00"/>
            </a:solidFill>
            <a:ln>
              <a:noFill/>
            </a:ln>
            <a:effectLst/>
          </c:spPr>
          <c:invertIfNegative val="0"/>
          <c:cat>
            <c:strRef>
              <c:f>Sheet1!$R$36:$R$41</c:f>
              <c:strCache>
                <c:ptCount val="6"/>
                <c:pt idx="0">
                  <c:v>0(A2)</c:v>
                </c:pt>
                <c:pt idx="1">
                  <c:v>10(B2)</c:v>
                </c:pt>
                <c:pt idx="2">
                  <c:v>20(C2)</c:v>
                </c:pt>
                <c:pt idx="3">
                  <c:v>30(D2)</c:v>
                </c:pt>
                <c:pt idx="4">
                  <c:v>40(E2)</c:v>
                </c:pt>
                <c:pt idx="5">
                  <c:v>50(F2)</c:v>
                </c:pt>
              </c:strCache>
            </c:strRef>
          </c:cat>
          <c:val>
            <c:numRef>
              <c:f>Sheet1!$U$36:$U$41</c:f>
              <c:numCache>
                <c:formatCode>General</c:formatCode>
                <c:ptCount val="6"/>
                <c:pt idx="0">
                  <c:v>14.39</c:v>
                </c:pt>
                <c:pt idx="1">
                  <c:v>10</c:v>
                </c:pt>
                <c:pt idx="2">
                  <c:v>8.84</c:v>
                </c:pt>
                <c:pt idx="3">
                  <c:v>6.85</c:v>
                </c:pt>
                <c:pt idx="4">
                  <c:v>5.2</c:v>
                </c:pt>
                <c:pt idx="5">
                  <c:v>4.08</c:v>
                </c:pt>
              </c:numCache>
            </c:numRef>
          </c:val>
        </c:ser>
        <c:dLbls>
          <c:showLegendKey val="0"/>
          <c:showVal val="0"/>
          <c:showCatName val="0"/>
          <c:showSerName val="0"/>
          <c:showPercent val="0"/>
          <c:showBubbleSize val="0"/>
        </c:dLbls>
        <c:gapWidth val="219"/>
        <c:overlap val="-27"/>
        <c:axId val="335015248"/>
        <c:axId val="335012112"/>
      </c:barChart>
      <c:catAx>
        <c:axId val="335015248"/>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en-US" sz="1200" b="1" dirty="0">
                    <a:solidFill>
                      <a:schemeClr val="tx1"/>
                    </a:solidFill>
                    <a:latin typeface="Times New Roman" panose="02020603050405020304" pitchFamily="18" charset="0"/>
                    <a:cs typeface="Times New Roman" panose="02020603050405020304" pitchFamily="18" charset="0"/>
                  </a:rPr>
                  <a:t>Percentage of </a:t>
                </a:r>
                <a:r>
                  <a:rPr lang="en-US" sz="1200" b="1" dirty="0" smtClean="0">
                    <a:solidFill>
                      <a:schemeClr val="tx1"/>
                    </a:solidFill>
                    <a:latin typeface="Times New Roman" panose="02020603050405020304" pitchFamily="18" charset="0"/>
                    <a:cs typeface="Times New Roman" panose="02020603050405020304" pitchFamily="18" charset="0"/>
                  </a:rPr>
                  <a:t>replacement %</a:t>
                </a:r>
                <a:endParaRPr lang="en-US" sz="1200" b="1" dirty="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335012112"/>
        <c:crosses val="autoZero"/>
        <c:auto val="1"/>
        <c:lblAlgn val="ctr"/>
        <c:lblOffset val="100"/>
        <c:noMultiLvlLbl val="0"/>
      </c:catAx>
      <c:valAx>
        <c:axId val="3350121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en-US" sz="1200" b="1">
                    <a:solidFill>
                      <a:schemeClr val="tx1"/>
                    </a:solidFill>
                    <a:latin typeface="Times New Roman" panose="02020603050405020304" pitchFamily="18" charset="0"/>
                    <a:cs typeface="Times New Roman" panose="02020603050405020304" pitchFamily="18" charset="0"/>
                  </a:rPr>
                  <a:t>Compressive</a:t>
                </a:r>
                <a:r>
                  <a:rPr lang="en-US" sz="1200" b="1" baseline="0">
                    <a:solidFill>
                      <a:schemeClr val="tx1"/>
                    </a:solidFill>
                    <a:latin typeface="Times New Roman" panose="02020603050405020304" pitchFamily="18" charset="0"/>
                    <a:cs typeface="Times New Roman" panose="02020603050405020304" pitchFamily="18" charset="0"/>
                  </a:rPr>
                  <a:t> strength in MPa</a:t>
                </a:r>
                <a:endParaRPr lang="en-US" sz="1200" b="1">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350152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b="1" dirty="0" smtClean="0">
                <a:solidFill>
                  <a:schemeClr val="tx1"/>
                </a:solidFill>
                <a:latin typeface="Times New Roman" panose="02020603050405020304" pitchFamily="18" charset="0"/>
                <a:cs typeface="Times New Roman" panose="02020603050405020304" pitchFamily="18" charset="0"/>
              </a:rPr>
              <a:t>1:4 Ratio</a:t>
            </a:r>
            <a:endParaRPr lang="en-US" b="1" dirty="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Sheet1!$U$76</c:f>
              <c:strCache>
                <c:ptCount val="1"/>
                <c:pt idx="0">
                  <c:v>Flexural strength Value for 7 days In Mpa</c:v>
                </c:pt>
              </c:strCache>
            </c:strRef>
          </c:tx>
          <c:spPr>
            <a:solidFill>
              <a:schemeClr val="accent1"/>
            </a:solidFill>
            <a:ln>
              <a:noFill/>
            </a:ln>
            <a:effectLst/>
          </c:spPr>
          <c:invertIfNegative val="0"/>
          <c:cat>
            <c:strRef>
              <c:f>Sheet1!$T$77:$T$82</c:f>
              <c:strCache>
                <c:ptCount val="6"/>
                <c:pt idx="0">
                  <c:v>0(A1)</c:v>
                </c:pt>
                <c:pt idx="1">
                  <c:v>10(B1)</c:v>
                </c:pt>
                <c:pt idx="2">
                  <c:v>20(C1)</c:v>
                </c:pt>
                <c:pt idx="3">
                  <c:v>30(D1)</c:v>
                </c:pt>
                <c:pt idx="4">
                  <c:v>40(E1)</c:v>
                </c:pt>
                <c:pt idx="5">
                  <c:v>50(F1)</c:v>
                </c:pt>
              </c:strCache>
            </c:strRef>
          </c:cat>
          <c:val>
            <c:numRef>
              <c:f>Sheet1!$U$77:$U$82</c:f>
              <c:numCache>
                <c:formatCode>General</c:formatCode>
                <c:ptCount val="6"/>
                <c:pt idx="0">
                  <c:v>3.3</c:v>
                </c:pt>
                <c:pt idx="1">
                  <c:v>2.2000000000000002</c:v>
                </c:pt>
                <c:pt idx="2">
                  <c:v>1.5</c:v>
                </c:pt>
                <c:pt idx="3">
                  <c:v>1.2</c:v>
                </c:pt>
                <c:pt idx="4">
                  <c:v>0.69</c:v>
                </c:pt>
                <c:pt idx="5">
                  <c:v>0.7</c:v>
                </c:pt>
              </c:numCache>
            </c:numRef>
          </c:val>
        </c:ser>
        <c:ser>
          <c:idx val="1"/>
          <c:order val="1"/>
          <c:tx>
            <c:strRef>
              <c:f>Sheet1!$V$76</c:f>
              <c:strCache>
                <c:ptCount val="1"/>
                <c:pt idx="0">
                  <c:v>Flexural strength Value for 28 days In Mpa</c:v>
                </c:pt>
              </c:strCache>
            </c:strRef>
          </c:tx>
          <c:spPr>
            <a:solidFill>
              <a:schemeClr val="accent2"/>
            </a:solidFill>
            <a:ln>
              <a:noFill/>
            </a:ln>
            <a:effectLst/>
          </c:spPr>
          <c:invertIfNegative val="0"/>
          <c:cat>
            <c:strRef>
              <c:f>Sheet1!$T$77:$T$82</c:f>
              <c:strCache>
                <c:ptCount val="6"/>
                <c:pt idx="0">
                  <c:v>0(A1)</c:v>
                </c:pt>
                <c:pt idx="1">
                  <c:v>10(B1)</c:v>
                </c:pt>
                <c:pt idx="2">
                  <c:v>20(C1)</c:v>
                </c:pt>
                <c:pt idx="3">
                  <c:v>30(D1)</c:v>
                </c:pt>
                <c:pt idx="4">
                  <c:v>40(E1)</c:v>
                </c:pt>
                <c:pt idx="5">
                  <c:v>50(F1)</c:v>
                </c:pt>
              </c:strCache>
            </c:strRef>
          </c:cat>
          <c:val>
            <c:numRef>
              <c:f>Sheet1!$V$77:$V$82</c:f>
              <c:numCache>
                <c:formatCode>General</c:formatCode>
                <c:ptCount val="6"/>
                <c:pt idx="0">
                  <c:v>4.4000000000000004</c:v>
                </c:pt>
                <c:pt idx="1">
                  <c:v>3.1</c:v>
                </c:pt>
                <c:pt idx="2">
                  <c:v>2.7</c:v>
                </c:pt>
                <c:pt idx="3">
                  <c:v>2.5</c:v>
                </c:pt>
                <c:pt idx="4">
                  <c:v>0.9</c:v>
                </c:pt>
                <c:pt idx="5">
                  <c:v>0.7</c:v>
                </c:pt>
              </c:numCache>
            </c:numRef>
          </c:val>
        </c:ser>
        <c:ser>
          <c:idx val="2"/>
          <c:order val="2"/>
          <c:tx>
            <c:strRef>
              <c:f>Sheet1!$W$76</c:f>
              <c:strCache>
                <c:ptCount val="1"/>
                <c:pt idx="0">
                  <c:v>Flexural strength Value for 56 days In Mpa</c:v>
                </c:pt>
              </c:strCache>
            </c:strRef>
          </c:tx>
          <c:spPr>
            <a:solidFill>
              <a:srgbClr val="FFFF00"/>
            </a:solidFill>
            <a:ln>
              <a:noFill/>
            </a:ln>
            <a:effectLst/>
          </c:spPr>
          <c:invertIfNegative val="0"/>
          <c:cat>
            <c:strRef>
              <c:f>Sheet1!$T$77:$T$82</c:f>
              <c:strCache>
                <c:ptCount val="6"/>
                <c:pt idx="0">
                  <c:v>0(A1)</c:v>
                </c:pt>
                <c:pt idx="1">
                  <c:v>10(B1)</c:v>
                </c:pt>
                <c:pt idx="2">
                  <c:v>20(C1)</c:v>
                </c:pt>
                <c:pt idx="3">
                  <c:v>30(D1)</c:v>
                </c:pt>
                <c:pt idx="4">
                  <c:v>40(E1)</c:v>
                </c:pt>
                <c:pt idx="5">
                  <c:v>50(F1)</c:v>
                </c:pt>
              </c:strCache>
            </c:strRef>
          </c:cat>
          <c:val>
            <c:numRef>
              <c:f>Sheet1!$W$77:$W$82</c:f>
              <c:numCache>
                <c:formatCode>General</c:formatCode>
                <c:ptCount val="6"/>
                <c:pt idx="0">
                  <c:v>5</c:v>
                </c:pt>
                <c:pt idx="1">
                  <c:v>3.4</c:v>
                </c:pt>
                <c:pt idx="2">
                  <c:v>3.1</c:v>
                </c:pt>
                <c:pt idx="3">
                  <c:v>2.9</c:v>
                </c:pt>
                <c:pt idx="4">
                  <c:v>1.7</c:v>
                </c:pt>
                <c:pt idx="5">
                  <c:v>1.2</c:v>
                </c:pt>
              </c:numCache>
            </c:numRef>
          </c:val>
        </c:ser>
        <c:dLbls>
          <c:showLegendKey val="0"/>
          <c:showVal val="0"/>
          <c:showCatName val="0"/>
          <c:showSerName val="0"/>
          <c:showPercent val="0"/>
          <c:showBubbleSize val="0"/>
        </c:dLbls>
        <c:gapWidth val="219"/>
        <c:overlap val="-27"/>
        <c:axId val="335014072"/>
        <c:axId val="335013680"/>
      </c:barChart>
      <c:catAx>
        <c:axId val="335014072"/>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sz="1200" b="1" dirty="0">
                    <a:solidFill>
                      <a:schemeClr val="tx1"/>
                    </a:solidFill>
                    <a:latin typeface="Times New Roman" panose="02020603050405020304" pitchFamily="18" charset="0"/>
                    <a:cs typeface="Times New Roman" panose="02020603050405020304" pitchFamily="18" charset="0"/>
                  </a:rPr>
                  <a:t>Percentage </a:t>
                </a:r>
                <a:r>
                  <a:rPr lang="en-US" sz="1200" b="1" dirty="0" smtClean="0">
                    <a:solidFill>
                      <a:schemeClr val="tx1"/>
                    </a:solidFill>
                    <a:latin typeface="Times New Roman" panose="02020603050405020304" pitchFamily="18" charset="0"/>
                    <a:cs typeface="Times New Roman" panose="02020603050405020304" pitchFamily="18" charset="0"/>
                  </a:rPr>
                  <a:t>replacement % </a:t>
                </a:r>
                <a:endParaRPr lang="en-US" sz="1200" b="1" dirty="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335013680"/>
        <c:crosses val="autoZero"/>
        <c:auto val="1"/>
        <c:lblAlgn val="ctr"/>
        <c:lblOffset val="100"/>
        <c:noMultiLvlLbl val="0"/>
      </c:catAx>
      <c:valAx>
        <c:axId val="3350136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sz="1200" b="1">
                    <a:solidFill>
                      <a:schemeClr val="tx1"/>
                    </a:solidFill>
                    <a:latin typeface="Times New Roman" panose="02020603050405020304" pitchFamily="18" charset="0"/>
                    <a:cs typeface="Times New Roman" panose="02020603050405020304" pitchFamily="18" charset="0"/>
                  </a:rPr>
                  <a:t>Flexural</a:t>
                </a:r>
                <a:r>
                  <a:rPr lang="en-US" sz="1200" b="1" baseline="0">
                    <a:solidFill>
                      <a:schemeClr val="tx1"/>
                    </a:solidFill>
                    <a:latin typeface="Times New Roman" panose="02020603050405020304" pitchFamily="18" charset="0"/>
                    <a:cs typeface="Times New Roman" panose="02020603050405020304" pitchFamily="18" charset="0"/>
                  </a:rPr>
                  <a:t> strength in MPa</a:t>
                </a:r>
                <a:endParaRPr lang="en-US" sz="1200" b="1">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1.4374456001580703E-2"/>
              <c:y val="0.2103158114532804"/>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35014072"/>
        <c:crosses val="autoZero"/>
        <c:crossBetween val="between"/>
      </c:valAx>
      <c:spPr>
        <a:noFill/>
        <a:ln>
          <a:noFill/>
        </a:ln>
        <a:effectLst/>
      </c:spPr>
    </c:plotArea>
    <c:legend>
      <c:legendPos val="r"/>
      <c:overlay val="0"/>
      <c:spPr>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txPr>
        <a:bodyPr rot="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b="1" dirty="0">
                <a:solidFill>
                  <a:schemeClr val="tx1"/>
                </a:solidFill>
                <a:latin typeface="Times New Roman" panose="02020603050405020304" pitchFamily="18" charset="0"/>
                <a:cs typeface="Times New Roman" panose="02020603050405020304" pitchFamily="18" charset="0"/>
              </a:rPr>
              <a:t>1</a:t>
            </a:r>
            <a:r>
              <a:rPr lang="en-US" b="1" baseline="0" dirty="0">
                <a:solidFill>
                  <a:schemeClr val="tx1"/>
                </a:solidFill>
                <a:latin typeface="Times New Roman" panose="02020603050405020304" pitchFamily="18" charset="0"/>
                <a:cs typeface="Times New Roman" panose="02020603050405020304" pitchFamily="18" charset="0"/>
              </a:rPr>
              <a:t> : </a:t>
            </a:r>
            <a:r>
              <a:rPr lang="en-US" b="1" baseline="0" dirty="0" smtClean="0">
                <a:solidFill>
                  <a:schemeClr val="tx1"/>
                </a:solidFill>
                <a:latin typeface="Times New Roman" panose="02020603050405020304" pitchFamily="18" charset="0"/>
                <a:cs typeface="Times New Roman" panose="02020603050405020304" pitchFamily="18" charset="0"/>
              </a:rPr>
              <a:t>6 Ratio</a:t>
            </a:r>
            <a:endParaRPr lang="en-US" b="1" dirty="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Sheet1!$J$68</c:f>
              <c:strCache>
                <c:ptCount val="1"/>
                <c:pt idx="0">
                  <c:v>Flexural strength Value for 7 days In Mpa</c:v>
                </c:pt>
              </c:strCache>
            </c:strRef>
          </c:tx>
          <c:spPr>
            <a:solidFill>
              <a:schemeClr val="accent1"/>
            </a:solidFill>
            <a:ln>
              <a:noFill/>
            </a:ln>
            <a:effectLst/>
          </c:spPr>
          <c:invertIfNegative val="0"/>
          <c:cat>
            <c:strRef>
              <c:f>Sheet1!$I$69:$I$74</c:f>
              <c:strCache>
                <c:ptCount val="6"/>
                <c:pt idx="0">
                  <c:v>0(A2)</c:v>
                </c:pt>
                <c:pt idx="1">
                  <c:v>10(B2)</c:v>
                </c:pt>
                <c:pt idx="2">
                  <c:v>20(C2)</c:v>
                </c:pt>
                <c:pt idx="3">
                  <c:v>30(D2)</c:v>
                </c:pt>
                <c:pt idx="4">
                  <c:v>40(E2)</c:v>
                </c:pt>
                <c:pt idx="5">
                  <c:v>50(F2)</c:v>
                </c:pt>
              </c:strCache>
            </c:strRef>
          </c:cat>
          <c:val>
            <c:numRef>
              <c:f>Sheet1!$J$69:$J$74</c:f>
              <c:numCache>
                <c:formatCode>General</c:formatCode>
                <c:ptCount val="6"/>
                <c:pt idx="0">
                  <c:v>2.63</c:v>
                </c:pt>
                <c:pt idx="1">
                  <c:v>1.73</c:v>
                </c:pt>
                <c:pt idx="2">
                  <c:v>1.24</c:v>
                </c:pt>
                <c:pt idx="3">
                  <c:v>0.96</c:v>
                </c:pt>
                <c:pt idx="4">
                  <c:v>0.49</c:v>
                </c:pt>
                <c:pt idx="5">
                  <c:v>0.38</c:v>
                </c:pt>
              </c:numCache>
            </c:numRef>
          </c:val>
        </c:ser>
        <c:ser>
          <c:idx val="1"/>
          <c:order val="1"/>
          <c:tx>
            <c:strRef>
              <c:f>Sheet1!$K$68</c:f>
              <c:strCache>
                <c:ptCount val="1"/>
                <c:pt idx="0">
                  <c:v>Flexural strength Value for 28 days In Mpa</c:v>
                </c:pt>
              </c:strCache>
            </c:strRef>
          </c:tx>
          <c:spPr>
            <a:solidFill>
              <a:schemeClr val="accent2"/>
            </a:solidFill>
            <a:ln>
              <a:noFill/>
            </a:ln>
            <a:effectLst/>
          </c:spPr>
          <c:invertIfNegative val="0"/>
          <c:cat>
            <c:strRef>
              <c:f>Sheet1!$I$69:$I$74</c:f>
              <c:strCache>
                <c:ptCount val="6"/>
                <c:pt idx="0">
                  <c:v>0(A2)</c:v>
                </c:pt>
                <c:pt idx="1">
                  <c:v>10(B2)</c:v>
                </c:pt>
                <c:pt idx="2">
                  <c:v>20(C2)</c:v>
                </c:pt>
                <c:pt idx="3">
                  <c:v>30(D2)</c:v>
                </c:pt>
                <c:pt idx="4">
                  <c:v>40(E2)</c:v>
                </c:pt>
                <c:pt idx="5">
                  <c:v>50(F2)</c:v>
                </c:pt>
              </c:strCache>
            </c:strRef>
          </c:cat>
          <c:val>
            <c:numRef>
              <c:f>Sheet1!$K$69:$K$74</c:f>
              <c:numCache>
                <c:formatCode>General</c:formatCode>
                <c:ptCount val="6"/>
                <c:pt idx="0">
                  <c:v>3.35</c:v>
                </c:pt>
                <c:pt idx="1">
                  <c:v>2.2599999999999998</c:v>
                </c:pt>
                <c:pt idx="2">
                  <c:v>2.36</c:v>
                </c:pt>
                <c:pt idx="3">
                  <c:v>1.24</c:v>
                </c:pt>
                <c:pt idx="4">
                  <c:v>0.75</c:v>
                </c:pt>
                <c:pt idx="5">
                  <c:v>0.64</c:v>
                </c:pt>
              </c:numCache>
            </c:numRef>
          </c:val>
        </c:ser>
        <c:ser>
          <c:idx val="2"/>
          <c:order val="2"/>
          <c:tx>
            <c:strRef>
              <c:f>Sheet1!$L$68</c:f>
              <c:strCache>
                <c:ptCount val="1"/>
                <c:pt idx="0">
                  <c:v>Flexural strength Value for 56 days In Mpa</c:v>
                </c:pt>
              </c:strCache>
            </c:strRef>
          </c:tx>
          <c:spPr>
            <a:solidFill>
              <a:srgbClr val="FFFF00"/>
            </a:solidFill>
            <a:ln>
              <a:noFill/>
            </a:ln>
            <a:effectLst/>
          </c:spPr>
          <c:invertIfNegative val="0"/>
          <c:cat>
            <c:strRef>
              <c:f>Sheet1!$I$69:$I$74</c:f>
              <c:strCache>
                <c:ptCount val="6"/>
                <c:pt idx="0">
                  <c:v>0(A2)</c:v>
                </c:pt>
                <c:pt idx="1">
                  <c:v>10(B2)</c:v>
                </c:pt>
                <c:pt idx="2">
                  <c:v>20(C2)</c:v>
                </c:pt>
                <c:pt idx="3">
                  <c:v>30(D2)</c:v>
                </c:pt>
                <c:pt idx="4">
                  <c:v>40(E2)</c:v>
                </c:pt>
                <c:pt idx="5">
                  <c:v>50(F2)</c:v>
                </c:pt>
              </c:strCache>
            </c:strRef>
          </c:cat>
          <c:val>
            <c:numRef>
              <c:f>Sheet1!$L$69:$L$74</c:f>
              <c:numCache>
                <c:formatCode>General</c:formatCode>
                <c:ptCount val="6"/>
                <c:pt idx="0">
                  <c:v>3.6</c:v>
                </c:pt>
                <c:pt idx="1">
                  <c:v>2.7</c:v>
                </c:pt>
                <c:pt idx="2">
                  <c:v>2.9</c:v>
                </c:pt>
                <c:pt idx="3">
                  <c:v>1.6</c:v>
                </c:pt>
                <c:pt idx="4">
                  <c:v>1.2</c:v>
                </c:pt>
                <c:pt idx="5">
                  <c:v>1</c:v>
                </c:pt>
              </c:numCache>
            </c:numRef>
          </c:val>
        </c:ser>
        <c:dLbls>
          <c:showLegendKey val="0"/>
          <c:showVal val="0"/>
          <c:showCatName val="0"/>
          <c:showSerName val="0"/>
          <c:showPercent val="0"/>
          <c:showBubbleSize val="0"/>
        </c:dLbls>
        <c:gapWidth val="150"/>
        <c:axId val="335016032"/>
        <c:axId val="335008584"/>
      </c:barChart>
      <c:catAx>
        <c:axId val="335016032"/>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sz="1200" b="1" dirty="0">
                    <a:solidFill>
                      <a:schemeClr val="tx1"/>
                    </a:solidFill>
                    <a:latin typeface="Times New Roman" panose="02020603050405020304" pitchFamily="18" charset="0"/>
                    <a:cs typeface="Times New Roman" panose="02020603050405020304" pitchFamily="18" charset="0"/>
                  </a:rPr>
                  <a:t>Percentage </a:t>
                </a:r>
                <a:r>
                  <a:rPr lang="en-US" sz="1200" b="1" dirty="0" smtClean="0">
                    <a:solidFill>
                      <a:schemeClr val="tx1"/>
                    </a:solidFill>
                    <a:latin typeface="Times New Roman" panose="02020603050405020304" pitchFamily="18" charset="0"/>
                    <a:cs typeface="Times New Roman" panose="02020603050405020304" pitchFamily="18" charset="0"/>
                  </a:rPr>
                  <a:t>replacement (%)</a:t>
                </a:r>
                <a:endParaRPr lang="en-US" sz="1200" b="1" dirty="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335008584"/>
        <c:crosses val="autoZero"/>
        <c:auto val="1"/>
        <c:lblAlgn val="ctr"/>
        <c:lblOffset val="100"/>
        <c:noMultiLvlLbl val="0"/>
      </c:catAx>
      <c:valAx>
        <c:axId val="3350085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sz="1200" b="1">
                    <a:solidFill>
                      <a:schemeClr val="tx1"/>
                    </a:solidFill>
                    <a:latin typeface="Times New Roman" panose="02020603050405020304" pitchFamily="18" charset="0"/>
                    <a:cs typeface="Times New Roman" panose="02020603050405020304" pitchFamily="18" charset="0"/>
                  </a:rPr>
                  <a:t>Flexural strength</a:t>
                </a:r>
                <a:r>
                  <a:rPr lang="en-US" sz="1200" b="1" baseline="0">
                    <a:solidFill>
                      <a:schemeClr val="tx1"/>
                    </a:solidFill>
                    <a:latin typeface="Times New Roman" panose="02020603050405020304" pitchFamily="18" charset="0"/>
                    <a:cs typeface="Times New Roman" panose="02020603050405020304" pitchFamily="18" charset="0"/>
                  </a:rPr>
                  <a:t> in MPa</a:t>
                </a:r>
                <a:endParaRPr lang="en-US" sz="1200" b="1">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3350160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b="1">
                <a:solidFill>
                  <a:schemeClr val="tx1"/>
                </a:solidFill>
                <a:latin typeface="Times New Roman" panose="02020603050405020304" pitchFamily="18" charset="0"/>
                <a:cs typeface="Times New Roman" panose="02020603050405020304" pitchFamily="18" charset="0"/>
              </a:rPr>
              <a:t>Sorptivity</a:t>
            </a:r>
            <a:r>
              <a:rPr lang="en-US" b="1" baseline="0">
                <a:solidFill>
                  <a:schemeClr val="tx1"/>
                </a:solidFill>
                <a:latin typeface="Times New Roman" panose="02020603050405020304" pitchFamily="18" charset="0"/>
                <a:cs typeface="Times New Roman" panose="02020603050405020304" pitchFamily="18" charset="0"/>
              </a:rPr>
              <a:t> test</a:t>
            </a:r>
            <a:endParaRPr lang="en-US" b="1">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9.9361956254912204E-2"/>
          <c:y val="0.10712032721704054"/>
          <c:w val="0.70397447366605492"/>
          <c:h val="0.75338853657882088"/>
        </c:manualLayout>
      </c:layout>
      <c:barChart>
        <c:barDir val="col"/>
        <c:grouping val="clustered"/>
        <c:varyColors val="0"/>
        <c:ser>
          <c:idx val="0"/>
          <c:order val="0"/>
          <c:tx>
            <c:strRef>
              <c:f>Sheet1!$C$16</c:f>
              <c:strCache>
                <c:ptCount val="1"/>
                <c:pt idx="0">
                  <c:v>60s</c:v>
                </c:pt>
              </c:strCache>
            </c:strRef>
          </c:tx>
          <c:spPr>
            <a:solidFill>
              <a:schemeClr val="accent1"/>
            </a:solidFill>
            <a:ln>
              <a:noFill/>
            </a:ln>
            <a:effectLst/>
          </c:spPr>
          <c:invertIfNegative val="0"/>
          <c:cat>
            <c:strRef>
              <c:f>Sheet1!$B$17:$B$28</c:f>
              <c:strCache>
                <c:ptCount val="12"/>
                <c:pt idx="0">
                  <c:v>A1</c:v>
                </c:pt>
                <c:pt idx="1">
                  <c:v>A2</c:v>
                </c:pt>
                <c:pt idx="2">
                  <c:v>B1</c:v>
                </c:pt>
                <c:pt idx="3">
                  <c:v>B2</c:v>
                </c:pt>
                <c:pt idx="4">
                  <c:v>C1</c:v>
                </c:pt>
                <c:pt idx="5">
                  <c:v>C2</c:v>
                </c:pt>
                <c:pt idx="6">
                  <c:v>D1</c:v>
                </c:pt>
                <c:pt idx="7">
                  <c:v>D2</c:v>
                </c:pt>
                <c:pt idx="8">
                  <c:v>E1</c:v>
                </c:pt>
                <c:pt idx="9">
                  <c:v>E2</c:v>
                </c:pt>
                <c:pt idx="10">
                  <c:v>F1</c:v>
                </c:pt>
                <c:pt idx="11">
                  <c:v>F2</c:v>
                </c:pt>
              </c:strCache>
            </c:strRef>
          </c:cat>
          <c:val>
            <c:numRef>
              <c:f>Sheet1!$C$17:$C$28</c:f>
              <c:numCache>
                <c:formatCode>General</c:formatCode>
                <c:ptCount val="12"/>
                <c:pt idx="0">
                  <c:v>1.6</c:v>
                </c:pt>
                <c:pt idx="1">
                  <c:v>0.8</c:v>
                </c:pt>
                <c:pt idx="2">
                  <c:v>0.8</c:v>
                </c:pt>
                <c:pt idx="3">
                  <c:v>1.2</c:v>
                </c:pt>
                <c:pt idx="4">
                  <c:v>0.8</c:v>
                </c:pt>
                <c:pt idx="5">
                  <c:v>3.2</c:v>
                </c:pt>
                <c:pt idx="6">
                  <c:v>0.4</c:v>
                </c:pt>
                <c:pt idx="7">
                  <c:v>0.4</c:v>
                </c:pt>
                <c:pt idx="8">
                  <c:v>0.4</c:v>
                </c:pt>
                <c:pt idx="9">
                  <c:v>2.8</c:v>
                </c:pt>
                <c:pt idx="10">
                  <c:v>1.2</c:v>
                </c:pt>
                <c:pt idx="11">
                  <c:v>1.2</c:v>
                </c:pt>
              </c:numCache>
            </c:numRef>
          </c:val>
        </c:ser>
        <c:ser>
          <c:idx val="1"/>
          <c:order val="1"/>
          <c:tx>
            <c:strRef>
              <c:f>Sheet1!$D$16</c:f>
              <c:strCache>
                <c:ptCount val="1"/>
                <c:pt idx="0">
                  <c:v>5 min</c:v>
                </c:pt>
              </c:strCache>
            </c:strRef>
          </c:tx>
          <c:spPr>
            <a:solidFill>
              <a:schemeClr val="accent2"/>
            </a:solidFill>
            <a:ln>
              <a:noFill/>
            </a:ln>
            <a:effectLst/>
          </c:spPr>
          <c:invertIfNegative val="0"/>
          <c:cat>
            <c:strRef>
              <c:f>Sheet1!$B$17:$B$28</c:f>
              <c:strCache>
                <c:ptCount val="12"/>
                <c:pt idx="0">
                  <c:v>A1</c:v>
                </c:pt>
                <c:pt idx="1">
                  <c:v>A2</c:v>
                </c:pt>
                <c:pt idx="2">
                  <c:v>B1</c:v>
                </c:pt>
                <c:pt idx="3">
                  <c:v>B2</c:v>
                </c:pt>
                <c:pt idx="4">
                  <c:v>C1</c:v>
                </c:pt>
                <c:pt idx="5">
                  <c:v>C2</c:v>
                </c:pt>
                <c:pt idx="6">
                  <c:v>D1</c:v>
                </c:pt>
                <c:pt idx="7">
                  <c:v>D2</c:v>
                </c:pt>
                <c:pt idx="8">
                  <c:v>E1</c:v>
                </c:pt>
                <c:pt idx="9">
                  <c:v>E2</c:v>
                </c:pt>
                <c:pt idx="10">
                  <c:v>F1</c:v>
                </c:pt>
                <c:pt idx="11">
                  <c:v>F2</c:v>
                </c:pt>
              </c:strCache>
            </c:strRef>
          </c:cat>
          <c:val>
            <c:numRef>
              <c:f>Sheet1!$D$17:$D$28</c:f>
              <c:numCache>
                <c:formatCode>General</c:formatCode>
                <c:ptCount val="12"/>
                <c:pt idx="0">
                  <c:v>2.4</c:v>
                </c:pt>
                <c:pt idx="1">
                  <c:v>1.2</c:v>
                </c:pt>
                <c:pt idx="2">
                  <c:v>1.6</c:v>
                </c:pt>
                <c:pt idx="3">
                  <c:v>2.8</c:v>
                </c:pt>
                <c:pt idx="4">
                  <c:v>1.2</c:v>
                </c:pt>
                <c:pt idx="5">
                  <c:v>5.2</c:v>
                </c:pt>
                <c:pt idx="6">
                  <c:v>1.6</c:v>
                </c:pt>
                <c:pt idx="7">
                  <c:v>1.6</c:v>
                </c:pt>
                <c:pt idx="8">
                  <c:v>1.2</c:v>
                </c:pt>
                <c:pt idx="9">
                  <c:v>5.6</c:v>
                </c:pt>
                <c:pt idx="10">
                  <c:v>3.6</c:v>
                </c:pt>
                <c:pt idx="11">
                  <c:v>3.6</c:v>
                </c:pt>
              </c:numCache>
            </c:numRef>
          </c:val>
        </c:ser>
        <c:ser>
          <c:idx val="2"/>
          <c:order val="2"/>
          <c:tx>
            <c:strRef>
              <c:f>Sheet1!$E$16</c:f>
              <c:strCache>
                <c:ptCount val="1"/>
                <c:pt idx="0">
                  <c:v>10 min </c:v>
                </c:pt>
              </c:strCache>
            </c:strRef>
          </c:tx>
          <c:spPr>
            <a:solidFill>
              <a:schemeClr val="accent3"/>
            </a:solidFill>
            <a:ln>
              <a:noFill/>
            </a:ln>
            <a:effectLst/>
          </c:spPr>
          <c:invertIfNegative val="0"/>
          <c:cat>
            <c:strRef>
              <c:f>Sheet1!$B$17:$B$28</c:f>
              <c:strCache>
                <c:ptCount val="12"/>
                <c:pt idx="0">
                  <c:v>A1</c:v>
                </c:pt>
                <c:pt idx="1">
                  <c:v>A2</c:v>
                </c:pt>
                <c:pt idx="2">
                  <c:v>B1</c:v>
                </c:pt>
                <c:pt idx="3">
                  <c:v>B2</c:v>
                </c:pt>
                <c:pt idx="4">
                  <c:v>C1</c:v>
                </c:pt>
                <c:pt idx="5">
                  <c:v>C2</c:v>
                </c:pt>
                <c:pt idx="6">
                  <c:v>D1</c:v>
                </c:pt>
                <c:pt idx="7">
                  <c:v>D2</c:v>
                </c:pt>
                <c:pt idx="8">
                  <c:v>E1</c:v>
                </c:pt>
                <c:pt idx="9">
                  <c:v>E2</c:v>
                </c:pt>
                <c:pt idx="10">
                  <c:v>F1</c:v>
                </c:pt>
                <c:pt idx="11">
                  <c:v>F2</c:v>
                </c:pt>
              </c:strCache>
            </c:strRef>
          </c:cat>
          <c:val>
            <c:numRef>
              <c:f>Sheet1!$E$17:$E$28</c:f>
              <c:numCache>
                <c:formatCode>General</c:formatCode>
                <c:ptCount val="12"/>
                <c:pt idx="0">
                  <c:v>2.8</c:v>
                </c:pt>
                <c:pt idx="1">
                  <c:v>2</c:v>
                </c:pt>
                <c:pt idx="2">
                  <c:v>2</c:v>
                </c:pt>
                <c:pt idx="3">
                  <c:v>3.2</c:v>
                </c:pt>
                <c:pt idx="4">
                  <c:v>2</c:v>
                </c:pt>
                <c:pt idx="5">
                  <c:v>6</c:v>
                </c:pt>
                <c:pt idx="6">
                  <c:v>2.4</c:v>
                </c:pt>
                <c:pt idx="7">
                  <c:v>1.2</c:v>
                </c:pt>
                <c:pt idx="8">
                  <c:v>2</c:v>
                </c:pt>
                <c:pt idx="9">
                  <c:v>6.8</c:v>
                </c:pt>
                <c:pt idx="10">
                  <c:v>4.8</c:v>
                </c:pt>
                <c:pt idx="11">
                  <c:v>5.6</c:v>
                </c:pt>
              </c:numCache>
            </c:numRef>
          </c:val>
        </c:ser>
        <c:ser>
          <c:idx val="3"/>
          <c:order val="3"/>
          <c:tx>
            <c:strRef>
              <c:f>Sheet1!$F$16</c:f>
              <c:strCache>
                <c:ptCount val="1"/>
                <c:pt idx="0">
                  <c:v>20 min</c:v>
                </c:pt>
              </c:strCache>
            </c:strRef>
          </c:tx>
          <c:spPr>
            <a:solidFill>
              <a:schemeClr val="accent4"/>
            </a:solidFill>
            <a:ln>
              <a:noFill/>
            </a:ln>
            <a:effectLst/>
          </c:spPr>
          <c:invertIfNegative val="0"/>
          <c:cat>
            <c:strRef>
              <c:f>Sheet1!$B$17:$B$28</c:f>
              <c:strCache>
                <c:ptCount val="12"/>
                <c:pt idx="0">
                  <c:v>A1</c:v>
                </c:pt>
                <c:pt idx="1">
                  <c:v>A2</c:v>
                </c:pt>
                <c:pt idx="2">
                  <c:v>B1</c:v>
                </c:pt>
                <c:pt idx="3">
                  <c:v>B2</c:v>
                </c:pt>
                <c:pt idx="4">
                  <c:v>C1</c:v>
                </c:pt>
                <c:pt idx="5">
                  <c:v>C2</c:v>
                </c:pt>
                <c:pt idx="6">
                  <c:v>D1</c:v>
                </c:pt>
                <c:pt idx="7">
                  <c:v>D2</c:v>
                </c:pt>
                <c:pt idx="8">
                  <c:v>E1</c:v>
                </c:pt>
                <c:pt idx="9">
                  <c:v>E2</c:v>
                </c:pt>
                <c:pt idx="10">
                  <c:v>F1</c:v>
                </c:pt>
                <c:pt idx="11">
                  <c:v>F2</c:v>
                </c:pt>
              </c:strCache>
            </c:strRef>
          </c:cat>
          <c:val>
            <c:numRef>
              <c:f>Sheet1!$F$17:$F$28</c:f>
              <c:numCache>
                <c:formatCode>General</c:formatCode>
                <c:ptCount val="12"/>
                <c:pt idx="0">
                  <c:v>3.6</c:v>
                </c:pt>
                <c:pt idx="1">
                  <c:v>2.4</c:v>
                </c:pt>
                <c:pt idx="2">
                  <c:v>3.2</c:v>
                </c:pt>
                <c:pt idx="3">
                  <c:v>4.8</c:v>
                </c:pt>
                <c:pt idx="4">
                  <c:v>2.4</c:v>
                </c:pt>
                <c:pt idx="5">
                  <c:v>7.2</c:v>
                </c:pt>
                <c:pt idx="6">
                  <c:v>4</c:v>
                </c:pt>
                <c:pt idx="7">
                  <c:v>2.8</c:v>
                </c:pt>
                <c:pt idx="8">
                  <c:v>3.2</c:v>
                </c:pt>
                <c:pt idx="9">
                  <c:v>8.8000000000000007</c:v>
                </c:pt>
                <c:pt idx="10">
                  <c:v>7.2</c:v>
                </c:pt>
                <c:pt idx="11">
                  <c:v>8.8000000000000007</c:v>
                </c:pt>
              </c:numCache>
            </c:numRef>
          </c:val>
        </c:ser>
        <c:ser>
          <c:idx val="4"/>
          <c:order val="4"/>
          <c:tx>
            <c:strRef>
              <c:f>Sheet1!$G$16</c:f>
              <c:strCache>
                <c:ptCount val="1"/>
                <c:pt idx="0">
                  <c:v>30 min</c:v>
                </c:pt>
              </c:strCache>
            </c:strRef>
          </c:tx>
          <c:spPr>
            <a:solidFill>
              <a:schemeClr val="accent5"/>
            </a:solidFill>
            <a:ln>
              <a:noFill/>
            </a:ln>
            <a:effectLst/>
          </c:spPr>
          <c:invertIfNegative val="0"/>
          <c:cat>
            <c:strRef>
              <c:f>Sheet1!$B$17:$B$28</c:f>
              <c:strCache>
                <c:ptCount val="12"/>
                <c:pt idx="0">
                  <c:v>A1</c:v>
                </c:pt>
                <c:pt idx="1">
                  <c:v>A2</c:v>
                </c:pt>
                <c:pt idx="2">
                  <c:v>B1</c:v>
                </c:pt>
                <c:pt idx="3">
                  <c:v>B2</c:v>
                </c:pt>
                <c:pt idx="4">
                  <c:v>C1</c:v>
                </c:pt>
                <c:pt idx="5">
                  <c:v>C2</c:v>
                </c:pt>
                <c:pt idx="6">
                  <c:v>D1</c:v>
                </c:pt>
                <c:pt idx="7">
                  <c:v>D2</c:v>
                </c:pt>
                <c:pt idx="8">
                  <c:v>E1</c:v>
                </c:pt>
                <c:pt idx="9">
                  <c:v>E2</c:v>
                </c:pt>
                <c:pt idx="10">
                  <c:v>F1</c:v>
                </c:pt>
                <c:pt idx="11">
                  <c:v>F2</c:v>
                </c:pt>
              </c:strCache>
            </c:strRef>
          </c:cat>
          <c:val>
            <c:numRef>
              <c:f>Sheet1!$G$17:$G$28</c:f>
              <c:numCache>
                <c:formatCode>General</c:formatCode>
                <c:ptCount val="12"/>
                <c:pt idx="0">
                  <c:v>4</c:v>
                </c:pt>
                <c:pt idx="1">
                  <c:v>3.2</c:v>
                </c:pt>
                <c:pt idx="2">
                  <c:v>3.6</c:v>
                </c:pt>
                <c:pt idx="3">
                  <c:v>6</c:v>
                </c:pt>
                <c:pt idx="4">
                  <c:v>3.2</c:v>
                </c:pt>
                <c:pt idx="5">
                  <c:v>8</c:v>
                </c:pt>
                <c:pt idx="6">
                  <c:v>5.6</c:v>
                </c:pt>
                <c:pt idx="7">
                  <c:v>4</c:v>
                </c:pt>
                <c:pt idx="8">
                  <c:v>4.4000000000000004</c:v>
                </c:pt>
                <c:pt idx="9">
                  <c:v>10</c:v>
                </c:pt>
                <c:pt idx="10">
                  <c:v>8.8000000000000007</c:v>
                </c:pt>
                <c:pt idx="11">
                  <c:v>10.4</c:v>
                </c:pt>
              </c:numCache>
            </c:numRef>
          </c:val>
        </c:ser>
        <c:ser>
          <c:idx val="5"/>
          <c:order val="5"/>
          <c:tx>
            <c:strRef>
              <c:f>Sheet1!$H$16</c:f>
              <c:strCache>
                <c:ptCount val="1"/>
                <c:pt idx="0">
                  <c:v>60 min</c:v>
                </c:pt>
              </c:strCache>
            </c:strRef>
          </c:tx>
          <c:spPr>
            <a:solidFill>
              <a:schemeClr val="accent6"/>
            </a:solidFill>
            <a:ln>
              <a:noFill/>
            </a:ln>
            <a:effectLst/>
          </c:spPr>
          <c:invertIfNegative val="0"/>
          <c:cat>
            <c:strRef>
              <c:f>Sheet1!$B$17:$B$28</c:f>
              <c:strCache>
                <c:ptCount val="12"/>
                <c:pt idx="0">
                  <c:v>A1</c:v>
                </c:pt>
                <c:pt idx="1">
                  <c:v>A2</c:v>
                </c:pt>
                <c:pt idx="2">
                  <c:v>B1</c:v>
                </c:pt>
                <c:pt idx="3">
                  <c:v>B2</c:v>
                </c:pt>
                <c:pt idx="4">
                  <c:v>C1</c:v>
                </c:pt>
                <c:pt idx="5">
                  <c:v>C2</c:v>
                </c:pt>
                <c:pt idx="6">
                  <c:v>D1</c:v>
                </c:pt>
                <c:pt idx="7">
                  <c:v>D2</c:v>
                </c:pt>
                <c:pt idx="8">
                  <c:v>E1</c:v>
                </c:pt>
                <c:pt idx="9">
                  <c:v>E2</c:v>
                </c:pt>
                <c:pt idx="10">
                  <c:v>F1</c:v>
                </c:pt>
                <c:pt idx="11">
                  <c:v>F2</c:v>
                </c:pt>
              </c:strCache>
            </c:strRef>
          </c:cat>
          <c:val>
            <c:numRef>
              <c:f>Sheet1!$H$17:$H$28</c:f>
              <c:numCache>
                <c:formatCode>General</c:formatCode>
                <c:ptCount val="12"/>
                <c:pt idx="0">
                  <c:v>5.2</c:v>
                </c:pt>
                <c:pt idx="1">
                  <c:v>3.2</c:v>
                </c:pt>
                <c:pt idx="2">
                  <c:v>4.8</c:v>
                </c:pt>
                <c:pt idx="3">
                  <c:v>7.6</c:v>
                </c:pt>
                <c:pt idx="4">
                  <c:v>4</c:v>
                </c:pt>
                <c:pt idx="5">
                  <c:v>8.4</c:v>
                </c:pt>
                <c:pt idx="6">
                  <c:v>7.6</c:v>
                </c:pt>
                <c:pt idx="7">
                  <c:v>5.6</c:v>
                </c:pt>
                <c:pt idx="8">
                  <c:v>6.4</c:v>
                </c:pt>
                <c:pt idx="9">
                  <c:v>10.4</c:v>
                </c:pt>
                <c:pt idx="10">
                  <c:v>10.8</c:v>
                </c:pt>
                <c:pt idx="11">
                  <c:v>11.2</c:v>
                </c:pt>
              </c:numCache>
            </c:numRef>
          </c:val>
        </c:ser>
        <c:ser>
          <c:idx val="6"/>
          <c:order val="6"/>
          <c:tx>
            <c:strRef>
              <c:f>Sheet1!$I$16</c:f>
              <c:strCache>
                <c:ptCount val="1"/>
                <c:pt idx="0">
                  <c:v>Every hour upto 6h</c:v>
                </c:pt>
              </c:strCache>
            </c:strRef>
          </c:tx>
          <c:spPr>
            <a:solidFill>
              <a:schemeClr val="accent1">
                <a:lumMod val="60000"/>
              </a:schemeClr>
            </a:solidFill>
            <a:ln>
              <a:noFill/>
            </a:ln>
            <a:effectLst/>
          </c:spPr>
          <c:invertIfNegative val="0"/>
          <c:cat>
            <c:strRef>
              <c:f>Sheet1!$B$17:$B$28</c:f>
              <c:strCache>
                <c:ptCount val="12"/>
                <c:pt idx="0">
                  <c:v>A1</c:v>
                </c:pt>
                <c:pt idx="1">
                  <c:v>A2</c:v>
                </c:pt>
                <c:pt idx="2">
                  <c:v>B1</c:v>
                </c:pt>
                <c:pt idx="3">
                  <c:v>B2</c:v>
                </c:pt>
                <c:pt idx="4">
                  <c:v>C1</c:v>
                </c:pt>
                <c:pt idx="5">
                  <c:v>C2</c:v>
                </c:pt>
                <c:pt idx="6">
                  <c:v>D1</c:v>
                </c:pt>
                <c:pt idx="7">
                  <c:v>D2</c:v>
                </c:pt>
                <c:pt idx="8">
                  <c:v>E1</c:v>
                </c:pt>
                <c:pt idx="9">
                  <c:v>E2</c:v>
                </c:pt>
                <c:pt idx="10">
                  <c:v>F1</c:v>
                </c:pt>
                <c:pt idx="11">
                  <c:v>F2</c:v>
                </c:pt>
              </c:strCache>
            </c:strRef>
          </c:cat>
          <c:val>
            <c:numRef>
              <c:f>Sheet1!$I$17:$I$28</c:f>
              <c:numCache>
                <c:formatCode>General</c:formatCode>
                <c:ptCount val="12"/>
                <c:pt idx="0">
                  <c:v>6.8</c:v>
                </c:pt>
                <c:pt idx="1">
                  <c:v>3.2</c:v>
                </c:pt>
                <c:pt idx="2">
                  <c:v>7.2</c:v>
                </c:pt>
                <c:pt idx="3">
                  <c:v>8.8000000000000007</c:v>
                </c:pt>
                <c:pt idx="4">
                  <c:v>6.8</c:v>
                </c:pt>
                <c:pt idx="5">
                  <c:v>9.1999999999999993</c:v>
                </c:pt>
                <c:pt idx="6">
                  <c:v>10</c:v>
                </c:pt>
                <c:pt idx="7">
                  <c:v>8.4</c:v>
                </c:pt>
                <c:pt idx="8">
                  <c:v>9.6</c:v>
                </c:pt>
                <c:pt idx="9">
                  <c:v>10.8</c:v>
                </c:pt>
                <c:pt idx="10">
                  <c:v>12</c:v>
                </c:pt>
                <c:pt idx="11">
                  <c:v>11.2</c:v>
                </c:pt>
              </c:numCache>
            </c:numRef>
          </c:val>
        </c:ser>
        <c:dLbls>
          <c:showLegendKey val="0"/>
          <c:showVal val="0"/>
          <c:showCatName val="0"/>
          <c:showSerName val="0"/>
          <c:showPercent val="0"/>
          <c:showBubbleSize val="0"/>
        </c:dLbls>
        <c:gapWidth val="219"/>
        <c:overlap val="-27"/>
        <c:axId val="335011328"/>
        <c:axId val="335009760"/>
      </c:barChart>
      <c:catAx>
        <c:axId val="335011328"/>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sz="1400" b="1">
                    <a:solidFill>
                      <a:schemeClr val="tx1"/>
                    </a:solidFill>
                    <a:latin typeface="Times New Roman" panose="02020603050405020304" pitchFamily="18" charset="0"/>
                    <a:cs typeface="Times New Roman" panose="02020603050405020304" pitchFamily="18" charset="0"/>
                  </a:rPr>
                  <a:t>Replacement</a:t>
                </a:r>
                <a:r>
                  <a:rPr lang="en-US" sz="1400" b="1" baseline="0">
                    <a:solidFill>
                      <a:schemeClr val="tx1"/>
                    </a:solidFill>
                    <a:latin typeface="Times New Roman" panose="02020603050405020304" pitchFamily="18" charset="0"/>
                    <a:cs typeface="Times New Roman" panose="02020603050405020304" pitchFamily="18" charset="0"/>
                  </a:rPr>
                  <a:t> code</a:t>
                </a:r>
                <a:endParaRPr lang="en-US" sz="1400" b="1">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5009760"/>
        <c:crosses val="autoZero"/>
        <c:auto val="1"/>
        <c:lblAlgn val="ctr"/>
        <c:lblOffset val="100"/>
        <c:noMultiLvlLbl val="0"/>
      </c:catAx>
      <c:valAx>
        <c:axId val="335009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50113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9/4/2023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www.elsevier.com/"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www.elsevier.com/"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927683" y="2381706"/>
            <a:ext cx="1261981" cy="1324870"/>
          </a:xfrm>
          <a:prstGeom prst="rect">
            <a:avLst/>
          </a:prstGeom>
        </p:spPr>
      </p:pic>
      <p:pic>
        <p:nvPicPr>
          <p:cNvPr id="6" name="Picture 5"/>
          <p:cNvPicPr>
            <a:picLocks noChangeAspect="1"/>
          </p:cNvPicPr>
          <p:nvPr/>
        </p:nvPicPr>
        <p:blipFill>
          <a:blip r:embed="rId3"/>
          <a:stretch>
            <a:fillRect/>
          </a:stretch>
        </p:blipFill>
        <p:spPr>
          <a:xfrm>
            <a:off x="9690922" y="2381706"/>
            <a:ext cx="1261981" cy="1371249"/>
          </a:xfrm>
          <a:prstGeom prst="rect">
            <a:avLst/>
          </a:prstGeom>
        </p:spPr>
      </p:pic>
      <p:sp>
        <p:nvSpPr>
          <p:cNvPr id="11" name="Rectangle 10"/>
          <p:cNvSpPr/>
          <p:nvPr/>
        </p:nvSpPr>
        <p:spPr>
          <a:xfrm>
            <a:off x="938121" y="1510552"/>
            <a:ext cx="10671208" cy="461665"/>
          </a:xfrm>
          <a:prstGeom prst="rect">
            <a:avLst/>
          </a:prstGeom>
        </p:spPr>
        <p:txBody>
          <a:bodyPr wrap="square">
            <a:spAutoFit/>
          </a:bodyPr>
          <a:lstStyle/>
          <a:p>
            <a:pPr algn="ctr"/>
            <a:r>
              <a:rPr lang="en-US" dirty="0" smtClean="0">
                <a:solidFill>
                  <a:srgbClr val="00B0F0"/>
                </a:solidFill>
                <a:latin typeface="Times New Roman" panose="02020603050405020304" pitchFamily="18" charset="0"/>
                <a:cs typeface="Times New Roman" panose="02020603050405020304" pitchFamily="18" charset="0"/>
              </a:rPr>
              <a:t>“</a:t>
            </a:r>
            <a:r>
              <a:rPr lang="en-US" sz="2400" dirty="0" smtClean="0">
                <a:solidFill>
                  <a:srgbClr val="00B0F0"/>
                </a:solidFill>
                <a:latin typeface="Times New Roman" panose="02020603050405020304" pitchFamily="18" charset="0"/>
                <a:cs typeface="Times New Roman" panose="02020603050405020304" pitchFamily="18" charset="0"/>
              </a:rPr>
              <a:t>Experimental characterization of mortar using bagasse ash and fly ash hybridization</a:t>
            </a:r>
            <a:r>
              <a:rPr lang="en-US" dirty="0" smtClean="0">
                <a:solidFill>
                  <a:srgbClr val="00B0F0"/>
                </a:solidFill>
              </a:rPr>
              <a:t>”</a:t>
            </a:r>
            <a:endParaRPr lang="en-US" dirty="0">
              <a:solidFill>
                <a:srgbClr val="00B0F0"/>
              </a:solidFill>
            </a:endParaRPr>
          </a:p>
        </p:txBody>
      </p:sp>
      <p:sp>
        <p:nvSpPr>
          <p:cNvPr id="2" name="TextBox 1"/>
          <p:cNvSpPr txBox="1"/>
          <p:nvPr/>
        </p:nvSpPr>
        <p:spPr>
          <a:xfrm>
            <a:off x="1968356" y="22237"/>
            <a:ext cx="8610738" cy="1323439"/>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PES COLLEGE OF ENGINEERING </a:t>
            </a:r>
          </a:p>
          <a:p>
            <a:pPr algn="ctr"/>
            <a:r>
              <a:rPr lang="en-US" sz="2000" b="1" dirty="0" smtClean="0">
                <a:latin typeface="Times New Roman" panose="02020603050405020304" pitchFamily="18" charset="0"/>
                <a:cs typeface="Times New Roman" panose="02020603050405020304" pitchFamily="18" charset="0"/>
              </a:rPr>
              <a:t>(AN AUTONOMOUS INSTITUTE AFFILIATED TO VTU BELGAUM), (ACCREDITED BY NBA, NEW DELHI)</a:t>
            </a:r>
          </a:p>
          <a:p>
            <a:pPr algn="ctr"/>
            <a:r>
              <a:rPr lang="en-US" sz="2000" b="1" dirty="0" smtClean="0">
                <a:latin typeface="Times New Roman" panose="02020603050405020304" pitchFamily="18" charset="0"/>
                <a:cs typeface="Times New Roman" panose="02020603050405020304" pitchFamily="18" charset="0"/>
              </a:rPr>
              <a:t>MANDYA - 571401</a:t>
            </a:r>
            <a:endParaRPr lang="en-US" sz="20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573713" y="2383137"/>
            <a:ext cx="3733160" cy="1323439"/>
          </a:xfrm>
          <a:prstGeom prst="rect">
            <a:avLst/>
          </a:prstGeom>
          <a:noFill/>
        </p:spPr>
        <p:txBody>
          <a:bodyPr wrap="square" rtlCol="0">
            <a:spAutoFit/>
          </a:bodyPr>
          <a:lstStyle/>
          <a:p>
            <a:pPr algn="ct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Final Project Presentation</a:t>
            </a:r>
          </a:p>
          <a:p>
            <a:pPr algn="ctr"/>
            <a:r>
              <a:rPr lang="en-US" sz="2000" b="1" dirty="0" smtClean="0">
                <a:latin typeface="Times New Roman" panose="02020603050405020304" pitchFamily="18" charset="0"/>
                <a:cs typeface="Times New Roman" panose="02020603050405020304" pitchFamily="18" charset="0"/>
              </a:rPr>
              <a:t>By</a:t>
            </a:r>
          </a:p>
          <a:p>
            <a:pPr algn="ctr"/>
            <a:r>
              <a:rPr lang="en-US" b="1" dirty="0" smtClean="0">
                <a:latin typeface="Times New Roman" panose="02020603050405020304" pitchFamily="18" charset="0"/>
                <a:cs typeface="Times New Roman" panose="02020603050405020304" pitchFamily="18" charset="0"/>
              </a:rPr>
              <a:t>ROHITH.R</a:t>
            </a:r>
          </a:p>
          <a:p>
            <a:pPr algn="ctr"/>
            <a:r>
              <a:rPr lang="en-US" b="1" dirty="0" smtClean="0">
                <a:latin typeface="Times New Roman" panose="02020603050405020304" pitchFamily="18" charset="0"/>
                <a:cs typeface="Times New Roman" panose="02020603050405020304" pitchFamily="18" charset="0"/>
              </a:rPr>
              <a:t>USN: 4PS21CCS08</a:t>
            </a:r>
            <a:endParaRPr lang="en-US"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522197" y="4211392"/>
            <a:ext cx="3836191" cy="1477328"/>
          </a:xfrm>
          <a:prstGeom prst="rect">
            <a:avLst/>
          </a:prstGeom>
          <a:noFill/>
        </p:spPr>
        <p:txBody>
          <a:bodyPr wrap="square" rtlCol="0">
            <a:spAutoFit/>
          </a:bodyPr>
          <a:lstStyle/>
          <a:p>
            <a:pPr algn="ctr"/>
            <a:r>
              <a:rPr lang="en-US" b="1" dirty="0" smtClean="0">
                <a:solidFill>
                  <a:srgbClr val="FF0000"/>
                </a:solidFill>
                <a:latin typeface="Times New Roman" panose="02020603050405020304" pitchFamily="18" charset="0"/>
                <a:cs typeface="Times New Roman" panose="02020603050405020304" pitchFamily="18" charset="0"/>
              </a:rPr>
              <a:t>Under the guidance of </a:t>
            </a:r>
          </a:p>
          <a:p>
            <a:pPr algn="ctr"/>
            <a:r>
              <a:rPr lang="en-US" b="1" dirty="0" smtClean="0">
                <a:latin typeface="Times New Roman" panose="02020603050405020304" pitchFamily="18" charset="0"/>
                <a:cs typeface="Times New Roman" panose="02020603050405020304" pitchFamily="18" charset="0"/>
              </a:rPr>
              <a:t>Dr. LAKSHMI P.S</a:t>
            </a:r>
          </a:p>
          <a:p>
            <a:pPr algn="ctr"/>
            <a:r>
              <a:rPr lang="en-US" b="1" dirty="0" smtClean="0">
                <a:latin typeface="Times New Roman" panose="02020603050405020304" pitchFamily="18" charset="0"/>
                <a:cs typeface="Times New Roman" panose="02020603050405020304" pitchFamily="18" charset="0"/>
              </a:rPr>
              <a:t>Assistant professor</a:t>
            </a:r>
          </a:p>
          <a:p>
            <a:pPr algn="ctr"/>
            <a:r>
              <a:rPr lang="en-US" b="1" dirty="0" smtClean="0">
                <a:latin typeface="Times New Roman" panose="02020603050405020304" pitchFamily="18" charset="0"/>
                <a:cs typeface="Times New Roman" panose="02020603050405020304" pitchFamily="18" charset="0"/>
              </a:rPr>
              <a:t>Department of Civil Engineering</a:t>
            </a:r>
          </a:p>
          <a:p>
            <a:pPr algn="ctr"/>
            <a:r>
              <a:rPr lang="en-US" b="1" dirty="0" smtClean="0">
                <a:latin typeface="Times New Roman" panose="02020603050405020304" pitchFamily="18" charset="0"/>
                <a:cs typeface="Times New Roman" panose="02020603050405020304" pitchFamily="18" charset="0"/>
              </a:rPr>
              <a:t>PESCE, Mandya</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6867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76986"/>
            <a:ext cx="8911687" cy="1280890"/>
          </a:xfrm>
        </p:spPr>
        <p:txBody>
          <a:bodyPr>
            <a:normAutofit/>
          </a:bodyPr>
          <a:lstStyle/>
          <a:p>
            <a:r>
              <a:rPr lang="en-US" sz="2000" b="1" dirty="0" smtClean="0">
                <a:latin typeface="Times New Roman" panose="02020603050405020304" pitchFamily="18" charset="0"/>
                <a:cs typeface="Times New Roman" panose="02020603050405020304" pitchFamily="18" charset="0"/>
              </a:rPr>
              <a:t>METHODOLOGY OF THE PROJECT</a:t>
            </a:r>
            <a:endParaRPr lang="en-US" sz="2000"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022233" y="734095"/>
            <a:ext cx="6053070" cy="5847009"/>
          </a:xfrm>
          <a:prstGeom prst="rect">
            <a:avLst/>
          </a:prstGeom>
        </p:spPr>
      </p:pic>
    </p:spTree>
    <p:extLst>
      <p:ext uri="{BB962C8B-B14F-4D97-AF65-F5344CB8AC3E}">
        <p14:creationId xmlns:p14="http://schemas.microsoft.com/office/powerpoint/2010/main" val="2196807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5104" y="521079"/>
            <a:ext cx="8911687" cy="496352"/>
          </a:xfrm>
        </p:spPr>
        <p:txBody>
          <a:bodyPr>
            <a:noAutofit/>
          </a:bodyPr>
          <a:lstStyle/>
          <a:p>
            <a:r>
              <a:rPr lang="en-US" sz="2000" b="1" dirty="0" smtClean="0">
                <a:latin typeface="Times New Roman" panose="02020603050405020304" pitchFamily="18" charset="0"/>
                <a:cs typeface="Times New Roman" panose="02020603050405020304" pitchFamily="18" charset="0"/>
              </a:rPr>
              <a:t> BRIEF DETAILS OF EXPERIMETNAL WORK</a:t>
            </a:r>
            <a:br>
              <a:rPr lang="en-US" sz="2000" b="1" dirty="0" smtClean="0">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67437" y="1017431"/>
            <a:ext cx="9727327" cy="5434884"/>
          </a:xfrm>
        </p:spPr>
        <p:txBody>
          <a:bodyPr/>
          <a:lstStyle/>
          <a:p>
            <a:pPr marL="0" indent="0" algn="ctr">
              <a:buNone/>
            </a:pPr>
            <a:r>
              <a:rPr lang="en-US" b="1" dirty="0" smtClean="0">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Details </a:t>
            </a:r>
            <a:r>
              <a:rPr lang="en-US" b="1" dirty="0">
                <a:solidFill>
                  <a:schemeClr val="tx1"/>
                </a:solidFill>
                <a:latin typeface="Times New Roman" panose="02020603050405020304" pitchFamily="18" charset="0"/>
                <a:cs typeface="Times New Roman" panose="02020603050405020304" pitchFamily="18" charset="0"/>
              </a:rPr>
              <a:t>of test </a:t>
            </a:r>
            <a:r>
              <a:rPr lang="en-US" b="1" dirty="0" smtClean="0">
                <a:solidFill>
                  <a:schemeClr val="tx1"/>
                </a:solidFill>
                <a:latin typeface="Times New Roman" panose="02020603050405020304" pitchFamily="18" charset="0"/>
                <a:cs typeface="Times New Roman" panose="02020603050405020304" pitchFamily="18" charset="0"/>
              </a:rPr>
              <a:t>samples used in the projec</a:t>
            </a:r>
            <a:r>
              <a:rPr lang="en-US" b="1" dirty="0" smtClean="0">
                <a:latin typeface="Times New Roman" panose="02020603050405020304" pitchFamily="18" charset="0"/>
                <a:cs typeface="Times New Roman" panose="02020603050405020304" pitchFamily="18" charset="0"/>
              </a:rPr>
              <a:t>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376432430"/>
              </p:ext>
            </p:extLst>
          </p:nvPr>
        </p:nvGraphicFramePr>
        <p:xfrm>
          <a:off x="4136007" y="1709961"/>
          <a:ext cx="5190186" cy="2694614"/>
        </p:xfrm>
        <a:graphic>
          <a:graphicData uri="http://schemas.openxmlformats.org/drawingml/2006/table">
            <a:tbl>
              <a:tblPr firstRow="1" firstCol="1" bandRow="1"/>
              <a:tblGrid>
                <a:gridCol w="1773119"/>
                <a:gridCol w="1837353"/>
                <a:gridCol w="1579714"/>
              </a:tblGrid>
              <a:tr h="699616">
                <a:tc>
                  <a:txBody>
                    <a:bodyPr/>
                    <a:lstStyle/>
                    <a:p>
                      <a:pPr marL="0" marR="0" algn="ctr">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Type of sample mould</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Type of test </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Size (mm)</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5382">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Cube  mould </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compressive </a:t>
                      </a:r>
                      <a:r>
                        <a:rPr lang="en-US" sz="120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strength, acid</a:t>
                      </a:r>
                      <a:r>
                        <a:rPr lang="en-US" sz="1200" baseline="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and sulphate attack test, water absorption test and sorptivity test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50x50x50 mm 70.6x70.6x70.6 mm</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9616">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prism mould</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flexural strength</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160x40x40 mm</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69565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649" y="624109"/>
            <a:ext cx="8911687" cy="818325"/>
          </a:xfrm>
        </p:spPr>
        <p:txBody>
          <a:bodyPr>
            <a:normAutofit fontScale="90000"/>
          </a:bodyPr>
          <a:lstStyle/>
          <a:p>
            <a:pPr marL="0" marR="0" algn="just">
              <a:lnSpc>
                <a:spcPct val="107000"/>
              </a:lnSpc>
              <a:spcBef>
                <a:spcPts val="0"/>
              </a:spcBef>
              <a:spcAft>
                <a:spcPts val="800"/>
              </a:spcAft>
            </a:pP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Gradual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replacement proportions of cement by fly ash and </a:t>
            </a: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 Sugarcane Bagasse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ash for MM 7.5 </a:t>
            </a: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Grade and MM3 3 Grade mortar with mix identity and W/C ratio</a:t>
            </a:r>
            <a:r>
              <a:rPr lang="en-US" sz="2000" dirty="0">
                <a:latin typeface="Times New Roman" panose="02020603050405020304" pitchFamily="18" charset="0"/>
                <a:ea typeface="Calibri" panose="020F0502020204030204" pitchFamily="34" charset="0"/>
                <a:cs typeface="Times New Roman" panose="02020603050405020304" pitchFamily="18" charset="0"/>
              </a:rPr>
              <a:t/>
            </a:r>
            <a:br>
              <a:rPr lang="en-US" sz="2000" dirty="0">
                <a:latin typeface="Times New Roman" panose="02020603050405020304" pitchFamily="18" charset="0"/>
                <a:ea typeface="Calibri" panose="020F0502020204030204" pitchFamily="34"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80867778"/>
              </p:ext>
            </p:extLst>
          </p:nvPr>
        </p:nvGraphicFramePr>
        <p:xfrm>
          <a:off x="854048" y="1905000"/>
          <a:ext cx="5328285" cy="3710305"/>
        </p:xfrm>
        <a:graphic>
          <a:graphicData uri="http://schemas.openxmlformats.org/drawingml/2006/table">
            <a:tbl>
              <a:tblPr firstRow="1" firstCol="1" bandRow="1"/>
              <a:tblGrid>
                <a:gridCol w="854075"/>
                <a:gridCol w="1056640"/>
                <a:gridCol w="2302510"/>
                <a:gridCol w="1115060"/>
              </a:tblGrid>
              <a:tr h="570865">
                <a:tc>
                  <a:txBody>
                    <a:bodyPr/>
                    <a:lstStyle/>
                    <a:p>
                      <a:pPr marL="0" marR="0" algn="ctr">
                        <a:lnSpc>
                          <a:spcPct val="107000"/>
                        </a:lnSpc>
                        <a:spcBef>
                          <a:spcPts val="0"/>
                        </a:spcBef>
                        <a:spcAft>
                          <a:spcPts val="0"/>
                        </a:spcAft>
                      </a:pPr>
                      <a:r>
                        <a:rPr lang="en-US" sz="12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SI.No</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Mortar mix identity</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Mortar mix (MM7.5 Grade)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W/C </a:t>
                      </a: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ratio</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11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1Cement (100%):4 sand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86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1Cement (90% Cement+5% fly ash+5% bagasse ash):4 Sand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86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Cement ( 80% Cement+10% flyash+10% Bagasse ash):4 Sand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86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Cement (70% Cement+15% flyash+15% bagasse ash):4 Sand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86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Cement (60%Cement+20% flyash+20% bagasse ash):4 Sand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86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Cement ( 50% Cement+25% flyash+25% bagasse ash):4 Sand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8649335"/>
              </p:ext>
            </p:extLst>
          </p:nvPr>
        </p:nvGraphicFramePr>
        <p:xfrm>
          <a:off x="6439437" y="1904999"/>
          <a:ext cx="5357611" cy="3710304"/>
        </p:xfrm>
        <a:graphic>
          <a:graphicData uri="http://schemas.openxmlformats.org/drawingml/2006/table">
            <a:tbl>
              <a:tblPr firstRow="1" firstCol="1" bandRow="1"/>
              <a:tblGrid>
                <a:gridCol w="858587"/>
                <a:gridCol w="1062700"/>
                <a:gridCol w="2315025"/>
                <a:gridCol w="1121299"/>
              </a:tblGrid>
              <a:tr h="570816">
                <a:tc>
                  <a:txBody>
                    <a:bodyPr/>
                    <a:lstStyle/>
                    <a:p>
                      <a:pPr marL="0" marR="0" algn="ctr">
                        <a:lnSpc>
                          <a:spcPct val="107000"/>
                        </a:lnSpc>
                        <a:spcBef>
                          <a:spcPts val="0"/>
                        </a:spcBef>
                        <a:spcAft>
                          <a:spcPts val="0"/>
                        </a:spcAft>
                      </a:pPr>
                      <a:r>
                        <a:rPr lang="en-US" sz="12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SI.No</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Mortar mix identity</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Mortar mix (</a:t>
                      </a:r>
                      <a:r>
                        <a:rPr lang="en-US" sz="12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a:t>
                      </a:r>
                      <a:r>
                        <a:rPr lang="en-US" sz="1200" b="1" baseline="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3 </a:t>
                      </a:r>
                      <a:r>
                        <a:rPr lang="en-US" sz="12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Grade</a:t>
                      </a: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W/C </a:t>
                      </a: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ratio</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408">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1Cement (100%):6 sand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816">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1Cement (90% Cement+5% fly ash+5% bagasse ash):6 Sand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816">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Cement ( 80% Cement+10% flyash+10% Bagasse ash):6 Sand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816">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Cement (70% Cement+15% flyash+15% bagasse ash):6 Sand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816">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Cement (60%Cement+20% flyash+20% bagasse ash):6 Sand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816">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Cement ( 50% Cement+25% flyash+25% bagasse ash):6 Sand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4134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3777"/>
          </a:xfrm>
        </p:spPr>
        <p:txBody>
          <a:bodyPr>
            <a:normAutofit fontScale="90000"/>
          </a:bodyPr>
          <a:lstStyle/>
          <a:p>
            <a:pPr marL="0" marR="0">
              <a:lnSpc>
                <a:spcPct val="150000"/>
              </a:lnSpc>
              <a:spcBef>
                <a:spcPts val="0"/>
              </a:spcBef>
              <a:spcAft>
                <a:spcPts val="800"/>
              </a:spcAft>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MATERIAL USED IN PROPOSED WORK</a:t>
            </a:r>
            <a:r>
              <a:rPr lang="en-US" sz="1800" dirty="0">
                <a:latin typeface="Calibri" panose="020F0502020204030204" pitchFamily="34" charset="0"/>
                <a:ea typeface="Calibri" panose="020F0502020204030204" pitchFamily="34" charset="0"/>
                <a:cs typeface="Times New Roman" panose="02020603050405020304" pitchFamily="18" charset="0"/>
              </a:rPr>
              <a:t/>
            </a:r>
            <a:br>
              <a:rPr lang="en-US" sz="1800" dirty="0">
                <a:latin typeface="Calibri" panose="020F0502020204030204" pitchFamily="34" charset="0"/>
                <a:ea typeface="Calibri" panose="020F0502020204030204" pitchFamily="34"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184855"/>
            <a:ext cx="8915400" cy="4842457"/>
          </a:xfrm>
        </p:spPr>
        <p:txBody>
          <a:bodyPr>
            <a:normAutofit/>
          </a:bodyPr>
          <a:lstStyle/>
          <a:p>
            <a:pPr marL="0" indent="0">
              <a:buNone/>
            </a:pPr>
            <a:r>
              <a:rPr lang="en-US" dirty="0">
                <a:solidFill>
                  <a:prstClr val="black">
                    <a:lumMod val="85000"/>
                    <a:lumOff val="15000"/>
                  </a:prstClr>
                </a:solidFill>
                <a:latin typeface="Times New Roman" panose="02020603050405020304" pitchFamily="18" charset="0"/>
                <a:ea typeface="Calibri" panose="020F0502020204030204" pitchFamily="34" charset="0"/>
                <a:cs typeface="Times New Roman" panose="02020603050405020304" pitchFamily="18" charset="0"/>
              </a:rPr>
              <a:t>The materials that are used in the preparation of specimen </a:t>
            </a:r>
            <a:r>
              <a:rPr lang="en-US" dirty="0" smtClean="0">
                <a:solidFill>
                  <a:prstClr val="black">
                    <a:lumMod val="85000"/>
                    <a:lumOff val="15000"/>
                  </a:prstClr>
                </a:solidFill>
                <a:latin typeface="Times New Roman" panose="02020603050405020304" pitchFamily="18" charset="0"/>
                <a:ea typeface="Calibri" panose="020F0502020204030204" pitchFamily="34" charset="0"/>
                <a:cs typeface="Times New Roman" panose="02020603050405020304" pitchFamily="18" charset="0"/>
              </a:rPr>
              <a:t> will have the effect </a:t>
            </a:r>
            <a:r>
              <a:rPr lang="en-US" dirty="0">
                <a:solidFill>
                  <a:prstClr val="black">
                    <a:lumMod val="85000"/>
                    <a:lumOff val="15000"/>
                  </a:prstClr>
                </a:solidFill>
                <a:latin typeface="Times New Roman" panose="02020603050405020304" pitchFamily="18" charset="0"/>
                <a:ea typeface="Calibri" panose="020F0502020204030204" pitchFamily="34" charset="0"/>
                <a:cs typeface="Times New Roman" panose="02020603050405020304" pitchFamily="18" charset="0"/>
              </a:rPr>
              <a:t>on the strength and durability properties of the mortars. So the materials used in the casting </a:t>
            </a:r>
            <a:r>
              <a:rPr lang="en-US" dirty="0" smtClean="0">
                <a:solidFill>
                  <a:prstClr val="black">
                    <a:lumMod val="85000"/>
                    <a:lumOff val="15000"/>
                  </a:prstClr>
                </a:solidFill>
                <a:latin typeface="Times New Roman" panose="02020603050405020304" pitchFamily="18" charset="0"/>
                <a:ea typeface="Calibri" panose="020F0502020204030204" pitchFamily="34" charset="0"/>
                <a:cs typeface="Times New Roman" panose="02020603050405020304" pitchFamily="18" charset="0"/>
              </a:rPr>
              <a:t>of </a:t>
            </a:r>
            <a:r>
              <a:rPr lang="en-US" dirty="0">
                <a:solidFill>
                  <a:prstClr val="black">
                    <a:lumMod val="85000"/>
                    <a:lumOff val="15000"/>
                  </a:prstClr>
                </a:solidFill>
                <a:latin typeface="Times New Roman" panose="02020603050405020304" pitchFamily="18" charset="0"/>
                <a:ea typeface="Calibri" panose="020F0502020204030204" pitchFamily="34" charset="0"/>
                <a:cs typeface="Times New Roman" panose="02020603050405020304" pitchFamily="18" charset="0"/>
              </a:rPr>
              <a:t>specimen are</a:t>
            </a:r>
            <a:br>
              <a:rPr lang="en-US" dirty="0">
                <a:solidFill>
                  <a:prstClr val="black">
                    <a:lumMod val="85000"/>
                    <a:lumOff val="15000"/>
                  </a:prstClr>
                </a:solidFill>
                <a:latin typeface="Times New Roman" panose="02020603050405020304" pitchFamily="18" charset="0"/>
                <a:ea typeface="Calibri" panose="020F0502020204030204" pitchFamily="34" charset="0"/>
                <a:cs typeface="Times New Roman" panose="02020603050405020304" pitchFamily="18" charset="0"/>
              </a:rPr>
            </a:br>
            <a:endParaRPr lang="en-US" dirty="0" smtClean="0">
              <a:solidFill>
                <a:prstClr val="black">
                  <a:lumMod val="85000"/>
                  <a:lumOff val="15000"/>
                </a:prstClr>
              </a:solidFill>
              <a:latin typeface="Times New Roman" panose="02020603050405020304" pitchFamily="18" charset="0"/>
              <a:ea typeface="Calibri" panose="020F0502020204030204" pitchFamily="34" charset="0"/>
              <a:cs typeface="Times New Roman" panose="02020603050405020304" pitchFamily="18" charset="0"/>
            </a:endParaRPr>
          </a:p>
          <a:p>
            <a:r>
              <a:rPr lang="en-US" dirty="0" smtClean="0">
                <a:solidFill>
                  <a:prstClr val="black">
                    <a:lumMod val="85000"/>
                    <a:lumOff val="15000"/>
                  </a:prstClr>
                </a:solidFill>
                <a:latin typeface="Times New Roman" panose="02020603050405020304" pitchFamily="18" charset="0"/>
                <a:ea typeface="Calibri" panose="020F0502020204030204" pitchFamily="34" charset="0"/>
                <a:cs typeface="Times New Roman" panose="02020603050405020304" pitchFamily="18" charset="0"/>
              </a:rPr>
              <a:t>OPC </a:t>
            </a:r>
            <a:r>
              <a:rPr lang="en-US" dirty="0">
                <a:solidFill>
                  <a:prstClr val="black">
                    <a:lumMod val="85000"/>
                    <a:lumOff val="15000"/>
                  </a:prstClr>
                </a:solidFill>
                <a:latin typeface="Times New Roman" panose="02020603050405020304" pitchFamily="18" charset="0"/>
                <a:ea typeface="Calibri" panose="020F0502020204030204" pitchFamily="34" charset="0"/>
                <a:cs typeface="Times New Roman" panose="02020603050405020304" pitchFamily="18" charset="0"/>
              </a:rPr>
              <a:t>43 grade </a:t>
            </a:r>
            <a:r>
              <a:rPr lang="en-US" dirty="0" smtClean="0">
                <a:solidFill>
                  <a:prstClr val="black">
                    <a:lumMod val="85000"/>
                    <a:lumOff val="15000"/>
                  </a:prstClr>
                </a:solidFill>
                <a:latin typeface="Times New Roman" panose="02020603050405020304" pitchFamily="18" charset="0"/>
                <a:ea typeface="Calibri" panose="020F0502020204030204" pitchFamily="34" charset="0"/>
                <a:cs typeface="Times New Roman" panose="02020603050405020304" pitchFamily="18" charset="0"/>
              </a:rPr>
              <a:t>cement</a:t>
            </a:r>
          </a:p>
          <a:p>
            <a:r>
              <a:rPr lang="en-US" dirty="0" smtClean="0">
                <a:solidFill>
                  <a:prstClr val="black">
                    <a:lumMod val="85000"/>
                    <a:lumOff val="15000"/>
                  </a:prstClr>
                </a:solidFill>
                <a:latin typeface="Times New Roman" panose="02020603050405020304" pitchFamily="18" charset="0"/>
                <a:ea typeface="Calibri" panose="020F0502020204030204" pitchFamily="34" charset="0"/>
                <a:cs typeface="Times New Roman" panose="02020603050405020304" pitchFamily="18" charset="0"/>
              </a:rPr>
              <a:t>Manufactured sand</a:t>
            </a:r>
          </a:p>
          <a:p>
            <a:r>
              <a:rPr lang="en-US" dirty="0" smtClean="0">
                <a:solidFill>
                  <a:prstClr val="black">
                    <a:lumMod val="85000"/>
                    <a:lumOff val="15000"/>
                  </a:prstClr>
                </a:solidFill>
                <a:latin typeface="Times New Roman" panose="02020603050405020304" pitchFamily="18" charset="0"/>
                <a:ea typeface="Calibri" panose="020F0502020204030204" pitchFamily="34" charset="0"/>
                <a:cs typeface="Times New Roman" panose="02020603050405020304" pitchFamily="18" charset="0"/>
              </a:rPr>
              <a:t>Sugar </a:t>
            </a:r>
            <a:r>
              <a:rPr lang="en-US" dirty="0">
                <a:solidFill>
                  <a:prstClr val="black">
                    <a:lumMod val="85000"/>
                    <a:lumOff val="15000"/>
                  </a:prstClr>
                </a:solidFill>
                <a:latin typeface="Times New Roman" panose="02020603050405020304" pitchFamily="18" charset="0"/>
                <a:ea typeface="Calibri" panose="020F0502020204030204" pitchFamily="34" charset="0"/>
                <a:cs typeface="Times New Roman" panose="02020603050405020304" pitchFamily="18" charset="0"/>
              </a:rPr>
              <a:t>cane bagasse ash </a:t>
            </a:r>
            <a:endParaRPr lang="en-US" dirty="0" smtClean="0">
              <a:solidFill>
                <a:prstClr val="black">
                  <a:lumMod val="85000"/>
                  <a:lumOff val="15000"/>
                </a:prstClr>
              </a:solidFill>
              <a:latin typeface="Times New Roman" panose="02020603050405020304" pitchFamily="18" charset="0"/>
              <a:ea typeface="Calibri" panose="020F0502020204030204" pitchFamily="34" charset="0"/>
              <a:cs typeface="Times New Roman" panose="02020603050405020304" pitchFamily="18" charset="0"/>
            </a:endParaRPr>
          </a:p>
          <a:p>
            <a:r>
              <a:rPr lang="en-US" dirty="0" smtClean="0">
                <a:solidFill>
                  <a:prstClr val="black">
                    <a:lumMod val="85000"/>
                    <a:lumOff val="15000"/>
                  </a:prstClr>
                </a:solidFill>
                <a:latin typeface="Times New Roman" panose="02020603050405020304" pitchFamily="18" charset="0"/>
                <a:ea typeface="Calibri" panose="020F0502020204030204" pitchFamily="34" charset="0"/>
                <a:cs typeface="Times New Roman" panose="02020603050405020304" pitchFamily="18" charset="0"/>
              </a:rPr>
              <a:t>Fly ash</a:t>
            </a:r>
          </a:p>
          <a:p>
            <a:r>
              <a:rPr lang="en-US" dirty="0" smtClean="0">
                <a:solidFill>
                  <a:prstClr val="black">
                    <a:lumMod val="85000"/>
                    <a:lumOff val="15000"/>
                  </a:prstClr>
                </a:solidFill>
                <a:latin typeface="Times New Roman" panose="02020603050405020304" pitchFamily="18" charset="0"/>
                <a:ea typeface="Calibri" panose="020F0502020204030204" pitchFamily="34" charset="0"/>
                <a:cs typeface="Times New Roman" panose="02020603050405020304" pitchFamily="18" charset="0"/>
              </a:rPr>
              <a:t> Water</a:t>
            </a:r>
          </a:p>
          <a:p>
            <a:pPr marL="0" indent="0">
              <a:buNone/>
            </a:pPr>
            <a:r>
              <a:rPr lang="en-US" dirty="0">
                <a:solidFill>
                  <a:prstClr val="black">
                    <a:lumMod val="85000"/>
                    <a:lumOff val="15000"/>
                  </a:prstClr>
                </a:solidFill>
                <a:latin typeface="Times New Roman" panose="02020603050405020304" pitchFamily="18" charset="0"/>
                <a:ea typeface="Calibri" panose="020F0502020204030204" pitchFamily="34" charset="0"/>
                <a:cs typeface="Times New Roman" panose="02020603050405020304" pitchFamily="18" charset="0"/>
              </a:rPr>
              <a:t/>
            </a:r>
            <a:br>
              <a:rPr lang="en-US" dirty="0">
                <a:solidFill>
                  <a:prstClr val="black">
                    <a:lumMod val="85000"/>
                    <a:lumOff val="15000"/>
                  </a:prstClr>
                </a:solidFill>
                <a:latin typeface="Times New Roman" panose="02020603050405020304" pitchFamily="18" charset="0"/>
                <a:ea typeface="Calibri" panose="020F0502020204030204" pitchFamily="34"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1968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431958"/>
          </a:xfrm>
        </p:spPr>
        <p:txBody>
          <a:bodyPr>
            <a:normAutofit/>
          </a:bodyPr>
          <a:lstStyle/>
          <a:p>
            <a:r>
              <a:rPr lang="en-US" sz="1800" b="1" dirty="0" smtClean="0">
                <a:latin typeface="Times New Roman" panose="02020603050405020304" pitchFamily="18" charset="0"/>
                <a:cs typeface="Times New Roman" panose="02020603050405020304" pitchFamily="18" charset="0"/>
              </a:rPr>
              <a:t>BAGASSE ASH AND FLY ASH SAMPLES</a:t>
            </a:r>
            <a:endParaRPr lang="en-US" sz="18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2043604"/>
            <a:ext cx="3322750" cy="259278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7166" y="2043604"/>
            <a:ext cx="3374265" cy="2592789"/>
          </a:xfrm>
          <a:prstGeom prst="rect">
            <a:avLst/>
          </a:prstGeom>
        </p:spPr>
      </p:pic>
      <p:sp>
        <p:nvSpPr>
          <p:cNvPr id="6" name="TextBox 5"/>
          <p:cNvSpPr txBox="1"/>
          <p:nvPr/>
        </p:nvSpPr>
        <p:spPr>
          <a:xfrm>
            <a:off x="2987899" y="4900411"/>
            <a:ext cx="2202287" cy="373488"/>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Bagasse ash</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701565" y="4900411"/>
            <a:ext cx="1545465"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Fly ash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9328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8075" y="624109"/>
            <a:ext cx="8911687" cy="444836"/>
          </a:xfrm>
        </p:spPr>
        <p:txBody>
          <a:bodyPr/>
          <a:lstStyle/>
          <a:p>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TEST RESULTS ON MATERIALS USED</a:t>
            </a:r>
            <a:endParaRPr lang="en-US" dirty="0"/>
          </a:p>
        </p:txBody>
      </p:sp>
      <p:sp>
        <p:nvSpPr>
          <p:cNvPr id="3" name="Content Placeholder 2"/>
          <p:cNvSpPr>
            <a:spLocks noGrp="1"/>
          </p:cNvSpPr>
          <p:nvPr>
            <p:ph idx="1"/>
          </p:nvPr>
        </p:nvSpPr>
        <p:spPr>
          <a:xfrm>
            <a:off x="2589212" y="1068945"/>
            <a:ext cx="8915400" cy="5383369"/>
          </a:xfrm>
        </p:spPr>
        <p:txBody>
          <a:bodyPr/>
          <a:lstStyle/>
          <a:p>
            <a:pPr marL="0" indent="0">
              <a:buNone/>
            </a:pPr>
            <a:r>
              <a:rPr lang="en-US" b="1" dirty="0" smtClean="0">
                <a:solidFill>
                  <a:schemeClr val="tx1"/>
                </a:solidFill>
                <a:latin typeface="Times New Roman" panose="02020603050405020304" pitchFamily="18" charset="0"/>
                <a:cs typeface="Times New Roman" panose="02020603050405020304" pitchFamily="18" charset="0"/>
              </a:rPr>
              <a:t>TESTS ON CEMENT</a:t>
            </a:r>
          </a:p>
          <a:p>
            <a:pPr marL="0" indent="0">
              <a:buNone/>
            </a:pPr>
            <a:endParaRPr lang="en-US" dirty="0" smtClean="0">
              <a:solidFill>
                <a:schemeClr val="tx1"/>
              </a:solidFill>
            </a:endParaRPr>
          </a:p>
          <a:p>
            <a:pPr marL="0" indent="0">
              <a:buNone/>
            </a:pPr>
            <a:endParaRPr lang="en-US"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882070923"/>
              </p:ext>
            </p:extLst>
          </p:nvPr>
        </p:nvGraphicFramePr>
        <p:xfrm>
          <a:off x="4161418" y="1755900"/>
          <a:ext cx="5562131" cy="3086556"/>
        </p:xfrm>
        <a:graphic>
          <a:graphicData uri="http://schemas.openxmlformats.org/drawingml/2006/table">
            <a:tbl>
              <a:tblPr/>
              <a:tblGrid>
                <a:gridCol w="3967254"/>
                <a:gridCol w="1594877"/>
              </a:tblGrid>
              <a:tr h="461272">
                <a:tc gridSpan="2">
                  <a:txBody>
                    <a:bodyPr/>
                    <a:lstStyle/>
                    <a:p>
                      <a:pPr algn="ctr" fontAlgn="ctr"/>
                      <a:r>
                        <a:rPr lang="en-US" sz="1200" b="1" i="0" u="none" strike="noStrike" dirty="0">
                          <a:solidFill>
                            <a:srgbClr val="000000"/>
                          </a:solidFill>
                          <a:effectLst/>
                          <a:latin typeface="Times New Roman" panose="02020603050405020304" pitchFamily="18" charset="0"/>
                        </a:rPr>
                        <a:t>Tests on cement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461272">
                <a:tc>
                  <a:txBody>
                    <a:bodyPr/>
                    <a:lstStyle/>
                    <a:p>
                      <a:pPr algn="ctr" fontAlgn="ctr"/>
                      <a:r>
                        <a:rPr lang="en-US" sz="1200" b="1" i="0" u="none" strike="noStrike">
                          <a:solidFill>
                            <a:srgbClr val="000000"/>
                          </a:solidFill>
                          <a:effectLst/>
                          <a:latin typeface="Times New Roman" panose="02020603050405020304" pitchFamily="18" charset="0"/>
                        </a:rPr>
                        <a:t>Tests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Times New Roman" panose="02020603050405020304" pitchFamily="18" charset="0"/>
                        </a:rPr>
                        <a:t>Results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1272">
                <a:tc>
                  <a:txBody>
                    <a:bodyPr/>
                    <a:lstStyle/>
                    <a:p>
                      <a:pPr algn="ctr" fontAlgn="ctr"/>
                      <a:r>
                        <a:rPr lang="en-US" sz="1200" b="0" i="0" u="none" strike="noStrike" dirty="0">
                          <a:solidFill>
                            <a:srgbClr val="000000"/>
                          </a:solidFill>
                          <a:effectLst/>
                          <a:latin typeface="Times New Roman" panose="02020603050405020304" pitchFamily="18" charset="0"/>
                        </a:rPr>
                        <a:t>Specific gravity of cement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3.14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9552">
                <a:tc>
                  <a:txBody>
                    <a:bodyPr/>
                    <a:lstStyle/>
                    <a:p>
                      <a:pPr algn="ctr" fontAlgn="ctr"/>
                      <a:r>
                        <a:rPr lang="en-US" sz="1200" b="0" i="0" u="none" strike="noStrike" dirty="0">
                          <a:solidFill>
                            <a:srgbClr val="000000"/>
                          </a:solidFill>
                          <a:effectLst/>
                          <a:latin typeface="Times New Roman" panose="02020603050405020304" pitchFamily="18" charset="0"/>
                        </a:rPr>
                        <a:t>standard consistency of cement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1272">
                <a:tc>
                  <a:txBody>
                    <a:bodyPr/>
                    <a:lstStyle/>
                    <a:p>
                      <a:pPr algn="ctr" fontAlgn="ctr"/>
                      <a:r>
                        <a:rPr lang="en-US" sz="1200" b="0" i="0" u="none" strike="noStrike" dirty="0">
                          <a:solidFill>
                            <a:srgbClr val="000000"/>
                          </a:solidFill>
                          <a:effectLst/>
                          <a:latin typeface="Times New Roman" panose="02020603050405020304" pitchFamily="18" charset="0"/>
                        </a:rPr>
                        <a:t>Initial setting time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35 minutes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81916">
                <a:tc>
                  <a:txBody>
                    <a:bodyPr/>
                    <a:lstStyle/>
                    <a:p>
                      <a:pPr algn="ctr" fontAlgn="ctr"/>
                      <a:r>
                        <a:rPr lang="en-US" sz="1200" b="0" i="0" u="none" strike="noStrike" dirty="0">
                          <a:solidFill>
                            <a:srgbClr val="000000"/>
                          </a:solidFill>
                          <a:effectLst/>
                          <a:latin typeface="Times New Roman" panose="02020603050405020304" pitchFamily="18" charset="0"/>
                        </a:rPr>
                        <a:t>Final setting time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rPr>
                        <a:t>420 minutes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08866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483473"/>
          </a:xfrm>
        </p:spPr>
        <p:txBody>
          <a:bodyPr>
            <a:normAutofit/>
          </a:bodyPr>
          <a:lstStyle/>
          <a:p>
            <a:r>
              <a:rPr lang="en-US" sz="1800" b="1" dirty="0" smtClean="0">
                <a:solidFill>
                  <a:prstClr val="black">
                    <a:lumMod val="85000"/>
                    <a:lumOff val="15000"/>
                  </a:prstClr>
                </a:solidFill>
                <a:latin typeface="Times New Roman" panose="02020603050405020304" pitchFamily="18" charset="0"/>
                <a:cs typeface="Times New Roman" panose="02020603050405020304" pitchFamily="18" charset="0"/>
              </a:rPr>
              <a:t>TESTS </a:t>
            </a:r>
            <a:r>
              <a:rPr lang="en-US" sz="1800" b="1" dirty="0">
                <a:solidFill>
                  <a:prstClr val="black">
                    <a:lumMod val="85000"/>
                    <a:lumOff val="15000"/>
                  </a:prstClr>
                </a:solidFill>
                <a:latin typeface="Times New Roman" panose="02020603050405020304" pitchFamily="18" charset="0"/>
                <a:cs typeface="Times New Roman" panose="02020603050405020304" pitchFamily="18" charset="0"/>
              </a:rPr>
              <a:t>ON  FINE AGGREGATE</a:t>
            </a:r>
            <a:endParaRPr lang="en-US" sz="1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87807335"/>
              </p:ext>
            </p:extLst>
          </p:nvPr>
        </p:nvGraphicFramePr>
        <p:xfrm>
          <a:off x="4076363" y="1673885"/>
          <a:ext cx="5466881" cy="3534819"/>
        </p:xfrm>
        <a:graphic>
          <a:graphicData uri="http://schemas.openxmlformats.org/drawingml/2006/table">
            <a:tbl>
              <a:tblPr/>
              <a:tblGrid>
                <a:gridCol w="4365029"/>
                <a:gridCol w="1101852"/>
              </a:tblGrid>
              <a:tr h="750778">
                <a:tc gridSpan="2">
                  <a:txBody>
                    <a:bodyPr/>
                    <a:lstStyle/>
                    <a:p>
                      <a:pPr algn="ctr" fontAlgn="ctr"/>
                      <a:r>
                        <a:rPr lang="en-US" sz="1200" b="1" i="0" u="none" strike="noStrike" dirty="0">
                          <a:solidFill>
                            <a:srgbClr val="000000"/>
                          </a:solidFill>
                          <a:effectLst/>
                          <a:latin typeface="Times New Roman" panose="02020603050405020304" pitchFamily="18" charset="0"/>
                          <a:cs typeface="Times New Roman" panose="02020603050405020304" pitchFamily="18" charset="0"/>
                        </a:rPr>
                        <a:t>Tests on fine aggregate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460205">
                <a:tc>
                  <a:txBody>
                    <a:bodyPr/>
                    <a:lstStyle/>
                    <a:p>
                      <a:pPr algn="ctr" fontAlgn="ctr"/>
                      <a:r>
                        <a:rPr lang="en-US" sz="1200" b="1" i="0" u="none" strike="noStrike" dirty="0">
                          <a:solidFill>
                            <a:srgbClr val="000000"/>
                          </a:solidFill>
                          <a:effectLst/>
                          <a:latin typeface="Times New Roman" panose="02020603050405020304" pitchFamily="18" charset="0"/>
                          <a:cs typeface="Times New Roman" panose="02020603050405020304" pitchFamily="18" charset="0"/>
                        </a:rPr>
                        <a:t>Tests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Times New Roman" panose="02020603050405020304" pitchFamily="18" charset="0"/>
                          <a:cs typeface="Times New Roman" panose="02020603050405020304" pitchFamily="18" charset="0"/>
                        </a:rPr>
                        <a:t>Results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0778">
                <a:tc>
                  <a:txBody>
                    <a:bodyPr/>
                    <a:lstStyle/>
                    <a:p>
                      <a:pPr algn="ctr" fontAlgn="ctr"/>
                      <a:r>
                        <a:rPr lang="en-US" sz="1200" b="0" i="0" u="none" strike="noStrike" dirty="0">
                          <a:solidFill>
                            <a:srgbClr val="000000"/>
                          </a:solidFill>
                          <a:effectLst/>
                          <a:latin typeface="Times New Roman" panose="02020603050405020304" pitchFamily="18" charset="0"/>
                          <a:cs typeface="Times New Roman" panose="02020603050405020304" pitchFamily="18" charset="0"/>
                        </a:rPr>
                        <a:t>Specific gravity of FA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2.66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22280">
                <a:tc>
                  <a:txBody>
                    <a:bodyPr/>
                    <a:lstStyle/>
                    <a:p>
                      <a:pPr algn="ctr" fontAlgn="ctr"/>
                      <a:r>
                        <a:rPr lang="en-US" sz="1200" b="0" i="0" u="none" strike="noStrike" dirty="0">
                          <a:solidFill>
                            <a:srgbClr val="000000"/>
                          </a:solidFill>
                          <a:effectLst/>
                          <a:latin typeface="Times New Roman" panose="02020603050405020304" pitchFamily="18" charset="0"/>
                          <a:cs typeface="Times New Roman" panose="02020603050405020304" pitchFamily="18" charset="0"/>
                        </a:rPr>
                        <a:t>Water absorption of FA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0778">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Sieve analysis (Finess modulus)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cs typeface="Times New Roman" panose="02020603050405020304" pitchFamily="18" charset="0"/>
                        </a:rPr>
                        <a:t>2.72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02096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556" y="557827"/>
            <a:ext cx="8911687" cy="1116427"/>
          </a:xfrm>
        </p:spPr>
        <p:txBody>
          <a:bodyPr>
            <a:normAutofit/>
          </a:bodyPr>
          <a:lstStyle/>
          <a:p>
            <a:r>
              <a:rPr lang="en-US" sz="2000" b="1" dirty="0" smtClean="0">
                <a:latin typeface="Times New Roman" panose="02020603050405020304" pitchFamily="18" charset="0"/>
                <a:cs typeface="Times New Roman" panose="02020603050405020304" pitchFamily="18" charset="0"/>
              </a:rPr>
              <a:t>TESTS </a:t>
            </a:r>
            <a:r>
              <a:rPr lang="en-US" sz="2000" b="1" dirty="0">
                <a:latin typeface="Times New Roman" panose="02020603050405020304" pitchFamily="18" charset="0"/>
                <a:cs typeface="Times New Roman" panose="02020603050405020304" pitchFamily="18" charset="0"/>
              </a:rPr>
              <a:t>ON BAGASSE ASH AND FLY </a:t>
            </a:r>
            <a:r>
              <a:rPr lang="en-US" sz="2000" b="1" dirty="0" smtClean="0">
                <a:latin typeface="Times New Roman" panose="02020603050405020304" pitchFamily="18" charset="0"/>
                <a:cs typeface="Times New Roman" panose="02020603050405020304" pitchFamily="18" charset="0"/>
              </a:rPr>
              <a:t>ASH</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                                                        Loss on ignition test </a:t>
            </a:r>
            <a:endParaRPr lang="en-US" sz="20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6946712"/>
              </p:ext>
            </p:extLst>
          </p:nvPr>
        </p:nvGraphicFramePr>
        <p:xfrm>
          <a:off x="913843" y="1905000"/>
          <a:ext cx="5414645" cy="3014731"/>
        </p:xfrm>
        <a:graphic>
          <a:graphicData uri="http://schemas.openxmlformats.org/drawingml/2006/table">
            <a:tbl>
              <a:tblPr firstRow="1" firstCol="1" bandRow="1"/>
              <a:tblGrid>
                <a:gridCol w="882015"/>
                <a:gridCol w="1727835"/>
                <a:gridCol w="587375"/>
                <a:gridCol w="457200"/>
                <a:gridCol w="571500"/>
                <a:gridCol w="1188720"/>
              </a:tblGrid>
              <a:tr h="502229">
                <a:tc>
                  <a:txBody>
                    <a:bodyPr/>
                    <a:lstStyle/>
                    <a:p>
                      <a:pPr marL="0" marR="0" algn="ctr">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SI.No</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Sample type</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W1 (gm)</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W2 (gm)</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W3 (gm)</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LOI value (%)</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4022">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 sieved through 300 micron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27.05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4022">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 sieved through 150 micron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229">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 sieved through 90 micron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229">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 sieved through 75 micron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6.67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06615727"/>
              </p:ext>
            </p:extLst>
          </p:nvPr>
        </p:nvGraphicFramePr>
        <p:xfrm>
          <a:off x="6489052" y="1905000"/>
          <a:ext cx="5365750" cy="3014730"/>
        </p:xfrm>
        <a:graphic>
          <a:graphicData uri="http://schemas.openxmlformats.org/drawingml/2006/table">
            <a:tbl>
              <a:tblPr firstRow="1" firstCol="1" bandRow="1"/>
              <a:tblGrid>
                <a:gridCol w="865505"/>
                <a:gridCol w="1695450"/>
                <a:gridCol w="521970"/>
                <a:gridCol w="571500"/>
                <a:gridCol w="514350"/>
                <a:gridCol w="1196975"/>
              </a:tblGrid>
              <a:tr h="502344">
                <a:tc>
                  <a:txBody>
                    <a:bodyPr/>
                    <a:lstStyle/>
                    <a:p>
                      <a:pPr marL="0" marR="0" algn="ctr">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SI.No</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Sample type</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W1 (gm)</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W2 (gm)</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W3 (gm)</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LOI value (%)</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3849">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 sieved through 300 micron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51.33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3849">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 sieved through 150 micron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53.21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344">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 sieved through 90 micron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45.57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5.625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344">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 sieved through 75 micron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itle 1"/>
          <p:cNvSpPr txBox="1">
            <a:spLocks/>
          </p:cNvSpPr>
          <p:nvPr/>
        </p:nvSpPr>
        <p:spPr>
          <a:xfrm>
            <a:off x="1109708" y="505229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smtClean="0">
                <a:latin typeface="Times New Roman" panose="02020603050405020304" pitchFamily="18" charset="0"/>
                <a:cs typeface="Times New Roman" panose="02020603050405020304" pitchFamily="18" charset="0"/>
              </a:rPr>
              <a:t>                      BAGASSE ASH                                                                   FLY ASH</a:t>
            </a:r>
            <a:br>
              <a:rPr lang="en-US" sz="2000" b="1"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0230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6863" y="469564"/>
            <a:ext cx="9242760" cy="586504"/>
          </a:xfrm>
        </p:spPr>
        <p:txBody>
          <a:bodyPr>
            <a:normAutofit fontScale="90000"/>
          </a:bodyPr>
          <a:lstStyle/>
          <a:p>
            <a:r>
              <a:rPr lang="en-US" sz="2000" b="1" dirty="0" smtClean="0">
                <a:latin typeface="Times New Roman" panose="02020603050405020304" pitchFamily="18" charset="0"/>
                <a:cs typeface="Times New Roman" panose="02020603050405020304" pitchFamily="18" charset="0"/>
              </a:rPr>
              <a:t>CONDUCTOMETERIC </a:t>
            </a:r>
            <a:r>
              <a:rPr lang="en-US" sz="2000" b="1" dirty="0">
                <a:latin typeface="Times New Roman" panose="02020603050405020304" pitchFamily="18" charset="0"/>
                <a:cs typeface="Times New Roman" panose="02020603050405020304" pitchFamily="18" charset="0"/>
              </a:rPr>
              <a:t>METHOD FOR BAGASSE ASH AND FLY </a:t>
            </a:r>
            <a:r>
              <a:rPr lang="en-US" sz="2000" b="1" dirty="0" smtClean="0">
                <a:latin typeface="Times New Roman" panose="02020603050405020304" pitchFamily="18" charset="0"/>
                <a:cs typeface="Times New Roman" panose="02020603050405020304" pitchFamily="18" charset="0"/>
              </a:rPr>
              <a:t>AS</a:t>
            </a:r>
            <a:r>
              <a:rPr lang="en-US" sz="2000" b="1" dirty="0" smtClean="0"/>
              <a:t>H</a:t>
            </a:r>
            <a:br>
              <a:rPr lang="en-US" sz="2000" b="1" dirty="0" smtClean="0"/>
            </a:br>
            <a:endParaRPr lang="en-US" sz="2000" b="1"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2592925" y="1519899"/>
            <a:ext cx="863166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Calculations for bagasse ash:</a:t>
            </a:r>
            <a:endPar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Sample taken =2.5 gms</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Calcium hydroxide solution taken = 100 ml </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Initial conductivity value = 4.35 mS</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Final conductivity value (after 2 mins) = 3.56 mS</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∆σ 2min value is greater than 0.4 hence the bagasse ash exhibits variable pozzolonicity</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Calculations for fly ash:</a:t>
            </a:r>
            <a:endPar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Sample taken = 2.5 gms</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Calcium hydroxide solution taken = 100 ml</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Initial conductivity value = 6mS</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Final conductivity value(after 2 mins) = 4.6 mS</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3"/>
          <p:cNvSpPr>
            <a:spLocks noChangeArrowheads="1"/>
          </p:cNvSpPr>
          <p:nvPr/>
        </p:nvSpPr>
        <p:spPr bwMode="auto">
          <a:xfrm>
            <a:off x="2592925" y="4566887"/>
            <a:ext cx="78196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r>
            <a:b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en-US"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∆σ 2min value is greater than 1.4 hence the fly ash exhibit good pozzolonicity</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3629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34847"/>
          </a:xfrm>
        </p:spPr>
        <p:txBody>
          <a:bodyPr>
            <a:normAutofit fontScale="90000"/>
          </a:bodyPr>
          <a:lstStyle/>
          <a:p>
            <a:pPr marL="0" marR="0">
              <a:lnSpc>
                <a:spcPct val="107000"/>
              </a:lnSpc>
              <a:spcBef>
                <a:spcPts val="0"/>
              </a:spcBef>
              <a:spcAft>
                <a:spcPts val="800"/>
              </a:spcAft>
            </a:pP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BAGASSE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ASH SIEVING </a:t>
            </a: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b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ea typeface="Times New Roman" panose="02020603050405020304" pitchFamily="18" charset="0"/>
                <a:cs typeface="Times New Roman" panose="02020603050405020304" pitchFamily="18" charset="0"/>
              </a:rPr>
            </a:br>
            <a:r>
              <a:rPr lang="en-US" sz="1800" b="1" dirty="0">
                <a:latin typeface="Times New Roman" panose="02020603050405020304" pitchFamily="18" charset="0"/>
                <a:ea typeface="Calibri" panose="020F0502020204030204" pitchFamily="34" charset="0"/>
                <a:cs typeface="Times New Roman" panose="02020603050405020304" pitchFamily="18" charset="0"/>
              </a:rPr>
              <a:t/>
            </a:r>
            <a:br>
              <a:rPr lang="en-US" sz="1800" b="1" dirty="0">
                <a:latin typeface="Times New Roman" panose="02020603050405020304" pitchFamily="18" charset="0"/>
                <a:ea typeface="Calibri" panose="020F0502020204030204" pitchFamily="34"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37231367"/>
              </p:ext>
            </p:extLst>
          </p:nvPr>
        </p:nvGraphicFramePr>
        <p:xfrm>
          <a:off x="3739820" y="1883618"/>
          <a:ext cx="5691809" cy="3032976"/>
        </p:xfrm>
        <a:graphic>
          <a:graphicData uri="http://schemas.openxmlformats.org/drawingml/2006/table">
            <a:tbl>
              <a:tblPr firstRow="1" firstCol="1" bandRow="1"/>
              <a:tblGrid>
                <a:gridCol w="938721"/>
                <a:gridCol w="1530680"/>
                <a:gridCol w="1066398"/>
                <a:gridCol w="1078005"/>
                <a:gridCol w="1078005"/>
              </a:tblGrid>
              <a:tr h="1516488">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 Sieve size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t>
                      </a:r>
                      <a:r>
                        <a:rPr lang="en-US" sz="12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etained(gm</a:t>
                      </a: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Percentage Retained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Cumulative Percentage Retained (F)</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Percentage Passing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5496">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91.96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5496">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66.76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5496">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itle 1"/>
          <p:cNvSpPr txBox="1">
            <a:spLocks/>
          </p:cNvSpPr>
          <p:nvPr/>
        </p:nvSpPr>
        <p:spPr>
          <a:xfrm>
            <a:off x="-480192" y="1651411"/>
            <a:ext cx="8911687" cy="634847"/>
          </a:xfrm>
          <a:prstGeom prst="rect">
            <a:avLst/>
          </a:prstGeom>
        </p:spPr>
        <p:txBody>
          <a:bodyPr vert="horz" lIns="91440" tIns="45720" rIns="91440" bIns="45720" rtlCol="0" anchor="t">
            <a:normAutofit fontScale="90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07000"/>
              </a:lnSpc>
              <a:spcBef>
                <a:spcPts val="0"/>
              </a:spcBef>
              <a:spcAft>
                <a:spcPts val="800"/>
              </a:spcAft>
            </a:pPr>
            <a:r>
              <a:rPr lang="en-US" sz="1800" b="1" dirty="0" smtClean="0">
                <a:latin typeface="Times New Roman" panose="02020603050405020304" pitchFamily="18" charset="0"/>
                <a:ea typeface="Calibri" panose="020F0502020204030204" pitchFamily="34" charset="0"/>
                <a:cs typeface="Times New Roman" panose="02020603050405020304" pitchFamily="18" charset="0"/>
              </a:rPr>
              <a:t/>
            </a:r>
            <a:br>
              <a:rPr lang="en-US" sz="1800" b="1" dirty="0" smtClean="0">
                <a:latin typeface="Times New Roman" panose="02020603050405020304" pitchFamily="18" charset="0"/>
                <a:ea typeface="Calibri" panose="020F0502020204030204" pitchFamily="34"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635778" y="1248771"/>
            <a:ext cx="12825979" cy="634847"/>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Bef>
                <a:spcPts val="0"/>
              </a:spcBef>
              <a:spcAft>
                <a:spcPts val="800"/>
              </a:spcAft>
            </a:pPr>
            <a:r>
              <a:rPr lang="en-US" sz="1600" b="1" dirty="0" smtClean="0">
                <a:latin typeface="Times New Roman" panose="02020603050405020304" pitchFamily="18" charset="0"/>
                <a:cs typeface="Times New Roman" panose="02020603050405020304" pitchFamily="18" charset="0"/>
              </a:rPr>
              <a:t>                                      Dry sieving results of bagasse ash</a:t>
            </a:r>
            <a:endParaRPr lang="en-US" sz="16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Rectangle 6"/>
              <p:cNvSpPr/>
              <p:nvPr/>
            </p:nvSpPr>
            <p:spPr>
              <a:xfrm>
                <a:off x="3739820" y="5148801"/>
                <a:ext cx="6096000" cy="1068562"/>
              </a:xfrm>
              <a:prstGeom prst="rect">
                <a:avLst/>
              </a:prstGeom>
            </p:spPr>
            <p:txBody>
              <a:bodyPr>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Weight of bagasse ash sample taken = 250gms</a:t>
                </a:r>
              </a:p>
              <a:p>
                <a:pPr>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Fineness modulus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𝐹</m:t>
                        </m:r>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100</m:t>
                        </m:r>
                      </m:den>
                    </m:f>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 182.84</m:t>
                        </m:r>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100</m:t>
                        </m:r>
                      </m:den>
                    </m:f>
                  </m:oMath>
                </a14:m>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 1.82%</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3739820" y="5148801"/>
                <a:ext cx="6096000" cy="1068562"/>
              </a:xfrm>
              <a:prstGeom prst="rect">
                <a:avLst/>
              </a:prstGeom>
              <a:blipFill rotWithShape="0">
                <a:blip r:embed="rId2"/>
                <a:stretch>
                  <a:fillRect l="-800" t="-3429" b="-4571"/>
                </a:stretch>
              </a:blipFill>
            </p:spPr>
            <p:txBody>
              <a:bodyPr/>
              <a:lstStyle/>
              <a:p>
                <a:r>
                  <a:rPr lang="en-US">
                    <a:noFill/>
                  </a:rPr>
                  <a:t> </a:t>
                </a:r>
              </a:p>
            </p:txBody>
          </p:sp>
        </mc:Fallback>
      </mc:AlternateContent>
    </p:spTree>
    <p:extLst>
      <p:ext uri="{BB962C8B-B14F-4D97-AF65-F5344CB8AC3E}">
        <p14:creationId xmlns:p14="http://schemas.microsoft.com/office/powerpoint/2010/main" val="2953879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6050"/>
          </a:xfrm>
        </p:spPr>
        <p:txBody>
          <a:bodyPr>
            <a:normAutofit/>
          </a:bodyPr>
          <a:lstStyle/>
          <a:p>
            <a:r>
              <a:rPr lang="en-US" sz="2800" b="1" dirty="0" smtClean="0">
                <a:latin typeface="Times New Roman" panose="02020603050405020304" pitchFamily="18" charset="0"/>
                <a:cs typeface="Times New Roman" panose="02020603050405020304" pitchFamily="18" charset="0"/>
              </a:rPr>
              <a:t>TABLE OF CONTENTS</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392702"/>
            <a:ext cx="8915400" cy="4518520"/>
          </a:xfrm>
        </p:spPr>
        <p:txBody>
          <a:bodyPr/>
          <a:lstStyle/>
          <a:p>
            <a:pPr marL="0" indent="0">
              <a:buNone/>
            </a:pPr>
            <a:r>
              <a:rPr lang="en-US" b="1" dirty="0" smtClean="0">
                <a:solidFill>
                  <a:schemeClr val="tx1"/>
                </a:solidFill>
                <a:latin typeface="Times New Roman" panose="02020603050405020304" pitchFamily="18" charset="0"/>
                <a:cs typeface="Times New Roman" panose="02020603050405020304" pitchFamily="18" charset="0"/>
              </a:rPr>
              <a:t>INTRODUCTION</a:t>
            </a: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LITERATURE REVIEW</a:t>
            </a: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OBJECTIVES OF PROPOSED WORK</a:t>
            </a:r>
          </a:p>
          <a:p>
            <a:pPr marL="0" indent="0">
              <a:buNone/>
            </a:pPr>
            <a:r>
              <a:rPr lang="en-US" b="1" dirty="0">
                <a:solidFill>
                  <a:schemeClr val="tx1"/>
                </a:solidFill>
                <a:latin typeface="Times New Roman" panose="02020603050405020304" pitchFamily="18" charset="0"/>
                <a:cs typeface="Times New Roman" panose="02020603050405020304" pitchFamily="18" charset="0"/>
              </a:rPr>
              <a:t>METHODOLOGY </a:t>
            </a:r>
            <a:endParaRPr lang="en-US" b="1"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BRIEF DETAILS </a:t>
            </a:r>
            <a:r>
              <a:rPr lang="en-US" b="1" dirty="0">
                <a:solidFill>
                  <a:schemeClr val="tx1"/>
                </a:solidFill>
                <a:latin typeface="Times New Roman" panose="02020603050405020304" pitchFamily="18" charset="0"/>
                <a:cs typeface="Times New Roman" panose="02020603050405020304" pitchFamily="18" charset="0"/>
              </a:rPr>
              <a:t>OF EXPERIMETNAL </a:t>
            </a:r>
            <a:r>
              <a:rPr lang="en-US" b="1" dirty="0" smtClean="0">
                <a:solidFill>
                  <a:schemeClr val="tx1"/>
                </a:solidFill>
                <a:latin typeface="Times New Roman" panose="02020603050405020304" pitchFamily="18" charset="0"/>
                <a:cs typeface="Times New Roman" panose="02020603050405020304" pitchFamily="18" charset="0"/>
              </a:rPr>
              <a:t>WORK</a:t>
            </a: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RESULTS AND DISCUSSIONS</a:t>
            </a: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CONCLUSIONS</a:t>
            </a: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REFERENCES</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2466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a:latin typeface="Times New Roman" panose="02020603050405020304" pitchFamily="18" charset="0"/>
                <a:cs typeface="Times New Roman" panose="02020603050405020304" pitchFamily="18" charset="0"/>
              </a:rPr>
              <a:t>Wet sieving results of fly ash</a:t>
            </a:r>
            <a:br>
              <a:rPr lang="en-US" sz="1800" b="1"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p:cNvSpPr/>
              <p:nvPr/>
            </p:nvSpPr>
            <p:spPr>
              <a:xfrm>
                <a:off x="2592925" y="1605983"/>
                <a:ext cx="7362443" cy="1607620"/>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Weight of sample takin = 100 grams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Weight of fly ash retained in 45 micron sieve after oven drying at 100</a:t>
                </a:r>
                <a14:m>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for 24 hours = 27.6 grams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Percentage of fly ash retained is </a:t>
                </a:r>
                <a14:m>
                  <m:oMath xmlns:m="http://schemas.openxmlformats.org/officeDocument/2006/math">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27.6</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100</m:t>
                        </m:r>
                      </m:den>
                    </m:f>
                  </m:oMath>
                </a14:m>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x 100 = 27.6%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2592925" y="1605983"/>
                <a:ext cx="7362443" cy="1607620"/>
              </a:xfrm>
              <a:prstGeom prst="rect">
                <a:avLst/>
              </a:prstGeom>
              <a:blipFill rotWithShape="0">
                <a:blip r:embed="rId2"/>
                <a:stretch>
                  <a:fillRect l="-662" t="-1894" b="-1136"/>
                </a:stretch>
              </a:blipFill>
            </p:spPr>
            <p:txBody>
              <a:bodyPr/>
              <a:lstStyle/>
              <a:p>
                <a:r>
                  <a:rPr lang="en-US">
                    <a:noFill/>
                  </a:rPr>
                  <a:t> </a:t>
                </a:r>
              </a:p>
            </p:txBody>
          </p:sp>
        </mc:Fallback>
      </mc:AlternateContent>
    </p:spTree>
    <p:extLst>
      <p:ext uri="{BB962C8B-B14F-4D97-AF65-F5344CB8AC3E}">
        <p14:creationId xmlns:p14="http://schemas.microsoft.com/office/powerpoint/2010/main" val="939368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836" y="434003"/>
            <a:ext cx="8911687" cy="1280890"/>
          </a:xfrm>
        </p:spPr>
        <p:txBody>
          <a:bodyPr>
            <a:normAutofit/>
          </a:bodyPr>
          <a:lstStyle/>
          <a:p>
            <a:pPr algn="ctr"/>
            <a:r>
              <a:rPr lang="en-US" sz="2000" b="1" dirty="0" smtClean="0">
                <a:latin typeface="Times New Roman" panose="02020603050405020304" pitchFamily="18" charset="0"/>
                <a:cs typeface="Times New Roman" panose="02020603050405020304" pitchFamily="18" charset="0"/>
              </a:rPr>
              <a:t>SPECIFIC </a:t>
            </a:r>
            <a:r>
              <a:rPr lang="en-US" sz="2000" b="1" dirty="0">
                <a:latin typeface="Times New Roman" panose="02020603050405020304" pitchFamily="18" charset="0"/>
                <a:cs typeface="Times New Roman" panose="02020603050405020304" pitchFamily="18" charset="0"/>
              </a:rPr>
              <a:t>GRAVITY OF BAGASSE ASH AND FLY ASH</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48153844"/>
              </p:ext>
            </p:extLst>
          </p:nvPr>
        </p:nvGraphicFramePr>
        <p:xfrm>
          <a:off x="4295101" y="1238800"/>
          <a:ext cx="5087155" cy="1324099"/>
        </p:xfrm>
        <a:graphic>
          <a:graphicData uri="http://schemas.openxmlformats.org/drawingml/2006/table">
            <a:tbl>
              <a:tblPr firstRow="1" firstCol="1" bandRow="1">
                <a:tableStyleId>{5C22544A-7EE6-4342-B048-85BDC9FD1C3A}</a:tableStyleId>
              </a:tblPr>
              <a:tblGrid>
                <a:gridCol w="935656"/>
                <a:gridCol w="3255145"/>
                <a:gridCol w="896354"/>
              </a:tblGrid>
              <a:tr h="448811">
                <a:tc>
                  <a:txBody>
                    <a:bodyPr/>
                    <a:lstStyle/>
                    <a:p>
                      <a:pPr marL="0" marR="0" algn="ctr">
                        <a:lnSpc>
                          <a:spcPct val="107000"/>
                        </a:lnSpc>
                        <a:spcBef>
                          <a:spcPts val="0"/>
                        </a:spcBef>
                        <a:spcAft>
                          <a:spcPts val="0"/>
                        </a:spcAft>
                      </a:pPr>
                      <a:r>
                        <a:rPr lang="en-US" sz="1200" dirty="0">
                          <a:effectLst/>
                        </a:rPr>
                        <a:t>SI.No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Sample size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Specific gravity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26477">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Sample of bagasse ash passing through 150 micron sieve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1.971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48811">
                <a:tc>
                  <a:txBody>
                    <a:bodyPr/>
                    <a:lstStyle/>
                    <a:p>
                      <a:pPr marL="0" marR="0" algn="ctr">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Sample of fly ash passing through 150 micron sieve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2.275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
        <p:nvSpPr>
          <p:cNvPr id="5" name="Title 1"/>
          <p:cNvSpPr txBox="1">
            <a:spLocks/>
          </p:cNvSpPr>
          <p:nvPr/>
        </p:nvSpPr>
        <p:spPr>
          <a:xfrm>
            <a:off x="2567165" y="2778763"/>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b="1" dirty="0" smtClean="0">
                <a:latin typeface="Times New Roman" panose="02020603050405020304" pitchFamily="18" charset="0"/>
                <a:cs typeface="Times New Roman" panose="02020603050405020304" pitchFamily="18" charset="0"/>
              </a:rPr>
              <a:t>STANDARD CONSISTENCY , INITIAL SETTING AND FINAL SETTING TIME TESTS ON BLEDNED CEMENT</a:t>
            </a:r>
            <a:br>
              <a:rPr lang="en-US" sz="2000" b="1" dirty="0" smtClean="0">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9599774"/>
              </p:ext>
            </p:extLst>
          </p:nvPr>
        </p:nvGraphicFramePr>
        <p:xfrm>
          <a:off x="2949261" y="3626769"/>
          <a:ext cx="7778839" cy="2851303"/>
        </p:xfrm>
        <a:graphic>
          <a:graphicData uri="http://schemas.openxmlformats.org/drawingml/2006/table">
            <a:tbl>
              <a:tblPr firstRow="1" firstCol="1" bandRow="1"/>
              <a:tblGrid>
                <a:gridCol w="524416"/>
                <a:gridCol w="1557357"/>
                <a:gridCol w="803399"/>
                <a:gridCol w="874911"/>
                <a:gridCol w="1004689"/>
                <a:gridCol w="1004689"/>
                <a:gridCol w="1004689"/>
                <a:gridCol w="1004689"/>
              </a:tblGrid>
              <a:tr h="1340326">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SI.No</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Tests</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cement</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 replacement ( 5% bagasse ash 5% + fly ash)</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 replacement ( 10% bagasse ash + 10% fly ash)</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30% replacement ( 15%  bagasse ash +  15% fly ash)</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40% replacement ( 20% bagasse ash + 20% fly ash)</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 replacement ( 25% bagasse ash + 25% fly ash)</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62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Standard consistency</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39%</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69%</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78%</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98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Initial setting time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35 min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145 min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245 min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300 min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360 min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400 min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747">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Final setting time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420 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600 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720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815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940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1200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7907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8002" y="544411"/>
            <a:ext cx="8911687" cy="1280890"/>
          </a:xfrm>
        </p:spPr>
        <p:txBody>
          <a:bodyPr>
            <a:normAutofit/>
          </a:bodyPr>
          <a:lstStyle/>
          <a:p>
            <a:r>
              <a:rPr lang="en-US" sz="2000" b="1" dirty="0" smtClean="0">
                <a:latin typeface="Times New Roman" panose="02020603050405020304" pitchFamily="18" charset="0"/>
                <a:cs typeface="Times New Roman" panose="02020603050405020304" pitchFamily="18" charset="0"/>
              </a:rPr>
              <a:t>Flow test table for the mortars</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                                Results of flow table tests for 1:4 grade mort</a:t>
            </a:r>
            <a:r>
              <a:rPr lang="en-US" sz="2000" b="1" dirty="0" smtClean="0">
                <a:latin typeface="Times New Roman" panose="02020603050405020304" pitchFamily="18" charset="0"/>
                <a:cs typeface="Times New Roman" panose="02020603050405020304" pitchFamily="18" charset="0"/>
              </a:rPr>
              <a:t>ars</a:t>
            </a:r>
            <a:endParaRPr lang="en-US" sz="2000"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24690210"/>
              </p:ext>
            </p:extLst>
          </p:nvPr>
        </p:nvGraphicFramePr>
        <p:xfrm>
          <a:off x="1878002" y="2083933"/>
          <a:ext cx="4561434" cy="2655493"/>
        </p:xfrm>
        <a:graphic>
          <a:graphicData uri="http://schemas.openxmlformats.org/drawingml/2006/table">
            <a:tbl>
              <a:tblPr firstRow="1" firstCol="1" bandRow="1"/>
              <a:tblGrid>
                <a:gridCol w="1104756"/>
                <a:gridCol w="2334660"/>
                <a:gridCol w="1122018"/>
              </a:tblGrid>
              <a:tr h="887611">
                <a:tc>
                  <a:txBody>
                    <a:bodyPr/>
                    <a:lstStyle/>
                    <a:p>
                      <a:pPr marL="0" marR="0" algn="ctr">
                        <a:lnSpc>
                          <a:spcPct val="107000"/>
                        </a:lnSpc>
                        <a:spcBef>
                          <a:spcPts val="0"/>
                        </a:spcBef>
                        <a:spcAft>
                          <a:spcPts val="0"/>
                        </a:spcAft>
                      </a:pPr>
                      <a:r>
                        <a:rPr lang="en-US" sz="12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SI.No</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percentage of bagasse ash  and fly ash replacement in equal proportion for 1:4</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Water percentage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47">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47">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47">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47">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47">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47">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121.7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Chart 4"/>
          <p:cNvGraphicFramePr/>
          <p:nvPr>
            <p:extLst>
              <p:ext uri="{D42A27DB-BD31-4B8C-83A1-F6EECF244321}">
                <p14:modId xmlns:p14="http://schemas.microsoft.com/office/powerpoint/2010/main" val="3747882403"/>
              </p:ext>
            </p:extLst>
          </p:nvPr>
        </p:nvGraphicFramePr>
        <p:xfrm>
          <a:off x="6887883" y="2104412"/>
          <a:ext cx="4509920" cy="26145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864465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738" y="469563"/>
            <a:ext cx="8911687" cy="509231"/>
          </a:xfrm>
        </p:spPr>
        <p:txBody>
          <a:bodyPr>
            <a:normAutofit fontScale="90000"/>
          </a:bodyPr>
          <a:lstStyle/>
          <a:p>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18702186"/>
              </p:ext>
            </p:extLst>
          </p:nvPr>
        </p:nvGraphicFramePr>
        <p:xfrm>
          <a:off x="1622738" y="1849387"/>
          <a:ext cx="4855336" cy="3062635"/>
        </p:xfrm>
        <a:graphic>
          <a:graphicData uri="http://schemas.openxmlformats.org/drawingml/2006/table">
            <a:tbl>
              <a:tblPr firstRow="1" firstCol="1" bandRow="1"/>
              <a:tblGrid>
                <a:gridCol w="1175889"/>
                <a:gridCol w="2484377"/>
                <a:gridCol w="1195070"/>
              </a:tblGrid>
              <a:tr h="1020877">
                <a:tc>
                  <a:txBody>
                    <a:bodyPr/>
                    <a:lstStyle/>
                    <a:p>
                      <a:pPr marL="0" marR="0" algn="ctr">
                        <a:lnSpc>
                          <a:spcPct val="107000"/>
                        </a:lnSpc>
                        <a:spcBef>
                          <a:spcPts val="0"/>
                        </a:spcBef>
                        <a:spcAft>
                          <a:spcPts val="0"/>
                        </a:spcAft>
                      </a:pPr>
                      <a:r>
                        <a:rPr lang="en-US" sz="12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SI.No</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12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ercentage </a:t>
                      </a: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 bagasse ash  and fly ash replacement in equal proportion for 1:6</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Water percentage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293">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293">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293">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293">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293">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293">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176.6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Chart 4"/>
          <p:cNvGraphicFramePr/>
          <p:nvPr>
            <p:extLst>
              <p:ext uri="{D42A27DB-BD31-4B8C-83A1-F6EECF244321}">
                <p14:modId xmlns:p14="http://schemas.microsoft.com/office/powerpoint/2010/main" val="1099938043"/>
              </p:ext>
            </p:extLst>
          </p:nvPr>
        </p:nvGraphicFramePr>
        <p:xfrm>
          <a:off x="6932612" y="1944710"/>
          <a:ext cx="4684132" cy="2967311"/>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3680809" y="578684"/>
            <a:ext cx="4894930" cy="400110"/>
          </a:xfrm>
          <a:prstGeom prst="rect">
            <a:avLst/>
          </a:prstGeom>
        </p:spPr>
        <p:txBody>
          <a:bodyPr wrap="none">
            <a:spAutoFit/>
          </a:bodyPr>
          <a:lstStyle/>
          <a:p>
            <a:r>
              <a:rPr lang="en-US" b="1" dirty="0">
                <a:solidFill>
                  <a:prstClr val="black">
                    <a:lumMod val="85000"/>
                    <a:lumOff val="15000"/>
                  </a:prstClr>
                </a:solidFill>
                <a:latin typeface="Times New Roman" panose="02020603050405020304" pitchFamily="18" charset="0"/>
                <a:ea typeface="+mj-ea"/>
                <a:cs typeface="Times New Roman" panose="02020603050405020304" pitchFamily="18" charset="0"/>
              </a:rPr>
              <a:t>Results of flow table tests for </a:t>
            </a:r>
            <a:r>
              <a:rPr lang="en-US" b="1" dirty="0" smtClean="0">
                <a:solidFill>
                  <a:prstClr val="black">
                    <a:lumMod val="85000"/>
                    <a:lumOff val="15000"/>
                  </a:prstClr>
                </a:solidFill>
                <a:latin typeface="Times New Roman" panose="02020603050405020304" pitchFamily="18" charset="0"/>
                <a:ea typeface="+mj-ea"/>
                <a:cs typeface="Times New Roman" panose="02020603050405020304" pitchFamily="18" charset="0"/>
              </a:rPr>
              <a:t>1:6 </a:t>
            </a:r>
            <a:r>
              <a:rPr lang="en-US" b="1" dirty="0">
                <a:solidFill>
                  <a:prstClr val="black">
                    <a:lumMod val="85000"/>
                    <a:lumOff val="15000"/>
                  </a:prstClr>
                </a:solidFill>
                <a:latin typeface="Times New Roman" panose="02020603050405020304" pitchFamily="18" charset="0"/>
                <a:ea typeface="+mj-ea"/>
                <a:cs typeface="Times New Roman" panose="02020603050405020304" pitchFamily="18" charset="0"/>
              </a:rPr>
              <a:t>grade </a:t>
            </a:r>
            <a:r>
              <a:rPr lang="en-US" b="1" dirty="0" smtClean="0">
                <a:solidFill>
                  <a:prstClr val="black">
                    <a:lumMod val="85000"/>
                    <a:lumOff val="15000"/>
                  </a:prstClr>
                </a:solidFill>
                <a:latin typeface="Times New Roman" panose="02020603050405020304" pitchFamily="18" charset="0"/>
                <a:ea typeface="+mj-ea"/>
                <a:cs typeface="Times New Roman" panose="02020603050405020304" pitchFamily="18" charset="0"/>
              </a:rPr>
              <a:t>mort</a:t>
            </a:r>
            <a:r>
              <a:rPr lang="en-US" sz="2000" b="1" dirty="0" smtClean="0">
                <a:solidFill>
                  <a:prstClr val="black">
                    <a:lumMod val="85000"/>
                    <a:lumOff val="15000"/>
                  </a:prstClr>
                </a:solidFill>
                <a:latin typeface="Times New Roman" panose="02020603050405020304" pitchFamily="18" charset="0"/>
                <a:ea typeface="+mj-ea"/>
                <a:cs typeface="Times New Roman" panose="02020603050405020304" pitchFamily="18" charset="0"/>
              </a:rPr>
              <a:t>ars</a:t>
            </a:r>
            <a:endParaRPr lang="en-US" dirty="0"/>
          </a:p>
        </p:txBody>
      </p:sp>
    </p:spTree>
    <p:extLst>
      <p:ext uri="{BB962C8B-B14F-4D97-AF65-F5344CB8AC3E}">
        <p14:creationId xmlns:p14="http://schemas.microsoft.com/office/powerpoint/2010/main" val="24742136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2621" y="186228"/>
            <a:ext cx="8911687" cy="599383"/>
          </a:xfrm>
        </p:spPr>
        <p:txBody>
          <a:bodyPr>
            <a:normAutofit/>
          </a:bodyPr>
          <a:lstStyle/>
          <a:p>
            <a:r>
              <a:rPr lang="en-US" sz="2000" b="1" dirty="0" smtClean="0">
                <a:latin typeface="Times New Roman" panose="02020603050405020304" pitchFamily="18" charset="0"/>
                <a:cs typeface="Times New Roman" panose="02020603050405020304" pitchFamily="18" charset="0"/>
              </a:rPr>
              <a:t>RESULTS AND DISCUSSIONS</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08908" y="785611"/>
            <a:ext cx="8915400" cy="5847009"/>
          </a:xfrm>
        </p:spPr>
        <p:txBody>
          <a:bodyPr>
            <a:normAutofit/>
          </a:bodyPr>
          <a:lstStyle/>
          <a:p>
            <a:pPr marL="0" indent="0">
              <a:buNone/>
            </a:pPr>
            <a:r>
              <a:rPr lang="en-US" sz="1600" b="1" dirty="0" smtClean="0">
                <a:solidFill>
                  <a:schemeClr val="tx1"/>
                </a:solidFill>
                <a:latin typeface="Times New Roman" panose="02020603050405020304" pitchFamily="18" charset="0"/>
                <a:cs typeface="Times New Roman" panose="02020603050405020304" pitchFamily="18" charset="0"/>
              </a:rPr>
              <a:t>COMPRESSION </a:t>
            </a:r>
            <a:r>
              <a:rPr lang="en-US" sz="1600" b="1" dirty="0">
                <a:solidFill>
                  <a:schemeClr val="tx1"/>
                </a:solidFill>
                <a:latin typeface="Times New Roman" panose="02020603050405020304" pitchFamily="18" charset="0"/>
                <a:cs typeface="Times New Roman" panose="02020603050405020304" pitchFamily="18" charset="0"/>
              </a:rPr>
              <a:t>TEST RESULTS AT </a:t>
            </a:r>
            <a:r>
              <a:rPr lang="en-US" sz="1600" b="1" dirty="0" smtClean="0">
                <a:solidFill>
                  <a:schemeClr val="tx1"/>
                </a:solidFill>
                <a:latin typeface="Times New Roman" panose="02020603050405020304" pitchFamily="18" charset="0"/>
                <a:cs typeface="Times New Roman" panose="02020603050405020304" pitchFamily="18" charset="0"/>
              </a:rPr>
              <a:t>7 DAYS (1:4)</a:t>
            </a:r>
            <a:endParaRPr lang="en-US" sz="16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729409582"/>
              </p:ext>
            </p:extLst>
          </p:nvPr>
        </p:nvGraphicFramePr>
        <p:xfrm>
          <a:off x="3477296" y="1243183"/>
          <a:ext cx="5769734" cy="5285489"/>
        </p:xfrm>
        <a:graphic>
          <a:graphicData uri="http://schemas.openxmlformats.org/drawingml/2006/table">
            <a:tbl>
              <a:tblPr firstRow="1" firstCol="1" bandRow="1"/>
              <a:tblGrid>
                <a:gridCol w="941792"/>
                <a:gridCol w="680149"/>
                <a:gridCol w="719810"/>
                <a:gridCol w="719810"/>
                <a:gridCol w="736977"/>
                <a:gridCol w="985598"/>
                <a:gridCol w="985598"/>
              </a:tblGrid>
              <a:tr h="315161">
                <a:tc gridSpan="7">
                  <a:txBody>
                    <a:bodyPr/>
                    <a:lstStyle/>
                    <a:p>
                      <a:pPr marL="0" marR="0" algn="ctr">
                        <a:lnSpc>
                          <a:spcPct val="107000"/>
                        </a:lnSpc>
                        <a:spcBef>
                          <a:spcPts val="0"/>
                        </a:spcBef>
                        <a:spcAft>
                          <a:spcPts val="0"/>
                        </a:spcAft>
                      </a:pPr>
                      <a:r>
                        <a:rPr lang="en-US" sz="12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Compression </a:t>
                      </a: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test results for 1:4 proportion mortar for7 days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03696">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Mould size</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Mortar mix identity</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Load in kN</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Stress in MPa</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Average stress value in MPa</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Compliance status (as per IS 2250:1981)</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924">
                <a:tc rowSpan="18">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50x50x50 mm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10.66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7.5 complied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924">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25924">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25924">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7.5 complied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924">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25924">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18.2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7.28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25924">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5.28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7.5 complied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924">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25924">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5.44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25924">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2.96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7.5 complied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924">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2.96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25924">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25924">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3.68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3.72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7.5 complied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924">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3.84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25924">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3.64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25924">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7.5 complied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924">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25924">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626" marR="44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bl>
          </a:graphicData>
        </a:graphic>
      </p:graphicFrame>
    </p:spTree>
    <p:extLst>
      <p:ext uri="{BB962C8B-B14F-4D97-AF65-F5344CB8AC3E}">
        <p14:creationId xmlns:p14="http://schemas.microsoft.com/office/powerpoint/2010/main" val="33497552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1068" y="276381"/>
            <a:ext cx="8911687" cy="534989"/>
          </a:xfrm>
        </p:spPr>
        <p:txBody>
          <a:bodyPr>
            <a:noAutofit/>
          </a:bodyPr>
          <a:lstStyle/>
          <a:p>
            <a:pPr marL="0" indent="0"/>
            <a:r>
              <a:rPr lang="en-US" sz="1800" b="1" dirty="0" smtClean="0">
                <a:latin typeface="Times New Roman" panose="02020603050405020304" pitchFamily="18" charset="0"/>
                <a:cs typeface="Times New Roman" panose="02020603050405020304" pitchFamily="18" charset="0"/>
              </a:rPr>
              <a:t>COMPRESSION </a:t>
            </a:r>
            <a:r>
              <a:rPr lang="en-US" sz="1800" b="1" dirty="0">
                <a:latin typeface="Times New Roman" panose="02020603050405020304" pitchFamily="18" charset="0"/>
                <a:cs typeface="Times New Roman" panose="02020603050405020304" pitchFamily="18" charset="0"/>
              </a:rPr>
              <a:t>TEST RESULTS AT </a:t>
            </a:r>
            <a:r>
              <a:rPr lang="en-US" sz="1800" b="1" dirty="0" smtClean="0">
                <a:latin typeface="Times New Roman" panose="02020603050405020304" pitchFamily="18" charset="0"/>
                <a:cs typeface="Times New Roman" panose="02020603050405020304" pitchFamily="18" charset="0"/>
              </a:rPr>
              <a:t>28 DAYS </a:t>
            </a:r>
            <a:r>
              <a:rPr lang="en-US" sz="1800" b="1" dirty="0">
                <a:latin typeface="Times New Roman" panose="02020603050405020304" pitchFamily="18" charset="0"/>
                <a:cs typeface="Times New Roman" panose="02020603050405020304" pitchFamily="18" charset="0"/>
              </a:rPr>
              <a:t>(1:4)</a:t>
            </a:r>
            <a:br>
              <a:rPr lang="en-US" sz="1800" b="1"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57642289"/>
              </p:ext>
            </p:extLst>
          </p:nvPr>
        </p:nvGraphicFramePr>
        <p:xfrm>
          <a:off x="3734874" y="811216"/>
          <a:ext cx="5542275" cy="5782775"/>
        </p:xfrm>
        <a:graphic>
          <a:graphicData uri="http://schemas.openxmlformats.org/drawingml/2006/table">
            <a:tbl>
              <a:tblPr firstRow="1" firstCol="1" bandRow="1"/>
              <a:tblGrid>
                <a:gridCol w="986260"/>
                <a:gridCol w="672580"/>
                <a:gridCol w="753401"/>
                <a:gridCol w="753401"/>
                <a:gridCol w="679927"/>
                <a:gridCol w="848353"/>
                <a:gridCol w="848353"/>
              </a:tblGrid>
              <a:tr h="360496">
                <a:tc gridSpan="7">
                  <a:txBody>
                    <a:bodyPr/>
                    <a:lstStyle/>
                    <a:p>
                      <a:pPr marL="0" marR="0" algn="ctr">
                        <a:lnSpc>
                          <a:spcPct val="107000"/>
                        </a:lnSpc>
                        <a:spcBef>
                          <a:spcPts val="0"/>
                        </a:spcBef>
                        <a:spcAft>
                          <a:spcPts val="0"/>
                        </a:spcAft>
                      </a:pPr>
                      <a:r>
                        <a:rPr lang="en-US" sz="12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Compression </a:t>
                      </a: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test results for 1:4 proportion mortar for 28 days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106666">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Mould size</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Mortar mix identity</a:t>
                      </a:r>
                      <a:endParaRPr lang="en-US"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Load in kN</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Stress in MPa</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Average stress value in MPa</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Compliance status (as per IS 2250:1981)</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865">
                <a:tc rowSpan="18">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50x50x50 mm</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16.8</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16.7</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7.5 complied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865">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41.5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353006">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41.8</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16.72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26865">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35.5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13.9</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7.5 complied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865">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34.9</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13.96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26865">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34.1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13.64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26865">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7.5 complied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865">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32.8</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13.12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26865">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33.1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13.24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26865">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7.5 complied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76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6.64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26865">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16.52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6.608</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26865">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7.5 complied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865">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26865">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26865">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4.08</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7.5 complied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865">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4.16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26865">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4.04</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30" marR="53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bl>
          </a:graphicData>
        </a:graphic>
      </p:graphicFrame>
    </p:spTree>
    <p:extLst>
      <p:ext uri="{BB962C8B-B14F-4D97-AF65-F5344CB8AC3E}">
        <p14:creationId xmlns:p14="http://schemas.microsoft.com/office/powerpoint/2010/main" val="30497193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63502"/>
            <a:ext cx="8911687" cy="277411"/>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COMPRESSION </a:t>
            </a:r>
            <a:r>
              <a:rPr lang="en-US" sz="1800" b="1" dirty="0">
                <a:solidFill>
                  <a:schemeClr val="tx1"/>
                </a:solidFill>
                <a:latin typeface="Times New Roman" panose="02020603050405020304" pitchFamily="18" charset="0"/>
                <a:cs typeface="Times New Roman" panose="02020603050405020304" pitchFamily="18" charset="0"/>
              </a:rPr>
              <a:t>TEST RESULTS AT </a:t>
            </a:r>
            <a:r>
              <a:rPr lang="en-US" sz="1800" b="1" dirty="0" smtClean="0">
                <a:solidFill>
                  <a:schemeClr val="tx1"/>
                </a:solidFill>
                <a:latin typeface="Times New Roman" panose="02020603050405020304" pitchFamily="18" charset="0"/>
                <a:cs typeface="Times New Roman" panose="02020603050405020304" pitchFamily="18" charset="0"/>
              </a:rPr>
              <a:t>56 </a:t>
            </a:r>
            <a:r>
              <a:rPr lang="en-US" sz="1800" b="1" dirty="0">
                <a:solidFill>
                  <a:schemeClr val="tx1"/>
                </a:solidFill>
                <a:latin typeface="Times New Roman" panose="02020603050405020304" pitchFamily="18" charset="0"/>
                <a:cs typeface="Times New Roman" panose="02020603050405020304" pitchFamily="18" charset="0"/>
              </a:rPr>
              <a:t>DAYS (1:4)</a:t>
            </a:r>
            <a:br>
              <a:rPr lang="en-US" sz="1800" b="1"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
            </a:r>
            <a:br>
              <a:rPr lang="en-US" sz="1800" dirty="0">
                <a:solidFill>
                  <a:schemeClr val="tx1"/>
                </a:solidFill>
                <a:latin typeface="Times New Roman" panose="02020603050405020304" pitchFamily="18" charset="0"/>
                <a:cs typeface="Times New Roman" panose="02020603050405020304" pitchFamily="18" charset="0"/>
              </a:rPr>
            </a:br>
            <a:endParaRPr lang="en-US" sz="1800" dirty="0">
              <a:solidFill>
                <a:schemeClr val="tx1"/>
              </a:solidFill>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18791190"/>
              </p:ext>
            </p:extLst>
          </p:nvPr>
        </p:nvGraphicFramePr>
        <p:xfrm>
          <a:off x="3850784" y="836615"/>
          <a:ext cx="5640158" cy="5802300"/>
        </p:xfrm>
        <a:graphic>
          <a:graphicData uri="http://schemas.openxmlformats.org/drawingml/2006/table">
            <a:tbl>
              <a:tblPr firstRow="1" firstCol="1" bandRow="1"/>
              <a:tblGrid>
                <a:gridCol w="986159"/>
                <a:gridCol w="625237"/>
                <a:gridCol w="824423"/>
                <a:gridCol w="824423"/>
                <a:gridCol w="647490"/>
                <a:gridCol w="866213"/>
                <a:gridCol w="866213"/>
              </a:tblGrid>
              <a:tr h="335362">
                <a:tc gridSpan="7">
                  <a:txBody>
                    <a:bodyPr/>
                    <a:lstStyle/>
                    <a:p>
                      <a:pPr marL="0" marR="0" algn="ctr">
                        <a:lnSpc>
                          <a:spcPct val="107000"/>
                        </a:lnSpc>
                        <a:spcBef>
                          <a:spcPts val="0"/>
                        </a:spcBef>
                        <a:spcAft>
                          <a:spcPts val="0"/>
                        </a:spcAft>
                      </a:pPr>
                      <a:r>
                        <a:rPr lang="en-US" sz="12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Compressive </a:t>
                      </a: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strength results for 1:4 proportion mortar for 56  days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016972">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Mould size</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Mortar mix identity</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Load in kN</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Stress in MPa</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Average stress value in MPa</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Compliance status (as per IS 2250:1981)</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195">
                <a:tc rowSpan="18">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50x50x50 mm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47.1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18.79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7.5 complied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233">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46.8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18.7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51233">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39195">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13.60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7.5 complied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233">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33.7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51233">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34.3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39195">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11.63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7.5 complied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233">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28.9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51233">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29.3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39195">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7.5 complied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233">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51233">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39195">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7.51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7.5 complied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233">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18.4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51233">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18.9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39195">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7.5 complied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233">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51233">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527" marR="56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bl>
          </a:graphicData>
        </a:graphic>
      </p:graphicFrame>
    </p:spTree>
    <p:extLst>
      <p:ext uri="{BB962C8B-B14F-4D97-AF65-F5344CB8AC3E}">
        <p14:creationId xmlns:p14="http://schemas.microsoft.com/office/powerpoint/2010/main" val="529635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6333" y="276586"/>
            <a:ext cx="8911687" cy="509231"/>
          </a:xfrm>
        </p:spPr>
        <p:txBody>
          <a:bodyPr>
            <a:noAutofit/>
          </a:bodyPr>
          <a:lstStyle/>
          <a:p>
            <a:r>
              <a:rPr lang="en-US" sz="1800" b="1" dirty="0" smtClean="0">
                <a:latin typeface="Times New Roman" panose="02020603050405020304" pitchFamily="18" charset="0"/>
                <a:cs typeface="Times New Roman" panose="02020603050405020304" pitchFamily="18" charset="0"/>
              </a:rPr>
              <a:t>COMPRESSION </a:t>
            </a:r>
            <a:r>
              <a:rPr lang="en-US" sz="1800" b="1" dirty="0">
                <a:latin typeface="Times New Roman" panose="02020603050405020304" pitchFamily="18" charset="0"/>
                <a:cs typeface="Times New Roman" panose="02020603050405020304" pitchFamily="18" charset="0"/>
              </a:rPr>
              <a:t>TEST RESULTS AT </a:t>
            </a:r>
            <a:r>
              <a:rPr lang="en-US" sz="1800" b="1" dirty="0" smtClean="0">
                <a:latin typeface="Times New Roman" panose="02020603050405020304" pitchFamily="18" charset="0"/>
                <a:cs typeface="Times New Roman" panose="02020603050405020304" pitchFamily="18" charset="0"/>
              </a:rPr>
              <a:t>7 DAYS </a:t>
            </a:r>
            <a:r>
              <a:rPr lang="en-US" sz="1800" b="1" dirty="0">
                <a:latin typeface="Times New Roman" panose="02020603050405020304" pitchFamily="18" charset="0"/>
                <a:cs typeface="Times New Roman" panose="02020603050405020304" pitchFamily="18" charset="0"/>
              </a:rPr>
              <a:t>(</a:t>
            </a:r>
            <a:r>
              <a:rPr lang="en-US" sz="1800" b="1" dirty="0" smtClean="0">
                <a:latin typeface="Times New Roman" panose="02020603050405020304" pitchFamily="18" charset="0"/>
                <a:cs typeface="Times New Roman" panose="02020603050405020304" pitchFamily="18" charset="0"/>
              </a:rPr>
              <a:t>1:6)</a:t>
            </a: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79917481"/>
              </p:ext>
            </p:extLst>
          </p:nvPr>
        </p:nvGraphicFramePr>
        <p:xfrm>
          <a:off x="3709108" y="785817"/>
          <a:ext cx="5769742" cy="5874865"/>
        </p:xfrm>
        <a:graphic>
          <a:graphicData uri="http://schemas.openxmlformats.org/drawingml/2006/table">
            <a:tbl>
              <a:tblPr firstRow="1" firstCol="1" bandRow="1"/>
              <a:tblGrid>
                <a:gridCol w="1018395"/>
                <a:gridCol w="616735"/>
                <a:gridCol w="850988"/>
                <a:gridCol w="850988"/>
                <a:gridCol w="660910"/>
                <a:gridCol w="885863"/>
                <a:gridCol w="885863"/>
              </a:tblGrid>
              <a:tr h="308887">
                <a:tc gridSpan="7">
                  <a:txBody>
                    <a:bodyPr/>
                    <a:lstStyle/>
                    <a:p>
                      <a:pPr marL="0" marR="0" algn="ctr">
                        <a:lnSpc>
                          <a:spcPct val="107000"/>
                        </a:lnSpc>
                        <a:spcBef>
                          <a:spcPts val="0"/>
                        </a:spcBef>
                        <a:spcAft>
                          <a:spcPts val="0"/>
                        </a:spcAft>
                      </a:pPr>
                      <a:r>
                        <a:rPr lang="en-US" sz="12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Compression </a:t>
                      </a: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test results for 1:6 proportion mortar for 7 days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043784">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Mould size</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Mortar mix identity</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Load in kN</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Stress in MPa</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Average stress value in MPa</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Compliance status (as per IS 2250:1981)</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2945">
                <a:tc rowSpan="18">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50x50x50 mm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4.56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4.48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3 complied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7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5537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4.48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42945">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4.18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3 complied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7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5537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42945">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3 complied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7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5537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42945">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2.92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3 complied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7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5537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42945">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3 complied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7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2.72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5537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42945">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3 complied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7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5537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5945" marR="55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bl>
          </a:graphicData>
        </a:graphic>
      </p:graphicFrame>
    </p:spTree>
    <p:extLst>
      <p:ext uri="{BB962C8B-B14F-4D97-AF65-F5344CB8AC3E}">
        <p14:creationId xmlns:p14="http://schemas.microsoft.com/office/powerpoint/2010/main" val="16175632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9894" y="263502"/>
            <a:ext cx="8911687" cy="509231"/>
          </a:xfrm>
        </p:spPr>
        <p:txBody>
          <a:bodyPr>
            <a:normAutofit fontScale="90000"/>
          </a:bodyPr>
          <a:lstStyle/>
          <a:p>
            <a:r>
              <a:rPr lang="en-US" sz="2000" b="1" dirty="0" smtClean="0">
                <a:latin typeface="Times New Roman" panose="02020603050405020304" pitchFamily="18" charset="0"/>
                <a:cs typeface="Times New Roman" panose="02020603050405020304" pitchFamily="18" charset="0"/>
              </a:rPr>
              <a:t>COMPRESSION </a:t>
            </a:r>
            <a:r>
              <a:rPr lang="en-US" sz="2000" b="1" dirty="0">
                <a:latin typeface="Times New Roman" panose="02020603050405020304" pitchFamily="18" charset="0"/>
                <a:cs typeface="Times New Roman" panose="02020603050405020304" pitchFamily="18" charset="0"/>
              </a:rPr>
              <a:t>TEST RESULTS AT </a:t>
            </a:r>
            <a:r>
              <a:rPr lang="en-US" sz="2000" b="1" dirty="0" smtClean="0">
                <a:latin typeface="Times New Roman" panose="02020603050405020304" pitchFamily="18" charset="0"/>
                <a:cs typeface="Times New Roman" panose="02020603050405020304" pitchFamily="18" charset="0"/>
              </a:rPr>
              <a:t>28 DAYS </a:t>
            </a:r>
            <a:r>
              <a:rPr lang="en-US" sz="2000" b="1" dirty="0">
                <a:latin typeface="Times New Roman" panose="02020603050405020304" pitchFamily="18" charset="0"/>
                <a:cs typeface="Times New Roman" panose="02020603050405020304" pitchFamily="18" charset="0"/>
              </a:rPr>
              <a:t>(1:6)</a:t>
            </a:r>
            <a:br>
              <a:rPr lang="en-US"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52307531"/>
              </p:ext>
            </p:extLst>
          </p:nvPr>
        </p:nvGraphicFramePr>
        <p:xfrm>
          <a:off x="3709115" y="773113"/>
          <a:ext cx="5658730" cy="5808662"/>
        </p:xfrm>
        <a:graphic>
          <a:graphicData uri="http://schemas.openxmlformats.org/drawingml/2006/table">
            <a:tbl>
              <a:tblPr firstRow="1" firstCol="1" bandRow="1"/>
              <a:tblGrid>
                <a:gridCol w="1007102"/>
                <a:gridCol w="654236"/>
                <a:gridCol w="769517"/>
                <a:gridCol w="769517"/>
                <a:gridCol w="712170"/>
                <a:gridCol w="873094"/>
                <a:gridCol w="873094"/>
              </a:tblGrid>
              <a:tr h="249179">
                <a:tc gridSpan="7">
                  <a:txBody>
                    <a:bodyPr/>
                    <a:lstStyle/>
                    <a:p>
                      <a:pPr marL="0" marR="0" algn="ctr">
                        <a:lnSpc>
                          <a:spcPct val="107000"/>
                        </a:lnSpc>
                        <a:spcBef>
                          <a:spcPts val="0"/>
                        </a:spcBef>
                        <a:spcAft>
                          <a:spcPts val="0"/>
                        </a:spcAft>
                      </a:pPr>
                      <a:r>
                        <a:rPr lang="en-US" sz="12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Compression </a:t>
                      </a: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test results For 1:6 proportion mortar for 28 days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98267">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Mould size</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Mortar mix identity</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Load in kN</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Stress in MPa</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Average stress value in MPa</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Compliance status (as per IS 2250:1981)</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179">
                <a:tc rowSpan="18">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50x50x50 mm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3 complied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17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12.84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8329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12.76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49179">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3 complied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17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8.96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4917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49179">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6.54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3 complied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17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6.76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4917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49179">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3 complied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053">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4917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49179">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4.64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4.56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3 complied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17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4.48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4917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4.56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49179">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3.36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3.37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3 complied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17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3.52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4917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5833" marR="558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bl>
          </a:graphicData>
        </a:graphic>
      </p:graphicFrame>
    </p:spTree>
    <p:extLst>
      <p:ext uri="{BB962C8B-B14F-4D97-AF65-F5344CB8AC3E}">
        <p14:creationId xmlns:p14="http://schemas.microsoft.com/office/powerpoint/2010/main" val="29409555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89212" y="250622"/>
            <a:ext cx="8911687" cy="470595"/>
          </a:xfrm>
        </p:spPr>
        <p:txBody>
          <a:bodyPr>
            <a:normAutofit fontScale="90000"/>
          </a:bodyPr>
          <a:lstStyle/>
          <a:p>
            <a:r>
              <a:rPr lang="en-US" sz="2000" b="1" dirty="0" smtClean="0">
                <a:latin typeface="Times New Roman" panose="02020603050405020304" pitchFamily="18" charset="0"/>
                <a:cs typeface="Times New Roman" panose="02020603050405020304" pitchFamily="18" charset="0"/>
              </a:rPr>
              <a:t>COMPRESSION </a:t>
            </a:r>
            <a:r>
              <a:rPr lang="en-US" sz="2000" b="1" dirty="0">
                <a:latin typeface="Times New Roman" panose="02020603050405020304" pitchFamily="18" charset="0"/>
                <a:cs typeface="Times New Roman" panose="02020603050405020304" pitchFamily="18" charset="0"/>
              </a:rPr>
              <a:t>TEST RESULTS AT </a:t>
            </a:r>
            <a:r>
              <a:rPr lang="en-US" sz="2000" b="1" dirty="0" smtClean="0">
                <a:latin typeface="Times New Roman" panose="02020603050405020304" pitchFamily="18" charset="0"/>
                <a:cs typeface="Times New Roman" panose="02020603050405020304" pitchFamily="18" charset="0"/>
              </a:rPr>
              <a:t>56 </a:t>
            </a:r>
            <a:r>
              <a:rPr lang="en-US" sz="2000" b="1" dirty="0">
                <a:latin typeface="Times New Roman" panose="02020603050405020304" pitchFamily="18" charset="0"/>
                <a:cs typeface="Times New Roman" panose="02020603050405020304" pitchFamily="18" charset="0"/>
              </a:rPr>
              <a:t>DAYS (1:6)</a:t>
            </a:r>
            <a:br>
              <a:rPr lang="en-US"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81504029"/>
              </p:ext>
            </p:extLst>
          </p:nvPr>
        </p:nvGraphicFramePr>
        <p:xfrm>
          <a:off x="3992449" y="811213"/>
          <a:ext cx="5576553" cy="5769889"/>
        </p:xfrm>
        <a:graphic>
          <a:graphicData uri="http://schemas.openxmlformats.org/drawingml/2006/table">
            <a:tbl>
              <a:tblPr firstRow="1" firstCol="1" bandRow="1"/>
              <a:tblGrid>
                <a:gridCol w="984589"/>
                <a:gridCol w="596112"/>
                <a:gridCol w="822725"/>
                <a:gridCol w="822725"/>
                <a:gridCol w="639090"/>
                <a:gridCol w="855656"/>
                <a:gridCol w="855656"/>
              </a:tblGrid>
              <a:tr h="370242">
                <a:tc gridSpan="7">
                  <a:txBody>
                    <a:bodyPr/>
                    <a:lstStyle/>
                    <a:p>
                      <a:pPr marL="0" marR="0" algn="ctr">
                        <a:lnSpc>
                          <a:spcPct val="107000"/>
                        </a:lnSpc>
                        <a:spcBef>
                          <a:spcPts val="0"/>
                        </a:spcBef>
                        <a:spcAft>
                          <a:spcPts val="0"/>
                        </a:spcAft>
                      </a:pPr>
                      <a:r>
                        <a:rPr lang="en-US" sz="12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Compression </a:t>
                      </a: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strength results for 1:6 proportion mortar for 56 days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059763">
                <a:tc>
                  <a:txBody>
                    <a:bodyPr/>
                    <a:lstStyle/>
                    <a:p>
                      <a:pPr marL="0" marR="0" algn="ctr">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Mould size</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Mortar mix identity</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Sample</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Load in kN</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Stress in MPa</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stress value in MPa</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Compliance status (as per IS 2250:1981)</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3118">
                <a:tc rowSpan="18">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50x50x50 mm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35.9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14.39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3 complied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09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4509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33118">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3 complied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09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4509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33118">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8.84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3 complied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09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4509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33118">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6.85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3 complied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09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4509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33118">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3 complied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09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4509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33118">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MM 3 complied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09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4509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5598" marR="55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bl>
          </a:graphicData>
        </a:graphic>
      </p:graphicFrame>
    </p:spTree>
    <p:extLst>
      <p:ext uri="{BB962C8B-B14F-4D97-AF65-F5344CB8AC3E}">
        <p14:creationId xmlns:p14="http://schemas.microsoft.com/office/powerpoint/2010/main" val="1953784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76656"/>
          </a:xfrm>
        </p:spPr>
        <p:txBody>
          <a:bodyPr>
            <a:normAutofit/>
          </a:bodyPr>
          <a:lstStyle/>
          <a:p>
            <a:r>
              <a:rPr lang="en-US" sz="2000" b="1" dirty="0" smtClean="0">
                <a:latin typeface="Times New Roman" panose="02020603050405020304" pitchFamily="18" charset="0"/>
                <a:cs typeface="Times New Roman" panose="02020603050405020304" pitchFamily="18" charset="0"/>
              </a:rPr>
              <a:t>INTRODUCTION </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300766"/>
            <a:ext cx="8915400" cy="4610456"/>
          </a:xfrm>
        </p:spPr>
        <p:txBody>
          <a:bodyPr>
            <a:normAutofit fontScale="77500" lnSpcReduction="20000"/>
          </a:bodyPr>
          <a:lstStyle/>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r>
              <a:rPr lang="en-US" sz="2300" dirty="0">
                <a:solidFill>
                  <a:schemeClr val="tx1"/>
                </a:solidFill>
                <a:latin typeface="Times New Roman" panose="02020603050405020304" pitchFamily="18" charset="0"/>
                <a:cs typeface="Times New Roman" panose="02020603050405020304" pitchFamily="18" charset="0"/>
              </a:rPr>
              <a:t>300 million tons of sugarcane is produced in India itself which produces 10 million tons per year of bagasse ash. However, over the years, bagasse has been recognized as a valuable byproduct with multiple uses. One of the significant applications of bagasse is used as a renewable source of energy. Bagasse can be burned in boilers to produce steam, which, in turn, can be used for generating electricity or providing heat for industrial </a:t>
            </a:r>
            <a:r>
              <a:rPr lang="en-US" sz="2300" dirty="0" smtClean="0">
                <a:solidFill>
                  <a:schemeClr val="tx1"/>
                </a:solidFill>
                <a:latin typeface="Times New Roman" panose="02020603050405020304" pitchFamily="18" charset="0"/>
                <a:cs typeface="Times New Roman" panose="02020603050405020304" pitchFamily="18" charset="0"/>
              </a:rPr>
              <a:t>processes. </a:t>
            </a:r>
            <a:r>
              <a:rPr lang="en-US" sz="2300" dirty="0">
                <a:solidFill>
                  <a:schemeClr val="tx1"/>
                </a:solidFill>
                <a:latin typeface="Times New Roman" panose="02020603050405020304" pitchFamily="18" charset="0"/>
                <a:cs typeface="Times New Roman" panose="02020603050405020304" pitchFamily="18" charset="0"/>
              </a:rPr>
              <a:t>The use of SCBA as an SCM to partially replace ordinary Portland cement not only helps reduce methane emissions from disposal of the organic waste and reduce the production of </a:t>
            </a:r>
            <a:r>
              <a:rPr lang="en-US" sz="2300" dirty="0" smtClean="0">
                <a:solidFill>
                  <a:schemeClr val="tx1"/>
                </a:solidFill>
                <a:latin typeface="Times New Roman" panose="02020603050405020304" pitchFamily="18" charset="0"/>
                <a:cs typeface="Times New Roman" panose="02020603050405020304" pitchFamily="18" charset="0"/>
              </a:rPr>
              <a:t>cement which </a:t>
            </a:r>
            <a:r>
              <a:rPr lang="en-US" sz="2300" dirty="0">
                <a:solidFill>
                  <a:schemeClr val="tx1"/>
                </a:solidFill>
                <a:latin typeface="Times New Roman" panose="02020603050405020304" pitchFamily="18" charset="0"/>
                <a:cs typeface="Times New Roman" panose="02020603050405020304" pitchFamily="18" charset="0"/>
              </a:rPr>
              <a:t>is infamous for its high energy consumption and CO2 emission, but also can improve the compressive strength of cement-based materials </a:t>
            </a:r>
            <a:r>
              <a:rPr lang="en-US" sz="2300" dirty="0" smtClean="0">
                <a:solidFill>
                  <a:schemeClr val="tx1"/>
                </a:solidFill>
                <a:latin typeface="Times New Roman" panose="02020603050405020304" pitchFamily="18" charset="0"/>
                <a:cs typeface="Times New Roman" panose="02020603050405020304" pitchFamily="18" charset="0"/>
              </a:rPr>
              <a:t>(SUPAPRON  WANSOM et </a:t>
            </a:r>
            <a:r>
              <a:rPr lang="en-US" sz="2300" dirty="0">
                <a:solidFill>
                  <a:schemeClr val="tx1"/>
                </a:solidFill>
                <a:latin typeface="Times New Roman" panose="02020603050405020304" pitchFamily="18" charset="0"/>
                <a:cs typeface="Times New Roman" panose="02020603050405020304" pitchFamily="18" charset="0"/>
              </a:rPr>
              <a:t>al</a:t>
            </a:r>
            <a:r>
              <a:rPr lang="en-US" sz="2300" dirty="0" smtClean="0">
                <a:solidFill>
                  <a:schemeClr val="tx1"/>
                </a:solidFill>
                <a:latin typeface="Times New Roman" panose="02020603050405020304" pitchFamily="18" charset="0"/>
                <a:cs typeface="Times New Roman" panose="02020603050405020304" pitchFamily="18" charset="0"/>
              </a:rPr>
              <a:t>.)</a:t>
            </a:r>
            <a:endParaRPr lang="en-US" sz="23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300" dirty="0" smtClean="0">
                <a:solidFill>
                  <a:schemeClr val="tx1"/>
                </a:solidFill>
                <a:latin typeface="Times New Roman" panose="02020603050405020304" pitchFamily="18" charset="0"/>
                <a:cs typeface="Times New Roman" panose="02020603050405020304" pitchFamily="18" charset="0"/>
              </a:rPr>
              <a:t>Fly </a:t>
            </a:r>
            <a:r>
              <a:rPr lang="en-US" sz="2300" dirty="0">
                <a:solidFill>
                  <a:schemeClr val="tx1"/>
                </a:solidFill>
                <a:latin typeface="Times New Roman" panose="02020603050405020304" pitchFamily="18" charset="0"/>
                <a:cs typeface="Times New Roman" panose="02020603050405020304" pitchFamily="18" charset="0"/>
              </a:rPr>
              <a:t>ash is a byproduct of coal combustion and is one of the most commonly generated industrial wastes globally. It is a fine, powdery substance that is carried away in the flue gas during the combustion of coal in power plants. It primarily consists of fine particles that contain inorganic materials such as silica, alumina, iron, calcium, and other trace elements. The physical and chemical properties of fly ash make it suitable for several applications. One of the significant uses of fly ash is in the construction industry. Due to its pozzolanic properties, fly ash can be used as a supplementary cementitious material in the production of </a:t>
            </a:r>
            <a:r>
              <a:rPr lang="en-US" sz="2300" dirty="0" smtClean="0">
                <a:solidFill>
                  <a:schemeClr val="tx1"/>
                </a:solidFill>
                <a:latin typeface="Times New Roman" panose="02020603050405020304" pitchFamily="18" charset="0"/>
                <a:cs typeface="Times New Roman" panose="02020603050405020304" pitchFamily="18" charset="0"/>
              </a:rPr>
              <a:t>cement-based </a:t>
            </a:r>
            <a:r>
              <a:rPr lang="en-US" sz="2300" dirty="0">
                <a:solidFill>
                  <a:schemeClr val="tx1"/>
                </a:solidFill>
                <a:latin typeface="Times New Roman" panose="02020603050405020304" pitchFamily="18" charset="0"/>
                <a:cs typeface="Times New Roman" panose="02020603050405020304" pitchFamily="18" charset="0"/>
              </a:rPr>
              <a:t>products</a:t>
            </a:r>
            <a:r>
              <a:rPr lang="en-US" sz="2300" dirty="0" smtClean="0">
                <a:solidFill>
                  <a:schemeClr val="tx1"/>
                </a:solidFill>
                <a:latin typeface="Times New Roman" panose="02020603050405020304" pitchFamily="18" charset="0"/>
                <a:cs typeface="Times New Roman" panose="02020603050405020304" pitchFamily="18" charset="0"/>
              </a:rPr>
              <a:t>. (TOB et al.)</a:t>
            </a:r>
            <a:endParaRPr lang="en-US" sz="23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0380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92290"/>
            <a:ext cx="8911687" cy="547867"/>
          </a:xfrm>
        </p:spPr>
        <p:txBody>
          <a:bodyPr>
            <a:noAutofit/>
          </a:bodyPr>
          <a:lstStyle/>
          <a:p>
            <a:r>
              <a:rPr lang="en-US" sz="1800" b="1" dirty="0" smtClean="0">
                <a:latin typeface="Times New Roman" panose="02020603050405020304" pitchFamily="18" charset="0"/>
                <a:cs typeface="Times New Roman" panose="02020603050405020304" pitchFamily="18" charset="0"/>
              </a:rPr>
              <a:t>FLEXURAL  STRENGTH TEST </a:t>
            </a:r>
            <a:r>
              <a:rPr lang="en-US" sz="1800" b="1" dirty="0">
                <a:latin typeface="Times New Roman" panose="02020603050405020304" pitchFamily="18" charset="0"/>
                <a:cs typeface="Times New Roman" panose="02020603050405020304" pitchFamily="18" charset="0"/>
              </a:rPr>
              <a:t>RESULTS AT </a:t>
            </a:r>
            <a:r>
              <a:rPr lang="en-US" sz="1800" b="1" dirty="0" smtClean="0">
                <a:latin typeface="Times New Roman" panose="02020603050405020304" pitchFamily="18" charset="0"/>
                <a:cs typeface="Times New Roman" panose="02020603050405020304" pitchFamily="18" charset="0"/>
              </a:rPr>
              <a:t>7 DAYS (1:4)</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62000431"/>
              </p:ext>
            </p:extLst>
          </p:nvPr>
        </p:nvGraphicFramePr>
        <p:xfrm>
          <a:off x="4461672" y="891273"/>
          <a:ext cx="5390664" cy="5767732"/>
        </p:xfrm>
        <a:graphic>
          <a:graphicData uri="http://schemas.openxmlformats.org/drawingml/2006/table">
            <a:tbl>
              <a:tblPr firstRow="1" firstCol="1" bandRow="1"/>
              <a:tblGrid>
                <a:gridCol w="898444"/>
                <a:gridCol w="898444"/>
                <a:gridCol w="898444"/>
                <a:gridCol w="898444"/>
                <a:gridCol w="898444"/>
                <a:gridCol w="898444"/>
              </a:tblGrid>
              <a:tr h="262868">
                <a:tc gridSpan="6">
                  <a:txBody>
                    <a:bodyPr/>
                    <a:lstStyle/>
                    <a:p>
                      <a:pPr marL="0" marR="0" algn="ctr">
                        <a:lnSpc>
                          <a:spcPct val="107000"/>
                        </a:lnSpc>
                        <a:spcBef>
                          <a:spcPts val="0"/>
                        </a:spcBef>
                        <a:spcAft>
                          <a:spcPts val="0"/>
                        </a:spcAft>
                      </a:pPr>
                      <a:r>
                        <a:rPr lang="en-US" sz="12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Flexure </a:t>
                      </a: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Strength test results For 1:4 proportion mortar for 7 days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20503">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Mould size</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Mortar mix identity</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Breaking load in kN</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Bending strength in MPa</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Average strength value in MPa</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868">
                <a:tc rowSpan="18">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160x40x40 mm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86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6286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62868">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86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6286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62868">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86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6286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62868">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86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6286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62868">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86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6286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62868">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86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0.59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6286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0922" marR="609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bl>
          </a:graphicData>
        </a:graphic>
      </p:graphicFrame>
    </p:spTree>
    <p:extLst>
      <p:ext uri="{BB962C8B-B14F-4D97-AF65-F5344CB8AC3E}">
        <p14:creationId xmlns:p14="http://schemas.microsoft.com/office/powerpoint/2010/main" val="29846310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11986"/>
            <a:ext cx="8911687" cy="406200"/>
          </a:xfrm>
        </p:spPr>
        <p:txBody>
          <a:bodyPr>
            <a:normAutofit fontScale="90000"/>
          </a:bodyPr>
          <a:lstStyle/>
          <a:p>
            <a:r>
              <a:rPr lang="en-US" sz="2000" b="1" dirty="0" smtClean="0">
                <a:latin typeface="Times New Roman" panose="02020603050405020304" pitchFamily="18" charset="0"/>
                <a:cs typeface="Times New Roman" panose="02020603050405020304" pitchFamily="18" charset="0"/>
              </a:rPr>
              <a:t>FLEXURAL  </a:t>
            </a:r>
            <a:r>
              <a:rPr lang="en-US" sz="2000" b="1" dirty="0">
                <a:latin typeface="Times New Roman" panose="02020603050405020304" pitchFamily="18" charset="0"/>
                <a:cs typeface="Times New Roman" panose="02020603050405020304" pitchFamily="18" charset="0"/>
              </a:rPr>
              <a:t>STRENGTH TEST RESULTS AT </a:t>
            </a:r>
            <a:r>
              <a:rPr lang="en-US" sz="2000" b="1" dirty="0" smtClean="0">
                <a:latin typeface="Times New Roman" panose="02020603050405020304" pitchFamily="18" charset="0"/>
                <a:cs typeface="Times New Roman" panose="02020603050405020304" pitchFamily="18" charset="0"/>
              </a:rPr>
              <a:t>28 DAYS </a:t>
            </a:r>
            <a:r>
              <a:rPr lang="en-US" sz="2000" b="1" dirty="0">
                <a:latin typeface="Times New Roman" panose="02020603050405020304" pitchFamily="18" charset="0"/>
                <a:cs typeface="Times New Roman" panose="02020603050405020304" pitchFamily="18" charset="0"/>
              </a:rPr>
              <a:t>(1:4)</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84214025"/>
              </p:ext>
            </p:extLst>
          </p:nvPr>
        </p:nvGraphicFramePr>
        <p:xfrm>
          <a:off x="3953813" y="784963"/>
          <a:ext cx="5417959" cy="5757509"/>
        </p:xfrm>
        <a:graphic>
          <a:graphicData uri="http://schemas.openxmlformats.org/drawingml/2006/table">
            <a:tbl>
              <a:tblPr firstRow="1" firstCol="1" bandRow="1"/>
              <a:tblGrid>
                <a:gridCol w="1196795"/>
                <a:gridCol w="715824"/>
                <a:gridCol w="822831"/>
                <a:gridCol w="822831"/>
                <a:gridCol w="929839"/>
                <a:gridCol w="929839"/>
              </a:tblGrid>
              <a:tr h="365640">
                <a:tc gridSpan="6">
                  <a:txBody>
                    <a:bodyPr/>
                    <a:lstStyle/>
                    <a:p>
                      <a:pPr marL="0" marR="0" algn="ctr">
                        <a:lnSpc>
                          <a:spcPct val="107000"/>
                        </a:lnSpc>
                        <a:spcBef>
                          <a:spcPts val="0"/>
                        </a:spcBef>
                        <a:spcAft>
                          <a:spcPts val="0"/>
                        </a:spcAft>
                      </a:pPr>
                      <a:r>
                        <a:rPr lang="en-US" sz="12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Flexure Strength test results for 1:4 proportion mortar for 28 days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80339">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Mould size</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Mortar mix identity</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Breaking load in kN</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Bending strength in MPa</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Average strength value in MPa</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085">
                <a:tc rowSpan="18">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160x40x40 mm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085">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3.52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45085">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3.58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45085">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085">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45085">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45085">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085">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45085">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45085">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085">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45085">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45085">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085">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45085">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45085">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085">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0.58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45085">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734" marR="547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bl>
          </a:graphicData>
        </a:graphic>
      </p:graphicFrame>
    </p:spTree>
    <p:extLst>
      <p:ext uri="{BB962C8B-B14F-4D97-AF65-F5344CB8AC3E}">
        <p14:creationId xmlns:p14="http://schemas.microsoft.com/office/powerpoint/2010/main" val="33212062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794064831"/>
              </p:ext>
            </p:extLst>
          </p:nvPr>
        </p:nvGraphicFramePr>
        <p:xfrm>
          <a:off x="3928056" y="811415"/>
          <a:ext cx="5473965" cy="5899146"/>
        </p:xfrm>
        <a:graphic>
          <a:graphicData uri="http://schemas.openxmlformats.org/drawingml/2006/table">
            <a:tbl>
              <a:tblPr firstRow="1" firstCol="1" bandRow="1"/>
              <a:tblGrid>
                <a:gridCol w="1209338"/>
                <a:gridCol w="723115"/>
                <a:gridCol w="831667"/>
                <a:gridCol w="831667"/>
                <a:gridCol w="939089"/>
                <a:gridCol w="939089"/>
              </a:tblGrid>
              <a:tr h="256417">
                <a:tc gridSpan="6">
                  <a:txBody>
                    <a:bodyPr/>
                    <a:lstStyle/>
                    <a:p>
                      <a:pPr marL="0" marR="0" algn="ctr">
                        <a:lnSpc>
                          <a:spcPct val="107000"/>
                        </a:lnSpc>
                        <a:spcBef>
                          <a:spcPts val="0"/>
                        </a:spcBef>
                        <a:spcAft>
                          <a:spcPts val="0"/>
                        </a:spcAft>
                      </a:pPr>
                      <a:r>
                        <a:rPr lang="en-US" sz="12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Flexure </a:t>
                      </a: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Strength test results for 1:4 proportion mortar for 56 days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027223">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Mould size</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Mortar mix identity</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Breaking load in kN</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Bending strength in MPa</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Average strength value in MPa</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417">
                <a:tc rowSpan="18">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160x40x40 mm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41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641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6417">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41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641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6417">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41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641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6417">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41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641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6417">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41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641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6417">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41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641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5946" marR="559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bl>
          </a:graphicData>
        </a:graphic>
      </p:graphicFrame>
      <p:sp>
        <p:nvSpPr>
          <p:cNvPr id="5" name="Title 1"/>
          <p:cNvSpPr>
            <a:spLocks noGrp="1"/>
          </p:cNvSpPr>
          <p:nvPr>
            <p:ph type="title"/>
          </p:nvPr>
        </p:nvSpPr>
        <p:spPr>
          <a:xfrm>
            <a:off x="2589212" y="224865"/>
            <a:ext cx="8911687" cy="457715"/>
          </a:xfrm>
        </p:spPr>
        <p:txBody>
          <a:bodyPr>
            <a:normAutofit fontScale="90000"/>
          </a:bodyPr>
          <a:lstStyle/>
          <a:p>
            <a:r>
              <a:rPr lang="en-US" sz="2000" b="1" dirty="0" smtClean="0">
                <a:latin typeface="Times New Roman" panose="02020603050405020304" pitchFamily="18" charset="0"/>
                <a:cs typeface="Times New Roman" panose="02020603050405020304" pitchFamily="18" charset="0"/>
              </a:rPr>
              <a:t>FLEXURAL  </a:t>
            </a:r>
            <a:r>
              <a:rPr lang="en-US" sz="2000" b="1" dirty="0">
                <a:latin typeface="Times New Roman" panose="02020603050405020304" pitchFamily="18" charset="0"/>
                <a:cs typeface="Times New Roman" panose="02020603050405020304" pitchFamily="18" charset="0"/>
              </a:rPr>
              <a:t>STRENGTH TEST RESULTS AT </a:t>
            </a:r>
            <a:r>
              <a:rPr lang="en-US" sz="2000" b="1" dirty="0" smtClean="0">
                <a:latin typeface="Times New Roman" panose="02020603050405020304" pitchFamily="18" charset="0"/>
                <a:cs typeface="Times New Roman" panose="02020603050405020304" pitchFamily="18" charset="0"/>
              </a:rPr>
              <a:t>56 </a:t>
            </a:r>
            <a:r>
              <a:rPr lang="en-US" sz="2000" b="1" dirty="0">
                <a:latin typeface="Times New Roman" panose="02020603050405020304" pitchFamily="18" charset="0"/>
                <a:cs typeface="Times New Roman" panose="02020603050405020304" pitchFamily="18" charset="0"/>
              </a:rPr>
              <a:t>DAYS (1:4)</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6427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824744" y="147592"/>
            <a:ext cx="8911687" cy="419079"/>
          </a:xfrm>
        </p:spPr>
        <p:txBody>
          <a:bodyPr>
            <a:normAutofit fontScale="90000"/>
          </a:bodyPr>
          <a:lstStyle/>
          <a:p>
            <a:r>
              <a:rPr lang="en-US" sz="2000" b="1" dirty="0" smtClean="0">
                <a:latin typeface="Times New Roman" panose="02020603050405020304" pitchFamily="18" charset="0"/>
                <a:cs typeface="Times New Roman" panose="02020603050405020304" pitchFamily="18" charset="0"/>
              </a:rPr>
              <a:t>FLEXURAL  </a:t>
            </a:r>
            <a:r>
              <a:rPr lang="en-US" sz="2000" b="1" dirty="0">
                <a:latin typeface="Times New Roman" panose="02020603050405020304" pitchFamily="18" charset="0"/>
                <a:cs typeface="Times New Roman" panose="02020603050405020304" pitchFamily="18" charset="0"/>
              </a:rPr>
              <a:t>STRENGTH TEST RESULTS AT </a:t>
            </a:r>
            <a:r>
              <a:rPr lang="en-US" sz="2000" b="1" dirty="0" smtClean="0">
                <a:latin typeface="Times New Roman" panose="02020603050405020304" pitchFamily="18" charset="0"/>
                <a:cs typeface="Times New Roman" panose="02020603050405020304" pitchFamily="18" charset="0"/>
              </a:rPr>
              <a:t>7 DAYS </a:t>
            </a:r>
            <a:r>
              <a:rPr lang="en-US" sz="2000" b="1" dirty="0">
                <a:latin typeface="Times New Roman" panose="02020603050405020304" pitchFamily="18" charset="0"/>
                <a:cs typeface="Times New Roman" panose="02020603050405020304" pitchFamily="18" charset="0"/>
              </a:rPr>
              <a:t>(</a:t>
            </a:r>
            <a:r>
              <a:rPr lang="en-US" sz="2000" b="1" dirty="0" smtClean="0">
                <a:latin typeface="Times New Roman" panose="02020603050405020304" pitchFamily="18" charset="0"/>
                <a:cs typeface="Times New Roman" panose="02020603050405020304" pitchFamily="18" charset="0"/>
              </a:rPr>
              <a:t>1:6)</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160672513"/>
              </p:ext>
            </p:extLst>
          </p:nvPr>
        </p:nvGraphicFramePr>
        <p:xfrm>
          <a:off x="4121238" y="566738"/>
          <a:ext cx="5319092" cy="6015038"/>
        </p:xfrm>
        <a:graphic>
          <a:graphicData uri="http://schemas.openxmlformats.org/drawingml/2006/table">
            <a:tbl>
              <a:tblPr firstRow="1" firstCol="1" bandRow="1"/>
              <a:tblGrid>
                <a:gridCol w="1409125"/>
                <a:gridCol w="718963"/>
                <a:gridCol w="821190"/>
                <a:gridCol w="821190"/>
                <a:gridCol w="774312"/>
                <a:gridCol w="774312"/>
              </a:tblGrid>
              <a:tr h="261298">
                <a:tc gridSpan="6">
                  <a:txBody>
                    <a:bodyPr/>
                    <a:lstStyle/>
                    <a:p>
                      <a:pPr marL="0" marR="0" algn="ctr">
                        <a:lnSpc>
                          <a:spcPct val="107000"/>
                        </a:lnSpc>
                        <a:spcBef>
                          <a:spcPts val="0"/>
                        </a:spcBef>
                        <a:spcAft>
                          <a:spcPts val="0"/>
                        </a:spcAft>
                      </a:pPr>
                      <a:r>
                        <a:rPr lang="en-US" sz="12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Flexure </a:t>
                      </a: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Strength test results For 1:6 proportion mortar for 7 days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050376">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Mould size</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Mortar mix identity</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Breaking load in kN</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Bending strength in MPa</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Average strength value in MPa</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98">
                <a:tc rowSpan="18">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160x40x40 mm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9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6129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61298">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9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6129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61298">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9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6129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61298">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9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6129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61298">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9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6129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61298">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9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6129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5992" marR="55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bl>
          </a:graphicData>
        </a:graphic>
      </p:graphicFrame>
    </p:spTree>
    <p:extLst>
      <p:ext uri="{BB962C8B-B14F-4D97-AF65-F5344CB8AC3E}">
        <p14:creationId xmlns:p14="http://schemas.microsoft.com/office/powerpoint/2010/main" val="41709525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8531" y="224865"/>
            <a:ext cx="8911687" cy="419079"/>
          </a:xfrm>
        </p:spPr>
        <p:txBody>
          <a:bodyPr>
            <a:normAutofit fontScale="90000"/>
          </a:bodyPr>
          <a:lstStyle/>
          <a:p>
            <a:r>
              <a:rPr lang="en-US" sz="2000" b="1" dirty="0" smtClean="0">
                <a:latin typeface="Times New Roman" panose="02020603050405020304" pitchFamily="18" charset="0"/>
                <a:cs typeface="Times New Roman" panose="02020603050405020304" pitchFamily="18" charset="0"/>
              </a:rPr>
              <a:t>FLEXURAL  </a:t>
            </a:r>
            <a:r>
              <a:rPr lang="en-US" sz="2000" b="1" dirty="0">
                <a:latin typeface="Times New Roman" panose="02020603050405020304" pitchFamily="18" charset="0"/>
                <a:cs typeface="Times New Roman" panose="02020603050405020304" pitchFamily="18" charset="0"/>
              </a:rPr>
              <a:t>STRENGTH TEST RESULTS AT </a:t>
            </a:r>
            <a:r>
              <a:rPr lang="en-US" sz="2000" b="1" dirty="0" smtClean="0">
                <a:latin typeface="Times New Roman" panose="02020603050405020304" pitchFamily="18" charset="0"/>
                <a:cs typeface="Times New Roman" panose="02020603050405020304" pitchFamily="18" charset="0"/>
              </a:rPr>
              <a:t>28 DAYS </a:t>
            </a:r>
            <a:r>
              <a:rPr lang="en-US" sz="2000" b="1" dirty="0">
                <a:latin typeface="Times New Roman" panose="02020603050405020304" pitchFamily="18" charset="0"/>
                <a:cs typeface="Times New Roman" panose="02020603050405020304" pitchFamily="18" charset="0"/>
              </a:rPr>
              <a:t>(</a:t>
            </a:r>
            <a:r>
              <a:rPr lang="en-US" sz="2000" b="1" dirty="0" smtClean="0">
                <a:latin typeface="Times New Roman" panose="02020603050405020304" pitchFamily="18" charset="0"/>
                <a:cs typeface="Times New Roman" panose="02020603050405020304" pitchFamily="18" charset="0"/>
              </a:rPr>
              <a:t>1:6)</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350656354"/>
              </p:ext>
            </p:extLst>
          </p:nvPr>
        </p:nvGraphicFramePr>
        <p:xfrm>
          <a:off x="3940934" y="644524"/>
          <a:ext cx="5446070" cy="5884866"/>
        </p:xfrm>
        <a:graphic>
          <a:graphicData uri="http://schemas.openxmlformats.org/drawingml/2006/table">
            <a:tbl>
              <a:tblPr firstRow="1" firstCol="1" bandRow="1"/>
              <a:tblGrid>
                <a:gridCol w="1497596"/>
                <a:gridCol w="764618"/>
                <a:gridCol w="793913"/>
                <a:gridCol w="793913"/>
                <a:gridCol w="798015"/>
                <a:gridCol w="798015"/>
              </a:tblGrid>
              <a:tr h="267932">
                <a:tc gridSpan="6">
                  <a:txBody>
                    <a:bodyPr/>
                    <a:lstStyle/>
                    <a:p>
                      <a:pPr marL="0" marR="0" algn="ctr">
                        <a:lnSpc>
                          <a:spcPct val="107000"/>
                        </a:lnSpc>
                        <a:spcBef>
                          <a:spcPts val="0"/>
                        </a:spcBef>
                        <a:spcAft>
                          <a:spcPts val="0"/>
                        </a:spcAft>
                      </a:pPr>
                      <a:r>
                        <a:rPr lang="en-US" sz="12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Flexure </a:t>
                      </a: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Strength test results  for 1:6 proportion mortar for 28 days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022506">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Mould size</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Mortar mix identity</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Breaking load in kN</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Bending strength in MPa</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Average strength value in MPa</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246">
                <a:tc rowSpan="18">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160x40x40 mm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246">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2.71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5246">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5246">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246">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5246">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5246">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246">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5246">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5246">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246">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5246">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5246">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246">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5246">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5246">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0.55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246">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5246">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804" marR="54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bl>
          </a:graphicData>
        </a:graphic>
      </p:graphicFrame>
    </p:spTree>
    <p:extLst>
      <p:ext uri="{BB962C8B-B14F-4D97-AF65-F5344CB8AC3E}">
        <p14:creationId xmlns:p14="http://schemas.microsoft.com/office/powerpoint/2010/main" val="24472412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498292255"/>
              </p:ext>
            </p:extLst>
          </p:nvPr>
        </p:nvGraphicFramePr>
        <p:xfrm>
          <a:off x="3889422" y="888999"/>
          <a:ext cx="5246393" cy="5704686"/>
        </p:xfrm>
        <a:graphic>
          <a:graphicData uri="http://schemas.openxmlformats.org/drawingml/2006/table">
            <a:tbl>
              <a:tblPr firstRow="1" firstCol="1" bandRow="1"/>
              <a:tblGrid>
                <a:gridCol w="1390420"/>
                <a:gridCol w="709823"/>
                <a:gridCol w="810423"/>
                <a:gridCol w="810423"/>
                <a:gridCol w="762652"/>
                <a:gridCol w="762652"/>
              </a:tblGrid>
              <a:tr h="321615">
                <a:tc gridSpan="6">
                  <a:txBody>
                    <a:bodyPr/>
                    <a:lstStyle/>
                    <a:p>
                      <a:pPr marL="0" marR="0" algn="ctr">
                        <a:lnSpc>
                          <a:spcPct val="107000"/>
                        </a:lnSpc>
                        <a:spcBef>
                          <a:spcPts val="0"/>
                        </a:spcBef>
                        <a:spcAft>
                          <a:spcPts val="0"/>
                        </a:spcAft>
                      </a:pPr>
                      <a:r>
                        <a:rPr lang="en-US" sz="12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Flexure </a:t>
                      </a: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Strength test results for 1:6 proportion mortar for 56 days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79929">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Mould size</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Mortar mix identity</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Breaking load in kN</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Bending strength in MPa</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Average strength value in MPa</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619">
                <a:tc rowSpan="18">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160x40x40 mm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61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2.92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4461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44619">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61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4461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44619">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61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4461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44619">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61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4461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44619">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61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4461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44619">
                <a:tc vMerge="1">
                  <a:txBody>
                    <a:bodyPr/>
                    <a:lstStyle/>
                    <a:p>
                      <a:endParaRPr lang="en-US"/>
                    </a:p>
                  </a:txBody>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61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4461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cube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2315" marR="52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bl>
          </a:graphicData>
        </a:graphic>
      </p:graphicFrame>
      <p:sp>
        <p:nvSpPr>
          <p:cNvPr id="4" name="Title 1"/>
          <p:cNvSpPr>
            <a:spLocks noGrp="1"/>
          </p:cNvSpPr>
          <p:nvPr>
            <p:ph type="title"/>
          </p:nvPr>
        </p:nvSpPr>
        <p:spPr>
          <a:xfrm>
            <a:off x="2592925" y="315016"/>
            <a:ext cx="8911687" cy="470595"/>
          </a:xfrm>
        </p:spPr>
        <p:txBody>
          <a:bodyPr>
            <a:normAutofit fontScale="90000"/>
          </a:bodyPr>
          <a:lstStyle/>
          <a:p>
            <a:r>
              <a:rPr lang="en-US" sz="2000" b="1" dirty="0" smtClean="0">
                <a:latin typeface="Times New Roman" panose="02020603050405020304" pitchFamily="18" charset="0"/>
                <a:cs typeface="Times New Roman" panose="02020603050405020304" pitchFamily="18" charset="0"/>
              </a:rPr>
              <a:t>FLEXURAL  </a:t>
            </a:r>
            <a:r>
              <a:rPr lang="en-US" sz="2000" b="1" dirty="0">
                <a:latin typeface="Times New Roman" panose="02020603050405020304" pitchFamily="18" charset="0"/>
                <a:cs typeface="Times New Roman" panose="02020603050405020304" pitchFamily="18" charset="0"/>
              </a:rPr>
              <a:t>STRENGTH TEST RESULTS AT </a:t>
            </a:r>
            <a:r>
              <a:rPr lang="en-US" sz="2000" b="1" dirty="0" smtClean="0">
                <a:latin typeface="Times New Roman" panose="02020603050405020304" pitchFamily="18" charset="0"/>
                <a:cs typeface="Times New Roman" panose="02020603050405020304" pitchFamily="18" charset="0"/>
              </a:rPr>
              <a:t>56 </a:t>
            </a:r>
            <a:r>
              <a:rPr lang="en-US" sz="2000" b="1" dirty="0">
                <a:latin typeface="Times New Roman" panose="02020603050405020304" pitchFamily="18" charset="0"/>
                <a:cs typeface="Times New Roman" panose="02020603050405020304" pitchFamily="18" charset="0"/>
              </a:rPr>
              <a:t>DAYS (</a:t>
            </a:r>
            <a:r>
              <a:rPr lang="en-US" sz="2000" b="1" dirty="0" smtClean="0">
                <a:latin typeface="Times New Roman" panose="02020603050405020304" pitchFamily="18" charset="0"/>
                <a:cs typeface="Times New Roman" panose="02020603050405020304" pitchFamily="18" charset="0"/>
              </a:rPr>
              <a:t>1:6)</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804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9662" y="211985"/>
            <a:ext cx="9165486" cy="1101659"/>
          </a:xfrm>
        </p:spPr>
        <p:txBody>
          <a:bodyPr>
            <a:normAutofit fontScale="90000"/>
          </a:bodyPr>
          <a:lstStyle/>
          <a:p>
            <a:r>
              <a:rPr lang="en-US" sz="2000" b="1" dirty="0" smtClean="0">
                <a:latin typeface="Times New Roman" panose="02020603050405020304" pitchFamily="18" charset="0"/>
                <a:cs typeface="Times New Roman" panose="02020603050405020304" pitchFamily="18" charset="0"/>
              </a:rPr>
              <a:t>COMPARSION OF 7, 28 AND 56 DAYS COMPRESSIVE STRENGTH OF MORTARS</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  </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SHOWS COMPRESSIVE STRENGTH OF 7,  28 AND 56 DAYS (1:4)RATIO </a:t>
            </a:r>
            <a:endParaRPr lang="en-US" sz="2000" b="1" dirty="0">
              <a:latin typeface="Times New Roman" panose="02020603050405020304" pitchFamily="18" charset="0"/>
              <a:cs typeface="Times New Roman" panose="02020603050405020304" pitchFamily="18" charset="0"/>
            </a:endParaRPr>
          </a:p>
        </p:txBody>
      </p:sp>
      <p:graphicFrame>
        <p:nvGraphicFramePr>
          <p:cNvPr id="8" name="Chart 7"/>
          <p:cNvGraphicFramePr/>
          <p:nvPr>
            <p:extLst>
              <p:ext uri="{D42A27DB-BD31-4B8C-83A1-F6EECF244321}">
                <p14:modId xmlns:p14="http://schemas.microsoft.com/office/powerpoint/2010/main" val="2795120376"/>
              </p:ext>
            </p:extLst>
          </p:nvPr>
        </p:nvGraphicFramePr>
        <p:xfrm>
          <a:off x="3449257" y="1703498"/>
          <a:ext cx="7008388" cy="39760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161789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589212" y="0"/>
            <a:ext cx="8911687" cy="682580"/>
          </a:xfrm>
        </p:spPr>
        <p:txBody>
          <a:bodyPr>
            <a:normAutofit/>
          </a:bodyPr>
          <a:lstStyle/>
          <a:p>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1800" b="1" dirty="0" smtClean="0">
                <a:latin typeface="Times New Roman" panose="02020603050405020304" pitchFamily="18" charset="0"/>
                <a:cs typeface="Times New Roman" panose="02020603050405020304" pitchFamily="18" charset="0"/>
              </a:rPr>
              <a:t>SHOWS COMPRESSIVE STRENGTH OF 7,  28 AND 56 DAYS (1:6)RATIO </a:t>
            </a:r>
            <a:endParaRPr lang="en-US" sz="1800" b="1" dirty="0">
              <a:latin typeface="Times New Roman" panose="02020603050405020304" pitchFamily="18" charset="0"/>
              <a:cs typeface="Times New Roman" panose="02020603050405020304" pitchFamily="18" charset="0"/>
            </a:endParaRP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54930264"/>
              </p:ext>
            </p:extLst>
          </p:nvPr>
        </p:nvGraphicFramePr>
        <p:xfrm>
          <a:off x="3130125" y="1605565"/>
          <a:ext cx="7636613" cy="39709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85193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424" y="199106"/>
            <a:ext cx="8911687" cy="805445"/>
          </a:xfrm>
        </p:spPr>
        <p:txBody>
          <a:bodyPr>
            <a:normAutofit fontScale="90000"/>
          </a:bodyPr>
          <a:lstStyle/>
          <a:p>
            <a:r>
              <a:rPr lang="en-US" sz="2000" b="1" dirty="0" smtClean="0">
                <a:latin typeface="Times New Roman" panose="02020603050405020304" pitchFamily="18" charset="0"/>
                <a:cs typeface="Times New Roman" panose="02020603050405020304" pitchFamily="18" charset="0"/>
              </a:rPr>
              <a:t>COMPARSION </a:t>
            </a:r>
            <a:r>
              <a:rPr lang="en-US" sz="2000" b="1" dirty="0">
                <a:latin typeface="Times New Roman" panose="02020603050405020304" pitchFamily="18" charset="0"/>
                <a:cs typeface="Times New Roman" panose="02020603050405020304" pitchFamily="18" charset="0"/>
              </a:rPr>
              <a:t>OF 7, </a:t>
            </a:r>
            <a:r>
              <a:rPr lang="en-US" sz="2000" b="1" dirty="0" smtClean="0">
                <a:latin typeface="Times New Roman" panose="02020603050405020304" pitchFamily="18" charset="0"/>
                <a:cs typeface="Times New Roman" panose="02020603050405020304" pitchFamily="18" charset="0"/>
              </a:rPr>
              <a:t>28 AND 56 </a:t>
            </a:r>
            <a:r>
              <a:rPr lang="en-US" sz="2000" b="1" dirty="0">
                <a:latin typeface="Times New Roman" panose="02020603050405020304" pitchFamily="18" charset="0"/>
                <a:cs typeface="Times New Roman" panose="02020603050405020304" pitchFamily="18" charset="0"/>
              </a:rPr>
              <a:t>DAYS </a:t>
            </a:r>
            <a:r>
              <a:rPr lang="en-US" sz="2000" b="1" dirty="0" smtClean="0">
                <a:latin typeface="Times New Roman" panose="02020603050405020304" pitchFamily="18" charset="0"/>
                <a:cs typeface="Times New Roman" panose="02020603050405020304" pitchFamily="18" charset="0"/>
              </a:rPr>
              <a:t>FLEXURAL STRENGTH </a:t>
            </a:r>
            <a:r>
              <a:rPr lang="en-US" sz="2000" b="1" dirty="0">
                <a:latin typeface="Times New Roman" panose="02020603050405020304" pitchFamily="18" charset="0"/>
                <a:cs typeface="Times New Roman" panose="02020603050405020304" pitchFamily="18" charset="0"/>
              </a:rPr>
              <a:t>OF MORTARS</a:t>
            </a: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SHOWS </a:t>
            </a:r>
            <a:r>
              <a:rPr lang="en-US" sz="2000" b="1" dirty="0">
                <a:latin typeface="Times New Roman" panose="02020603050405020304" pitchFamily="18" charset="0"/>
                <a:cs typeface="Times New Roman" panose="02020603050405020304" pitchFamily="18" charset="0"/>
              </a:rPr>
              <a:t>FLEXURAL STRENGTH OF </a:t>
            </a:r>
            <a:r>
              <a:rPr lang="en-US" sz="2000" b="1" dirty="0" smtClean="0">
                <a:latin typeface="Times New Roman" panose="02020603050405020304" pitchFamily="18" charset="0"/>
                <a:cs typeface="Times New Roman" panose="02020603050405020304" pitchFamily="18" charset="0"/>
              </a:rPr>
              <a:t>7,  28 AND 56 </a:t>
            </a:r>
            <a:r>
              <a:rPr lang="en-US" sz="2000" b="1" dirty="0">
                <a:latin typeface="Times New Roman" panose="02020603050405020304" pitchFamily="18" charset="0"/>
                <a:cs typeface="Times New Roman" panose="02020603050405020304" pitchFamily="18" charset="0"/>
              </a:rPr>
              <a:t>DAYS (1:4)RATIO</a:t>
            </a:r>
            <a:endParaRPr lang="en-US" sz="2000"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51138337"/>
              </p:ext>
            </p:extLst>
          </p:nvPr>
        </p:nvGraphicFramePr>
        <p:xfrm>
          <a:off x="3052853" y="1571222"/>
          <a:ext cx="7520702" cy="38121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56091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3777"/>
          </a:xfrm>
        </p:spPr>
        <p:txBody>
          <a:bodyPr>
            <a:normAutofit/>
          </a:bodyPr>
          <a:lstStyle/>
          <a:p>
            <a:r>
              <a:rPr lang="en-US" sz="2000" b="1" dirty="0" smtClean="0">
                <a:latin typeface="Times New Roman" panose="02020603050405020304" pitchFamily="18" charset="0"/>
                <a:cs typeface="Times New Roman" panose="02020603050405020304" pitchFamily="18" charset="0"/>
              </a:rPr>
              <a:t>SHOWS </a:t>
            </a:r>
            <a:r>
              <a:rPr lang="en-US" sz="2000" b="1" dirty="0">
                <a:latin typeface="Times New Roman" panose="02020603050405020304" pitchFamily="18" charset="0"/>
                <a:cs typeface="Times New Roman" panose="02020603050405020304" pitchFamily="18" charset="0"/>
              </a:rPr>
              <a:t>FLEXURAL STRENGTH OF 7,  28 AND 56 DAYS (</a:t>
            </a:r>
            <a:r>
              <a:rPr lang="en-US" sz="2000" b="1" dirty="0" smtClean="0">
                <a:latin typeface="Times New Roman" panose="02020603050405020304" pitchFamily="18" charset="0"/>
                <a:cs typeface="Times New Roman" panose="02020603050405020304" pitchFamily="18" charset="0"/>
              </a:rPr>
              <a:t>1:6)RATIO</a:t>
            </a:r>
            <a:endParaRPr lang="en-US" sz="2000"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61557995"/>
              </p:ext>
            </p:extLst>
          </p:nvPr>
        </p:nvGraphicFramePr>
        <p:xfrm>
          <a:off x="2962700" y="1760113"/>
          <a:ext cx="7791159"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37471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08955"/>
            <a:ext cx="8911687" cy="419079"/>
          </a:xfrm>
        </p:spPr>
        <p:txBody>
          <a:bodyPr>
            <a:noAutofit/>
          </a:bodyPr>
          <a:lstStyle/>
          <a:p>
            <a:r>
              <a:rPr lang="en-US" sz="2000" b="1" dirty="0" smtClean="0">
                <a:latin typeface="Times New Roman" panose="02020603050405020304" pitchFamily="18" charset="0"/>
                <a:cs typeface="Times New Roman" panose="02020603050405020304" pitchFamily="18" charset="0"/>
              </a:rPr>
              <a:t> LITERATURE REVIEW</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528034"/>
            <a:ext cx="8915400" cy="5692462"/>
          </a:xfrm>
        </p:spPr>
        <p:txBody>
          <a:bodyPr>
            <a:noAutofit/>
          </a:bodyPr>
          <a:lstStyle/>
          <a:p>
            <a:pPr algn="just"/>
            <a:r>
              <a:rPr lang="en-US" b="1" dirty="0">
                <a:solidFill>
                  <a:schemeClr val="tx1"/>
                </a:solidFill>
                <a:latin typeface="Times New Roman" panose="02020603050405020304" pitchFamily="18" charset="0"/>
                <a:cs typeface="Times New Roman" panose="02020603050405020304" pitchFamily="18" charset="0"/>
              </a:rPr>
              <a:t>Abhish m </a:t>
            </a:r>
            <a:r>
              <a:rPr lang="en-US" b="1" dirty="0" smtClean="0">
                <a:solidFill>
                  <a:schemeClr val="tx1"/>
                </a:solidFill>
                <a:latin typeface="Times New Roman" panose="02020603050405020304" pitchFamily="18" charset="0"/>
                <a:cs typeface="Times New Roman" panose="02020603050405020304" pitchFamily="18" charset="0"/>
              </a:rPr>
              <a:t>et al. [1]:</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The paper presents the laboratory investigations carried out on Portland pozzolana cement (PPC) &amp; Portland slag cement (PSC) both are blended cement (factory blended), 53 grade OPC concrete. Here physical properties of ingredient materials were determined in accordance with IS specifications. The investigation is carried out for M30 grade of concrete mix with W/C ratio of 0.43, 0.41, and </a:t>
            </a:r>
            <a:r>
              <a:rPr lang="en-US" dirty="0" smtClean="0">
                <a:solidFill>
                  <a:schemeClr val="tx1"/>
                </a:solidFill>
                <a:latin typeface="Times New Roman" panose="02020603050405020304" pitchFamily="18" charset="0"/>
                <a:cs typeface="Times New Roman" panose="02020603050405020304" pitchFamily="18" charset="0"/>
              </a:rPr>
              <a:t>0.40 </a:t>
            </a:r>
            <a:r>
              <a:rPr lang="en-US" dirty="0">
                <a:solidFill>
                  <a:schemeClr val="tx1"/>
                </a:solidFill>
                <a:latin typeface="Times New Roman" panose="02020603050405020304" pitchFamily="18" charset="0"/>
                <a:cs typeface="Times New Roman" panose="02020603050405020304" pitchFamily="18" charset="0"/>
              </a:rPr>
              <a:t>respectively. The design of concrete mix is carried out according to IS method. Tests are carried out for fresh concrete and hardened concrete according to IS code. It has been observed from experimental data that, the blended cement concrete is performing well when compared to conventional concrete. This is due to the fact that the effective diffusion coefficient of various cement particles. However study is to be carried out longer term to ascertain the strength behavior of concrete</a:t>
            </a:r>
            <a:r>
              <a:rPr lang="en-US" dirty="0" smtClean="0">
                <a:solidFill>
                  <a:schemeClr val="tx1"/>
                </a:solidFill>
                <a:latin typeface="Times New Roman" panose="02020603050405020304" pitchFamily="18" charset="0"/>
                <a:cs typeface="Times New Roman" panose="02020603050405020304" pitchFamily="18" charset="0"/>
              </a:rPr>
              <a:t>.</a:t>
            </a:r>
            <a:endParaRPr lang="en-US" b="1" dirty="0" smtClean="0">
              <a:solidFill>
                <a:schemeClr val="tx1"/>
              </a:solidFill>
              <a:latin typeface="Times New Roman" panose="02020603050405020304" pitchFamily="18" charset="0"/>
              <a:cs typeface="Times New Roman" panose="02020603050405020304" pitchFamily="18" charset="0"/>
            </a:endParaRPr>
          </a:p>
          <a:p>
            <a:pPr algn="just"/>
            <a:r>
              <a:rPr lang="en-US" b="1" dirty="0">
                <a:solidFill>
                  <a:schemeClr val="tx1"/>
                </a:solidFill>
                <a:latin typeface="Times New Roman" panose="02020603050405020304" pitchFamily="18" charset="0"/>
                <a:cs typeface="Times New Roman" panose="02020603050405020304" pitchFamily="18" charset="0"/>
              </a:rPr>
              <a:t>B. T Naveen Kumar et al</a:t>
            </a:r>
            <a:r>
              <a:rPr lang="en-US" b="1" dirty="0" smtClean="0">
                <a:solidFill>
                  <a:schemeClr val="tx1"/>
                </a:solidFill>
                <a:latin typeface="Times New Roman" panose="02020603050405020304" pitchFamily="18" charset="0"/>
                <a:cs typeface="Times New Roman" panose="02020603050405020304" pitchFamily="18" charset="0"/>
              </a:rPr>
              <a:t>. [2]:</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In this paper the Ordinary Portland cement containing fly ash is used as blended cement to prepare the concrete mix. M 30 grade concrete with water </a:t>
            </a:r>
            <a:r>
              <a:rPr lang="en-US">
                <a:solidFill>
                  <a:schemeClr val="tx1"/>
                </a:solidFill>
                <a:latin typeface="Times New Roman" panose="02020603050405020304" pitchFamily="18" charset="0"/>
                <a:cs typeface="Times New Roman" panose="02020603050405020304" pitchFamily="18" charset="0"/>
              </a:rPr>
              <a:t>cement </a:t>
            </a:r>
            <a:r>
              <a:rPr lang="en-US" smtClean="0">
                <a:solidFill>
                  <a:schemeClr val="tx1"/>
                </a:solidFill>
                <a:latin typeface="Times New Roman" panose="02020603050405020304" pitchFamily="18" charset="0"/>
                <a:cs typeface="Times New Roman" panose="02020603050405020304" pitchFamily="18" charset="0"/>
              </a:rPr>
              <a:t>ratio of </a:t>
            </a:r>
            <a:r>
              <a:rPr lang="en-US" dirty="0">
                <a:solidFill>
                  <a:schemeClr val="tx1"/>
                </a:solidFill>
                <a:latin typeface="Times New Roman" panose="02020603050405020304" pitchFamily="18" charset="0"/>
                <a:cs typeface="Times New Roman" panose="02020603050405020304" pitchFamily="18" charset="0"/>
              </a:rPr>
              <a:t>0.45 is used for the study. The project work involves casting of cubes (150mm x 150mm x 150mm), cylinders (150mm diameter and 300mm height) and prism (100mm x 100mm x 500mm). The concrete specimens are cured under water for 28 days and expose to 400°C, 600°C, and 800°C for 1 hour. The compressive strength, spilt tensile strength and flexure strength are measured for these specimens and compared with the strength of conventional concrete. The strength of each mix is found to increase compared to conventional concrete and a greater increase in strength is observed in mix with partial replacement with nano-metakaolin. The strength is found to increase up to 600°C and showed </a:t>
            </a:r>
            <a:r>
              <a:rPr lang="en-US" dirty="0" smtClean="0">
                <a:solidFill>
                  <a:schemeClr val="tx1"/>
                </a:solidFill>
                <a:latin typeface="Times New Roman" panose="02020603050405020304" pitchFamily="18" charset="0"/>
                <a:cs typeface="Times New Roman" panose="02020603050405020304" pitchFamily="18" charset="0"/>
              </a:rPr>
              <a:t>to reduction </a:t>
            </a:r>
            <a:r>
              <a:rPr lang="en-US" dirty="0">
                <a:solidFill>
                  <a:schemeClr val="tx1"/>
                </a:solidFill>
                <a:latin typeface="Times New Roman" panose="02020603050405020304" pitchFamily="18" charset="0"/>
                <a:cs typeface="Times New Roman" panose="02020603050405020304" pitchFamily="18" charset="0"/>
              </a:rPr>
              <a:t>at 800°C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9821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02079"/>
            <a:ext cx="8911687" cy="909268"/>
          </a:xfrm>
        </p:spPr>
        <p:txBody>
          <a:bodyPr>
            <a:normAutofit fontScale="90000"/>
          </a:bodyPr>
          <a:lstStyle/>
          <a:p>
            <a:r>
              <a:rPr lang="en-US" sz="2000" b="1" dirty="0" smtClean="0">
                <a:latin typeface="Times New Roman" panose="02020603050405020304" pitchFamily="18" charset="0"/>
                <a:cs typeface="Times New Roman" panose="02020603050405020304" pitchFamily="18" charset="0"/>
              </a:rPr>
              <a:t>DURABILITY TEST RESULTS</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 </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ACID ATTACK RESULTS</a:t>
            </a:r>
            <a:endParaRPr lang="en-US" sz="2000" b="1"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9067627"/>
              </p:ext>
            </p:extLst>
          </p:nvPr>
        </p:nvGraphicFramePr>
        <p:xfrm>
          <a:off x="3329765" y="1470573"/>
          <a:ext cx="6303630" cy="5084777"/>
        </p:xfrm>
        <a:graphic>
          <a:graphicData uri="http://schemas.openxmlformats.org/drawingml/2006/table">
            <a:tbl>
              <a:tblPr firstRow="1" firstCol="1" bandRow="1"/>
              <a:tblGrid>
                <a:gridCol w="658020"/>
                <a:gridCol w="901855"/>
                <a:gridCol w="1142349"/>
                <a:gridCol w="1322720"/>
                <a:gridCol w="1322720"/>
                <a:gridCol w="955966"/>
              </a:tblGrid>
              <a:tr h="843160">
                <a:tc gridSpan="6">
                  <a:txBody>
                    <a:bodyPr/>
                    <a:lstStyle/>
                    <a:p>
                      <a:pPr marL="0" marR="0" algn="ctr">
                        <a:lnSpc>
                          <a:spcPct val="107000"/>
                        </a:lnSpc>
                        <a:spcBef>
                          <a:spcPts val="0"/>
                        </a:spcBef>
                        <a:spcAft>
                          <a:spcPts val="0"/>
                        </a:spcAft>
                      </a:pPr>
                      <a:r>
                        <a:rPr kumimoji="0" lang="en-US" sz="1800" b="1" i="0" u="none" strike="noStrike" kern="1200" cap="none" spc="0" normalizeH="0" baseline="0" noProof="0" dirty="0" smtClean="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Acid attack results for 7 days</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7533">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SI.No</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Mix design code</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Size of specimen</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Initial weight of the sample (average of three) in gms</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Loss of weight the sample after 7 days immersion in HCL (average of three) in gms</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Percentage loss after 7 days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507">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12">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50x50 mm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507">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507">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507">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507">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507">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507">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507">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507">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507">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507">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507">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5.87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374020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057488215"/>
              </p:ext>
            </p:extLst>
          </p:nvPr>
        </p:nvGraphicFramePr>
        <p:xfrm>
          <a:off x="3702439" y="837121"/>
          <a:ext cx="6021110" cy="5100035"/>
        </p:xfrm>
        <a:graphic>
          <a:graphicData uri="http://schemas.openxmlformats.org/drawingml/2006/table">
            <a:tbl>
              <a:tblPr firstRow="1" firstCol="1" bandRow="1"/>
              <a:tblGrid>
                <a:gridCol w="634564"/>
                <a:gridCol w="869541"/>
                <a:gridCol w="1102004"/>
                <a:gridCol w="1190592"/>
                <a:gridCol w="1303054"/>
                <a:gridCol w="921355"/>
              </a:tblGrid>
              <a:tr h="640463">
                <a:tc gridSpan="6">
                  <a:txBody>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Acid attack results for 14 days</a:t>
                      </a:r>
                      <a:endParaRPr kumimoji="0" 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1636">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SI.No</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Mix design code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Size of specimen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Initial weight of the sample (average of three) in gms</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Loss of weight the sample after 14 days immersion in HCL (average of three) in gms</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Percentage loss after 14 days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328">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12">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50x50 mm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328">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328">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328">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328">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328">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328">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328">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328">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328">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328">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328">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933300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15373"/>
          </a:xfrm>
        </p:spPr>
        <p:txBody>
          <a:bodyPr>
            <a:normAutofit/>
          </a:bodyPr>
          <a:lstStyle/>
          <a:p>
            <a:pPr algn="ctr"/>
            <a:r>
              <a:rPr lang="en-US" sz="2000" b="1" dirty="0" smtClean="0">
                <a:latin typeface="Times New Roman" panose="02020603050405020304" pitchFamily="18" charset="0"/>
                <a:cs typeface="Times New Roman" panose="02020603050405020304" pitchFamily="18" charset="0"/>
              </a:rPr>
              <a:t>COMPARSION OF 7 AND 14 DAYS ACID </a:t>
            </a:r>
            <a:r>
              <a:rPr lang="en-US" sz="2000" b="1" dirty="0">
                <a:latin typeface="Times New Roman" panose="02020603050405020304" pitchFamily="18" charset="0"/>
                <a:cs typeface="Times New Roman" panose="02020603050405020304" pitchFamily="18" charset="0"/>
              </a:rPr>
              <a:t>ATTACK RESULTS</a:t>
            </a:r>
            <a:endParaRPr lang="en-US" sz="2000" dirty="0">
              <a:latin typeface="Times New Roman" panose="02020603050405020304" pitchFamily="18" charset="0"/>
              <a:cs typeface="Times New Roman" panose="02020603050405020304"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151164" y="1491175"/>
            <a:ext cx="7258928" cy="4375053"/>
          </a:xfrm>
          <a:prstGeom prst="rect">
            <a:avLst/>
          </a:prstGeom>
        </p:spPr>
      </p:pic>
    </p:spTree>
    <p:extLst>
      <p:ext uri="{BB962C8B-B14F-4D97-AF65-F5344CB8AC3E}">
        <p14:creationId xmlns:p14="http://schemas.microsoft.com/office/powerpoint/2010/main" val="14101909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7268" y="327896"/>
            <a:ext cx="8911687" cy="459102"/>
          </a:xfrm>
        </p:spPr>
        <p:txBody>
          <a:bodyPr>
            <a:normAutofit/>
          </a:bodyPr>
          <a:lstStyle/>
          <a:p>
            <a:r>
              <a:rPr lang="en-US" sz="2000" b="1" dirty="0" smtClean="0">
                <a:latin typeface="Times New Roman" panose="02020603050405020304" pitchFamily="18" charset="0"/>
                <a:cs typeface="Times New Roman" panose="02020603050405020304" pitchFamily="18" charset="0"/>
              </a:rPr>
              <a:t>SULPHATE ATTACK TEST </a:t>
            </a:r>
            <a:r>
              <a:rPr lang="en-US" sz="2000" b="1" dirty="0">
                <a:latin typeface="Times New Roman" panose="02020603050405020304" pitchFamily="18" charset="0"/>
                <a:cs typeface="Times New Roman" panose="02020603050405020304" pitchFamily="18" charset="0"/>
              </a:rPr>
              <a:t>RESULTS</a:t>
            </a:r>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67150659"/>
                  </p:ext>
                </p:extLst>
              </p:nvPr>
            </p:nvGraphicFramePr>
            <p:xfrm>
              <a:off x="3425780" y="978793"/>
              <a:ext cx="6395484" cy="5254580"/>
            </p:xfrm>
            <a:graphic>
              <a:graphicData uri="http://schemas.openxmlformats.org/drawingml/2006/table">
                <a:tbl>
                  <a:tblPr firstRow="1" firstCol="1" bandRow="1"/>
                  <a:tblGrid>
                    <a:gridCol w="828815"/>
                    <a:gridCol w="810947"/>
                    <a:gridCol w="1100963"/>
                    <a:gridCol w="1096840"/>
                    <a:gridCol w="1461766"/>
                    <a:gridCol w="1096153"/>
                  </a:tblGrid>
                  <a:tr h="770917">
                    <a:tc gridSpan="6">
                      <a:txBody>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Sulphate attack results for 7 days</a:t>
                          </a:r>
                          <a:endParaRPr kumimoji="0" lang="en-US" sz="16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8723">
                    <a:tc>
                      <a:txBody>
                        <a:bodyPr/>
                        <a:lstStyle/>
                        <a:p>
                          <a:pPr marL="0" marR="0" algn="l">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SI.No</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Mix design code</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Size of specimen</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Initial weight of the sample (average of three) in gms</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Loss of weight the sample after 7 days immersion in Na</a:t>
                          </a:r>
                          <a14:m>
                            <m:oMath xmlns:m="http://schemas.openxmlformats.org/officeDocument/2006/math">
                              <m:sSub>
                                <m:sSubPr>
                                  <m:ctrlPr>
                                    <a:rPr lang="en-US" sz="1200" b="1"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b="1"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𝑺𝑶</m:t>
                                  </m:r>
                                </m:e>
                                <m:sub>
                                  <m:r>
                                    <a:rPr lang="en-US" sz="1200" b="1"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𝟒</m:t>
                                  </m:r>
                                </m:sub>
                              </m:sSub>
                            </m:oMath>
                          </a14:m>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(average of three) in gms</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Percentage loss after 7 days (%)</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7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12">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50x50mm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7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7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7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7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7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7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7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7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7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7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7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67150659"/>
                  </p:ext>
                </p:extLst>
              </p:nvPr>
            </p:nvGraphicFramePr>
            <p:xfrm>
              <a:off x="3425780" y="978793"/>
              <a:ext cx="6395484" cy="5254580"/>
            </p:xfrm>
            <a:graphic>
              <a:graphicData uri="http://schemas.openxmlformats.org/drawingml/2006/table">
                <a:tbl>
                  <a:tblPr firstRow="1" firstCol="1" bandRow="1"/>
                  <a:tblGrid>
                    <a:gridCol w="828815"/>
                    <a:gridCol w="810947"/>
                    <a:gridCol w="1100963"/>
                    <a:gridCol w="1096840"/>
                    <a:gridCol w="1461766"/>
                    <a:gridCol w="1096153"/>
                  </a:tblGrid>
                  <a:tr h="770917">
                    <a:tc gridSpan="6">
                      <a:txBody>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Sulphate attack results for 7 days</a:t>
                          </a:r>
                          <a:endParaRPr kumimoji="0" lang="en-US" sz="16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8723">
                    <a:tc>
                      <a:txBody>
                        <a:bodyPr/>
                        <a:lstStyle/>
                        <a:p>
                          <a:pPr marL="0" marR="0" algn="l">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SI.No</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Mix design code</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Size of specimen</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Initial weight of the sample (average of three) in gms</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2"/>
                          <a:stretch>
                            <a:fillRect l="-263333" t="-59259" r="-75833" b="-244444"/>
                          </a:stretch>
                        </a:blipFill>
                      </a:tcPr>
                    </a:tc>
                    <a:tc>
                      <a:txBody>
                        <a:bodyPr/>
                        <a:lstStyle/>
                        <a:p>
                          <a:pPr marL="0" marR="0" algn="ctr">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Percentage loss after 7 days (%)</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7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12">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50x50mm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7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7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7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7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7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7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7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7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7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7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7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Fallback>
      </mc:AlternateContent>
    </p:spTree>
    <p:extLst>
      <p:ext uri="{BB962C8B-B14F-4D97-AF65-F5344CB8AC3E}">
        <p14:creationId xmlns:p14="http://schemas.microsoft.com/office/powerpoint/2010/main" val="5970197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71177903"/>
              </p:ext>
            </p:extLst>
          </p:nvPr>
        </p:nvGraphicFramePr>
        <p:xfrm>
          <a:off x="3271235" y="631065"/>
          <a:ext cx="6806377" cy="5512157"/>
        </p:xfrm>
        <a:graphic>
          <a:graphicData uri="http://schemas.openxmlformats.org/drawingml/2006/table">
            <a:tbl>
              <a:tblPr firstRow="1" firstCol="1" bandRow="1"/>
              <a:tblGrid>
                <a:gridCol w="882076"/>
                <a:gridCol w="862884"/>
                <a:gridCol w="1172164"/>
                <a:gridCol w="1166997"/>
                <a:gridCol w="1555996"/>
                <a:gridCol w="1166260"/>
              </a:tblGrid>
              <a:tr h="892988">
                <a:tc gridSpan="6">
                  <a:txBody>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Sulphate attack results for 14 days</a:t>
                      </a:r>
                      <a:endParaRPr kumimoji="0" lang="en-US" sz="16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58577">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SI.No</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Mix design code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Size of specimen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Initial weight of the sample (average of three) in gms</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Loss of weight the sample after 14 days immersion in NaSo4 (average of three) in gms</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Percentage loss after 14 days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716">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12">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50x50mm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716">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716">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716">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716">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716">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716">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716">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716">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716">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716">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716">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284321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403"/>
            <a:ext cx="8911687" cy="613847"/>
          </a:xfrm>
        </p:spPr>
        <p:txBody>
          <a:bodyPr>
            <a:normAutofit/>
          </a:bodyPr>
          <a:lstStyle/>
          <a:p>
            <a:r>
              <a:rPr lang="en-US" sz="2000" b="1" dirty="0" smtClean="0">
                <a:latin typeface="Times New Roman" panose="02020603050405020304" pitchFamily="18" charset="0"/>
                <a:cs typeface="Times New Roman" panose="02020603050405020304" pitchFamily="18" charset="0"/>
              </a:rPr>
              <a:t>COMPARSION OF 7 AND 14 DAYS SULPHATE </a:t>
            </a:r>
            <a:r>
              <a:rPr lang="en-US" sz="2000" b="1" dirty="0">
                <a:latin typeface="Times New Roman" panose="02020603050405020304" pitchFamily="18" charset="0"/>
                <a:cs typeface="Times New Roman" panose="02020603050405020304" pitchFamily="18" charset="0"/>
              </a:rPr>
              <a:t>ATTACK RESULTS</a:t>
            </a:r>
            <a:endParaRPr lang="en-US" sz="2000" dirty="0">
              <a:latin typeface="Times New Roman" panose="02020603050405020304" pitchFamily="18" charset="0"/>
              <a:cs typeface="Times New Roman" panose="02020603050405020304" pitchFamily="18" charset="0"/>
            </a:endParaRP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207434" y="1561515"/>
            <a:ext cx="7329268" cy="4170948"/>
          </a:xfrm>
          <a:prstGeom prst="rect">
            <a:avLst/>
          </a:prstGeom>
        </p:spPr>
      </p:pic>
    </p:spTree>
    <p:extLst>
      <p:ext uri="{BB962C8B-B14F-4D97-AF65-F5344CB8AC3E}">
        <p14:creationId xmlns:p14="http://schemas.microsoft.com/office/powerpoint/2010/main" val="26606249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43508"/>
          </a:xfrm>
        </p:spPr>
        <p:txBody>
          <a:bodyPr>
            <a:normAutofit/>
          </a:bodyPr>
          <a:lstStyle/>
          <a:p>
            <a:r>
              <a:rPr lang="en-US" sz="2000" b="1" dirty="0" smtClean="0">
                <a:latin typeface="Times New Roman" panose="02020603050405020304" pitchFamily="18" charset="0"/>
                <a:cs typeface="Times New Roman" panose="02020603050405020304" pitchFamily="18" charset="0"/>
              </a:rPr>
              <a:t>WATER ABSORPTION TEST </a:t>
            </a:r>
            <a:r>
              <a:rPr lang="en-US" sz="2000" b="1" dirty="0">
                <a:latin typeface="Times New Roman" panose="02020603050405020304" pitchFamily="18" charset="0"/>
                <a:cs typeface="Times New Roman" panose="02020603050405020304" pitchFamily="18" charset="0"/>
              </a:rPr>
              <a:t>RESULTS</a:t>
            </a:r>
            <a:endParaRPr lang="en-US" sz="20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716979520"/>
              </p:ext>
            </p:extLst>
          </p:nvPr>
        </p:nvGraphicFramePr>
        <p:xfrm>
          <a:off x="2912012" y="1364565"/>
          <a:ext cx="7934180" cy="5247243"/>
        </p:xfrm>
        <a:graphic>
          <a:graphicData uri="http://schemas.openxmlformats.org/drawingml/2006/table">
            <a:tbl>
              <a:tblPr firstRow="1" firstCol="1" bandRow="1"/>
              <a:tblGrid>
                <a:gridCol w="822550"/>
                <a:gridCol w="1035043"/>
                <a:gridCol w="1455742"/>
                <a:gridCol w="883385"/>
                <a:gridCol w="1251817"/>
                <a:gridCol w="1392337"/>
                <a:gridCol w="1093306"/>
              </a:tblGrid>
              <a:tr h="1089727">
                <a:tc>
                  <a:txBody>
                    <a:bodyPr/>
                    <a:lstStyle/>
                    <a:p>
                      <a:pPr marL="0" marR="0" algn="ctr">
                        <a:lnSpc>
                          <a:spcPct val="107000"/>
                        </a:lnSpc>
                        <a:spcBef>
                          <a:spcPts val="0"/>
                        </a:spcBef>
                        <a:spcAft>
                          <a:spcPts val="0"/>
                        </a:spcAft>
                      </a:pPr>
                      <a:r>
                        <a:rPr lang="en-US" sz="12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SI.No</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Replacement code</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Size of specimen</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 number</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initial weight of 28 days cured oven dried sample (A)</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Final weight of 24 hours soaked surface dried sample (B)</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Percentage of water absorption (%)</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9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 x 50 x 50 mm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7.02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9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8.23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9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9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 x 50 x 50 mm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9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8.72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891">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70.6 x 70.6 x 70.6 mm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639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12.21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9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 x 50 x 50 mm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287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8.71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9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272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9.24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9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270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9.76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9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 x 50 x 50 mm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9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7.44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450">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70.6 x 70.6 x 70.6 mm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674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737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9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 x 50 x 50 mm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282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9.73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9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9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9.83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9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 x 50 x 50 mm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10.31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94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10.50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508" marR="56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653147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85628095"/>
              </p:ext>
            </p:extLst>
          </p:nvPr>
        </p:nvGraphicFramePr>
        <p:xfrm>
          <a:off x="3488789" y="562708"/>
          <a:ext cx="6639948" cy="5457093"/>
        </p:xfrm>
        <a:graphic>
          <a:graphicData uri="http://schemas.openxmlformats.org/drawingml/2006/table">
            <a:tbl>
              <a:tblPr firstRow="1" firstCol="1" bandRow="1"/>
              <a:tblGrid>
                <a:gridCol w="948564"/>
                <a:gridCol w="948564"/>
                <a:gridCol w="948564"/>
                <a:gridCol w="948564"/>
                <a:gridCol w="948564"/>
                <a:gridCol w="948564"/>
                <a:gridCol w="948564"/>
              </a:tblGrid>
              <a:tr h="227379">
                <a:tc>
                  <a:txBody>
                    <a:bodyPr/>
                    <a:lstStyle/>
                    <a:p>
                      <a:pPr algn="ctr" fontAlgn="ctr"/>
                      <a:r>
                        <a:rPr lang="en-US" sz="1200" b="0" i="0" u="none" strike="noStrike" dirty="0">
                          <a:solidFill>
                            <a:srgbClr val="000000"/>
                          </a:solidFill>
                          <a:effectLst/>
                          <a:latin typeface="Times New Roman" panose="02020603050405020304" pitchFamily="18" charset="0"/>
                        </a:rPr>
                        <a:t>7</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D1</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200" b="0" i="0" u="none" strike="noStrike">
                          <a:solidFill>
                            <a:srgbClr val="000000"/>
                          </a:solidFill>
                          <a:effectLst/>
                          <a:latin typeface="Times New Roman" panose="02020603050405020304" pitchFamily="18" charset="0"/>
                        </a:rPr>
                        <a:t>50 x 50 x 50 mm</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1</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242</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270</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11.57</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79">
                <a:tc>
                  <a:txBody>
                    <a:bodyPr/>
                    <a:lstStyle/>
                    <a:p>
                      <a:pPr algn="ctr" fontAlgn="ctr"/>
                      <a:r>
                        <a:rPr lang="en-US" sz="1200" b="0" i="0" u="none" strike="noStrike">
                          <a:solidFill>
                            <a:srgbClr val="000000"/>
                          </a:solidFill>
                          <a:effectLst/>
                          <a:latin typeface="Times New Roman" panose="02020603050405020304" pitchFamily="18" charset="0"/>
                        </a:rPr>
                        <a:t> </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 </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fontAlgn="ctr"/>
                      <a:r>
                        <a:rPr lang="en-US" sz="1200" b="0" i="0" u="none" strike="noStrike">
                          <a:solidFill>
                            <a:srgbClr val="000000"/>
                          </a:solidFill>
                          <a:effectLst/>
                          <a:latin typeface="Times New Roman" panose="02020603050405020304" pitchFamily="18" charset="0"/>
                        </a:rPr>
                        <a:t>2</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248</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263</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6.05</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79">
                <a:tc>
                  <a:txBody>
                    <a:bodyPr/>
                    <a:lstStyle/>
                    <a:p>
                      <a:pPr algn="ctr" fontAlgn="ctr"/>
                      <a:r>
                        <a:rPr lang="en-US" sz="1200" b="0" i="0" u="none" strike="noStrike">
                          <a:solidFill>
                            <a:srgbClr val="000000"/>
                          </a:solidFill>
                          <a:effectLst/>
                          <a:latin typeface="Times New Roman" panose="02020603050405020304" pitchFamily="18" charset="0"/>
                        </a:rPr>
                        <a:t> </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 </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fontAlgn="ctr"/>
                      <a:r>
                        <a:rPr lang="en-US" sz="1200" b="0" i="0" u="none" strike="noStrike">
                          <a:solidFill>
                            <a:srgbClr val="000000"/>
                          </a:solidFill>
                          <a:effectLst/>
                          <a:latin typeface="Times New Roman" panose="02020603050405020304" pitchFamily="18" charset="0"/>
                        </a:rPr>
                        <a:t>3</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236</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254</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7.63</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79">
                <a:tc>
                  <a:txBody>
                    <a:bodyPr/>
                    <a:lstStyle/>
                    <a:p>
                      <a:pPr algn="ctr" fontAlgn="ctr"/>
                      <a:r>
                        <a:rPr lang="en-US" sz="1200" b="0" i="0" u="none" strike="noStrike">
                          <a:solidFill>
                            <a:srgbClr val="000000"/>
                          </a:solidFill>
                          <a:effectLst/>
                          <a:latin typeface="Times New Roman" panose="02020603050405020304" pitchFamily="18" charset="0"/>
                        </a:rPr>
                        <a:t>8</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D2</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200" b="0" i="0" u="none" strike="noStrike">
                          <a:solidFill>
                            <a:srgbClr val="000000"/>
                          </a:solidFill>
                          <a:effectLst/>
                          <a:latin typeface="Times New Roman" panose="02020603050405020304" pitchFamily="18" charset="0"/>
                        </a:rPr>
                        <a:t>50 x 50 x 50 mm</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1</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236</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263</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11.44</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79">
                <a:tc>
                  <a:txBody>
                    <a:bodyPr/>
                    <a:lstStyle/>
                    <a:p>
                      <a:pPr algn="ctr" fontAlgn="ctr"/>
                      <a:r>
                        <a:rPr lang="en-US" sz="1200" b="0" i="0" u="none" strike="noStrike">
                          <a:solidFill>
                            <a:srgbClr val="000000"/>
                          </a:solidFill>
                          <a:effectLst/>
                          <a:latin typeface="Times New Roman" panose="02020603050405020304" pitchFamily="18" charset="0"/>
                        </a:rPr>
                        <a:t> </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 </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fontAlgn="ctr"/>
                      <a:r>
                        <a:rPr lang="en-US" sz="1200" b="0" i="0" u="none" strike="noStrike">
                          <a:solidFill>
                            <a:srgbClr val="000000"/>
                          </a:solidFill>
                          <a:effectLst/>
                          <a:latin typeface="Times New Roman" panose="02020603050405020304" pitchFamily="18" charset="0"/>
                        </a:rPr>
                        <a:t>2</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232</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259</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11.64</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82136">
                <a:tc>
                  <a:txBody>
                    <a:bodyPr/>
                    <a:lstStyle/>
                    <a:p>
                      <a:pPr algn="ctr" fontAlgn="ctr"/>
                      <a:r>
                        <a:rPr lang="en-US" sz="1200" b="0" i="0" u="none" strike="noStrike">
                          <a:solidFill>
                            <a:srgbClr val="000000"/>
                          </a:solidFill>
                          <a:effectLst/>
                          <a:latin typeface="Times New Roman" panose="02020603050405020304" pitchFamily="18" charset="0"/>
                        </a:rPr>
                        <a:t> </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 </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70.6 x 70.6 x 70.6 mm</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3</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724</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795</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9.81</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79">
                <a:tc>
                  <a:txBody>
                    <a:bodyPr/>
                    <a:lstStyle/>
                    <a:p>
                      <a:pPr algn="ctr" fontAlgn="ctr"/>
                      <a:r>
                        <a:rPr lang="en-US" sz="1200" b="0" i="0" u="none" strike="noStrike">
                          <a:solidFill>
                            <a:srgbClr val="000000"/>
                          </a:solidFill>
                          <a:effectLst/>
                          <a:latin typeface="Times New Roman" panose="02020603050405020304" pitchFamily="18" charset="0"/>
                        </a:rPr>
                        <a:t>9</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E1</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200" b="0" i="0" u="none" strike="noStrike">
                          <a:solidFill>
                            <a:srgbClr val="000000"/>
                          </a:solidFill>
                          <a:effectLst/>
                          <a:latin typeface="Times New Roman" panose="02020603050405020304" pitchFamily="18" charset="0"/>
                        </a:rPr>
                        <a:t>50 x 50 x 50 mm</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1</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238</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264</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10.92</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79">
                <a:tc>
                  <a:txBody>
                    <a:bodyPr/>
                    <a:lstStyle/>
                    <a:p>
                      <a:pPr algn="ctr" fontAlgn="ctr"/>
                      <a:r>
                        <a:rPr lang="en-US" sz="1200" b="0" i="0" u="none" strike="noStrike">
                          <a:solidFill>
                            <a:srgbClr val="000000"/>
                          </a:solidFill>
                          <a:effectLst/>
                          <a:latin typeface="Times New Roman" panose="02020603050405020304" pitchFamily="18" charset="0"/>
                        </a:rPr>
                        <a:t> </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 </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fontAlgn="ctr"/>
                      <a:r>
                        <a:rPr lang="en-US" sz="1200" b="0" i="0" u="none" strike="noStrike">
                          <a:solidFill>
                            <a:srgbClr val="000000"/>
                          </a:solidFill>
                          <a:effectLst/>
                          <a:latin typeface="Times New Roman" panose="02020603050405020304" pitchFamily="18" charset="0"/>
                        </a:rPr>
                        <a:t>2</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223</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249</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11.66</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79">
                <a:tc>
                  <a:txBody>
                    <a:bodyPr/>
                    <a:lstStyle/>
                    <a:p>
                      <a:pPr algn="ctr" fontAlgn="ctr"/>
                      <a:r>
                        <a:rPr lang="en-US" sz="1200" b="0" i="0" u="none" strike="noStrike">
                          <a:solidFill>
                            <a:srgbClr val="000000"/>
                          </a:solidFill>
                          <a:effectLst/>
                          <a:latin typeface="Times New Roman" panose="02020603050405020304" pitchFamily="18" charset="0"/>
                        </a:rPr>
                        <a:t> </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 </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fontAlgn="ctr"/>
                      <a:r>
                        <a:rPr lang="en-US" sz="1200" b="0" i="0" u="none" strike="noStrike">
                          <a:solidFill>
                            <a:srgbClr val="000000"/>
                          </a:solidFill>
                          <a:effectLst/>
                          <a:latin typeface="Times New Roman" panose="02020603050405020304" pitchFamily="18" charset="0"/>
                        </a:rPr>
                        <a:t>3</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217</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237</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9.22</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79">
                <a:tc>
                  <a:txBody>
                    <a:bodyPr/>
                    <a:lstStyle/>
                    <a:p>
                      <a:pPr algn="ctr" fontAlgn="ctr"/>
                      <a:r>
                        <a:rPr lang="en-US" sz="1200" b="0" i="0" u="none" strike="noStrike">
                          <a:solidFill>
                            <a:srgbClr val="000000"/>
                          </a:solidFill>
                          <a:effectLst/>
                          <a:latin typeface="Times New Roman" panose="02020603050405020304" pitchFamily="18" charset="0"/>
                        </a:rPr>
                        <a:t>10</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E2</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200" b="0" i="0" u="none" strike="noStrike">
                          <a:solidFill>
                            <a:srgbClr val="000000"/>
                          </a:solidFill>
                          <a:effectLst/>
                          <a:latin typeface="Times New Roman" panose="02020603050405020304" pitchFamily="18" charset="0"/>
                        </a:rPr>
                        <a:t>50 x 50 x 50 mm</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1</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244</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269</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10.25</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79">
                <a:tc>
                  <a:txBody>
                    <a:bodyPr/>
                    <a:lstStyle/>
                    <a:p>
                      <a:pPr algn="ctr" fontAlgn="ctr"/>
                      <a:r>
                        <a:rPr lang="en-US" sz="1200" b="0" i="0" u="none" strike="noStrike">
                          <a:solidFill>
                            <a:srgbClr val="000000"/>
                          </a:solidFill>
                          <a:effectLst/>
                          <a:latin typeface="Times New Roman" panose="02020603050405020304" pitchFamily="18" charset="0"/>
                        </a:rPr>
                        <a:t> </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 </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fontAlgn="ctr"/>
                      <a:r>
                        <a:rPr lang="en-US" sz="1200" b="0" i="0" u="none" strike="noStrike">
                          <a:solidFill>
                            <a:srgbClr val="000000"/>
                          </a:solidFill>
                          <a:effectLst/>
                          <a:latin typeface="Times New Roman" panose="02020603050405020304" pitchFamily="18" charset="0"/>
                        </a:rPr>
                        <a:t>2</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241</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266</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10.37</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82136">
                <a:tc>
                  <a:txBody>
                    <a:bodyPr/>
                    <a:lstStyle/>
                    <a:p>
                      <a:pPr algn="ctr" fontAlgn="ctr"/>
                      <a:r>
                        <a:rPr lang="en-US" sz="1200" b="0" i="0" u="none" strike="noStrike">
                          <a:solidFill>
                            <a:srgbClr val="000000"/>
                          </a:solidFill>
                          <a:effectLst/>
                          <a:latin typeface="Times New Roman" panose="02020603050405020304" pitchFamily="18" charset="0"/>
                        </a:rPr>
                        <a:t> </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 </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70.6 x 70.6 x 70.6 mm</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3</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rPr>
                        <a:t>678</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753</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11.06</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79">
                <a:tc>
                  <a:txBody>
                    <a:bodyPr/>
                    <a:lstStyle/>
                    <a:p>
                      <a:pPr algn="ctr" fontAlgn="ctr"/>
                      <a:r>
                        <a:rPr lang="en-US" sz="1200" b="0" i="0" u="none" strike="noStrike">
                          <a:solidFill>
                            <a:srgbClr val="000000"/>
                          </a:solidFill>
                          <a:effectLst/>
                          <a:latin typeface="Times New Roman" panose="02020603050405020304" pitchFamily="18" charset="0"/>
                        </a:rPr>
                        <a:t>11</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F1</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200" b="0" i="0" u="none" strike="noStrike">
                          <a:solidFill>
                            <a:srgbClr val="000000"/>
                          </a:solidFill>
                          <a:effectLst/>
                          <a:latin typeface="Times New Roman" panose="02020603050405020304" pitchFamily="18" charset="0"/>
                        </a:rPr>
                        <a:t>50 x 50 x 50 mm</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1</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219</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246</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12.33</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79">
                <a:tc>
                  <a:txBody>
                    <a:bodyPr/>
                    <a:lstStyle/>
                    <a:p>
                      <a:pPr algn="ctr" fontAlgn="ctr"/>
                      <a:r>
                        <a:rPr lang="en-US" sz="1200" b="0" i="0" u="none" strike="noStrike">
                          <a:solidFill>
                            <a:srgbClr val="000000"/>
                          </a:solidFill>
                          <a:effectLst/>
                          <a:latin typeface="Times New Roman" panose="02020603050405020304" pitchFamily="18" charset="0"/>
                        </a:rPr>
                        <a:t> </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 </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fontAlgn="ctr"/>
                      <a:r>
                        <a:rPr lang="en-US" sz="1200" b="0" i="0" u="none" strike="noStrike">
                          <a:solidFill>
                            <a:srgbClr val="000000"/>
                          </a:solidFill>
                          <a:effectLst/>
                          <a:latin typeface="Times New Roman" panose="02020603050405020304" pitchFamily="18" charset="0"/>
                        </a:rPr>
                        <a:t>2</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217</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247</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13.82</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79">
                <a:tc>
                  <a:txBody>
                    <a:bodyPr/>
                    <a:lstStyle/>
                    <a:p>
                      <a:pPr algn="ctr" fontAlgn="ctr"/>
                      <a:r>
                        <a:rPr lang="en-US" sz="1200" b="0" i="0" u="none" strike="noStrike">
                          <a:solidFill>
                            <a:srgbClr val="000000"/>
                          </a:solidFill>
                          <a:effectLst/>
                          <a:latin typeface="Times New Roman" panose="02020603050405020304" pitchFamily="18" charset="0"/>
                        </a:rPr>
                        <a:t> </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 </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fontAlgn="ctr"/>
                      <a:r>
                        <a:rPr lang="en-US" sz="1200" b="0" i="0" u="none" strike="noStrike">
                          <a:solidFill>
                            <a:srgbClr val="000000"/>
                          </a:solidFill>
                          <a:effectLst/>
                          <a:latin typeface="Times New Roman" panose="02020603050405020304" pitchFamily="18" charset="0"/>
                        </a:rPr>
                        <a:t>3</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221</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251</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13.57</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79">
                <a:tc>
                  <a:txBody>
                    <a:bodyPr/>
                    <a:lstStyle/>
                    <a:p>
                      <a:pPr algn="ctr" fontAlgn="ctr"/>
                      <a:r>
                        <a:rPr lang="en-US" sz="1200" b="0" i="0" u="none" strike="noStrike">
                          <a:solidFill>
                            <a:srgbClr val="000000"/>
                          </a:solidFill>
                          <a:effectLst/>
                          <a:latin typeface="Times New Roman" panose="02020603050405020304" pitchFamily="18" charset="0"/>
                        </a:rPr>
                        <a:t>12</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F2</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200" b="0" i="0" u="none" strike="noStrike">
                          <a:solidFill>
                            <a:srgbClr val="000000"/>
                          </a:solidFill>
                          <a:effectLst/>
                          <a:latin typeface="Times New Roman" panose="02020603050405020304" pitchFamily="18" charset="0"/>
                        </a:rPr>
                        <a:t>50 x 50 x 50 mm</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1</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231</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256</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10.82</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79">
                <a:tc>
                  <a:txBody>
                    <a:bodyPr/>
                    <a:lstStyle/>
                    <a:p>
                      <a:pPr algn="ctr" fontAlgn="ctr"/>
                      <a:r>
                        <a:rPr lang="en-US" sz="1200" b="0" i="0" u="none" strike="noStrike">
                          <a:solidFill>
                            <a:srgbClr val="000000"/>
                          </a:solidFill>
                          <a:effectLst/>
                          <a:latin typeface="Times New Roman" panose="02020603050405020304" pitchFamily="18" charset="0"/>
                        </a:rPr>
                        <a:t> </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 </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fontAlgn="ctr"/>
                      <a:r>
                        <a:rPr lang="en-US" sz="1200" b="0" i="0" u="none" strike="noStrike">
                          <a:solidFill>
                            <a:srgbClr val="000000"/>
                          </a:solidFill>
                          <a:effectLst/>
                          <a:latin typeface="Times New Roman" panose="02020603050405020304" pitchFamily="18" charset="0"/>
                        </a:rPr>
                        <a:t>2</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238</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264</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10.92</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82136">
                <a:tc>
                  <a:txBody>
                    <a:bodyPr/>
                    <a:lstStyle/>
                    <a:p>
                      <a:pPr algn="ctr" fontAlgn="ctr"/>
                      <a:r>
                        <a:rPr lang="en-US" sz="1200" b="0" i="0" u="none" strike="noStrike">
                          <a:solidFill>
                            <a:srgbClr val="000000"/>
                          </a:solidFill>
                          <a:effectLst/>
                          <a:latin typeface="Times New Roman" panose="02020603050405020304" pitchFamily="18" charset="0"/>
                        </a:rPr>
                        <a:t> </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 </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70.6 x 70.6 x 70.6 mm</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3</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694</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rPr>
                        <a:t>773</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rPr>
                        <a:t>11.38</a:t>
                      </a:r>
                    </a:p>
                  </a:txBody>
                  <a:tcPr marL="7711" marR="7711" marT="77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966670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469365"/>
            <a:ext cx="8911687" cy="416899"/>
          </a:xfrm>
        </p:spPr>
        <p:txBody>
          <a:bodyPr>
            <a:normAutofit/>
          </a:bodyPr>
          <a:lstStyle/>
          <a:p>
            <a:r>
              <a:rPr lang="en-US" sz="1800" b="1" dirty="0" smtClean="0">
                <a:latin typeface="Times New Roman" panose="02020603050405020304" pitchFamily="18" charset="0"/>
                <a:cs typeface="Times New Roman" panose="02020603050405020304" pitchFamily="18" charset="0"/>
              </a:rPr>
              <a:t>SORPTIVITY TEST RESULTS</a:t>
            </a:r>
            <a:endParaRPr lang="en-US" sz="1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014941447"/>
                  </p:ext>
                </p:extLst>
              </p:nvPr>
            </p:nvGraphicFramePr>
            <p:xfrm>
              <a:off x="3137093" y="1176733"/>
              <a:ext cx="7118254" cy="4546836"/>
            </p:xfrm>
            <a:graphic>
              <a:graphicData uri="http://schemas.openxmlformats.org/drawingml/2006/table">
                <a:tbl>
                  <a:tblPr firstRow="1" firstCol="1" bandRow="1"/>
                  <a:tblGrid>
                    <a:gridCol w="720836"/>
                    <a:gridCol w="916062"/>
                    <a:gridCol w="720836"/>
                    <a:gridCol w="720836"/>
                    <a:gridCol w="720836"/>
                    <a:gridCol w="720836"/>
                    <a:gridCol w="720836"/>
                    <a:gridCol w="720836"/>
                    <a:gridCol w="1156340"/>
                  </a:tblGrid>
                  <a:tr h="368732">
                    <a:tc gridSpan="9">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Times New Roman" panose="02020603050405020304" pitchFamily="18" charset="0"/>
                              <a:ea typeface="Times New Roman" panose="02020603050405020304" pitchFamily="18" charset="0"/>
                              <a:cs typeface="+mn-cs"/>
                            </a:rPr>
                            <a:t>Sorptivity test for mortar</a:t>
                          </a: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1852">
                    <a:tc gridSpan="9">
                      <a:txBody>
                        <a:bodyPr/>
                        <a:lstStyle/>
                        <a:p>
                          <a:pPr marL="0" marR="0" algn="ctr">
                            <a:lnSpc>
                              <a:spcPct val="107000"/>
                            </a:lnSpc>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Sorptivity value I in mm/</a:t>
                          </a:r>
                          <a14:m>
                            <m:oMath xmlns:m="http://schemas.openxmlformats.org/officeDocument/2006/math">
                              <m:sSup>
                                <m:sSupPr>
                                  <m:ctrlPr>
                                    <a:rPr lang="en-US" sz="14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𝒔</m:t>
                                  </m:r>
                                </m:e>
                                <m:sup>
                                  <m:f>
                                    <m:fPr>
                                      <m:ctrlPr>
                                        <a:rPr lang="en-US" sz="14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𝟏</m:t>
                                      </m:r>
                                    </m:num>
                                    <m:den>
                                      <m:r>
                                        <a:rPr lang="en-US" sz="14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𝟐</m:t>
                                      </m:r>
                                    </m:den>
                                  </m:f>
                                </m:sup>
                              </m:sSup>
                            </m:oMath>
                          </a14:m>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for different duration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63820">
                    <a:tc>
                      <a:txBody>
                        <a:bodyPr/>
                        <a:lstStyle/>
                        <a:p>
                          <a:pPr marL="0" marR="0" algn="ctr">
                            <a:lnSpc>
                              <a:spcPct val="107000"/>
                            </a:lnSpc>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SI.No</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Mortar mix identity</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60s</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min</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 min </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 min</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30 min</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60 min</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Every hour upto 6h</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536">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536">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536">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536">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536">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536">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536">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536">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536">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536">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536">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536">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11.2</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014941447"/>
                  </p:ext>
                </p:extLst>
              </p:nvPr>
            </p:nvGraphicFramePr>
            <p:xfrm>
              <a:off x="3137093" y="1176733"/>
              <a:ext cx="7118254" cy="4546836"/>
            </p:xfrm>
            <a:graphic>
              <a:graphicData uri="http://schemas.openxmlformats.org/drawingml/2006/table">
                <a:tbl>
                  <a:tblPr firstRow="1" firstCol="1" bandRow="1"/>
                  <a:tblGrid>
                    <a:gridCol w="720836"/>
                    <a:gridCol w="916062"/>
                    <a:gridCol w="720836"/>
                    <a:gridCol w="720836"/>
                    <a:gridCol w="720836"/>
                    <a:gridCol w="720836"/>
                    <a:gridCol w="720836"/>
                    <a:gridCol w="720836"/>
                    <a:gridCol w="1156340"/>
                  </a:tblGrid>
                  <a:tr h="368732">
                    <a:tc gridSpan="9">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Times New Roman" panose="02020603050405020304" pitchFamily="18" charset="0"/>
                              <a:ea typeface="Times New Roman" panose="02020603050405020304" pitchFamily="18" charset="0"/>
                              <a:cs typeface="+mn-cs"/>
                            </a:rPr>
                            <a:t>Sorptivity test for mortar</a:t>
                          </a: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1852">
                    <a:tc gridSpan="9">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2"/>
                          <a:stretch>
                            <a:fillRect l="-86" t="-104839" r="-171" b="-1030645"/>
                          </a:stretch>
                        </a:blip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63820">
                    <a:tc>
                      <a:txBody>
                        <a:bodyPr/>
                        <a:lstStyle/>
                        <a:p>
                          <a:pPr marL="0" marR="0" algn="ctr">
                            <a:lnSpc>
                              <a:spcPct val="107000"/>
                            </a:lnSpc>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SI.No</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Mortar mix identity</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60s</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min</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 min </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 min</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30 min</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60 min</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Every hour upto 6h</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536">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536">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536">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536">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536">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536">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536">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536">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536">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536">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536">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536">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11.2</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Fallback>
      </mc:AlternateContent>
    </p:spTree>
    <p:extLst>
      <p:ext uri="{BB962C8B-B14F-4D97-AF65-F5344CB8AC3E}">
        <p14:creationId xmlns:p14="http://schemas.microsoft.com/office/powerpoint/2010/main" val="14470713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latin typeface="Times New Roman" panose="02020603050405020304" pitchFamily="18" charset="0"/>
                <a:cs typeface="Times New Roman" panose="02020603050405020304" pitchFamily="18" charset="0"/>
              </a:rPr>
              <a:t>COMPARSION OF SORPTIVITY TESTS RESULTS FOR DIFFERENT GRADE OF MORTARS</a:t>
            </a:r>
            <a:endParaRPr lang="en-US" sz="2000"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23501093"/>
              </p:ext>
            </p:extLst>
          </p:nvPr>
        </p:nvGraphicFramePr>
        <p:xfrm>
          <a:off x="2021983" y="1595510"/>
          <a:ext cx="8725734" cy="4397326"/>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3" name="TextBox 2"/>
              <p:cNvSpPr txBox="1"/>
              <p:nvPr/>
            </p:nvSpPr>
            <p:spPr>
              <a:xfrm rot="-5400000">
                <a:off x="1485048" y="3443070"/>
                <a:ext cx="1931830" cy="283924"/>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Absorption I in mm/</a:t>
                </a:r>
                <a14:m>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𝒔</m:t>
                        </m:r>
                      </m:e>
                      <m:sup>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𝟐</m:t>
                        </m:r>
                      </m:sup>
                    </m:sSup>
                  </m:oMath>
                </a14:m>
                <a:endParaRPr lang="en-US" sz="1200" b="1" dirty="0">
                  <a:latin typeface="Times New Roman" panose="02020603050405020304" pitchFamily="18"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rot="-5400000">
                <a:off x="1485048" y="3443070"/>
                <a:ext cx="1931830" cy="283924"/>
              </a:xfrm>
              <a:prstGeom prst="rect">
                <a:avLst/>
              </a:prstGeom>
              <a:blipFill rotWithShape="0">
                <a:blip r:embed="rId3"/>
                <a:stretch>
                  <a:fillRect r="-17391"/>
                </a:stretch>
              </a:blipFill>
            </p:spPr>
            <p:txBody>
              <a:bodyPr/>
              <a:lstStyle/>
              <a:p>
                <a:r>
                  <a:rPr lang="en-US">
                    <a:noFill/>
                  </a:rPr>
                  <a:t> </a:t>
                </a:r>
              </a:p>
            </p:txBody>
          </p:sp>
        </mc:Fallback>
      </mc:AlternateContent>
    </p:spTree>
    <p:extLst>
      <p:ext uri="{BB962C8B-B14F-4D97-AF65-F5344CB8AC3E}">
        <p14:creationId xmlns:p14="http://schemas.microsoft.com/office/powerpoint/2010/main" val="1771879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96948"/>
            <a:ext cx="8915400" cy="6661052"/>
          </a:xfrm>
        </p:spPr>
        <p:txBody>
          <a:bodyPr>
            <a:normAutofit/>
          </a:bodyPr>
          <a:lstStyle/>
          <a:p>
            <a:pPr algn="just"/>
            <a:r>
              <a:rPr lang="en-US" b="1" dirty="0">
                <a:solidFill>
                  <a:schemeClr val="tx1"/>
                </a:solidFill>
                <a:latin typeface="Times New Roman" panose="02020603050405020304" pitchFamily="18" charset="0"/>
                <a:cs typeface="Times New Roman" panose="02020603050405020304" pitchFamily="18" charset="0"/>
              </a:rPr>
              <a:t>Chandrasekhar Reddy K et al</a:t>
            </a:r>
            <a:r>
              <a:rPr lang="en-US" b="1" dirty="0" smtClean="0">
                <a:solidFill>
                  <a:schemeClr val="tx1"/>
                </a:solidFill>
                <a:latin typeface="Times New Roman" panose="02020603050405020304" pitchFamily="18" charset="0"/>
                <a:cs typeface="Times New Roman" panose="02020603050405020304" pitchFamily="18" charset="0"/>
              </a:rPr>
              <a:t>.[4] : </a:t>
            </a:r>
            <a:r>
              <a:rPr lang="en-US" dirty="0">
                <a:solidFill>
                  <a:schemeClr val="tx1"/>
                </a:solidFill>
                <a:latin typeface="Times New Roman" panose="02020603050405020304" pitchFamily="18" charset="0"/>
                <a:cs typeface="Times New Roman" panose="02020603050405020304" pitchFamily="18" charset="0"/>
              </a:rPr>
              <a:t>In this paper two distinct waste materials, such as palm oil fuel ash (POFA) and sugar cane bagasse ash (SCBA), are used as basic materials in this research, with weight fractions of 0%, 5.0%, 10.0%, 15.0%, 20.0%, and 25.0%, respectively, to substitute for grade 50 MPa concrete. Mechanical properties such as flexural strength, tensile and compressive strength of hybrid reinforced blended concrete were examined in the primary phase at 28 days of age. From the experimental investigation, mechanical properties are enhanced, and higher compressive and flexural strength are achieved as 64 MPa and 7.93 MPa in addition to 20% POFA and SCBA particles. The durable properties of quaternary blended concrete are enhanced properties due to the addition of hybrid materials.</a:t>
            </a:r>
          </a:p>
          <a:p>
            <a:pPr algn="just"/>
            <a:r>
              <a:rPr lang="en-US" b="1" dirty="0">
                <a:solidFill>
                  <a:schemeClr val="tx1"/>
                </a:solidFill>
                <a:latin typeface="Times New Roman" panose="02020603050405020304" pitchFamily="18" charset="0"/>
                <a:cs typeface="Times New Roman" panose="02020603050405020304" pitchFamily="18" charset="0"/>
              </a:rPr>
              <a:t>Chow Wee Kang et al</a:t>
            </a:r>
            <a:r>
              <a:rPr lang="en-US" b="1" dirty="0" smtClean="0">
                <a:solidFill>
                  <a:schemeClr val="tx1"/>
                </a:solidFill>
                <a:latin typeface="Times New Roman" panose="02020603050405020304" pitchFamily="18" charset="0"/>
                <a:cs typeface="Times New Roman" panose="02020603050405020304" pitchFamily="18" charset="0"/>
              </a:rPr>
              <a:t>.[3] : </a:t>
            </a:r>
            <a:r>
              <a:rPr lang="en-US" dirty="0">
                <a:solidFill>
                  <a:schemeClr val="tx1"/>
                </a:solidFill>
                <a:latin typeface="Times New Roman" panose="02020603050405020304" pitchFamily="18" charset="0"/>
                <a:cs typeface="Times New Roman" panose="02020603050405020304" pitchFamily="18" charset="0"/>
              </a:rPr>
              <a:t>The main purpose of this study is to investigate the effects of different combinations of ternary blended mortars incorporating supplementary cementitious materials such as Ground Granulated Blast Furnace Slag (GGBS) and Densified Silica Fume (DSF). In this study, mortars were prepared with 100% quarry dust and GGBS was replaced with DSF at 2% step increments up to 16% at a w/b ratio of 0.24. At the same time OPC content was fixed at 50%. The compressive and flexural strength, drying shrinkage, and porosity of mortars were all tested. The results indicated that the </a:t>
            </a:r>
            <a:r>
              <a:rPr lang="en-US" dirty="0" smtClean="0">
                <a:solidFill>
                  <a:schemeClr val="tx1"/>
                </a:solidFill>
                <a:latin typeface="Times New Roman" panose="02020603050405020304" pitchFamily="18" charset="0"/>
                <a:cs typeface="Times New Roman" panose="02020603050405020304" pitchFamily="18" charset="0"/>
              </a:rPr>
              <a:t>GGBS </a:t>
            </a:r>
            <a:r>
              <a:rPr lang="en-US" dirty="0">
                <a:solidFill>
                  <a:schemeClr val="tx1"/>
                </a:solidFill>
                <a:latin typeface="Times New Roman" panose="02020603050405020304" pitchFamily="18" charset="0"/>
                <a:cs typeface="Times New Roman" panose="02020603050405020304" pitchFamily="18" charset="0"/>
              </a:rPr>
              <a:t>reduces the superplasticizer dosage for the desired workability of the mortar. The utilization GGBS and DSF has improved the performances ternary blended mortar incorporating quarry dust as a fine aggregate in terms of mechanical strength, drying shrinkage and total porosity tested. The high strength ternary blended mortar incorporating GGBS and DSF exhibited optimum mechanical and durability performance at the OPC: GGBS: DSF ratio of 50:38:12</a:t>
            </a:r>
            <a:r>
              <a:rPr lang="en-US" b="1" dirty="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1921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41230"/>
            <a:ext cx="8911687" cy="515373"/>
          </a:xfrm>
        </p:spPr>
        <p:txBody>
          <a:bodyPr>
            <a:normAutofit/>
          </a:bodyPr>
          <a:lstStyle/>
          <a:p>
            <a:r>
              <a:rPr lang="en-US" sz="2000" dirty="0" smtClean="0">
                <a:latin typeface="Times New Roman" panose="02020603050405020304" pitchFamily="18" charset="0"/>
                <a:cs typeface="Times New Roman" panose="02020603050405020304" pitchFamily="18" charset="0"/>
              </a:rPr>
              <a:t>7. CONCLUSIONS</a:t>
            </a: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956603"/>
            <a:ext cx="8915400" cy="5584874"/>
          </a:xfrm>
        </p:spPr>
        <p:txBody>
          <a:bodyPr/>
          <a:lstStyle/>
          <a:p>
            <a:pPr lvl="0" algn="just"/>
            <a:r>
              <a:rPr lang="en-US" dirty="0">
                <a:solidFill>
                  <a:schemeClr val="tx1"/>
                </a:solidFill>
                <a:latin typeface="Times New Roman" panose="02020603050405020304" pitchFamily="18" charset="0"/>
                <a:cs typeface="Times New Roman" panose="02020603050405020304" pitchFamily="18" charset="0"/>
              </a:rPr>
              <a:t>The compressive strength results have concluded that the initial gain in strength (7 days ) was less and there is very large increase in strength for 28 days cured specimen due to increase in hydration rate after 7 days.</a:t>
            </a:r>
          </a:p>
          <a:p>
            <a:pPr lvl="0" algn="just"/>
            <a:r>
              <a:rPr lang="en-US" dirty="0">
                <a:solidFill>
                  <a:schemeClr val="tx1"/>
                </a:solidFill>
                <a:latin typeface="Times New Roman" panose="02020603050405020304" pitchFamily="18" charset="0"/>
                <a:cs typeface="Times New Roman" panose="02020603050405020304" pitchFamily="18" charset="0"/>
              </a:rPr>
              <a:t>There is not much increase in strength for 56 days specimens due to </a:t>
            </a:r>
            <a:r>
              <a:rPr lang="en-US" dirty="0" smtClean="0">
                <a:solidFill>
                  <a:schemeClr val="tx1"/>
                </a:solidFill>
                <a:latin typeface="Times New Roman" panose="02020603050405020304" pitchFamily="18" charset="0"/>
                <a:cs typeface="Times New Roman" panose="02020603050405020304" pitchFamily="18" charset="0"/>
              </a:rPr>
              <a:t>90% </a:t>
            </a:r>
            <a:r>
              <a:rPr lang="en-US" dirty="0">
                <a:solidFill>
                  <a:schemeClr val="tx1"/>
                </a:solidFill>
                <a:latin typeface="Times New Roman" panose="02020603050405020304" pitchFamily="18" charset="0"/>
                <a:cs typeface="Times New Roman" panose="02020603050405020304" pitchFamily="18" charset="0"/>
              </a:rPr>
              <a:t>hydration within 28 days.</a:t>
            </a:r>
          </a:p>
          <a:p>
            <a:pPr lvl="0" algn="just"/>
            <a:r>
              <a:rPr lang="en-US" dirty="0">
                <a:solidFill>
                  <a:schemeClr val="tx1"/>
                </a:solidFill>
                <a:latin typeface="Times New Roman" panose="02020603050405020304" pitchFamily="18" charset="0"/>
                <a:cs typeface="Times New Roman" panose="02020603050405020304" pitchFamily="18" charset="0"/>
              </a:rPr>
              <a:t>The flexural strength results have concluded that the initial gain in strength (7 days) was less and there is very large increase in strength for 28 days cured specimen.</a:t>
            </a:r>
          </a:p>
          <a:p>
            <a:pPr lvl="0" algn="just"/>
            <a:r>
              <a:rPr lang="en-US" dirty="0">
                <a:solidFill>
                  <a:schemeClr val="tx1"/>
                </a:solidFill>
                <a:latin typeface="Times New Roman" panose="02020603050405020304" pitchFamily="18" charset="0"/>
                <a:cs typeface="Times New Roman" panose="02020603050405020304" pitchFamily="18" charset="0"/>
              </a:rPr>
              <a:t>It is notice that the flexural strength of the conventional mortar is considerably high compared to that of the mortar in which cement is replaced in varying percentage of bagasse ash and fly ash.</a:t>
            </a:r>
          </a:p>
          <a:p>
            <a:pPr lvl="0" algn="just"/>
            <a:r>
              <a:rPr lang="en-US" dirty="0">
                <a:solidFill>
                  <a:schemeClr val="tx1"/>
                </a:solidFill>
                <a:latin typeface="Times New Roman" panose="02020603050405020304" pitchFamily="18" charset="0"/>
                <a:cs typeface="Times New Roman" panose="02020603050405020304" pitchFamily="18" charset="0"/>
              </a:rPr>
              <a:t>The flexural strength of the mortar for mix proportion 1:6 ratio is very low and the highest achieved was 3.6 MPa for 56 days</a:t>
            </a:r>
            <a:r>
              <a:rPr lang="en-US" dirty="0" smtClean="0">
                <a:solidFill>
                  <a:schemeClr val="tx1"/>
                </a:solidFill>
                <a:latin typeface="Times New Roman" panose="02020603050405020304" pitchFamily="18" charset="0"/>
                <a:cs typeface="Times New Roman" panose="02020603050405020304" pitchFamily="18" charset="0"/>
              </a:rPr>
              <a:t>.</a:t>
            </a:r>
          </a:p>
          <a:p>
            <a:pPr lvl="0" algn="just"/>
            <a:r>
              <a:rPr lang="en-US" dirty="0">
                <a:solidFill>
                  <a:schemeClr val="tx1"/>
                </a:solidFill>
                <a:latin typeface="Times New Roman" panose="02020603050405020304" pitchFamily="18" charset="0"/>
                <a:cs typeface="Times New Roman" panose="02020603050405020304" pitchFamily="18" charset="0"/>
              </a:rPr>
              <a:t>The nominal c</a:t>
            </a:r>
            <a:r>
              <a:rPr lang="en-US" dirty="0" smtClean="0">
                <a:solidFill>
                  <a:schemeClr val="tx1"/>
                </a:solidFill>
                <a:latin typeface="Times New Roman" panose="02020603050405020304" pitchFamily="18" charset="0"/>
                <a:cs typeface="Times New Roman" panose="02020603050405020304" pitchFamily="18" charset="0"/>
              </a:rPr>
              <a:t>ompressive </a:t>
            </a:r>
            <a:r>
              <a:rPr lang="en-US" dirty="0">
                <a:solidFill>
                  <a:schemeClr val="tx1"/>
                </a:solidFill>
                <a:latin typeface="Times New Roman" panose="02020603050405020304" pitchFamily="18" charset="0"/>
                <a:cs typeface="Times New Roman" panose="02020603050405020304" pitchFamily="18" charset="0"/>
              </a:rPr>
              <a:t>and flexural strength is observed at 20 % replacement when compared to conventional mortar.</a:t>
            </a:r>
          </a:p>
          <a:p>
            <a:pPr lvl="0" algn="just"/>
            <a:r>
              <a:rPr lang="en-US" dirty="0">
                <a:solidFill>
                  <a:schemeClr val="tx1"/>
                </a:solidFill>
                <a:latin typeface="Times New Roman" panose="02020603050405020304" pitchFamily="18" charset="0"/>
                <a:cs typeface="Times New Roman" panose="02020603050405020304" pitchFamily="18" charset="0"/>
              </a:rPr>
              <a:t>Minimum strength in compression for MM3 and MM7.5 mortar is achieved as per IS </a:t>
            </a:r>
            <a:r>
              <a:rPr lang="en-US" dirty="0" smtClean="0">
                <a:solidFill>
                  <a:schemeClr val="tx1"/>
                </a:solidFill>
                <a:latin typeface="Times New Roman" panose="02020603050405020304" pitchFamily="18" charset="0"/>
                <a:cs typeface="Times New Roman" panose="02020603050405020304" pitchFamily="18" charset="0"/>
              </a:rPr>
              <a:t>2250:1981. </a:t>
            </a:r>
            <a:endParaRPr lang="en-US" dirty="0">
              <a:solidFill>
                <a:schemeClr val="tx1"/>
              </a:solidFill>
              <a:latin typeface="Times New Roman" panose="02020603050405020304" pitchFamily="18" charset="0"/>
              <a:cs typeface="Times New Roman" panose="02020603050405020304" pitchFamily="18" charset="0"/>
            </a:endParaRPr>
          </a:p>
          <a:p>
            <a:pPr marL="0" lvl="0" indent="0" algn="just">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8761999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351692"/>
            <a:ext cx="8915400" cy="6217920"/>
          </a:xfrm>
        </p:spPr>
        <p:txBody>
          <a:bodyPr/>
          <a:lstStyle/>
          <a:p>
            <a:pPr lvl="0" algn="just"/>
            <a:r>
              <a:rPr lang="en-US" dirty="0">
                <a:solidFill>
                  <a:schemeClr val="tx1"/>
                </a:solidFill>
                <a:latin typeface="Times New Roman" panose="02020603050405020304" pitchFamily="18" charset="0"/>
                <a:cs typeface="Times New Roman" panose="02020603050405020304" pitchFamily="18" charset="0"/>
              </a:rPr>
              <a:t>The sorptivity test is conducted for both mortar grades after 28 days of curing specimens and it has observed that capillary rise in water reached the saturation level within two hours of test due to complete filling of pores in mortar.</a:t>
            </a:r>
          </a:p>
          <a:p>
            <a:pPr lvl="0" algn="just"/>
            <a:r>
              <a:rPr lang="en-US" dirty="0">
                <a:solidFill>
                  <a:schemeClr val="tx1"/>
                </a:solidFill>
                <a:latin typeface="Times New Roman" panose="02020603050405020304" pitchFamily="18" charset="0"/>
                <a:cs typeface="Times New Roman" panose="02020603050405020304" pitchFamily="18" charset="0"/>
              </a:rPr>
              <a:t> It observed the % of water absorption of oven dry sample is less 15 % which </a:t>
            </a:r>
            <a:r>
              <a:rPr lang="en-US" dirty="0" smtClean="0">
                <a:solidFill>
                  <a:schemeClr val="tx1"/>
                </a:solidFill>
                <a:latin typeface="Times New Roman" panose="02020603050405020304" pitchFamily="18" charset="0"/>
                <a:cs typeface="Times New Roman" panose="02020603050405020304" pitchFamily="18" charset="0"/>
              </a:rPr>
              <a:t>is conducted as per BS: 1881:Part 122.</a:t>
            </a:r>
            <a:endParaRPr lang="en-US" dirty="0">
              <a:solidFill>
                <a:schemeClr val="tx1"/>
              </a:solidFill>
              <a:latin typeface="Times New Roman" panose="02020603050405020304" pitchFamily="18" charset="0"/>
              <a:cs typeface="Times New Roman" panose="02020603050405020304" pitchFamily="18" charset="0"/>
            </a:endParaRPr>
          </a:p>
          <a:p>
            <a:pPr lvl="0" algn="just"/>
            <a:r>
              <a:rPr lang="en-US" dirty="0">
                <a:solidFill>
                  <a:schemeClr val="tx1"/>
                </a:solidFill>
                <a:latin typeface="Times New Roman" panose="02020603050405020304" pitchFamily="18" charset="0"/>
                <a:cs typeface="Times New Roman" panose="02020603050405020304" pitchFamily="18" charset="0"/>
              </a:rPr>
              <a:t>The sulphate attack and acid attack results have concluded that the percentage loss </a:t>
            </a:r>
            <a:r>
              <a:rPr lang="en-US" dirty="0" smtClean="0">
                <a:solidFill>
                  <a:schemeClr val="tx1"/>
                </a:solidFill>
                <a:latin typeface="Times New Roman" panose="02020603050405020304" pitchFamily="18" charset="0"/>
                <a:cs typeface="Times New Roman" panose="02020603050405020304" pitchFamily="18" charset="0"/>
              </a:rPr>
              <a:t>of </a:t>
            </a:r>
            <a:r>
              <a:rPr lang="en-US" dirty="0">
                <a:solidFill>
                  <a:schemeClr val="tx1"/>
                </a:solidFill>
                <a:latin typeface="Times New Roman" panose="02020603050405020304" pitchFamily="18" charset="0"/>
                <a:cs typeface="Times New Roman" panose="02020603050405020304" pitchFamily="18" charset="0"/>
              </a:rPr>
              <a:t>15% and 10%  respectively.</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21235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14621"/>
            <a:ext cx="8911687" cy="487238"/>
          </a:xfrm>
        </p:spPr>
        <p:txBody>
          <a:bodyPr>
            <a:normAutofit/>
          </a:bodyPr>
          <a:lstStyle/>
          <a:p>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801859"/>
            <a:ext cx="8915400" cy="5866227"/>
          </a:xfrm>
        </p:spPr>
        <p:txBody>
          <a:bodyPr>
            <a:normAutofit lnSpcReduction="10000"/>
          </a:bodyPr>
          <a:lstStyle/>
          <a:p>
            <a:pPr algn="just"/>
            <a:endParaRPr lang="en-US" sz="1600" dirty="0" smtClean="0">
              <a:latin typeface="Times New Roman" panose="02020603050405020304" pitchFamily="18" charset="0"/>
              <a:cs typeface="Times New Roman" panose="02020603050405020304" pitchFamily="18" charset="0"/>
            </a:endParaRPr>
          </a:p>
          <a:p>
            <a:pPr marL="0" indent="0" algn="just">
              <a:buNone/>
            </a:pPr>
            <a:r>
              <a:rPr lang="en-US" sz="1600" dirty="0" smtClean="0">
                <a:solidFill>
                  <a:schemeClr val="tx1"/>
                </a:solidFill>
                <a:latin typeface="Times New Roman" panose="02020603050405020304" pitchFamily="18" charset="0"/>
                <a:cs typeface="Times New Roman" panose="02020603050405020304" pitchFamily="18" charset="0"/>
              </a:rPr>
              <a:t>1.ABHISH </a:t>
            </a:r>
            <a:r>
              <a:rPr lang="en-US" sz="1600" dirty="0">
                <a:solidFill>
                  <a:schemeClr val="tx1"/>
                </a:solidFill>
                <a:latin typeface="Times New Roman" panose="02020603050405020304" pitchFamily="18" charset="0"/>
                <a:cs typeface="Times New Roman" panose="02020603050405020304" pitchFamily="18" charset="0"/>
              </a:rPr>
              <a:t>M, “Study on blended cement composites with 53 grade OPC composites for marine condition”, IJERT, volume 4 issue2, March </a:t>
            </a:r>
            <a:r>
              <a:rPr lang="en-US" sz="1600" dirty="0" smtClean="0">
                <a:solidFill>
                  <a:schemeClr val="tx1"/>
                </a:solidFill>
                <a:latin typeface="Times New Roman" panose="02020603050405020304" pitchFamily="18" charset="0"/>
                <a:cs typeface="Times New Roman" panose="02020603050405020304" pitchFamily="18" charset="0"/>
              </a:rPr>
              <a:t>2015.</a:t>
            </a:r>
          </a:p>
          <a:p>
            <a:pPr marL="0" indent="0" algn="just">
              <a:buNone/>
            </a:pPr>
            <a:r>
              <a:rPr lang="en-US" sz="1600" dirty="0" smtClean="0">
                <a:solidFill>
                  <a:schemeClr val="tx1"/>
                </a:solidFill>
                <a:latin typeface="Times New Roman" panose="02020603050405020304" pitchFamily="18" charset="0"/>
                <a:cs typeface="Times New Roman" panose="02020603050405020304" pitchFamily="18" charset="0"/>
              </a:rPr>
              <a:t>2.B.T</a:t>
            </a:r>
            <a:r>
              <a:rPr lang="en-US" sz="1600" dirty="0">
                <a:solidFill>
                  <a:schemeClr val="tx1"/>
                </a:solidFill>
                <a:latin typeface="Times New Roman" panose="02020603050405020304" pitchFamily="18" charset="0"/>
                <a:cs typeface="Times New Roman" panose="02020603050405020304" pitchFamily="18" charset="0"/>
              </a:rPr>
              <a:t>. NAVEEN KUMAR, “The Experimental Study on Behavior of Blended Cement Concrete with 80% Replaced with Nano-Metakaolin and Steel Slag at Elevated Temperature”, Publish shine India, volume </a:t>
            </a:r>
            <a:r>
              <a:rPr lang="en-US" sz="1600" dirty="0" smtClean="0">
                <a:solidFill>
                  <a:schemeClr val="tx1"/>
                </a:solidFill>
                <a:latin typeface="Times New Roman" panose="02020603050405020304" pitchFamily="18" charset="0"/>
                <a:cs typeface="Times New Roman" panose="02020603050405020304" pitchFamily="18" charset="0"/>
              </a:rPr>
              <a:t>2, </a:t>
            </a:r>
            <a:r>
              <a:rPr lang="en-US" sz="1600" dirty="0">
                <a:solidFill>
                  <a:schemeClr val="tx1"/>
                </a:solidFill>
                <a:latin typeface="Times New Roman" panose="02020603050405020304" pitchFamily="18" charset="0"/>
                <a:cs typeface="Times New Roman" panose="02020603050405020304" pitchFamily="18" charset="0"/>
              </a:rPr>
              <a:t>issue1, August 2016</a:t>
            </a:r>
            <a:r>
              <a:rPr lang="en-US" sz="1600" dirty="0" smtClean="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1600" dirty="0" smtClean="0">
                <a:solidFill>
                  <a:schemeClr val="tx1"/>
                </a:solidFill>
                <a:latin typeface="Times New Roman" panose="02020603050405020304" pitchFamily="18" charset="0"/>
                <a:cs typeface="Times New Roman" panose="02020603050405020304" pitchFamily="18" charset="0"/>
              </a:rPr>
              <a:t>3.CHOW </a:t>
            </a:r>
            <a:r>
              <a:rPr lang="en-US" sz="1600" dirty="0">
                <a:solidFill>
                  <a:schemeClr val="tx1"/>
                </a:solidFill>
                <a:latin typeface="Times New Roman" panose="02020603050405020304" pitchFamily="18" charset="0"/>
                <a:cs typeface="Times New Roman" panose="02020603050405020304" pitchFamily="18" charset="0"/>
              </a:rPr>
              <a:t>WEE KANG, “The properties of slag-silica fume ternary blended mortar with quarry dust”, journal of mechanical engineering and sciences, Volume 4, issue 1, </a:t>
            </a:r>
            <a:r>
              <a:rPr lang="en-US" sz="1600" dirty="0" smtClean="0">
                <a:solidFill>
                  <a:schemeClr val="tx1"/>
                </a:solidFill>
                <a:latin typeface="Times New Roman" panose="02020603050405020304" pitchFamily="18" charset="0"/>
                <a:cs typeface="Times New Roman" panose="02020603050405020304" pitchFamily="18" charset="0"/>
              </a:rPr>
              <a:t>PP-6443-6451.</a:t>
            </a:r>
            <a:endParaRPr lang="en-US" sz="16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1600" dirty="0" smtClean="0">
                <a:solidFill>
                  <a:schemeClr val="tx1"/>
                </a:solidFill>
                <a:latin typeface="Times New Roman" panose="02020603050405020304" pitchFamily="18" charset="0"/>
                <a:cs typeface="Times New Roman" panose="02020603050405020304" pitchFamily="18" charset="0"/>
              </a:rPr>
              <a:t>4.CHANDRASEKHAR </a:t>
            </a:r>
            <a:r>
              <a:rPr lang="en-US" sz="1600" dirty="0">
                <a:solidFill>
                  <a:schemeClr val="tx1"/>
                </a:solidFill>
                <a:latin typeface="Times New Roman" panose="02020603050405020304" pitchFamily="18" charset="0"/>
                <a:cs typeface="Times New Roman" panose="02020603050405020304" pitchFamily="18" charset="0"/>
              </a:rPr>
              <a:t>REDDY K, “Experimental Studies on Durability and Mechanical Characteristics of Concrete using POFA and SCBA hybridization”, Australian Journal of  Structural Engineering, Volume 23,May 2022,PP </a:t>
            </a:r>
            <a:r>
              <a:rPr lang="en-US" sz="1600" dirty="0" smtClean="0">
                <a:solidFill>
                  <a:schemeClr val="tx1"/>
                </a:solidFill>
                <a:latin typeface="Times New Roman" panose="02020603050405020304" pitchFamily="18" charset="0"/>
                <a:cs typeface="Times New Roman" panose="02020603050405020304" pitchFamily="18" charset="0"/>
              </a:rPr>
              <a:t>12-14.</a:t>
            </a:r>
          </a:p>
          <a:p>
            <a:pPr marL="0" indent="0" algn="just">
              <a:buNone/>
            </a:pPr>
            <a:r>
              <a:rPr lang="en-US" sz="1600" dirty="0" smtClean="0">
                <a:solidFill>
                  <a:schemeClr val="tx1"/>
                </a:solidFill>
                <a:latin typeface="Times New Roman" panose="02020603050405020304" pitchFamily="18" charset="0"/>
                <a:cs typeface="Times New Roman" panose="02020603050405020304" pitchFamily="18" charset="0"/>
              </a:rPr>
              <a:t>5.CHIDABARAM </a:t>
            </a:r>
            <a:r>
              <a:rPr lang="en-US" sz="1600" dirty="0">
                <a:solidFill>
                  <a:schemeClr val="tx1"/>
                </a:solidFill>
                <a:latin typeface="Times New Roman" panose="02020603050405020304" pitchFamily="18" charset="0"/>
                <a:cs typeface="Times New Roman" panose="02020603050405020304" pitchFamily="18" charset="0"/>
              </a:rPr>
              <a:t>PRITHVURAJ, “Assessment of strength of durability characteristics of self-compacting mortar” Sustainability, Volume 2, issue 4, May 2022, PP </a:t>
            </a:r>
            <a:r>
              <a:rPr lang="en-US" sz="1600" dirty="0" smtClean="0">
                <a:solidFill>
                  <a:schemeClr val="tx1"/>
                </a:solidFill>
                <a:latin typeface="Times New Roman" panose="02020603050405020304" pitchFamily="18" charset="0"/>
                <a:cs typeface="Times New Roman" panose="02020603050405020304" pitchFamily="18" charset="0"/>
              </a:rPr>
              <a:t>221-228</a:t>
            </a:r>
          </a:p>
          <a:p>
            <a:pPr marL="0" indent="0" algn="just">
              <a:buNone/>
            </a:pPr>
            <a:r>
              <a:rPr lang="en-US" sz="1600" dirty="0" smtClean="0">
                <a:solidFill>
                  <a:schemeClr val="tx1"/>
                </a:solidFill>
                <a:latin typeface="Times New Roman" panose="02020603050405020304" pitchFamily="18" charset="0"/>
                <a:cs typeface="Times New Roman" panose="02020603050405020304" pitchFamily="18" charset="0"/>
              </a:rPr>
              <a:t>6.CORDEIRO </a:t>
            </a:r>
            <a:r>
              <a:rPr lang="en-US" sz="1600" dirty="0">
                <a:solidFill>
                  <a:schemeClr val="tx1"/>
                </a:solidFill>
                <a:latin typeface="Times New Roman" panose="02020603050405020304" pitchFamily="18" charset="0"/>
                <a:cs typeface="Times New Roman" panose="02020603050405020304" pitchFamily="18" charset="0"/>
              </a:rPr>
              <a:t>ANDREA, “Pozzolanic properties of ultrafine bagasse ash produced by controlled burning”, </a:t>
            </a:r>
            <a:r>
              <a:rPr lang="en-US" sz="1600" u="sng" dirty="0">
                <a:solidFill>
                  <a:schemeClr val="tx1"/>
                </a:solidFill>
                <a:latin typeface="Times New Roman" panose="02020603050405020304" pitchFamily="18" charset="0"/>
                <a:cs typeface="Times New Roman" panose="02020603050405020304" pitchFamily="18" charset="0"/>
                <a:hlinkClick r:id="rId2"/>
              </a:rPr>
              <a:t>www.Elsevier.com</a:t>
            </a:r>
            <a:r>
              <a:rPr lang="en-US" sz="1600" dirty="0">
                <a:solidFill>
                  <a:schemeClr val="tx1"/>
                </a:solidFill>
                <a:latin typeface="Times New Roman" panose="02020603050405020304" pitchFamily="18" charset="0"/>
                <a:cs typeface="Times New Roman" panose="02020603050405020304" pitchFamily="18" charset="0"/>
              </a:rPr>
              <a:t>, September 2019, PP110-115</a:t>
            </a:r>
            <a:r>
              <a:rPr lang="en-US" sz="1600" dirty="0" smtClean="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1600" dirty="0" smtClean="0">
                <a:solidFill>
                  <a:schemeClr val="tx1"/>
                </a:solidFill>
                <a:latin typeface="Times New Roman" panose="02020603050405020304" pitchFamily="18" charset="0"/>
                <a:cs typeface="Times New Roman" panose="02020603050405020304" pitchFamily="18" charset="0"/>
              </a:rPr>
              <a:t>7.DODDA </a:t>
            </a:r>
            <a:r>
              <a:rPr lang="en-US" sz="1600" dirty="0">
                <a:solidFill>
                  <a:schemeClr val="tx1"/>
                </a:solidFill>
                <a:latin typeface="Times New Roman" panose="02020603050405020304" pitchFamily="18" charset="0"/>
                <a:cs typeface="Times New Roman" panose="02020603050405020304" pitchFamily="18" charset="0"/>
              </a:rPr>
              <a:t>SRINIVAS, “Experimental characterization of quaternary blended mortar exposed to marine environment using mechanical strength, corrosion resistance and chemical composition”,</a:t>
            </a:r>
            <a:r>
              <a:rPr lang="en-US" sz="1600" u="sng" dirty="0">
                <a:solidFill>
                  <a:schemeClr val="tx1"/>
                </a:solidFill>
                <a:latin typeface="Times New Roman" panose="02020603050405020304" pitchFamily="18" charset="0"/>
                <a:cs typeface="Times New Roman" panose="02020603050405020304" pitchFamily="18" charset="0"/>
              </a:rPr>
              <a:t> </a:t>
            </a:r>
            <a:r>
              <a:rPr lang="en-US" sz="1600" u="sng" dirty="0">
                <a:solidFill>
                  <a:schemeClr val="tx1"/>
                </a:solidFill>
                <a:latin typeface="Times New Roman" panose="02020603050405020304" pitchFamily="18" charset="0"/>
                <a:cs typeface="Times New Roman" panose="02020603050405020304" pitchFamily="18" charset="0"/>
                <a:hlinkClick r:id="rId2"/>
              </a:rPr>
              <a:t>www.Elsevier.com</a:t>
            </a:r>
            <a:r>
              <a:rPr lang="en-US" sz="1600" u="sng"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Volume 42, October </a:t>
            </a:r>
            <a:r>
              <a:rPr lang="en-US" sz="1600" dirty="0" smtClean="0">
                <a:solidFill>
                  <a:schemeClr val="tx1"/>
                </a:solidFill>
                <a:latin typeface="Times New Roman" panose="02020603050405020304" pitchFamily="18" charset="0"/>
                <a:cs typeface="Times New Roman" panose="02020603050405020304" pitchFamily="18" charset="0"/>
              </a:rPr>
              <a:t>202, PP 384-389.</a:t>
            </a:r>
          </a:p>
          <a:p>
            <a:pPr marL="0" indent="0" algn="just">
              <a:buNone/>
            </a:pPr>
            <a:r>
              <a:rPr lang="en-US" sz="1600" dirty="0" smtClean="0">
                <a:solidFill>
                  <a:schemeClr val="tx1"/>
                </a:solidFill>
                <a:latin typeface="Times New Roman" panose="02020603050405020304" pitchFamily="18" charset="0"/>
                <a:cs typeface="Times New Roman" panose="02020603050405020304" pitchFamily="18" charset="0"/>
              </a:rPr>
              <a:t>8.JORGE </a:t>
            </a:r>
            <a:r>
              <a:rPr lang="en-US" sz="1600" dirty="0">
                <a:solidFill>
                  <a:schemeClr val="tx1"/>
                </a:solidFill>
                <a:latin typeface="Times New Roman" panose="02020603050405020304" pitchFamily="18" charset="0"/>
                <a:cs typeface="Times New Roman" panose="02020603050405020304" pitchFamily="18" charset="0"/>
              </a:rPr>
              <a:t>I. TOBON, “Study of durability of Portland cement mortars blended with silica nanoparticles”, </a:t>
            </a:r>
            <a:r>
              <a:rPr lang="en-US" sz="1600" u="sng" dirty="0">
                <a:solidFill>
                  <a:schemeClr val="tx1"/>
                </a:solidFill>
                <a:latin typeface="Times New Roman" panose="02020603050405020304" pitchFamily="18" charset="0"/>
                <a:cs typeface="Times New Roman" panose="02020603050405020304" pitchFamily="18" charset="0"/>
                <a:hlinkClick r:id="rId2"/>
              </a:rPr>
              <a:t>www.Elsevier.com</a:t>
            </a:r>
            <a:r>
              <a:rPr lang="en-US" sz="1600" dirty="0">
                <a:solidFill>
                  <a:schemeClr val="tx1"/>
                </a:solidFill>
                <a:latin typeface="Times New Roman" panose="02020603050405020304" pitchFamily="18" charset="0"/>
                <a:cs typeface="Times New Roman" panose="02020603050405020304" pitchFamily="18" charset="0"/>
              </a:rPr>
              <a:t>, August, </a:t>
            </a:r>
            <a:r>
              <a:rPr lang="en-US" sz="1600" dirty="0" smtClean="0">
                <a:solidFill>
                  <a:schemeClr val="tx1"/>
                </a:solidFill>
                <a:latin typeface="Times New Roman" panose="02020603050405020304" pitchFamily="18" charset="0"/>
                <a:cs typeface="Times New Roman" panose="02020603050405020304" pitchFamily="18" charset="0"/>
              </a:rPr>
              <a:t>2014, PP </a:t>
            </a:r>
            <a:r>
              <a:rPr lang="en-US" sz="1600" dirty="0">
                <a:solidFill>
                  <a:schemeClr val="tx1"/>
                </a:solidFill>
                <a:latin typeface="Times New Roman" panose="02020603050405020304" pitchFamily="18" charset="0"/>
                <a:cs typeface="Times New Roman" panose="02020603050405020304" pitchFamily="18" charset="0"/>
              </a:rPr>
              <a:t>92-97.</a:t>
            </a:r>
          </a:p>
          <a:p>
            <a:pPr algn="just"/>
            <a:endParaRPr lang="en-US" sz="1600" dirty="0" smtClean="0">
              <a:solidFill>
                <a:schemeClr val="tx1"/>
              </a:solidFill>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7622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81353"/>
            <a:ext cx="8915400" cy="6330461"/>
          </a:xfrm>
        </p:spPr>
        <p:txBody>
          <a:bodyPr/>
          <a:lstStyle/>
          <a:p>
            <a:pPr marL="0" indent="0">
              <a:buNone/>
            </a:pPr>
            <a:r>
              <a:rPr lang="en-US" dirty="0" smtClean="0">
                <a:solidFill>
                  <a:schemeClr val="tx1"/>
                </a:solidFill>
                <a:latin typeface="Times New Roman" panose="02020603050405020304" pitchFamily="18" charset="0"/>
                <a:cs typeface="Times New Roman" panose="02020603050405020304" pitchFamily="18" charset="0"/>
              </a:rPr>
              <a:t>9.J.PONNAIAH</a:t>
            </a:r>
            <a:r>
              <a:rPr lang="en-US" dirty="0">
                <a:solidFill>
                  <a:schemeClr val="tx1"/>
                </a:solidFill>
                <a:latin typeface="Times New Roman" panose="02020603050405020304" pitchFamily="18" charset="0"/>
                <a:cs typeface="Times New Roman" panose="02020603050405020304" pitchFamily="18" charset="0"/>
              </a:rPr>
              <a:t>, “Natural admixture in blended mortar- mechanical properties study”, </a:t>
            </a:r>
            <a:r>
              <a:rPr lang="en-US" u="sng" dirty="0">
                <a:solidFill>
                  <a:schemeClr val="tx1"/>
                </a:solidFill>
                <a:latin typeface="Times New Roman" panose="02020603050405020304" pitchFamily="18" charset="0"/>
                <a:cs typeface="Times New Roman" panose="02020603050405020304" pitchFamily="18" charset="0"/>
                <a:hlinkClick r:id="rId2"/>
              </a:rPr>
              <a:t>www.Elsevier.com</a:t>
            </a:r>
            <a:r>
              <a:rPr lang="en-US" dirty="0">
                <a:solidFill>
                  <a:schemeClr val="tx1"/>
                </a:solidFill>
                <a:latin typeface="Times New Roman" panose="02020603050405020304" pitchFamily="18" charset="0"/>
                <a:cs typeface="Times New Roman" panose="02020603050405020304" pitchFamily="18" charset="0"/>
              </a:rPr>
              <a:t>, , May 2020,PP102-107</a:t>
            </a:r>
            <a:r>
              <a:rPr lang="en-US" dirty="0">
                <a:solidFill>
                  <a:schemeClr val="tx1"/>
                </a:solidFill>
              </a:rPr>
              <a:t>.</a:t>
            </a:r>
          </a:p>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10.SHEBA </a:t>
            </a:r>
            <a:r>
              <a:rPr lang="en-US" dirty="0">
                <a:solidFill>
                  <a:schemeClr val="tx1"/>
                </a:solidFill>
                <a:latin typeface="Times New Roman" panose="02020603050405020304" pitchFamily="18" charset="0"/>
                <a:cs typeface="Times New Roman" panose="02020603050405020304" pitchFamily="18" charset="0"/>
              </a:rPr>
              <a:t>BABU, “Mechanical properties of blended cement mortar systems exposed to ammonium chloride environment”, ”, International Virtual Conference on Emerging Research </a:t>
            </a:r>
            <a:r>
              <a:rPr lang="en-US" dirty="0" smtClean="0">
                <a:solidFill>
                  <a:schemeClr val="tx1"/>
                </a:solidFill>
                <a:latin typeface="Times New Roman" panose="02020603050405020304" pitchFamily="18" charset="0"/>
                <a:cs typeface="Times New Roman" panose="02020603050405020304" pitchFamily="18" charset="0"/>
              </a:rPr>
              <a:t>Trends </a:t>
            </a:r>
            <a:r>
              <a:rPr lang="en-US" dirty="0">
                <a:solidFill>
                  <a:schemeClr val="tx1"/>
                </a:solidFill>
                <a:latin typeface="Times New Roman" panose="02020603050405020304" pitchFamily="18" charset="0"/>
                <a:cs typeface="Times New Roman" panose="02020603050405020304" pitchFamily="18" charset="0"/>
              </a:rPr>
              <a:t>in Structural Engineering, Volume 989, July 2020, PP </a:t>
            </a:r>
            <a:r>
              <a:rPr lang="en-US" dirty="0" smtClean="0">
                <a:solidFill>
                  <a:schemeClr val="tx1"/>
                </a:solidFill>
                <a:latin typeface="Times New Roman" panose="02020603050405020304" pitchFamily="18" charset="0"/>
                <a:cs typeface="Times New Roman" panose="02020603050405020304" pitchFamily="18" charset="0"/>
              </a:rPr>
              <a:t>16-17</a:t>
            </a:r>
            <a:r>
              <a:rPr lang="en-US" sz="1600" dirty="0" smtClean="0">
                <a:solidFill>
                  <a:schemeClr val="tx1"/>
                </a:solidFill>
                <a:latin typeface="Times New Roman" panose="02020603050405020304" pitchFamily="18" charset="0"/>
                <a:cs typeface="Times New Roman" panose="02020603050405020304" pitchFamily="18" charset="0"/>
              </a:rPr>
              <a:t>.</a:t>
            </a:r>
          </a:p>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11.YEN </a:t>
            </a:r>
            <a:r>
              <a:rPr lang="en-US" dirty="0">
                <a:solidFill>
                  <a:schemeClr val="tx1"/>
                </a:solidFill>
                <a:latin typeface="Times New Roman" panose="02020603050405020304" pitchFamily="18" charset="0"/>
                <a:cs typeface="Times New Roman" panose="02020603050405020304" pitchFamily="18" charset="0"/>
              </a:rPr>
              <a:t>LI, “Properties of Cement Mortar Produced from Mixed Waste Materials with Pozzolanic Characteristics”,</a:t>
            </a:r>
            <a:r>
              <a:rPr lang="en-US" u="sng" dirty="0">
                <a:solidFill>
                  <a:schemeClr val="tx1"/>
                </a:solidFill>
                <a:latin typeface="Times New Roman" panose="02020603050405020304" pitchFamily="18" charset="0"/>
                <a:cs typeface="Times New Roman" panose="02020603050405020304" pitchFamily="18" charset="0"/>
              </a:rPr>
              <a:t> </a:t>
            </a:r>
            <a:r>
              <a:rPr lang="en-US" u="sng" dirty="0">
                <a:solidFill>
                  <a:schemeClr val="tx1"/>
                </a:solidFill>
                <a:latin typeface="Times New Roman" panose="02020603050405020304" pitchFamily="18" charset="0"/>
                <a:cs typeface="Times New Roman" panose="02020603050405020304" pitchFamily="18" charset="0"/>
                <a:hlinkClick r:id="rId2"/>
              </a:rPr>
              <a:t>www.Elsevier.com</a:t>
            </a:r>
            <a:r>
              <a:rPr lang="en-US" dirty="0">
                <a:solidFill>
                  <a:schemeClr val="tx1"/>
                </a:solidFill>
                <a:latin typeface="Times New Roman" panose="02020603050405020304" pitchFamily="18" charset="0"/>
                <a:cs typeface="Times New Roman" panose="02020603050405020304" pitchFamily="18" charset="0"/>
              </a:rPr>
              <a:t> July 2012, PP 638-645</a:t>
            </a:r>
            <a:r>
              <a:rPr lang="en-US" sz="1600" dirty="0">
                <a:solidFill>
                  <a:schemeClr val="tx1"/>
                </a:solidFill>
              </a:rPr>
              <a:t>.</a:t>
            </a:r>
          </a:p>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12.YUNFENG </a:t>
            </a:r>
            <a:r>
              <a:rPr lang="en-US" dirty="0">
                <a:solidFill>
                  <a:schemeClr val="tx1"/>
                </a:solidFill>
                <a:latin typeface="Times New Roman" panose="02020603050405020304" pitchFamily="18" charset="0"/>
                <a:cs typeface="Times New Roman" panose="02020603050405020304" pitchFamily="18" charset="0"/>
              </a:rPr>
              <a:t>LI, “Environment-friendly Concrete and Cement Mortar Mixed with Steel Slag”, Engineering, Science, Construction, and Operations in Challenging Environments, January 2010, PP 410-418</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13.IS </a:t>
            </a:r>
            <a:r>
              <a:rPr lang="en-US" dirty="0">
                <a:solidFill>
                  <a:schemeClr val="tx1"/>
                </a:solidFill>
                <a:latin typeface="Times New Roman" panose="02020603050405020304" pitchFamily="18" charset="0"/>
                <a:cs typeface="Times New Roman" panose="02020603050405020304" pitchFamily="18" charset="0"/>
              </a:rPr>
              <a:t>1727 (1967), “Method of test for pozzolon material” BIS, October 1996</a:t>
            </a:r>
          </a:p>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14.IS </a:t>
            </a:r>
            <a:r>
              <a:rPr lang="en-US" dirty="0">
                <a:solidFill>
                  <a:schemeClr val="tx1"/>
                </a:solidFill>
                <a:latin typeface="Times New Roman" panose="02020603050405020304" pitchFamily="18" charset="0"/>
                <a:cs typeface="Times New Roman" panose="02020603050405020304" pitchFamily="18" charset="0"/>
              </a:rPr>
              <a:t>4031-7 “Methods of physical tests for hydraulic cement”, Part -7, BIS, March 1998.</a:t>
            </a:r>
          </a:p>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15.IS </a:t>
            </a:r>
            <a:r>
              <a:rPr lang="en-US" dirty="0">
                <a:solidFill>
                  <a:schemeClr val="tx1"/>
                </a:solidFill>
                <a:latin typeface="Times New Roman" panose="02020603050405020304" pitchFamily="18" charset="0"/>
                <a:cs typeface="Times New Roman" panose="02020603050405020304" pitchFamily="18" charset="0"/>
              </a:rPr>
              <a:t>1905:1987 “Code of practice for structural use of unreinforced masonry”, BIS, November 1995.</a:t>
            </a:r>
          </a:p>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16.IS </a:t>
            </a:r>
            <a:r>
              <a:rPr lang="en-US" dirty="0">
                <a:solidFill>
                  <a:schemeClr val="tx1"/>
                </a:solidFill>
                <a:latin typeface="Times New Roman" panose="02020603050405020304" pitchFamily="18" charset="0"/>
                <a:cs typeface="Times New Roman" panose="02020603050405020304" pitchFamily="18" charset="0"/>
              </a:rPr>
              <a:t>2250 (1981), “Code of practice for preparation and use of masonry mortars”, BIS, February 1995</a:t>
            </a:r>
          </a:p>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17.IS </a:t>
            </a:r>
            <a:r>
              <a:rPr lang="en-US" dirty="0">
                <a:solidFill>
                  <a:schemeClr val="tx1"/>
                </a:solidFill>
                <a:latin typeface="Times New Roman" panose="02020603050405020304" pitchFamily="18" charset="0"/>
                <a:cs typeface="Times New Roman" panose="02020603050405020304" pitchFamily="18" charset="0"/>
              </a:rPr>
              <a:t>2386 – Part </a:t>
            </a:r>
            <a:r>
              <a:rPr lang="en-US" dirty="0" smtClean="0">
                <a:solidFill>
                  <a:schemeClr val="tx1"/>
                </a:solidFill>
                <a:latin typeface="Times New Roman" panose="02020603050405020304" pitchFamily="18" charset="0"/>
                <a:cs typeface="Times New Roman" panose="02020603050405020304" pitchFamily="18" charset="0"/>
              </a:rPr>
              <a:t>3, </a:t>
            </a:r>
            <a:r>
              <a:rPr lang="en-US" dirty="0">
                <a:solidFill>
                  <a:schemeClr val="tx1"/>
                </a:solidFill>
                <a:latin typeface="Times New Roman" panose="02020603050405020304" pitchFamily="18" charset="0"/>
                <a:cs typeface="Times New Roman" panose="02020603050405020304" pitchFamily="18" charset="0"/>
              </a:rPr>
              <a:t>“Determination of specific gravity, voids, absorption and bulking “BIS, March </a:t>
            </a:r>
            <a:r>
              <a:rPr lang="en-US" dirty="0" smtClean="0">
                <a:solidFill>
                  <a:schemeClr val="tx1"/>
                </a:solidFill>
                <a:latin typeface="Times New Roman" panose="02020603050405020304" pitchFamily="18" charset="0"/>
                <a:cs typeface="Times New Roman" panose="02020603050405020304" pitchFamily="18" charset="0"/>
              </a:rPr>
              <a:t>1977.</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44344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39151"/>
            <a:ext cx="8915400" cy="6443003"/>
          </a:xfrm>
        </p:spPr>
        <p:txBody>
          <a:bodyPr/>
          <a:lstStyle/>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18.IS </a:t>
            </a:r>
            <a:r>
              <a:rPr lang="en-US" dirty="0">
                <a:solidFill>
                  <a:schemeClr val="tx1"/>
                </a:solidFill>
                <a:latin typeface="Times New Roman" panose="02020603050405020304" pitchFamily="18" charset="0"/>
                <a:cs typeface="Times New Roman" panose="02020603050405020304" pitchFamily="18" charset="0"/>
              </a:rPr>
              <a:t>2386 – Part 1, “Methods of testing of aggregate for concrete”, “Determination of particle size and shape” BIS, August </a:t>
            </a:r>
            <a:r>
              <a:rPr lang="en-US" dirty="0" smtClean="0">
                <a:solidFill>
                  <a:schemeClr val="tx1"/>
                </a:solidFill>
                <a:latin typeface="Times New Roman" panose="02020603050405020304" pitchFamily="18" charset="0"/>
                <a:cs typeface="Times New Roman" panose="02020603050405020304" pitchFamily="18" charset="0"/>
              </a:rPr>
              <a:t>1977.</a:t>
            </a: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smtClean="0">
                <a:solidFill>
                  <a:schemeClr val="tx1"/>
                </a:solidFill>
              </a:rPr>
              <a:t>19.</a:t>
            </a:r>
            <a:r>
              <a:rPr lang="en-US" dirty="0" smtClean="0">
                <a:solidFill>
                  <a:schemeClr val="tx1"/>
                </a:solidFill>
                <a:latin typeface="Times New Roman" panose="02020603050405020304" pitchFamily="18" charset="0"/>
                <a:cs typeface="Times New Roman" panose="02020603050405020304" pitchFamily="18" charset="0"/>
              </a:rPr>
              <a:t>IS </a:t>
            </a:r>
            <a:r>
              <a:rPr lang="en-US" dirty="0">
                <a:solidFill>
                  <a:schemeClr val="tx1"/>
                </a:solidFill>
                <a:latin typeface="Times New Roman" panose="02020603050405020304" pitchFamily="18" charset="0"/>
                <a:cs typeface="Times New Roman" panose="02020603050405020304" pitchFamily="18" charset="0"/>
              </a:rPr>
              <a:t>4031 –part 4 “Methods of physical tests for hydraulic cement”, “Determination of standard consistency of cement paste” BIS, September </a:t>
            </a:r>
            <a:r>
              <a:rPr lang="en-US" dirty="0" smtClean="0">
                <a:solidFill>
                  <a:schemeClr val="tx1"/>
                </a:solidFill>
                <a:latin typeface="Times New Roman" panose="02020603050405020304" pitchFamily="18" charset="0"/>
                <a:cs typeface="Times New Roman" panose="02020603050405020304" pitchFamily="18" charset="0"/>
              </a:rPr>
              <a:t>1977.</a:t>
            </a: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20. </a:t>
            </a:r>
            <a:r>
              <a:rPr lang="en-US" dirty="0">
                <a:solidFill>
                  <a:schemeClr val="tx1"/>
                </a:solidFill>
                <a:latin typeface="Times New Roman" panose="02020603050405020304" pitchFamily="18" charset="0"/>
                <a:cs typeface="Times New Roman" panose="02020603050405020304" pitchFamily="18" charset="0"/>
              </a:rPr>
              <a:t>IS 4031 –part 5, “Methods of physical tests for hydraulic cement”, “Determination of initial and final setting time of cement”, BIS, March </a:t>
            </a:r>
            <a:r>
              <a:rPr lang="en-US" dirty="0" smtClean="0">
                <a:solidFill>
                  <a:schemeClr val="tx1"/>
                </a:solidFill>
                <a:latin typeface="Times New Roman" panose="02020603050405020304" pitchFamily="18" charset="0"/>
                <a:cs typeface="Times New Roman" panose="02020603050405020304" pitchFamily="18" charset="0"/>
              </a:rPr>
              <a:t>2005.</a:t>
            </a: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21.IS516- </a:t>
            </a:r>
            <a:r>
              <a:rPr lang="en-US" dirty="0">
                <a:solidFill>
                  <a:schemeClr val="tx1"/>
                </a:solidFill>
                <a:latin typeface="Times New Roman" panose="02020603050405020304" pitchFamily="18" charset="0"/>
                <a:cs typeface="Times New Roman" panose="02020603050405020304" pitchFamily="18" charset="0"/>
              </a:rPr>
              <a:t>1959, “Method of tests for strength of concrete” “Determination of flexural strength of concrete” BIS, June </a:t>
            </a:r>
            <a:r>
              <a:rPr lang="en-US" dirty="0" smtClean="0">
                <a:solidFill>
                  <a:schemeClr val="tx1"/>
                </a:solidFill>
                <a:latin typeface="Times New Roman" panose="02020603050405020304" pitchFamily="18" charset="0"/>
                <a:cs typeface="Times New Roman" panose="02020603050405020304" pitchFamily="18" charset="0"/>
              </a:rPr>
              <a:t>2016.</a:t>
            </a:r>
          </a:p>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22.ASTM </a:t>
            </a:r>
            <a:r>
              <a:rPr lang="en-US" dirty="0">
                <a:solidFill>
                  <a:schemeClr val="tx1"/>
                </a:solidFill>
                <a:latin typeface="Times New Roman" panose="02020603050405020304" pitchFamily="18" charset="0"/>
                <a:cs typeface="Times New Roman" panose="02020603050405020304" pitchFamily="18" charset="0"/>
              </a:rPr>
              <a:t>C1585 -13 “Determination of sorptivity test on mortars cubes”, June 17, </a:t>
            </a:r>
            <a:r>
              <a:rPr lang="en-US" dirty="0" smtClean="0">
                <a:solidFill>
                  <a:schemeClr val="tx1"/>
                </a:solidFill>
                <a:latin typeface="Times New Roman" panose="02020603050405020304" pitchFamily="18" charset="0"/>
                <a:cs typeface="Times New Roman" panose="02020603050405020304" pitchFamily="18" charset="0"/>
              </a:rPr>
              <a:t>2012.</a:t>
            </a: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23.ASTM </a:t>
            </a:r>
            <a:r>
              <a:rPr lang="en-US" dirty="0">
                <a:solidFill>
                  <a:schemeClr val="tx1"/>
                </a:solidFill>
                <a:latin typeface="Times New Roman" panose="02020603050405020304" pitchFamily="18" charset="0"/>
                <a:cs typeface="Times New Roman" panose="02020603050405020304" pitchFamily="18" charset="0"/>
              </a:rPr>
              <a:t>C 1012-04 “Determination of Sulphate attack on mortar cubes”, April 16, </a:t>
            </a:r>
            <a:r>
              <a:rPr lang="en-US" dirty="0" smtClean="0">
                <a:solidFill>
                  <a:schemeClr val="tx1"/>
                </a:solidFill>
                <a:latin typeface="Times New Roman" panose="02020603050405020304" pitchFamily="18" charset="0"/>
                <a:cs typeface="Times New Roman" panose="02020603050405020304" pitchFamily="18" charset="0"/>
              </a:rPr>
              <a:t>2006.</a:t>
            </a: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24.ASTM </a:t>
            </a:r>
            <a:r>
              <a:rPr lang="en-US" dirty="0">
                <a:solidFill>
                  <a:schemeClr val="tx1"/>
                </a:solidFill>
                <a:latin typeface="Times New Roman" panose="02020603050405020304" pitchFamily="18" charset="0"/>
                <a:cs typeface="Times New Roman" panose="02020603050405020304" pitchFamily="18" charset="0"/>
              </a:rPr>
              <a:t>C 267 “Determination of acid attack on mortar cubes”, April 16, </a:t>
            </a:r>
            <a:r>
              <a:rPr lang="en-US" dirty="0" smtClean="0">
                <a:solidFill>
                  <a:schemeClr val="tx1"/>
                </a:solidFill>
                <a:latin typeface="Times New Roman" panose="02020603050405020304" pitchFamily="18" charset="0"/>
                <a:cs typeface="Times New Roman" panose="02020603050405020304" pitchFamily="18" charset="0"/>
              </a:rPr>
              <a:t>2016.</a:t>
            </a: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25.BS </a:t>
            </a:r>
            <a:r>
              <a:rPr lang="en-US" dirty="0">
                <a:solidFill>
                  <a:schemeClr val="tx1"/>
                </a:solidFill>
                <a:latin typeface="Times New Roman" panose="02020603050405020304" pitchFamily="18" charset="0"/>
                <a:cs typeface="Times New Roman" panose="02020603050405020304" pitchFamily="18" charset="0"/>
              </a:rPr>
              <a:t>1881</a:t>
            </a:r>
            <a:r>
              <a:rPr lang="en-US" dirty="0" smtClean="0">
                <a:solidFill>
                  <a:schemeClr val="tx1"/>
                </a:solidFill>
                <a:latin typeface="Times New Roman" panose="02020603050405020304" pitchFamily="18" charset="0"/>
                <a:cs typeface="Times New Roman" panose="02020603050405020304" pitchFamily="18" charset="0"/>
              </a:rPr>
              <a:t>: Part122 “</a:t>
            </a:r>
            <a:r>
              <a:rPr lang="en-US" dirty="0">
                <a:solidFill>
                  <a:schemeClr val="tx1"/>
                </a:solidFill>
                <a:latin typeface="Times New Roman" panose="02020603050405020304" pitchFamily="18" charset="0"/>
                <a:cs typeface="Times New Roman" panose="02020603050405020304" pitchFamily="18" charset="0"/>
              </a:rPr>
              <a:t>Determination of water absorption test for mortar cubes” Jully15, </a:t>
            </a:r>
            <a:r>
              <a:rPr lang="en-US" dirty="0" smtClean="0">
                <a:solidFill>
                  <a:schemeClr val="tx1"/>
                </a:solidFill>
                <a:latin typeface="Times New Roman" panose="02020603050405020304" pitchFamily="18" charset="0"/>
                <a:cs typeface="Times New Roman" panose="02020603050405020304" pitchFamily="18" charset="0"/>
              </a:rPr>
              <a:t>2013.</a:t>
            </a:r>
            <a:endParaRPr lang="en-US" dirty="0">
              <a:solidFill>
                <a:schemeClr val="tx1"/>
              </a:solidFill>
              <a:latin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800"/>
              </a:spcAft>
              <a:buNone/>
            </a:pPr>
            <a:r>
              <a:rPr lang="en-US" dirty="0" smtClean="0">
                <a:solidFill>
                  <a:schemeClr val="tx1"/>
                </a:solidFill>
                <a:latin typeface="Times New Roman" panose="02020603050405020304" pitchFamily="18" charset="0"/>
                <a:cs typeface="Times New Roman" panose="02020603050405020304" pitchFamily="18" charset="0"/>
              </a:rPr>
              <a:t>26.</a:t>
            </a:r>
            <a:r>
              <a:rPr lang="en-US"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P</a:t>
            </a: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M BOBBY, “The performance of multi blended cement concrete in marine environment”, IJICIET, Volume 8, Issue 7, July 2017, PP. </a:t>
            </a:r>
            <a:r>
              <a:rPr lang="en-US"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219–231.</a:t>
            </a:r>
            <a:endPar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92378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023" y="2607655"/>
            <a:ext cx="8911687" cy="1280890"/>
          </a:xfrm>
        </p:spPr>
        <p:txBody>
          <a:bodyPr>
            <a:noAutofit/>
          </a:bodyPr>
          <a:lstStyle/>
          <a:p>
            <a:r>
              <a:rPr lang="en-US" sz="8000" b="1" dirty="0" smtClean="0">
                <a:ln w="22225">
                  <a:solidFill>
                    <a:schemeClr val="accent2"/>
                  </a:solidFill>
                  <a:prstDash val="solid"/>
                </a:ln>
                <a:solidFill>
                  <a:schemeClr val="accent2">
                    <a:lumMod val="40000"/>
                    <a:lumOff val="60000"/>
                  </a:schemeClr>
                </a:solidFill>
              </a:rPr>
              <a:t>THANK YOU</a:t>
            </a:r>
            <a:endParaRPr lang="en-US" sz="80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52851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68812"/>
            <a:ext cx="8915400" cy="6527410"/>
          </a:xfrm>
        </p:spPr>
        <p:txBody>
          <a:bodyPr>
            <a:normAutofit/>
          </a:bodyPr>
          <a:lstStyle/>
          <a:p>
            <a:pPr algn="just"/>
            <a:r>
              <a:rPr lang="en-US" b="1" dirty="0" smtClean="0">
                <a:solidFill>
                  <a:schemeClr val="tx1"/>
                </a:solidFill>
                <a:latin typeface="Times New Roman" panose="02020603050405020304" pitchFamily="18" charset="0"/>
                <a:cs typeface="Times New Roman" panose="02020603050405020304" pitchFamily="18" charset="0"/>
              </a:rPr>
              <a:t>Dodda Srinivas et al.[7] </a:t>
            </a:r>
            <a:r>
              <a:rPr lang="en-US" dirty="0" smtClean="0">
                <a:solidFill>
                  <a:schemeClr val="tx1"/>
                </a:solidFill>
                <a:latin typeface="Times New Roman" panose="02020603050405020304" pitchFamily="18" charset="0"/>
                <a:cs typeface="Times New Roman" panose="02020603050405020304" pitchFamily="18" charset="0"/>
              </a:rPr>
              <a:t>: This paper represents a study on the strength, durability, and corrosion resistance of quaternary blended mortar made with Portland pozzolana cement (PPC), ground granulated blast furnace slag (GGBS) and rice husk ash (RHA) exposed to marine environment. Binary blended concrete mix using GGBS and RHA as partial replacement for cement is already well established. The optimized quaternary blended mortar specimen’s show improved mechanical strengths, both compressive and flexural. These specimens also exhibit enhanced resistance to chloride penetration, corrosion, and water absorption compared to the control mix after 28 days of water curing. A quaternary blended mortar mix prepared with 70% PPC, 20% GGBS, and 10% RHA exhibits the maximum mechanical strength, resistance to chloride penetration, and corrosion, mass loss and water absorption upon exposure to marine environment up to a period of 180 days.</a:t>
            </a:r>
          </a:p>
          <a:p>
            <a:pPr algn="just"/>
            <a:r>
              <a:rPr lang="en-US" b="1" dirty="0" smtClean="0">
                <a:solidFill>
                  <a:schemeClr val="tx1"/>
                </a:solidFill>
                <a:latin typeface="Times New Roman" panose="02020603050405020304" pitchFamily="18" charset="0"/>
                <a:cs typeface="Times New Roman" panose="02020603050405020304" pitchFamily="18" charset="0"/>
              </a:rPr>
              <a:t>Jorge I tobon et al.[8] : </a:t>
            </a:r>
            <a:r>
              <a:rPr lang="en-US" dirty="0" smtClean="0">
                <a:solidFill>
                  <a:schemeClr val="tx1"/>
                </a:solidFill>
                <a:latin typeface="Times New Roman" panose="02020603050405020304" pitchFamily="18" charset="0"/>
                <a:cs typeface="Times New Roman" panose="02020603050405020304" pitchFamily="18" charset="0"/>
              </a:rPr>
              <a:t>In this paper the effects of Nano silica (NS) on porosity, capillary suction (UNE 8398:2008), compressive strength (ASTM C 349), and sulfate resistance (ASTM C 1012) were evaluated for mortars made with Portland cement (control) and partially replaced with a commercial NS suspension, in percentages by weight of 0%, 1%, 3%, 5%, and 10%. Mortars with a water/binder (w/b) ratio of 0.55 and addition of superplasticizer, for flow correction, were prepared. The improvement of compressive strength is significantly higher in samples with 10 wt. % of NS, after 1 curing day they achieve an increase near to 120% in comparison to the control sample and at other curing ages the increment is close to 80%. In the assessment of sulfate resistance, it was found that, mortars with 5 and 10 wt. % NS decreased expansion by 90% and 95%, respectively after 2 years of immersion.</a:t>
            </a:r>
          </a:p>
          <a:p>
            <a:endParaRPr lang="en-US" dirty="0"/>
          </a:p>
        </p:txBody>
      </p:sp>
    </p:spTree>
    <p:extLst>
      <p:ext uri="{BB962C8B-B14F-4D97-AF65-F5344CB8AC3E}">
        <p14:creationId xmlns:p14="http://schemas.microsoft.com/office/powerpoint/2010/main" val="2270102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68811"/>
            <a:ext cx="8915400" cy="6443003"/>
          </a:xfrm>
        </p:spPr>
        <p:txBody>
          <a:bodyPr>
            <a:normAutofit fontScale="92500" lnSpcReduction="10000"/>
          </a:bodyPr>
          <a:lstStyle/>
          <a:p>
            <a:pPr algn="just"/>
            <a:r>
              <a:rPr lang="en-US" b="1" dirty="0">
                <a:solidFill>
                  <a:schemeClr val="tx1"/>
                </a:solidFill>
                <a:latin typeface="Times New Roman" panose="02020603050405020304" pitchFamily="18" charset="0"/>
                <a:cs typeface="Times New Roman" panose="02020603050405020304" pitchFamily="18" charset="0"/>
              </a:rPr>
              <a:t>P. M bobby et al</a:t>
            </a:r>
            <a:r>
              <a:rPr lang="en-US" b="1" dirty="0" smtClean="0">
                <a:solidFill>
                  <a:schemeClr val="tx1"/>
                </a:solidFill>
                <a:latin typeface="Times New Roman" panose="02020603050405020304" pitchFamily="18" charset="0"/>
                <a:cs typeface="Times New Roman" panose="02020603050405020304" pitchFamily="18" charset="0"/>
              </a:rPr>
              <a:t>. [26] : </a:t>
            </a:r>
            <a:r>
              <a:rPr lang="en-US" dirty="0">
                <a:solidFill>
                  <a:schemeClr val="tx1"/>
                </a:solidFill>
                <a:latin typeface="Times New Roman" panose="02020603050405020304" pitchFamily="18" charset="0"/>
                <a:cs typeface="Times New Roman" panose="02020603050405020304" pitchFamily="18" charset="0"/>
              </a:rPr>
              <a:t>This paper aims to consolidate the studies conducted on the performance of blended concrete in Marine environment and compare with an experimental analysis. The studies conducted by the researchers all over the world have already derived the applicability of blended concrete in most aggressive environment like marine applications. The main impact of supplementary cementing material is the reduced chloride intrusion thereby reduction in reinforced corrosion. An experimental study was also conducted to analyze the performance of multi blended cement concrete in marine environment. The ternary blended concrete exhibits very good corrosion resistance properties with a nominal reduction in compressive and split tensile strength. And the very good flexural strength in marine environment.</a:t>
            </a:r>
          </a:p>
          <a:p>
            <a:pPr algn="just"/>
            <a:r>
              <a:rPr lang="en-US" sz="1900" b="1" dirty="0">
                <a:solidFill>
                  <a:schemeClr val="tx1"/>
                </a:solidFill>
                <a:latin typeface="Times New Roman" panose="02020603050405020304" pitchFamily="18" charset="0"/>
                <a:cs typeface="Times New Roman" panose="02020603050405020304" pitchFamily="18" charset="0"/>
              </a:rPr>
              <a:t>Sheba babu et al</a:t>
            </a:r>
            <a:r>
              <a:rPr lang="en-US" sz="1900" b="1" dirty="0" smtClean="0">
                <a:solidFill>
                  <a:schemeClr val="tx1"/>
                </a:solidFill>
                <a:latin typeface="Times New Roman" panose="02020603050405020304" pitchFamily="18" charset="0"/>
                <a:cs typeface="Times New Roman" panose="02020603050405020304" pitchFamily="18" charset="0"/>
              </a:rPr>
              <a:t>.[10] :</a:t>
            </a:r>
            <a:r>
              <a:rPr lang="en-US" sz="1900" dirty="0" smtClean="0">
                <a:solidFill>
                  <a:schemeClr val="tx1"/>
                </a:solidFill>
                <a:latin typeface="Times New Roman" panose="02020603050405020304" pitchFamily="18" charset="0"/>
                <a:cs typeface="Times New Roman" panose="02020603050405020304" pitchFamily="18" charset="0"/>
              </a:rPr>
              <a:t> </a:t>
            </a:r>
            <a:r>
              <a:rPr lang="en-US" sz="1900" dirty="0">
                <a:solidFill>
                  <a:schemeClr val="tx1"/>
                </a:solidFill>
                <a:latin typeface="Times New Roman" panose="02020603050405020304" pitchFamily="18" charset="0"/>
                <a:cs typeface="Times New Roman" panose="02020603050405020304" pitchFamily="18" charset="0"/>
              </a:rPr>
              <a:t>The aim of this experimental study was to investigate the durability aspects in terms of the changes in mechanical properties of cement mortar specimens made with OPC and different combinations of various Supplementary Cementitious Materials (SCMs) exposed to ammonium based salt solution prepared using chemical grade ammonium chloride (NH4Cl). The mortar specimens were exposed to ammonium chloride solution in two different concentrations (1.25 M and 2.5 M) for a maximum exposure duration of two and half months</a:t>
            </a:r>
            <a:r>
              <a:rPr lang="en-US" sz="1900" b="1" dirty="0">
                <a:solidFill>
                  <a:schemeClr val="tx1"/>
                </a:solidFill>
                <a:latin typeface="Times New Roman" panose="02020603050405020304" pitchFamily="18" charset="0"/>
                <a:cs typeface="Times New Roman" panose="02020603050405020304" pitchFamily="18" charset="0"/>
              </a:rPr>
              <a:t>. </a:t>
            </a:r>
            <a:r>
              <a:rPr lang="en-US" sz="1900" dirty="0">
                <a:solidFill>
                  <a:schemeClr val="tx1"/>
                </a:solidFill>
                <a:latin typeface="Times New Roman" panose="02020603050405020304" pitchFamily="18" charset="0"/>
                <a:cs typeface="Times New Roman" panose="02020603050405020304" pitchFamily="18" charset="0"/>
              </a:rPr>
              <a:t>The changes in the mechanical properties were evaluated on the basis of visual assessment, depth of penetration, changes in the compressive strength, changes in Ultrasonic Pulse Velocity (UPV) and relative dynamic modulus of elasticity. From all the test results, it can be concluded that the ternary blended mix with OPC, GGBS and Silica fume (OPC-GGBS-SF) has higher resistance to ammonium chloride attack. The results stress the need to include SCMs and the importance to tailor </a:t>
            </a:r>
            <a:r>
              <a:rPr lang="en-US" sz="1900" dirty="0" smtClean="0">
                <a:solidFill>
                  <a:schemeClr val="tx1"/>
                </a:solidFill>
                <a:latin typeface="Times New Roman" panose="02020603050405020304" pitchFamily="18" charset="0"/>
                <a:cs typeface="Times New Roman" panose="02020603050405020304" pitchFamily="18" charset="0"/>
              </a:rPr>
              <a:t>the </a:t>
            </a:r>
            <a:r>
              <a:rPr lang="en-US" sz="1900" dirty="0">
                <a:solidFill>
                  <a:schemeClr val="tx1"/>
                </a:solidFill>
                <a:latin typeface="Times New Roman" panose="02020603050405020304" pitchFamily="18" charset="0"/>
                <a:cs typeface="Times New Roman" panose="02020603050405020304" pitchFamily="18" charset="0"/>
              </a:rPr>
              <a:t>concrete for structures exposed to aggressive environment like ammonium chloride</a:t>
            </a:r>
            <a:r>
              <a:rPr lang="en-US" sz="1900" b="1" dirty="0">
                <a:solidFill>
                  <a:schemeClr val="tx1"/>
                </a:solidFill>
                <a:latin typeface="Times New Roman" panose="02020603050405020304" pitchFamily="18" charset="0"/>
                <a:cs typeface="Times New Roman" panose="02020603050405020304" pitchFamily="18" charset="0"/>
              </a:rPr>
              <a:t>.</a:t>
            </a:r>
            <a:r>
              <a:rPr lang="en-US" sz="1900" dirty="0">
                <a:solidFill>
                  <a:schemeClr val="tx1"/>
                </a:solidFill>
                <a:latin typeface="Times New Roman" panose="02020603050405020304" pitchFamily="18" charset="0"/>
                <a:cs typeface="Times New Roman" panose="02020603050405020304" pitchFamily="18" charset="0"/>
              </a:rPr>
              <a:t> </a:t>
            </a:r>
            <a:r>
              <a:rPr lang="en-US" sz="1900" b="1" dirty="0">
                <a:solidFill>
                  <a:schemeClr val="tx1"/>
                </a:solidFill>
                <a:latin typeface="Times New Roman" panose="02020603050405020304" pitchFamily="18" charset="0"/>
                <a:cs typeface="Times New Roman" panose="02020603050405020304" pitchFamily="18" charset="0"/>
              </a:rPr>
              <a:t>. </a:t>
            </a:r>
            <a:r>
              <a:rPr lang="en-US" sz="1900" dirty="0">
                <a:solidFill>
                  <a:schemeClr val="tx1"/>
                </a:solidFill>
                <a:latin typeface="Times New Roman" panose="02020603050405020304" pitchFamily="18" charset="0"/>
                <a:cs typeface="Times New Roman" panose="02020603050405020304" pitchFamily="18" charset="0"/>
              </a:rPr>
              <a:t>The SCMs used for the study include Class F Fly ash (FA), Ground Granulated Blast Furnace Slag (GGBS).</a:t>
            </a:r>
          </a:p>
          <a:p>
            <a:pPr algn="just"/>
            <a:endParaRPr lang="en-US"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3468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95421"/>
            <a:ext cx="8915400" cy="6344529"/>
          </a:xfrm>
        </p:spPr>
        <p:txBody>
          <a:bodyPr>
            <a:normAutofit fontScale="92500" lnSpcReduction="20000"/>
          </a:bodyPr>
          <a:lstStyle/>
          <a:p>
            <a:pPr algn="just"/>
            <a:r>
              <a:rPr lang="en-US" sz="1900" b="1" dirty="0">
                <a:solidFill>
                  <a:schemeClr val="tx1"/>
                </a:solidFill>
                <a:latin typeface="Times New Roman" panose="02020603050405020304" pitchFamily="18" charset="0"/>
                <a:cs typeface="Times New Roman" panose="02020603050405020304" pitchFamily="18" charset="0"/>
              </a:rPr>
              <a:t>Yun -Feng Li et al</a:t>
            </a:r>
            <a:r>
              <a:rPr lang="en-US" sz="1900" b="1" dirty="0" smtClean="0">
                <a:solidFill>
                  <a:schemeClr val="tx1"/>
                </a:solidFill>
                <a:latin typeface="Times New Roman" panose="02020603050405020304" pitchFamily="18" charset="0"/>
                <a:cs typeface="Times New Roman" panose="02020603050405020304" pitchFamily="18" charset="0"/>
              </a:rPr>
              <a:t>.[12] : </a:t>
            </a:r>
            <a:r>
              <a:rPr lang="en-US" sz="1900" dirty="0">
                <a:solidFill>
                  <a:schemeClr val="tx1"/>
                </a:solidFill>
                <a:latin typeface="Times New Roman" panose="02020603050405020304" pitchFamily="18" charset="0"/>
                <a:cs typeface="Times New Roman" panose="02020603050405020304" pitchFamily="18" charset="0"/>
              </a:rPr>
              <a:t>cement mortar with different steel slag kinds and different dosage of admixtures are studied. Experiments results show the effect of steel slag powder on performance of cement mortar and concrete. When compound mineral admixtures with steel slag powder and blast-furnace slag powder are mixed into, the performance of cement mortar and concrete can be improved further due to the synergistic effect and activation each other. The mineral admixture will be a perfect component of green concrete and its utilization will be a valuable resource for recycling. Compressive and flexural strength of concrete with steel slag powder tend to decrease as the content of steel slag increases. Properties of concrete will be greatly enhanced when compound mineral admixture of steel slag powder and blast furnace slag is mixed into </a:t>
            </a:r>
            <a:r>
              <a:rPr lang="en-US" sz="1900" dirty="0" smtClean="0">
                <a:solidFill>
                  <a:schemeClr val="tx1"/>
                </a:solidFill>
                <a:latin typeface="Times New Roman" panose="02020603050405020304" pitchFamily="18" charset="0"/>
                <a:cs typeface="Times New Roman" panose="02020603050405020304" pitchFamily="18" charset="0"/>
              </a:rPr>
              <a:t>concrete.</a:t>
            </a:r>
          </a:p>
          <a:p>
            <a:pPr algn="just"/>
            <a:r>
              <a:rPr lang="en-US" sz="1900" b="1" dirty="0">
                <a:solidFill>
                  <a:schemeClr val="tx1"/>
                </a:solidFill>
                <a:latin typeface="Times New Roman" panose="02020603050405020304" pitchFamily="18" charset="0"/>
                <a:cs typeface="Times New Roman" panose="02020603050405020304" pitchFamily="18" charset="0"/>
              </a:rPr>
              <a:t>Yen li et al</a:t>
            </a:r>
            <a:r>
              <a:rPr lang="en-US" sz="1900" b="1" dirty="0" smtClean="0">
                <a:solidFill>
                  <a:schemeClr val="tx1"/>
                </a:solidFill>
                <a:latin typeface="Times New Roman" panose="02020603050405020304" pitchFamily="18" charset="0"/>
                <a:cs typeface="Times New Roman" panose="02020603050405020304" pitchFamily="18" charset="0"/>
              </a:rPr>
              <a:t>.[11] : </a:t>
            </a:r>
            <a:r>
              <a:rPr lang="en-US" sz="1900" dirty="0">
                <a:solidFill>
                  <a:schemeClr val="tx1"/>
                </a:solidFill>
                <a:latin typeface="Times New Roman" panose="02020603050405020304" pitchFamily="18" charset="0"/>
                <a:cs typeface="Times New Roman" panose="02020603050405020304" pitchFamily="18" charset="0"/>
              </a:rPr>
              <a:t>Waste materials with pozzolanic characteristics, such as sewage sludge ash (SSA), coal combustion fly ash (FA), and granulated blast furnace slag (GBS), were reused as partial cement replacements for making cement mortar in this study. Experimental results revealed that with dual replacement of cement by SSA and GBS and triple replacement by SSA, FA, and GBS at 50% of total cement replacement, the compressive strength (Sc) of the blended cement mortars at 56 days was 93.7% and 92.9% of the control cement mortar, respectively. GBS had the highest strength activity index value and could produce large amounts of CaO to enhance the pozzolanic activity of SSA/FA and form calcium silicate hydrate gels to fill the capillary pores of the cement mortar. Consequently, the Sc (compressive strength) development of cement mortar with GBS replacement was better than that without GBS, and the total pore volume of blended cement mortars with GBS/SSA replacement was less than that with FA/SSA replacement. In the cement mortar with modified SSA and GBS at 70% of total cement replacement, Sc at 56 days was 92.4% of the control mortar. Modifying the content of calcium in SSA also increased its pozzolanic reaction. CaCl</a:t>
            </a:r>
            <a:r>
              <a:rPr lang="en-US" sz="1900" baseline="-25000" dirty="0">
                <a:solidFill>
                  <a:schemeClr val="tx1"/>
                </a:solidFill>
                <a:latin typeface="Times New Roman" panose="02020603050405020304" pitchFamily="18" charset="0"/>
                <a:cs typeface="Times New Roman" panose="02020603050405020304" pitchFamily="18" charset="0"/>
              </a:rPr>
              <a:t>2</a:t>
            </a:r>
            <a:r>
              <a:rPr lang="en-US" sz="1900" dirty="0">
                <a:solidFill>
                  <a:schemeClr val="tx1"/>
                </a:solidFill>
                <a:latin typeface="Times New Roman" panose="02020603050405020304" pitchFamily="18" charset="0"/>
                <a:cs typeface="Times New Roman" panose="02020603050405020304" pitchFamily="18" charset="0"/>
              </a:rPr>
              <a:t> accelerated the pozzolanic activity of SSA better than lime did. Moreover, blending cement mortars with GBS/SSA replacement could generate more monosulfoaluminate to fill capillary pores</a:t>
            </a:r>
            <a:r>
              <a:rPr lang="en-US" sz="1900"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5606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470594"/>
          </a:xfrm>
        </p:spPr>
        <p:txBody>
          <a:bodyPr>
            <a:normAutofit/>
          </a:bodyPr>
          <a:lstStyle/>
          <a:p>
            <a:r>
              <a:rPr lang="en-US" sz="2000" b="1" dirty="0" smtClean="0">
                <a:latin typeface="Times New Roman" panose="02020603050405020304" pitchFamily="18" charset="0"/>
                <a:cs typeface="Times New Roman" panose="02020603050405020304" pitchFamily="18" charset="0"/>
              </a:rPr>
              <a:t>OBJECTVIES OF THE PROPOSED WORK</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094704"/>
            <a:ext cx="8915400" cy="4816518"/>
          </a:xfrm>
        </p:spPr>
        <p:txBody>
          <a:bodyPr>
            <a:normAutofit/>
          </a:bodyPr>
          <a:lstStyle/>
          <a:p>
            <a:r>
              <a:rPr lang="en-US" sz="2000" dirty="0" smtClean="0">
                <a:solidFill>
                  <a:schemeClr val="tx1"/>
                </a:solidFill>
                <a:latin typeface="Times New Roman" panose="02020603050405020304" pitchFamily="18" charset="0"/>
                <a:cs typeface="Times New Roman" panose="02020603050405020304" pitchFamily="18" charset="0"/>
              </a:rPr>
              <a:t>To </a:t>
            </a:r>
            <a:r>
              <a:rPr lang="en-US" sz="2000" dirty="0">
                <a:solidFill>
                  <a:schemeClr val="tx1"/>
                </a:solidFill>
                <a:latin typeface="Times New Roman" panose="02020603050405020304" pitchFamily="18" charset="0"/>
                <a:cs typeface="Times New Roman" panose="02020603050405020304" pitchFamily="18" charset="0"/>
              </a:rPr>
              <a:t>study the mechanical properties of mortar with partial replacement of cement with SCBA and FA at different fraction</a:t>
            </a:r>
            <a:r>
              <a:rPr lang="en-US" sz="2000" dirty="0" smtClean="0">
                <a:solidFill>
                  <a:schemeClr val="tx1"/>
                </a:solidFill>
                <a:latin typeface="Times New Roman" panose="02020603050405020304" pitchFamily="18" charset="0"/>
                <a:cs typeface="Times New Roman" panose="02020603050405020304" pitchFamily="18" charset="0"/>
              </a:rPr>
              <a:t>.</a:t>
            </a:r>
          </a:p>
          <a:p>
            <a:pPr algn="just"/>
            <a:r>
              <a:rPr lang="en-US" sz="2000" dirty="0">
                <a:solidFill>
                  <a:schemeClr val="tx1"/>
                </a:solidFill>
                <a:latin typeface="Times New Roman" panose="02020603050405020304" pitchFamily="18" charset="0"/>
                <a:cs typeface="Times New Roman" panose="02020603050405020304" pitchFamily="18" charset="0"/>
              </a:rPr>
              <a:t>To study the durable properties of mortar with partial replacement of cement with SCBA and FA at different fraction</a:t>
            </a:r>
            <a:r>
              <a:rPr lang="en-US" sz="2000" dirty="0" smtClean="0">
                <a:solidFill>
                  <a:schemeClr val="tx1"/>
                </a:solidFill>
                <a:latin typeface="Times New Roman" panose="02020603050405020304" pitchFamily="18" charset="0"/>
                <a:cs typeface="Times New Roman" panose="02020603050405020304" pitchFamily="18" charset="0"/>
              </a:rPr>
              <a:t>.</a:t>
            </a:r>
          </a:p>
          <a:p>
            <a:pPr algn="just"/>
            <a:r>
              <a:rPr lang="en-US" sz="2000" dirty="0" smtClean="0">
                <a:solidFill>
                  <a:schemeClr val="tx1"/>
                </a:solidFill>
                <a:latin typeface="Times New Roman" panose="02020603050405020304" pitchFamily="18" charset="0"/>
                <a:cs typeface="Times New Roman" panose="02020603050405020304" pitchFamily="18" charset="0"/>
              </a:rPr>
              <a:t> Finding </a:t>
            </a:r>
            <a:r>
              <a:rPr lang="en-US" sz="2000" dirty="0">
                <a:solidFill>
                  <a:schemeClr val="tx1"/>
                </a:solidFill>
                <a:latin typeface="Times New Roman" panose="02020603050405020304" pitchFamily="18" charset="0"/>
                <a:cs typeface="Times New Roman" panose="02020603050405020304" pitchFamily="18" charset="0"/>
              </a:rPr>
              <a:t>the optimum percentage of </a:t>
            </a:r>
            <a:r>
              <a:rPr lang="en-US" sz="2000" dirty="0" smtClean="0">
                <a:solidFill>
                  <a:schemeClr val="tx1"/>
                </a:solidFill>
                <a:latin typeface="Times New Roman" panose="02020603050405020304" pitchFamily="18" charset="0"/>
                <a:cs typeface="Times New Roman" panose="02020603050405020304" pitchFamily="18" charset="0"/>
              </a:rPr>
              <a:t>replacement of cement with SCBA and FA of mortar.</a:t>
            </a: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688812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Wisp</Template>
  <TotalTime>8947</TotalTime>
  <Words>6382</Words>
  <Application>Microsoft Office PowerPoint</Application>
  <PresentationFormat>Widescreen</PresentationFormat>
  <Paragraphs>1978</Paragraphs>
  <Slides>55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Cambria Math</vt:lpstr>
      <vt:lpstr>Century Gothic</vt:lpstr>
      <vt:lpstr>Times New Roman</vt:lpstr>
      <vt:lpstr>Wingdings 3</vt:lpstr>
      <vt:lpstr>Wisp</vt:lpstr>
      <vt:lpstr>PowerPoint Presentation</vt:lpstr>
      <vt:lpstr>TABLE OF CONTENTS</vt:lpstr>
      <vt:lpstr>INTRODUCTION </vt:lpstr>
      <vt:lpstr> LITERATURE REVIEW</vt:lpstr>
      <vt:lpstr>PowerPoint Presentation</vt:lpstr>
      <vt:lpstr>PowerPoint Presentation</vt:lpstr>
      <vt:lpstr>PowerPoint Presentation</vt:lpstr>
      <vt:lpstr>PowerPoint Presentation</vt:lpstr>
      <vt:lpstr>OBJECTVIES OF THE PROPOSED WORK</vt:lpstr>
      <vt:lpstr>METHODOLOGY OF THE PROJECT</vt:lpstr>
      <vt:lpstr> BRIEF DETAILS OF EXPERIMETNAL WORK </vt:lpstr>
      <vt:lpstr>Gradual replacement proportions of cement by fly ash and  Sugarcane Bagasse ash for MM 7.5 Grade and MM3 3 Grade mortar with mix identity and W/C ratio </vt:lpstr>
      <vt:lpstr>MATERIAL USED IN PROPOSED WORK </vt:lpstr>
      <vt:lpstr>BAGASSE ASH AND FLY ASH SAMPLES</vt:lpstr>
      <vt:lpstr>TEST RESULTS ON MATERIALS USED</vt:lpstr>
      <vt:lpstr>TESTS ON  FINE AGGREGATE</vt:lpstr>
      <vt:lpstr>TESTS ON BAGASSE ASH AND FLY ASH                                                          Loss on ignition test </vt:lpstr>
      <vt:lpstr>CONDUCTOMETERIC METHOD FOR BAGASSE ASH AND FLY ASH </vt:lpstr>
      <vt:lpstr>BAGASSE ASH SIEVING    </vt:lpstr>
      <vt:lpstr>Wet sieving results of fly ash </vt:lpstr>
      <vt:lpstr>SPECIFIC GRAVITY OF BAGASSE ASH AND FLY ASH </vt:lpstr>
      <vt:lpstr>Flow test table for the mortars                                   Results of flow table tests for 1:4 grade mortars</vt:lpstr>
      <vt:lpstr>  </vt:lpstr>
      <vt:lpstr>RESULTS AND DISCUSSIONS</vt:lpstr>
      <vt:lpstr>COMPRESSION TEST RESULTS AT 28 DAYS (1:4)  </vt:lpstr>
      <vt:lpstr>COMPRESSION TEST RESULTS AT 56 DAYS (1:4)  </vt:lpstr>
      <vt:lpstr>COMPRESSION TEST RESULTS AT 7 DAYS (1:6)  </vt:lpstr>
      <vt:lpstr>COMPRESSION TEST RESULTS AT 28 DAYS (1:6)  </vt:lpstr>
      <vt:lpstr>COMPRESSION TEST RESULTS AT 56 DAYS (1:6)  </vt:lpstr>
      <vt:lpstr>FLEXURAL  STRENGTH TEST RESULTS AT 7 DAYS (1:4) </vt:lpstr>
      <vt:lpstr>FLEXURAL  STRENGTH TEST RESULTS AT 28 DAYS (1:4) </vt:lpstr>
      <vt:lpstr>FLEXURAL  STRENGTH TEST RESULTS AT 56 DAYS (1:4) </vt:lpstr>
      <vt:lpstr>FLEXURAL  STRENGTH TEST RESULTS AT 7 DAYS (1:6) </vt:lpstr>
      <vt:lpstr>FLEXURAL  STRENGTH TEST RESULTS AT 28 DAYS (1:6) </vt:lpstr>
      <vt:lpstr>FLEXURAL  STRENGTH TEST RESULTS AT 56 DAYS (1:6) </vt:lpstr>
      <vt:lpstr>COMPARSION OF 7, 28 AND 56 DAYS COMPRESSIVE STRENGTH OF MORTARS    SHOWS COMPRESSIVE STRENGTH OF 7,  28 AND 56 DAYS (1:4)RATIO </vt:lpstr>
      <vt:lpstr> SHOWS COMPRESSIVE STRENGTH OF 7,  28 AND 56 DAYS (1:6)RATIO </vt:lpstr>
      <vt:lpstr>COMPARSION OF 7, 28 AND 56 DAYS FLEXURAL STRENGTH OF MORTARS  SHOWS FLEXURAL STRENGTH OF 7,  28 AND 56 DAYS (1:4)RATIO</vt:lpstr>
      <vt:lpstr>SHOWS FLEXURAL STRENGTH OF 7,  28 AND 56 DAYS (1:6)RATIO</vt:lpstr>
      <vt:lpstr>DURABILITY TEST RESULTS   ACID ATTACK RESULTS</vt:lpstr>
      <vt:lpstr>PowerPoint Presentation</vt:lpstr>
      <vt:lpstr>COMPARSION OF 7 AND 14 DAYS ACID ATTACK RESULTS</vt:lpstr>
      <vt:lpstr>SULPHATE ATTACK TEST RESULTS</vt:lpstr>
      <vt:lpstr>PowerPoint Presentation</vt:lpstr>
      <vt:lpstr>COMPARSION OF 7 AND 14 DAYS SULPHATE ATTACK RESULTS</vt:lpstr>
      <vt:lpstr>WATER ABSORPTION TEST RESULTS</vt:lpstr>
      <vt:lpstr>PowerPoint Presentation</vt:lpstr>
      <vt:lpstr>SORPTIVITY TEST RESULTS</vt:lpstr>
      <vt:lpstr>COMPARSION OF SORPTIVITY TESTS RESULTS FOR DIFFERENT GRADE OF MORTARS</vt:lpstr>
      <vt:lpstr>7. CONCLUSIONS</vt:lpstr>
      <vt:lpstr>PowerPoint Presentation</vt:lpstr>
      <vt:lpstr>REFERENCES</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ROHITH PC</dc:creator>
  <cp:lastModifiedBy>ROHITH PC</cp:lastModifiedBy>
  <cp:revision>107</cp:revision>
  <dcterms:created xsi:type="dcterms:W3CDTF">2023-07-11T16:21:08Z</dcterms:created>
  <dcterms:modified xsi:type="dcterms:W3CDTF">2023-09-04T03:46:08Z</dcterms:modified>
</cp:coreProperties>
</file>