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sldIdLst>
    <p:sldId id="281" r:id="rId3"/>
    <p:sldId id="282" r:id="rId4"/>
    <p:sldId id="283" r:id="rId5"/>
    <p:sldId id="284" r:id="rId6"/>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4" r:id="rId22"/>
    <p:sldId id="273" r:id="rId23"/>
    <p:sldId id="275" r:id="rId24"/>
    <p:sldId id="276" r:id="rId25"/>
    <p:sldId id="272"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15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3115"/>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246"/>
            </a:lvl1pPr>
            <a:lvl2pPr marL="237390" indent="0" algn="ctr">
              <a:buNone/>
              <a:defRPr sz="1038"/>
            </a:lvl2pPr>
            <a:lvl3pPr marL="474779" indent="0" algn="ctr">
              <a:buNone/>
              <a:defRPr sz="935"/>
            </a:lvl3pPr>
            <a:lvl4pPr marL="712169" indent="0" algn="ctr">
              <a:buNone/>
              <a:defRPr sz="831"/>
            </a:lvl4pPr>
            <a:lvl5pPr marL="949559" indent="0" algn="ctr">
              <a:buNone/>
              <a:defRPr sz="831"/>
            </a:lvl5pPr>
            <a:lvl6pPr marL="1186948" indent="0" algn="ctr">
              <a:buNone/>
              <a:defRPr sz="831"/>
            </a:lvl6pPr>
            <a:lvl7pPr marL="1424338" indent="0" algn="ctr">
              <a:buNone/>
              <a:defRPr sz="831"/>
            </a:lvl7pPr>
            <a:lvl8pPr marL="1661728" indent="0" algn="ctr">
              <a:buNone/>
              <a:defRPr sz="831"/>
            </a:lvl8pPr>
            <a:lvl9pPr marL="1899117" indent="0" algn="ctr">
              <a:buNone/>
              <a:defRPr sz="83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316520"/>
            <a:fld id="{748CC04B-F14D-4D84-87FF-551C3A1A96F3}" type="datetimeFigureOut">
              <a:rPr lang="en-SG" smtClean="0">
                <a:solidFill>
                  <a:prstClr val="black">
                    <a:tint val="75000"/>
                  </a:prstClr>
                </a:solidFill>
              </a:rPr>
              <a:pPr defTabSz="316520"/>
              <a:t>21/8/2021</a:t>
            </a:fld>
            <a:endParaRPr lang="en-SG">
              <a:solidFill>
                <a:prstClr val="black">
                  <a:tint val="75000"/>
                </a:prstClr>
              </a:solidFill>
            </a:endParaRPr>
          </a:p>
        </p:txBody>
      </p:sp>
      <p:sp>
        <p:nvSpPr>
          <p:cNvPr id="5" name="Footer Placeholder 4"/>
          <p:cNvSpPr>
            <a:spLocks noGrp="1"/>
          </p:cNvSpPr>
          <p:nvPr>
            <p:ph type="ftr" sz="quarter" idx="11"/>
          </p:nvPr>
        </p:nvSpPr>
        <p:spPr/>
        <p:txBody>
          <a:bodyPr/>
          <a:lstStyle/>
          <a:p>
            <a:pPr defTabSz="316520"/>
            <a:endParaRPr lang="en-SG">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16520"/>
            <a:fld id="{7D1FFCEE-8EA7-4729-8908-DCF176BE10DA}" type="slidenum">
              <a:rPr lang="en-SG" smtClean="0">
                <a:solidFill>
                  <a:prstClr val="black">
                    <a:tint val="75000"/>
                  </a:prstClr>
                </a:solidFill>
              </a:rPr>
              <a:pPr defTabSz="316520"/>
              <a:t>‹#›</a:t>
            </a:fld>
            <a:endParaRPr lang="en-SG">
              <a:solidFill>
                <a:prstClr val="black">
                  <a:tint val="75000"/>
                </a:prstClr>
              </a:solidFill>
            </a:endParaRPr>
          </a:p>
        </p:txBody>
      </p:sp>
    </p:spTree>
    <p:extLst>
      <p:ext uri="{BB962C8B-B14F-4D97-AF65-F5344CB8AC3E}">
        <p14:creationId xmlns:p14="http://schemas.microsoft.com/office/powerpoint/2010/main" val="2115001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316520"/>
            <a:fld id="{748CC04B-F14D-4D84-87FF-551C3A1A96F3}" type="datetimeFigureOut">
              <a:rPr lang="en-SG" smtClean="0">
                <a:solidFill>
                  <a:prstClr val="black">
                    <a:tint val="75000"/>
                  </a:prstClr>
                </a:solidFill>
              </a:rPr>
              <a:pPr defTabSz="316520"/>
              <a:t>21/8/2021</a:t>
            </a:fld>
            <a:endParaRPr lang="en-SG">
              <a:solidFill>
                <a:prstClr val="black">
                  <a:tint val="75000"/>
                </a:prstClr>
              </a:solidFill>
            </a:endParaRPr>
          </a:p>
        </p:txBody>
      </p:sp>
      <p:sp>
        <p:nvSpPr>
          <p:cNvPr id="3" name="Footer Placeholder 2"/>
          <p:cNvSpPr>
            <a:spLocks noGrp="1"/>
          </p:cNvSpPr>
          <p:nvPr>
            <p:ph type="ftr" sz="quarter" idx="11"/>
          </p:nvPr>
        </p:nvSpPr>
        <p:spPr/>
        <p:txBody>
          <a:bodyPr/>
          <a:lstStyle/>
          <a:p>
            <a:pPr defTabSz="316520"/>
            <a:endParaRPr lang="en-SG">
              <a:solidFill>
                <a:prstClr val="black">
                  <a:tint val="75000"/>
                </a:prstClr>
              </a:solidFill>
            </a:endParaRPr>
          </a:p>
        </p:txBody>
      </p:sp>
      <p:sp>
        <p:nvSpPr>
          <p:cNvPr id="4" name="Slide Number Placeholder 3"/>
          <p:cNvSpPr>
            <a:spLocks noGrp="1"/>
          </p:cNvSpPr>
          <p:nvPr>
            <p:ph type="sldNum" sz="quarter" idx="12"/>
          </p:nvPr>
        </p:nvSpPr>
        <p:spPr/>
        <p:txBody>
          <a:bodyPr/>
          <a:lstStyle/>
          <a:p>
            <a:pPr defTabSz="316520"/>
            <a:fld id="{7D1FFCEE-8EA7-4729-8908-DCF176BE10DA}" type="slidenum">
              <a:rPr lang="en-SG" smtClean="0">
                <a:solidFill>
                  <a:prstClr val="black">
                    <a:tint val="75000"/>
                  </a:prstClr>
                </a:solidFill>
              </a:rPr>
              <a:pPr defTabSz="316520"/>
              <a:t>‹#›</a:t>
            </a:fld>
            <a:endParaRPr lang="en-SG">
              <a:solidFill>
                <a:prstClr val="black">
                  <a:tint val="75000"/>
                </a:prstClr>
              </a:solidFill>
            </a:endParaRPr>
          </a:p>
        </p:txBody>
      </p:sp>
    </p:spTree>
    <p:extLst>
      <p:ext uri="{BB962C8B-B14F-4D97-AF65-F5344CB8AC3E}">
        <p14:creationId xmlns:p14="http://schemas.microsoft.com/office/powerpoint/2010/main" val="44424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8/21/2021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623">
                <a:solidFill>
                  <a:schemeClr val="tx1">
                    <a:tint val="75000"/>
                  </a:schemeClr>
                </a:solidFill>
              </a:defRPr>
            </a:lvl1pPr>
          </a:lstStyle>
          <a:p>
            <a:fld id="{748CC04B-F14D-4D84-87FF-551C3A1A96F3}" type="datetimeFigureOut">
              <a:rPr lang="en-SG" smtClean="0"/>
              <a:t>21/8/2021</a:t>
            </a:fld>
            <a:endParaRPr lang="en-SG"/>
          </a:p>
        </p:txBody>
      </p:sp>
      <p:sp>
        <p:nvSpPr>
          <p:cNvPr id="5" name="Footer Placeholder 4"/>
          <p:cNvSpPr>
            <a:spLocks noGrp="1"/>
          </p:cNvSpPr>
          <p:nvPr>
            <p:ph type="ftr" sz="quarter" idx="3"/>
          </p:nvPr>
        </p:nvSpPr>
        <p:spPr>
          <a:xfrm>
            <a:off x="4038602" y="6356352"/>
            <a:ext cx="4114800" cy="365125"/>
          </a:xfrm>
          <a:prstGeom prst="rect">
            <a:avLst/>
          </a:prstGeom>
        </p:spPr>
        <p:txBody>
          <a:bodyPr vert="horz" lIns="91440" tIns="45720" rIns="91440" bIns="45720" rtlCol="0" anchor="ctr"/>
          <a:lstStyle>
            <a:lvl1pPr algn="ctr">
              <a:defRPr sz="623">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623">
                <a:solidFill>
                  <a:schemeClr val="tx1">
                    <a:tint val="75000"/>
                  </a:schemeClr>
                </a:solidFill>
              </a:defRPr>
            </a:lvl1pPr>
          </a:lstStyle>
          <a:p>
            <a:fld id="{7D1FFCEE-8EA7-4729-8908-DCF176BE10DA}" type="slidenum">
              <a:rPr lang="en-SG" smtClean="0"/>
              <a:t>‹#›</a:t>
            </a:fld>
            <a:endParaRPr lang="en-SG"/>
          </a:p>
        </p:txBody>
      </p:sp>
    </p:spTree>
    <p:extLst>
      <p:ext uri="{BB962C8B-B14F-4D97-AF65-F5344CB8AC3E}">
        <p14:creationId xmlns:p14="http://schemas.microsoft.com/office/powerpoint/2010/main" val="1212059894"/>
      </p:ext>
    </p:extLst>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l" defTabSz="474779" rtl="0" eaLnBrk="1" latinLnBrk="0" hangingPunct="1">
        <a:lnSpc>
          <a:spcPct val="90000"/>
        </a:lnSpc>
        <a:spcBef>
          <a:spcPct val="0"/>
        </a:spcBef>
        <a:buNone/>
        <a:defRPr sz="2285" kern="1200">
          <a:solidFill>
            <a:schemeClr val="tx1"/>
          </a:solidFill>
          <a:latin typeface="+mj-lt"/>
          <a:ea typeface="+mj-ea"/>
          <a:cs typeface="+mj-cs"/>
        </a:defRPr>
      </a:lvl1pPr>
    </p:titleStyle>
    <p:bodyStyle>
      <a:lvl1pPr marL="118695" indent="-118695" algn="l" defTabSz="474779" rtl="0" eaLnBrk="1" latinLnBrk="0" hangingPunct="1">
        <a:lnSpc>
          <a:spcPct val="90000"/>
        </a:lnSpc>
        <a:spcBef>
          <a:spcPts val="519"/>
        </a:spcBef>
        <a:buFont typeface="Arial" panose="020B0604020202020204" pitchFamily="34" charset="0"/>
        <a:buChar char="•"/>
        <a:defRPr sz="1454" kern="1200">
          <a:solidFill>
            <a:schemeClr val="tx1"/>
          </a:solidFill>
          <a:latin typeface="+mn-lt"/>
          <a:ea typeface="+mn-ea"/>
          <a:cs typeface="+mn-cs"/>
        </a:defRPr>
      </a:lvl1pPr>
      <a:lvl2pPr marL="356085" indent="-118695" algn="l" defTabSz="474779" rtl="0" eaLnBrk="1" latinLnBrk="0" hangingPunct="1">
        <a:lnSpc>
          <a:spcPct val="90000"/>
        </a:lnSpc>
        <a:spcBef>
          <a:spcPts val="260"/>
        </a:spcBef>
        <a:buFont typeface="Arial" panose="020B0604020202020204" pitchFamily="34" charset="0"/>
        <a:buChar char="•"/>
        <a:defRPr sz="1246" kern="1200">
          <a:solidFill>
            <a:schemeClr val="tx1"/>
          </a:solidFill>
          <a:latin typeface="+mn-lt"/>
          <a:ea typeface="+mn-ea"/>
          <a:cs typeface="+mn-cs"/>
        </a:defRPr>
      </a:lvl2pPr>
      <a:lvl3pPr marL="593474" indent="-118695" algn="l" defTabSz="474779" rtl="0" eaLnBrk="1" latinLnBrk="0" hangingPunct="1">
        <a:lnSpc>
          <a:spcPct val="90000"/>
        </a:lnSpc>
        <a:spcBef>
          <a:spcPts val="260"/>
        </a:spcBef>
        <a:buFont typeface="Arial" panose="020B0604020202020204" pitchFamily="34" charset="0"/>
        <a:buChar char="•"/>
        <a:defRPr sz="1038" kern="1200">
          <a:solidFill>
            <a:schemeClr val="tx1"/>
          </a:solidFill>
          <a:latin typeface="+mn-lt"/>
          <a:ea typeface="+mn-ea"/>
          <a:cs typeface="+mn-cs"/>
        </a:defRPr>
      </a:lvl3pPr>
      <a:lvl4pPr marL="830864"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4pPr>
      <a:lvl5pPr marL="1068254"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5pPr>
      <a:lvl6pPr marL="1305643"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6pPr>
      <a:lvl7pPr marL="1543033"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7pPr>
      <a:lvl8pPr marL="1780423"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8pPr>
      <a:lvl9pPr marL="2017812" indent="-118695" algn="l" defTabSz="474779" rtl="0" eaLnBrk="1" latinLnBrk="0" hangingPunct="1">
        <a:lnSpc>
          <a:spcPct val="90000"/>
        </a:lnSpc>
        <a:spcBef>
          <a:spcPts val="260"/>
        </a:spcBef>
        <a:buFont typeface="Arial" panose="020B0604020202020204" pitchFamily="34" charset="0"/>
        <a:buChar char="•"/>
        <a:defRPr sz="935" kern="1200">
          <a:solidFill>
            <a:schemeClr val="tx1"/>
          </a:solidFill>
          <a:latin typeface="+mn-lt"/>
          <a:ea typeface="+mn-ea"/>
          <a:cs typeface="+mn-cs"/>
        </a:defRPr>
      </a:lvl9pPr>
    </p:bodyStyle>
    <p:otherStyle>
      <a:defPPr>
        <a:defRPr lang="en-US"/>
      </a:defPPr>
      <a:lvl1pPr marL="0" algn="l" defTabSz="474779" rtl="0" eaLnBrk="1" latinLnBrk="0" hangingPunct="1">
        <a:defRPr sz="935" kern="1200">
          <a:solidFill>
            <a:schemeClr val="tx1"/>
          </a:solidFill>
          <a:latin typeface="+mn-lt"/>
          <a:ea typeface="+mn-ea"/>
          <a:cs typeface="+mn-cs"/>
        </a:defRPr>
      </a:lvl1pPr>
      <a:lvl2pPr marL="237390" algn="l" defTabSz="474779" rtl="0" eaLnBrk="1" latinLnBrk="0" hangingPunct="1">
        <a:defRPr sz="935" kern="1200">
          <a:solidFill>
            <a:schemeClr val="tx1"/>
          </a:solidFill>
          <a:latin typeface="+mn-lt"/>
          <a:ea typeface="+mn-ea"/>
          <a:cs typeface="+mn-cs"/>
        </a:defRPr>
      </a:lvl2pPr>
      <a:lvl3pPr marL="474779" algn="l" defTabSz="474779" rtl="0" eaLnBrk="1" latinLnBrk="0" hangingPunct="1">
        <a:defRPr sz="935" kern="1200">
          <a:solidFill>
            <a:schemeClr val="tx1"/>
          </a:solidFill>
          <a:latin typeface="+mn-lt"/>
          <a:ea typeface="+mn-ea"/>
          <a:cs typeface="+mn-cs"/>
        </a:defRPr>
      </a:lvl3pPr>
      <a:lvl4pPr marL="712169" algn="l" defTabSz="474779" rtl="0" eaLnBrk="1" latinLnBrk="0" hangingPunct="1">
        <a:defRPr sz="935" kern="1200">
          <a:solidFill>
            <a:schemeClr val="tx1"/>
          </a:solidFill>
          <a:latin typeface="+mn-lt"/>
          <a:ea typeface="+mn-ea"/>
          <a:cs typeface="+mn-cs"/>
        </a:defRPr>
      </a:lvl4pPr>
      <a:lvl5pPr marL="949559" algn="l" defTabSz="474779" rtl="0" eaLnBrk="1" latinLnBrk="0" hangingPunct="1">
        <a:defRPr sz="935" kern="1200">
          <a:solidFill>
            <a:schemeClr val="tx1"/>
          </a:solidFill>
          <a:latin typeface="+mn-lt"/>
          <a:ea typeface="+mn-ea"/>
          <a:cs typeface="+mn-cs"/>
        </a:defRPr>
      </a:lvl5pPr>
      <a:lvl6pPr marL="1186948" algn="l" defTabSz="474779" rtl="0" eaLnBrk="1" latinLnBrk="0" hangingPunct="1">
        <a:defRPr sz="935" kern="1200">
          <a:solidFill>
            <a:schemeClr val="tx1"/>
          </a:solidFill>
          <a:latin typeface="+mn-lt"/>
          <a:ea typeface="+mn-ea"/>
          <a:cs typeface="+mn-cs"/>
        </a:defRPr>
      </a:lvl6pPr>
      <a:lvl7pPr marL="1424338" algn="l" defTabSz="474779" rtl="0" eaLnBrk="1" latinLnBrk="0" hangingPunct="1">
        <a:defRPr sz="935" kern="1200">
          <a:solidFill>
            <a:schemeClr val="tx1"/>
          </a:solidFill>
          <a:latin typeface="+mn-lt"/>
          <a:ea typeface="+mn-ea"/>
          <a:cs typeface="+mn-cs"/>
        </a:defRPr>
      </a:lvl7pPr>
      <a:lvl8pPr marL="1661728" algn="l" defTabSz="474779" rtl="0" eaLnBrk="1" latinLnBrk="0" hangingPunct="1">
        <a:defRPr sz="935" kern="1200">
          <a:solidFill>
            <a:schemeClr val="tx1"/>
          </a:solidFill>
          <a:latin typeface="+mn-lt"/>
          <a:ea typeface="+mn-ea"/>
          <a:cs typeface="+mn-cs"/>
        </a:defRPr>
      </a:lvl8pPr>
      <a:lvl9pPr marL="1899117" algn="l" defTabSz="474779" rtl="0" eaLnBrk="1" latinLnBrk="0" hangingPunct="1">
        <a:defRPr sz="9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vortexbladeless.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hackerearth.com/challenges/competitive/hackerearth-machine-learning-challenge-predict-windmill-pow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07647" y="4508604"/>
            <a:ext cx="976691" cy="9483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857" y="507807"/>
            <a:ext cx="1824272" cy="948300"/>
          </a:xfrm>
          <a:prstGeom prst="rect">
            <a:avLst/>
          </a:prstGeom>
        </p:spPr>
      </p:pic>
      <p:sp>
        <p:nvSpPr>
          <p:cNvPr id="8" name="TextBox 7"/>
          <p:cNvSpPr txBox="1"/>
          <p:nvPr/>
        </p:nvSpPr>
        <p:spPr>
          <a:xfrm>
            <a:off x="4120090" y="1883393"/>
            <a:ext cx="3951811" cy="699422"/>
          </a:xfrm>
          <a:prstGeom prst="rect">
            <a:avLst/>
          </a:prstGeom>
          <a:noFill/>
        </p:spPr>
        <p:txBody>
          <a:bodyPr wrap="square" rtlCol="0">
            <a:spAutoFit/>
          </a:bodyPr>
          <a:lstStyle/>
          <a:p>
            <a:pPr algn="ctr" defTabSz="316520"/>
            <a:r>
              <a:rPr lang="en-SG" sz="1315" dirty="0">
                <a:solidFill>
                  <a:prstClr val="black"/>
                </a:solidFill>
                <a:latin typeface="Times New Roman" panose="02020603050405020304" pitchFamily="18" charset="0"/>
                <a:cs typeface="Times New Roman" panose="02020603050405020304" pitchFamily="18" charset="0"/>
              </a:rPr>
              <a:t>A CENTER FOR INTER-DISCIPLINARY RESEARCH</a:t>
            </a:r>
          </a:p>
          <a:p>
            <a:pPr algn="ctr" defTabSz="316520"/>
            <a:r>
              <a:rPr lang="en-SG" sz="1315" dirty="0">
                <a:solidFill>
                  <a:prstClr val="black"/>
                </a:solidFill>
                <a:latin typeface="Times New Roman" panose="02020603050405020304" pitchFamily="18" charset="0"/>
                <a:cs typeface="Times New Roman" panose="02020603050405020304" pitchFamily="18" charset="0"/>
              </a:rPr>
              <a:t>2020-21</a:t>
            </a:r>
          </a:p>
        </p:txBody>
      </p:sp>
      <p:sp>
        <p:nvSpPr>
          <p:cNvPr id="10" name="TextBox 9"/>
          <p:cNvSpPr txBox="1"/>
          <p:nvPr/>
        </p:nvSpPr>
        <p:spPr>
          <a:xfrm>
            <a:off x="4120090" y="5609346"/>
            <a:ext cx="3951810" cy="667490"/>
          </a:xfrm>
          <a:prstGeom prst="rect">
            <a:avLst/>
          </a:prstGeom>
          <a:noFill/>
        </p:spPr>
        <p:txBody>
          <a:bodyPr wrap="square" rtlCol="0">
            <a:spAutoFit/>
          </a:bodyPr>
          <a:lstStyle/>
          <a:p>
            <a:pPr algn="ctr" defTabSz="316520"/>
            <a:r>
              <a:rPr lang="en-SG" sz="1246" spc="21" dirty="0">
                <a:solidFill>
                  <a:prstClr val="black"/>
                </a:solidFill>
                <a:latin typeface="Times New Roman" panose="02020603050405020304" pitchFamily="18" charset="0"/>
                <a:cs typeface="Times New Roman" panose="02020603050405020304" pitchFamily="18" charset="0"/>
              </a:rPr>
              <a:t>GOKARAJU RANGARAJU</a:t>
            </a:r>
          </a:p>
          <a:p>
            <a:pPr algn="ctr" defTabSz="316520"/>
            <a:r>
              <a:rPr lang="en-SG" sz="1246" spc="21" dirty="0">
                <a:solidFill>
                  <a:prstClr val="black"/>
                </a:solidFill>
                <a:latin typeface="Times New Roman" panose="02020603050405020304" pitchFamily="18" charset="0"/>
                <a:cs typeface="Times New Roman" panose="02020603050405020304" pitchFamily="18" charset="0"/>
              </a:rPr>
              <a:t>INSTITUTE OF ENGINEERING AND TECHNOLOGY</a:t>
            </a:r>
          </a:p>
          <a:p>
            <a:pPr algn="ctr" defTabSz="316520"/>
            <a:r>
              <a:rPr lang="en-SG" sz="1246" spc="21" dirty="0">
                <a:solidFill>
                  <a:prstClr val="black"/>
                </a:solidFill>
                <a:latin typeface="Times New Roman" panose="02020603050405020304" pitchFamily="18" charset="0"/>
                <a:cs typeface="Times New Roman" panose="02020603050405020304" pitchFamily="18" charset="0"/>
              </a:rPr>
              <a:t>AUTONOMOUS</a:t>
            </a:r>
          </a:p>
        </p:txBody>
      </p:sp>
      <p:cxnSp>
        <p:nvCxnSpPr>
          <p:cNvPr id="13" name="Straight Connector 12"/>
          <p:cNvCxnSpPr/>
          <p:nvPr/>
        </p:nvCxnSpPr>
        <p:spPr>
          <a:xfrm flipV="1">
            <a:off x="4437747" y="3304223"/>
            <a:ext cx="3316504" cy="0"/>
          </a:xfrm>
          <a:prstGeom prst="line">
            <a:avLst/>
          </a:prstGeom>
          <a:ln>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5266023" y="3614845"/>
            <a:ext cx="1659948" cy="284052"/>
          </a:xfrm>
          <a:prstGeom prst="rect">
            <a:avLst/>
          </a:prstGeom>
          <a:noFill/>
        </p:spPr>
        <p:txBody>
          <a:bodyPr wrap="square" rtlCol="0">
            <a:spAutoFit/>
          </a:bodyPr>
          <a:lstStyle/>
          <a:p>
            <a:pPr algn="ctr" defTabSz="316520"/>
            <a:r>
              <a:rPr lang="en-SG" sz="1246" dirty="0">
                <a:solidFill>
                  <a:prstClr val="black"/>
                </a:solidFill>
                <a:latin typeface="Times New Roman" panose="02020603050405020304" pitchFamily="18" charset="0"/>
                <a:cs typeface="Times New Roman" panose="02020603050405020304" pitchFamily="18" charset="0"/>
              </a:rPr>
              <a:t>   SUPERVISED BY</a:t>
            </a:r>
          </a:p>
        </p:txBody>
      </p:sp>
      <p:cxnSp>
        <p:nvCxnSpPr>
          <p:cNvPr id="3" name="Straight Connector 2">
            <a:extLst>
              <a:ext uri="{FF2B5EF4-FFF2-40B4-BE49-F238E27FC236}">
                <a16:creationId xmlns:a16="http://schemas.microsoft.com/office/drawing/2014/main" id="{6D704468-1195-46E8-A1BD-281EFBB55FDC}"/>
              </a:ext>
            </a:extLst>
          </p:cNvPr>
          <p:cNvCxnSpPr/>
          <p:nvPr/>
        </p:nvCxnSpPr>
        <p:spPr>
          <a:xfrm flipV="1">
            <a:off x="4617217" y="4206150"/>
            <a:ext cx="2957564"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0264E38-B581-4B2E-87A3-33F069A00240}"/>
              </a:ext>
            </a:extLst>
          </p:cNvPr>
          <p:cNvSpPr txBox="1"/>
          <p:nvPr/>
        </p:nvSpPr>
        <p:spPr>
          <a:xfrm>
            <a:off x="4710782" y="2490610"/>
            <a:ext cx="2770420" cy="721993"/>
          </a:xfrm>
          <a:prstGeom prst="rect">
            <a:avLst/>
          </a:prstGeom>
          <a:noFill/>
        </p:spPr>
        <p:txBody>
          <a:bodyPr wrap="square" rtlCol="0">
            <a:spAutoFit/>
          </a:bodyPr>
          <a:lstStyle/>
          <a:p>
            <a:pPr algn="ctr" defTabSz="316520"/>
            <a:r>
              <a:rPr lang="en-SG" sz="1246" dirty="0">
                <a:solidFill>
                  <a:prstClr val="black"/>
                </a:solidFill>
                <a:latin typeface="Times New Roman" panose="02020603050405020304" pitchFamily="18" charset="0"/>
                <a:cs typeface="Times New Roman" panose="02020603050405020304" pitchFamily="18" charset="0"/>
              </a:rPr>
              <a:t>TITLE</a:t>
            </a:r>
          </a:p>
          <a:p>
            <a:pPr algn="ctr" defTabSz="316520"/>
            <a:r>
              <a:rPr lang="en-SG" sz="1246" b="1" dirty="0">
                <a:solidFill>
                  <a:prstClr val="black"/>
                </a:solidFill>
                <a:latin typeface="Times New Roman" panose="02020603050405020304" pitchFamily="18" charset="0"/>
                <a:cs typeface="Times New Roman" panose="02020603050405020304" pitchFamily="18" charset="0"/>
              </a:rPr>
              <a:t>“A FINE WINDY DAY”</a:t>
            </a:r>
          </a:p>
          <a:p>
            <a:pPr algn="ctr" defTabSz="316520"/>
            <a:r>
              <a:rPr lang="en-SG" sz="800" b="1" dirty="0">
                <a:solidFill>
                  <a:prstClr val="black"/>
                </a:solidFill>
                <a:latin typeface="Times New Roman" panose="02020603050405020304" pitchFamily="18" charset="0"/>
                <a:cs typeface="Times New Roman" panose="02020603050405020304" pitchFamily="18" charset="0"/>
              </a:rPr>
              <a:t>PREDICTION OF POWER GENERATED BY WIND TURBINES</a:t>
            </a:r>
          </a:p>
        </p:txBody>
      </p:sp>
      <p:sp>
        <p:nvSpPr>
          <p:cNvPr id="11" name="TextBox 10"/>
          <p:cNvSpPr txBox="1"/>
          <p:nvPr/>
        </p:nvSpPr>
        <p:spPr>
          <a:xfrm>
            <a:off x="3859625" y="3799638"/>
            <a:ext cx="4369572" cy="390620"/>
          </a:xfrm>
          <a:prstGeom prst="rect">
            <a:avLst/>
          </a:prstGeom>
          <a:noFill/>
        </p:spPr>
        <p:txBody>
          <a:bodyPr wrap="square" rtlCol="0">
            <a:spAutoFit/>
          </a:bodyPr>
          <a:lstStyle/>
          <a:p>
            <a:pPr algn="ctr" defTabSz="316520"/>
            <a:r>
              <a:rPr lang="en-GB" sz="969" dirty="0">
                <a:solidFill>
                  <a:prstClr val="black"/>
                </a:solidFill>
                <a:latin typeface="Times New Roman" panose="02020603050405020304" pitchFamily="18" charset="0"/>
                <a:cs typeface="Times New Roman" panose="02020603050405020304" pitchFamily="18" charset="0"/>
              </a:rPr>
              <a:t>M</a:t>
            </a:r>
            <a:r>
              <a:rPr lang="en-IN" sz="969" dirty="0">
                <a:solidFill>
                  <a:prstClr val="black"/>
                </a:solidFill>
                <a:latin typeface="Times New Roman" panose="02020603050405020304" pitchFamily="18" charset="0"/>
                <a:cs typeface="Times New Roman" panose="02020603050405020304" pitchFamily="18" charset="0"/>
              </a:rPr>
              <a:t>OHAMMED YASEEN ALI</a:t>
            </a:r>
          </a:p>
          <a:p>
            <a:pPr algn="ctr" defTabSz="316520"/>
            <a:r>
              <a:rPr lang="en-IN" sz="969" dirty="0">
                <a:solidFill>
                  <a:prstClr val="black"/>
                </a:solidFill>
                <a:latin typeface="Times New Roman" panose="02020603050405020304" pitchFamily="18" charset="0"/>
                <a:cs typeface="Times New Roman" panose="02020603050405020304" pitchFamily="18" charset="0"/>
              </a:rPr>
              <a:t>DEVI HEMA</a:t>
            </a:r>
            <a:endParaRPr lang="en-SG" sz="969" dirty="0">
              <a:solidFill>
                <a:prstClr val="black"/>
              </a:solidFill>
              <a:latin typeface="Times New Roman" panose="02020603050405020304" pitchFamily="18" charset="0"/>
              <a:cs typeface="Times New Roman" panose="02020603050405020304" pitchFamily="18" charset="0"/>
            </a:endParaRPr>
          </a:p>
        </p:txBody>
      </p:sp>
      <p:pic>
        <p:nvPicPr>
          <p:cNvPr id="18" name="Picture 17"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6541" y="80988"/>
            <a:ext cx="4702656" cy="6777012"/>
          </a:xfrm>
          <a:prstGeom prst="rect">
            <a:avLst/>
          </a:prstGeom>
        </p:spPr>
      </p:pic>
    </p:spTree>
    <p:extLst>
      <p:ext uri="{BB962C8B-B14F-4D97-AF65-F5344CB8AC3E}">
        <p14:creationId xmlns:p14="http://schemas.microsoft.com/office/powerpoint/2010/main" val="205234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828" y="203199"/>
            <a:ext cx="3595687" cy="928914"/>
          </a:xfrm>
        </p:spPr>
        <p:txBody>
          <a:bodyPr>
            <a:normAutofit/>
          </a:bodyPr>
          <a:lstStyle/>
          <a:p>
            <a:r>
              <a:rPr lang="en-US" sz="2800" b="1" u="sng" dirty="0"/>
              <a:t>Handling Null Values:</a:t>
            </a:r>
          </a:p>
        </p:txBody>
      </p:sp>
      <p:sp>
        <p:nvSpPr>
          <p:cNvPr id="5" name="Content Placeholder 4"/>
          <p:cNvSpPr>
            <a:spLocks noGrp="1"/>
          </p:cNvSpPr>
          <p:nvPr>
            <p:ph idx="1"/>
          </p:nvPr>
        </p:nvSpPr>
        <p:spPr>
          <a:xfrm>
            <a:off x="1295625" y="420914"/>
            <a:ext cx="10018713" cy="6437086"/>
          </a:xfrm>
        </p:spPr>
        <p:txBody>
          <a:bodyPr>
            <a:normAutofit/>
          </a:bodyPr>
          <a:lstStyle/>
          <a:p>
            <a:r>
              <a:rPr lang="en-US" dirty="0"/>
              <a:t>The train dataset has null values in the columns . The number of null values </a:t>
            </a:r>
          </a:p>
          <a:p>
            <a:pPr>
              <a:buNone/>
            </a:pPr>
            <a:r>
              <a:rPr lang="en-US" dirty="0"/>
              <a:t> is given below.</a:t>
            </a:r>
          </a:p>
          <a:p>
            <a:r>
              <a:rPr lang="en-US" dirty="0"/>
              <a:t>There are two types of  null values.</a:t>
            </a:r>
          </a:p>
          <a:p>
            <a:pPr marL="457200" indent="-457200">
              <a:buFont typeface="+mj-lt"/>
              <a:buAutoNum type="arabicParenR"/>
            </a:pPr>
            <a:r>
              <a:rPr lang="en-US" dirty="0"/>
              <a:t> Numerical null values.</a:t>
            </a:r>
          </a:p>
          <a:p>
            <a:pPr marL="457200" indent="-457200">
              <a:buFont typeface="+mj-lt"/>
              <a:buAutoNum type="arabicParenR"/>
            </a:pPr>
            <a:r>
              <a:rPr lang="en-US" dirty="0"/>
              <a:t>Categorical null values.</a:t>
            </a:r>
          </a:p>
          <a:p>
            <a:r>
              <a:rPr lang="en-US" dirty="0"/>
              <a:t>Numerical null value of a specific </a:t>
            </a:r>
          </a:p>
          <a:p>
            <a:pPr>
              <a:buNone/>
            </a:pPr>
            <a:r>
              <a:rPr lang="en-US" dirty="0"/>
              <a:t>column are replaced with the mean</a:t>
            </a:r>
          </a:p>
          <a:p>
            <a:pPr>
              <a:buNone/>
            </a:pPr>
            <a:r>
              <a:rPr lang="en-US" dirty="0"/>
              <a:t> of that specific column.</a:t>
            </a:r>
          </a:p>
          <a:p>
            <a:r>
              <a:rPr lang="en-US" dirty="0"/>
              <a:t> Categorical null value of a specific </a:t>
            </a:r>
          </a:p>
          <a:p>
            <a:pPr>
              <a:buNone/>
            </a:pPr>
            <a:r>
              <a:rPr lang="en-US" dirty="0"/>
              <a:t>column are replaced with the mode </a:t>
            </a:r>
          </a:p>
          <a:p>
            <a:pPr>
              <a:buNone/>
            </a:pPr>
            <a:r>
              <a:rPr lang="en-US" dirty="0"/>
              <a:t>value of that specific column.</a:t>
            </a:r>
          </a:p>
        </p:txBody>
      </p:sp>
      <p:pic>
        <p:nvPicPr>
          <p:cNvPr id="6" name="Picture 5" descr="03.PNG"/>
          <p:cNvPicPr>
            <a:picLocks noChangeAspect="1"/>
          </p:cNvPicPr>
          <p:nvPr/>
        </p:nvPicPr>
        <p:blipFill>
          <a:blip r:embed="rId2"/>
          <a:stretch>
            <a:fillRect/>
          </a:stretch>
        </p:blipFill>
        <p:spPr>
          <a:xfrm>
            <a:off x="6145892" y="2081655"/>
            <a:ext cx="5799366" cy="44497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829" y="0"/>
            <a:ext cx="4630057" cy="798286"/>
          </a:xfrm>
        </p:spPr>
        <p:txBody>
          <a:bodyPr>
            <a:normAutofit fontScale="90000"/>
          </a:bodyPr>
          <a:lstStyle/>
          <a:p>
            <a:r>
              <a:rPr lang="en-US" b="1" u="sng" dirty="0"/>
              <a:t>Feature Engineering</a:t>
            </a:r>
            <a:r>
              <a:rPr lang="en-US" dirty="0"/>
              <a:t>:</a:t>
            </a:r>
          </a:p>
        </p:txBody>
      </p:sp>
      <p:sp>
        <p:nvSpPr>
          <p:cNvPr id="3" name="Content Placeholder 2"/>
          <p:cNvSpPr>
            <a:spLocks noGrp="1"/>
          </p:cNvSpPr>
          <p:nvPr>
            <p:ph idx="1"/>
          </p:nvPr>
        </p:nvSpPr>
        <p:spPr>
          <a:xfrm>
            <a:off x="1672996" y="1030515"/>
            <a:ext cx="10018713" cy="3672114"/>
          </a:xfrm>
        </p:spPr>
        <p:txBody>
          <a:bodyPr>
            <a:normAutofit/>
          </a:bodyPr>
          <a:lstStyle/>
          <a:p>
            <a:r>
              <a:rPr lang="en-US" dirty="0"/>
              <a:t>Since the algorithm requires numeric </a:t>
            </a:r>
            <a:r>
              <a:rPr lang="en-US" dirty="0" err="1"/>
              <a:t>dataframe</a:t>
            </a:r>
            <a:r>
              <a:rPr lang="en-US" dirty="0"/>
              <a:t> only, the columns of object type (</a:t>
            </a:r>
            <a:r>
              <a:rPr lang="en-US" dirty="0" err="1"/>
              <a:t>i.e.,cloud_level,turbine_status</a:t>
            </a:r>
            <a:r>
              <a:rPr lang="en-US" dirty="0"/>
              <a:t> columns) has been changed to numeric by applying dummies to the unique values of those columns.</a:t>
            </a:r>
          </a:p>
          <a:p>
            <a:r>
              <a:rPr lang="en-US" dirty="0"/>
              <a:t>This has increased the number of columns from 22  columns to 37 columns.</a:t>
            </a:r>
          </a:p>
          <a:p>
            <a:r>
              <a:rPr lang="en-US" dirty="0"/>
              <a:t>The </a:t>
            </a:r>
            <a:r>
              <a:rPr lang="en-US" dirty="0" err="1"/>
              <a:t>tracking_id</a:t>
            </a:r>
            <a:r>
              <a:rPr lang="en-US" dirty="0"/>
              <a:t> and </a:t>
            </a:r>
            <a:r>
              <a:rPr lang="en-US" dirty="0" err="1"/>
              <a:t>datetime</a:t>
            </a:r>
            <a:r>
              <a:rPr lang="en-US" dirty="0"/>
              <a:t> column in the dataset are dropped since it </a:t>
            </a:r>
          </a:p>
          <a:p>
            <a:pPr>
              <a:buNone/>
            </a:pPr>
            <a:r>
              <a:rPr lang="en-US" dirty="0"/>
              <a:t>     has no effect while building the model.</a:t>
            </a:r>
          </a:p>
          <a:p>
            <a:r>
              <a:rPr lang="en-US" dirty="0"/>
              <a:t> The </a:t>
            </a:r>
            <a:r>
              <a:rPr lang="en-US" dirty="0" err="1"/>
              <a:t>atmospheric_temperature</a:t>
            </a:r>
            <a:r>
              <a:rPr lang="en-US" dirty="0"/>
              <a:t>(°C) column has the lowest correlation the </a:t>
            </a:r>
            <a:r>
              <a:rPr lang="en-US" dirty="0" err="1"/>
              <a:t>windmill_generated_power</a:t>
            </a:r>
            <a:r>
              <a:rPr lang="en-US" dirty="0"/>
              <a:t>(kW/h) column so it is dropped.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456" y="188686"/>
            <a:ext cx="4089174" cy="696685"/>
          </a:xfrm>
        </p:spPr>
        <p:txBody>
          <a:bodyPr>
            <a:normAutofit fontScale="90000"/>
          </a:bodyPr>
          <a:lstStyle/>
          <a:p>
            <a:r>
              <a:rPr lang="en-US" b="1" u="sng" dirty="0"/>
              <a:t>Data Visualization:</a:t>
            </a:r>
          </a:p>
        </p:txBody>
      </p:sp>
      <p:pic>
        <p:nvPicPr>
          <p:cNvPr id="9" name="Content Placeholder 8" descr="plt1.PNG"/>
          <p:cNvPicPr>
            <a:picLocks noGrp="1" noChangeAspect="1"/>
          </p:cNvPicPr>
          <p:nvPr>
            <p:ph idx="1"/>
          </p:nvPr>
        </p:nvPicPr>
        <p:blipFill>
          <a:blip r:embed="rId2"/>
          <a:stretch>
            <a:fillRect/>
          </a:stretch>
        </p:blipFill>
        <p:spPr>
          <a:xfrm>
            <a:off x="1599949" y="812801"/>
            <a:ext cx="6469994" cy="2946400"/>
          </a:xfrm>
        </p:spPr>
      </p:pic>
      <p:pic>
        <p:nvPicPr>
          <p:cNvPr id="11" name="Picture 10" descr="plt3.PNG"/>
          <p:cNvPicPr>
            <a:picLocks noChangeAspect="1"/>
          </p:cNvPicPr>
          <p:nvPr/>
        </p:nvPicPr>
        <p:blipFill>
          <a:blip r:embed="rId3"/>
          <a:stretch>
            <a:fillRect/>
          </a:stretch>
        </p:blipFill>
        <p:spPr>
          <a:xfrm>
            <a:off x="5181601" y="3831771"/>
            <a:ext cx="7010399" cy="30262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lt2.PNG"/>
          <p:cNvPicPr>
            <a:picLocks noGrp="1" noChangeAspect="1"/>
          </p:cNvPicPr>
          <p:nvPr>
            <p:ph idx="1"/>
          </p:nvPr>
        </p:nvPicPr>
        <p:blipFill>
          <a:blip r:embed="rId2"/>
          <a:stretch>
            <a:fillRect/>
          </a:stretch>
        </p:blipFill>
        <p:spPr>
          <a:xfrm>
            <a:off x="1698171" y="-1"/>
            <a:ext cx="6589486" cy="3410857"/>
          </a:xfrm>
          <a:prstGeom prst="rect">
            <a:avLst/>
          </a:prstGeom>
        </p:spPr>
      </p:pic>
      <p:pic>
        <p:nvPicPr>
          <p:cNvPr id="5" name="Picture 4" descr="plt4.PNG"/>
          <p:cNvPicPr>
            <a:picLocks noChangeAspect="1"/>
          </p:cNvPicPr>
          <p:nvPr/>
        </p:nvPicPr>
        <p:blipFill>
          <a:blip r:embed="rId3"/>
          <a:stretch>
            <a:fillRect/>
          </a:stretch>
        </p:blipFill>
        <p:spPr>
          <a:xfrm>
            <a:off x="5428344" y="3410857"/>
            <a:ext cx="6763656" cy="34471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lt5.PNG"/>
          <p:cNvPicPr>
            <a:picLocks noGrp="1" noChangeAspect="1"/>
          </p:cNvPicPr>
          <p:nvPr>
            <p:ph idx="1"/>
          </p:nvPr>
        </p:nvPicPr>
        <p:blipFill>
          <a:blip r:embed="rId2"/>
          <a:stretch>
            <a:fillRect/>
          </a:stretch>
        </p:blipFill>
        <p:spPr>
          <a:xfrm>
            <a:off x="1633740" y="0"/>
            <a:ext cx="7060317" cy="3425371"/>
          </a:xfrm>
        </p:spPr>
      </p:pic>
      <p:pic>
        <p:nvPicPr>
          <p:cNvPr id="5" name="Picture 4" descr="plt6.PNG"/>
          <p:cNvPicPr>
            <a:picLocks noChangeAspect="1"/>
          </p:cNvPicPr>
          <p:nvPr/>
        </p:nvPicPr>
        <p:blipFill>
          <a:blip r:embed="rId3"/>
          <a:stretch>
            <a:fillRect/>
          </a:stretch>
        </p:blipFill>
        <p:spPr>
          <a:xfrm>
            <a:off x="5558972" y="3410858"/>
            <a:ext cx="6633028" cy="34471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3969" y="0"/>
            <a:ext cx="5105174" cy="6052457"/>
          </a:xfrm>
        </p:spPr>
        <p:txBody>
          <a:bodyPr>
            <a:normAutofit/>
          </a:bodyPr>
          <a:lstStyle/>
          <a:p>
            <a:pPr>
              <a:buNone/>
            </a:pPr>
            <a:r>
              <a:rPr lang="en-US" u="sng" dirty="0"/>
              <a:t> </a:t>
            </a:r>
            <a:r>
              <a:rPr lang="en-US" sz="3200" u="sng" dirty="0"/>
              <a:t>Preprocessing the test dataset:</a:t>
            </a:r>
          </a:p>
          <a:p>
            <a:r>
              <a:rPr lang="en-US" dirty="0"/>
              <a:t>The test dataset has the following 22 features.</a:t>
            </a:r>
          </a:p>
          <a:p>
            <a:r>
              <a:rPr lang="en-US" dirty="0"/>
              <a:t>Out of 21 features 18 features(excluding </a:t>
            </a:r>
            <a:r>
              <a:rPr lang="en-US" dirty="0" err="1"/>
              <a:t>datetime</a:t>
            </a:r>
            <a:r>
              <a:rPr lang="en-US" dirty="0"/>
              <a:t> ,</a:t>
            </a:r>
          </a:p>
          <a:p>
            <a:pPr>
              <a:buNone/>
            </a:pPr>
            <a:r>
              <a:rPr lang="en-US" dirty="0"/>
              <a:t>    </a:t>
            </a:r>
            <a:r>
              <a:rPr lang="en-US" dirty="0" err="1"/>
              <a:t>tracking_id</a:t>
            </a:r>
            <a:r>
              <a:rPr lang="en-US" dirty="0"/>
              <a:t> , atmospheric pressure(Pascal) columns) </a:t>
            </a:r>
          </a:p>
          <a:p>
            <a:pPr>
              <a:buNone/>
            </a:pPr>
            <a:r>
              <a:rPr lang="en-US" dirty="0"/>
              <a:t>    are used for testing to predict the power generated by the windmill.</a:t>
            </a:r>
          </a:p>
        </p:txBody>
      </p:sp>
      <p:pic>
        <p:nvPicPr>
          <p:cNvPr id="4" name="Picture 3" descr="test_column.PNG"/>
          <p:cNvPicPr>
            <a:picLocks noChangeAspect="1"/>
          </p:cNvPicPr>
          <p:nvPr/>
        </p:nvPicPr>
        <p:blipFill>
          <a:blip r:embed="rId2"/>
          <a:stretch>
            <a:fillRect/>
          </a:stretch>
        </p:blipFill>
        <p:spPr>
          <a:xfrm>
            <a:off x="7199087" y="740229"/>
            <a:ext cx="4630056" cy="508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1" y="0"/>
            <a:ext cx="4466545" cy="707571"/>
          </a:xfrm>
        </p:spPr>
        <p:txBody>
          <a:bodyPr>
            <a:normAutofit fontScale="90000"/>
          </a:bodyPr>
          <a:lstStyle/>
          <a:p>
            <a:r>
              <a:rPr lang="en-US" b="1" u="sng" dirty="0"/>
              <a:t>Handling Null Values:</a:t>
            </a:r>
          </a:p>
        </p:txBody>
      </p:sp>
      <p:sp>
        <p:nvSpPr>
          <p:cNvPr id="3" name="Content Placeholder 2"/>
          <p:cNvSpPr>
            <a:spLocks noGrp="1"/>
          </p:cNvSpPr>
          <p:nvPr>
            <p:ph idx="1"/>
          </p:nvPr>
        </p:nvSpPr>
        <p:spPr>
          <a:xfrm>
            <a:off x="1484310" y="740229"/>
            <a:ext cx="10018713" cy="5050971"/>
          </a:xfrm>
        </p:spPr>
        <p:txBody>
          <a:bodyPr>
            <a:normAutofit fontScale="92500" lnSpcReduction="10000"/>
          </a:bodyPr>
          <a:lstStyle/>
          <a:p>
            <a:r>
              <a:rPr lang="en-US" dirty="0"/>
              <a:t>The test dataset has null values in the columns . The number of null values </a:t>
            </a:r>
          </a:p>
          <a:p>
            <a:pPr>
              <a:buNone/>
            </a:pPr>
            <a:r>
              <a:rPr lang="en-US" dirty="0"/>
              <a:t> is given below.</a:t>
            </a:r>
          </a:p>
          <a:p>
            <a:r>
              <a:rPr lang="en-US" dirty="0"/>
              <a:t>There are two types of  null values.</a:t>
            </a:r>
          </a:p>
          <a:p>
            <a:pPr marL="457200" indent="-457200">
              <a:buFont typeface="+mj-lt"/>
              <a:buAutoNum type="arabicParenR"/>
            </a:pPr>
            <a:r>
              <a:rPr lang="en-US" dirty="0"/>
              <a:t> Numerical null values.</a:t>
            </a:r>
          </a:p>
          <a:p>
            <a:pPr marL="457200" indent="-457200">
              <a:buFont typeface="+mj-lt"/>
              <a:buAutoNum type="arabicParenR"/>
            </a:pPr>
            <a:r>
              <a:rPr lang="en-US" dirty="0"/>
              <a:t>Categorical null values.</a:t>
            </a:r>
          </a:p>
          <a:p>
            <a:r>
              <a:rPr lang="en-US" dirty="0"/>
              <a:t>Numerical null value of a specific </a:t>
            </a:r>
          </a:p>
          <a:p>
            <a:pPr>
              <a:buNone/>
            </a:pPr>
            <a:r>
              <a:rPr lang="en-US" dirty="0"/>
              <a:t>column are replaced with the mean</a:t>
            </a:r>
          </a:p>
          <a:p>
            <a:pPr>
              <a:buNone/>
            </a:pPr>
            <a:r>
              <a:rPr lang="en-US" dirty="0"/>
              <a:t> of that specific column.</a:t>
            </a:r>
          </a:p>
          <a:p>
            <a:r>
              <a:rPr lang="en-US" dirty="0"/>
              <a:t> Categorical null value of a specific </a:t>
            </a:r>
          </a:p>
          <a:p>
            <a:pPr>
              <a:buNone/>
            </a:pPr>
            <a:r>
              <a:rPr lang="en-US" dirty="0"/>
              <a:t>column are replaced with the mode </a:t>
            </a:r>
          </a:p>
          <a:p>
            <a:pPr>
              <a:buNone/>
            </a:pPr>
            <a:r>
              <a:rPr lang="en-US" dirty="0"/>
              <a:t>value of that specific column.</a:t>
            </a:r>
          </a:p>
          <a:p>
            <a:endParaRPr lang="en-US" dirty="0"/>
          </a:p>
        </p:txBody>
      </p:sp>
      <p:pic>
        <p:nvPicPr>
          <p:cNvPr id="5" name="Picture 4" descr="tes_null.PNG"/>
          <p:cNvPicPr>
            <a:picLocks noChangeAspect="1"/>
          </p:cNvPicPr>
          <p:nvPr/>
        </p:nvPicPr>
        <p:blipFill>
          <a:blip r:embed="rId2"/>
          <a:stretch>
            <a:fillRect/>
          </a:stretch>
        </p:blipFill>
        <p:spPr>
          <a:xfrm>
            <a:off x="6879771" y="1214438"/>
            <a:ext cx="4940101" cy="46928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971" y="0"/>
            <a:ext cx="5047116" cy="769257"/>
          </a:xfrm>
        </p:spPr>
        <p:txBody>
          <a:bodyPr/>
          <a:lstStyle/>
          <a:p>
            <a:r>
              <a:rPr lang="en-US" b="1" u="sng" dirty="0"/>
              <a:t>Feature Engineering</a:t>
            </a:r>
            <a:r>
              <a:rPr lang="en-US" dirty="0"/>
              <a:t>:</a:t>
            </a:r>
          </a:p>
        </p:txBody>
      </p:sp>
      <p:sp>
        <p:nvSpPr>
          <p:cNvPr id="3" name="Content Placeholder 2"/>
          <p:cNvSpPr>
            <a:spLocks noGrp="1"/>
          </p:cNvSpPr>
          <p:nvPr>
            <p:ph idx="1"/>
          </p:nvPr>
        </p:nvSpPr>
        <p:spPr>
          <a:xfrm>
            <a:off x="1484310" y="943429"/>
            <a:ext cx="10018713" cy="4847771"/>
          </a:xfrm>
        </p:spPr>
        <p:txBody>
          <a:bodyPr>
            <a:normAutofit/>
          </a:bodyPr>
          <a:lstStyle/>
          <a:p>
            <a:r>
              <a:rPr lang="en-US" dirty="0"/>
              <a:t>Since the algorithm requires numeric </a:t>
            </a:r>
            <a:r>
              <a:rPr lang="en-US" dirty="0" err="1"/>
              <a:t>dataframe</a:t>
            </a:r>
            <a:r>
              <a:rPr lang="en-US" dirty="0"/>
              <a:t> </a:t>
            </a:r>
            <a:r>
              <a:rPr lang="en-US" dirty="0" err="1"/>
              <a:t>only,the</a:t>
            </a:r>
            <a:r>
              <a:rPr lang="en-US" dirty="0"/>
              <a:t> columns of object type (</a:t>
            </a:r>
            <a:r>
              <a:rPr lang="en-US" dirty="0" err="1"/>
              <a:t>i.e.,cloud_level,turbine_status</a:t>
            </a:r>
            <a:r>
              <a:rPr lang="en-US" dirty="0"/>
              <a:t> columns) has been changed to numeric by applying dummies to the unique values of those columns.</a:t>
            </a:r>
          </a:p>
          <a:p>
            <a:r>
              <a:rPr lang="en-US" dirty="0"/>
              <a:t>This has increased the number of columns from 21  columns to 36 columns.</a:t>
            </a:r>
          </a:p>
          <a:p>
            <a:r>
              <a:rPr lang="en-US" dirty="0"/>
              <a:t>The </a:t>
            </a:r>
            <a:r>
              <a:rPr lang="en-US" dirty="0" err="1"/>
              <a:t>tracking_id</a:t>
            </a:r>
            <a:r>
              <a:rPr lang="en-US" dirty="0"/>
              <a:t> and </a:t>
            </a:r>
            <a:r>
              <a:rPr lang="en-US" dirty="0" err="1"/>
              <a:t>datetime</a:t>
            </a:r>
            <a:r>
              <a:rPr lang="en-US" dirty="0"/>
              <a:t> column in the dataset are dropped since it </a:t>
            </a:r>
          </a:p>
          <a:p>
            <a:pPr>
              <a:buNone/>
            </a:pPr>
            <a:r>
              <a:rPr lang="en-US" dirty="0"/>
              <a:t>     has no effect while predicting.</a:t>
            </a:r>
          </a:p>
          <a:p>
            <a:r>
              <a:rPr lang="en-US" dirty="0"/>
              <a:t> The </a:t>
            </a:r>
            <a:r>
              <a:rPr lang="en-US" dirty="0" err="1"/>
              <a:t>atmospheric_temperature</a:t>
            </a:r>
            <a:r>
              <a:rPr lang="en-US" dirty="0"/>
              <a:t>(°C) column is dropped.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398" y="0"/>
            <a:ext cx="4234316" cy="740229"/>
          </a:xfrm>
        </p:spPr>
        <p:txBody>
          <a:bodyPr/>
          <a:lstStyle/>
          <a:p>
            <a:r>
              <a:rPr lang="en-US" b="1" u="sng" dirty="0"/>
              <a:t>Model creation:</a:t>
            </a:r>
          </a:p>
        </p:txBody>
      </p:sp>
      <p:sp>
        <p:nvSpPr>
          <p:cNvPr id="3" name="Content Placeholder 2"/>
          <p:cNvSpPr>
            <a:spLocks noGrp="1"/>
          </p:cNvSpPr>
          <p:nvPr>
            <p:ph idx="1"/>
          </p:nvPr>
        </p:nvSpPr>
        <p:spPr>
          <a:xfrm>
            <a:off x="1650775" y="740229"/>
            <a:ext cx="9852248" cy="5326742"/>
          </a:xfrm>
        </p:spPr>
        <p:txBody>
          <a:bodyPr>
            <a:normAutofit/>
          </a:bodyPr>
          <a:lstStyle/>
          <a:p>
            <a:r>
              <a:rPr lang="en-US" dirty="0"/>
              <a:t>First, the train dataset is used to train and test. The dataset is sliced into two parts train and test.</a:t>
            </a:r>
          </a:p>
          <a:p>
            <a:r>
              <a:rPr lang="en-US" dirty="0"/>
              <a:t> The two parts are further divided int0 train and test </a:t>
            </a:r>
            <a:r>
              <a:rPr lang="en-US" dirty="0" err="1"/>
              <a:t>dataframes</a:t>
            </a:r>
            <a:r>
              <a:rPr lang="en-US" dirty="0"/>
              <a:t> using     </a:t>
            </a:r>
            <a:r>
              <a:rPr lang="en-US" dirty="0" err="1"/>
              <a:t>train_test_split</a:t>
            </a:r>
            <a:r>
              <a:rPr lang="en-US" dirty="0"/>
              <a:t> function from </a:t>
            </a:r>
            <a:r>
              <a:rPr lang="en-US" dirty="0" err="1"/>
              <a:t>model_selection</a:t>
            </a:r>
            <a:r>
              <a:rPr lang="en-US" dirty="0"/>
              <a:t> module in </a:t>
            </a:r>
            <a:r>
              <a:rPr lang="en-US" dirty="0" err="1"/>
              <a:t>sklearn</a:t>
            </a:r>
            <a:r>
              <a:rPr lang="en-US" dirty="0"/>
              <a:t> library taking the test size as 20% of the train dataset(i.e.,</a:t>
            </a:r>
            <a:r>
              <a:rPr lang="en-US" dirty="0" err="1"/>
              <a:t>xtrain,ytrain,xtest,ytest</a:t>
            </a:r>
            <a:r>
              <a:rPr lang="en-US" dirty="0"/>
              <a:t>)</a:t>
            </a:r>
          </a:p>
          <a:p>
            <a:r>
              <a:rPr lang="en-US" dirty="0"/>
              <a:t>The model  has been trained using train data that has been allocated(i.e,80% of train dataset) using </a:t>
            </a:r>
            <a:r>
              <a:rPr lang="en-US" dirty="0" err="1"/>
              <a:t>XGBRegressor</a:t>
            </a:r>
            <a:r>
              <a:rPr lang="en-US" dirty="0"/>
              <a:t> learning algorithm </a:t>
            </a:r>
          </a:p>
          <a:p>
            <a:r>
              <a:rPr lang="en-US" dirty="0"/>
              <a:t> The prediction is made for </a:t>
            </a:r>
            <a:r>
              <a:rPr lang="en-US" dirty="0" err="1"/>
              <a:t>xtest</a:t>
            </a:r>
            <a:r>
              <a:rPr lang="en-US" dirty="0"/>
              <a:t> using predict method.</a:t>
            </a:r>
          </a:p>
          <a:p>
            <a:r>
              <a:rPr lang="en-US" dirty="0"/>
              <a:t>For accuracy ,r2_score function is used from metrics which has given a r2_score of 0.9453446432927175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969" y="1"/>
            <a:ext cx="4016602" cy="566056"/>
          </a:xfrm>
        </p:spPr>
        <p:txBody>
          <a:bodyPr>
            <a:normAutofit fontScale="90000"/>
          </a:bodyPr>
          <a:lstStyle/>
          <a:p>
            <a:r>
              <a:rPr lang="en-US" b="1" u="sng" dirty="0"/>
              <a:t>Accuracy plot</a:t>
            </a:r>
            <a:r>
              <a:rPr lang="en-US" dirty="0"/>
              <a:t>:</a:t>
            </a:r>
          </a:p>
        </p:txBody>
      </p:sp>
      <p:pic>
        <p:nvPicPr>
          <p:cNvPr id="4" name="Content Placeholder 3" descr="accuracy_plot.PNG"/>
          <p:cNvPicPr>
            <a:picLocks noGrp="1" noChangeAspect="1"/>
          </p:cNvPicPr>
          <p:nvPr>
            <p:ph idx="1"/>
          </p:nvPr>
        </p:nvPicPr>
        <p:blipFill>
          <a:blip r:embed="rId2"/>
          <a:stretch>
            <a:fillRect/>
          </a:stretch>
        </p:blipFill>
        <p:spPr>
          <a:xfrm>
            <a:off x="3047999" y="754742"/>
            <a:ext cx="6371771" cy="4165601"/>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320456" y="827450"/>
            <a:ext cx="3570593" cy="433196"/>
          </a:xfrm>
          <a:prstGeom prst="rect">
            <a:avLst/>
          </a:prstGeom>
        </p:spPr>
        <p:txBody>
          <a:bodyPr wrap="none">
            <a:spAutoFit/>
          </a:bodyPr>
          <a:lstStyle/>
          <a:p>
            <a:pPr algn="ctr" defTabSz="316520"/>
            <a:r>
              <a:rPr lang="en-IN" sz="2215" b="1" dirty="0">
                <a:solidFill>
                  <a:prstClr val="black"/>
                </a:solidFill>
                <a:latin typeface="Times New Roman" panose="02020603050405020304" pitchFamily="18" charset="0"/>
                <a:ea typeface="STLiti" panose="02010800040101010101" pitchFamily="2" charset="-122"/>
                <a:cs typeface="Times New Roman" panose="02020603050405020304" pitchFamily="18" charset="0"/>
              </a:rPr>
              <a:t>Advanced Academic Center</a:t>
            </a:r>
          </a:p>
        </p:txBody>
      </p:sp>
      <p:sp>
        <p:nvSpPr>
          <p:cNvPr id="10" name="Rectangle 9"/>
          <p:cNvSpPr/>
          <p:nvPr/>
        </p:nvSpPr>
        <p:spPr>
          <a:xfrm>
            <a:off x="3884657" y="1177255"/>
            <a:ext cx="4422684" cy="241476"/>
          </a:xfrm>
          <a:prstGeom prst="rect">
            <a:avLst/>
          </a:prstGeom>
        </p:spPr>
        <p:txBody>
          <a:bodyPr wrap="square">
            <a:spAutoFit/>
          </a:bodyPr>
          <a:lstStyle/>
          <a:p>
            <a:pPr algn="ctr" defTabSz="316520"/>
            <a:r>
              <a:rPr lang="en-IN" sz="969" b="1" dirty="0">
                <a:solidFill>
                  <a:prstClr val="black"/>
                </a:solidFill>
                <a:latin typeface="Times New Roman" panose="02020603050405020304" pitchFamily="18" charset="0"/>
                <a:ea typeface="STLiti" panose="02010800040101010101" pitchFamily="2" charset="-122"/>
                <a:cs typeface="Times New Roman" panose="02020603050405020304" pitchFamily="18" charset="0"/>
              </a:rPr>
              <a:t>  ( A Center For Inter-Disciplinary Research )</a:t>
            </a:r>
            <a:endParaRPr lang="en-US" sz="969" b="1" dirty="0">
              <a:solidFill>
                <a:prstClr val="black"/>
              </a:solidFill>
              <a:latin typeface="Times New Roman" panose="02020603050405020304" pitchFamily="18" charset="0"/>
              <a:ea typeface="STLiti" panose="02010800040101010101" pitchFamily="2" charset="-122"/>
              <a:cs typeface="Times New Roman" panose="02020603050405020304" pitchFamily="18" charset="0"/>
            </a:endParaRPr>
          </a:p>
        </p:txBody>
      </p:sp>
      <p:sp>
        <p:nvSpPr>
          <p:cNvPr id="11" name="Rectangle 10"/>
          <p:cNvSpPr/>
          <p:nvPr/>
        </p:nvSpPr>
        <p:spPr>
          <a:xfrm>
            <a:off x="4259203" y="1761445"/>
            <a:ext cx="3693098" cy="667619"/>
          </a:xfrm>
          <a:prstGeom prst="rect">
            <a:avLst/>
          </a:prstGeom>
        </p:spPr>
        <p:txBody>
          <a:bodyPr wrap="square">
            <a:spAutoFit/>
          </a:bodyPr>
          <a:lstStyle/>
          <a:p>
            <a:pPr algn="ctr" defTabSz="316520"/>
            <a:r>
              <a:rPr lang="en-US" sz="969" dirty="0">
                <a:solidFill>
                  <a:prstClr val="black"/>
                </a:solidFill>
                <a:latin typeface="Times New Roman" panose="02020603050405020304" pitchFamily="18" charset="0"/>
                <a:cs typeface="Times New Roman" panose="02020603050405020304" pitchFamily="18" charset="0"/>
              </a:rPr>
              <a:t>This is to certify that the project titled</a:t>
            </a:r>
          </a:p>
          <a:p>
            <a:pPr algn="ctr" defTabSz="316520"/>
            <a:r>
              <a:rPr lang="en-US" b="1" dirty="0">
                <a:solidFill>
                  <a:prstClr val="black"/>
                </a:solidFill>
                <a:latin typeface="Times New Roman" panose="02020603050405020304" pitchFamily="18" charset="0"/>
                <a:cs typeface="Times New Roman" panose="02020603050405020304" pitchFamily="18" charset="0"/>
              </a:rPr>
              <a:t> </a:t>
            </a:r>
            <a:endParaRPr lang="en-US" dirty="0">
              <a:solidFill>
                <a:prstClr val="black"/>
              </a:solidFill>
              <a:latin typeface="Times New Roman" panose="02020603050405020304" pitchFamily="18" charset="0"/>
              <a:cs typeface="Times New Roman" panose="02020603050405020304" pitchFamily="18" charset="0"/>
            </a:endParaRPr>
          </a:p>
          <a:p>
            <a:pPr algn="ctr" defTabSz="316520"/>
            <a:r>
              <a:rPr lang="en-US" sz="969" dirty="0">
                <a:ln w="0"/>
                <a:solidFill>
                  <a:prstClr val="black"/>
                </a:soli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 A FINE WINDY DAY”</a:t>
            </a:r>
            <a:endParaRPr lang="en-SG" sz="969" dirty="0">
              <a:ln w="0"/>
              <a:solidFill>
                <a:prstClr val="black"/>
              </a:solidFill>
              <a:effectLst>
                <a:outerShdw blurRad="38100" dist="38100" dir="2700000" algn="tl">
                  <a:srgbClr val="000000">
                    <a:alpha val="43137"/>
                  </a:srgbClr>
                </a:outerShdw>
                <a:reflection blurRad="6350" stA="53000" endA="300" endPos="35500" dir="5400000" sy="-90000" algn="bl" rotWithShape="0"/>
              </a:effectLst>
              <a:latin typeface="Calibri" panose="020F0502020204030204"/>
            </a:endParaRPr>
          </a:p>
        </p:txBody>
      </p:sp>
      <p:sp>
        <p:nvSpPr>
          <p:cNvPr id="12" name="Rectangle 11"/>
          <p:cNvSpPr/>
          <p:nvPr/>
        </p:nvSpPr>
        <p:spPr>
          <a:xfrm>
            <a:off x="4010701" y="2517332"/>
            <a:ext cx="4170597" cy="987450"/>
          </a:xfrm>
          <a:prstGeom prst="rect">
            <a:avLst/>
          </a:prstGeom>
        </p:spPr>
        <p:txBody>
          <a:bodyPr wrap="square">
            <a:spAutoFit/>
          </a:bodyPr>
          <a:lstStyle/>
          <a:p>
            <a:pPr algn="ctr" defTabSz="316520"/>
            <a:endParaRPr lang="en-US" sz="1662" dirty="0">
              <a:solidFill>
                <a:prstClr val="black"/>
              </a:solidFill>
              <a:latin typeface="Times New Roman" panose="02020603050405020304" pitchFamily="18" charset="0"/>
              <a:cs typeface="Times New Roman" panose="02020603050405020304" pitchFamily="18" charset="0"/>
            </a:endParaRPr>
          </a:p>
          <a:p>
            <a:pPr algn="ctr" defTabSz="316520"/>
            <a:br>
              <a:rPr lang="en-US" sz="1662" dirty="0">
                <a:solidFill>
                  <a:prstClr val="black"/>
                </a:solidFill>
                <a:latin typeface="Times New Roman" panose="02020603050405020304" pitchFamily="18" charset="0"/>
                <a:cs typeface="Times New Roman" panose="02020603050405020304" pitchFamily="18" charset="0"/>
              </a:rPr>
            </a:br>
            <a:r>
              <a:rPr lang="en-US" sz="831" dirty="0">
                <a:solidFill>
                  <a:prstClr val="black"/>
                </a:solidFill>
                <a:latin typeface="Times New Roman" panose="02020603050405020304" pitchFamily="18" charset="0"/>
                <a:cs typeface="Times New Roman" panose="02020603050405020304" pitchFamily="18" charset="0"/>
              </a:rPr>
              <a:t>is a bonafide work carried out by the following students in partial fulfilment of the requirements for Advanced Academic Center intern, submitted to the chair, A</a:t>
            </a:r>
            <a:r>
              <a:rPr lang="en-SG" altLang="en-US" sz="831" dirty="0">
                <a:solidFill>
                  <a:prstClr val="black"/>
                </a:solidFill>
                <a:latin typeface="Times New Roman" panose="02020603050405020304" pitchFamily="18" charset="0"/>
                <a:cs typeface="Times New Roman" panose="02020603050405020304" pitchFamily="18" charset="0"/>
              </a:rPr>
              <a:t>AC </a:t>
            </a:r>
            <a:r>
              <a:rPr lang="en-US" sz="831" dirty="0">
                <a:solidFill>
                  <a:prstClr val="black"/>
                </a:solidFill>
                <a:latin typeface="Times New Roman" panose="02020603050405020304" pitchFamily="18" charset="0"/>
                <a:cs typeface="Times New Roman" panose="02020603050405020304" pitchFamily="18" charset="0"/>
              </a:rPr>
              <a:t>during the academic year 2020-21.</a:t>
            </a:r>
          </a:p>
        </p:txBody>
      </p:sp>
      <p:graphicFrame>
        <p:nvGraphicFramePr>
          <p:cNvPr id="13" name="Table 12"/>
          <p:cNvGraphicFramePr>
            <a:graphicFrameLocks noGrp="1"/>
          </p:cNvGraphicFramePr>
          <p:nvPr/>
        </p:nvGraphicFramePr>
        <p:xfrm>
          <a:off x="3992401" y="4220966"/>
          <a:ext cx="4226703" cy="1419758"/>
        </p:xfrm>
        <a:graphic>
          <a:graphicData uri="http://schemas.openxmlformats.org/drawingml/2006/table">
            <a:tbl>
              <a:tblPr firstRow="1" bandRow="1">
                <a:tableStyleId>{5C22544A-7EE6-4342-B048-85BDC9FD1C3A}</a:tableStyleId>
              </a:tblPr>
              <a:tblGrid>
                <a:gridCol w="1928719">
                  <a:extLst>
                    <a:ext uri="{9D8B030D-6E8A-4147-A177-3AD203B41FA5}">
                      <a16:colId xmlns:a16="http://schemas.microsoft.com/office/drawing/2014/main" val="20000"/>
                    </a:ext>
                  </a:extLst>
                </a:gridCol>
                <a:gridCol w="1333394">
                  <a:extLst>
                    <a:ext uri="{9D8B030D-6E8A-4147-A177-3AD203B41FA5}">
                      <a16:colId xmlns:a16="http://schemas.microsoft.com/office/drawing/2014/main" val="20001"/>
                    </a:ext>
                  </a:extLst>
                </a:gridCol>
                <a:gridCol w="964590">
                  <a:extLst>
                    <a:ext uri="{9D8B030D-6E8A-4147-A177-3AD203B41FA5}">
                      <a16:colId xmlns:a16="http://schemas.microsoft.com/office/drawing/2014/main" val="20002"/>
                    </a:ext>
                  </a:extLst>
                </a:gridCol>
              </a:tblGrid>
              <a:tr h="329435">
                <a:tc>
                  <a:txBody>
                    <a:bodyPr/>
                    <a:lstStyle/>
                    <a:p>
                      <a:pPr algn="ctr"/>
                      <a:r>
                        <a:rPr lang="en-IN" sz="1100" b="1" dirty="0">
                          <a:latin typeface="+mn-lt"/>
                        </a:rPr>
                        <a:t>NAME</a:t>
                      </a:r>
                      <a:endParaRPr lang="en-US" sz="1100" b="1" dirty="0">
                        <a:latin typeface="+mn-lt"/>
                      </a:endParaRPr>
                    </a:p>
                  </a:txBody>
                  <a:tcPr marL="24923" marR="24923" marT="24923" marB="24923" anchor="ctr"/>
                </a:tc>
                <a:tc>
                  <a:txBody>
                    <a:bodyPr/>
                    <a:lstStyle/>
                    <a:p>
                      <a:pPr algn="ctr"/>
                      <a:r>
                        <a:rPr lang="en-IN" sz="1100" b="1" dirty="0">
                          <a:latin typeface="+mn-lt"/>
                        </a:rPr>
                        <a:t>ROLL</a:t>
                      </a:r>
                      <a:r>
                        <a:rPr lang="en-IN" sz="1100" b="1" baseline="0" dirty="0">
                          <a:latin typeface="+mn-lt"/>
                        </a:rPr>
                        <a:t> NO.</a:t>
                      </a:r>
                      <a:endParaRPr lang="en-US" sz="1100" b="1" dirty="0">
                        <a:latin typeface="+mn-lt"/>
                      </a:endParaRPr>
                    </a:p>
                  </a:txBody>
                  <a:tcPr marL="24923" marR="24923" marT="24923" marB="24923" anchor="ctr"/>
                </a:tc>
                <a:tc>
                  <a:txBody>
                    <a:bodyPr/>
                    <a:lstStyle/>
                    <a:p>
                      <a:pPr algn="ctr"/>
                      <a:r>
                        <a:rPr lang="en-IN" sz="1100" b="1" dirty="0">
                          <a:latin typeface="+mn-lt"/>
                        </a:rPr>
                        <a:t>BRANCH</a:t>
                      </a:r>
                      <a:endParaRPr lang="en-US" sz="1100" b="1" dirty="0">
                        <a:latin typeface="+mn-lt"/>
                      </a:endParaRPr>
                    </a:p>
                  </a:txBody>
                  <a:tcPr marL="24923" marR="24923" marT="24923" marB="24923" anchor="ctr"/>
                </a:tc>
                <a:extLst>
                  <a:ext uri="{0D108BD9-81ED-4DB2-BD59-A6C34878D82A}">
                    <a16:rowId xmlns:a16="http://schemas.microsoft.com/office/drawing/2014/main" val="10000"/>
                  </a:ext>
                </a:extLst>
              </a:tr>
              <a:tr h="36344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mn-lt"/>
                        </a:rPr>
                        <a:t>M</a:t>
                      </a:r>
                      <a:r>
                        <a:rPr lang="en-IN" sz="1000" b="0" i="0" u="none" strike="noStrike" dirty="0">
                          <a:solidFill>
                            <a:srgbClr val="000000"/>
                          </a:solidFill>
                          <a:effectLst/>
                          <a:latin typeface="+mn-lt"/>
                        </a:rPr>
                        <a:t>ARIA JABEEN</a:t>
                      </a:r>
                    </a:p>
                  </a:txBody>
                  <a:tcPr marL="24923" marR="24923" marT="24923" marB="24923"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000" b="0" kern="1200" dirty="0">
                          <a:solidFill>
                            <a:schemeClr val="dk1"/>
                          </a:solidFill>
                          <a:effectLst/>
                          <a:latin typeface="+mn-lt"/>
                          <a:ea typeface="+mn-ea"/>
                          <a:cs typeface="+mn-cs"/>
                        </a:rPr>
                        <a:t>2</a:t>
                      </a:r>
                      <a:r>
                        <a:rPr lang="en-IN" sz="1000" b="0" kern="1200" dirty="0">
                          <a:solidFill>
                            <a:schemeClr val="dk1"/>
                          </a:solidFill>
                          <a:effectLst/>
                          <a:latin typeface="+mn-lt"/>
                          <a:ea typeface="+mn-ea"/>
                          <a:cs typeface="+mn-cs"/>
                        </a:rPr>
                        <a:t>0241A0593</a:t>
                      </a:r>
                      <a:endParaRPr lang="en-IN" sz="1000" b="0" dirty="0">
                        <a:effectLst/>
                        <a:latin typeface="+mn-lt"/>
                        <a:ea typeface="Calibri" panose="020F0502020204030204" pitchFamily="34" charset="0"/>
                      </a:endParaRPr>
                    </a:p>
                  </a:txBody>
                  <a:tcPr marL="24923" marR="24923" marT="24923" marB="24923"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mn-lt"/>
                        </a:rPr>
                        <a:t>C</a:t>
                      </a:r>
                      <a:r>
                        <a:rPr lang="en-IN" sz="1000" b="0" i="0" u="none" strike="noStrike" dirty="0">
                          <a:solidFill>
                            <a:srgbClr val="000000"/>
                          </a:solidFill>
                          <a:effectLst/>
                          <a:latin typeface="+mn-lt"/>
                        </a:rPr>
                        <a:t>SE</a:t>
                      </a:r>
                    </a:p>
                  </a:txBody>
                  <a:tcPr marL="24923" marR="24923" marT="24923" marB="24923" anchor="ctr"/>
                </a:tc>
                <a:extLst>
                  <a:ext uri="{0D108BD9-81ED-4DB2-BD59-A6C34878D82A}">
                    <a16:rowId xmlns:a16="http://schemas.microsoft.com/office/drawing/2014/main" val="10003"/>
                  </a:ext>
                </a:extLst>
              </a:tr>
              <a:tr h="36344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mn-lt"/>
                        </a:rPr>
                        <a:t>V</a:t>
                      </a:r>
                      <a:r>
                        <a:rPr lang="en-IN" sz="1000" b="0" i="0" u="none" strike="noStrike" dirty="0">
                          <a:solidFill>
                            <a:srgbClr val="000000"/>
                          </a:solidFill>
                          <a:effectLst/>
                          <a:latin typeface="+mn-lt"/>
                        </a:rPr>
                        <a:t>ANAPATLA  ROHITH REDDY</a:t>
                      </a:r>
                    </a:p>
                  </a:txBody>
                  <a:tcPr marL="24923" marR="24923" marT="24923" marB="24923"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000" b="0" kern="1200" dirty="0">
                          <a:solidFill>
                            <a:schemeClr val="dk1"/>
                          </a:solidFill>
                          <a:effectLst/>
                          <a:latin typeface="+mn-lt"/>
                          <a:ea typeface="+mn-ea"/>
                          <a:cs typeface="+mn-cs"/>
                        </a:rPr>
                        <a:t>2</a:t>
                      </a:r>
                      <a:r>
                        <a:rPr lang="en-IN" sz="1000" b="0" kern="1200" dirty="0">
                          <a:solidFill>
                            <a:schemeClr val="dk1"/>
                          </a:solidFill>
                          <a:effectLst/>
                          <a:latin typeface="+mn-lt"/>
                          <a:ea typeface="+mn-ea"/>
                          <a:cs typeface="+mn-cs"/>
                        </a:rPr>
                        <a:t>0241A12H8</a:t>
                      </a:r>
                      <a:endParaRPr lang="en-IN" sz="1000" b="0" dirty="0">
                        <a:effectLst/>
                        <a:latin typeface="+mn-lt"/>
                        <a:ea typeface="Calibri" panose="020F0502020204030204" pitchFamily="34" charset="0"/>
                      </a:endParaRPr>
                    </a:p>
                  </a:txBody>
                  <a:tcPr marL="24923" marR="24923" marT="24923" marB="24923"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mn-lt"/>
                        </a:rPr>
                        <a:t>I</a:t>
                      </a:r>
                      <a:r>
                        <a:rPr lang="en-IN" sz="1000" b="0" i="0" u="none" strike="noStrike" dirty="0">
                          <a:solidFill>
                            <a:srgbClr val="000000"/>
                          </a:solidFill>
                          <a:effectLst/>
                          <a:latin typeface="+mn-lt"/>
                        </a:rPr>
                        <a:t>T</a:t>
                      </a:r>
                    </a:p>
                  </a:txBody>
                  <a:tcPr marL="24923" marR="24923" marT="24923" marB="24923" anchor="ctr"/>
                </a:tc>
                <a:extLst>
                  <a:ext uri="{0D108BD9-81ED-4DB2-BD59-A6C34878D82A}">
                    <a16:rowId xmlns:a16="http://schemas.microsoft.com/office/drawing/2014/main" val="2017163711"/>
                  </a:ext>
                </a:extLst>
              </a:tr>
              <a:tr h="363441">
                <a:tc>
                  <a:txBody>
                    <a:bodyPr/>
                    <a:lstStyle/>
                    <a:p>
                      <a:pPr algn="ctr" fontAlgn="ctr"/>
                      <a:r>
                        <a:rPr lang="en-IN" sz="1000" b="0" i="0" u="none" strike="noStrike" dirty="0">
                          <a:solidFill>
                            <a:srgbClr val="000000"/>
                          </a:solidFill>
                          <a:effectLst/>
                          <a:latin typeface="+mn-lt"/>
                        </a:rPr>
                        <a:t>CHIDRALA SANJANA</a:t>
                      </a:r>
                    </a:p>
                  </a:txBody>
                  <a:tcPr marL="24923" marR="24923" marT="24923" marB="24923" anchor="ctr"/>
                </a:tc>
                <a:tc>
                  <a:txBody>
                    <a:bodyPr/>
                    <a:lstStyle/>
                    <a:p>
                      <a:pPr algn="ctr"/>
                      <a:r>
                        <a:rPr lang="en-GB" sz="1000" b="0" kern="1200" dirty="0">
                          <a:solidFill>
                            <a:schemeClr val="dk1"/>
                          </a:solidFill>
                          <a:effectLst/>
                          <a:latin typeface="+mn-lt"/>
                          <a:ea typeface="+mn-ea"/>
                          <a:cs typeface="+mn-cs"/>
                        </a:rPr>
                        <a:t>2</a:t>
                      </a:r>
                      <a:r>
                        <a:rPr lang="en-IN" sz="1000" b="0" kern="1200" dirty="0">
                          <a:solidFill>
                            <a:schemeClr val="dk1"/>
                          </a:solidFill>
                          <a:effectLst/>
                          <a:latin typeface="+mn-lt"/>
                          <a:ea typeface="+mn-ea"/>
                          <a:cs typeface="+mn-cs"/>
                        </a:rPr>
                        <a:t>0241A6710</a:t>
                      </a:r>
                      <a:endParaRPr lang="en-US" sz="1000" b="0" dirty="0">
                        <a:latin typeface="+mn-lt"/>
                      </a:endParaRPr>
                    </a:p>
                  </a:txBody>
                  <a:tcPr marL="24923" marR="24923" marT="24923" marB="24923" anchor="ctr"/>
                </a:tc>
                <a:tc>
                  <a:txBody>
                    <a:bodyPr/>
                    <a:lstStyle/>
                    <a:p>
                      <a:pPr algn="ctr" fontAlgn="ctr"/>
                      <a:r>
                        <a:rPr lang="en-GB" sz="1000" b="0" i="0" u="none" strike="noStrike" dirty="0">
                          <a:solidFill>
                            <a:srgbClr val="000000"/>
                          </a:solidFill>
                          <a:effectLst/>
                          <a:latin typeface="+mn-lt"/>
                        </a:rPr>
                        <a:t>C</a:t>
                      </a:r>
                      <a:r>
                        <a:rPr lang="en-IN" sz="1000" b="0" i="0" u="none" strike="noStrike" dirty="0">
                          <a:solidFill>
                            <a:srgbClr val="000000"/>
                          </a:solidFill>
                          <a:effectLst/>
                          <a:latin typeface="+mn-lt"/>
                        </a:rPr>
                        <a:t>SE-DS</a:t>
                      </a:r>
                    </a:p>
                  </a:txBody>
                  <a:tcPr marL="24923" marR="24923" marT="24923" marB="24923" anchor="ctr"/>
                </a:tc>
                <a:extLst>
                  <a:ext uri="{0D108BD9-81ED-4DB2-BD59-A6C34878D82A}">
                    <a16:rowId xmlns:a16="http://schemas.microsoft.com/office/drawing/2014/main" val="443372718"/>
                  </a:ext>
                </a:extLst>
              </a:tr>
            </a:tbl>
          </a:graphicData>
        </a:graphic>
      </p:graphicFrame>
      <p:pic>
        <p:nvPicPr>
          <p:cNvPr id="14" name="Picture 13"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2077" y="0"/>
            <a:ext cx="4747846" cy="6842135"/>
          </a:xfrm>
          <a:prstGeom prst="rect">
            <a:avLst/>
          </a:prstGeom>
        </p:spPr>
      </p:pic>
    </p:spTree>
    <p:extLst>
      <p:ext uri="{BB962C8B-B14F-4D97-AF65-F5344CB8AC3E}">
        <p14:creationId xmlns:p14="http://schemas.microsoft.com/office/powerpoint/2010/main" val="2031195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56645"/>
            <a:ext cx="2764008" cy="1010154"/>
          </a:xfrm>
        </p:spPr>
        <p:txBody>
          <a:bodyPr/>
          <a:lstStyle/>
          <a:p>
            <a:r>
              <a:rPr lang="en-US" b="1" u="sng" dirty="0"/>
              <a:t>Code:</a:t>
            </a:r>
          </a:p>
        </p:txBody>
      </p:sp>
      <p:sp>
        <p:nvSpPr>
          <p:cNvPr id="11" name="Content Placeholder 10">
            <a:extLst>
              <a:ext uri="{FF2B5EF4-FFF2-40B4-BE49-F238E27FC236}">
                <a16:creationId xmlns:a16="http://schemas.microsoft.com/office/drawing/2014/main" id="{B626F3CC-56F6-4750-A6F5-405DE9E227A8}"/>
              </a:ext>
            </a:extLst>
          </p:cNvPr>
          <p:cNvSpPr>
            <a:spLocks noGrp="1"/>
          </p:cNvSpPr>
          <p:nvPr>
            <p:ph idx="1"/>
          </p:nvPr>
        </p:nvSpPr>
        <p:spPr>
          <a:xfrm>
            <a:off x="1557868" y="1134534"/>
            <a:ext cx="10021356" cy="4049183"/>
          </a:xfrm>
        </p:spPr>
        <p:txBody>
          <a:bodyPr>
            <a:normAutofit fontScale="40000" lnSpcReduction="20000"/>
          </a:bodyPr>
          <a:lstStyle/>
          <a:p>
            <a:pPr marL="0" indent="0">
              <a:buNone/>
            </a:pPr>
            <a:r>
              <a:rPr lang="en-IN" sz="2900" dirty="0">
                <a:latin typeface="Times New Roman" panose="02020603050405020304" pitchFamily="18" charset="0"/>
                <a:cs typeface="Times New Roman" panose="02020603050405020304" pitchFamily="18" charset="0"/>
              </a:rPr>
              <a:t>import pandas as pd</a:t>
            </a:r>
          </a:p>
          <a:p>
            <a:pPr marL="0" indent="0">
              <a:buNone/>
            </a:pPr>
            <a:r>
              <a:rPr lang="en-IN" sz="2900" dirty="0">
                <a:latin typeface="Times New Roman" panose="02020603050405020304" pitchFamily="18" charset="0"/>
                <a:cs typeface="Times New Roman" panose="02020603050405020304" pitchFamily="18" charset="0"/>
              </a:rPr>
              <a:t>import </a:t>
            </a:r>
            <a:r>
              <a:rPr lang="en-IN" sz="2900" dirty="0" err="1">
                <a:latin typeface="Times New Roman" panose="02020603050405020304" pitchFamily="18" charset="0"/>
                <a:cs typeface="Times New Roman" panose="02020603050405020304" pitchFamily="18" charset="0"/>
              </a:rPr>
              <a:t>numpy</a:t>
            </a:r>
            <a:r>
              <a:rPr lang="en-IN" sz="2900" dirty="0">
                <a:latin typeface="Times New Roman" panose="02020603050405020304" pitchFamily="18" charset="0"/>
                <a:cs typeface="Times New Roman" panose="02020603050405020304" pitchFamily="18" charset="0"/>
              </a:rPr>
              <a:t> as np</a:t>
            </a:r>
          </a:p>
          <a:p>
            <a:pPr marL="0" indent="0">
              <a:buNone/>
            </a:pPr>
            <a:r>
              <a:rPr lang="en-IN" sz="2900" dirty="0">
                <a:latin typeface="Times New Roman" panose="02020603050405020304" pitchFamily="18" charset="0"/>
                <a:cs typeface="Times New Roman" panose="02020603050405020304" pitchFamily="18" charset="0"/>
              </a:rPr>
              <a:t>import </a:t>
            </a:r>
            <a:r>
              <a:rPr lang="en-IN" sz="2900" dirty="0" err="1">
                <a:latin typeface="Times New Roman" panose="02020603050405020304" pitchFamily="18" charset="0"/>
                <a:cs typeface="Times New Roman" panose="02020603050405020304" pitchFamily="18" charset="0"/>
              </a:rPr>
              <a:t>matplotlib.pyplot</a:t>
            </a:r>
            <a:r>
              <a:rPr lang="en-IN" sz="2900" dirty="0">
                <a:latin typeface="Times New Roman" panose="02020603050405020304" pitchFamily="18" charset="0"/>
                <a:cs typeface="Times New Roman" panose="02020603050405020304" pitchFamily="18" charset="0"/>
              </a:rPr>
              <a:t> as </a:t>
            </a:r>
            <a:r>
              <a:rPr lang="en-IN" sz="2900" dirty="0" err="1">
                <a:latin typeface="Times New Roman" panose="02020603050405020304" pitchFamily="18" charset="0"/>
                <a:cs typeface="Times New Roman" panose="02020603050405020304" pitchFamily="18" charset="0"/>
              </a:rPr>
              <a:t>plt</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import seaborn as </a:t>
            </a:r>
            <a:r>
              <a:rPr lang="en-IN" sz="2900" dirty="0" err="1">
                <a:latin typeface="Times New Roman" panose="02020603050405020304" pitchFamily="18" charset="0"/>
                <a:cs typeface="Times New Roman" panose="02020603050405020304" pitchFamily="18" charset="0"/>
              </a:rPr>
              <a:t>sns</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from </a:t>
            </a:r>
            <a:r>
              <a:rPr lang="en-IN" sz="2900" dirty="0" err="1">
                <a:latin typeface="Times New Roman" panose="02020603050405020304" pitchFamily="18" charset="0"/>
                <a:cs typeface="Times New Roman" panose="02020603050405020304" pitchFamily="18" charset="0"/>
              </a:rPr>
              <a:t>xgboost</a:t>
            </a:r>
            <a:r>
              <a:rPr lang="en-IN" sz="2900" dirty="0">
                <a:latin typeface="Times New Roman" panose="02020603050405020304" pitchFamily="18" charset="0"/>
                <a:cs typeface="Times New Roman" panose="02020603050405020304" pitchFamily="18" charset="0"/>
              </a:rPr>
              <a:t> import </a:t>
            </a:r>
            <a:r>
              <a:rPr lang="en-IN" sz="2900" dirty="0" err="1">
                <a:latin typeface="Times New Roman" panose="02020603050405020304" pitchFamily="18" charset="0"/>
                <a:cs typeface="Times New Roman" panose="02020603050405020304" pitchFamily="18" charset="0"/>
              </a:rPr>
              <a:t>XGBRegressor</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from </a:t>
            </a:r>
            <a:r>
              <a:rPr lang="en-IN" sz="2900" dirty="0" err="1">
                <a:latin typeface="Times New Roman" panose="02020603050405020304" pitchFamily="18" charset="0"/>
                <a:cs typeface="Times New Roman" panose="02020603050405020304" pitchFamily="18" charset="0"/>
              </a:rPr>
              <a:t>sklearn.metrics</a:t>
            </a:r>
            <a:r>
              <a:rPr lang="en-IN" sz="2900" dirty="0">
                <a:latin typeface="Times New Roman" panose="02020603050405020304" pitchFamily="18" charset="0"/>
                <a:cs typeface="Times New Roman" panose="02020603050405020304" pitchFamily="18" charset="0"/>
              </a:rPr>
              <a:t> import r2_score</a:t>
            </a:r>
          </a:p>
          <a:p>
            <a:pPr marL="0" indent="0">
              <a:buNone/>
            </a:pPr>
            <a:r>
              <a:rPr lang="en-IN" sz="2900" dirty="0">
                <a:latin typeface="Times New Roman" panose="02020603050405020304" pitchFamily="18" charset="0"/>
                <a:cs typeface="Times New Roman" panose="02020603050405020304" pitchFamily="18" charset="0"/>
              </a:rPr>
              <a:t>train = </a:t>
            </a:r>
            <a:r>
              <a:rPr lang="en-IN" sz="2900" dirty="0" err="1">
                <a:latin typeface="Times New Roman" panose="02020603050405020304" pitchFamily="18" charset="0"/>
                <a:cs typeface="Times New Roman" panose="02020603050405020304" pitchFamily="18" charset="0"/>
              </a:rPr>
              <a:t>pd.read_csv</a:t>
            </a:r>
            <a:r>
              <a:rPr lang="en-IN" sz="2900" dirty="0">
                <a:latin typeface="Times New Roman" panose="02020603050405020304" pitchFamily="18" charset="0"/>
                <a:cs typeface="Times New Roman" panose="02020603050405020304" pitchFamily="18" charset="0"/>
              </a:rPr>
              <a:t>("wind_train.csv")</a:t>
            </a:r>
          </a:p>
          <a:p>
            <a:pPr marL="0" indent="0">
              <a:buNone/>
            </a:pPr>
            <a:r>
              <a:rPr lang="en-GB" sz="2900" dirty="0">
                <a:latin typeface="Times New Roman" panose="02020603050405020304" pitchFamily="18" charset="0"/>
                <a:cs typeface="Times New Roman" panose="02020603050405020304" pitchFamily="18" charset="0"/>
              </a:rPr>
              <a:t>test = </a:t>
            </a:r>
            <a:r>
              <a:rPr lang="en-GB" sz="2900" dirty="0" err="1">
                <a:latin typeface="Times New Roman" panose="02020603050405020304" pitchFamily="18" charset="0"/>
                <a:cs typeface="Times New Roman" panose="02020603050405020304" pitchFamily="18" charset="0"/>
              </a:rPr>
              <a:t>pd.read_csv</a:t>
            </a:r>
            <a:r>
              <a:rPr lang="en-GB" sz="2900" dirty="0">
                <a:latin typeface="Times New Roman" panose="02020603050405020304" pitchFamily="18" charset="0"/>
                <a:cs typeface="Times New Roman" panose="02020603050405020304" pitchFamily="18" charset="0"/>
              </a:rPr>
              <a:t>("wind_test.csv")</a:t>
            </a:r>
          </a:p>
          <a:p>
            <a:pPr marL="0" indent="0">
              <a:buNone/>
            </a:pPr>
            <a:r>
              <a:rPr lang="en-IN" sz="2900" dirty="0" err="1">
                <a:latin typeface="Times New Roman" panose="02020603050405020304" pitchFamily="18" charset="0"/>
                <a:cs typeface="Times New Roman" panose="02020603050405020304" pitchFamily="18" charset="0"/>
              </a:rPr>
              <a:t>train.head</a:t>
            </a:r>
            <a:r>
              <a:rPr lang="en-IN" sz="2900" dirty="0">
                <a:latin typeface="Times New Roman" panose="02020603050405020304" pitchFamily="18" charset="0"/>
                <a:cs typeface="Times New Roman" panose="02020603050405020304" pitchFamily="18" charset="0"/>
              </a:rPr>
              <a:t>()</a:t>
            </a:r>
          </a:p>
          <a:p>
            <a:pPr marL="0" indent="0">
              <a:buNone/>
            </a:pPr>
            <a:r>
              <a:rPr lang="en-IN" sz="2900" dirty="0" err="1">
                <a:latin typeface="Times New Roman" panose="02020603050405020304" pitchFamily="18" charset="0"/>
                <a:cs typeface="Times New Roman" panose="02020603050405020304" pitchFamily="18" charset="0"/>
              </a:rPr>
              <a:t>train.shape</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train.info()</a:t>
            </a:r>
          </a:p>
          <a:p>
            <a:pPr marL="0" indent="0">
              <a:buNone/>
            </a:pPr>
            <a:r>
              <a:rPr lang="en-IN" sz="2900" dirty="0" err="1">
                <a:latin typeface="Times New Roman" panose="02020603050405020304" pitchFamily="18" charset="0"/>
                <a:cs typeface="Times New Roman" panose="02020603050405020304" pitchFamily="18" charset="0"/>
              </a:rPr>
              <a:t>train.describe</a:t>
            </a:r>
            <a:r>
              <a:rPr lang="en-IN" sz="2900" dirty="0">
                <a:latin typeface="Times New Roman" panose="02020603050405020304" pitchFamily="18" charset="0"/>
                <a:cs typeface="Times New Roman" panose="02020603050405020304" pitchFamily="18" charset="0"/>
              </a:rPr>
              <a:t>()</a:t>
            </a:r>
          </a:p>
          <a:p>
            <a:pPr marL="0" indent="0">
              <a:buNone/>
            </a:pPr>
            <a:r>
              <a:rPr lang="en-IN" sz="2900" dirty="0">
                <a:latin typeface="Times New Roman" panose="02020603050405020304" pitchFamily="18" charset="0"/>
                <a:cs typeface="Times New Roman" panose="02020603050405020304" pitchFamily="18" charset="0"/>
              </a:rPr>
              <a:t>#Handling </a:t>
            </a:r>
            <a:r>
              <a:rPr lang="en-IN" sz="2900" dirty="0" err="1">
                <a:latin typeface="Times New Roman" panose="02020603050405020304" pitchFamily="18" charset="0"/>
                <a:cs typeface="Times New Roman" panose="02020603050405020304" pitchFamily="18" charset="0"/>
              </a:rPr>
              <a:t>NaN</a:t>
            </a:r>
            <a:r>
              <a:rPr lang="en-IN" sz="2900" dirty="0">
                <a:latin typeface="Times New Roman" panose="02020603050405020304" pitchFamily="18" charset="0"/>
                <a:cs typeface="Times New Roman" panose="02020603050405020304" pitchFamily="18" charset="0"/>
              </a:rPr>
              <a:t> Values</a:t>
            </a:r>
          </a:p>
          <a:p>
            <a:pPr marL="0" indent="0">
              <a:buNone/>
            </a:pPr>
            <a:r>
              <a:rPr lang="en-IN" sz="2900" dirty="0" err="1">
                <a:latin typeface="Times New Roman" panose="02020603050405020304" pitchFamily="18" charset="0"/>
                <a:cs typeface="Times New Roman" panose="02020603050405020304" pitchFamily="18" charset="0"/>
              </a:rPr>
              <a:t>train.isnull</a:t>
            </a:r>
            <a:r>
              <a:rPr lang="en-IN" sz="2900" dirty="0">
                <a:latin typeface="Times New Roman" panose="02020603050405020304" pitchFamily="18" charset="0"/>
                <a:cs typeface="Times New Roman" panose="02020603050405020304" pitchFamily="18" charset="0"/>
              </a:rPr>
              <a:t>().sum()</a:t>
            </a:r>
          </a:p>
          <a:p>
            <a:pPr marL="0" indent="0">
              <a:buNone/>
            </a:pPr>
            <a:r>
              <a:rPr lang="en-IN" sz="2900" dirty="0" err="1">
                <a:latin typeface="Times New Roman" panose="02020603050405020304" pitchFamily="18" charset="0"/>
                <a:cs typeface="Times New Roman" panose="02020603050405020304" pitchFamily="18" charset="0"/>
              </a:rPr>
              <a:t>sns.heatmap</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train.isnull</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yticklabels</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False,cbar</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False,cmap</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viridis</a:t>
            </a:r>
            <a:r>
              <a:rPr lang="en-IN" sz="2900" dirty="0">
                <a:latin typeface="Times New Roman" panose="02020603050405020304" pitchFamily="18" charset="0"/>
                <a:cs typeface="Times New Roman" panose="02020603050405020304" pitchFamily="18" charset="0"/>
              </a:rPr>
              <a:t>")</a:t>
            </a:r>
          </a:p>
          <a:p>
            <a:pPr marL="0" indent="0">
              <a:buNone/>
            </a:pPr>
            <a:endParaRPr lang="en-IN" sz="2900" dirty="0">
              <a:latin typeface="Times New Roman" panose="02020603050405020304" pitchFamily="18" charset="0"/>
              <a:cs typeface="Times New Roman" panose="02020603050405020304" pitchFamily="18" charset="0"/>
            </a:endParaRPr>
          </a:p>
          <a:p>
            <a:pPr marL="0" indent="0">
              <a:buNone/>
            </a:pPr>
            <a:endParaRPr lang="en-IN" sz="1200" dirty="0"/>
          </a:p>
          <a:p>
            <a:pPr marL="0" indent="0">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7254FD7-BC9D-4524-9460-F491DD093213}"/>
              </a:ext>
            </a:extLst>
          </p:cNvPr>
          <p:cNvSpPr>
            <a:spLocks noChangeArrowheads="1"/>
          </p:cNvSpPr>
          <p:nvPr/>
        </p:nvSpPr>
        <p:spPr bwMode="auto">
          <a:xfrm>
            <a:off x="1617133" y="184568"/>
            <a:ext cx="10515600" cy="723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train</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fillna</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wind_speed</a:t>
            </a:r>
            <a:r>
              <a:rPr kumimoji="0" lang="en-US" altLang="en-US" sz="900" b="0" i="0" u="none" strike="noStrike" cap="none" normalizeH="0" baseline="0" dirty="0">
                <a:ln>
                  <a:noFill/>
                </a:ln>
                <a:solidFill>
                  <a:srgbClr val="212121"/>
                </a:solidFill>
                <a:effectLst/>
                <a:latin typeface="Arial Unicode MS"/>
              </a:rPr>
              <a:t>(m/s)"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wind_speed</a:t>
            </a:r>
            <a:r>
              <a:rPr kumimoji="0" lang="en-US" altLang="en-US" sz="900" b="0" i="0" u="none" strike="noStrike" cap="none" normalizeH="0" baseline="0" dirty="0">
                <a:ln>
                  <a:noFill/>
                </a:ln>
                <a:solidFill>
                  <a:srgbClr val="212121"/>
                </a:solidFill>
                <a:effectLst/>
                <a:latin typeface="Arial Unicode MS"/>
              </a:rPr>
              <a:t>(m/s)"]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atmospheric_temperature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atmospheric_temperature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shaft_temperature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shaft_temperature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blades_angle</a:t>
            </a:r>
            <a:r>
              <a:rPr kumimoji="0" lang="en-US" altLang="en-US" sz="900" b="0" i="0" u="none" strike="noStrike" cap="none" normalizeH="0" baseline="0" dirty="0">
                <a:ln>
                  <a:noFill/>
                </a:ln>
                <a:solidFill>
                  <a:srgbClr val="212121"/>
                </a:solidFill>
                <a:effectLst/>
                <a:latin typeface="Arial Unicode MS"/>
              </a:rPr>
              <a:t>(°)"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blades_angle</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gearbox_temperature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gearbox_temperature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engine_temperature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engine_temperature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motor_torque</a:t>
            </a:r>
            <a:r>
              <a:rPr kumimoji="0" lang="en-US" altLang="en-US" sz="900" b="0" i="0" u="none" strike="noStrike" cap="none" normalizeH="0" baseline="0" dirty="0">
                <a:ln>
                  <a:noFill/>
                </a:ln>
                <a:solidFill>
                  <a:srgbClr val="212121"/>
                </a:solidFill>
                <a:effectLst/>
                <a:latin typeface="Arial Unicode MS"/>
              </a:rPr>
              <a:t>(N-m)"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motor_torque</a:t>
            </a:r>
            <a:r>
              <a:rPr kumimoji="0" lang="en-US" altLang="en-US" sz="900" b="0" i="0" u="none" strike="noStrike" cap="none" normalizeH="0" baseline="0" dirty="0">
                <a:ln>
                  <a:noFill/>
                </a:ln>
                <a:solidFill>
                  <a:srgbClr val="212121"/>
                </a:solidFill>
                <a:effectLst/>
                <a:latin typeface="Arial Unicode MS"/>
              </a:rPr>
              <a:t>(N-m)"]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generator_temperature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generator_temperature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atmospheric_pressure</a:t>
            </a:r>
            <a:r>
              <a:rPr kumimoji="0" lang="en-US" altLang="en-US" sz="900" b="0" i="0" u="none" strike="noStrike" cap="none" normalizeH="0" baseline="0" dirty="0">
                <a:ln>
                  <a:noFill/>
                </a:ln>
                <a:solidFill>
                  <a:srgbClr val="212121"/>
                </a:solidFill>
                <a:effectLst/>
                <a:latin typeface="Arial Unicode MS"/>
              </a:rPr>
              <a:t>(Pascal)"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atmospheric_pressure</a:t>
            </a:r>
            <a:r>
              <a:rPr kumimoji="0" lang="en-US" altLang="en-US" sz="900" b="0" i="0" u="none" strike="noStrike" cap="none" normalizeH="0" baseline="0" dirty="0">
                <a:ln>
                  <a:noFill/>
                </a:ln>
                <a:solidFill>
                  <a:srgbClr val="212121"/>
                </a:solidFill>
                <a:effectLst/>
                <a:latin typeface="Arial Unicode MS"/>
              </a:rPr>
              <a:t>(Pascal)"]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area_temperature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area_temperature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windmill_body_temperature</a:t>
            </a:r>
            <a:r>
              <a:rPr kumimoji="0" lang="en-US" altLang="en-US" sz="900" b="0" i="0" u="none" strike="noStrike" cap="none" normalizeH="0" baseline="0" dirty="0">
                <a:ln>
                  <a:noFill/>
                </a:ln>
                <a:solidFill>
                  <a:srgbClr val="212121"/>
                </a:solidFill>
                <a:effectLst/>
                <a:latin typeface="Arial Unicode MS"/>
              </a:rPr>
              <a:t>(°C)"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windmill_body_temperature</a:t>
            </a:r>
            <a:r>
              <a:rPr kumimoji="0" lang="en-US" altLang="en-US" sz="900" b="0" i="0" u="none" strike="noStrike" cap="none" normalizeH="0" baseline="0" dirty="0">
                <a:ln>
                  <a:noFill/>
                </a:ln>
                <a:solidFill>
                  <a:srgbClr val="212121"/>
                </a:solidFill>
                <a:effectLst/>
                <a:latin typeface="Arial Unicode MS"/>
              </a:rPr>
              <a:t>(°C)"]</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wind_direction</a:t>
            </a:r>
            <a:r>
              <a:rPr kumimoji="0" lang="en-US" altLang="en-US" sz="900" b="0" i="0" u="none" strike="noStrike" cap="none" normalizeH="0" baseline="0" dirty="0">
                <a:ln>
                  <a:noFill/>
                </a:ln>
                <a:solidFill>
                  <a:srgbClr val="212121"/>
                </a:solidFill>
                <a:effectLst/>
                <a:latin typeface="Arial Unicode MS"/>
              </a:rPr>
              <a:t>(°)"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wind_direction</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"resistance(ohm)"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["resistance(ohm)"]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rotor_torque</a:t>
            </a:r>
            <a:r>
              <a:rPr kumimoji="0" lang="en-US" altLang="en-US" sz="900" b="0" i="0" u="none" strike="noStrike" cap="none" normalizeH="0" baseline="0" dirty="0">
                <a:ln>
                  <a:noFill/>
                </a:ln>
                <a:solidFill>
                  <a:srgbClr val="212121"/>
                </a:solidFill>
                <a:effectLst/>
                <a:latin typeface="Arial Unicode MS"/>
              </a:rPr>
              <a:t>(N-m)"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rotor_torque</a:t>
            </a:r>
            <a:r>
              <a:rPr kumimoji="0" lang="en-US" altLang="en-US" sz="900" b="0" i="0" u="none" strike="noStrike" cap="none" normalizeH="0" baseline="0" dirty="0">
                <a:ln>
                  <a:noFill/>
                </a:ln>
                <a:solidFill>
                  <a:srgbClr val="212121"/>
                </a:solidFill>
                <a:effectLst/>
                <a:latin typeface="Arial Unicode MS"/>
              </a:rPr>
              <a:t>(N-m)"]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blade_length</a:t>
            </a:r>
            <a:r>
              <a:rPr kumimoji="0" lang="en-US" altLang="en-US" sz="900" b="0" i="0" u="none" strike="noStrike" cap="none" normalizeH="0" baseline="0" dirty="0">
                <a:ln>
                  <a:noFill/>
                </a:ln>
                <a:solidFill>
                  <a:srgbClr val="212121"/>
                </a:solidFill>
                <a:effectLst/>
                <a:latin typeface="Arial Unicode MS"/>
              </a:rPr>
              <a:t>(m)"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blade_length</a:t>
            </a:r>
            <a:r>
              <a:rPr kumimoji="0" lang="en-US" altLang="en-US" sz="900" b="0" i="0" u="none" strike="noStrike" cap="none" normalizeH="0" baseline="0" dirty="0">
                <a:ln>
                  <a:noFill/>
                </a:ln>
                <a:solidFill>
                  <a:srgbClr val="212121"/>
                </a:solidFill>
                <a:effectLst/>
                <a:latin typeface="Arial Unicode MS"/>
              </a:rPr>
              <a:t>(m)"]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blade_breadth</a:t>
            </a:r>
            <a:r>
              <a:rPr kumimoji="0" lang="en-US" altLang="en-US" sz="900" b="0" i="0" u="none" strike="noStrike" cap="none" normalizeH="0" baseline="0" dirty="0">
                <a:ln>
                  <a:noFill/>
                </a:ln>
                <a:solidFill>
                  <a:srgbClr val="212121"/>
                </a:solidFill>
                <a:effectLst/>
                <a:latin typeface="Arial Unicode MS"/>
              </a:rPr>
              <a:t>(m)"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blade_breadth</a:t>
            </a:r>
            <a:r>
              <a:rPr kumimoji="0" lang="en-US" altLang="en-US" sz="900" b="0" i="0" u="none" strike="noStrike" cap="none" normalizeH="0" baseline="0" dirty="0">
                <a:ln>
                  <a:noFill/>
                </a:ln>
                <a:solidFill>
                  <a:srgbClr val="212121"/>
                </a:solidFill>
                <a:effectLst/>
                <a:latin typeface="Arial Unicode MS"/>
              </a:rPr>
              <a:t>(m)"]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windmill_height</a:t>
            </a:r>
            <a:r>
              <a:rPr kumimoji="0" lang="en-US" altLang="en-US" sz="900" b="0" i="0" u="none" strike="noStrike" cap="none" normalizeH="0" baseline="0" dirty="0">
                <a:ln>
                  <a:noFill/>
                </a:ln>
                <a:solidFill>
                  <a:srgbClr val="212121"/>
                </a:solidFill>
                <a:effectLst/>
                <a:latin typeface="Arial Unicode MS"/>
              </a:rPr>
              <a:t>(m)"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windmill_height</a:t>
            </a:r>
            <a:r>
              <a:rPr kumimoji="0" lang="en-US" altLang="en-US" sz="900" b="0" i="0" u="none" strike="noStrike" cap="none" normalizeH="0" baseline="0" dirty="0">
                <a:ln>
                  <a:noFill/>
                </a:ln>
                <a:solidFill>
                  <a:srgbClr val="212121"/>
                </a:solidFill>
                <a:effectLst/>
                <a:latin typeface="Arial Unicode MS"/>
              </a:rPr>
              <a:t>(m)"]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windmill_generated_power</a:t>
            </a:r>
            <a:r>
              <a:rPr kumimoji="0" lang="en-US" altLang="en-US" sz="900" b="0" i="0" u="none" strike="noStrike" cap="none" normalizeH="0" baseline="0" dirty="0">
                <a:ln>
                  <a:noFill/>
                </a:ln>
                <a:solidFill>
                  <a:srgbClr val="212121"/>
                </a:solidFill>
                <a:effectLst/>
                <a:latin typeface="Arial Unicode MS"/>
              </a:rPr>
              <a:t>(kW/h)" : </a:t>
            </a:r>
            <a:r>
              <a:rPr kumimoji="0" lang="en-US" altLang="en-US" sz="1200" b="0" i="0" u="none" strike="noStrike" cap="none" normalizeH="0" baseline="0" dirty="0">
                <a:ln>
                  <a:noFill/>
                </a:ln>
                <a:solidFill>
                  <a:schemeClr val="tx1"/>
                </a:solidFill>
                <a:effectLst/>
                <a:latin typeface="Arial" panose="020B0604020202020204" pitchFamily="34" charset="0"/>
              </a:rPr>
              <a:t>train</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windmill_generated_power</a:t>
            </a:r>
            <a:r>
              <a:rPr kumimoji="0" lang="en-US" altLang="en-US" sz="900" b="0" i="0" u="none" strike="noStrike" cap="none" normalizeH="0" baseline="0" dirty="0">
                <a:ln>
                  <a:noFill/>
                </a:ln>
                <a:solidFill>
                  <a:srgbClr val="212121"/>
                </a:solidFill>
                <a:effectLst/>
                <a:latin typeface="Arial Unicode MS"/>
              </a:rPr>
              <a:t>(kW/h)"]</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mean</a:t>
            </a:r>
            <a:r>
              <a:rPr kumimoji="0" lang="en-US" altLang="en-US" sz="900" b="0" i="0" u="none" strike="noStrike" cap="none" normalizeH="0" baseline="0" dirty="0">
                <a:ln>
                  <a:noFill/>
                </a:ln>
                <a:solidFill>
                  <a:srgbClr val="212121"/>
                </a:solidFill>
                <a:effectLst/>
                <a:latin typeface="Arial Unicode MS"/>
              </a:rPr>
              <a:t>() })</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sns.heatmap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train.isnull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yticklabels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False,cbar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False,cmap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viridis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cloud_level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value_counts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plot.bar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plt.show</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turbine_status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value_counts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plot.bar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plt.show</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turbine_status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cloud_level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fillna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inplace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turbine_status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fillna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("BB",</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inplace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sns.heatmap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train.isnull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yticklabels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False,cbar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False,cmap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viridis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pd.get_dummies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train,columns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=["cloud_level","</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turbine_status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train.head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#Data Visualization</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train.dtypes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br>
              <a:rPr lang="en-IN" b="0" i="0" dirty="0">
                <a:solidFill>
                  <a:srgbClr val="212121"/>
                </a:solidFill>
                <a:effectLst/>
                <a:latin typeface="Courier New" panose="02070309020205020404" pitchFamily="49" charset="0"/>
              </a:rPr>
            </a:br>
            <a:r>
              <a:rPr lang="en-IN" b="0" i="0" dirty="0">
                <a:solidFill>
                  <a:srgbClr val="212121"/>
                </a:solidFill>
                <a:effectLst/>
                <a:latin typeface="Courier New" panose="02070309020205020404" pitchFamily="49" charset="0"/>
              </a:rPr>
              <a:t>col </a:t>
            </a:r>
            <a:r>
              <a:rPr lang="en-IN" b="1" i="0" dirty="0">
                <a:effectLst/>
                <a:latin typeface="Courier New" panose="02070309020205020404" pitchFamily="49" charset="0"/>
              </a:rPr>
              <a:t>=</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wind_speed</a:t>
            </a:r>
            <a:r>
              <a:rPr lang="en-IN" b="0" i="0" dirty="0">
                <a:effectLst/>
                <a:latin typeface="Courier New" panose="02070309020205020404" pitchFamily="49" charset="0"/>
              </a:rPr>
              <a:t>(m/s)','</a:t>
            </a:r>
            <a:r>
              <a:rPr lang="en-IN" b="0" i="0" dirty="0" err="1">
                <a:effectLst/>
                <a:latin typeface="Courier New" panose="02070309020205020404" pitchFamily="49" charset="0"/>
              </a:rPr>
              <a:t>atmospheric_temperature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shaft_temperature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blades_angle</a:t>
            </a:r>
            <a:r>
              <a:rPr lang="en-IN" b="0" i="0" dirty="0">
                <a:effectLst/>
                <a:latin typeface="Courier New" panose="02070309020205020404" pitchFamily="49" charset="0"/>
              </a:rPr>
              <a:t>(°)',</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gearbox_temperature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engine_temperature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motor_torque</a:t>
            </a:r>
            <a:r>
              <a:rPr lang="en-IN" b="0" i="0" dirty="0">
                <a:effectLst/>
                <a:latin typeface="Courier New" panose="02070309020205020404" pitchFamily="49" charset="0"/>
              </a:rPr>
              <a:t>(N-m)',</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generator_temperature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atmospheric_pressure</a:t>
            </a:r>
            <a:r>
              <a:rPr lang="en-IN" b="0" i="0" dirty="0">
                <a:effectLst/>
                <a:latin typeface="Courier New" panose="02070309020205020404" pitchFamily="49" charset="0"/>
              </a:rPr>
              <a:t>(Pascal)',</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area_temperature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windmill_body_temperature</a:t>
            </a:r>
            <a:r>
              <a:rPr lang="en-IN" b="0" i="0" dirty="0">
                <a:effectLst/>
                <a:latin typeface="Courier New" panose="02070309020205020404" pitchFamily="49" charset="0"/>
              </a:rPr>
              <a:t>(°C)',</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wind_direction</a:t>
            </a:r>
            <a:r>
              <a:rPr lang="en-IN" b="0" i="0" dirty="0">
                <a:effectLst/>
                <a:latin typeface="Courier New" panose="02070309020205020404" pitchFamily="49" charset="0"/>
              </a:rPr>
              <a:t>(°)',</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'resistance(ohm)',</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rotor_torque</a:t>
            </a:r>
            <a:r>
              <a:rPr lang="en-IN" b="0" i="0" dirty="0">
                <a:effectLst/>
                <a:latin typeface="Courier New" panose="02070309020205020404" pitchFamily="49" charset="0"/>
              </a:rPr>
              <a:t>(N-m)',</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blade_length</a:t>
            </a:r>
            <a:r>
              <a:rPr lang="en-IN" b="0" i="0" dirty="0">
                <a:effectLst/>
                <a:latin typeface="Courier New" panose="02070309020205020404" pitchFamily="49" charset="0"/>
              </a:rPr>
              <a:t>(m)',</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blade_breadth</a:t>
            </a:r>
            <a:r>
              <a:rPr lang="en-IN" b="0" i="0" dirty="0">
                <a:effectLst/>
                <a:latin typeface="Courier New" panose="02070309020205020404" pitchFamily="49" charset="0"/>
              </a:rPr>
              <a:t>(m)',</a:t>
            </a:r>
            <a:r>
              <a:rPr lang="en-IN" b="0" i="0" dirty="0">
                <a:solidFill>
                  <a:srgbClr val="212121"/>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windmill_height</a:t>
            </a:r>
            <a:r>
              <a:rPr lang="en-IN" b="0" i="0" dirty="0">
                <a:effectLst/>
                <a:latin typeface="Courier New" panose="02070309020205020404" pitchFamily="49" charset="0"/>
              </a:rPr>
              <a:t>(m)’]</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p>
        </p:txBody>
      </p:sp>
      <p:sp>
        <p:nvSpPr>
          <p:cNvPr id="9" name="Rectangle 4">
            <a:extLst>
              <a:ext uri="{FF2B5EF4-FFF2-40B4-BE49-F238E27FC236}">
                <a16:creationId xmlns:a16="http://schemas.microsoft.com/office/drawing/2014/main" id="{727367A1-41F7-44CE-B746-7FB55A2BFB0E}"/>
              </a:ext>
            </a:extLst>
          </p:cNvPr>
          <p:cNvSpPr>
            <a:spLocks noChangeArrowheads="1"/>
          </p:cNvSpPr>
          <p:nvPr/>
        </p:nvSpPr>
        <p:spPr bwMode="auto">
          <a:xfrm>
            <a:off x="0" y="167043"/>
            <a:ext cx="28854"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F27A09-392E-489A-BE07-32A5B0657846}"/>
              </a:ext>
            </a:extLst>
          </p:cNvPr>
          <p:cNvSpPr txBox="1"/>
          <p:nvPr/>
        </p:nvSpPr>
        <p:spPr>
          <a:xfrm>
            <a:off x="2048933" y="0"/>
            <a:ext cx="10143067" cy="6832640"/>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for </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in col:</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plt.figure</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figsize</a:t>
            </a:r>
            <a:r>
              <a:rPr lang="en-IN" sz="1200" dirty="0">
                <a:latin typeface="Times New Roman" panose="02020603050405020304" pitchFamily="18" charset="0"/>
                <a:cs typeface="Times New Roman" panose="02020603050405020304" pitchFamily="18" charset="0"/>
              </a:rPr>
              <a:t>=(8,4))</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sns.scatterplot</a:t>
            </a:r>
            <a:r>
              <a:rPr lang="en-IN" sz="1200" dirty="0">
                <a:latin typeface="Times New Roman" panose="02020603050405020304" pitchFamily="18" charset="0"/>
                <a:cs typeface="Times New Roman" panose="02020603050405020304" pitchFamily="18" charset="0"/>
              </a:rPr>
              <a:t>(data=train, x=</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y='</a:t>
            </a:r>
            <a:r>
              <a:rPr lang="en-IN" sz="1200" dirty="0" err="1">
                <a:latin typeface="Times New Roman" panose="02020603050405020304" pitchFamily="18" charset="0"/>
                <a:cs typeface="Times New Roman" panose="02020603050405020304" pitchFamily="18" charset="0"/>
              </a:rPr>
              <a:t>windmill_generated_power</a:t>
            </a:r>
            <a:r>
              <a:rPr lang="en-IN" sz="1200" dirty="0">
                <a:latin typeface="Times New Roman" panose="02020603050405020304" pitchFamily="18" charset="0"/>
                <a:cs typeface="Times New Roman" panose="02020603050405020304" pitchFamily="18" charset="0"/>
              </a:rPr>
              <a:t>(kW/h)’)</a:t>
            </a:r>
          </a:p>
          <a:p>
            <a:r>
              <a:rPr lang="en-GB" sz="1200" dirty="0">
                <a:latin typeface="Times New Roman" panose="02020603050405020304" pitchFamily="18" charset="0"/>
                <a:cs typeface="Times New Roman" panose="02020603050405020304" pitchFamily="18" charset="0"/>
              </a:rPr>
              <a:t>train[</a:t>
            </a:r>
            <a:r>
              <a:rPr lang="en-GB" sz="1200" dirty="0" err="1">
                <a:latin typeface="Times New Roman" panose="02020603050405020304" pitchFamily="18" charset="0"/>
                <a:cs typeface="Times New Roman" panose="02020603050405020304" pitchFamily="18" charset="0"/>
              </a:rPr>
              <a:t>train.columns</a:t>
            </a:r>
            <a:r>
              <a:rPr lang="en-GB" sz="1200" dirty="0">
                <a:latin typeface="Times New Roman" panose="02020603050405020304" pitchFamily="18" charset="0"/>
                <a:cs typeface="Times New Roman" panose="02020603050405020304" pitchFamily="18" charset="0"/>
              </a:rPr>
              <a:t>[2:]].</a:t>
            </a:r>
            <a:r>
              <a:rPr lang="en-GB" sz="1200" dirty="0" err="1">
                <a:latin typeface="Times New Roman" panose="02020603050405020304" pitchFamily="18" charset="0"/>
                <a:cs typeface="Times New Roman" panose="02020603050405020304" pitchFamily="18" charset="0"/>
              </a:rPr>
              <a:t>corr</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windmill_generated_power</a:t>
            </a:r>
            <a:r>
              <a:rPr lang="en-GB" sz="1200" dirty="0">
                <a:latin typeface="Times New Roman" panose="02020603050405020304" pitchFamily="18" charset="0"/>
                <a:cs typeface="Times New Roman" panose="02020603050405020304" pitchFamily="18" charset="0"/>
              </a:rPr>
              <a:t>(kW/h)'][:]</a:t>
            </a:r>
          </a:p>
          <a:p>
            <a:r>
              <a:rPr lang="en-GB" sz="1200" dirty="0" err="1">
                <a:latin typeface="Times New Roman" panose="02020603050405020304" pitchFamily="18" charset="0"/>
                <a:cs typeface="Times New Roman" panose="02020603050405020304" pitchFamily="18" charset="0"/>
              </a:rPr>
              <a:t>train.drop</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atmospheric_temperature</a:t>
            </a:r>
            <a:r>
              <a:rPr lang="en-GB" sz="1200" dirty="0">
                <a:latin typeface="Times New Roman" panose="02020603050405020304" pitchFamily="18" charset="0"/>
                <a:cs typeface="Times New Roman" panose="02020603050405020304" pitchFamily="18" charset="0"/>
              </a:rPr>
              <a:t>(°C)"],axis=1,inplace=True)</a:t>
            </a:r>
          </a:p>
          <a:p>
            <a:r>
              <a:rPr lang="en-GB" sz="1200" dirty="0">
                <a:latin typeface="Times New Roman" panose="02020603050405020304" pitchFamily="18" charset="0"/>
                <a:cs typeface="Times New Roman" panose="02020603050405020304" pitchFamily="18" charset="0"/>
              </a:rPr>
              <a:t>#Preprocessing the test dataset</a:t>
            </a:r>
          </a:p>
          <a:p>
            <a:r>
              <a:rPr lang="en-GB" sz="1200" dirty="0" err="1">
                <a:latin typeface="Times New Roman" panose="02020603050405020304" pitchFamily="18" charset="0"/>
                <a:cs typeface="Times New Roman" panose="02020603050405020304" pitchFamily="18" charset="0"/>
              </a:rPr>
              <a:t>test.head</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print(</a:t>
            </a:r>
            <a:r>
              <a:rPr lang="en-GB" sz="1200" dirty="0" err="1">
                <a:latin typeface="Times New Roman" panose="02020603050405020304" pitchFamily="18" charset="0"/>
                <a:cs typeface="Times New Roman" panose="02020603050405020304" pitchFamily="18" charset="0"/>
              </a:rPr>
              <a:t>test.shape</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test.info() </a:t>
            </a:r>
          </a:p>
          <a:p>
            <a:r>
              <a:rPr lang="en-GB" sz="1200" dirty="0">
                <a:latin typeface="Times New Roman" panose="02020603050405020304" pitchFamily="18" charset="0"/>
                <a:cs typeface="Times New Roman" panose="02020603050405020304" pitchFamily="18" charset="0"/>
              </a:rPr>
              <a:t>#Handling </a:t>
            </a:r>
            <a:r>
              <a:rPr lang="en-GB" sz="1200" dirty="0" err="1">
                <a:latin typeface="Times New Roman" panose="02020603050405020304" pitchFamily="18" charset="0"/>
                <a:cs typeface="Times New Roman" panose="02020603050405020304" pitchFamily="18" charset="0"/>
              </a:rPr>
              <a:t>NaN</a:t>
            </a:r>
            <a:r>
              <a:rPr lang="en-GB" sz="1200" dirty="0">
                <a:latin typeface="Times New Roman" panose="02020603050405020304" pitchFamily="18" charset="0"/>
                <a:cs typeface="Times New Roman" panose="02020603050405020304" pitchFamily="18" charset="0"/>
              </a:rPr>
              <a:t> values</a:t>
            </a:r>
          </a:p>
          <a:p>
            <a:r>
              <a:rPr lang="en-GB" sz="1200" dirty="0" err="1">
                <a:latin typeface="Times New Roman" panose="02020603050405020304" pitchFamily="18" charset="0"/>
                <a:cs typeface="Times New Roman" panose="02020603050405020304" pitchFamily="18" charset="0"/>
              </a:rPr>
              <a:t>test.isnull</a:t>
            </a:r>
            <a:r>
              <a:rPr lang="en-GB" sz="1200" dirty="0">
                <a:latin typeface="Times New Roman" panose="02020603050405020304" pitchFamily="18" charset="0"/>
                <a:cs typeface="Times New Roman" panose="02020603050405020304" pitchFamily="18" charset="0"/>
              </a:rPr>
              <a:t>().sum()</a:t>
            </a:r>
          </a:p>
          <a:p>
            <a:r>
              <a:rPr lang="en-GB" sz="1200" dirty="0" err="1">
                <a:latin typeface="Times New Roman" panose="02020603050405020304" pitchFamily="18" charset="0"/>
                <a:cs typeface="Times New Roman" panose="02020603050405020304" pitchFamily="18" charset="0"/>
              </a:rPr>
              <a:t>sns.heatmap</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test.isnull</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yticklabels</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False,cbar</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False,cmap</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viridis</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test =  </a:t>
            </a:r>
            <a:r>
              <a:rPr lang="en-GB" sz="1200" dirty="0" err="1">
                <a:latin typeface="Times New Roman" panose="02020603050405020304" pitchFamily="18" charset="0"/>
                <a:cs typeface="Times New Roman" panose="02020603050405020304" pitchFamily="18" charset="0"/>
              </a:rPr>
              <a:t>test.fillna</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wind_speed</a:t>
            </a:r>
            <a:r>
              <a:rPr lang="en-GB" sz="1200" dirty="0">
                <a:latin typeface="Times New Roman" panose="02020603050405020304" pitchFamily="18" charset="0"/>
                <a:cs typeface="Times New Roman" panose="02020603050405020304" pitchFamily="18" charset="0"/>
              </a:rPr>
              <a:t>(m/s)" : test["</a:t>
            </a:r>
            <a:r>
              <a:rPr lang="en-GB" sz="1200" dirty="0" err="1">
                <a:latin typeface="Times New Roman" panose="02020603050405020304" pitchFamily="18" charset="0"/>
                <a:cs typeface="Times New Roman" panose="02020603050405020304" pitchFamily="18" charset="0"/>
              </a:rPr>
              <a:t>wind_speed</a:t>
            </a:r>
            <a:r>
              <a:rPr lang="en-GB" sz="1200" dirty="0">
                <a:latin typeface="Times New Roman" panose="02020603050405020304" pitchFamily="18" charset="0"/>
                <a:cs typeface="Times New Roman" panose="02020603050405020304" pitchFamily="18" charset="0"/>
              </a:rPr>
              <a:t>(m/s)"].mean(),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atmospheric_temperature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atmospheric_temperature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shaft_temperature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shaft_temperature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blades_angle</a:t>
            </a:r>
            <a:r>
              <a:rPr lang="en-GB" sz="1200" dirty="0">
                <a:latin typeface="Times New Roman" panose="02020603050405020304" pitchFamily="18" charset="0"/>
                <a:cs typeface="Times New Roman" panose="02020603050405020304" pitchFamily="18" charset="0"/>
              </a:rPr>
              <a:t>(°)" : test["</a:t>
            </a:r>
            <a:r>
              <a:rPr lang="en-GB" sz="1200" dirty="0" err="1">
                <a:latin typeface="Times New Roman" panose="02020603050405020304" pitchFamily="18" charset="0"/>
                <a:cs typeface="Times New Roman" panose="02020603050405020304" pitchFamily="18" charset="0"/>
              </a:rPr>
              <a:t>blades_angle</a:t>
            </a:r>
            <a:r>
              <a:rPr lang="en-GB" sz="1200" dirty="0">
                <a:latin typeface="Times New Roman" panose="02020603050405020304" pitchFamily="18" charset="0"/>
                <a:cs typeface="Times New Roman" panose="02020603050405020304" pitchFamily="18" charset="0"/>
              </a:rPr>
              <a:t>(°)"].mean(),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gearbox_temperature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gearbox_temperature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engine_temperature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engine_temperature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motor_torque</a:t>
            </a:r>
            <a:r>
              <a:rPr lang="en-GB" sz="1200" dirty="0">
                <a:latin typeface="Times New Roman" panose="02020603050405020304" pitchFamily="18" charset="0"/>
                <a:cs typeface="Times New Roman" panose="02020603050405020304" pitchFamily="18" charset="0"/>
              </a:rPr>
              <a:t>(N-m)" : test["</a:t>
            </a:r>
            <a:r>
              <a:rPr lang="en-GB" sz="1200" dirty="0" err="1">
                <a:latin typeface="Times New Roman" panose="02020603050405020304" pitchFamily="18" charset="0"/>
                <a:cs typeface="Times New Roman" panose="02020603050405020304" pitchFamily="18" charset="0"/>
              </a:rPr>
              <a:t>motor_torque</a:t>
            </a:r>
            <a:r>
              <a:rPr lang="en-GB" sz="1200" dirty="0">
                <a:latin typeface="Times New Roman" panose="02020603050405020304" pitchFamily="18" charset="0"/>
                <a:cs typeface="Times New Roman" panose="02020603050405020304" pitchFamily="18" charset="0"/>
              </a:rPr>
              <a:t>(N-m)"].mean(),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generator_temperature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generator_temperature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atmospheric_pressure</a:t>
            </a:r>
            <a:r>
              <a:rPr lang="en-GB" sz="1200" dirty="0">
                <a:latin typeface="Times New Roman" panose="02020603050405020304" pitchFamily="18" charset="0"/>
                <a:cs typeface="Times New Roman" panose="02020603050405020304" pitchFamily="18" charset="0"/>
              </a:rPr>
              <a:t>(Pascal)" : test["</a:t>
            </a:r>
            <a:r>
              <a:rPr lang="en-GB" sz="1200" dirty="0" err="1">
                <a:latin typeface="Times New Roman" panose="02020603050405020304" pitchFamily="18" charset="0"/>
                <a:cs typeface="Times New Roman" panose="02020603050405020304" pitchFamily="18" charset="0"/>
              </a:rPr>
              <a:t>atmospheric_pressure</a:t>
            </a:r>
            <a:r>
              <a:rPr lang="en-GB" sz="1200" dirty="0">
                <a:latin typeface="Times New Roman" panose="02020603050405020304" pitchFamily="18" charset="0"/>
                <a:cs typeface="Times New Roman" panose="02020603050405020304" pitchFamily="18" charset="0"/>
              </a:rPr>
              <a:t>(Pascal)"].mean(),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area_temperature</a:t>
            </a:r>
            <a:r>
              <a:rPr lang="en-GB" sz="1200" dirty="0">
                <a:latin typeface="Times New Roman" panose="02020603050405020304" pitchFamily="18" charset="0"/>
                <a:cs typeface="Times New Roman" panose="02020603050405020304" pitchFamily="18" charset="0"/>
              </a:rPr>
              <a:t>(°C)" : test["</a:t>
            </a:r>
            <a:r>
              <a:rPr lang="en-GB" sz="1200" dirty="0" err="1">
                <a:latin typeface="Times New Roman" panose="02020603050405020304" pitchFamily="18" charset="0"/>
                <a:cs typeface="Times New Roman" panose="02020603050405020304" pitchFamily="18" charset="0"/>
              </a:rPr>
              <a:t>area_temperature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windmill_body_temperature</a:t>
            </a:r>
            <a:r>
              <a:rPr lang="en-GB" sz="1200" dirty="0">
                <a:latin typeface="Times New Roman" panose="02020603050405020304" pitchFamily="18" charset="0"/>
                <a:cs typeface="Times New Roman" panose="02020603050405020304" pitchFamily="18" charset="0"/>
              </a:rPr>
              <a:t>(°C)" : train["</a:t>
            </a:r>
            <a:r>
              <a:rPr lang="en-GB" sz="1200" dirty="0" err="1">
                <a:latin typeface="Times New Roman" panose="02020603050405020304" pitchFamily="18" charset="0"/>
                <a:cs typeface="Times New Roman" panose="02020603050405020304" pitchFamily="18" charset="0"/>
              </a:rPr>
              <a:t>windmill_body_temperature</a:t>
            </a:r>
            <a:r>
              <a:rPr lang="en-GB" sz="1200" dirty="0">
                <a:latin typeface="Times New Roman" panose="02020603050405020304" pitchFamily="18" charset="0"/>
                <a:cs typeface="Times New Roman" panose="02020603050405020304" pitchFamily="18" charset="0"/>
              </a:rPr>
              <a:t>(°C)"].mean(),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wind_direction</a:t>
            </a:r>
            <a:r>
              <a:rPr lang="en-GB" sz="1200" dirty="0">
                <a:latin typeface="Times New Roman" panose="02020603050405020304" pitchFamily="18" charset="0"/>
                <a:cs typeface="Times New Roman" panose="02020603050405020304" pitchFamily="18" charset="0"/>
              </a:rPr>
              <a:t>(°)" : test["</a:t>
            </a:r>
            <a:r>
              <a:rPr lang="en-GB" sz="1200" dirty="0" err="1">
                <a:latin typeface="Times New Roman" panose="02020603050405020304" pitchFamily="18" charset="0"/>
                <a:cs typeface="Times New Roman" panose="02020603050405020304" pitchFamily="18" charset="0"/>
              </a:rPr>
              <a:t>wind_direction</a:t>
            </a:r>
            <a:r>
              <a:rPr lang="en-GB" sz="1200" dirty="0">
                <a:latin typeface="Times New Roman" panose="02020603050405020304" pitchFamily="18" charset="0"/>
                <a:cs typeface="Times New Roman" panose="02020603050405020304" pitchFamily="18" charset="0"/>
              </a:rPr>
              <a:t>(°)"].mean(),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rotor_torque</a:t>
            </a:r>
            <a:r>
              <a:rPr lang="en-GB" sz="1200" dirty="0">
                <a:latin typeface="Times New Roman" panose="02020603050405020304" pitchFamily="18" charset="0"/>
                <a:cs typeface="Times New Roman" panose="02020603050405020304" pitchFamily="18" charset="0"/>
              </a:rPr>
              <a:t>(N-m)" : test["</a:t>
            </a:r>
            <a:r>
              <a:rPr lang="en-GB" sz="1200" dirty="0" err="1">
                <a:latin typeface="Times New Roman" panose="02020603050405020304" pitchFamily="18" charset="0"/>
                <a:cs typeface="Times New Roman" panose="02020603050405020304" pitchFamily="18" charset="0"/>
              </a:rPr>
              <a:t>rotor_torque</a:t>
            </a:r>
            <a:r>
              <a:rPr lang="en-GB" sz="1200" dirty="0">
                <a:latin typeface="Times New Roman" panose="02020603050405020304" pitchFamily="18" charset="0"/>
                <a:cs typeface="Times New Roman" panose="02020603050405020304" pitchFamily="18" charset="0"/>
              </a:rPr>
              <a:t>(N-m)"].mean(),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blade_length</a:t>
            </a:r>
            <a:r>
              <a:rPr lang="en-GB" sz="1200" dirty="0">
                <a:latin typeface="Times New Roman" panose="02020603050405020304" pitchFamily="18" charset="0"/>
                <a:cs typeface="Times New Roman" panose="02020603050405020304" pitchFamily="18" charset="0"/>
              </a:rPr>
              <a:t>(m)" : test["</a:t>
            </a:r>
            <a:r>
              <a:rPr lang="en-GB" sz="1200" dirty="0" err="1">
                <a:latin typeface="Times New Roman" panose="02020603050405020304" pitchFamily="18" charset="0"/>
                <a:cs typeface="Times New Roman" panose="02020603050405020304" pitchFamily="18" charset="0"/>
              </a:rPr>
              <a:t>blade_length</a:t>
            </a:r>
            <a:r>
              <a:rPr lang="en-GB" sz="1200" dirty="0">
                <a:latin typeface="Times New Roman" panose="02020603050405020304" pitchFamily="18" charset="0"/>
                <a:cs typeface="Times New Roman" panose="02020603050405020304" pitchFamily="18" charset="0"/>
              </a:rPr>
              <a:t>(m)"].mean(),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windmill_height</a:t>
            </a:r>
            <a:r>
              <a:rPr lang="en-GB" sz="1200" dirty="0">
                <a:latin typeface="Times New Roman" panose="02020603050405020304" pitchFamily="18" charset="0"/>
                <a:cs typeface="Times New Roman" panose="02020603050405020304" pitchFamily="18" charset="0"/>
              </a:rPr>
              <a:t>(m)" : test["</a:t>
            </a:r>
            <a:r>
              <a:rPr lang="en-GB" sz="1200" dirty="0" err="1">
                <a:latin typeface="Times New Roman" panose="02020603050405020304" pitchFamily="18" charset="0"/>
                <a:cs typeface="Times New Roman" panose="02020603050405020304" pitchFamily="18" charset="0"/>
              </a:rPr>
              <a:t>windmill_height</a:t>
            </a:r>
            <a:r>
              <a:rPr lang="en-GB" sz="1200" dirty="0">
                <a:latin typeface="Times New Roman" panose="02020603050405020304" pitchFamily="18" charset="0"/>
                <a:cs typeface="Times New Roman" panose="02020603050405020304" pitchFamily="18" charset="0"/>
              </a:rPr>
              <a:t>(m)"].mean(),</a:t>
            </a:r>
          </a:p>
          <a:p>
            <a:r>
              <a:rPr lang="en-GB" sz="1200" dirty="0">
                <a:latin typeface="Times New Roman" panose="02020603050405020304" pitchFamily="18" charset="0"/>
                <a:cs typeface="Times New Roman" panose="02020603050405020304" pitchFamily="18" charset="0"/>
              </a:rPr>
              <a:t>    })</a:t>
            </a:r>
          </a:p>
          <a:p>
            <a:r>
              <a:rPr lang="en-GB" sz="1200" dirty="0" err="1">
                <a:latin typeface="Times New Roman" panose="02020603050405020304" pitchFamily="18" charset="0"/>
                <a:cs typeface="Times New Roman" panose="02020603050405020304" pitchFamily="18" charset="0"/>
              </a:rPr>
              <a:t>sns.heatmap</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test.isnull</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yticklabels</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False,cbar</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False,cmap</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viridis</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#Handling categorial </a:t>
            </a:r>
            <a:r>
              <a:rPr lang="en-GB" sz="1200" dirty="0" err="1">
                <a:latin typeface="Times New Roman" panose="02020603050405020304" pitchFamily="18" charset="0"/>
                <a:cs typeface="Times New Roman" panose="02020603050405020304" pitchFamily="18" charset="0"/>
              </a:rPr>
              <a:t>NaN</a:t>
            </a:r>
            <a:r>
              <a:rPr lang="en-GB" sz="1200" dirty="0">
                <a:latin typeface="Times New Roman" panose="02020603050405020304" pitchFamily="18" charset="0"/>
                <a:cs typeface="Times New Roman" panose="02020603050405020304" pitchFamily="18" charset="0"/>
              </a:rPr>
              <a:t> values</a:t>
            </a:r>
          </a:p>
          <a:p>
            <a:r>
              <a:rPr lang="en-GB" sz="1200" dirty="0">
                <a:latin typeface="Times New Roman" panose="02020603050405020304" pitchFamily="18" charset="0"/>
                <a:cs typeface="Times New Roman" panose="02020603050405020304" pitchFamily="18" charset="0"/>
              </a:rPr>
              <a:t>test["</a:t>
            </a:r>
            <a:r>
              <a:rPr lang="en-GB" sz="1200" dirty="0" err="1">
                <a:latin typeface="Times New Roman" panose="02020603050405020304" pitchFamily="18" charset="0"/>
                <a:cs typeface="Times New Roman" panose="02020603050405020304" pitchFamily="18" charset="0"/>
              </a:rPr>
              <a:t>cloud_level</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value_counts</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plot.bar</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plt.show</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test["</a:t>
            </a:r>
            <a:r>
              <a:rPr lang="en-GB" sz="1200" dirty="0" err="1">
                <a:latin typeface="Times New Roman" panose="02020603050405020304" pitchFamily="18" charset="0"/>
                <a:cs typeface="Times New Roman" panose="02020603050405020304" pitchFamily="18" charset="0"/>
              </a:rPr>
              <a:t>turbine_status</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value_counts</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plot.bar</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plt.show</a:t>
            </a:r>
            <a:r>
              <a:rPr lang="en-GB" sz="12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387051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46B29-4FA8-41E1-B158-7FD38C1CD020}"/>
              </a:ext>
            </a:extLst>
          </p:cNvPr>
          <p:cNvSpPr txBox="1"/>
          <p:nvPr/>
        </p:nvSpPr>
        <p:spPr>
          <a:xfrm>
            <a:off x="1710267" y="167901"/>
            <a:ext cx="6180666" cy="6001643"/>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print(test["</a:t>
            </a:r>
            <a:r>
              <a:rPr lang="en-IN" sz="1200" dirty="0" err="1">
                <a:latin typeface="Times New Roman" panose="02020603050405020304" pitchFamily="18" charset="0"/>
                <a:cs typeface="Times New Roman" panose="02020603050405020304" pitchFamily="18" charset="0"/>
              </a:rPr>
              <a:t>cloud_level</a:t>
            </a:r>
            <a:r>
              <a:rPr lang="en-IN" sz="1200" dirty="0">
                <a:latin typeface="Times New Roman" panose="02020603050405020304" pitchFamily="18" charset="0"/>
                <a:cs typeface="Times New Roman" panose="02020603050405020304" pitchFamily="18" charset="0"/>
              </a:rPr>
              <a:t>"].mode())</a:t>
            </a:r>
          </a:p>
          <a:p>
            <a:r>
              <a:rPr lang="en-IN" sz="1200" dirty="0">
                <a:latin typeface="Times New Roman" panose="02020603050405020304" pitchFamily="18" charset="0"/>
                <a:cs typeface="Times New Roman" panose="02020603050405020304" pitchFamily="18" charset="0"/>
              </a:rPr>
              <a:t>print(test["</a:t>
            </a:r>
            <a:r>
              <a:rPr lang="en-IN" sz="1200" dirty="0" err="1">
                <a:latin typeface="Times New Roman" panose="02020603050405020304" pitchFamily="18" charset="0"/>
                <a:cs typeface="Times New Roman" panose="02020603050405020304" pitchFamily="18" charset="0"/>
              </a:rPr>
              <a:t>turbine_status</a:t>
            </a:r>
            <a:r>
              <a:rPr lang="en-IN" sz="1200" dirty="0">
                <a:latin typeface="Times New Roman" panose="02020603050405020304" pitchFamily="18" charset="0"/>
                <a:cs typeface="Times New Roman" panose="02020603050405020304" pitchFamily="18" charset="0"/>
              </a:rPr>
              <a:t>"].mode())</a:t>
            </a:r>
          </a:p>
          <a:p>
            <a:r>
              <a:rPr lang="en-IN" sz="1200" dirty="0">
                <a:latin typeface="Times New Roman" panose="02020603050405020304" pitchFamily="18" charset="0"/>
                <a:cs typeface="Times New Roman" panose="02020603050405020304" pitchFamily="18" charset="0"/>
              </a:rPr>
              <a:t>test["</a:t>
            </a:r>
            <a:r>
              <a:rPr lang="en-IN" sz="1200" dirty="0" err="1">
                <a:latin typeface="Times New Roman" panose="02020603050405020304" pitchFamily="18" charset="0"/>
                <a:cs typeface="Times New Roman" panose="02020603050405020304" pitchFamily="18" charset="0"/>
              </a:rPr>
              <a:t>cloud_level</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fillna</a:t>
            </a:r>
            <a:r>
              <a:rPr lang="en-IN" sz="1200" dirty="0">
                <a:latin typeface="Times New Roman" panose="02020603050405020304" pitchFamily="18" charset="0"/>
                <a:cs typeface="Times New Roman" panose="02020603050405020304" pitchFamily="18" charset="0"/>
              </a:rPr>
              <a:t>("Low",</a:t>
            </a:r>
            <a:r>
              <a:rPr lang="en-IN" sz="1200" dirty="0" err="1">
                <a:latin typeface="Times New Roman" panose="02020603050405020304" pitchFamily="18" charset="0"/>
                <a:cs typeface="Times New Roman" panose="02020603050405020304" pitchFamily="18" charset="0"/>
              </a:rPr>
              <a:t>inplace</a:t>
            </a:r>
            <a:r>
              <a:rPr lang="en-IN" sz="1200" dirty="0">
                <a:latin typeface="Times New Roman" panose="02020603050405020304" pitchFamily="18" charset="0"/>
                <a:cs typeface="Times New Roman" panose="02020603050405020304" pitchFamily="18" charset="0"/>
              </a:rPr>
              <a:t>=True)</a:t>
            </a:r>
          </a:p>
          <a:p>
            <a:r>
              <a:rPr lang="en-IN" sz="1200" dirty="0">
                <a:latin typeface="Times New Roman" panose="02020603050405020304" pitchFamily="18" charset="0"/>
                <a:cs typeface="Times New Roman" panose="02020603050405020304" pitchFamily="18" charset="0"/>
              </a:rPr>
              <a:t>test["</a:t>
            </a:r>
            <a:r>
              <a:rPr lang="en-IN" sz="1200" dirty="0" err="1">
                <a:latin typeface="Times New Roman" panose="02020603050405020304" pitchFamily="18" charset="0"/>
                <a:cs typeface="Times New Roman" panose="02020603050405020304" pitchFamily="18" charset="0"/>
              </a:rPr>
              <a:t>turbine_status</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fillna</a:t>
            </a:r>
            <a:r>
              <a:rPr lang="en-IN" sz="1200" dirty="0">
                <a:latin typeface="Times New Roman" panose="02020603050405020304" pitchFamily="18" charset="0"/>
                <a:cs typeface="Times New Roman" panose="02020603050405020304" pitchFamily="18" charset="0"/>
              </a:rPr>
              <a:t>("BB",</a:t>
            </a:r>
            <a:r>
              <a:rPr lang="en-IN" sz="1200" dirty="0" err="1">
                <a:latin typeface="Times New Roman" panose="02020603050405020304" pitchFamily="18" charset="0"/>
                <a:cs typeface="Times New Roman" panose="02020603050405020304" pitchFamily="18" charset="0"/>
              </a:rPr>
              <a:t>inplace</a:t>
            </a:r>
            <a:r>
              <a:rPr lang="en-IN" sz="1200" dirty="0">
                <a:latin typeface="Times New Roman" panose="02020603050405020304" pitchFamily="18" charset="0"/>
                <a:cs typeface="Times New Roman" panose="02020603050405020304" pitchFamily="18" charset="0"/>
              </a:rPr>
              <a:t>=True)</a:t>
            </a:r>
          </a:p>
          <a:p>
            <a:r>
              <a:rPr lang="en-IN" sz="1200" dirty="0" err="1">
                <a:latin typeface="Times New Roman" panose="02020603050405020304" pitchFamily="18" charset="0"/>
                <a:cs typeface="Times New Roman" panose="02020603050405020304" pitchFamily="18" charset="0"/>
              </a:rPr>
              <a:t>sns.heatmap</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test.isnull</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yticklabels</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False,cbar</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False,cmap</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viridis</a:t>
            </a:r>
            <a:r>
              <a:rPr lang="en-IN"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test = </a:t>
            </a:r>
            <a:r>
              <a:rPr lang="en-GB" sz="1200" dirty="0" err="1">
                <a:latin typeface="Times New Roman" panose="02020603050405020304" pitchFamily="18" charset="0"/>
                <a:cs typeface="Times New Roman" panose="02020603050405020304" pitchFamily="18" charset="0"/>
              </a:rPr>
              <a:t>pd.get_dummies</a:t>
            </a:r>
            <a:r>
              <a:rPr lang="en-GB" sz="1200" dirty="0">
                <a:latin typeface="Times New Roman" panose="02020603050405020304" pitchFamily="18" charset="0"/>
                <a:cs typeface="Times New Roman" panose="02020603050405020304" pitchFamily="18" charset="0"/>
              </a:rPr>
              <a:t>(data=</a:t>
            </a:r>
            <a:r>
              <a:rPr lang="en-GB" sz="1200" dirty="0" err="1">
                <a:latin typeface="Times New Roman" panose="02020603050405020304" pitchFamily="18" charset="0"/>
                <a:cs typeface="Times New Roman" panose="02020603050405020304" pitchFamily="18" charset="0"/>
              </a:rPr>
              <a:t>test,columns</a:t>
            </a:r>
            <a:r>
              <a:rPr lang="en-GB" sz="1200" dirty="0">
                <a:latin typeface="Times New Roman" panose="02020603050405020304" pitchFamily="18" charset="0"/>
                <a:cs typeface="Times New Roman" panose="02020603050405020304" pitchFamily="18" charset="0"/>
              </a:rPr>
              <a:t>=["cloud_level","</a:t>
            </a:r>
            <a:r>
              <a:rPr lang="en-GB" sz="1200" dirty="0" err="1">
                <a:latin typeface="Times New Roman" panose="02020603050405020304" pitchFamily="18" charset="0"/>
                <a:cs typeface="Times New Roman" panose="02020603050405020304" pitchFamily="18" charset="0"/>
              </a:rPr>
              <a:t>turbine_status</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test.head</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test.head</a:t>
            </a:r>
            <a:r>
              <a:rPr lang="en-GB"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test.dtypes</a:t>
            </a:r>
            <a:endParaRPr lang="en-IN"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#Creating a model</a:t>
            </a:r>
          </a:p>
          <a:p>
            <a:r>
              <a:rPr lang="en-GB" sz="1200" dirty="0">
                <a:latin typeface="Times New Roman" panose="02020603050405020304" pitchFamily="18" charset="0"/>
                <a:cs typeface="Times New Roman" panose="02020603050405020304" pitchFamily="18" charset="0"/>
              </a:rPr>
              <a:t>print(</a:t>
            </a:r>
            <a:r>
              <a:rPr lang="en-GB" sz="1200" dirty="0" err="1">
                <a:latin typeface="Times New Roman" panose="02020603050405020304" pitchFamily="18" charset="0"/>
                <a:cs typeface="Times New Roman" panose="02020603050405020304" pitchFamily="18" charset="0"/>
              </a:rPr>
              <a:t>train.shape</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train.head</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print(</a:t>
            </a:r>
            <a:r>
              <a:rPr lang="en-GB" sz="1200" dirty="0" err="1">
                <a:latin typeface="Times New Roman" panose="02020603050405020304" pitchFamily="18" charset="0"/>
                <a:cs typeface="Times New Roman" panose="02020603050405020304" pitchFamily="18" charset="0"/>
              </a:rPr>
              <a:t>test.shape</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test.head</a:t>
            </a:r>
            <a:r>
              <a:rPr lang="en-GB"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test.drop</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atmospheric_temperature</a:t>
            </a:r>
            <a:r>
              <a:rPr lang="en-IN" sz="1200" dirty="0">
                <a:latin typeface="Times New Roman" panose="02020603050405020304" pitchFamily="18" charset="0"/>
                <a:cs typeface="Times New Roman" panose="02020603050405020304" pitchFamily="18" charset="0"/>
              </a:rPr>
              <a:t>(°C)","</a:t>
            </a:r>
            <a:r>
              <a:rPr lang="en-IN" sz="1200" dirty="0" err="1">
                <a:latin typeface="Times New Roman" panose="02020603050405020304" pitchFamily="18" charset="0"/>
                <a:cs typeface="Times New Roman" panose="02020603050405020304" pitchFamily="18" charset="0"/>
              </a:rPr>
              <a:t>tracking_id","datetime</a:t>
            </a:r>
            <a:r>
              <a:rPr lang="en-IN" sz="1200" dirty="0">
                <a:latin typeface="Times New Roman" panose="02020603050405020304" pitchFamily="18" charset="0"/>
                <a:cs typeface="Times New Roman" panose="02020603050405020304" pitchFamily="18" charset="0"/>
              </a:rPr>
              <a:t>"],axis=1,inplace=True)</a:t>
            </a:r>
          </a:p>
          <a:p>
            <a:r>
              <a:rPr lang="en-IN" sz="1200" dirty="0">
                <a:latin typeface="Times New Roman" panose="02020603050405020304" pitchFamily="18" charset="0"/>
                <a:cs typeface="Times New Roman" panose="02020603050405020304" pitchFamily="18" charset="0"/>
              </a:rPr>
              <a:t>x = </a:t>
            </a:r>
            <a:r>
              <a:rPr lang="en-IN" sz="1200" dirty="0" err="1">
                <a:latin typeface="Times New Roman" panose="02020603050405020304" pitchFamily="18" charset="0"/>
                <a:cs typeface="Times New Roman" panose="02020603050405020304" pitchFamily="18" charset="0"/>
              </a:rPr>
              <a:t>train.drop</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windmill_generated_power</a:t>
            </a:r>
            <a:r>
              <a:rPr lang="en-IN" sz="1200" dirty="0">
                <a:latin typeface="Times New Roman" panose="02020603050405020304" pitchFamily="18" charset="0"/>
                <a:cs typeface="Times New Roman" panose="02020603050405020304" pitchFamily="18" charset="0"/>
              </a:rPr>
              <a:t>(kW/h)","</a:t>
            </a:r>
            <a:r>
              <a:rPr lang="en-IN" sz="1200" dirty="0" err="1">
                <a:latin typeface="Times New Roman" panose="02020603050405020304" pitchFamily="18" charset="0"/>
                <a:cs typeface="Times New Roman" panose="02020603050405020304" pitchFamily="18" charset="0"/>
              </a:rPr>
              <a:t>tracking_id","datetime</a:t>
            </a:r>
            <a:r>
              <a:rPr lang="en-IN" sz="1200" dirty="0">
                <a:latin typeface="Times New Roman" panose="02020603050405020304" pitchFamily="18" charset="0"/>
                <a:cs typeface="Times New Roman" panose="02020603050405020304" pitchFamily="18" charset="0"/>
              </a:rPr>
              <a:t>"],axis=1)</a:t>
            </a:r>
          </a:p>
          <a:p>
            <a:r>
              <a:rPr lang="en-IN" sz="1200" dirty="0">
                <a:latin typeface="Times New Roman" panose="02020603050405020304" pitchFamily="18" charset="0"/>
                <a:cs typeface="Times New Roman" panose="02020603050405020304" pitchFamily="18" charset="0"/>
              </a:rPr>
              <a:t>y = train["</a:t>
            </a:r>
            <a:r>
              <a:rPr lang="en-IN" sz="1200" dirty="0" err="1">
                <a:latin typeface="Times New Roman" panose="02020603050405020304" pitchFamily="18" charset="0"/>
                <a:cs typeface="Times New Roman" panose="02020603050405020304" pitchFamily="18" charset="0"/>
              </a:rPr>
              <a:t>windmill_generated_power</a:t>
            </a:r>
            <a:r>
              <a:rPr lang="en-IN" sz="1200" dirty="0">
                <a:latin typeface="Times New Roman" panose="02020603050405020304" pitchFamily="18" charset="0"/>
                <a:cs typeface="Times New Roman" panose="02020603050405020304" pitchFamily="18" charset="0"/>
              </a:rPr>
              <a:t>(kW/h)"]</a:t>
            </a:r>
          </a:p>
          <a:p>
            <a:r>
              <a:rPr lang="en-IN" sz="1200" dirty="0">
                <a:latin typeface="Times New Roman" panose="02020603050405020304" pitchFamily="18" charset="0"/>
                <a:cs typeface="Times New Roman" panose="02020603050405020304" pitchFamily="18" charset="0"/>
              </a:rPr>
              <a:t>from </a:t>
            </a:r>
            <a:r>
              <a:rPr lang="en-IN" sz="1200" dirty="0" err="1">
                <a:latin typeface="Times New Roman" panose="02020603050405020304" pitchFamily="18" charset="0"/>
                <a:cs typeface="Times New Roman" panose="02020603050405020304" pitchFamily="18" charset="0"/>
              </a:rPr>
              <a:t>sklearn.model_selection</a:t>
            </a:r>
            <a:r>
              <a:rPr lang="en-IN" sz="1200" dirty="0">
                <a:latin typeface="Times New Roman" panose="02020603050405020304" pitchFamily="18" charset="0"/>
                <a:cs typeface="Times New Roman" panose="02020603050405020304" pitchFamily="18" charset="0"/>
              </a:rPr>
              <a:t> import </a:t>
            </a:r>
            <a:r>
              <a:rPr lang="en-IN" sz="1200" dirty="0" err="1">
                <a:latin typeface="Times New Roman" panose="02020603050405020304" pitchFamily="18" charset="0"/>
                <a:cs typeface="Times New Roman" panose="02020603050405020304" pitchFamily="18" charset="0"/>
              </a:rPr>
              <a:t>train_test_split</a:t>
            </a:r>
            <a:endParaRPr lang="en-IN" sz="1200" dirty="0">
              <a:latin typeface="Times New Roman" panose="02020603050405020304" pitchFamily="18" charset="0"/>
              <a:cs typeface="Times New Roman" panose="02020603050405020304" pitchFamily="18" charset="0"/>
            </a:endParaRPr>
          </a:p>
          <a:p>
            <a:r>
              <a:rPr lang="en-IN" sz="1200" dirty="0" err="1">
                <a:latin typeface="Times New Roman" panose="02020603050405020304" pitchFamily="18" charset="0"/>
                <a:cs typeface="Times New Roman" panose="02020603050405020304" pitchFamily="18" charset="0"/>
              </a:rPr>
              <a:t>xtrain,xtest,ytrain,ytest</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train_test_split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x,y,test_size</a:t>
            </a:r>
            <a:r>
              <a:rPr lang="en-IN" sz="1200" dirty="0">
                <a:latin typeface="Times New Roman" panose="02020603050405020304" pitchFamily="18" charset="0"/>
                <a:cs typeface="Times New Roman" panose="02020603050405020304" pitchFamily="18" charset="0"/>
              </a:rPr>
              <a:t>=0.2,random_state=0)</a:t>
            </a:r>
          </a:p>
          <a:p>
            <a:r>
              <a:rPr lang="en-IN" sz="1200" dirty="0" err="1">
                <a:latin typeface="Times New Roman" panose="02020603050405020304" pitchFamily="18" charset="0"/>
                <a:cs typeface="Times New Roman" panose="02020603050405020304" pitchFamily="18" charset="0"/>
              </a:rPr>
              <a:t>xgb</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XGBRegressor</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xgb.fit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xtrain,ytrain</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y_train_pred</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xgb.predict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xtrain</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y_test_pred</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xgb.predict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xtest</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print(r2_score(</a:t>
            </a:r>
            <a:r>
              <a:rPr lang="en-IN" sz="1200" dirty="0" err="1">
                <a:latin typeface="Times New Roman" panose="02020603050405020304" pitchFamily="18" charset="0"/>
                <a:cs typeface="Times New Roman" panose="02020603050405020304" pitchFamily="18" charset="0"/>
              </a:rPr>
              <a:t>ytrain,y_train_pred</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print(r2_score(</a:t>
            </a:r>
            <a:r>
              <a:rPr lang="en-IN" sz="1200" dirty="0" err="1">
                <a:latin typeface="Times New Roman" panose="02020603050405020304" pitchFamily="18" charset="0"/>
                <a:cs typeface="Times New Roman" panose="02020603050405020304" pitchFamily="18" charset="0"/>
              </a:rPr>
              <a:t>ytest,y_test_pred</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length = range(</a:t>
            </a:r>
            <a:r>
              <a:rPr lang="en-IN" sz="1200" dirty="0" err="1">
                <a:latin typeface="Times New Roman" panose="02020603050405020304" pitchFamily="18" charset="0"/>
                <a:cs typeface="Times New Roman" panose="02020603050405020304" pitchFamily="18" charset="0"/>
              </a:rPr>
              <a:t>len</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ytest</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plt.plot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length,ytest,label</a:t>
            </a:r>
            <a:r>
              <a:rPr lang="en-IN" sz="1200" dirty="0">
                <a:latin typeface="Times New Roman" panose="02020603050405020304" pitchFamily="18" charset="0"/>
                <a:cs typeface="Times New Roman" panose="02020603050405020304" pitchFamily="18" charset="0"/>
              </a:rPr>
              <a:t>="original")</a:t>
            </a:r>
          </a:p>
          <a:p>
            <a:r>
              <a:rPr lang="en-IN" sz="1200" dirty="0" err="1">
                <a:latin typeface="Times New Roman" panose="02020603050405020304" pitchFamily="18" charset="0"/>
                <a:cs typeface="Times New Roman" panose="02020603050405020304" pitchFamily="18" charset="0"/>
              </a:rPr>
              <a:t>plt.plot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length,y_test_pred,label</a:t>
            </a:r>
            <a:r>
              <a:rPr lang="en-IN" sz="1200" dirty="0">
                <a:latin typeface="Times New Roman" panose="02020603050405020304" pitchFamily="18" charset="0"/>
                <a:cs typeface="Times New Roman" panose="02020603050405020304" pitchFamily="18" charset="0"/>
              </a:rPr>
              <a:t>="predicted")</a:t>
            </a:r>
          </a:p>
          <a:p>
            <a:r>
              <a:rPr lang="en-IN" sz="1200" dirty="0" err="1">
                <a:latin typeface="Times New Roman" panose="02020603050405020304" pitchFamily="18" charset="0"/>
                <a:cs typeface="Times New Roman" panose="02020603050405020304" pitchFamily="18" charset="0"/>
              </a:rPr>
              <a:t>plt.legend</a:t>
            </a:r>
            <a:r>
              <a:rPr lang="en-IN" sz="1200" dirty="0">
                <a:latin typeface="Times New Roman" panose="02020603050405020304" pitchFamily="18" charset="0"/>
                <a:cs typeface="Times New Roman" panose="02020603050405020304" pitchFamily="18" charset="0"/>
              </a:rPr>
              <a:t>()</a:t>
            </a:r>
          </a:p>
          <a:p>
            <a:r>
              <a:rPr lang="en-IN" sz="1200" dirty="0" err="1">
                <a:latin typeface="Times New Roman" panose="02020603050405020304" pitchFamily="18" charset="0"/>
                <a:cs typeface="Times New Roman" panose="02020603050405020304" pitchFamily="18" charset="0"/>
              </a:rPr>
              <a:t>plt.show</a:t>
            </a:r>
            <a:r>
              <a:rPr lang="en-IN"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pred = </a:t>
            </a:r>
            <a:r>
              <a:rPr lang="en-GB" sz="1200" dirty="0" err="1">
                <a:latin typeface="Times New Roman" panose="02020603050405020304" pitchFamily="18" charset="0"/>
                <a:cs typeface="Times New Roman" panose="02020603050405020304" pitchFamily="18" charset="0"/>
              </a:rPr>
              <a:t>xgb.predict</a:t>
            </a:r>
            <a:r>
              <a:rPr lang="en-GB" sz="1200" dirty="0">
                <a:latin typeface="Times New Roman" panose="02020603050405020304" pitchFamily="18" charset="0"/>
                <a:cs typeface="Times New Roman" panose="02020603050405020304" pitchFamily="18" charset="0"/>
              </a:rPr>
              <a:t>(test)</a:t>
            </a:r>
          </a:p>
          <a:p>
            <a:r>
              <a:rPr lang="en-GB" sz="1200" dirty="0">
                <a:latin typeface="Times New Roman" panose="02020603050405020304" pitchFamily="18" charset="0"/>
                <a:cs typeface="Times New Roman" panose="02020603050405020304" pitchFamily="18" charset="0"/>
              </a:rPr>
              <a:t>pred</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503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4" cy="1447800"/>
          </a:xfrm>
        </p:spPr>
        <p:txBody>
          <a:bodyPr/>
          <a:lstStyle/>
          <a:p>
            <a:pPr algn="l"/>
            <a:r>
              <a:rPr lang="en-US" sz="2400" u="sng" dirty="0"/>
              <a:t>Future Developments:</a:t>
            </a:r>
            <a:br>
              <a:rPr lang="en-US" u="sng" dirty="0"/>
            </a:br>
            <a:r>
              <a:rPr lang="en-US" sz="2000" u="sng" dirty="0"/>
              <a:t>Vortex bladeless</a:t>
            </a:r>
          </a:p>
        </p:txBody>
      </p:sp>
      <p:sp>
        <p:nvSpPr>
          <p:cNvPr id="3" name="Content Placeholder 2"/>
          <p:cNvSpPr>
            <a:spLocks noGrp="1"/>
          </p:cNvSpPr>
          <p:nvPr>
            <p:ph idx="1"/>
          </p:nvPr>
        </p:nvSpPr>
        <p:spPr>
          <a:xfrm>
            <a:off x="1289577" y="1866899"/>
            <a:ext cx="7541156" cy="3873501"/>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project of  Re-inventing wind turbines which does not use any  blades for power generation is in progress by a Spanish company vortex bladeless.</a:t>
            </a:r>
          </a:p>
          <a:p>
            <a:r>
              <a:rPr lang="en-US" dirty="0">
                <a:latin typeface="Times New Roman" panose="02020603050405020304" pitchFamily="18" charset="0"/>
                <a:cs typeface="Times New Roman" panose="02020603050405020304" pitchFamily="18" charset="0"/>
              </a:rPr>
              <a:t>Vortex technology uses no blades ,getting energy from wind through oscillation without gears , brakes nor oil . Its design makes it a nice alternative for a greener on-site generation</a:t>
            </a:r>
          </a:p>
          <a:p>
            <a:r>
              <a:rPr lang="en-US" dirty="0">
                <a:latin typeface="Times New Roman" panose="02020603050405020304" pitchFamily="18" charset="0"/>
                <a:cs typeface="Times New Roman" panose="02020603050405020304" pitchFamily="18" charset="0"/>
              </a:rPr>
              <a:t>Vortex reduces manufacturing , operation and maintenance</a:t>
            </a:r>
          </a:p>
          <a:p>
            <a:pPr marL="0" indent="0">
              <a:buNone/>
            </a:pPr>
            <a:r>
              <a:rPr lang="en-US" dirty="0">
                <a:latin typeface="Times New Roman" panose="02020603050405020304" pitchFamily="18" charset="0"/>
                <a:cs typeface="Times New Roman" panose="02020603050405020304" pitchFamily="18" charset="0"/>
              </a:rPr>
              <a:t>     cost drastically and harmless to wildlife.</a:t>
            </a:r>
          </a:p>
          <a:p>
            <a:r>
              <a:rPr lang="en-US" dirty="0">
                <a:latin typeface="Times New Roman" panose="02020603050405020304" pitchFamily="18" charset="0"/>
                <a:cs typeface="Times New Roman" panose="02020603050405020304" pitchFamily="18" charset="0"/>
              </a:rPr>
              <a:t>Reference:</a:t>
            </a:r>
            <a:r>
              <a:rPr lang="en-IN" dirty="0">
                <a:hlinkClick r:id="rId2"/>
              </a:rPr>
              <a:t>Vortex Bladeless Turbine - Reinventing wind energy!</a:t>
            </a:r>
            <a:endParaRPr lang="en-US" dirty="0">
              <a:latin typeface="Times New Roman" panose="02020603050405020304" pitchFamily="18" charset="0"/>
              <a:cs typeface="Times New Roman" panose="02020603050405020304" pitchFamily="18" charset="0"/>
            </a:endParaRPr>
          </a:p>
        </p:txBody>
      </p:sp>
      <p:pic>
        <p:nvPicPr>
          <p:cNvPr id="5122" name="Picture 2" descr="Vortex Bladeless Turbine - Reinventing wind energy!">
            <a:extLst>
              <a:ext uri="{FF2B5EF4-FFF2-40B4-BE49-F238E27FC236}">
                <a16:creationId xmlns:a16="http://schemas.microsoft.com/office/drawing/2014/main" id="{13D13068-C33B-4251-99BC-C4271AD52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8994" y="2438400"/>
            <a:ext cx="3276806" cy="317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027" y="174172"/>
            <a:ext cx="3290887" cy="682171"/>
          </a:xfrm>
        </p:spPr>
        <p:txBody>
          <a:bodyPr>
            <a:normAutofit fontScale="90000"/>
          </a:bodyPr>
          <a:lstStyle/>
          <a:p>
            <a:r>
              <a:rPr lang="en-US" b="1" u="sng" dirty="0"/>
              <a:t>Tools Used:</a:t>
            </a:r>
          </a:p>
        </p:txBody>
      </p:sp>
      <p:sp>
        <p:nvSpPr>
          <p:cNvPr id="3" name="Content Placeholder 2"/>
          <p:cNvSpPr>
            <a:spLocks noGrp="1"/>
          </p:cNvSpPr>
          <p:nvPr>
            <p:ph idx="1"/>
          </p:nvPr>
        </p:nvSpPr>
        <p:spPr>
          <a:xfrm>
            <a:off x="1824945" y="1592942"/>
            <a:ext cx="10018713" cy="3124201"/>
          </a:xfrm>
        </p:spPr>
        <p:txBody>
          <a:bodyPr>
            <a:normAutofit/>
          </a:bodyPr>
          <a:lstStyle/>
          <a:p>
            <a:r>
              <a:rPr lang="en-US" dirty="0" err="1"/>
              <a:t>Jupyter</a:t>
            </a:r>
            <a:r>
              <a:rPr lang="en-US" dirty="0"/>
              <a:t> Notebook</a:t>
            </a:r>
          </a:p>
          <a:p>
            <a:r>
              <a:rPr lang="en-US" dirty="0" err="1"/>
              <a:t>Pandas,Numpy,Seaborn</a:t>
            </a:r>
            <a:r>
              <a:rPr lang="en-US" dirty="0"/>
              <a:t> and </a:t>
            </a:r>
            <a:r>
              <a:rPr lang="en-US" dirty="0" err="1"/>
              <a:t>Matplotlib,sklearn</a:t>
            </a:r>
            <a:endParaRPr lang="en-US" dirty="0"/>
          </a:p>
          <a:p>
            <a:endParaRPr lang="en-US" dirty="0"/>
          </a:p>
          <a:p>
            <a:r>
              <a:rPr lang="en-US" sz="3600" b="1" u="sng" dirty="0"/>
              <a:t>References:</a:t>
            </a:r>
          </a:p>
          <a:p>
            <a:r>
              <a:rPr lang="en-US" sz="2800" b="1" dirty="0"/>
              <a:t> </a:t>
            </a:r>
            <a:r>
              <a:rPr lang="en-US" sz="2800" dirty="0"/>
              <a:t>Refer</a:t>
            </a:r>
            <a:r>
              <a:rPr lang="en-US" sz="2800" b="1" dirty="0"/>
              <a:t> </a:t>
            </a:r>
            <a:r>
              <a:rPr lang="en-US" sz="2800" dirty="0" err="1"/>
              <a:t>kaggle</a:t>
            </a:r>
            <a:r>
              <a:rPr lang="en-US" sz="2800" dirty="0"/>
              <a:t> link for train and test dataset: </a:t>
            </a:r>
            <a:r>
              <a:rPr lang="en-US" sz="2800" b="1" dirty="0">
                <a:hlinkClick r:id="rId2"/>
              </a:rPr>
              <a:t>Link</a:t>
            </a:r>
            <a:r>
              <a:rPr lang="en-US" sz="2800" b="1"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82085" y="5997984"/>
            <a:ext cx="1402235" cy="390620"/>
          </a:xfrm>
          <a:prstGeom prst="rect">
            <a:avLst/>
          </a:prstGeom>
        </p:spPr>
        <p:txBody>
          <a:bodyPr wrap="square">
            <a:spAutoFit/>
          </a:bodyPr>
          <a:lstStyle/>
          <a:p>
            <a:pPr algn="ctr" defTabSz="316520"/>
            <a:r>
              <a:rPr lang="en-IN" sz="969" dirty="0">
                <a:solidFill>
                  <a:prstClr val="black"/>
                </a:solidFill>
                <a:latin typeface="Times New Roman" panose="02020603050405020304" pitchFamily="18" charset="0"/>
                <a:cs typeface="Times New Roman" panose="02020603050405020304" pitchFamily="18" charset="0"/>
              </a:rPr>
              <a:t>Dr.B.R.K.Reddy</a:t>
            </a:r>
          </a:p>
          <a:p>
            <a:pPr algn="ctr" defTabSz="316520"/>
            <a:r>
              <a:rPr lang="en-IN" sz="969" dirty="0">
                <a:solidFill>
                  <a:prstClr val="black"/>
                </a:solidFill>
                <a:latin typeface="Times New Roman" panose="02020603050405020304" pitchFamily="18" charset="0"/>
                <a:cs typeface="Times New Roman" panose="02020603050405020304" pitchFamily="18" charset="0"/>
              </a:rPr>
              <a:t>Program Coordinator</a:t>
            </a:r>
            <a:endParaRPr lang="en-US" sz="969" dirty="0">
              <a:solidFill>
                <a:prstClr val="black"/>
              </a:solidFill>
              <a:latin typeface="Times New Roman" panose="02020603050405020304" pitchFamily="18" charset="0"/>
              <a:cs typeface="Times New Roman" panose="02020603050405020304" pitchFamily="18" charset="0"/>
            </a:endParaRPr>
          </a:p>
        </p:txBody>
      </p:sp>
      <p:sp>
        <p:nvSpPr>
          <p:cNvPr id="4" name="Rectangle 3"/>
          <p:cNvSpPr/>
          <p:nvPr/>
        </p:nvSpPr>
        <p:spPr>
          <a:xfrm>
            <a:off x="6334874" y="5997984"/>
            <a:ext cx="2373923" cy="390620"/>
          </a:xfrm>
          <a:prstGeom prst="rect">
            <a:avLst/>
          </a:prstGeom>
        </p:spPr>
        <p:txBody>
          <a:bodyPr>
            <a:spAutoFit/>
          </a:bodyPr>
          <a:lstStyle/>
          <a:p>
            <a:pPr algn="ctr" defTabSz="316520"/>
            <a:r>
              <a:rPr lang="en-IN" sz="969" dirty="0">
                <a:solidFill>
                  <a:prstClr val="black"/>
                </a:solidFill>
                <a:latin typeface="Times New Roman" panose="02020603050405020304" pitchFamily="18" charset="0"/>
                <a:cs typeface="Times New Roman" panose="02020603050405020304" pitchFamily="18" charset="0"/>
              </a:rPr>
              <a:t>Dr.Ramamurthy  Suri</a:t>
            </a:r>
          </a:p>
          <a:p>
            <a:pPr algn="ctr" defTabSz="316520"/>
            <a:r>
              <a:rPr lang="en-IN" sz="969" dirty="0">
                <a:solidFill>
                  <a:prstClr val="black"/>
                </a:solidFill>
                <a:latin typeface="Times New Roman" panose="02020603050405020304" pitchFamily="18" charset="0"/>
                <a:cs typeface="Times New Roman" panose="02020603050405020304" pitchFamily="18" charset="0"/>
              </a:rPr>
              <a:t>Associate Dean,AAC</a:t>
            </a:r>
            <a:endParaRPr lang="en-US" sz="969" dirty="0">
              <a:solidFill>
                <a:prstClr val="black"/>
              </a:solidFill>
              <a:latin typeface="Times New Roman" panose="02020603050405020304" pitchFamily="18" charset="0"/>
              <a:cs typeface="Times New Roman" panose="02020603050405020304" pitchFamily="18" charset="0"/>
            </a:endParaRPr>
          </a:p>
        </p:txBody>
      </p:sp>
      <p:sp>
        <p:nvSpPr>
          <p:cNvPr id="5" name="Rectangle 4"/>
          <p:cNvSpPr/>
          <p:nvPr/>
        </p:nvSpPr>
        <p:spPr>
          <a:xfrm>
            <a:off x="4131391" y="5602048"/>
            <a:ext cx="854721" cy="262829"/>
          </a:xfrm>
          <a:prstGeom prst="rect">
            <a:avLst/>
          </a:prstGeom>
        </p:spPr>
        <p:txBody>
          <a:bodyPr wrap="none">
            <a:spAutoFit/>
          </a:bodyPr>
          <a:lstStyle/>
          <a:p>
            <a:pPr defTabSz="316520"/>
            <a:r>
              <a:rPr lang="en-IN" sz="969" dirty="0">
                <a:solidFill>
                  <a:prstClr val="black"/>
                </a:solidFill>
                <a:latin typeface="Times New Roman" panose="02020603050405020304" pitchFamily="18" charset="0"/>
                <a:cs typeface="Times New Roman" panose="02020603050405020304" pitchFamily="18" charset="0"/>
              </a:rPr>
              <a:t>   Dr/Ms./Mr</a:t>
            </a:r>
            <a:r>
              <a:rPr lang="en-IN" sz="1108" dirty="0">
                <a:solidFill>
                  <a:prstClr val="black"/>
                </a:solidFill>
                <a:latin typeface="Times New Roman" panose="02020603050405020304" pitchFamily="18" charset="0"/>
                <a:cs typeface="Times New Roman" panose="02020603050405020304" pitchFamily="18" charset="0"/>
              </a:rPr>
              <a:t>.</a:t>
            </a:r>
            <a:endParaRPr lang="en-US" sz="1108" dirty="0">
              <a:solidFill>
                <a:prstClr val="black"/>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084809" y="6058452"/>
            <a:ext cx="1042507" cy="4221"/>
          </a:xfrm>
          <a:prstGeom prst="rect">
            <a:avLst/>
          </a:prstGeom>
        </p:spPr>
      </p:pic>
      <p:sp>
        <p:nvSpPr>
          <p:cNvPr id="7" name="Rectangle 6"/>
          <p:cNvSpPr/>
          <p:nvPr/>
        </p:nvSpPr>
        <p:spPr>
          <a:xfrm>
            <a:off x="3993751" y="6147136"/>
            <a:ext cx="1199367" cy="241476"/>
          </a:xfrm>
          <a:prstGeom prst="rect">
            <a:avLst/>
          </a:prstGeom>
        </p:spPr>
        <p:txBody>
          <a:bodyPr wrap="none">
            <a:spAutoFit/>
          </a:bodyPr>
          <a:lstStyle/>
          <a:p>
            <a:pPr defTabSz="316520"/>
            <a:r>
              <a:rPr lang="en-IN" sz="969" dirty="0">
                <a:solidFill>
                  <a:prstClr val="black"/>
                </a:solidFill>
                <a:latin typeface="Times New Roman" panose="02020603050405020304" pitchFamily="18" charset="0"/>
                <a:cs typeface="Times New Roman" panose="02020603050405020304" pitchFamily="18" charset="0"/>
              </a:rPr>
              <a:t>   Project Supervisor</a:t>
            </a:r>
            <a:endParaRPr lang="en-US" sz="969" dirty="0">
              <a:solidFill>
                <a:prstClr val="black"/>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nvGraphicFramePr>
        <p:xfrm>
          <a:off x="3993751" y="1081880"/>
          <a:ext cx="4204498" cy="2347120"/>
        </p:xfrm>
        <a:graphic>
          <a:graphicData uri="http://schemas.openxmlformats.org/drawingml/2006/table">
            <a:tbl>
              <a:tblPr firstRow="1" bandRow="1">
                <a:tableStyleId>{5C22544A-7EE6-4342-B048-85BDC9FD1C3A}</a:tableStyleId>
              </a:tblPr>
              <a:tblGrid>
                <a:gridCol w="1821364">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011534">
                  <a:extLst>
                    <a:ext uri="{9D8B030D-6E8A-4147-A177-3AD203B41FA5}">
                      <a16:colId xmlns:a16="http://schemas.microsoft.com/office/drawing/2014/main" val="20002"/>
                    </a:ext>
                  </a:extLst>
                </a:gridCol>
              </a:tblGrid>
              <a:tr h="315305">
                <a:tc>
                  <a:txBody>
                    <a:bodyPr/>
                    <a:lstStyle/>
                    <a:p>
                      <a:pPr algn="ctr"/>
                      <a:r>
                        <a:rPr lang="en-SG" sz="1100" b="1" dirty="0">
                          <a:latin typeface="+mn-lt"/>
                        </a:rPr>
                        <a:t>NAME</a:t>
                      </a:r>
                    </a:p>
                  </a:txBody>
                  <a:tcPr marL="24923" marR="24923" marT="24923" marB="24923" anchor="ctr"/>
                </a:tc>
                <a:tc>
                  <a:txBody>
                    <a:bodyPr/>
                    <a:lstStyle/>
                    <a:p>
                      <a:pPr algn="ctr"/>
                      <a:r>
                        <a:rPr lang="en-SG" sz="1100" b="1" dirty="0">
                          <a:latin typeface="+mn-lt"/>
                        </a:rPr>
                        <a:t>ROLL N0</a:t>
                      </a:r>
                    </a:p>
                  </a:txBody>
                  <a:tcPr marL="24923" marR="24923" marT="24923" marB="24923" anchor="ctr"/>
                </a:tc>
                <a:tc>
                  <a:txBody>
                    <a:bodyPr/>
                    <a:lstStyle/>
                    <a:p>
                      <a:pPr algn="ctr"/>
                      <a:r>
                        <a:rPr lang="en-SG" sz="1100" b="1" dirty="0">
                          <a:latin typeface="+mn-lt"/>
                        </a:rPr>
                        <a:t>BRANCH</a:t>
                      </a:r>
                    </a:p>
                  </a:txBody>
                  <a:tcPr marL="24923" marR="24923" marT="24923" marB="24923" anchor="ctr"/>
                </a:tc>
                <a:extLst>
                  <a:ext uri="{0D108BD9-81ED-4DB2-BD59-A6C34878D82A}">
                    <a16:rowId xmlns:a16="http://schemas.microsoft.com/office/drawing/2014/main" val="10000"/>
                  </a:ext>
                </a:extLst>
              </a:tr>
              <a:tr h="293865">
                <a:tc>
                  <a:txBody>
                    <a:bodyPr/>
                    <a:lstStyle/>
                    <a:p>
                      <a:pPr algn="ctr" fontAlgn="ctr"/>
                      <a:r>
                        <a:rPr lang="en-GB" sz="1000" b="0" i="0" u="none" strike="noStrike" dirty="0">
                          <a:solidFill>
                            <a:srgbClr val="000000"/>
                          </a:solidFill>
                          <a:effectLst/>
                          <a:latin typeface="+mn-lt"/>
                        </a:rPr>
                        <a:t>M HEMANTH SAI</a:t>
                      </a:r>
                      <a:endParaRPr lang="en-IN" sz="1000" b="0" i="0" u="none" strike="noStrike" dirty="0">
                        <a:solidFill>
                          <a:srgbClr val="000000"/>
                        </a:solidFill>
                        <a:effectLst/>
                        <a:latin typeface="+mn-lt"/>
                      </a:endParaRPr>
                    </a:p>
                  </a:txBody>
                  <a:tcPr marL="24923" marR="24923" marT="24923" marB="24923" anchor="ctr"/>
                </a:tc>
                <a:tc>
                  <a:txBody>
                    <a:bodyPr/>
                    <a:lstStyle/>
                    <a:p>
                      <a:pPr algn="ctr" fontAlgn="ctr"/>
                      <a:r>
                        <a:rPr lang="en-GB" sz="1000" b="0" i="0" u="none" strike="noStrike" dirty="0">
                          <a:solidFill>
                            <a:srgbClr val="000000"/>
                          </a:solidFill>
                          <a:effectLst/>
                          <a:latin typeface="+mn-lt"/>
                        </a:rPr>
                        <a:t>20241A04F1</a:t>
                      </a:r>
                      <a:endParaRPr lang="en-IN" sz="1000" b="0" i="0" u="none" strike="noStrike" dirty="0">
                        <a:solidFill>
                          <a:srgbClr val="000000"/>
                        </a:solidFill>
                        <a:effectLst/>
                        <a:latin typeface="+mn-lt"/>
                      </a:endParaRPr>
                    </a:p>
                  </a:txBody>
                  <a:tcPr marL="24923" marR="24923" marT="24923" marB="24923" anchor="ctr"/>
                </a:tc>
                <a:tc>
                  <a:txBody>
                    <a:bodyPr/>
                    <a:lstStyle/>
                    <a:p>
                      <a:pPr algn="ctr" fontAlgn="ctr"/>
                      <a:r>
                        <a:rPr lang="en-GB" sz="1000" b="0" i="0" u="none" strike="noStrike" dirty="0">
                          <a:solidFill>
                            <a:srgbClr val="000000"/>
                          </a:solidFill>
                          <a:effectLst/>
                          <a:latin typeface="+mn-lt"/>
                        </a:rPr>
                        <a:t>ECE</a:t>
                      </a: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val="10001"/>
                  </a:ext>
                </a:extLst>
              </a:tr>
              <a:tr h="287555">
                <a:tc>
                  <a:txBody>
                    <a:bodyPr/>
                    <a:lstStyle/>
                    <a:p>
                      <a:pPr algn="ctr" fontAlgn="ctr"/>
                      <a:r>
                        <a:rPr lang="en-GB" sz="1000" b="0" i="0" u="none" strike="noStrike" dirty="0">
                          <a:solidFill>
                            <a:srgbClr val="000000"/>
                          </a:solidFill>
                          <a:effectLst/>
                          <a:latin typeface="+mn-lt"/>
                        </a:rPr>
                        <a:t>LALITESHWAR</a:t>
                      </a:r>
                      <a:endParaRPr lang="en-IN" sz="1000" b="0" i="0" u="none" strike="noStrike" dirty="0">
                        <a:solidFill>
                          <a:srgbClr val="000000"/>
                        </a:solidFill>
                        <a:effectLst/>
                        <a:latin typeface="+mn-lt"/>
                      </a:endParaRPr>
                    </a:p>
                  </a:txBody>
                  <a:tcPr marL="24923" marR="24923" marT="24923" marB="24923" anchor="ctr"/>
                </a:tc>
                <a:tc>
                  <a:txBody>
                    <a:bodyPr/>
                    <a:lstStyle/>
                    <a:p>
                      <a:pPr algn="ctr" fontAlgn="ctr"/>
                      <a:r>
                        <a:rPr lang="en-GB" sz="1000" b="0" i="0" u="none" strike="noStrike" dirty="0">
                          <a:solidFill>
                            <a:srgbClr val="000000"/>
                          </a:solidFill>
                          <a:effectLst/>
                          <a:latin typeface="+mn-lt"/>
                        </a:rPr>
                        <a:t>20241A0526</a:t>
                      </a:r>
                      <a:endParaRPr lang="en-IN" sz="1000" b="0" i="0" u="none" strike="noStrike" dirty="0">
                        <a:solidFill>
                          <a:srgbClr val="000000"/>
                        </a:solidFill>
                        <a:effectLst/>
                        <a:latin typeface="+mn-lt"/>
                      </a:endParaRPr>
                    </a:p>
                  </a:txBody>
                  <a:tcPr marL="24923" marR="24923" marT="24923" marB="24923" anchor="ctr"/>
                </a:tc>
                <a:tc>
                  <a:txBody>
                    <a:bodyPr/>
                    <a:lstStyle/>
                    <a:p>
                      <a:pPr algn="ctr" fontAlgn="ctr"/>
                      <a:r>
                        <a:rPr lang="en-GB" sz="1000" b="0" i="0" u="none" strike="noStrike" dirty="0">
                          <a:solidFill>
                            <a:srgbClr val="000000"/>
                          </a:solidFill>
                          <a:effectLst/>
                          <a:latin typeface="+mn-lt"/>
                        </a:rPr>
                        <a:t>CSE</a:t>
                      </a: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val="3569057315"/>
                  </a:ext>
                </a:extLst>
              </a:tr>
              <a:tr h="287555">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val="162447539"/>
                  </a:ext>
                </a:extLst>
              </a:tr>
              <a:tr h="287555">
                <a:tc>
                  <a:txBody>
                    <a:bodyPr/>
                    <a:lstStyle/>
                    <a:p>
                      <a:pPr algn="ctr" fontAlgn="ctr"/>
                      <a:endParaRPr lang="fi-FI"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val="1403728458"/>
                  </a:ext>
                </a:extLst>
              </a:tr>
              <a:tr h="287555">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val="4267422074"/>
                  </a:ext>
                </a:extLst>
              </a:tr>
              <a:tr h="293865">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val="10002"/>
                  </a:ext>
                </a:extLst>
              </a:tr>
              <a:tr h="293865">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tc>
                  <a:txBody>
                    <a:bodyPr/>
                    <a:lstStyle/>
                    <a:p>
                      <a:pPr algn="ctr" fontAlgn="ctr"/>
                      <a:endParaRPr lang="en-IN" sz="1000" b="0" i="0" u="none" strike="noStrike" dirty="0">
                        <a:solidFill>
                          <a:srgbClr val="000000"/>
                        </a:solidFill>
                        <a:effectLst/>
                        <a:latin typeface="+mn-lt"/>
                      </a:endParaRPr>
                    </a:p>
                  </a:txBody>
                  <a:tcPr marL="24923" marR="24923" marT="24923" marB="24923" anchor="ctr"/>
                </a:tc>
                <a:extLst>
                  <a:ext uri="{0D108BD9-81ED-4DB2-BD59-A6C34878D82A}">
                    <a16:rowId xmlns:a16="http://schemas.microsoft.com/office/drawing/2014/main" val="10003"/>
                  </a:ext>
                </a:extLst>
              </a:tr>
            </a:tbl>
          </a:graphicData>
        </a:graphic>
      </p:graphicFrame>
      <p:sp>
        <p:nvSpPr>
          <p:cNvPr id="9" name="Rectangle 8"/>
          <p:cNvSpPr/>
          <p:nvPr/>
        </p:nvSpPr>
        <p:spPr>
          <a:xfrm>
            <a:off x="4182158" y="3611860"/>
            <a:ext cx="3827685" cy="220188"/>
          </a:xfrm>
          <a:prstGeom prst="rect">
            <a:avLst/>
          </a:prstGeom>
        </p:spPr>
        <p:txBody>
          <a:bodyPr wrap="square">
            <a:spAutoFit/>
          </a:bodyPr>
          <a:lstStyle/>
          <a:p>
            <a:pPr algn="ctr" defTabSz="316520"/>
            <a:r>
              <a:rPr lang="en-IN" sz="831" dirty="0">
                <a:solidFill>
                  <a:prstClr val="black"/>
                </a:solidFill>
                <a:latin typeface="Times New Roman" panose="02020603050405020304" pitchFamily="18" charset="0"/>
                <a:cs typeface="Times New Roman" panose="02020603050405020304" pitchFamily="18" charset="0"/>
              </a:rPr>
              <a:t>This work was not submitted or published earlier for any study</a:t>
            </a:r>
            <a:endParaRPr lang="en-US" sz="831" dirty="0">
              <a:solidFill>
                <a:prstClr val="black"/>
              </a:solidFill>
              <a:latin typeface="Times New Roman" panose="02020603050405020304" pitchFamily="18" charset="0"/>
              <a:cs typeface="Times New Roman" panose="02020603050405020304" pitchFamily="18" charset="0"/>
            </a:endParaRPr>
          </a:p>
        </p:txBody>
      </p:sp>
      <p:pic>
        <p:nvPicPr>
          <p:cNvPr id="14" name="Picture 13"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2077" y="0"/>
            <a:ext cx="4554289" cy="6563199"/>
          </a:xfrm>
          <a:prstGeom prst="rect">
            <a:avLst/>
          </a:prstGeom>
        </p:spPr>
      </p:pic>
    </p:spTree>
    <p:extLst>
      <p:ext uri="{BB962C8B-B14F-4D97-AF65-F5344CB8AC3E}">
        <p14:creationId xmlns:p14="http://schemas.microsoft.com/office/powerpoint/2010/main" val="111749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779" y="668173"/>
            <a:ext cx="1306440" cy="724231"/>
          </a:xfrm>
          <a:prstGeom prst="rect">
            <a:avLst/>
          </a:prstGeom>
        </p:spPr>
      </p:pic>
      <p:sp>
        <p:nvSpPr>
          <p:cNvPr id="8" name="TextBox 7"/>
          <p:cNvSpPr txBox="1"/>
          <p:nvPr/>
        </p:nvSpPr>
        <p:spPr>
          <a:xfrm>
            <a:off x="4534309" y="1650869"/>
            <a:ext cx="3123383" cy="262829"/>
          </a:xfrm>
          <a:prstGeom prst="rect">
            <a:avLst/>
          </a:prstGeom>
          <a:noFill/>
        </p:spPr>
        <p:txBody>
          <a:bodyPr wrap="square" rtlCol="0">
            <a:spAutoFit/>
          </a:bodyPr>
          <a:lstStyle/>
          <a:p>
            <a:pPr algn="ctr" defTabSz="316520"/>
            <a:r>
              <a:rPr lang="en-IN" sz="1108" b="1" u="sng"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p:cNvSpPr txBox="1"/>
          <p:nvPr/>
        </p:nvSpPr>
        <p:spPr>
          <a:xfrm>
            <a:off x="4078165" y="2271563"/>
            <a:ext cx="4035669" cy="2010166"/>
          </a:xfrm>
          <a:prstGeom prst="rect">
            <a:avLst/>
          </a:prstGeom>
          <a:noFill/>
        </p:spPr>
        <p:txBody>
          <a:bodyPr wrap="square" rtlCol="0">
            <a:spAutoFit/>
          </a:bodyPr>
          <a:lstStyle/>
          <a:p>
            <a:pPr algn="just" defTabSz="316520"/>
            <a:r>
              <a:rPr lang="en-GB" sz="831" dirty="0">
                <a:solidFill>
                  <a:prstClr val="black"/>
                </a:solidFill>
                <a:latin typeface="Times New Roman" panose="02020603050405020304" pitchFamily="18" charset="0"/>
                <a:cs typeface="Times New Roman" panose="02020603050405020304" pitchFamily="18" charset="0"/>
              </a:rPr>
              <a:t>We express our deep sense of gratitude to our </a:t>
            </a:r>
            <a:r>
              <a:rPr lang="en-SG" altLang="en-GB" sz="831" dirty="0">
                <a:solidFill>
                  <a:prstClr val="black"/>
                </a:solidFill>
                <a:latin typeface="Times New Roman" panose="02020603050405020304" pitchFamily="18" charset="0"/>
                <a:cs typeface="Times New Roman" panose="02020603050405020304" pitchFamily="18" charset="0"/>
              </a:rPr>
              <a:t>respected</a:t>
            </a:r>
            <a:r>
              <a:rPr lang="en-GB" sz="831" dirty="0">
                <a:solidFill>
                  <a:prstClr val="black"/>
                </a:solidFill>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defTabSz="316520"/>
            <a:endParaRPr lang="en-GB" sz="831" dirty="0">
              <a:solidFill>
                <a:prstClr val="black"/>
              </a:solidFill>
              <a:latin typeface="Times New Roman" panose="02020603050405020304" pitchFamily="18" charset="0"/>
              <a:cs typeface="Times New Roman" panose="02020603050405020304" pitchFamily="18" charset="0"/>
            </a:endParaRPr>
          </a:p>
          <a:p>
            <a:pPr algn="just" defTabSz="316520"/>
            <a:r>
              <a:rPr lang="en-GB" sz="831" dirty="0">
                <a:solidFill>
                  <a:prstClr val="black"/>
                </a:solidFill>
                <a:latin typeface="Times New Roman" panose="02020603050405020304" pitchFamily="18" charset="0"/>
                <a:cs typeface="Times New Roman" panose="02020603050405020304" pitchFamily="18" charset="0"/>
              </a:rPr>
              <a:t>With immense pleasure, we extend our appreciation to our </a:t>
            </a:r>
            <a:r>
              <a:rPr lang="en-SG" altLang="en-GB" sz="831" dirty="0">
                <a:solidFill>
                  <a:prstClr val="black"/>
                </a:solidFill>
                <a:latin typeface="Times New Roman" panose="02020603050405020304" pitchFamily="18" charset="0"/>
                <a:cs typeface="Times New Roman" panose="02020603050405020304" pitchFamily="18" charset="0"/>
              </a:rPr>
              <a:t>respected</a:t>
            </a:r>
            <a:r>
              <a:rPr lang="en-GB" sz="831" dirty="0">
                <a:solidFill>
                  <a:prstClr val="black"/>
                </a:solidFill>
                <a:latin typeface="Times New Roman" panose="02020603050405020304" pitchFamily="18" charset="0"/>
                <a:cs typeface="Times New Roman" panose="02020603050405020304" pitchFamily="18" charset="0"/>
              </a:rPr>
              <a:t> Principal, for permitting us to carry out this project.</a:t>
            </a:r>
          </a:p>
          <a:p>
            <a:pPr algn="just" defTabSz="316520"/>
            <a:endParaRPr lang="en-GB" sz="831" dirty="0">
              <a:solidFill>
                <a:prstClr val="black"/>
              </a:solidFill>
              <a:latin typeface="Times New Roman" panose="02020603050405020304" pitchFamily="18" charset="0"/>
              <a:cs typeface="Times New Roman" panose="02020603050405020304" pitchFamily="18" charset="0"/>
            </a:endParaRPr>
          </a:p>
          <a:p>
            <a:pPr algn="just" defTabSz="316520"/>
            <a:r>
              <a:rPr lang="en-GB" sz="831" dirty="0">
                <a:solidFill>
                  <a:prstClr val="black"/>
                </a:solidFill>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831" dirty="0">
                <a:solidFill>
                  <a:prstClr val="black"/>
                </a:solidFill>
                <a:latin typeface="Times New Roman" panose="02020603050405020304" pitchFamily="18" charset="0"/>
                <a:cs typeface="Times New Roman" panose="02020603050405020304" pitchFamily="18" charset="0"/>
              </a:rPr>
              <a:t>environment</a:t>
            </a:r>
            <a:r>
              <a:rPr lang="en-GB" sz="831" dirty="0">
                <a:solidFill>
                  <a:prstClr val="black"/>
                </a:solidFill>
                <a:latin typeface="Times New Roman" panose="02020603050405020304" pitchFamily="18" charset="0"/>
                <a:cs typeface="Times New Roman" panose="02020603050405020304" pitchFamily="18" charset="0"/>
              </a:rPr>
              <a:t> required for the project completion.</a:t>
            </a:r>
          </a:p>
          <a:p>
            <a:pPr algn="just" defTabSz="316520"/>
            <a:endParaRPr lang="en-GB" sz="831" dirty="0">
              <a:solidFill>
                <a:prstClr val="black"/>
              </a:solidFill>
              <a:latin typeface="Times New Roman" panose="02020603050405020304" pitchFamily="18" charset="0"/>
              <a:cs typeface="Times New Roman" panose="02020603050405020304" pitchFamily="18" charset="0"/>
            </a:endParaRPr>
          </a:p>
          <a:p>
            <a:pPr algn="just" defTabSz="316520"/>
            <a:r>
              <a:rPr lang="en-GB" sz="831" dirty="0">
                <a:solidFill>
                  <a:prstClr val="black"/>
                </a:solidFill>
                <a:latin typeface="Times New Roman" panose="02020603050405020304" pitchFamily="18" charset="0"/>
                <a:cs typeface="Times New Roman" panose="02020603050405020304" pitchFamily="18" charset="0"/>
              </a:rPr>
              <a:t>We are grateful to </a:t>
            </a:r>
            <a:r>
              <a:rPr lang="en-SG" altLang="en-GB" sz="831" dirty="0">
                <a:solidFill>
                  <a:prstClr val="black"/>
                </a:solidFill>
                <a:latin typeface="Times New Roman" panose="02020603050405020304" pitchFamily="18" charset="0"/>
                <a:cs typeface="Times New Roman" panose="02020603050405020304" pitchFamily="18" charset="0"/>
              </a:rPr>
              <a:t>our</a:t>
            </a:r>
            <a:r>
              <a:rPr lang="en-GB" sz="831" dirty="0">
                <a:solidFill>
                  <a:prstClr val="black"/>
                </a:solidFill>
                <a:latin typeface="Times New Roman" panose="02020603050405020304" pitchFamily="18" charset="0"/>
                <a:cs typeface="Times New Roman" panose="02020603050405020304" pitchFamily="18" charset="0"/>
              </a:rPr>
              <a:t> project supervisor who spared valuable time </a:t>
            </a:r>
            <a:r>
              <a:rPr lang="en-SG" sz="831" dirty="0">
                <a:solidFill>
                  <a:prstClr val="black"/>
                </a:solidFill>
                <a:latin typeface="Times New Roman" panose="02020603050405020304" pitchFamily="18" charset="0"/>
                <a:cs typeface="Times New Roman" panose="02020603050405020304" pitchFamily="18" charset="0"/>
              </a:rPr>
              <a:t>to</a:t>
            </a:r>
            <a:r>
              <a:rPr lang="en-GB" sz="831" dirty="0">
                <a:solidFill>
                  <a:prstClr val="black"/>
                </a:solidFill>
                <a:latin typeface="Times New Roman" panose="02020603050405020304" pitchFamily="18" charset="0"/>
                <a:cs typeface="Times New Roman" panose="02020603050405020304" pitchFamily="18" charset="0"/>
              </a:rPr>
              <a:t> </a:t>
            </a:r>
            <a:r>
              <a:rPr lang="en-SG" altLang="en-GB" sz="831" dirty="0">
                <a:solidFill>
                  <a:prstClr val="black"/>
                </a:solidFill>
                <a:latin typeface="Times New Roman" panose="02020603050405020304" pitchFamily="18" charset="0"/>
                <a:cs typeface="Times New Roman" panose="02020603050405020304" pitchFamily="18" charset="0"/>
              </a:rPr>
              <a:t>influence </a:t>
            </a:r>
            <a:r>
              <a:rPr lang="en-GB" sz="831" dirty="0">
                <a:solidFill>
                  <a:prstClr val="black"/>
                </a:solidFill>
                <a:latin typeface="Times New Roman" panose="02020603050405020304" pitchFamily="18" charset="0"/>
                <a:cs typeface="Times New Roman" panose="02020603050405020304" pitchFamily="18" charset="0"/>
              </a:rPr>
              <a:t>us with their novel insights</a:t>
            </a:r>
            <a:r>
              <a:rPr lang="en-SG" altLang="en-GB" sz="831" dirty="0">
                <a:solidFill>
                  <a:prstClr val="black"/>
                </a:solidFill>
                <a:latin typeface="Times New Roman" panose="02020603050405020304" pitchFamily="18" charset="0"/>
                <a:cs typeface="Times New Roman" panose="02020603050405020304" pitchFamily="18" charset="0"/>
              </a:rPr>
              <a:t>.</a:t>
            </a:r>
          </a:p>
          <a:p>
            <a:pPr algn="just" defTabSz="316520"/>
            <a:endParaRPr lang="en-SG" altLang="en-GB" sz="831" dirty="0">
              <a:solidFill>
                <a:prstClr val="black"/>
              </a:solidFill>
              <a:latin typeface="Times New Roman" panose="02020603050405020304" pitchFamily="18" charset="0"/>
              <a:cs typeface="Times New Roman" panose="02020603050405020304" pitchFamily="18" charset="0"/>
            </a:endParaRPr>
          </a:p>
          <a:p>
            <a:pPr algn="just" defTabSz="316520"/>
            <a:r>
              <a:rPr lang="en-GB" sz="831" dirty="0">
                <a:solidFill>
                  <a:prstClr val="black"/>
                </a:solidFill>
                <a:latin typeface="Times New Roman" panose="02020603050405020304" pitchFamily="18" charset="0"/>
                <a:cs typeface="Times New Roman" panose="02020603050405020304" pitchFamily="18" charset="0"/>
              </a:rPr>
              <a:t>We are indebted to </a:t>
            </a:r>
            <a:r>
              <a:rPr lang="en-SG" altLang="en-GB" sz="831" dirty="0">
                <a:solidFill>
                  <a:prstClr val="black"/>
                </a:solidFill>
                <a:latin typeface="Times New Roman" panose="02020603050405020304" pitchFamily="18" charset="0"/>
                <a:cs typeface="Times New Roman" panose="02020603050405020304" pitchFamily="18" charset="0"/>
              </a:rPr>
              <a:t>all the above mentioned people </a:t>
            </a:r>
            <a:r>
              <a:rPr lang="en-GB" sz="831" dirty="0">
                <a:solidFill>
                  <a:prstClr val="black"/>
                </a:solidFill>
                <a:latin typeface="Times New Roman" panose="02020603050405020304" pitchFamily="18" charset="0"/>
                <a:cs typeface="Times New Roman" panose="02020603050405020304" pitchFamily="18" charset="0"/>
              </a:rPr>
              <a:t>without whom we would not have </a:t>
            </a:r>
            <a:r>
              <a:rPr lang="en-SG" altLang="en-GB" sz="831" dirty="0">
                <a:solidFill>
                  <a:prstClr val="black"/>
                </a:solidFill>
                <a:latin typeface="Times New Roman" panose="02020603050405020304" pitchFamily="18" charset="0"/>
                <a:cs typeface="Times New Roman" panose="02020603050405020304" pitchFamily="18" charset="0"/>
              </a:rPr>
              <a:t>concluded</a:t>
            </a:r>
            <a:r>
              <a:rPr lang="en-GB" sz="831" dirty="0">
                <a:solidFill>
                  <a:prstClr val="black"/>
                </a:solidFill>
                <a:latin typeface="Times New Roman" panose="02020603050405020304" pitchFamily="18" charset="0"/>
                <a:cs typeface="Times New Roman" panose="02020603050405020304" pitchFamily="18" charset="0"/>
              </a:rPr>
              <a:t> the project.</a:t>
            </a:r>
            <a:endParaRPr lang="en-IN" sz="831" dirty="0">
              <a:solidFill>
                <a:prstClr val="black"/>
              </a:solidFill>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8856" y="147401"/>
            <a:ext cx="4554289" cy="6563199"/>
          </a:xfrm>
          <a:prstGeom prst="rect">
            <a:avLst/>
          </a:prstGeom>
        </p:spPr>
      </p:pic>
    </p:spTree>
    <p:extLst>
      <p:ext uri="{BB962C8B-B14F-4D97-AF65-F5344CB8AC3E}">
        <p14:creationId xmlns:p14="http://schemas.microsoft.com/office/powerpoint/2010/main" val="321128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087E-50B0-4A36-8B54-2DF0FF99CF4A}"/>
              </a:ext>
            </a:extLst>
          </p:cNvPr>
          <p:cNvSpPr>
            <a:spLocks noGrp="1"/>
          </p:cNvSpPr>
          <p:nvPr>
            <p:ph type="ctrTitle"/>
          </p:nvPr>
        </p:nvSpPr>
        <p:spPr/>
        <p:txBody>
          <a:bodyPr/>
          <a:lstStyle/>
          <a:p>
            <a:r>
              <a:rPr lang="en-GB" dirty="0"/>
              <a:t>A FINE WINDY DAY</a:t>
            </a:r>
            <a:endParaRPr lang="en-IN" dirty="0"/>
          </a:p>
        </p:txBody>
      </p:sp>
      <p:sp>
        <p:nvSpPr>
          <p:cNvPr id="3" name="Subtitle 2">
            <a:extLst>
              <a:ext uri="{FF2B5EF4-FFF2-40B4-BE49-F238E27FC236}">
                <a16:creationId xmlns:a16="http://schemas.microsoft.com/office/drawing/2014/main" id="{E02B60D8-34FA-4325-9821-359CBC68920E}"/>
              </a:ext>
            </a:extLst>
          </p:cNvPr>
          <p:cNvSpPr>
            <a:spLocks noGrp="1"/>
          </p:cNvSpPr>
          <p:nvPr>
            <p:ph type="subTitle" idx="1"/>
          </p:nvPr>
        </p:nvSpPr>
        <p:spPr/>
        <p:txBody>
          <a:bodyPr>
            <a:normAutofit/>
          </a:bodyPr>
          <a:lstStyle/>
          <a:p>
            <a:r>
              <a:rPr lang="en-GB" sz="1600" dirty="0"/>
              <a:t>PREDICTION OF POWER GENERATED BY WIND TURBINES</a:t>
            </a:r>
            <a:endParaRPr lang="en-IN" sz="1600" dirty="0"/>
          </a:p>
        </p:txBody>
      </p:sp>
    </p:spTree>
    <p:extLst>
      <p:ext uri="{BB962C8B-B14F-4D97-AF65-F5344CB8AC3E}">
        <p14:creationId xmlns:p14="http://schemas.microsoft.com/office/powerpoint/2010/main" val="57057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985E-5DEF-46DA-BB1F-923178C763ED}"/>
              </a:ext>
            </a:extLst>
          </p:cNvPr>
          <p:cNvSpPr>
            <a:spLocks noGrp="1"/>
          </p:cNvSpPr>
          <p:nvPr>
            <p:ph type="title"/>
          </p:nvPr>
        </p:nvSpPr>
        <p:spPr/>
        <p:txBody>
          <a:bodyPr/>
          <a:lstStyle/>
          <a:p>
            <a:pPr algn="l"/>
            <a:r>
              <a:rPr lang="en-GB" b="1" u="sng" dirty="0"/>
              <a:t>ABSTRACT:</a:t>
            </a:r>
            <a:endParaRPr lang="en-IN" b="1" u="sng" dirty="0"/>
          </a:p>
        </p:txBody>
      </p:sp>
      <p:sp>
        <p:nvSpPr>
          <p:cNvPr id="3" name="Content Placeholder 2">
            <a:extLst>
              <a:ext uri="{FF2B5EF4-FFF2-40B4-BE49-F238E27FC236}">
                <a16:creationId xmlns:a16="http://schemas.microsoft.com/office/drawing/2014/main" id="{E35C78F1-D41E-42AF-B891-D389D1DCEA26}"/>
              </a:ext>
            </a:extLst>
          </p:cNvPr>
          <p:cNvSpPr>
            <a:spLocks noGrp="1"/>
          </p:cNvSpPr>
          <p:nvPr>
            <p:ph idx="1"/>
          </p:nvPr>
        </p:nvSpPr>
        <p:spPr>
          <a:xfrm>
            <a:off x="1391830" y="2160573"/>
            <a:ext cx="10373989" cy="4588186"/>
          </a:xfrm>
        </p:spPr>
        <p:txBody>
          <a:bodyPr/>
          <a:lstStyle/>
          <a:p>
            <a:pPr marL="0" indent="0" algn="just">
              <a:buNone/>
            </a:pPr>
            <a:r>
              <a:rPr lang="en-GB" sz="3200" dirty="0">
                <a:latin typeface="Times New Roman" pitchFamily="18" charset="0"/>
                <a:cs typeface="Times New Roman" pitchFamily="18" charset="0"/>
              </a:rPr>
              <a:t>In this project, we were asked to experiment with a real-world dataset, and to explore how machine learning algorithms can be used to find the patterns in data. We were expected to build a sophisticated Machine Learning model that predicts the power that is generated (in KW/h) based on the various features provided in the dataset.</a:t>
            </a:r>
            <a:endParaRPr lang="en-IN" sz="3200" dirty="0">
              <a:latin typeface="Times New Roman" pitchFamily="18" charset="0"/>
              <a:cs typeface="Times New Roman" pitchFamily="18" charset="0"/>
            </a:endParaRPr>
          </a:p>
          <a:p>
            <a:pPr algn="just"/>
            <a:endParaRPr lang="en-IN" dirty="0"/>
          </a:p>
        </p:txBody>
      </p:sp>
    </p:spTree>
    <p:extLst>
      <p:ext uri="{BB962C8B-B14F-4D97-AF65-F5344CB8AC3E}">
        <p14:creationId xmlns:p14="http://schemas.microsoft.com/office/powerpoint/2010/main" val="6556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4D0D-AEE7-40CD-8D03-A0B6FE0E0C08}"/>
              </a:ext>
            </a:extLst>
          </p:cNvPr>
          <p:cNvSpPr>
            <a:spLocks noGrp="1"/>
          </p:cNvSpPr>
          <p:nvPr>
            <p:ph type="title"/>
          </p:nvPr>
        </p:nvSpPr>
        <p:spPr>
          <a:xfrm>
            <a:off x="1510437" y="0"/>
            <a:ext cx="10018713" cy="1759130"/>
          </a:xfrm>
        </p:spPr>
        <p:txBody>
          <a:bodyPr/>
          <a:lstStyle/>
          <a:p>
            <a:pPr algn="l"/>
            <a:r>
              <a:rPr lang="en-GB" b="1" u="sng" dirty="0"/>
              <a:t>INTRODUCTION:</a:t>
            </a:r>
            <a:endParaRPr lang="en-IN" b="1" u="sng" dirty="0"/>
          </a:p>
        </p:txBody>
      </p:sp>
      <p:sp>
        <p:nvSpPr>
          <p:cNvPr id="3" name="Content Placeholder 2">
            <a:extLst>
              <a:ext uri="{FF2B5EF4-FFF2-40B4-BE49-F238E27FC236}">
                <a16:creationId xmlns:a16="http://schemas.microsoft.com/office/drawing/2014/main" id="{E550BD7E-4DE5-46D3-98F9-CBAE4FC3BE15}"/>
              </a:ext>
            </a:extLst>
          </p:cNvPr>
          <p:cNvSpPr>
            <a:spLocks noGrp="1"/>
          </p:cNvSpPr>
          <p:nvPr>
            <p:ph idx="1"/>
          </p:nvPr>
        </p:nvSpPr>
        <p:spPr>
          <a:xfrm>
            <a:off x="1850070" y="-180705"/>
            <a:ext cx="10018713" cy="3124201"/>
          </a:xfrm>
        </p:spPr>
        <p:txBody>
          <a:bodyPr>
            <a:noAutofit/>
          </a:bodyPr>
          <a:lstStyle/>
          <a:p>
            <a:pPr marL="0" indent="0">
              <a:buNone/>
            </a:pPr>
            <a:endParaRPr lang="en-GB" sz="3600" dirty="0">
              <a:latin typeface="Aldhabi" panose="01000000000000000000" pitchFamily="2" charset="-78"/>
              <a:cs typeface="Aldhabi" panose="01000000000000000000" pitchFamily="2" charset="-78"/>
            </a:endParaRPr>
          </a:p>
          <a:p>
            <a:pPr marL="0" indent="0">
              <a:buNone/>
            </a:pPr>
            <a:endParaRPr lang="en-GB" sz="3600" dirty="0">
              <a:latin typeface="Aldhabi" panose="01000000000000000000" pitchFamily="2" charset="-78"/>
              <a:cs typeface="Aldhabi" panose="01000000000000000000" pitchFamily="2" charset="-78"/>
            </a:endParaRPr>
          </a:p>
          <a:p>
            <a:pPr marL="0" indent="0">
              <a:buNone/>
            </a:pPr>
            <a:endParaRPr lang="en-GB" sz="3600" dirty="0">
              <a:latin typeface="Aldhabi" panose="01000000000000000000" pitchFamily="2" charset="-78"/>
              <a:cs typeface="Aldhabi" panose="01000000000000000000" pitchFamily="2" charset="-78"/>
            </a:endParaRPr>
          </a:p>
          <a:p>
            <a:pPr marL="0" indent="0">
              <a:buNone/>
            </a:pPr>
            <a:endParaRPr lang="en-GB" sz="3600" dirty="0">
              <a:latin typeface="Aldhabi" panose="01000000000000000000" pitchFamily="2" charset="-78"/>
              <a:cs typeface="Aldhabi" panose="01000000000000000000" pitchFamily="2" charset="-78"/>
            </a:endParaRPr>
          </a:p>
          <a:p>
            <a:pPr marL="0" indent="0">
              <a:buNone/>
            </a:pPr>
            <a:r>
              <a:rPr lang="en-GB" dirty="0">
                <a:cs typeface="Aldhabi" panose="01000000000000000000" pitchFamily="2" charset="-78"/>
              </a:rPr>
              <a:t>Switching to renewable energy sources is a great way to reduce dependency on imported fuels and increase cost efficiency. It is time we move towards a low-carbon future by embracing solar, hydro, geothermal energy and so on, to protect mother nature . An efficient energy source that has been gaining popularity around the world is wind turbines. Wind turbines generate power by capturing the kinetic energy of the wind. Factors such as temperature, wind direction, turbine status, weather, blade length, and so on influence the amount of power generated.</a:t>
            </a:r>
            <a:endParaRPr lang="en-IN" dirty="0"/>
          </a:p>
        </p:txBody>
      </p:sp>
    </p:spTree>
    <p:extLst>
      <p:ext uri="{BB962C8B-B14F-4D97-AF65-F5344CB8AC3E}">
        <p14:creationId xmlns:p14="http://schemas.microsoft.com/office/powerpoint/2010/main" val="368342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2CB1-5D01-439B-98AD-6BE693D62F69}"/>
              </a:ext>
            </a:extLst>
          </p:cNvPr>
          <p:cNvSpPr>
            <a:spLocks noGrp="1"/>
          </p:cNvSpPr>
          <p:nvPr>
            <p:ph type="title"/>
          </p:nvPr>
        </p:nvSpPr>
        <p:spPr/>
        <p:txBody>
          <a:bodyPr/>
          <a:lstStyle/>
          <a:p>
            <a:pPr algn="l"/>
            <a:r>
              <a:rPr lang="en-GB" b="1" u="sng" dirty="0"/>
              <a:t>Algorithm:</a:t>
            </a:r>
            <a:endParaRPr lang="en-IN" b="1" u="sng" dirty="0"/>
          </a:p>
        </p:txBody>
      </p:sp>
      <p:sp>
        <p:nvSpPr>
          <p:cNvPr id="3" name="Content Placeholder 2">
            <a:extLst>
              <a:ext uri="{FF2B5EF4-FFF2-40B4-BE49-F238E27FC236}">
                <a16:creationId xmlns:a16="http://schemas.microsoft.com/office/drawing/2014/main" id="{97A13E61-8A86-4CF0-BE24-7EF6F7CBDD07}"/>
              </a:ext>
            </a:extLst>
          </p:cNvPr>
          <p:cNvSpPr>
            <a:spLocks noGrp="1"/>
          </p:cNvSpPr>
          <p:nvPr>
            <p:ph idx="1"/>
          </p:nvPr>
        </p:nvSpPr>
        <p:spPr>
          <a:xfrm>
            <a:off x="1484310" y="1901629"/>
            <a:ext cx="10018713" cy="3889572"/>
          </a:xfrm>
        </p:spPr>
        <p:txBody>
          <a:bodyPr>
            <a:normAutofit lnSpcReduction="10000"/>
          </a:bodyPr>
          <a:lstStyle/>
          <a:p>
            <a:pPr marL="0" indent="0">
              <a:buNone/>
            </a:pPr>
            <a:r>
              <a:rPr lang="en-GB" b="1" u="sng" dirty="0"/>
              <a:t>Extreme Gradient Boosting Algorithm(XGBOOST)</a:t>
            </a:r>
          </a:p>
          <a:p>
            <a:pPr marL="0" indent="0">
              <a:buNone/>
            </a:pPr>
            <a:r>
              <a:rPr lang="en-GB" dirty="0"/>
              <a:t>Gradient boosting refers to a class of ensemble machine learning algorithms that can be used for classification or regression predictive modelling problems . Ensembles are constructed from decision tree models. Trees are added one at a time to the ensemble and fit to correct the prediction errors made by prior models. This is a type of ensemble machine learning model referred to as boosting . Models are fit using any arbitrary differentiable loss function and gradient descent optimization algorithm. This gives the technique its name, “gradient boosting,” as the loss gradient is minimized as the model is fit, much like a neural network.</a:t>
            </a:r>
            <a:endParaRPr lang="en-IN" dirty="0"/>
          </a:p>
        </p:txBody>
      </p:sp>
    </p:spTree>
    <p:extLst>
      <p:ext uri="{BB962C8B-B14F-4D97-AF65-F5344CB8AC3E}">
        <p14:creationId xmlns:p14="http://schemas.microsoft.com/office/powerpoint/2010/main" val="311196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876" y="-222069"/>
            <a:ext cx="10018713" cy="1752599"/>
          </a:xfrm>
        </p:spPr>
        <p:txBody>
          <a:bodyPr/>
          <a:lstStyle/>
          <a:p>
            <a:r>
              <a:rPr lang="en-US" b="1" u="sng" dirty="0"/>
              <a:t>Project Overflow:</a:t>
            </a:r>
          </a:p>
        </p:txBody>
      </p:sp>
      <p:sp>
        <p:nvSpPr>
          <p:cNvPr id="3" name="Content Placeholder 2"/>
          <p:cNvSpPr>
            <a:spLocks noGrp="1"/>
          </p:cNvSpPr>
          <p:nvPr>
            <p:ph idx="1"/>
          </p:nvPr>
        </p:nvSpPr>
        <p:spPr>
          <a:xfrm>
            <a:off x="1577670" y="2061028"/>
            <a:ext cx="10018713" cy="4615543"/>
          </a:xfrm>
        </p:spPr>
        <p:txBody>
          <a:bodyPr>
            <a:normAutofit fontScale="92500"/>
          </a:bodyPr>
          <a:lstStyle/>
          <a:p>
            <a:r>
              <a:rPr lang="en-US" dirty="0"/>
              <a:t>The dataset of the project is taken from the </a:t>
            </a:r>
            <a:r>
              <a:rPr lang="en-US" dirty="0" err="1"/>
              <a:t>kaggle</a:t>
            </a:r>
            <a:r>
              <a:rPr lang="en-US" dirty="0"/>
              <a:t> website. There are two datasets ,train dataset on which the model is build and algorithm is applied and the test dataset for which the power generated by the windmill is to be predicted.</a:t>
            </a:r>
          </a:p>
          <a:p>
            <a:r>
              <a:rPr lang="en-US" sz="3600" b="1" u="sng" dirty="0"/>
              <a:t>Data Exploration and Analysis:</a:t>
            </a:r>
          </a:p>
          <a:p>
            <a:pPr>
              <a:buNone/>
            </a:pPr>
            <a:r>
              <a:rPr lang="en-US" dirty="0"/>
              <a:t>   </a:t>
            </a:r>
            <a:r>
              <a:rPr lang="en-US" u="sng" dirty="0"/>
              <a:t> </a:t>
            </a:r>
            <a:r>
              <a:rPr lang="en-US" sz="3200" u="sng" dirty="0"/>
              <a:t>Preprocessing the train dataset:</a:t>
            </a:r>
          </a:p>
          <a:p>
            <a:r>
              <a:rPr lang="en-US" dirty="0"/>
              <a:t>The train dataset has the following 22 features.</a:t>
            </a:r>
          </a:p>
          <a:p>
            <a:r>
              <a:rPr lang="en-US" dirty="0"/>
              <a:t>Out of 22 features 19 features(excluding </a:t>
            </a:r>
            <a:r>
              <a:rPr lang="en-US" dirty="0" err="1"/>
              <a:t>datetime</a:t>
            </a:r>
            <a:r>
              <a:rPr lang="en-US" dirty="0"/>
              <a:t> ,</a:t>
            </a:r>
          </a:p>
          <a:p>
            <a:pPr>
              <a:buNone/>
            </a:pPr>
            <a:r>
              <a:rPr lang="en-US" dirty="0"/>
              <a:t>    </a:t>
            </a:r>
            <a:r>
              <a:rPr lang="en-US" dirty="0" err="1"/>
              <a:t>tracking_id</a:t>
            </a:r>
            <a:r>
              <a:rPr lang="en-US" dirty="0"/>
              <a:t> , atmospheric pressure(Pascal) columns) </a:t>
            </a:r>
          </a:p>
          <a:p>
            <a:pPr>
              <a:buNone/>
            </a:pPr>
            <a:r>
              <a:rPr lang="en-US" dirty="0"/>
              <a:t>    are used to build the  predictive model.</a:t>
            </a:r>
          </a:p>
          <a:p>
            <a:endParaRPr lang="en-US" dirty="0"/>
          </a:p>
          <a:p>
            <a:pPr>
              <a:buNone/>
            </a:pPr>
            <a:endParaRPr lang="en-US" dirty="0"/>
          </a:p>
          <a:p>
            <a:pPr>
              <a:buNone/>
            </a:pPr>
            <a:endParaRPr lang="en-US" dirty="0"/>
          </a:p>
          <a:p>
            <a:pPr>
              <a:buNone/>
            </a:pPr>
            <a:endParaRPr lang="en-US" dirty="0"/>
          </a:p>
        </p:txBody>
      </p:sp>
      <p:pic>
        <p:nvPicPr>
          <p:cNvPr id="6" name="Picture 5" descr="02.PNG"/>
          <p:cNvPicPr>
            <a:picLocks noChangeAspect="1"/>
          </p:cNvPicPr>
          <p:nvPr/>
        </p:nvPicPr>
        <p:blipFill>
          <a:blip r:embed="rId2"/>
          <a:stretch>
            <a:fillRect/>
          </a:stretch>
        </p:blipFill>
        <p:spPr>
          <a:xfrm>
            <a:off x="8612033" y="2698021"/>
            <a:ext cx="2857899" cy="394390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TM03457496[[fn=Parallax]]</Template>
  <TotalTime>1136</TotalTime>
  <Words>2883</Words>
  <Application>Microsoft Office PowerPoint</Application>
  <PresentationFormat>Widescreen</PresentationFormat>
  <Paragraphs>244</Paragraphs>
  <Slides>25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Aldhabi</vt:lpstr>
      <vt:lpstr>Arial</vt:lpstr>
      <vt:lpstr>Arial Unicode MS</vt:lpstr>
      <vt:lpstr>Calibri</vt:lpstr>
      <vt:lpstr>Calibri Light</vt:lpstr>
      <vt:lpstr>Corbel</vt:lpstr>
      <vt:lpstr>Courier New</vt:lpstr>
      <vt:lpstr>Times New Roman</vt:lpstr>
      <vt:lpstr>Parallax</vt:lpstr>
      <vt:lpstr>Office Theme</vt:lpstr>
      <vt:lpstr>PowerPoint Presentation</vt:lpstr>
      <vt:lpstr>PowerPoint Presentation</vt:lpstr>
      <vt:lpstr>PowerPoint Presentation</vt:lpstr>
      <vt:lpstr>PowerPoint Presentation</vt:lpstr>
      <vt:lpstr>A FINE WINDY DAY</vt:lpstr>
      <vt:lpstr>ABSTRACT:</vt:lpstr>
      <vt:lpstr>INTRODUCTION:</vt:lpstr>
      <vt:lpstr>Algorithm:</vt:lpstr>
      <vt:lpstr>Project Overflow:</vt:lpstr>
      <vt:lpstr>Handling Null Values:</vt:lpstr>
      <vt:lpstr>Feature Engineering:</vt:lpstr>
      <vt:lpstr>Data Visualization:</vt:lpstr>
      <vt:lpstr>PowerPoint Presentation</vt:lpstr>
      <vt:lpstr>PowerPoint Presentation</vt:lpstr>
      <vt:lpstr>PowerPoint Presentation</vt:lpstr>
      <vt:lpstr>Handling Null Values:</vt:lpstr>
      <vt:lpstr>Feature Engineering:</vt:lpstr>
      <vt:lpstr>Model creation:</vt:lpstr>
      <vt:lpstr>Accuracy plot:</vt:lpstr>
      <vt:lpstr>Code:</vt:lpstr>
      <vt:lpstr>PowerPoint Presentation</vt:lpstr>
      <vt:lpstr>PowerPoint Presentation</vt:lpstr>
      <vt:lpstr>PowerPoint Presentation</vt:lpstr>
      <vt:lpstr>Future Developments: Vortex bladeless</vt:lpstr>
      <vt:lpstr>Tools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FINE WINDY DAY</dc:title>
  <dc:creator>ROHITH REDDY VANAPATLA</dc:creator>
  <cp:lastModifiedBy>ROHITH REDDY VANAPATLA</cp:lastModifiedBy>
  <cp:revision>27</cp:revision>
  <dcterms:created xsi:type="dcterms:W3CDTF">2021-08-17T06:39:01Z</dcterms:created>
  <dcterms:modified xsi:type="dcterms:W3CDTF">2021-08-21T06:21:07Z</dcterms:modified>
</cp:coreProperties>
</file>