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8" r:id="rId5"/>
    <p:sldId id="260" r:id="rId6"/>
    <p:sldId id="269" r:id="rId7"/>
    <p:sldId id="261" r:id="rId8"/>
    <p:sldId id="270" r:id="rId9"/>
    <p:sldId id="262" r:id="rId10"/>
    <p:sldId id="263" r:id="rId11"/>
    <p:sldId id="271" r:id="rId12"/>
    <p:sldId id="264" r:id="rId13"/>
    <p:sldId id="265" r:id="rId14"/>
    <p:sldId id="272" r:id="rId15"/>
    <p:sldId id="266" r:id="rId16"/>
    <p:sldId id="267" r:id="rId17"/>
    <p:sldId id="273" r:id="rId18"/>
    <p:sldId id="274" r:id="rId19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C0D"/>
    <a:srgbClr val="E99E17"/>
    <a:srgbClr val="448FCD"/>
    <a:srgbClr val="EB6E3B"/>
    <a:srgbClr val="F2E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\OneDrive\Desktop\Power%20BI%20-%20Reports\Consumer%20Goods%20Insights\Business%20Request-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\OneDrive\Desktop\Power%20BI%20-%20Reports\Consumer%20Goods%20Insights\Business%20Request-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\OneDrive\Desktop\Power%20BI%20-%20Reports\Consumer%20Goods%20Insights\Business%20Request-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\OneDrive\Desktop\Power%20BI%20-%20Reports\Consumer%20Goods%20Insights\Business%20Request-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\OneDrive\Desktop\Power%20BI%20-%20Reports\Consumer%20Goods%20Insights\Business%20Request-8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\OneDrive\Desktop\Power%20BI%20-%20Reports\Consumer%20Goods%20Insights\Business%20Request-1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12"/>
            <c:spPr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'Business Request-2'!$A$1:$B$1</c:f>
              <c:strCache>
                <c:ptCount val="2"/>
                <c:pt idx="0">
                  <c:v>unique_products_2020</c:v>
                </c:pt>
                <c:pt idx="1">
                  <c:v>unique_products_2021</c:v>
                </c:pt>
              </c:strCache>
            </c:strRef>
          </c:cat>
          <c:val>
            <c:numRef>
              <c:f>'Business Request-2'!$A$2:$B$2</c:f>
              <c:numCache>
                <c:formatCode>General</c:formatCode>
                <c:ptCount val="2"/>
                <c:pt idx="0">
                  <c:v>245</c:v>
                </c:pt>
                <c:pt idx="1">
                  <c:v>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54-41A3-AD25-A308F4BDF46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99840447"/>
        <c:axId val="1899843327"/>
      </c:lineChart>
      <c:catAx>
        <c:axId val="1899840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843327"/>
        <c:crosses val="autoZero"/>
        <c:auto val="1"/>
        <c:lblAlgn val="ctr"/>
        <c:lblOffset val="100"/>
        <c:noMultiLvlLbl val="0"/>
      </c:catAx>
      <c:valAx>
        <c:axId val="1899843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840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'Business Request-3'!$A$2:$A$7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'Business Request-3'!$B$2:$B$7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72-4745-9B4A-02B390958B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08848736"/>
        <c:axId val="1908849696"/>
      </c:barChart>
      <c:catAx>
        <c:axId val="190884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849696"/>
        <c:crosses val="autoZero"/>
        <c:auto val="1"/>
        <c:lblAlgn val="ctr"/>
        <c:lblOffset val="100"/>
        <c:noMultiLvlLbl val="0"/>
      </c:catAx>
      <c:valAx>
        <c:axId val="190884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84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'Business Request-4'!$B$1</c:f>
              <c:strCache>
                <c:ptCount val="1"/>
                <c:pt idx="0">
                  <c:v>product_count_2020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'Business Request-4'!$A$2:$A$7</c:f>
              <c:strCache>
                <c:ptCount val="6"/>
                <c:pt idx="0">
                  <c:v>Peripherals</c:v>
                </c:pt>
                <c:pt idx="1">
                  <c:v>Accessories</c:v>
                </c:pt>
                <c:pt idx="2">
                  <c:v>Notebook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'Business Request-4'!$B$2:$B$7</c:f>
              <c:numCache>
                <c:formatCode>General</c:formatCode>
                <c:ptCount val="6"/>
                <c:pt idx="0">
                  <c:v>59</c:v>
                </c:pt>
                <c:pt idx="1">
                  <c:v>69</c:v>
                </c:pt>
                <c:pt idx="2">
                  <c:v>92</c:v>
                </c:pt>
                <c:pt idx="3">
                  <c:v>7</c:v>
                </c:pt>
                <c:pt idx="4">
                  <c:v>12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35-4953-9ED9-95E07647186C}"/>
            </c:ext>
          </c:extLst>
        </c:ser>
        <c:ser>
          <c:idx val="1"/>
          <c:order val="1"/>
          <c:tx>
            <c:strRef>
              <c:f>'Business Request-4'!$C$1</c:f>
              <c:strCache>
                <c:ptCount val="1"/>
                <c:pt idx="0">
                  <c:v>product_count_2021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'Business Request-4'!$A$2:$A$7</c:f>
              <c:strCache>
                <c:ptCount val="6"/>
                <c:pt idx="0">
                  <c:v>Peripherals</c:v>
                </c:pt>
                <c:pt idx="1">
                  <c:v>Accessories</c:v>
                </c:pt>
                <c:pt idx="2">
                  <c:v>Notebook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'Business Request-4'!$C$2:$C$7</c:f>
              <c:numCache>
                <c:formatCode>General</c:formatCode>
                <c:ptCount val="6"/>
                <c:pt idx="0">
                  <c:v>75</c:v>
                </c:pt>
                <c:pt idx="1">
                  <c:v>103</c:v>
                </c:pt>
                <c:pt idx="2">
                  <c:v>108</c:v>
                </c:pt>
                <c:pt idx="3">
                  <c:v>22</c:v>
                </c:pt>
                <c:pt idx="4">
                  <c:v>17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35-4953-9ED9-95E0764718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67382720"/>
        <c:axId val="1567383200"/>
      </c:barChart>
      <c:catAx>
        <c:axId val="1567382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7383200"/>
        <c:crosses val="autoZero"/>
        <c:auto val="1"/>
        <c:lblAlgn val="ctr"/>
        <c:lblOffset val="100"/>
        <c:noMultiLvlLbl val="0"/>
      </c:catAx>
      <c:valAx>
        <c:axId val="1567383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738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'Business Request-6'!$B$2:$B$6</c:f>
              <c:strCache>
                <c:ptCount val="5"/>
                <c:pt idx="0">
                  <c:v>Flipkart</c:v>
                </c:pt>
                <c:pt idx="1">
                  <c:v>Viveks</c:v>
                </c:pt>
                <c:pt idx="2">
                  <c:v>Ezone</c:v>
                </c:pt>
                <c:pt idx="3">
                  <c:v>Croma</c:v>
                </c:pt>
                <c:pt idx="4">
                  <c:v>Amazon </c:v>
                </c:pt>
              </c:strCache>
            </c:strRef>
          </c:cat>
          <c:val>
            <c:numRef>
              <c:f>'Business Request-6'!$C$2:$C$6</c:f>
              <c:numCache>
                <c:formatCode>General</c:formatCode>
                <c:ptCount val="5"/>
                <c:pt idx="0">
                  <c:v>0.30830000000000002</c:v>
                </c:pt>
                <c:pt idx="1">
                  <c:v>0.30380000000000001</c:v>
                </c:pt>
                <c:pt idx="2">
                  <c:v>0.30280000000000001</c:v>
                </c:pt>
                <c:pt idx="3">
                  <c:v>0.30249999999999999</c:v>
                </c:pt>
                <c:pt idx="4">
                  <c:v>0.29330000000000001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5C-4DFE-A762-A2177F8459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58580080"/>
        <c:axId val="658580560"/>
      </c:barChart>
      <c:catAx>
        <c:axId val="658580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580560"/>
        <c:crosses val="autoZero"/>
        <c:auto val="1"/>
        <c:lblAlgn val="ctr"/>
        <c:lblOffset val="100"/>
        <c:noMultiLvlLbl val="0"/>
      </c:catAx>
      <c:valAx>
        <c:axId val="6585805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58580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'[Business Request-8.xlsx]Business Request-8'!$A$1</c:f>
              <c:strCache>
                <c:ptCount val="1"/>
                <c:pt idx="0">
                  <c:v>quarter</c:v>
                </c:pt>
              </c:strCache>
            </c:strRef>
          </c:tx>
          <c:spPr>
            <a:ln w="50800" cap="rnd">
              <a:solidFill>
                <a:srgbClr val="0070C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'[Business Request-8.xlsx]Business Request-8'!$A$2:$A$5</c:f>
              <c:numCache>
                <c:formatCode>@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5B-4A00-9C52-22EDB9688B27}"/>
            </c:ext>
          </c:extLst>
        </c:ser>
        <c:ser>
          <c:idx val="1"/>
          <c:order val="1"/>
          <c:tx>
            <c:strRef>
              <c:f>'[Business Request-8.xlsx]Business Request-8'!$B$1</c:f>
              <c:strCache>
                <c:ptCount val="1"/>
                <c:pt idx="0">
                  <c:v>total_sold_quantity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14"/>
            <c:spPr>
              <a:solidFill>
                <a:schemeClr val="bg1"/>
              </a:soli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'[Business Request-8.xlsx]Business Request-8'!$B$2:$B$5</c:f>
              <c:numCache>
                <c:formatCode>General</c:formatCode>
                <c:ptCount val="4"/>
                <c:pt idx="0">
                  <c:v>7005619</c:v>
                </c:pt>
                <c:pt idx="1">
                  <c:v>6649642</c:v>
                </c:pt>
                <c:pt idx="2">
                  <c:v>5042541</c:v>
                </c:pt>
                <c:pt idx="3">
                  <c:v>2075087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5B-4A00-9C52-22EDB9688B2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45737008"/>
        <c:axId val="1245732688"/>
      </c:lineChart>
      <c:catAx>
        <c:axId val="1245737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45732688"/>
        <c:crosses val="autoZero"/>
        <c:auto val="0"/>
        <c:lblAlgn val="ctr"/>
        <c:lblOffset val="100"/>
        <c:noMultiLvlLbl val="0"/>
      </c:catAx>
      <c:valAx>
        <c:axId val="12457326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@" sourceLinked="1"/>
        <c:majorTickMark val="none"/>
        <c:minorTickMark val="none"/>
        <c:tickLblPos val="nextTo"/>
        <c:crossAx val="124573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[Business Request-10.xlsx]Sheet1!PivotTable6</c:name>
    <c:fmtId val="7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Sheet1!$A$4:$B$12</c:f>
              <c:multiLvlStrCache>
                <c:ptCount val="9"/>
                <c:lvl>
                  <c:pt idx="0">
                    <c:v>A6720160103</c:v>
                  </c:pt>
                  <c:pt idx="1">
                    <c:v>A6818160202</c:v>
                  </c:pt>
                  <c:pt idx="2">
                    <c:v>A6819160203</c:v>
                  </c:pt>
                  <c:pt idx="3">
                    <c:v>A2319150302</c:v>
                  </c:pt>
                  <c:pt idx="4">
                    <c:v>A2520150501</c:v>
                  </c:pt>
                  <c:pt idx="5">
                    <c:v>A2520150504</c:v>
                  </c:pt>
                  <c:pt idx="6">
                    <c:v>A4218110202</c:v>
                  </c:pt>
                  <c:pt idx="7">
                    <c:v>A4218110208</c:v>
                  </c:pt>
                  <c:pt idx="8">
                    <c:v>A4319110306</c:v>
                  </c:pt>
                </c:lvl>
                <c:lvl>
                  <c:pt idx="0">
                    <c:v>N &amp; S</c:v>
                  </c:pt>
                  <c:pt idx="3">
                    <c:v>P &amp; A</c:v>
                  </c:pt>
                  <c:pt idx="6">
                    <c:v>PC</c:v>
                  </c:pt>
                </c:lvl>
              </c:multiLvlStrCache>
            </c:multiLvlStrRef>
          </c:cat>
          <c:val>
            <c:numRef>
              <c:f>Sheet1!$C$4:$C$12</c:f>
              <c:numCache>
                <c:formatCode>General</c:formatCode>
                <c:ptCount val="9"/>
                <c:pt idx="0">
                  <c:v>701373</c:v>
                </c:pt>
                <c:pt idx="1">
                  <c:v>688003</c:v>
                </c:pt>
                <c:pt idx="2">
                  <c:v>676245</c:v>
                </c:pt>
                <c:pt idx="3">
                  <c:v>428498</c:v>
                </c:pt>
                <c:pt idx="4">
                  <c:v>419865</c:v>
                </c:pt>
                <c:pt idx="5">
                  <c:v>419471</c:v>
                </c:pt>
                <c:pt idx="6">
                  <c:v>17434</c:v>
                </c:pt>
                <c:pt idx="7">
                  <c:v>17275</c:v>
                </c:pt>
                <c:pt idx="8">
                  <c:v>17280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5C-4E40-BBC2-756A05B5FE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081744287"/>
        <c:axId val="1081742847"/>
      </c:barChart>
      <c:catAx>
        <c:axId val="108174428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742847"/>
        <c:crosses val="autoZero"/>
        <c:auto val="1"/>
        <c:lblAlgn val="ctr"/>
        <c:lblOffset val="100"/>
        <c:noMultiLvlLbl val="0"/>
      </c:catAx>
      <c:valAx>
        <c:axId val="1081742847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81744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DE178-4819-4458-A23B-7926B2D4EB0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E8AA7-9ED1-44AE-BAA0-68D53BC37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09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769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F8AFA-13DB-688F-4CDB-1A1C00F1C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3D6395-42B0-31E2-0C74-8BA83DE6A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64D13B-4F19-9BA2-86DF-3D07B4F69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B2A3B-3295-0DED-0AF4-D54FBEB855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466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201EC-763F-DCE7-7DAD-E2CAC0658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B1E332-1E52-EAC9-48CD-9C18260460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97D10A-C5C4-453A-2937-738DE0596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795A9-3C0D-2A1D-6681-4996E23BC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92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43E26-1E0B-5CB4-C8BE-7F71D7D72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FC14F3-EA40-DCD6-6523-A405B2CE83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FF926B-6A92-49B1-FA45-02C7A2252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F6649-6394-3EA8-9B0E-FF560AAC96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590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7EDD3-108C-5F25-2E1A-821061EA8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70BD38-3AD8-35C2-DAB1-281384E8EB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A75E91-2BAC-E939-408A-F33972778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2E819-ACDE-8F70-44E6-B61B37A62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96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76E8C-3969-59EA-202C-04D12FE32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147F0E-9331-D3B8-9D8D-9BF91FF0CD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A5190A-8F40-7177-99EB-EFABB8913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FBC92-C748-4CD4-D08D-CA4F87EAB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1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1A074-C2B7-FA71-EE67-A394E8DCD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1D40B-51DB-2135-6A3A-CE730410FA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79A3BF-3530-444F-13CC-347F86B10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C62C-31D5-2504-11F2-7D86F3EF51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159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637E6-FB00-341C-2DCF-DC7E4BA46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F934C1-B3F5-95F1-0DF3-63DF81D3C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046C8-7780-391E-3E32-5568CD7E4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7D077-70C2-387A-C923-F04EC48DE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625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9725C-AA62-3C57-F12A-958B92A81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D32500-8961-661C-CE59-78C52040A1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079972-360B-9867-50C7-0A2D660B0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C59A1-009A-9F67-564C-75E3D25C7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47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74D4C-422D-43EF-C987-785CB287F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0B850F-03A7-CB0E-8128-6DC5E8585D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B6086D-6326-F488-9FE2-813A057E7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B3197-061A-5CA5-5E7D-0A2CE661C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43C62-9692-D8A6-D827-D34EB1050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299422-D5EB-C889-D97D-E31DCF2D5C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E8044C-C42D-2902-4277-560177258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FBEAD-2D9C-FE5C-1507-FA79F5F12C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9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5F367-F92B-B526-9B3F-6DACAA953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1D5115-0716-0927-E5C6-80A4B1B31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C7AE25-4B5C-37A7-A951-E5AE458E61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25216-126E-C201-32D5-27D2C20EF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65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DCFF2-CBBA-3527-DE27-3DB8E22A8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3E3652-406A-BDAD-4398-168FEEB9A5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CEBCBE-77F0-8710-B923-9B2C13838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E00A2-5CE2-7652-5F77-9B920E3CD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881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BD94E-DF0B-7FCC-2314-188209707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59572F-9E72-C9EE-E78E-E834EF9CCC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90500" y="1143000"/>
            <a:ext cx="64770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9E1CAC-CE69-E8AB-5164-43FF66918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885D3-B0F1-507E-4584-2C6BC3C7DD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E8AA7-9ED1-44AE-BAA0-68D53BC3775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7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36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27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8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37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48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30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3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32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81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45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94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AF980-D58F-43C2-8EA4-BAD0F43CE07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A47F-7D30-4BEE-A695-8D65624C6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1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lanta Computer Recycling | Free Data Destruction">
            <a:extLst>
              <a:ext uri="{FF2B5EF4-FFF2-40B4-BE49-F238E27FC236}">
                <a16:creationId xmlns:a16="http://schemas.microsoft.com/office/drawing/2014/main" id="{BA0592C7-DC2B-F043-A75F-7C7E9FCC7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96" b="89671" l="7674" r="90872">
                        <a14:foregroundMark x1="25606" y1="8832" x2="33199" y2="6737"/>
                        <a14:foregroundMark x1="33199" y1="6737" x2="38207" y2="7036"/>
                        <a14:foregroundMark x1="14297" y1="28743" x2="11147" y2="26347"/>
                        <a14:foregroundMark x1="10640" y1="32821" x2="10258" y2="32934"/>
                        <a14:foregroundMark x1="14297" y1="31737" x2="10751" y2="32788"/>
                        <a14:foregroundMark x1="10016" y1="31287" x2="10420" y2="31287"/>
                        <a14:foregroundMark x1="10582" y1="25749" x2="9935" y2="25299"/>
                        <a14:foregroundMark x1="15994" y1="43713" x2="17851" y2="42665"/>
                        <a14:foregroundMark x1="15590" y1="42964" x2="10582" y2="42365"/>
                        <a14:foregroundMark x1="9855" y1="43114" x2="8885" y2="42964"/>
                        <a14:foregroundMark x1="10501" y1="35778" x2="8481" y2="35629"/>
                        <a14:foregroundMark x1="10420" y1="34581" x2="8562" y2="34132"/>
                        <a14:foregroundMark x1="8481" y1="43413" x2="8078" y2="42814"/>
                        <a14:foregroundMark x1="9532" y1="37874" x2="8401" y2="37575"/>
                        <a14:foregroundMark x1="10385" y1="31398" x2="9612" y2="31138"/>
                        <a14:foregroundMark x1="10501" y1="31437" x2="10660" y2="31491"/>
                        <a14:foregroundMark x1="9693" y1="33982" x2="7674" y2="34581"/>
                        <a14:foregroundMark x1="28918" y1="82485" x2="31422" y2="79491"/>
                        <a14:foregroundMark x1="42649" y1="82934" x2="34895" y2="75599"/>
                        <a14:foregroundMark x1="48950" y1="82635" x2="48950" y2="82635"/>
                        <a14:foregroundMark x1="48950" y1="82635" x2="46284" y2="84431"/>
                        <a14:foregroundMark x1="53877" y1="84431" x2="53877" y2="84431"/>
                        <a14:foregroundMark x1="53877" y1="84431" x2="53877" y2="84431"/>
                        <a14:foregroundMark x1="53877" y1="84431" x2="53877" y2="84431"/>
                        <a14:foregroundMark x1="53877" y1="84431" x2="53958" y2="84132"/>
                        <a14:foregroundMark x1="51454" y1="85479" x2="53635" y2="84281"/>
                        <a14:foregroundMark x1="53635" y1="84281" x2="57027" y2="86976"/>
                        <a14:foregroundMark x1="52342" y1="88024" x2="52504" y2="82934"/>
                        <a14:foregroundMark x1="52262" y1="82934" x2="51373" y2="86228"/>
                        <a14:foregroundMark x1="51373" y1="86228" x2="51373" y2="86228"/>
                        <a14:foregroundMark x1="51515" y1="85105" x2="51292" y2="86677"/>
                        <a14:foregroundMark x1="51292" y1="86677" x2="50808" y2="85030"/>
                        <a14:foregroundMark x1="72132" y1="48802" x2="71163" y2="47904"/>
                        <a14:foregroundMark x1="90953" y1="37126" x2="90792" y2="46707"/>
                        <a14:foregroundMark x1="46607" y1="11228" x2="47981" y2="7335"/>
                        <a14:foregroundMark x1="52100" y1="12425" x2="56267" y2="3690"/>
                        <a14:foregroundMark x1="57353" y1="4141" x2="59532" y2="17814"/>
                        <a14:foregroundMark x1="59532" y1="17814" x2="58885" y2="23054"/>
                        <a14:foregroundMark x1="58966" y1="15868" x2="54766" y2="3443"/>
                        <a14:foregroundMark x1="54766" y1="3443" x2="54120" y2="3443"/>
                        <a14:foregroundMark x1="58014" y1="4415" x2="59935" y2="20509"/>
                        <a14:foregroundMark x1="59935" y1="20509" x2="59855" y2="22904"/>
                        <a14:foregroundMark x1="59855" y1="7784" x2="60339" y2="20509"/>
                        <a14:foregroundMark x1="60985" y1="5539" x2="59612" y2="13623"/>
                        <a14:foregroundMark x1="79887" y1="66617" x2="80214" y2="66415"/>
                        <a14:foregroundMark x1="83118" y1="65419" x2="86511" y2="66317"/>
                        <a14:backgroundMark x1="60178" y1="2395" x2="54766" y2="150"/>
                        <a14:backgroundMark x1="10178" y1="30240" x2="9935" y2="26796"/>
                        <a14:backgroundMark x1="58724" y1="84880" x2="55735" y2="82036"/>
                        <a14:backgroundMark x1="49919" y1="84731" x2="52181" y2="81886"/>
                        <a14:backgroundMark x1="82391" y1="65719" x2="82391" y2="65719"/>
                        <a14:backgroundMark x1="81422" y1="65269" x2="81422" y2="65269"/>
                        <a14:backgroundMark x1="81422" y1="66168" x2="82553" y2="66018"/>
                        <a14:backgroundMark x1="81502" y1="65569" x2="80937" y2="66168"/>
                        <a14:backgroundMark x1="80937" y1="66168" x2="80129" y2="661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816" y="2234154"/>
            <a:ext cx="8132580" cy="438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3E0E9D-293A-BD5C-0A10-071C969686EC}"/>
              </a:ext>
            </a:extLst>
          </p:cNvPr>
          <p:cNvSpPr txBox="1"/>
          <p:nvPr/>
        </p:nvSpPr>
        <p:spPr>
          <a:xfrm>
            <a:off x="2065151" y="1097281"/>
            <a:ext cx="104546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Consumer Goods Ad-Hoc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F01BF-3931-0894-C267-89F700110683}"/>
              </a:ext>
            </a:extLst>
          </p:cNvPr>
          <p:cNvSpPr txBox="1"/>
          <p:nvPr/>
        </p:nvSpPr>
        <p:spPr>
          <a:xfrm>
            <a:off x="2065151" y="134803"/>
            <a:ext cx="10454640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Atliq Hardware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D9218F-78B8-CE68-139E-B3AA83DD8E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657" y="190301"/>
            <a:ext cx="720000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1B5AB7-2A06-2BB7-BB2B-5EB285F2A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94" y="190301"/>
            <a:ext cx="73576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4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6BBFEF-43FB-9C89-9079-C5B4C2996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555C46-977E-B56D-932A-5D059B101207}"/>
              </a:ext>
            </a:extLst>
          </p:cNvPr>
          <p:cNvSpPr txBox="1"/>
          <p:nvPr/>
        </p:nvSpPr>
        <p:spPr>
          <a:xfrm>
            <a:off x="558922" y="86369"/>
            <a:ext cx="132823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Top 5 Customers </a:t>
            </a:r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with Highest Average Pre-Invoice Discount Percentage in the Indian Market (Fiscal Year 2021)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F19FF-A7E5-3FED-EAC5-DFDD36833277}"/>
              </a:ext>
            </a:extLst>
          </p:cNvPr>
          <p:cNvSpPr txBox="1"/>
          <p:nvPr/>
        </p:nvSpPr>
        <p:spPr>
          <a:xfrm>
            <a:off x="188536" y="1168003"/>
            <a:ext cx="1408092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Question: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Generate a report which contains the top 5 customers who received an average high 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pre_invoice_discount_pct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 for the  fiscal  year 2021  and in the Indian  market. The final output contains these fields: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customer_code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, customer,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average_discount_percentage</a:t>
            </a:r>
            <a:endParaRPr lang="en-IN" b="1" dirty="0">
              <a:solidFill>
                <a:schemeClr val="accent5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6EA82-E724-E70B-6C26-DED6F0927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58" y="2427965"/>
            <a:ext cx="8373644" cy="4067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267D08-D8B8-C826-1F72-921EAB6AA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880" y="3269436"/>
            <a:ext cx="5433582" cy="177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3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B4B1D4-ED6E-BEF8-7A79-39C677A30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59E68FE-34C1-298B-2881-FEB0C0558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492858"/>
              </p:ext>
            </p:extLst>
          </p:nvPr>
        </p:nvGraphicFramePr>
        <p:xfrm>
          <a:off x="156411" y="1540043"/>
          <a:ext cx="8234822" cy="5113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3A639E-B82A-BC2F-45AE-6F606E7C79A2}"/>
              </a:ext>
            </a:extLst>
          </p:cNvPr>
          <p:cNvSpPr txBox="1"/>
          <p:nvPr/>
        </p:nvSpPr>
        <p:spPr>
          <a:xfrm>
            <a:off x="2035266" y="173863"/>
            <a:ext cx="10454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Conversion of Output to visual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D282D-7A72-740D-0A17-28894C902F9C}"/>
              </a:ext>
            </a:extLst>
          </p:cNvPr>
          <p:cNvSpPr txBox="1"/>
          <p:nvPr/>
        </p:nvSpPr>
        <p:spPr>
          <a:xfrm>
            <a:off x="10557540" y="1438320"/>
            <a:ext cx="1678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Insights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AFF3A-31B6-70B9-8448-66E9E9AD7743}"/>
              </a:ext>
            </a:extLst>
          </p:cNvPr>
          <p:cNvSpPr txBox="1"/>
          <p:nvPr/>
        </p:nvSpPr>
        <p:spPr>
          <a:xfrm>
            <a:off x="8634953" y="2227243"/>
            <a:ext cx="5524107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Flipkart (0.3083) leads with the 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highest discount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while Viveks (0.3038) and Ezone (0.3028) offer 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similar pricing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Croma (0.3025) maintains 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steady pricing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aligned with competitors. 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Amazon (0.2933) has the 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lowest discount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indicating a conservative pricing strategy. </a:t>
            </a:r>
          </a:p>
        </p:txBody>
      </p:sp>
    </p:spTree>
    <p:extLst>
      <p:ext uri="{BB962C8B-B14F-4D97-AF65-F5344CB8AC3E}">
        <p14:creationId xmlns:p14="http://schemas.microsoft.com/office/powerpoint/2010/main" val="30159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B38BA6-4EA1-1226-9090-7E23C3B99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53648B-4FF8-C50F-6F1A-E2B9645EE186}"/>
              </a:ext>
            </a:extLst>
          </p:cNvPr>
          <p:cNvSpPr txBox="1"/>
          <p:nvPr/>
        </p:nvSpPr>
        <p:spPr>
          <a:xfrm>
            <a:off x="547849" y="48787"/>
            <a:ext cx="13304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Monthly </a:t>
            </a:r>
            <a:r>
              <a:rPr lang="en-US" sz="2400" b="1" spc="5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Gross Sales </a:t>
            </a:r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Report for '</a:t>
            </a:r>
            <a:r>
              <a:rPr lang="en-US" sz="2400" b="1" spc="50" dirty="0" err="1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Atliq</a:t>
            </a:r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Exclusive'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F573A-6A55-0D2A-F6BF-6FE9C2A11746}"/>
              </a:ext>
            </a:extLst>
          </p:cNvPr>
          <p:cNvSpPr txBox="1"/>
          <p:nvPr/>
        </p:nvSpPr>
        <p:spPr>
          <a:xfrm>
            <a:off x="186563" y="584703"/>
            <a:ext cx="14027085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Question: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 Get the complete report of the Gross sales amount for the customer  “Atliq Exclusive”  for each month.  This analysis helps to  get an idea of low and high-performing months and take strategic decisions. The final report contains these columns: Month, Year, Gross sales Amount</a:t>
            </a:r>
            <a:endParaRPr lang="en-IN" b="1" dirty="0">
              <a:solidFill>
                <a:schemeClr val="accent5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337C3-BDB9-36C9-5021-9CD0159BC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49" y="2099726"/>
            <a:ext cx="8373644" cy="38010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A30018-CC3F-9143-50A5-8D04F9046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840" y="1305286"/>
            <a:ext cx="2409509" cy="538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2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02B2FF-3939-0109-1866-35B8F54A0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3A6A43-4BAD-67EC-929E-14F60237A2A7}"/>
              </a:ext>
            </a:extLst>
          </p:cNvPr>
          <p:cNvSpPr txBox="1"/>
          <p:nvPr/>
        </p:nvSpPr>
        <p:spPr>
          <a:xfrm>
            <a:off x="547849" y="48787"/>
            <a:ext cx="13304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Quarter of 2020 with </a:t>
            </a:r>
            <a:r>
              <a:rPr lang="en-US" sz="2400" b="1" spc="5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Maximum Total Sold</a:t>
            </a:r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Quantity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57A8B-35B5-F925-0E36-61E2CD40BA3F}"/>
              </a:ext>
            </a:extLst>
          </p:cNvPr>
          <p:cNvSpPr txBox="1"/>
          <p:nvPr/>
        </p:nvSpPr>
        <p:spPr>
          <a:xfrm>
            <a:off x="646468" y="658955"/>
            <a:ext cx="1392338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Question: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  In which quarter of 2020, got the maximum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total_sold_quantity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? The final output contains these fields sorted by the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total_sold_quantity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. Fields: Quarter,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total_sold_quantity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</a:t>
            </a:r>
            <a:endParaRPr lang="en-IN" b="1" dirty="0">
              <a:solidFill>
                <a:schemeClr val="accent5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BF2B3-E06C-0BD5-8842-4DB79B44E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56" y="1557484"/>
            <a:ext cx="7178606" cy="5096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CB2B25-E277-9A3B-0AEB-C4D1585C1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441" y="2434373"/>
            <a:ext cx="4862971" cy="260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9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772A6A-38DD-3901-8E23-28082A238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79F6FC-6D95-11F8-1EF5-701E931DD2B9}"/>
              </a:ext>
            </a:extLst>
          </p:cNvPr>
          <p:cNvSpPr txBox="1"/>
          <p:nvPr/>
        </p:nvSpPr>
        <p:spPr>
          <a:xfrm>
            <a:off x="2035266" y="173863"/>
            <a:ext cx="10454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Conversion of Output to visual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23B7D-F313-F44D-AA29-17D31F3D4D0C}"/>
              </a:ext>
            </a:extLst>
          </p:cNvPr>
          <p:cNvSpPr txBox="1"/>
          <p:nvPr/>
        </p:nvSpPr>
        <p:spPr>
          <a:xfrm>
            <a:off x="10483191" y="995260"/>
            <a:ext cx="1678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Insights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6783D7-D314-3A32-9247-94AAA138E1F6}"/>
              </a:ext>
            </a:extLst>
          </p:cNvPr>
          <p:cNvSpPr txBox="1"/>
          <p:nvPr/>
        </p:nvSpPr>
        <p:spPr>
          <a:xfrm>
            <a:off x="8286161" y="1970823"/>
            <a:ext cx="5879329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Quarter 1 (7,005,619) leads with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highest sales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followed by Quarter 2 (6,649,642)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moderate decline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Quarter 4 (5,042,541) shows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smaller drop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while Quarter 3 (2,075,087) experiences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steepest decline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sales trend reflects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significant dip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Quarter 3, with quarters 1, 2, and 4 showing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relatively stable performance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D48A78F-DC68-5236-03CC-BE83989E02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144105"/>
              </p:ext>
            </p:extLst>
          </p:nvPr>
        </p:nvGraphicFramePr>
        <p:xfrm>
          <a:off x="234723" y="1061944"/>
          <a:ext cx="7815768" cy="5499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43431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B15853-C142-CCDF-DEC7-A8EFB74DC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BC9985-EE42-89E1-17F5-FD08116C3762}"/>
              </a:ext>
            </a:extLst>
          </p:cNvPr>
          <p:cNvSpPr txBox="1"/>
          <p:nvPr/>
        </p:nvSpPr>
        <p:spPr>
          <a:xfrm>
            <a:off x="547849" y="48787"/>
            <a:ext cx="13304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Top Channel</a:t>
            </a:r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by Gross Sales and Contribution Percentage (Fiscal Year 2021)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236BA4-C1B0-3D4B-8881-0F38F1EF40A0}"/>
              </a:ext>
            </a:extLst>
          </p:cNvPr>
          <p:cNvSpPr txBox="1"/>
          <p:nvPr/>
        </p:nvSpPr>
        <p:spPr>
          <a:xfrm>
            <a:off x="471340" y="612743"/>
            <a:ext cx="13781988" cy="6701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Question: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 Which channel helped to bring more gross sales in the fiscal year 2021 and the percentage of contribution?  The final output  contains these fields: channel,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gross_sales_mln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, percentage</a:t>
            </a:r>
            <a:endParaRPr lang="en-IN" b="1" dirty="0">
              <a:solidFill>
                <a:schemeClr val="accent5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01141-D8D3-16CE-EB9A-796E77904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96" y="1282862"/>
            <a:ext cx="6830322" cy="5526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04496F-009A-40D2-26F4-ED22C59CC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829" y="3221584"/>
            <a:ext cx="6650588" cy="8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4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4BCA20-8557-A6BD-D544-7B96DFB46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C2B655-8692-0405-6CB6-ABB9F3930C00}"/>
              </a:ext>
            </a:extLst>
          </p:cNvPr>
          <p:cNvSpPr txBox="1"/>
          <p:nvPr/>
        </p:nvSpPr>
        <p:spPr>
          <a:xfrm>
            <a:off x="547849" y="48787"/>
            <a:ext cx="13304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Top 3 Products</a:t>
            </a:r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by Total Sold Quantity in Each Division (Fiscal Year 2021)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53CA8-4825-AACB-2857-6F6CCBA081A6}"/>
              </a:ext>
            </a:extLst>
          </p:cNvPr>
          <p:cNvSpPr txBox="1"/>
          <p:nvPr/>
        </p:nvSpPr>
        <p:spPr>
          <a:xfrm>
            <a:off x="311085" y="658957"/>
            <a:ext cx="13716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Question: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Get the Top 3 products in each division that have a high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total_sold_quantity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in the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fiscal_year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2021? The final output contains these fields: division,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product_code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, product,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total_sold_quantity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,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rank_order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</a:t>
            </a:r>
            <a:endParaRPr lang="en-IN" b="1" dirty="0">
              <a:solidFill>
                <a:schemeClr val="accent5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D00F9-6C54-DAC5-061B-9A5AC3164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646" y="2702680"/>
            <a:ext cx="6039160" cy="24977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E82B33-6B94-A1F7-367D-B85BEEC39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2" y="1548197"/>
            <a:ext cx="8197969" cy="49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7F28ED-A62C-DE49-B56D-3C64C6773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E7361D6-5F0A-65AB-5291-15C22330BB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609798"/>
              </p:ext>
            </p:extLst>
          </p:nvPr>
        </p:nvGraphicFramePr>
        <p:xfrm>
          <a:off x="144639" y="858584"/>
          <a:ext cx="7471350" cy="577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487D664-D658-DD5E-85F0-B632E24A97C4}"/>
              </a:ext>
            </a:extLst>
          </p:cNvPr>
          <p:cNvSpPr txBox="1"/>
          <p:nvPr/>
        </p:nvSpPr>
        <p:spPr>
          <a:xfrm>
            <a:off x="2035266" y="173863"/>
            <a:ext cx="10454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Conversion of Output to visual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ECD9B-25C8-A177-693B-692724236C8D}"/>
              </a:ext>
            </a:extLst>
          </p:cNvPr>
          <p:cNvSpPr txBox="1"/>
          <p:nvPr/>
        </p:nvSpPr>
        <p:spPr>
          <a:xfrm>
            <a:off x="10127281" y="1113357"/>
            <a:ext cx="1678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Insights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E52CF0-87F3-6741-526F-B859822CD699}"/>
              </a:ext>
            </a:extLst>
          </p:cNvPr>
          <p:cNvSpPr txBox="1"/>
          <p:nvPr/>
        </p:nvSpPr>
        <p:spPr>
          <a:xfrm>
            <a:off x="7890235" y="1640885"/>
            <a:ext cx="6153024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 &amp; S products lead sales,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A6720160103 (701,373) topping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the list.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 &amp; A products follow,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A2319150302 (428,498) showing the highest sales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this category.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PC products show the lowest sales,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A4218110202 (17,434) leading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this group. </a:t>
            </a:r>
          </a:p>
        </p:txBody>
      </p:sp>
    </p:spTree>
    <p:extLst>
      <p:ext uri="{BB962C8B-B14F-4D97-AF65-F5344CB8AC3E}">
        <p14:creationId xmlns:p14="http://schemas.microsoft.com/office/powerpoint/2010/main" val="134229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BAD175-404B-6A10-02C1-159521647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C3D3AB-CFF0-ECDE-7FD1-BC39A0AB046A}"/>
              </a:ext>
            </a:extLst>
          </p:cNvPr>
          <p:cNvSpPr txBox="1"/>
          <p:nvPr/>
        </p:nvSpPr>
        <p:spPr>
          <a:xfrm>
            <a:off x="1972786" y="2767280"/>
            <a:ext cx="104546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Thank You </a:t>
            </a:r>
            <a:r>
              <a:rPr lang="en-IN" sz="80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🤗</a:t>
            </a:r>
            <a:endParaRPr lang="en-US" sz="80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7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A19F70-F072-2582-62F0-FBAC753B8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4AA45-5A70-8DC8-D282-9AFCB26096E5}"/>
              </a:ext>
            </a:extLst>
          </p:cNvPr>
          <p:cNvSpPr txBox="1"/>
          <p:nvPr/>
        </p:nvSpPr>
        <p:spPr>
          <a:xfrm>
            <a:off x="1972786" y="156578"/>
            <a:ext cx="10454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APAC Market List for </a:t>
            </a:r>
            <a:r>
              <a:rPr lang="en-US" sz="2800" b="1" spc="5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'Atliq Exclusive'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1394F-4E0D-2269-F5D4-69228DD46BE2}"/>
              </a:ext>
            </a:extLst>
          </p:cNvPr>
          <p:cNvSpPr txBox="1"/>
          <p:nvPr/>
        </p:nvSpPr>
        <p:spPr>
          <a:xfrm>
            <a:off x="1178351" y="951131"/>
            <a:ext cx="1255212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Question: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Provide the list of markets in which customer "Atliq Exclusive" operates its business in the APAC region. </a:t>
            </a:r>
            <a:endParaRPr lang="en-IN" b="1" dirty="0">
              <a:solidFill>
                <a:schemeClr val="accent5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C1DB2E-6DEA-8EB6-BF91-95FF03D7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367" y="1862021"/>
            <a:ext cx="1986797" cy="42481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F50696-7168-0FB7-EEC9-956C6571F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07" y="2065365"/>
            <a:ext cx="6295799" cy="384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7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ABD6DF-B63E-A953-DFA4-EDFA98F4E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5B7F6-0DB9-41F1-F8B7-739A6CF5C21C}"/>
              </a:ext>
            </a:extLst>
          </p:cNvPr>
          <p:cNvSpPr txBox="1"/>
          <p:nvPr/>
        </p:nvSpPr>
        <p:spPr>
          <a:xfrm>
            <a:off x="2035266" y="173863"/>
            <a:ext cx="10454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Percentage Change in Unique Products: </a:t>
            </a:r>
            <a:r>
              <a:rPr lang="en-US" sz="2400" b="1" spc="5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2021 vs.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FCD09-5763-8613-3170-F5508EAACCAA}"/>
              </a:ext>
            </a:extLst>
          </p:cNvPr>
          <p:cNvSpPr txBox="1"/>
          <p:nvPr/>
        </p:nvSpPr>
        <p:spPr>
          <a:xfrm>
            <a:off x="150829" y="777071"/>
            <a:ext cx="13989377" cy="6558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Question: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What is the percentage of unique product increase in 2021 vs. 2020? The final output contains these fields: unique_products_2020, unique_products_2021,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percentage_chg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</a:t>
            </a:r>
            <a:endParaRPr lang="en-IN" b="1" dirty="0">
              <a:solidFill>
                <a:schemeClr val="accent5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BFCE23-DB95-E09C-A775-A9D6AEC39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265" y="1505755"/>
            <a:ext cx="8742642" cy="40830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84A929-3BD1-7992-6C7D-A27E6CC14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026" y="5887431"/>
            <a:ext cx="9128165" cy="78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8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FF6E70-2626-C76C-6A68-4EA0231C1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3640BF-5F12-CB5F-D92A-85763BD5E588}"/>
              </a:ext>
            </a:extLst>
          </p:cNvPr>
          <p:cNvSpPr txBox="1"/>
          <p:nvPr/>
        </p:nvSpPr>
        <p:spPr>
          <a:xfrm>
            <a:off x="2035266" y="173863"/>
            <a:ext cx="10454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Conversion of Output to visual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E708B3A-5648-9517-7356-53606BC14B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929671"/>
              </p:ext>
            </p:extLst>
          </p:nvPr>
        </p:nvGraphicFramePr>
        <p:xfrm>
          <a:off x="427556" y="1563855"/>
          <a:ext cx="6959722" cy="4654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313F77-CE88-D61A-6B39-CF1C14CC5756}"/>
              </a:ext>
            </a:extLst>
          </p:cNvPr>
          <p:cNvSpPr txBox="1"/>
          <p:nvPr/>
        </p:nvSpPr>
        <p:spPr>
          <a:xfrm>
            <a:off x="7880807" y="1979395"/>
            <a:ext cx="6091849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The number of unique products manufactured increased by </a:t>
            </a:r>
            <a:r>
              <a:rPr lang="en-US" sz="2000" b="1" dirty="0">
                <a:solidFill>
                  <a:schemeClr val="accent2"/>
                </a:solidFill>
              </a:rPr>
              <a:t>36.36%</a:t>
            </a:r>
            <a:r>
              <a:rPr lang="en-US" sz="2000" dirty="0">
                <a:solidFill>
                  <a:schemeClr val="bg1"/>
                </a:solidFill>
              </a:rPr>
              <a:t> from </a:t>
            </a:r>
            <a:r>
              <a:rPr lang="en-US" sz="2000" b="1" dirty="0">
                <a:solidFill>
                  <a:schemeClr val="accent2"/>
                </a:solidFill>
              </a:rPr>
              <a:t>2020 to 2021</a:t>
            </a:r>
            <a:r>
              <a:rPr lang="en-US" sz="2000" dirty="0">
                <a:solidFill>
                  <a:schemeClr val="bg1"/>
                </a:solidFill>
              </a:rPr>
              <a:t>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This moderate growth reflects a </a:t>
            </a:r>
            <a:r>
              <a:rPr lang="en-US" sz="2000" b="1" dirty="0">
                <a:solidFill>
                  <a:schemeClr val="accent2"/>
                </a:solidFill>
              </a:rPr>
              <a:t>steady improvement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in manufacturing operations.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The consistent increase indicates </a:t>
            </a:r>
            <a:r>
              <a:rPr lang="en-US" sz="2000" b="1" dirty="0">
                <a:solidFill>
                  <a:schemeClr val="accent2"/>
                </a:solidFill>
              </a:rPr>
              <a:t>positive momentum and potential</a:t>
            </a:r>
            <a:r>
              <a:rPr lang="en-US" sz="2000" dirty="0">
                <a:solidFill>
                  <a:schemeClr val="bg1"/>
                </a:solidFill>
              </a:rPr>
              <a:t> for further expansion in the upcoming years.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CE90D-8551-AF79-3D07-89CA333647B4}"/>
              </a:ext>
            </a:extLst>
          </p:cNvPr>
          <p:cNvSpPr txBox="1"/>
          <p:nvPr/>
        </p:nvSpPr>
        <p:spPr>
          <a:xfrm>
            <a:off x="10087266" y="1333022"/>
            <a:ext cx="1678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Insights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56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CD0760-D939-894C-0749-ACA840812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BD2C1C-34F6-F051-F4B2-AB94EF28202A}"/>
              </a:ext>
            </a:extLst>
          </p:cNvPr>
          <p:cNvSpPr txBox="1"/>
          <p:nvPr/>
        </p:nvSpPr>
        <p:spPr>
          <a:xfrm>
            <a:off x="2035266" y="185916"/>
            <a:ext cx="10454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Segment-Wise</a:t>
            </a:r>
            <a:r>
              <a:rPr lang="en-US" sz="2400" b="1" spc="5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Unique Product </a:t>
            </a:r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Counts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A838E-209A-B679-4B72-BB36ECE8C19B}"/>
              </a:ext>
            </a:extLst>
          </p:cNvPr>
          <p:cNvSpPr txBox="1"/>
          <p:nvPr/>
        </p:nvSpPr>
        <p:spPr>
          <a:xfrm>
            <a:off x="395926" y="815016"/>
            <a:ext cx="1312642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Question: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Provide a report with all the unique product counts for each  segment  and sort them in descending order of product counts. The final output contains 2 fields: segment,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product_count</a:t>
            </a:r>
            <a:endParaRPr lang="en-IN" b="1" dirty="0">
              <a:solidFill>
                <a:schemeClr val="accent5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15B82-1EE0-6256-C5D2-8687C3ABB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1" y="2921444"/>
            <a:ext cx="6978002" cy="2179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4EF52F-4455-2DB5-3495-1C3165BCA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232" y="2449464"/>
            <a:ext cx="4006650" cy="31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4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E91078-C94D-5CC5-EA73-1555AE3C9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AB133E5-06D4-7499-BB0B-FBB1ACE633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552850"/>
              </p:ext>
            </p:extLst>
          </p:nvPr>
        </p:nvGraphicFramePr>
        <p:xfrm>
          <a:off x="324852" y="1490016"/>
          <a:ext cx="7291655" cy="5007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47CB1D-9D0A-3CA1-B47F-F413656C867B}"/>
              </a:ext>
            </a:extLst>
          </p:cNvPr>
          <p:cNvSpPr txBox="1"/>
          <p:nvPr/>
        </p:nvSpPr>
        <p:spPr>
          <a:xfrm>
            <a:off x="2035266" y="173863"/>
            <a:ext cx="10454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Conversion of Output to visual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D786D-0D65-07E3-2F57-CDD2859E6E3A}"/>
              </a:ext>
            </a:extLst>
          </p:cNvPr>
          <p:cNvSpPr txBox="1"/>
          <p:nvPr/>
        </p:nvSpPr>
        <p:spPr>
          <a:xfrm>
            <a:off x="10087265" y="845796"/>
            <a:ext cx="1678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Insights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FD2D2-36A8-CCE0-2A26-3151A366F0F4}"/>
              </a:ext>
            </a:extLst>
          </p:cNvPr>
          <p:cNvSpPr txBox="1"/>
          <p:nvPr/>
        </p:nvSpPr>
        <p:spPr>
          <a:xfrm>
            <a:off x="7880806" y="1374112"/>
            <a:ext cx="6091849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Notebook and Accessories dominate the product portfolio, accounting for the </a:t>
            </a:r>
            <a:r>
              <a:rPr lang="en-US" sz="2000" b="1" dirty="0">
                <a:solidFill>
                  <a:schemeClr val="accent2"/>
                </a:solidFill>
              </a:rPr>
              <a:t>largest share with 129 and 116 products</a:t>
            </a:r>
            <a:r>
              <a:rPr lang="en-US" sz="2000" dirty="0">
                <a:solidFill>
                  <a:schemeClr val="bg1"/>
                </a:solidFill>
              </a:rPr>
              <a:t>, respectively, indicating these segments are key drivers of the company's offerings.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Networking has the lowest product count (9), suggesting it might be a niche or </a:t>
            </a:r>
            <a:r>
              <a:rPr lang="en-US" sz="2000" b="1" dirty="0">
                <a:solidFill>
                  <a:schemeClr val="accent2"/>
                </a:solidFill>
              </a:rPr>
              <a:t>underdeveloped segment</a:t>
            </a:r>
            <a:r>
              <a:rPr lang="en-US" sz="2000" dirty="0">
                <a:solidFill>
                  <a:schemeClr val="bg1"/>
                </a:solidFill>
              </a:rPr>
              <a:t> that could benefit from strategic expansion.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Peripherals (84 products) serve as a strong mid-tier segment, </a:t>
            </a:r>
            <a:r>
              <a:rPr lang="en-US" sz="2000" b="1" dirty="0">
                <a:solidFill>
                  <a:schemeClr val="accent2"/>
                </a:solidFill>
              </a:rPr>
              <a:t>showing potential for further development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to bridge the gap between top-performing and lower-performing segments.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07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16F08D-021A-A562-1B27-67DB580F1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C3550A-5CF8-2570-85C0-ECEADDDF0303}"/>
              </a:ext>
            </a:extLst>
          </p:cNvPr>
          <p:cNvSpPr txBox="1"/>
          <p:nvPr/>
        </p:nvSpPr>
        <p:spPr>
          <a:xfrm>
            <a:off x="1500556" y="185916"/>
            <a:ext cx="11399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Segment with the </a:t>
            </a:r>
            <a:r>
              <a:rPr lang="en-US" sz="2400" b="1" spc="5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Highest Increase in Unique Products </a:t>
            </a:r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(2021 vs. 2020)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682B88-489E-50CB-14BA-D5E68085798C}"/>
              </a:ext>
            </a:extLst>
          </p:cNvPr>
          <p:cNvSpPr txBox="1"/>
          <p:nvPr/>
        </p:nvSpPr>
        <p:spPr>
          <a:xfrm>
            <a:off x="362225" y="814778"/>
            <a:ext cx="1367576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Question: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Follow-up: Which segment had the most increase in unique products in 2021 vs 2020? The final output contains these fields: segment, product_count_2020, product_count_2021, difference </a:t>
            </a:r>
            <a:endParaRPr lang="en-IN" b="1" dirty="0">
              <a:solidFill>
                <a:schemeClr val="accent5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3388E-0D2D-856F-8E0B-40BA45E41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81" y="1779133"/>
            <a:ext cx="7062093" cy="46682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5E7635-B6AC-B675-D515-78C731318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438" y="2882246"/>
            <a:ext cx="6542294" cy="21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6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7E3D54-041B-C3CA-100E-59CD2BED1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9333C26-7366-0336-1D43-16C3224202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0540180"/>
              </p:ext>
            </p:extLst>
          </p:nvPr>
        </p:nvGraphicFramePr>
        <p:xfrm>
          <a:off x="132347" y="1159372"/>
          <a:ext cx="8342486" cy="5392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31639B-EA02-ACBF-ADE4-B57A395EE612}"/>
              </a:ext>
            </a:extLst>
          </p:cNvPr>
          <p:cNvSpPr txBox="1"/>
          <p:nvPr/>
        </p:nvSpPr>
        <p:spPr>
          <a:xfrm>
            <a:off x="2035266" y="173863"/>
            <a:ext cx="10454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Conversion of Output to visual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586CF-2B4B-44F2-FD2E-EA1817754978}"/>
              </a:ext>
            </a:extLst>
          </p:cNvPr>
          <p:cNvSpPr txBox="1"/>
          <p:nvPr/>
        </p:nvSpPr>
        <p:spPr>
          <a:xfrm>
            <a:off x="10483191" y="995260"/>
            <a:ext cx="1678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Insights</a:t>
            </a:r>
            <a:endParaRPr lang="en-US" sz="2400" b="1" spc="50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AFE2B-FD43-3EA8-9419-647C6A8C1F45}"/>
              </a:ext>
            </a:extLst>
          </p:cNvPr>
          <p:cNvSpPr txBox="1"/>
          <p:nvPr/>
        </p:nvSpPr>
        <p:spPr>
          <a:xfrm>
            <a:off x="8823488" y="1821890"/>
            <a:ext cx="5147035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Desktop showed the 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highest growth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at 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214.29%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indicating strategic expansion. 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Accessories (49.28%) and Networking (50%) experienced 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notable increases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Notebook (17.39%) maintained 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steady growth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confirming its importance. 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Moderate growth in Peripherals (27.12%) and Storage (41.67%) reflects 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balanced development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48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4ADCBD-DD12-FB76-A88C-F1688FEC5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F36EE2-E7A1-0DB9-C23A-41BD7A4FCF2A}"/>
              </a:ext>
            </a:extLst>
          </p:cNvPr>
          <p:cNvSpPr txBox="1"/>
          <p:nvPr/>
        </p:nvSpPr>
        <p:spPr>
          <a:xfrm>
            <a:off x="1500556" y="185916"/>
            <a:ext cx="11399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Products with the </a:t>
            </a:r>
            <a:r>
              <a:rPr lang="en-US" sz="2400" b="1" spc="50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Highest and Lowest</a:t>
            </a:r>
            <a:r>
              <a:rPr lang="en-US" sz="2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rPr>
              <a:t> Manufacturing Costs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95CB1-EC0E-1126-042E-2A9DF6F555E7}"/>
              </a:ext>
            </a:extLst>
          </p:cNvPr>
          <p:cNvSpPr txBox="1"/>
          <p:nvPr/>
        </p:nvSpPr>
        <p:spPr>
          <a:xfrm>
            <a:off x="500108" y="856805"/>
            <a:ext cx="13555255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Question: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Get the products that have the highest and lowest manufacturing costs. The final output should contain these fields: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product_code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, product, </a:t>
            </a:r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manufacturing_cost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</a:t>
            </a:r>
            <a:endParaRPr lang="en-IN" b="1" dirty="0">
              <a:solidFill>
                <a:schemeClr val="accent5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79729-1FC0-39C0-39E4-B92772389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47" y="2022428"/>
            <a:ext cx="6485152" cy="4288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A3FC02-9E17-A98F-535D-FE76212F9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422" y="3429000"/>
            <a:ext cx="7296043" cy="116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6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304</TotalTime>
  <Words>919</Words>
  <Application>Microsoft Office PowerPoint</Application>
  <PresentationFormat>Custom</PresentationFormat>
  <Paragraphs>68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 Display</vt:lpstr>
      <vt:lpstr>Arial</vt:lpstr>
      <vt:lpstr>Arial Black</vt:lpstr>
      <vt:lpstr>Calibri</vt:lpstr>
      <vt:lpstr>Calibri Light</vt:lpstr>
      <vt:lpstr>Comic Sans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Rohith Reddy</dc:creator>
  <cp:lastModifiedBy>Rohith Reddy</cp:lastModifiedBy>
  <cp:revision>26</cp:revision>
  <dcterms:created xsi:type="dcterms:W3CDTF">2025-01-23T14:36:54Z</dcterms:created>
  <dcterms:modified xsi:type="dcterms:W3CDTF">2025-01-24T13:09:14Z</dcterms:modified>
</cp:coreProperties>
</file>