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sldIdLst>
    <p:sldId id="256" r:id="rId2"/>
    <p:sldId id="257" r:id="rId3"/>
    <p:sldId id="277" r:id="rId4"/>
    <p:sldId id="258" r:id="rId5"/>
    <p:sldId id="259" r:id="rId6"/>
    <p:sldId id="260" r:id="rId7"/>
    <p:sldId id="279" r:id="rId8"/>
    <p:sldId id="280" r:id="rId9"/>
    <p:sldId id="281" r:id="rId10"/>
    <p:sldId id="282"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8828BC-DEB1-4969-967A-ABA24794AACD}" v="47" dt="2021-11-21T17:43:25.842"/>
  </p1510:revLst>
</p1510:revInfo>
</file>

<file path=ppt/tableStyles.xml><?xml version="1.0" encoding="utf-8"?>
<a:tblStyleLst xmlns:a="http://schemas.openxmlformats.org/drawingml/2006/main" def="{90651C3A-4460-11DB-9652-00E08161165F}">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4660"/>
  </p:normalViewPr>
  <p:slideViewPr>
    <p:cSldViewPr snapToGrid="0">
      <p:cViewPr varScale="1">
        <p:scale>
          <a:sx n="70" d="100"/>
          <a:sy n="70" d="100"/>
        </p:scale>
        <p:origin x="628" y="48"/>
      </p:cViewPr>
      <p:guideLst/>
    </p:cSldViewPr>
  </p:slideViewPr>
  <p:notesTextViewPr>
    <p:cViewPr>
      <p:scale>
        <a:sx n="1" d="1"/>
        <a:sy n="1" d="1"/>
      </p:scale>
      <p:origin x="0" y="0"/>
    </p:cViewPr>
  </p:notesTextViewPr>
  <p:sorterViewPr>
    <p:cViewPr>
      <p:scale>
        <a:sx n="100" d="100"/>
        <a:sy n="100" d="100"/>
      </p:scale>
      <p:origin x="0" y="-15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EA680-D336-4FF7-8B7A-9848BB0A1C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6992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2933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4339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7871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779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0381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919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187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2987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823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6CE7D5-CF57-46EF-B807-FDD0502418D4}" type="datetimeFigureOut">
              <a:rPr lang="en-US" smtClean="0"/>
              <a:t>12/10/2021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9698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12/10/2021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91517"/>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Diagonal Corners Rounded 21">
            <a:extLst>
              <a:ext uri="{FF2B5EF4-FFF2-40B4-BE49-F238E27FC236}">
                <a16:creationId xmlns:a16="http://schemas.microsoft.com/office/drawing/2014/main" id="{13682026-3B4D-4243-A1CB-5799BBC2209A}"/>
              </a:ext>
            </a:extLst>
          </p:cNvPr>
          <p:cNvSpPr/>
          <p:nvPr/>
        </p:nvSpPr>
        <p:spPr>
          <a:xfrm>
            <a:off x="3303315" y="1167642"/>
            <a:ext cx="5585357" cy="712718"/>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5869758" y="1880359"/>
            <a:ext cx="5913748" cy="1447303"/>
          </a:xfrm>
        </p:spPr>
        <p:txBody>
          <a:bodyPr vert="horz" lIns="91440" tIns="45720" rIns="91440" bIns="45720" rtlCol="0" anchor="t">
            <a:noAutofit/>
          </a:bodyPr>
          <a:lstStyle/>
          <a:p>
            <a:r>
              <a:rPr lang="en-US" sz="1600" b="1" cap="none" dirty="0">
                <a:cs typeface="Calibri"/>
              </a:rPr>
              <a:t>	</a:t>
            </a:r>
            <a:r>
              <a:rPr lang="en-US" sz="1600" b="1" u="sng" cap="none" dirty="0">
                <a:cs typeface="Calibri"/>
              </a:rPr>
              <a:t>SUBMITTED BY</a:t>
            </a:r>
            <a:r>
              <a:rPr lang="en-US" sz="1600" b="1" cap="none" dirty="0">
                <a:cs typeface="Calibri"/>
              </a:rPr>
              <a:t>:</a:t>
            </a:r>
          </a:p>
          <a:p>
            <a:r>
              <a:rPr lang="en-US" sz="1600" b="1" cap="none" dirty="0">
                <a:cs typeface="Calibri"/>
              </a:rPr>
              <a:t>	</a:t>
            </a:r>
            <a:r>
              <a:rPr lang="en-IN" sz="1600" cap="none" dirty="0"/>
              <a:t>S.MOULIKA                              [19H51A05B8]</a:t>
            </a:r>
          </a:p>
          <a:p>
            <a:r>
              <a:rPr lang="en-IN" sz="1600" cap="none" dirty="0"/>
              <a:t>	R.ROHITH REDDY                    [19H51A05E8]</a:t>
            </a:r>
            <a:endParaRPr lang="en-US" sz="1600" cap="none" dirty="0">
              <a:cs typeface="Calibri"/>
            </a:endParaRPr>
          </a:p>
          <a:p>
            <a:r>
              <a:rPr lang="en-US" sz="1600" cap="none" dirty="0">
                <a:cs typeface="Calibri"/>
              </a:rPr>
              <a:t>	M. LAKSHMI GANESH REDDY   [</a:t>
            </a:r>
            <a:r>
              <a:rPr lang="en-IN" sz="1600" cap="none" dirty="0"/>
              <a:t>19H51A05H4</a:t>
            </a:r>
            <a:r>
              <a:rPr lang="en-US" sz="1600" cap="none" dirty="0">
                <a:cs typeface="Calibri"/>
              </a:rPr>
              <a:t>] </a:t>
            </a:r>
          </a:p>
        </p:txBody>
      </p:sp>
      <p:sp>
        <p:nvSpPr>
          <p:cNvPr id="7" name="TextBox 6">
            <a:extLst>
              <a:ext uri="{FF2B5EF4-FFF2-40B4-BE49-F238E27FC236}">
                <a16:creationId xmlns:a16="http://schemas.microsoft.com/office/drawing/2014/main" id="{43B0F6F0-E2E1-480A-ACF0-C764357210A2}"/>
              </a:ext>
            </a:extLst>
          </p:cNvPr>
          <p:cNvSpPr txBox="1"/>
          <p:nvPr/>
        </p:nvSpPr>
        <p:spPr>
          <a:xfrm>
            <a:off x="1229016" y="3734893"/>
            <a:ext cx="9733963" cy="2462213"/>
          </a:xfrm>
          <a:prstGeom prst="rect">
            <a:avLst/>
          </a:prstGeom>
          <a:noFill/>
        </p:spPr>
        <p:txBody>
          <a:bodyPr wrap="square" rtlCol="0">
            <a:spAutoFit/>
          </a:bodyPr>
          <a:lstStyle/>
          <a:p>
            <a:pPr marL="0" lvl="0" indent="0" algn="ctr" rtl="0">
              <a:spcBef>
                <a:spcPts val="0"/>
              </a:spcBef>
              <a:spcAft>
                <a:spcPts val="0"/>
              </a:spcAft>
              <a:buNone/>
            </a:pPr>
            <a:r>
              <a:rPr lang="en-US" sz="2200" dirty="0">
                <a:latin typeface="Calibri"/>
                <a:ea typeface="Calibri"/>
                <a:cs typeface="Calibri"/>
                <a:sym typeface="Calibri"/>
              </a:rPr>
              <a:t>Project Guide:</a:t>
            </a:r>
          </a:p>
          <a:p>
            <a:pPr marL="0" lvl="0" indent="0" algn="ctr" rtl="0">
              <a:spcBef>
                <a:spcPts val="0"/>
              </a:spcBef>
              <a:spcAft>
                <a:spcPts val="0"/>
              </a:spcAft>
              <a:buNone/>
            </a:pPr>
            <a:r>
              <a:rPr lang="en-IN" sz="2200" dirty="0"/>
              <a:t>MR.B TULASI DASU.</a:t>
            </a:r>
            <a:endParaRPr lang="en-US" sz="2200" dirty="0">
              <a:latin typeface="Calibri"/>
              <a:ea typeface="Calibri"/>
              <a:cs typeface="Calibri"/>
              <a:sym typeface="Calibri"/>
            </a:endParaRPr>
          </a:p>
          <a:p>
            <a:pPr marL="0" lvl="0" indent="0" algn="ctr" rtl="0">
              <a:spcBef>
                <a:spcPts val="0"/>
              </a:spcBef>
              <a:spcAft>
                <a:spcPts val="0"/>
              </a:spcAft>
              <a:buNone/>
            </a:pPr>
            <a:r>
              <a:rPr lang="en-US" sz="2200" dirty="0">
                <a:latin typeface="Calibri"/>
                <a:ea typeface="Calibri"/>
                <a:cs typeface="Calibri"/>
                <a:sym typeface="Calibri"/>
              </a:rPr>
              <a:t>ASSISTANT PROFESSOR</a:t>
            </a:r>
          </a:p>
          <a:p>
            <a:pPr marL="0" lvl="0" indent="0" algn="ctr" rtl="0">
              <a:spcBef>
                <a:spcPts val="0"/>
              </a:spcBef>
              <a:spcAft>
                <a:spcPts val="0"/>
              </a:spcAft>
              <a:buNone/>
            </a:pPr>
            <a:r>
              <a:rPr lang="en-US" sz="2200" b="1" dirty="0">
                <a:latin typeface="Calibri"/>
                <a:ea typeface="Calibri"/>
                <a:cs typeface="Calibri"/>
                <a:sym typeface="Calibri"/>
              </a:rPr>
              <a:t>DEPARTMENT OF COMPUTER SCIENCE AND ENGINEERING</a:t>
            </a:r>
          </a:p>
          <a:p>
            <a:pPr marL="0" lvl="0" indent="0" algn="ctr" rtl="0">
              <a:spcBef>
                <a:spcPts val="0"/>
              </a:spcBef>
              <a:spcAft>
                <a:spcPts val="0"/>
              </a:spcAft>
              <a:buNone/>
            </a:pPr>
            <a:r>
              <a:rPr lang="en-US" sz="2200" b="1" dirty="0">
                <a:latin typeface="Calibri"/>
                <a:ea typeface="Calibri"/>
                <a:cs typeface="Calibri"/>
                <a:sym typeface="Calibri"/>
              </a:rPr>
              <a:t>CMR COLLEGE OF ENGINEERING AND TECHNOLOGY</a:t>
            </a:r>
            <a:r>
              <a:rPr lang="en-US" sz="2200" dirty="0">
                <a:latin typeface="Calibri"/>
                <a:ea typeface="Calibri"/>
                <a:cs typeface="Calibri"/>
                <a:sym typeface="Calibri"/>
              </a:rPr>
              <a:t> </a:t>
            </a:r>
          </a:p>
          <a:p>
            <a:pPr marL="0" lvl="0" indent="0" algn="ctr" rtl="0">
              <a:spcBef>
                <a:spcPts val="0"/>
              </a:spcBef>
              <a:spcAft>
                <a:spcPts val="0"/>
              </a:spcAft>
              <a:buNone/>
            </a:pPr>
            <a:r>
              <a:rPr lang="en-US" sz="2200" dirty="0">
                <a:latin typeface="Calibri"/>
                <a:ea typeface="Calibri"/>
                <a:cs typeface="Calibri"/>
                <a:sym typeface="Calibri"/>
              </a:rPr>
              <a:t>Kandlakoya(V), Medchal(D)-501401</a:t>
            </a:r>
          </a:p>
          <a:p>
            <a:pPr algn="ctr"/>
            <a:endParaRPr lang="en-IN" sz="2200" dirty="0"/>
          </a:p>
        </p:txBody>
      </p:sp>
      <p:sp>
        <p:nvSpPr>
          <p:cNvPr id="18" name="Rectangle 17">
            <a:extLst>
              <a:ext uri="{FF2B5EF4-FFF2-40B4-BE49-F238E27FC236}">
                <a16:creationId xmlns:a16="http://schemas.microsoft.com/office/drawing/2014/main" id="{7526535A-2532-4D98-BE0B-0905BAAEE361}"/>
              </a:ext>
            </a:extLst>
          </p:cNvPr>
          <p:cNvSpPr/>
          <p:nvPr/>
        </p:nvSpPr>
        <p:spPr>
          <a:xfrm>
            <a:off x="3353646" y="1200835"/>
            <a:ext cx="5484694"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3600" u="sng" cap="none" spc="0" dirty="0">
                <a:ln w="0"/>
                <a:solidFill>
                  <a:schemeClr val="bg2"/>
                </a:solidFill>
                <a:effectLst>
                  <a:outerShdw blurRad="38100" dist="19050" dir="2700000" algn="tl" rotWithShape="0">
                    <a:schemeClr val="dk1">
                      <a:alpha val="40000"/>
                    </a:schemeClr>
                  </a:outerShdw>
                </a:effectLst>
              </a:rPr>
              <a:t>INSTANT QUIZ CONTEST</a:t>
            </a:r>
          </a:p>
        </p:txBody>
      </p:sp>
      <p:pic>
        <p:nvPicPr>
          <p:cNvPr id="4" name="Picture 3">
            <a:extLst>
              <a:ext uri="{FF2B5EF4-FFF2-40B4-BE49-F238E27FC236}">
                <a16:creationId xmlns:a16="http://schemas.microsoft.com/office/drawing/2014/main" id="{DCED6D42-D2E5-4118-B5EC-39E1F6DB8EAA}"/>
              </a:ext>
            </a:extLst>
          </p:cNvPr>
          <p:cNvPicPr>
            <a:picLocks noChangeAspect="1"/>
          </p:cNvPicPr>
          <p:nvPr/>
        </p:nvPicPr>
        <p:blipFill>
          <a:blip r:embed="rId2"/>
          <a:stretch>
            <a:fillRect/>
          </a:stretch>
        </p:blipFill>
        <p:spPr>
          <a:xfrm>
            <a:off x="1497005" y="19807"/>
            <a:ext cx="9197983" cy="1086494"/>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C4EA-2789-40A5-9B74-DF12ECE00E99}"/>
              </a:ext>
            </a:extLst>
          </p:cNvPr>
          <p:cNvSpPr>
            <a:spLocks noGrp="1"/>
          </p:cNvSpPr>
          <p:nvPr>
            <p:ph type="title"/>
          </p:nvPr>
        </p:nvSpPr>
        <p:spPr>
          <a:xfrm>
            <a:off x="4525414" y="847694"/>
            <a:ext cx="3468516" cy="1036319"/>
          </a:xfrm>
        </p:spPr>
        <p:txBody>
          <a:bodyPr/>
          <a:lstStyle/>
          <a:p>
            <a:r>
              <a:rPr lang="en-IN" b="1" u="sng" dirty="0">
                <a:solidFill>
                  <a:schemeClr val="accent1">
                    <a:lumMod val="75000"/>
                  </a:schemeClr>
                </a:solidFill>
              </a:rPr>
              <a:t>REFERENCES</a:t>
            </a:r>
          </a:p>
        </p:txBody>
      </p:sp>
      <p:sp>
        <p:nvSpPr>
          <p:cNvPr id="3" name="Content Placeholder 2">
            <a:extLst>
              <a:ext uri="{FF2B5EF4-FFF2-40B4-BE49-F238E27FC236}">
                <a16:creationId xmlns:a16="http://schemas.microsoft.com/office/drawing/2014/main" id="{5C2AD6A9-8C57-499A-8EB1-2602C861840C}"/>
              </a:ext>
            </a:extLst>
          </p:cNvPr>
          <p:cNvSpPr>
            <a:spLocks noGrp="1"/>
          </p:cNvSpPr>
          <p:nvPr>
            <p:ph idx="1"/>
          </p:nvPr>
        </p:nvSpPr>
        <p:spPr>
          <a:xfrm>
            <a:off x="999240" y="1884013"/>
            <a:ext cx="10388339" cy="4247145"/>
          </a:xfrm>
        </p:spPr>
        <p:txBody>
          <a:bodyPr>
            <a:normAutofit/>
          </a:bodyPr>
          <a:lstStyle/>
          <a:p>
            <a:pPr marL="0" indent="0" algn="l">
              <a:buNone/>
            </a:pPr>
            <a:endParaRPr lang="en-IN" b="0" i="0" dirty="0">
              <a:solidFill>
                <a:srgbClr val="000000"/>
              </a:solidFill>
              <a:effectLst/>
              <a:latin typeface="ff2"/>
            </a:endParaRPr>
          </a:p>
          <a:p>
            <a:pPr marL="457200" indent="-457200" algn="l">
              <a:buFont typeface="+mj-lt"/>
              <a:buAutoNum type="arabicPeriod"/>
            </a:pPr>
            <a:r>
              <a:rPr lang="en-IN" b="0" i="0" dirty="0">
                <a:solidFill>
                  <a:srgbClr val="000000"/>
                </a:solidFill>
                <a:effectLst/>
                <a:latin typeface="ff4"/>
              </a:rPr>
              <a:t> </a:t>
            </a:r>
            <a:r>
              <a:rPr lang="en-IN" b="0" i="0" dirty="0">
                <a:solidFill>
                  <a:srgbClr val="000000"/>
                </a:solidFill>
                <a:effectLst/>
                <a:latin typeface="ff2"/>
              </a:rPr>
              <a:t>Patil, Prateek and Karl Moss, 2017, Java Database Programming with JDBC, Coriclis Group Books. </a:t>
            </a:r>
          </a:p>
          <a:p>
            <a:pPr marL="457200" indent="-457200" algn="l">
              <a:buFont typeface="+mj-lt"/>
              <a:buAutoNum type="arabicPeriod"/>
            </a:pPr>
            <a:r>
              <a:rPr lang="en-IN" b="0" i="0" dirty="0">
                <a:solidFill>
                  <a:srgbClr val="000000"/>
                </a:solidFill>
                <a:effectLst/>
                <a:latin typeface="ff2"/>
              </a:rPr>
              <a:t>Sierra, Kathy and Bert Bates, 2003, Head First Java, O</a:t>
            </a:r>
            <a:r>
              <a:rPr lang="en-IN" b="0" i="0" dirty="0">
                <a:solidFill>
                  <a:srgbClr val="000000"/>
                </a:solidFill>
                <a:effectLst/>
                <a:latin typeface="ff3"/>
              </a:rPr>
              <a:t>’</a:t>
            </a:r>
            <a:r>
              <a:rPr lang="en-IN" b="0" i="0" dirty="0">
                <a:solidFill>
                  <a:srgbClr val="000000"/>
                </a:solidFill>
                <a:effectLst/>
                <a:latin typeface="ff2"/>
              </a:rPr>
              <a:t>Reilly.</a:t>
            </a:r>
          </a:p>
          <a:p>
            <a:pPr marL="457200" indent="-457200">
              <a:buFont typeface="+mj-lt"/>
              <a:buAutoNum type="arabicPeriod"/>
            </a:pPr>
            <a:r>
              <a:rPr lang="en-IN" b="0" i="0" dirty="0">
                <a:solidFill>
                  <a:srgbClr val="000000"/>
                </a:solidFill>
                <a:effectLst/>
                <a:latin typeface="ff2"/>
              </a:rPr>
              <a:t>Sarcar, Vaskaran, 2018, Java Design </a:t>
            </a:r>
            <a:r>
              <a:rPr lang="en-IN" b="0" i="0" dirty="0">
                <a:solidFill>
                  <a:srgbClr val="000000"/>
                </a:solidFill>
                <a:effectLst/>
                <a:latin typeface="Times New Roman" panose="02020603050405020304" pitchFamily="18" charset="0"/>
                <a:cs typeface="Times New Roman" panose="02020603050405020304" pitchFamily="18" charset="0"/>
              </a:rPr>
              <a:t>Patterns</a:t>
            </a:r>
            <a:r>
              <a:rPr lang="en-IN" b="0" i="0" dirty="0">
                <a:solidFill>
                  <a:srgbClr val="000000"/>
                </a:solidFill>
                <a:effectLst/>
                <a:latin typeface="ff2"/>
              </a:rPr>
              <a:t>, Apress.</a:t>
            </a:r>
          </a:p>
          <a:p>
            <a:pPr marL="0" indent="0" algn="l">
              <a:buNone/>
            </a:pPr>
            <a:endParaRPr lang="en-IN" b="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66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8FF26-6F8B-437D-B356-8AE68FF8F48C}"/>
              </a:ext>
            </a:extLst>
          </p:cNvPr>
          <p:cNvPicPr>
            <a:picLocks noChangeAspect="1"/>
          </p:cNvPicPr>
          <p:nvPr/>
        </p:nvPicPr>
        <p:blipFill>
          <a:blip r:embed="rId2"/>
          <a:stretch>
            <a:fillRect/>
          </a:stretch>
        </p:blipFill>
        <p:spPr>
          <a:xfrm>
            <a:off x="3328035" y="661035"/>
            <a:ext cx="5535930" cy="5535930"/>
          </a:xfrm>
          <a:prstGeom prst="rect">
            <a:avLst/>
          </a:prstGeom>
        </p:spPr>
      </p:pic>
    </p:spTree>
    <p:extLst>
      <p:ext uri="{BB962C8B-B14F-4D97-AF65-F5344CB8AC3E}">
        <p14:creationId xmlns:p14="http://schemas.microsoft.com/office/powerpoint/2010/main" val="2321351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F002-E658-4E97-87D9-81A53A4BDB91}"/>
              </a:ext>
            </a:extLst>
          </p:cNvPr>
          <p:cNvSpPr>
            <a:spLocks noGrp="1"/>
          </p:cNvSpPr>
          <p:nvPr>
            <p:ph type="title"/>
          </p:nvPr>
        </p:nvSpPr>
        <p:spPr>
          <a:xfrm>
            <a:off x="977156" y="1149475"/>
            <a:ext cx="8788091" cy="1071154"/>
          </a:xfrm>
        </p:spPr>
        <p:txBody>
          <a:bodyPr>
            <a:normAutofit/>
          </a:bodyPr>
          <a:lstStyle/>
          <a:p>
            <a:r>
              <a:rPr lang="en-US" sz="2800" dirty="0">
                <a:solidFill>
                  <a:schemeClr val="accent1">
                    <a:lumMod val="75000"/>
                  </a:schemeClr>
                </a:solidFill>
                <a:cs typeface="Calibri Light"/>
              </a:rPr>
              <a:t>CONTENTS</a:t>
            </a:r>
          </a:p>
        </p:txBody>
      </p:sp>
      <p:sp>
        <p:nvSpPr>
          <p:cNvPr id="6" name="Content Placeholder 5">
            <a:extLst>
              <a:ext uri="{FF2B5EF4-FFF2-40B4-BE49-F238E27FC236}">
                <a16:creationId xmlns:a16="http://schemas.microsoft.com/office/drawing/2014/main" id="{6A2E6C31-08F1-426A-93F9-64C83839827F}"/>
              </a:ext>
            </a:extLst>
          </p:cNvPr>
          <p:cNvSpPr>
            <a:spLocks noGrp="1"/>
          </p:cNvSpPr>
          <p:nvPr>
            <p:ph idx="1"/>
          </p:nvPr>
        </p:nvSpPr>
        <p:spPr>
          <a:xfrm>
            <a:off x="977156" y="2110000"/>
            <a:ext cx="10077698" cy="3450613"/>
          </a:xfrm>
        </p:spPr>
        <p:txBody>
          <a:bodyPr/>
          <a:lstStyle/>
          <a:p>
            <a:r>
              <a:rPr lang="en-IN" sz="2400" b="0" kern="1200" dirty="0">
                <a:solidFill>
                  <a:srgbClr val="000000"/>
                </a:solidFill>
                <a:effectLst/>
                <a:latin typeface="Gill Sans MT" panose="020B0502020104020203" pitchFamily="34" charset="0"/>
                <a:ea typeface="+mn-ea"/>
                <a:cs typeface="+mn-cs"/>
              </a:rPr>
              <a:t>ABSTRACT </a:t>
            </a:r>
            <a:endParaRPr lang="en-IN" sz="2400" dirty="0">
              <a:effectLst/>
            </a:endParaRPr>
          </a:p>
          <a:p>
            <a:r>
              <a:rPr lang="en-IN" sz="2400" kern="1200" dirty="0">
                <a:solidFill>
                  <a:srgbClr val="000000"/>
                </a:solidFill>
                <a:effectLst/>
                <a:latin typeface="Gill Sans MT" panose="020B0502020104020203" pitchFamily="34" charset="0"/>
                <a:ea typeface="+mn-ea"/>
                <a:cs typeface="+mn-cs"/>
              </a:rPr>
              <a:t>INTRODUCTION </a:t>
            </a:r>
            <a:endParaRPr lang="en-IN" sz="2400" dirty="0">
              <a:effectLst/>
            </a:endParaRPr>
          </a:p>
          <a:p>
            <a:r>
              <a:rPr lang="en-IN" sz="2400" kern="1200" dirty="0">
                <a:solidFill>
                  <a:srgbClr val="000000"/>
                </a:solidFill>
                <a:effectLst/>
                <a:latin typeface="Gill Sans MT" panose="020B0502020104020203" pitchFamily="34" charset="0"/>
                <a:ea typeface="+mn-ea"/>
                <a:cs typeface="+mn-cs"/>
              </a:rPr>
              <a:t>EXISTING WORKS</a:t>
            </a:r>
            <a:endParaRPr lang="en-IN" sz="2400" dirty="0">
              <a:effectLst/>
            </a:endParaRPr>
          </a:p>
          <a:p>
            <a:r>
              <a:rPr lang="en-IN" sz="2400" kern="1200" dirty="0">
                <a:solidFill>
                  <a:srgbClr val="000000"/>
                </a:solidFill>
                <a:effectLst/>
                <a:latin typeface="Gill Sans MT" panose="020B0502020104020203" pitchFamily="34" charset="0"/>
                <a:ea typeface="+mn-ea"/>
                <a:cs typeface="+mn-cs"/>
              </a:rPr>
              <a:t>PROPOSED WORK </a:t>
            </a:r>
            <a:endParaRPr lang="en-IN" sz="2400" dirty="0">
              <a:effectLst/>
            </a:endParaRPr>
          </a:p>
          <a:p>
            <a:r>
              <a:rPr lang="en-IN" sz="2400" kern="1200" dirty="0">
                <a:solidFill>
                  <a:srgbClr val="000000"/>
                </a:solidFill>
                <a:effectLst/>
                <a:latin typeface="Gill Sans MT" panose="020B0502020104020203" pitchFamily="34" charset="0"/>
                <a:ea typeface="+mn-ea"/>
                <a:cs typeface="+mn-cs"/>
              </a:rPr>
              <a:t>REFERENCE </a:t>
            </a:r>
            <a:endParaRPr lang="en-IN" sz="2400" dirty="0">
              <a:effectLst/>
            </a:endParaRPr>
          </a:p>
          <a:p>
            <a:pPr marL="0" indent="0">
              <a:buNone/>
            </a:pPr>
            <a:endParaRPr lang="en-IN" dirty="0"/>
          </a:p>
        </p:txBody>
      </p:sp>
    </p:spTree>
    <p:extLst>
      <p:ext uri="{BB962C8B-B14F-4D97-AF65-F5344CB8AC3E}">
        <p14:creationId xmlns:p14="http://schemas.microsoft.com/office/powerpoint/2010/main" val="134869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2B11-09F9-44EA-BC4A-7A42B621D0A9}"/>
              </a:ext>
            </a:extLst>
          </p:cNvPr>
          <p:cNvSpPr>
            <a:spLocks noGrp="1"/>
          </p:cNvSpPr>
          <p:nvPr>
            <p:ph type="title"/>
          </p:nvPr>
        </p:nvSpPr>
        <p:spPr>
          <a:xfrm>
            <a:off x="478971" y="1211798"/>
            <a:ext cx="9675223" cy="1071153"/>
          </a:xfrm>
        </p:spPr>
        <p:txBody>
          <a:bodyPr>
            <a:normAutofit/>
          </a:bodyPr>
          <a:lstStyle/>
          <a:p>
            <a:r>
              <a:rPr lang="en-IN" sz="2800" dirty="0">
                <a:solidFill>
                  <a:schemeClr val="accent1">
                    <a:lumMod val="75000"/>
                  </a:schemeClr>
                </a:solidFill>
              </a:rPr>
              <a:t>ABSTRACT</a:t>
            </a:r>
            <a:endParaRPr lang="en-IN"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BD0963AE-C6C0-480D-A562-22AA2FD3B41F}"/>
              </a:ext>
            </a:extLst>
          </p:cNvPr>
          <p:cNvSpPr>
            <a:spLocks noGrp="1"/>
          </p:cNvSpPr>
          <p:nvPr>
            <p:ph idx="1"/>
          </p:nvPr>
        </p:nvSpPr>
        <p:spPr>
          <a:xfrm>
            <a:off x="478971" y="1889759"/>
            <a:ext cx="10889755" cy="4273271"/>
          </a:xfrm>
        </p:spPr>
        <p:txBody>
          <a:bodyPr/>
          <a:lstStyle/>
          <a:p>
            <a:pPr algn="just"/>
            <a:r>
              <a:rPr lang="en-US" dirty="0">
                <a:latin typeface="Times New Roman" panose="02020603050405020304" pitchFamily="18" charset="0"/>
                <a:cs typeface="Times New Roman" panose="02020603050405020304" pitchFamily="18" charset="0"/>
              </a:rPr>
              <a:t>In this pandemic most of the exams are conducting in the form of quiz through online mode. This program asks the questions to the students one after another about the subject which we inserted in program.</a:t>
            </a:r>
          </a:p>
          <a:p>
            <a:pPr algn="just"/>
            <a:r>
              <a:rPr lang="en-US" dirty="0">
                <a:latin typeface="Times New Roman" panose="02020603050405020304" pitchFamily="18" charset="0"/>
                <a:cs typeface="Times New Roman" panose="02020603050405020304" pitchFamily="18" charset="0"/>
              </a:rPr>
              <a:t>Each correct answer will score a point. At the end of the quiz, the program will reveal the students final score.</a:t>
            </a:r>
          </a:p>
          <a:p>
            <a:pPr algn="just"/>
            <a:r>
              <a:rPr lang="en-US" dirty="0">
                <a:latin typeface="Times New Roman" panose="02020603050405020304" pitchFamily="18" charset="0"/>
                <a:cs typeface="Times New Roman" panose="02020603050405020304" pitchFamily="18" charset="0"/>
              </a:rPr>
              <a:t>The score is stored in a variable during the quiz. Once all the questions have been answered, the quiz ends. Moreover, This project can also useful for the faculty to send the queries to the students as like they using google forms.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615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EFA0-BF17-4465-B12F-6BEF1053FBAC}"/>
              </a:ext>
            </a:extLst>
          </p:cNvPr>
          <p:cNvSpPr>
            <a:spLocks noGrp="1"/>
          </p:cNvSpPr>
          <p:nvPr>
            <p:ph type="title"/>
          </p:nvPr>
        </p:nvSpPr>
        <p:spPr>
          <a:xfrm>
            <a:off x="478972" y="1183285"/>
            <a:ext cx="9425887" cy="973393"/>
          </a:xfrm>
        </p:spPr>
        <p:txBody>
          <a:bodyPr>
            <a:normAutofit/>
          </a:bodyPr>
          <a:lstStyle/>
          <a:p>
            <a:r>
              <a:rPr lang="en-US" sz="2800" dirty="0">
                <a:solidFill>
                  <a:schemeClr val="accent1">
                    <a:lumMod val="75000"/>
                  </a:schemeClr>
                </a:solidFill>
                <a:cs typeface="Calibri Light"/>
              </a:rPr>
              <a:t>Introduction</a:t>
            </a:r>
            <a:endParaRPr lang="en-US"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036D3FD3-1E27-4E3B-8F66-AA103283B731}"/>
              </a:ext>
            </a:extLst>
          </p:cNvPr>
          <p:cNvSpPr>
            <a:spLocks noGrp="1"/>
          </p:cNvSpPr>
          <p:nvPr>
            <p:ph idx="1"/>
          </p:nvPr>
        </p:nvSpPr>
        <p:spPr>
          <a:xfrm>
            <a:off x="478972" y="1939768"/>
            <a:ext cx="10908606" cy="3376950"/>
          </a:xfrm>
        </p:spPr>
        <p:txBody>
          <a:bodyPr vert="horz" lIns="91440" tIns="45720" rIns="91440" bIns="45720" rtlCol="0" anchor="t">
            <a:normAutofit/>
          </a:bodyPr>
          <a:lstStyle/>
          <a:p>
            <a:pPr algn="just"/>
            <a:r>
              <a:rPr lang="en-US" dirty="0">
                <a:latin typeface="Times New Roman" panose="02020603050405020304" pitchFamily="18" charset="0"/>
                <a:cs typeface="Times New Roman" panose="02020603050405020304" pitchFamily="18" charset="0"/>
              </a:rPr>
              <a:t> A web page in which we can conduct quiz .we have used HTML , CSS and </a:t>
            </a:r>
            <a:r>
              <a:rPr lang="en-IN" dirty="0">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to meet our need.</a:t>
            </a:r>
            <a:r>
              <a:rPr lang="en-US" b="0" i="0" dirty="0">
                <a:solidFill>
                  <a:srgbClr val="202124"/>
                </a:solidFill>
                <a:effectLst/>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test of knowledge, especially as a competition between individuals or teams as a form of entertainment</a:t>
            </a:r>
          </a:p>
          <a:p>
            <a:pPr algn="just"/>
            <a:r>
              <a:rPr lang="en-US" b="0" i="0" dirty="0">
                <a:effectLst/>
                <a:latin typeface="Times New Roman" panose="02020603050405020304" pitchFamily="18" charset="0"/>
                <a:cs typeface="Times New Roman" panose="02020603050405020304" pitchFamily="18" charset="0"/>
              </a:rPr>
              <a:t> A </a:t>
            </a:r>
            <a:r>
              <a:rPr lang="en-US" b="1" i="0" dirty="0">
                <a:effectLst/>
                <a:latin typeface="Times New Roman" panose="02020603050405020304" pitchFamily="18" charset="0"/>
                <a:cs typeface="Times New Roman" panose="02020603050405020304" pitchFamily="18" charset="0"/>
              </a:rPr>
              <a:t>quiz</a:t>
            </a:r>
            <a:r>
              <a:rPr lang="en-US" b="0" i="0" dirty="0">
                <a:effectLst/>
                <a:latin typeface="Times New Roman" panose="02020603050405020304" pitchFamily="18" charset="0"/>
                <a:cs typeface="Times New Roman" panose="02020603050405020304" pitchFamily="18" charset="0"/>
              </a:rPr>
              <a:t> can be defined as a game or brain teaser to test knowledge. ... Companies and education usually want to test a specific area of knowledge rather than general knowledge.</a:t>
            </a:r>
          </a:p>
          <a:p>
            <a:pPr algn="just"/>
            <a:r>
              <a:rPr lang="en-US" b="0" i="0" dirty="0">
                <a:effectLst/>
                <a:latin typeface="Times New Roman" panose="02020603050405020304" pitchFamily="18" charset="0"/>
                <a:cs typeface="Times New Roman" panose="02020603050405020304" pitchFamily="18" charset="0"/>
              </a:rPr>
              <a:t> In this way, </a:t>
            </a:r>
            <a:r>
              <a:rPr lang="en-US" b="1" i="0" dirty="0">
                <a:effectLst/>
                <a:latin typeface="Times New Roman" panose="02020603050405020304" pitchFamily="18" charset="0"/>
                <a:cs typeface="Times New Roman" panose="02020603050405020304" pitchFamily="18" charset="0"/>
              </a:rPr>
              <a:t>quizzes</a:t>
            </a:r>
            <a:r>
              <a:rPr lang="en-US" b="0" i="0" dirty="0">
                <a:effectLst/>
                <a:latin typeface="Times New Roman" panose="02020603050405020304" pitchFamily="18" charset="0"/>
                <a:cs typeface="Times New Roman" panose="02020603050405020304" pitchFamily="18" charset="0"/>
              </a:rPr>
              <a:t> are an engaging method for companies and schools to measure growth in knowledge, abilities, and/or skills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827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19F1-CC57-4792-B029-759D01AA583B}"/>
              </a:ext>
            </a:extLst>
          </p:cNvPr>
          <p:cNvSpPr>
            <a:spLocks noGrp="1"/>
          </p:cNvSpPr>
          <p:nvPr>
            <p:ph type="title"/>
          </p:nvPr>
        </p:nvSpPr>
        <p:spPr>
          <a:xfrm>
            <a:off x="572012" y="1216776"/>
            <a:ext cx="8598274" cy="1323703"/>
          </a:xfrm>
        </p:spPr>
        <p:txBody>
          <a:bodyPr>
            <a:normAutofit/>
          </a:bodyPr>
          <a:lstStyle/>
          <a:p>
            <a:r>
              <a:rPr lang="en-US" sz="2800" dirty="0">
                <a:solidFill>
                  <a:schemeClr val="accent1">
                    <a:lumMod val="75000"/>
                  </a:schemeClr>
                </a:solidFill>
                <a:cs typeface="Calibri Light"/>
              </a:rPr>
              <a:t>ObJective</a:t>
            </a:r>
            <a:endParaRPr lang="en-US"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EEF43893-5281-4B6A-AC9F-9DDEB3DD040C}"/>
              </a:ext>
            </a:extLst>
          </p:cNvPr>
          <p:cNvSpPr>
            <a:spLocks noGrp="1"/>
          </p:cNvSpPr>
          <p:nvPr>
            <p:ph idx="1"/>
          </p:nvPr>
        </p:nvSpPr>
        <p:spPr>
          <a:xfrm>
            <a:off x="572012" y="1985554"/>
            <a:ext cx="10768433" cy="3447426"/>
          </a:xfrm>
        </p:spPr>
        <p:txBody>
          <a:bodyPr vert="horz" lIns="91440" tIns="45720" rIns="91440" bIns="45720" rtlCol="0" anchor="t">
            <a:normAutofit/>
          </a:bodyPr>
          <a:lstStyle/>
          <a:p>
            <a:pPr marL="0" indent="0" algn="just">
              <a:buNone/>
            </a:pPr>
            <a:r>
              <a:rPr lang="en-US" sz="2800" dirty="0">
                <a:latin typeface="Times New Roman" panose="02020603050405020304" pitchFamily="18" charset="0"/>
                <a:cs typeface="Times New Roman" panose="02020603050405020304" pitchFamily="18" charset="0"/>
              </a:rPr>
              <a:t>	To build a webpage to conduct the instant quiz contest to test the grasping power of students or to know their knowledge over a particular topic.</a:t>
            </a:r>
          </a:p>
        </p:txBody>
      </p:sp>
    </p:spTree>
    <p:extLst>
      <p:ext uri="{BB962C8B-B14F-4D97-AF65-F5344CB8AC3E}">
        <p14:creationId xmlns:p14="http://schemas.microsoft.com/office/powerpoint/2010/main" val="966290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2C6E-B6E3-4085-A9E9-0B8289A87E11}"/>
              </a:ext>
            </a:extLst>
          </p:cNvPr>
          <p:cNvSpPr>
            <a:spLocks noGrp="1"/>
          </p:cNvSpPr>
          <p:nvPr>
            <p:ph type="title"/>
          </p:nvPr>
        </p:nvSpPr>
        <p:spPr>
          <a:xfrm>
            <a:off x="662553" y="1223959"/>
            <a:ext cx="10385743" cy="1828800"/>
          </a:xfrm>
        </p:spPr>
        <p:txBody>
          <a:bodyPr>
            <a:normAutofit/>
          </a:bodyPr>
          <a:lstStyle/>
          <a:p>
            <a:r>
              <a:rPr lang="en-US" sz="2800" dirty="0">
                <a:solidFill>
                  <a:schemeClr val="accent1">
                    <a:lumMod val="75000"/>
                  </a:schemeClr>
                </a:solidFill>
                <a:cs typeface="Calibri Light"/>
              </a:rPr>
              <a:t>Requirements</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98BB5A58-44D7-4C4D-8B73-A111F89C8000}"/>
              </a:ext>
            </a:extLst>
          </p:cNvPr>
          <p:cNvSpPr>
            <a:spLocks noGrp="1"/>
          </p:cNvSpPr>
          <p:nvPr>
            <p:ph idx="1"/>
          </p:nvPr>
        </p:nvSpPr>
        <p:spPr>
          <a:xfrm>
            <a:off x="662553" y="1933303"/>
            <a:ext cx="10996749" cy="4412409"/>
          </a:xfrm>
        </p:spPr>
        <p:txBody>
          <a:bodyPr vert="horz" lIns="91440" tIns="45720" rIns="91440" bIns="45720" rtlCol="0" anchor="t">
            <a:normAutofit/>
          </a:bodyPr>
          <a:lstStyle/>
          <a:p>
            <a:pPr marL="0" indent="0">
              <a:buNone/>
            </a:pPr>
            <a:r>
              <a:rPr lang="en-US" sz="2800" dirty="0">
                <a:latin typeface="Times New Roman" panose="02020603050405020304" pitchFamily="18" charset="0"/>
                <a:cs typeface="Times New Roman" panose="02020603050405020304" pitchFamily="18" charset="0"/>
              </a:rPr>
              <a:t>knowledge on following programing languages</a:t>
            </a:r>
          </a:p>
          <a:p>
            <a:pPr marL="0" indent="0">
              <a:buNone/>
            </a:pPr>
            <a:r>
              <a:rPr lang="en-US" sz="2800" dirty="0">
                <a:latin typeface="Times New Roman" panose="02020603050405020304" pitchFamily="18" charset="0"/>
                <a:cs typeface="Times New Roman" panose="02020603050405020304" pitchFamily="18" charset="0"/>
              </a:rPr>
              <a:t> 1.HTML</a:t>
            </a:r>
          </a:p>
          <a:p>
            <a:pPr marL="0" indent="0">
              <a:buNone/>
            </a:pPr>
            <a:r>
              <a:rPr lang="en-US" sz="2800" dirty="0">
                <a:latin typeface="Times New Roman" panose="02020603050405020304" pitchFamily="18" charset="0"/>
                <a:cs typeface="Times New Roman" panose="02020603050405020304" pitchFamily="18" charset="0"/>
              </a:rPr>
              <a:t> 2.CSS</a:t>
            </a:r>
          </a:p>
          <a:p>
            <a:pPr marL="0" indent="0">
              <a:buNone/>
            </a:pPr>
            <a:r>
              <a:rPr lang="en-US" sz="2800" dirty="0">
                <a:latin typeface="Times New Roman" panose="02020603050405020304" pitchFamily="18" charset="0"/>
                <a:cs typeface="Times New Roman" panose="02020603050405020304" pitchFamily="18" charset="0"/>
              </a:rPr>
              <a:t> 3.JAVA SCRIPT</a:t>
            </a:r>
          </a:p>
          <a:p>
            <a:pPr marL="0" indent="0">
              <a:buNone/>
            </a:pPr>
            <a:r>
              <a:rPr lang="en-US" sz="2800" dirty="0">
                <a:latin typeface="Times New Roman" panose="02020603050405020304" pitchFamily="18" charset="0"/>
                <a:cs typeface="Times New Roman" panose="02020603050405020304" pitchFamily="18" charset="0"/>
              </a:rPr>
              <a:t> 4.DATA BASE</a:t>
            </a:r>
          </a:p>
        </p:txBody>
      </p:sp>
    </p:spTree>
    <p:extLst>
      <p:ext uri="{BB962C8B-B14F-4D97-AF65-F5344CB8AC3E}">
        <p14:creationId xmlns:p14="http://schemas.microsoft.com/office/powerpoint/2010/main" val="2966052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B92A-1A94-432D-A745-91D8E422099F}"/>
              </a:ext>
            </a:extLst>
          </p:cNvPr>
          <p:cNvSpPr>
            <a:spLocks noGrp="1"/>
          </p:cNvSpPr>
          <p:nvPr>
            <p:ph type="title"/>
          </p:nvPr>
        </p:nvSpPr>
        <p:spPr>
          <a:xfrm>
            <a:off x="459377" y="548640"/>
            <a:ext cx="3903617" cy="592183"/>
          </a:xfrm>
        </p:spPr>
        <p:txBody>
          <a:bodyPr>
            <a:normAutofit fontScale="90000"/>
          </a:bodyPr>
          <a:lstStyle/>
          <a:p>
            <a:br>
              <a:rPr lang="en-IN" u="sng" dirty="0">
                <a:solidFill>
                  <a:schemeClr val="accent1">
                    <a:lumMod val="75000"/>
                  </a:schemeClr>
                </a:solidFill>
              </a:rPr>
            </a:br>
            <a:br>
              <a:rPr lang="en-IN" u="sng" dirty="0">
                <a:solidFill>
                  <a:schemeClr val="accent1">
                    <a:lumMod val="75000"/>
                  </a:schemeClr>
                </a:solidFill>
              </a:rPr>
            </a:br>
            <a:r>
              <a:rPr lang="en-IN" sz="3100" dirty="0">
                <a:solidFill>
                  <a:schemeClr val="accent1">
                    <a:lumMod val="75000"/>
                  </a:schemeClr>
                </a:solidFill>
              </a:rPr>
              <a:t>literature review</a:t>
            </a:r>
            <a:br>
              <a:rPr lang="en-IN" sz="3200" u="sng" dirty="0">
                <a:solidFill>
                  <a:schemeClr val="tx1"/>
                </a:solidFill>
              </a:rPr>
            </a:br>
            <a:endParaRPr lang="en-IN" u="sng" dirty="0"/>
          </a:p>
        </p:txBody>
      </p:sp>
      <p:sp>
        <p:nvSpPr>
          <p:cNvPr id="3" name="Content Placeholder 2">
            <a:extLst>
              <a:ext uri="{FF2B5EF4-FFF2-40B4-BE49-F238E27FC236}">
                <a16:creationId xmlns:a16="http://schemas.microsoft.com/office/drawing/2014/main" id="{EFA1D92D-C34A-413E-8A64-BA32E2212732}"/>
              </a:ext>
            </a:extLst>
          </p:cNvPr>
          <p:cNvSpPr>
            <a:spLocks noGrp="1"/>
          </p:cNvSpPr>
          <p:nvPr>
            <p:ph idx="1"/>
          </p:nvPr>
        </p:nvSpPr>
        <p:spPr>
          <a:xfrm>
            <a:off x="459377" y="1891937"/>
            <a:ext cx="10918776" cy="4280263"/>
          </a:xfrm>
        </p:spPr>
        <p:txBody>
          <a:bodyPr>
            <a:normAutofit lnSpcReduction="10000"/>
          </a:bodyPr>
          <a:lstStyle/>
          <a:p>
            <a:pPr marL="0" indent="0">
              <a:buNone/>
            </a:pPr>
            <a:r>
              <a:rPr lang="en-US" sz="2000" b="1" i="0" dirty="0">
                <a:effectLst/>
                <a:latin typeface="Arial" panose="020B0604020202020204" pitchFamily="34" charset="0"/>
              </a:rPr>
              <a:t>1. </a:t>
            </a:r>
            <a:r>
              <a:rPr lang="en-US" sz="2600" b="1" i="0" u="sng" dirty="0">
                <a:effectLst/>
                <a:latin typeface="Arial" panose="020B0604020202020204" pitchFamily="34" charset="0"/>
              </a:rPr>
              <a:t>A Quiz Game with Python</a:t>
            </a:r>
            <a:r>
              <a:rPr lang="en-IN" sz="2400" b="1" i="0" dirty="0">
                <a:effectLst/>
                <a:latin typeface="Arial" panose="020B0604020202020204" pitchFamily="34" charset="0"/>
              </a:rPr>
              <a:t>:</a:t>
            </a:r>
          </a:p>
          <a:p>
            <a:pPr marL="0" indent="0" algn="just">
              <a:buNone/>
            </a:pPr>
            <a:r>
              <a:rPr lang="en-US" sz="2200" b="0" i="0" dirty="0">
                <a:effectLst/>
                <a:latin typeface="Times New Roman" panose="02020603050405020304" pitchFamily="18" charset="0"/>
                <a:cs typeface="Times New Roman" panose="02020603050405020304" pitchFamily="18" charset="0"/>
              </a:rPr>
              <a:t>	The Quiz game asks the player questions about animals. They have three chances to answer each question you don’t want to take the quiz too difficult. Each correct answer will score a point. At the end of the game, the program will reveal the player’s final score. Once all the questions have been answered, the game ends</a:t>
            </a:r>
            <a:r>
              <a:rPr lang="en-US" b="0" i="0" dirty="0">
                <a:effectLst/>
                <a:latin typeface="Times New Roman" panose="02020603050405020304" pitchFamily="18" charset="0"/>
                <a:cs typeface="Times New Roman" panose="02020603050405020304" pitchFamily="18" charset="0"/>
              </a:rPr>
              <a:t>.</a:t>
            </a:r>
          </a:p>
          <a:p>
            <a:pPr marL="0" indent="0" algn="just">
              <a:buNone/>
            </a:pPr>
            <a:r>
              <a:rPr lang="en-IN" b="1" u="sng" dirty="0">
                <a:latin typeface="Arial" panose="020B0604020202020204" pitchFamily="34" charset="0"/>
              </a:rPr>
              <a:t>DRAWBACKS</a:t>
            </a:r>
            <a:r>
              <a:rPr lang="en-IN" dirty="0">
                <a:latin typeface="Arial" panose="020B0604020202020204" pitchFamily="34"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User can give the answers </a:t>
            </a:r>
            <a:r>
              <a:rPr lang="en-IN" sz="2200" dirty="0">
                <a:latin typeface="Times New Roman" panose="02020603050405020304" pitchFamily="18" charset="0"/>
                <a:cs typeface="Times New Roman" panose="02020603050405020304" pitchFamily="18" charset="0"/>
              </a:rPr>
              <a:t>multiple times</a:t>
            </a:r>
            <a:r>
              <a:rPr lang="en-IN" dirty="0">
                <a:latin typeface="Times New Roman" panose="02020603050405020304" pitchFamily="18" charset="0"/>
                <a:cs typeface="Times New Roman" panose="02020603050405020304" pitchFamily="18" charset="0"/>
              </a:rPr>
              <a:t>.</a:t>
            </a:r>
            <a:endParaRPr lang="en-IN" dirty="0">
              <a:latin typeface="Arial" panose="020B0604020202020204" pitchFamily="34"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not safe and the data doesn’t secure.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Results all not available instantly.</a:t>
            </a:r>
          </a:p>
          <a:p>
            <a:pPr>
              <a:buFont typeface="Wingdings" panose="05000000000000000000" pitchFamily="2" charset="2"/>
              <a:buChar char="Ø"/>
            </a:pPr>
            <a:endParaRPr lang="en-IN" dirty="0">
              <a:latin typeface="Arial" panose="020B0604020202020204" pitchFamily="34" charset="0"/>
            </a:endParaRPr>
          </a:p>
          <a:p>
            <a:pPr marL="0" indent="0">
              <a:buNone/>
            </a:pPr>
            <a:endParaRPr lang="en-US" b="0" i="0" u="sng" dirty="0">
              <a:effectLst/>
              <a:latin typeface="Arial" panose="020B0604020202020204" pitchFamily="34" charset="0"/>
            </a:endParaRPr>
          </a:p>
          <a:p>
            <a:pPr marL="0" indent="0">
              <a:buNone/>
            </a:pPr>
            <a:endParaRPr lang="en-US" sz="2000" b="1" i="0" dirty="0">
              <a:effectLst/>
              <a:latin typeface="Arial" panose="020B0604020202020204" pitchFamily="34" charset="0"/>
            </a:endParaRPr>
          </a:p>
        </p:txBody>
      </p:sp>
      <p:sp>
        <p:nvSpPr>
          <p:cNvPr id="4" name="TextBox 3">
            <a:extLst>
              <a:ext uri="{FF2B5EF4-FFF2-40B4-BE49-F238E27FC236}">
                <a16:creationId xmlns:a16="http://schemas.microsoft.com/office/drawing/2014/main" id="{C1E69504-62A8-4B87-BA40-DFE795E9320D}"/>
              </a:ext>
            </a:extLst>
          </p:cNvPr>
          <p:cNvSpPr txBox="1"/>
          <p:nvPr/>
        </p:nvSpPr>
        <p:spPr>
          <a:xfrm>
            <a:off x="3095899" y="194697"/>
            <a:ext cx="6122125" cy="707886"/>
          </a:xfrm>
          <a:prstGeom prst="rect">
            <a:avLst/>
          </a:prstGeom>
          <a:noFill/>
        </p:spPr>
        <p:txBody>
          <a:bodyPr wrap="square" rtlCol="0">
            <a:spAutoFit/>
          </a:bodyPr>
          <a:lstStyle/>
          <a:p>
            <a:r>
              <a:rPr lang="en-US" sz="3200" b="1" u="sng" dirty="0">
                <a:solidFill>
                  <a:schemeClr val="accent1">
                    <a:lumMod val="75000"/>
                  </a:schemeClr>
                </a:solidFill>
              </a:rPr>
              <a:t>EXISTING</a:t>
            </a:r>
            <a:r>
              <a:rPr lang="en-US" sz="4000" b="1" u="sng" dirty="0">
                <a:solidFill>
                  <a:schemeClr val="accent1">
                    <a:lumMod val="75000"/>
                  </a:schemeClr>
                </a:solidFill>
              </a:rPr>
              <a:t> </a:t>
            </a:r>
            <a:r>
              <a:rPr lang="en-US" sz="3200" b="1" u="sng" dirty="0">
                <a:solidFill>
                  <a:schemeClr val="accent1">
                    <a:lumMod val="75000"/>
                  </a:schemeClr>
                </a:solidFill>
              </a:rPr>
              <a:t>WORKS</a:t>
            </a:r>
            <a:endParaRPr lang="en-IN" sz="4000" b="1" u="sng" dirty="0">
              <a:solidFill>
                <a:schemeClr val="accent1">
                  <a:lumMod val="75000"/>
                </a:schemeClr>
              </a:solidFill>
            </a:endParaRPr>
          </a:p>
        </p:txBody>
      </p:sp>
    </p:spTree>
    <p:extLst>
      <p:ext uri="{BB962C8B-B14F-4D97-AF65-F5344CB8AC3E}">
        <p14:creationId xmlns:p14="http://schemas.microsoft.com/office/powerpoint/2010/main" val="424173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B95E8-0C62-48F2-B245-583A67B3691C}"/>
              </a:ext>
            </a:extLst>
          </p:cNvPr>
          <p:cNvSpPr>
            <a:spLocks noGrp="1"/>
          </p:cNvSpPr>
          <p:nvPr>
            <p:ph type="title"/>
          </p:nvPr>
        </p:nvSpPr>
        <p:spPr>
          <a:xfrm>
            <a:off x="519423" y="1166950"/>
            <a:ext cx="9350441" cy="609600"/>
          </a:xfrm>
        </p:spPr>
        <p:txBody>
          <a:bodyPr>
            <a:normAutofit fontScale="90000"/>
          </a:bodyPr>
          <a:lstStyle/>
          <a:p>
            <a:r>
              <a:rPr lang="en-IN" dirty="0">
                <a:solidFill>
                  <a:schemeClr val="tx1">
                    <a:lumMod val="95000"/>
                  </a:schemeClr>
                </a:solidFill>
              </a:rPr>
              <a:t>2.  </a:t>
            </a:r>
            <a:r>
              <a:rPr lang="en-IN" b="1" i="0" u="sng" dirty="0">
                <a:solidFill>
                  <a:schemeClr val="tx1">
                    <a:lumMod val="95000"/>
                  </a:schemeClr>
                </a:solidFill>
                <a:effectLst/>
                <a:latin typeface="sofia-pro"/>
              </a:rPr>
              <a:t>Python – MCQ Quiz Game using Tkinter</a:t>
            </a:r>
            <a:r>
              <a:rPr lang="en-IN" b="1" u="sng" dirty="0">
                <a:solidFill>
                  <a:schemeClr val="tx1">
                    <a:lumMod val="95000"/>
                  </a:schemeClr>
                </a:solidFill>
                <a:latin typeface="sofia-pro"/>
              </a:rPr>
              <a:t> </a:t>
            </a:r>
            <a:r>
              <a:rPr lang="en-IN" b="1" dirty="0">
                <a:solidFill>
                  <a:schemeClr val="tx1">
                    <a:lumMod val="95000"/>
                  </a:schemeClr>
                </a:solidFill>
                <a:latin typeface="sofia-pro"/>
              </a:rPr>
              <a:t>:</a:t>
            </a:r>
            <a:br>
              <a:rPr lang="en-IN" b="1" i="0" dirty="0">
                <a:solidFill>
                  <a:srgbClr val="FFFFFF"/>
                </a:solidFill>
                <a:effectLst/>
                <a:latin typeface="sofia-pro"/>
              </a:rPr>
            </a:br>
            <a:br>
              <a:rPr lang="en-IN" b="1" i="0" dirty="0">
                <a:solidFill>
                  <a:srgbClr val="FFFFFF"/>
                </a:solidFill>
                <a:effectLst/>
                <a:latin typeface="sofia-pro"/>
              </a:rPr>
            </a:br>
            <a:br>
              <a:rPr lang="en-IN" sz="2400" b="1" i="0" dirty="0">
                <a:effectLst/>
                <a:latin typeface="sofia-pro"/>
              </a:rPr>
            </a:br>
            <a:endParaRPr lang="en-IN" sz="2400" dirty="0"/>
          </a:p>
        </p:txBody>
      </p:sp>
      <p:sp>
        <p:nvSpPr>
          <p:cNvPr id="6" name="TextBox 5">
            <a:extLst>
              <a:ext uri="{FF2B5EF4-FFF2-40B4-BE49-F238E27FC236}">
                <a16:creationId xmlns:a16="http://schemas.microsoft.com/office/drawing/2014/main" id="{DC927360-D152-4DDA-8C3C-80C70054132D}"/>
              </a:ext>
            </a:extLst>
          </p:cNvPr>
          <p:cNvSpPr txBox="1"/>
          <p:nvPr/>
        </p:nvSpPr>
        <p:spPr>
          <a:xfrm>
            <a:off x="519423" y="1906964"/>
            <a:ext cx="10846569" cy="4524315"/>
          </a:xfrm>
          <a:prstGeom prst="rect">
            <a:avLst/>
          </a:prstGeom>
          <a:noFill/>
        </p:spPr>
        <p:txBody>
          <a:bodyPr wrap="square" rtlCol="0">
            <a:spAutoFit/>
          </a:bodyPr>
          <a:lstStyle/>
          <a:p>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Here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they</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developed a simple multiple-choice quiz in python with GUI.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They created</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 multiple choice quiz in Python with Tkinter. </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They used GUI for applications.</a:t>
            </a:r>
          </a:p>
          <a:p>
            <a:endParaRPr lang="en-US" sz="2400" dirty="0">
              <a:solidFill>
                <a:schemeClr val="tx1">
                  <a:lumMod val="95000"/>
                  <a:lumOff val="5000"/>
                </a:schemeClr>
              </a:solidFill>
              <a:latin typeface="urw-din"/>
            </a:endParaRPr>
          </a:p>
          <a:p>
            <a:r>
              <a:rPr lang="en-IN" sz="2400" b="1" u="sng" dirty="0">
                <a:solidFill>
                  <a:schemeClr val="tx1">
                    <a:lumMod val="95000"/>
                    <a:lumOff val="5000"/>
                  </a:schemeClr>
                </a:solidFill>
                <a:latin typeface="urw-din"/>
              </a:rPr>
              <a:t>DRAWBACKS</a:t>
            </a:r>
            <a:r>
              <a:rPr lang="en-IN" sz="2400" dirty="0">
                <a:solidFill>
                  <a:schemeClr val="tx1">
                    <a:lumMod val="95000"/>
                    <a:lumOff val="5000"/>
                  </a:schemeClr>
                </a:solidFill>
                <a:latin typeface="urw-din"/>
              </a:rPr>
              <a:t> :</a:t>
            </a:r>
          </a:p>
          <a:p>
            <a:endParaRPr lang="en-IN" sz="2400" dirty="0">
              <a:solidFill>
                <a:schemeClr val="tx1">
                  <a:lumMod val="95000"/>
                  <a:lumOff val="5000"/>
                </a:schemeClr>
              </a:solidFill>
              <a:latin typeface="urw-din"/>
            </a:endParaRPr>
          </a:p>
          <a:p>
            <a:pPr marL="342900" indent="-3429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lot of effort is taken to conduct exams</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Results will not appear directly after given input.</a:t>
            </a:r>
          </a:p>
          <a:p>
            <a:pPr marL="342900" indent="-3429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 develops the exam anxiety among test takes.</a:t>
            </a:r>
          </a:p>
          <a:p>
            <a:pPr marL="342900" indent="-342900">
              <a:buFont typeface="Wingdings" panose="05000000000000000000" pitchFamily="2" charset="2"/>
              <a:buChar char="Ø"/>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tx1">
                  <a:lumMod val="95000"/>
                  <a:lumOff val="5000"/>
                </a:schemeClr>
              </a:solidFill>
              <a:latin typeface="urw-din"/>
            </a:endParaRPr>
          </a:p>
          <a:p>
            <a:endParaRPr lang="en-IN" sz="2400" dirty="0">
              <a:solidFill>
                <a:schemeClr val="tx1">
                  <a:lumMod val="95000"/>
                  <a:lumOff val="5000"/>
                </a:schemeClr>
              </a:solidFill>
              <a:latin typeface="urw-din"/>
            </a:endParaRPr>
          </a:p>
          <a:p>
            <a:endParaRPr lang="en-IN" sz="2400" dirty="0">
              <a:solidFill>
                <a:schemeClr val="tx1">
                  <a:lumMod val="95000"/>
                  <a:lumOff val="5000"/>
                </a:schemeClr>
              </a:solidFill>
            </a:endParaRPr>
          </a:p>
        </p:txBody>
      </p:sp>
    </p:spTree>
    <p:extLst>
      <p:ext uri="{BB962C8B-B14F-4D97-AF65-F5344CB8AC3E}">
        <p14:creationId xmlns:p14="http://schemas.microsoft.com/office/powerpoint/2010/main" val="2808655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A912-DAE0-4E17-9285-32AD1E3688DA}"/>
              </a:ext>
            </a:extLst>
          </p:cNvPr>
          <p:cNvSpPr>
            <a:spLocks noGrp="1"/>
          </p:cNvSpPr>
          <p:nvPr>
            <p:ph type="title"/>
          </p:nvPr>
        </p:nvSpPr>
        <p:spPr>
          <a:xfrm>
            <a:off x="4003331" y="350956"/>
            <a:ext cx="5939873" cy="1062446"/>
          </a:xfrm>
        </p:spPr>
        <p:txBody>
          <a:bodyPr/>
          <a:lstStyle/>
          <a:p>
            <a:r>
              <a:rPr lang="en-IN" b="1" u="sng" dirty="0">
                <a:solidFill>
                  <a:schemeClr val="accent1">
                    <a:lumMod val="75000"/>
                  </a:schemeClr>
                </a:solidFill>
              </a:rPr>
              <a:t>PROPOSED WORK</a:t>
            </a:r>
          </a:p>
        </p:txBody>
      </p:sp>
      <p:sp>
        <p:nvSpPr>
          <p:cNvPr id="4" name="Content Placeholder 3">
            <a:extLst>
              <a:ext uri="{FF2B5EF4-FFF2-40B4-BE49-F238E27FC236}">
                <a16:creationId xmlns:a16="http://schemas.microsoft.com/office/drawing/2014/main" id="{D842245E-2540-4BE7-A956-FF4D1A5674DD}"/>
              </a:ext>
            </a:extLst>
          </p:cNvPr>
          <p:cNvSpPr>
            <a:spLocks noGrp="1"/>
          </p:cNvSpPr>
          <p:nvPr>
            <p:ph idx="1"/>
          </p:nvPr>
        </p:nvSpPr>
        <p:spPr>
          <a:xfrm>
            <a:off x="685801" y="1237031"/>
            <a:ext cx="10643616" cy="4908586"/>
          </a:xfrm>
        </p:spPr>
        <p:txBody>
          <a:bodyPr>
            <a:normAutofit/>
          </a:bodyPr>
          <a:lstStyle/>
          <a:p>
            <a:pPr marL="0" indent="0" algn="just">
              <a:buNone/>
            </a:pPr>
            <a:r>
              <a:rPr lang="en-US" sz="2800" cap="none" spc="0" dirty="0">
                <a:ln w="0"/>
                <a:solidFill>
                  <a:schemeClr val="accent1">
                    <a:lumMod val="75000"/>
                  </a:schemeClr>
                </a:solidFill>
                <a:effectLst>
                  <a:outerShdw blurRad="38100" dist="19050" dir="2700000" algn="tl" rotWithShape="0">
                    <a:schemeClr val="dk1">
                      <a:alpha val="40000"/>
                    </a:schemeClr>
                  </a:outerShdw>
                </a:effectLst>
              </a:rPr>
              <a:t>INSTANT QUIZ CONTEST</a:t>
            </a:r>
            <a:endParaRPr lang="en-US" sz="2800" b="1" i="0" u="sng" dirty="0">
              <a:effectLst/>
              <a:latin typeface="roboto" panose="02000000000000000000" pitchFamily="2" charset="0"/>
            </a:endParaRPr>
          </a:p>
          <a:p>
            <a:pPr marL="0" indent="0" algn="just">
              <a:buNone/>
            </a:pPr>
            <a:r>
              <a:rPr lang="en-US" dirty="0">
                <a:latin typeface="Times New Roman" panose="02020603050405020304" pitchFamily="18" charset="0"/>
                <a:cs typeface="Times New Roman" panose="02020603050405020304" pitchFamily="18" charset="0"/>
              </a:rPr>
              <a:t>	The main aim of the project is to computerized the existing manual system &amp; help the examiners to save their valuable time &amp; important data. This project helps the examines to manage their services in a good way and provide a better services to their users. This quiz contest can remind the user about the time remaining for each question. Here the users can instantly know the correct answer after giving their input. This works more efficiently and with more clarity.</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214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860</TotalTime>
  <Words>658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ff2</vt:lpstr>
      <vt:lpstr>ff3</vt:lpstr>
      <vt:lpstr>ff4</vt:lpstr>
      <vt:lpstr>Gill Sans MT</vt:lpstr>
      <vt:lpstr>roboto</vt:lpstr>
      <vt:lpstr>sofia-pro</vt:lpstr>
      <vt:lpstr>Times New Roman</vt:lpstr>
      <vt:lpstr>urw-din</vt:lpstr>
      <vt:lpstr>Wingdings</vt:lpstr>
      <vt:lpstr>Gallery</vt:lpstr>
      <vt:lpstr>PowerPoint Presentation</vt:lpstr>
      <vt:lpstr>CONTENTS</vt:lpstr>
      <vt:lpstr>ABSTRACT</vt:lpstr>
      <vt:lpstr>Introduction</vt:lpstr>
      <vt:lpstr>ObJective</vt:lpstr>
      <vt:lpstr>Requirements</vt:lpstr>
      <vt:lpstr>  literature review </vt:lpstr>
      <vt:lpstr>2.  Python – MCQ Quiz Game using Tkinter :   </vt:lpstr>
      <vt:lpstr>PROPOSED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QUIZ</dc:title>
  <dc:creator>rohith reddy</dc:creator>
  <cp:lastModifiedBy>rohith reddy</cp:lastModifiedBy>
  <cp:revision>61</cp:revision>
  <dcterms:modified xsi:type="dcterms:W3CDTF">2021-12-10T07:55:12Z</dcterms:modified>
</cp:coreProperties>
</file>