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3" r:id="rId6"/>
    <p:sldId id="261" r:id="rId7"/>
    <p:sldId id="264" r:id="rId8"/>
    <p:sldId id="288" r:id="rId9"/>
    <p:sldId id="262" r:id="rId10"/>
    <p:sldId id="289" r:id="rId11"/>
    <p:sldId id="290" r:id="rId12"/>
    <p:sldId id="260" r:id="rId13"/>
    <p:sldId id="271" r:id="rId14"/>
    <p:sldId id="277" r:id="rId15"/>
    <p:sldId id="278" r:id="rId16"/>
    <p:sldId id="282" r:id="rId17"/>
    <p:sldId id="279" r:id="rId18"/>
    <p:sldId id="280" r:id="rId19"/>
    <p:sldId id="303" r:id="rId20"/>
    <p:sldId id="304" r:id="rId21"/>
    <p:sldId id="302" r:id="rId22"/>
    <p:sldId id="265" r:id="rId23"/>
    <p:sldId id="266" r:id="rId24"/>
    <p:sldId id="270" r:id="rId2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1105"/>
            <a:ext cx="9144000" cy="1174115"/>
          </a:xfrm>
        </p:spPr>
        <p:txBody>
          <a:bodyPr>
            <a:normAutofit/>
          </a:bodyPr>
          <a:lstStyle/>
          <a:p>
            <a:r>
              <a:rPr lang="en-US" sz="5400" dirty="0"/>
              <a:t>THYROID DISEASE CLASSIFIER</a:t>
            </a:r>
            <a:endParaRPr lang="en-US" sz="5400" dirty="0"/>
          </a:p>
        </p:txBody>
      </p:sp>
      <p:sp>
        <p:nvSpPr>
          <p:cNvPr id="3" name="Subtitle 2"/>
          <p:cNvSpPr>
            <a:spLocks noGrp="1"/>
          </p:cNvSpPr>
          <p:nvPr>
            <p:ph type="subTitle" idx="1"/>
          </p:nvPr>
        </p:nvSpPr>
        <p:spPr>
          <a:xfrm>
            <a:off x="1524000" y="2331403"/>
            <a:ext cx="9144000" cy="1655762"/>
          </a:xfrm>
        </p:spPr>
        <p:txBody>
          <a:bodyPr/>
          <a:lstStyle/>
          <a:p>
            <a:r>
              <a:rPr lang="en-US" dirty="0"/>
              <a:t>Using Two-Tier Ensemble Methods</a:t>
            </a:r>
            <a:endParaRPr lang="en-US" dirty="0"/>
          </a:p>
        </p:txBody>
      </p:sp>
      <p:sp>
        <p:nvSpPr>
          <p:cNvPr id="4" name="Text Box 3"/>
          <p:cNvSpPr txBox="1"/>
          <p:nvPr/>
        </p:nvSpPr>
        <p:spPr>
          <a:xfrm>
            <a:off x="2807970" y="4683125"/>
            <a:ext cx="7288530" cy="1476375"/>
          </a:xfrm>
          <a:prstGeom prst="rect">
            <a:avLst/>
          </a:prstGeom>
          <a:noFill/>
        </p:spPr>
        <p:txBody>
          <a:bodyPr wrap="square" rtlCol="0">
            <a:spAutoFit/>
          </a:bodyPr>
          <a:lstStyle/>
          <a:p>
            <a:r>
              <a:rPr lang="en-US" dirty="0"/>
              <a:t>221710310021			G. Sai Naga Rahul</a:t>
            </a:r>
            <a:endParaRPr lang="en-US" dirty="0"/>
          </a:p>
          <a:p>
            <a:r>
              <a:rPr lang="en-US" dirty="0"/>
              <a:t>221710310026			K. Anirudha Raghava Sarma</a:t>
            </a:r>
            <a:endParaRPr lang="en-US" dirty="0"/>
          </a:p>
          <a:p>
            <a:r>
              <a:rPr lang="en-US" dirty="0"/>
              <a:t>221710310002			Alluri Nikhil Yadav</a:t>
            </a:r>
            <a:endParaRPr lang="en-US" dirty="0"/>
          </a:p>
          <a:p>
            <a:r>
              <a:rPr lang="en-US" dirty="0"/>
              <a:t>221710310059			Rohith Reddy Ganga</a:t>
            </a:r>
            <a:endParaRPr lang="en-US" dirty="0"/>
          </a:p>
          <a:p>
            <a:r>
              <a:rPr lang="en-US" dirty="0"/>
              <a:t>				Mrs. G. Hima Bindu (Project Guide)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0-11-06 194931"/>
          <p:cNvPicPr>
            <a:picLocks noChangeAspect="1"/>
          </p:cNvPicPr>
          <p:nvPr/>
        </p:nvPicPr>
        <p:blipFill>
          <a:blip r:embed="rId1"/>
          <a:stretch>
            <a:fillRect/>
          </a:stretch>
        </p:blipFill>
        <p:spPr>
          <a:xfrm>
            <a:off x="3562350" y="-8255"/>
            <a:ext cx="5327015" cy="6388100"/>
          </a:xfrm>
          <a:prstGeom prst="rect">
            <a:avLst/>
          </a:prstGeom>
        </p:spPr>
      </p:pic>
      <p:sp>
        <p:nvSpPr>
          <p:cNvPr id="5" name="Text Box 4"/>
          <p:cNvSpPr txBox="1"/>
          <p:nvPr/>
        </p:nvSpPr>
        <p:spPr>
          <a:xfrm>
            <a:off x="728980" y="951865"/>
            <a:ext cx="2025650" cy="368300"/>
          </a:xfrm>
          <a:prstGeom prst="rect">
            <a:avLst/>
          </a:prstGeom>
          <a:noFill/>
        </p:spPr>
        <p:txBody>
          <a:bodyPr wrap="square" rtlCol="0">
            <a:spAutoFit/>
          </a:bodyPr>
          <a:p>
            <a:r>
              <a:rPr lang="en-US"/>
              <a:t>Sequence Diagram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33472"/>
          </a:xfrm>
        </p:spPr>
        <p:txBody>
          <a:bodyPr/>
          <a:lstStyle/>
          <a:p>
            <a:r>
              <a:rPr lang="en-US" dirty="0"/>
              <a:t>FLOWCHART</a:t>
            </a:r>
            <a:endParaRPr lang="en-US" dirty="0"/>
          </a:p>
        </p:txBody>
      </p:sp>
      <p:sp>
        <p:nvSpPr>
          <p:cNvPr id="8" name="Content Placeholder 7"/>
          <p:cNvSpPr/>
          <p:nvPr>
            <p:ph idx="1"/>
          </p:nvPr>
        </p:nvSpPr>
        <p:spPr/>
        <p:txBody>
          <a:bodyPr/>
          <a:p>
            <a:r>
              <a:rPr lang="en-US"/>
              <a:t> </a:t>
            </a:r>
            <a:endParaRPr lang="en-US"/>
          </a:p>
        </p:txBody>
      </p:sp>
      <p:pic>
        <p:nvPicPr>
          <p:cNvPr id="9" name="Picture 8" descr="Untitled-3"/>
          <p:cNvPicPr>
            <a:picLocks noChangeAspect="1"/>
          </p:cNvPicPr>
          <p:nvPr/>
        </p:nvPicPr>
        <p:blipFill>
          <a:blip r:embed="rId1"/>
          <a:stretch>
            <a:fillRect/>
          </a:stretch>
        </p:blipFill>
        <p:spPr>
          <a:xfrm>
            <a:off x="2374900" y="1405890"/>
            <a:ext cx="7211695" cy="4646295"/>
          </a:xfrm>
          <a:prstGeom prst="rect">
            <a:avLst/>
          </a:prstGeom>
        </p:spPr>
      </p:pic>
      <p:sp>
        <p:nvSpPr>
          <p:cNvPr id="7" name="TextBox 6"/>
          <p:cNvSpPr txBox="1"/>
          <p:nvPr/>
        </p:nvSpPr>
        <p:spPr>
          <a:xfrm>
            <a:off x="7344410" y="4184650"/>
            <a:ext cx="678815" cy="64516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900" b="1" dirty="0"/>
              <a:t>Best ensemble based on accuracy</a:t>
            </a:r>
            <a:endParaRPr lang="en-US" sz="900" b="1" dirty="0">
              <a:cs typeface="Calibri" panose="020F0502020204030204"/>
            </a:endParaRPr>
          </a:p>
        </p:txBody>
      </p:sp>
      <p:cxnSp>
        <p:nvCxnSpPr>
          <p:cNvPr id="4" name="Straight Arrow Connector 3"/>
          <p:cNvCxnSpPr/>
          <p:nvPr/>
        </p:nvCxnSpPr>
        <p:spPr>
          <a:xfrm flipH="1">
            <a:off x="8898890" y="5338445"/>
            <a:ext cx="80645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9733915" y="5156200"/>
            <a:ext cx="941070" cy="306705"/>
          </a:xfrm>
          <a:prstGeom prst="rect">
            <a:avLst/>
          </a:prstGeom>
          <a:noFill/>
        </p:spPr>
        <p:txBody>
          <a:bodyPr wrap="square" rtlCol="0">
            <a:spAutoFit/>
          </a:bodyPr>
          <a:p>
            <a:r>
              <a:rPr lang="en-US" sz="1400"/>
              <a:t>input data</a:t>
            </a:r>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736600" y="328295"/>
            <a:ext cx="9948545" cy="663575"/>
          </a:xfrm>
        </p:spPr>
        <p:txBody>
          <a:bodyPr>
            <a:noAutofit/>
          </a:bodyPr>
          <a:p>
            <a:r>
              <a:rPr lang="en-US" sz="3200"/>
              <a:t>Logistic Regression</a:t>
            </a:r>
            <a:endParaRPr lang="en-US" sz="3200"/>
          </a:p>
        </p:txBody>
      </p:sp>
      <p:sp>
        <p:nvSpPr>
          <p:cNvPr id="3" name="Text Box 2"/>
          <p:cNvSpPr txBox="1"/>
          <p:nvPr/>
        </p:nvSpPr>
        <p:spPr>
          <a:xfrm>
            <a:off x="736600" y="1267460"/>
            <a:ext cx="10668000" cy="2306955"/>
          </a:xfrm>
          <a:prstGeom prst="rect">
            <a:avLst/>
          </a:prstGeom>
          <a:noFill/>
        </p:spPr>
        <p:txBody>
          <a:bodyPr wrap="square" rtlCol="0" anchor="t">
            <a:spAutoFit/>
          </a:bodyPr>
          <a:p>
            <a:pPr marL="285750" indent="-285750">
              <a:buFont typeface="Wingdings" panose="05000000000000000000" pitchFamily="34" charset="0"/>
              <a:buChar char="o"/>
            </a:pPr>
            <a:r>
              <a:rPr lang="en-US"/>
              <a:t>Due to the nature of probability, the prediction will fall in [0, 1]. Decisions are made based on whether the probability is greater than or less than 0.5</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However, the range of linear regression is from negative infinite to positive infinite, not in [0, 1]. Thus, sigmoid function is introduced to solve this problem.</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Multiclass classification with logistic regression can be done either through the one-vs-rest scheme in which for each class a binary classification problem of data belonging or not to that class is done</a:t>
            </a:r>
            <a:endParaRPr lang="en-US"/>
          </a:p>
        </p:txBody>
      </p:sp>
      <p:pic>
        <p:nvPicPr>
          <p:cNvPr id="7" name="Picture 6"/>
          <p:cNvPicPr>
            <a:picLocks noChangeAspect="1"/>
          </p:cNvPicPr>
          <p:nvPr/>
        </p:nvPicPr>
        <p:blipFill>
          <a:blip r:embed="rId1"/>
          <a:stretch>
            <a:fillRect/>
          </a:stretch>
        </p:blipFill>
        <p:spPr>
          <a:xfrm>
            <a:off x="3730625" y="3651250"/>
            <a:ext cx="3790315" cy="2524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Support Vector Machines</a:t>
            </a:r>
            <a:endParaRPr lang="en-US" sz="3200"/>
          </a:p>
        </p:txBody>
      </p:sp>
      <p:sp>
        <p:nvSpPr>
          <p:cNvPr id="3" name="Text Box 2"/>
          <p:cNvSpPr txBox="1"/>
          <p:nvPr/>
        </p:nvSpPr>
        <p:spPr>
          <a:xfrm>
            <a:off x="736600" y="1267460"/>
            <a:ext cx="10668000" cy="2030095"/>
          </a:xfrm>
          <a:prstGeom prst="rect">
            <a:avLst/>
          </a:prstGeom>
          <a:noFill/>
        </p:spPr>
        <p:txBody>
          <a:bodyPr wrap="square" rtlCol="0" anchor="t">
            <a:spAutoFit/>
          </a:bodyPr>
          <a:p>
            <a:pPr marL="285750" indent="-285750">
              <a:buFont typeface="Wingdings" panose="05000000000000000000" pitchFamily="34" charset="0"/>
              <a:buChar char="o"/>
            </a:pPr>
            <a:r>
              <a:rPr lang="en-US"/>
              <a:t>In its most simple type SVM are applied on binary classification, dividing data points either in 1 or 0.</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For multiclass classification, the same principle is utilized. The multiclass problem is broken down to multiple binary classification cases, which is also called one-vs-one.</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In the one-vs-one approach, each classifier separates points of two different classes and comprising all one-vs-one classifiers leads to a multiclass classifier.</a:t>
            </a:r>
            <a:endParaRPr lang="en-US"/>
          </a:p>
        </p:txBody>
      </p:sp>
      <p:pic>
        <p:nvPicPr>
          <p:cNvPr id="4" name="Picture 3"/>
          <p:cNvPicPr>
            <a:picLocks noChangeAspect="1"/>
          </p:cNvPicPr>
          <p:nvPr/>
        </p:nvPicPr>
        <p:blipFill>
          <a:blip r:embed="rId1"/>
          <a:stretch>
            <a:fillRect/>
          </a:stretch>
        </p:blipFill>
        <p:spPr>
          <a:xfrm>
            <a:off x="2865755" y="4065270"/>
            <a:ext cx="6095365" cy="2047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K Nearest Neighbors</a:t>
            </a:r>
            <a:endParaRPr lang="en-US" sz="3200"/>
          </a:p>
        </p:txBody>
      </p:sp>
      <p:sp>
        <p:nvSpPr>
          <p:cNvPr id="3" name="Text Box 2"/>
          <p:cNvSpPr txBox="1"/>
          <p:nvPr/>
        </p:nvSpPr>
        <p:spPr>
          <a:xfrm>
            <a:off x="736600" y="1267460"/>
            <a:ext cx="10668000" cy="2030095"/>
          </a:xfrm>
          <a:prstGeom prst="rect">
            <a:avLst/>
          </a:prstGeom>
          <a:noFill/>
        </p:spPr>
        <p:txBody>
          <a:bodyPr wrap="square" rtlCol="0" anchor="t">
            <a:spAutoFit/>
          </a:bodyPr>
          <a:p>
            <a:pPr marL="285750" indent="-285750">
              <a:buFont typeface="Wingdings" panose="05000000000000000000" pitchFamily="34" charset="0"/>
              <a:buChar char="o"/>
            </a:pPr>
            <a:r>
              <a:rPr lang="en-US"/>
              <a:t>KNN or k-nearest neighbours is the simplest classification algorithm. This classification algorithm does not depend on the structure of the data.</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Whenever a new example is encountered, its k nearest neighbours from the training data are examined. Distance between two examples can be the euclidean distance between their feature vectors.</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The majority class among the k nearest neighbours is taken to be the class for the encountered example.</a:t>
            </a:r>
            <a:endParaRPr lang="en-US"/>
          </a:p>
        </p:txBody>
      </p:sp>
      <p:pic>
        <p:nvPicPr>
          <p:cNvPr id="4" name="Picture 3"/>
          <p:cNvPicPr>
            <a:picLocks noChangeAspect="1"/>
          </p:cNvPicPr>
          <p:nvPr/>
        </p:nvPicPr>
        <p:blipFill>
          <a:blip r:embed="rId1"/>
          <a:stretch>
            <a:fillRect/>
          </a:stretch>
        </p:blipFill>
        <p:spPr>
          <a:xfrm>
            <a:off x="3847465" y="3197860"/>
            <a:ext cx="4211955" cy="3670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Naive Bayes Algorithm</a:t>
            </a:r>
            <a:endParaRPr lang="en-US" sz="3200"/>
          </a:p>
        </p:txBody>
      </p:sp>
      <p:sp>
        <p:nvSpPr>
          <p:cNvPr id="3" name="Text Box 2"/>
          <p:cNvSpPr txBox="1"/>
          <p:nvPr/>
        </p:nvSpPr>
        <p:spPr>
          <a:xfrm>
            <a:off x="736600" y="1267460"/>
            <a:ext cx="10668000" cy="2306955"/>
          </a:xfrm>
          <a:prstGeom prst="rect">
            <a:avLst/>
          </a:prstGeom>
          <a:noFill/>
        </p:spPr>
        <p:txBody>
          <a:bodyPr wrap="square" rtlCol="0" anchor="t">
            <a:spAutoFit/>
          </a:bodyPr>
          <a:p>
            <a:pPr marL="285750" indent="-285750">
              <a:buFont typeface="Wingdings" panose="05000000000000000000" pitchFamily="34" charset="0"/>
              <a:buChar char="o"/>
            </a:pPr>
            <a:r>
              <a:rPr lang="en-US"/>
              <a:t>The algorithm used in the project is the Multinomial Naive Bayes Classifier</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Naive Bayes classification method is based on Bayes’ theorem. It is termed as ‘Naive’ because it assumes independence between every pair of feature in the data.</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Multinomial Naive Bayes consider a feature vector where a given term represents the number of times it appears or very often i.e. frequency.</a:t>
            </a:r>
            <a:endParaRPr lang="en-US"/>
          </a:p>
          <a:p>
            <a:pPr marL="285750" indent="-285750">
              <a:buFont typeface="Wingdings" panose="05000000000000000000" pitchFamily="34" charset="0"/>
              <a:buChar char="o"/>
            </a:pPr>
            <a:endParaRPr lang="en-US"/>
          </a:p>
        </p:txBody>
      </p:sp>
      <p:pic>
        <p:nvPicPr>
          <p:cNvPr id="4" name="Picture 3"/>
          <p:cNvPicPr>
            <a:picLocks noChangeAspect="1"/>
          </p:cNvPicPr>
          <p:nvPr/>
        </p:nvPicPr>
        <p:blipFill>
          <a:blip r:embed="rId1"/>
          <a:stretch>
            <a:fillRect/>
          </a:stretch>
        </p:blipFill>
        <p:spPr>
          <a:xfrm>
            <a:off x="3784600" y="3442335"/>
            <a:ext cx="4180840" cy="2295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Decision Tree Algorithm</a:t>
            </a:r>
            <a:endParaRPr lang="en-US" sz="3200"/>
          </a:p>
        </p:txBody>
      </p:sp>
      <p:sp>
        <p:nvSpPr>
          <p:cNvPr id="3" name="Text Box 2"/>
          <p:cNvSpPr txBox="1"/>
          <p:nvPr/>
        </p:nvSpPr>
        <p:spPr>
          <a:xfrm>
            <a:off x="736600" y="1267460"/>
            <a:ext cx="10668000" cy="3138170"/>
          </a:xfrm>
          <a:prstGeom prst="rect">
            <a:avLst/>
          </a:prstGeom>
          <a:noFill/>
        </p:spPr>
        <p:txBody>
          <a:bodyPr wrap="square" rtlCol="0" anchor="t">
            <a:spAutoFit/>
          </a:bodyPr>
          <a:p>
            <a:pPr marL="285750" indent="-285750">
              <a:buFont typeface="Wingdings" panose="05000000000000000000" pitchFamily="34" charset="0"/>
              <a:buChar char="o"/>
            </a:pPr>
            <a:r>
              <a:rPr lang="en-US"/>
              <a:t>Decision tree classifier is a systematic approach for multiclass classification. </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It poses a set of questions to the dataset (related to its attributes/features).</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The decision tree classification algorithm can be visualized on a binary tree. On the root and each of the internal nodes, a question is posed and the data on that node is further split into separate records that have different characteristics.</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The leaves of the tree refer to the classes in which the dataset is split.</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We perform breaking down the data by making decisions based on multiple questions at each level.</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Random Forest</a:t>
            </a:r>
            <a:endParaRPr lang="en-US" sz="3200"/>
          </a:p>
        </p:txBody>
      </p:sp>
      <p:sp>
        <p:nvSpPr>
          <p:cNvPr id="3" name="Text Box 2"/>
          <p:cNvSpPr txBox="1"/>
          <p:nvPr/>
        </p:nvSpPr>
        <p:spPr>
          <a:xfrm>
            <a:off x="736600" y="1267460"/>
            <a:ext cx="10668000" cy="3692525"/>
          </a:xfrm>
          <a:prstGeom prst="rect">
            <a:avLst/>
          </a:prstGeom>
          <a:noFill/>
        </p:spPr>
        <p:txBody>
          <a:bodyPr wrap="square" rtlCol="0" anchor="t">
            <a:spAutoFit/>
          </a:bodyPr>
          <a:p>
            <a:pPr marL="285750" indent="-285750">
              <a:buFont typeface="Wingdings" panose="05000000000000000000" pitchFamily="34" charset="0"/>
              <a:buChar char="o"/>
            </a:pPr>
            <a:r>
              <a:rPr lang="en-US"/>
              <a:t>A forest is comprised of trees. It is said that the more trees it has, the more robust a forest is.</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Random forests creates decision trees on randomly selected data samples, gets prediction from each tree and selects the best solution by means of voting.</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It also provides a pretty good indicator of the feature importance.</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Random forest uses gini importance or mean decrease in impurity (MDI) to calculate the importance of each feature. Gini importance is also known as the total decrease in node impurity. This is how much the model fit or accuracy decreases when you drop a variable. The larger the decrease, the more significant the variable is.</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Deep decision trees may suffer from overfitting, but random forests prevents overfitting by creating trees on random subsets.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AdaBoost Classifier</a:t>
            </a:r>
            <a:endParaRPr lang="en-US" sz="3200"/>
          </a:p>
        </p:txBody>
      </p:sp>
      <p:sp>
        <p:nvSpPr>
          <p:cNvPr id="3" name="Text Box 2"/>
          <p:cNvSpPr txBox="1"/>
          <p:nvPr/>
        </p:nvSpPr>
        <p:spPr>
          <a:xfrm>
            <a:off x="736600" y="1267460"/>
            <a:ext cx="10668000" cy="3415030"/>
          </a:xfrm>
          <a:prstGeom prst="rect">
            <a:avLst/>
          </a:prstGeom>
          <a:noFill/>
        </p:spPr>
        <p:txBody>
          <a:bodyPr wrap="square" rtlCol="0" anchor="t">
            <a:spAutoFit/>
          </a:bodyPr>
          <a:p>
            <a:pPr marL="285750" indent="-285750">
              <a:buFont typeface="Wingdings" panose="05000000000000000000" pitchFamily="34" charset="0"/>
              <a:buChar char="o"/>
            </a:pPr>
            <a:r>
              <a:rPr lang="en-US"/>
              <a:t>The core principle of AdaBoost is to fit a sequence of weak learners  on repeatedly modified versions of the data.</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The predictions from all of them are then combined through a weighted majority vote (or sum) to produce the final prediction.</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 The first step is to simply train a weak learner on the original data. For each successive iteration, the sample weights are individually modified and the learning algorithm is reapplied to the reweighted data.</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As iterations proceed, examples that are difficult to predict receive ever-increasing influence. Each subsequent weak learner is thereby forced to concentrate on the examples that are missed by the previous ones in the sequence.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GradientBoosting Classifier</a:t>
            </a:r>
            <a:endParaRPr lang="en-US" sz="3200"/>
          </a:p>
        </p:txBody>
      </p:sp>
      <p:sp>
        <p:nvSpPr>
          <p:cNvPr id="3" name="Text Box 2"/>
          <p:cNvSpPr txBox="1"/>
          <p:nvPr/>
        </p:nvSpPr>
        <p:spPr>
          <a:xfrm>
            <a:off x="736600" y="1267460"/>
            <a:ext cx="10668000" cy="2584450"/>
          </a:xfrm>
          <a:prstGeom prst="rect">
            <a:avLst/>
          </a:prstGeom>
          <a:noFill/>
        </p:spPr>
        <p:txBody>
          <a:bodyPr wrap="square" rtlCol="0" anchor="t">
            <a:spAutoFit/>
          </a:bodyPr>
          <a:p>
            <a:pPr indent="0">
              <a:buFont typeface="Wingdings" panose="05000000000000000000" pitchFamily="34" charset="0"/>
              <a:buNone/>
            </a:pPr>
            <a:r>
              <a:rPr lang="en-US"/>
              <a:t>Gradient boosting involves three elements:</a:t>
            </a:r>
            <a:endParaRPr lang="en-US"/>
          </a:p>
          <a:p>
            <a:pPr indent="0">
              <a:buFont typeface="Wingdings" panose="05000000000000000000" pitchFamily="34" charset="0"/>
              <a:buNone/>
            </a:pPr>
            <a:endParaRPr lang="en-US"/>
          </a:p>
          <a:p>
            <a:pPr marL="285750" indent="-285750">
              <a:buFont typeface="Wingdings" panose="05000000000000000000" pitchFamily="34" charset="0"/>
              <a:buChar char="o"/>
            </a:pPr>
            <a:r>
              <a:rPr lang="en-US"/>
              <a:t>A loss function to be optimized. The loss function used depends on the type of problem being solved. </a:t>
            </a:r>
            <a:endParaRPr lang="en-US"/>
          </a:p>
          <a:p>
            <a:pPr indent="0">
              <a:buFont typeface="Wingdings" panose="05000000000000000000" pitchFamily="34" charset="0"/>
              <a:buNone/>
            </a:pPr>
            <a:r>
              <a:rPr lang="en-US"/>
              <a:t>	Ex: Squared Error for regression and Logarithmic Loss for Classification</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A weak learner to make predictions. Decision trees are used as the weak learner in gradient boosting.</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An additive model to add weak learners to minimize the loss function. Trees are added one at a time, and existing trees in the model are not changed.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indent="0">
              <a:buNone/>
            </a:pPr>
            <a:r>
              <a:rPr lang="en-US" dirty="0"/>
              <a:t>Nowadays hormone disturbance is an essential issue in humans. The fundamental issue that troubles behind thyroid diseases is hormonal disturbance. Thyroid disease is the severe endocrine disease that adversely affects the wellbeing of the human. In such case, disease prediction model can play an important role in disease prognosis.</a:t>
            </a:r>
            <a:endParaRPr lang="en-US" dirty="0"/>
          </a:p>
          <a:p>
            <a:pPr marL="0" indent="0">
              <a:buNone/>
            </a:pPr>
            <a:r>
              <a:rPr lang="en-US" dirty="0"/>
              <a:t>The work deploys wrapper method for feature selection. We have identified top machine learning algorithms for thyroid prediction and these five classifiers are consolidated in the gathering of three with heterogeneous permutations to further improve the performance of deployed classifiers. Majority voting scheme is deployed on the ensemble methods for getting results. The proposed model utilizes 70:30 proportions of training and test set. The outcome uncovered that the accuracy of proposed 2-tier ensemble model is increased as compared with single machine learning classifiers.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Majority Voting Classifier</a:t>
            </a:r>
            <a:endParaRPr lang="en-US" sz="3200"/>
          </a:p>
        </p:txBody>
      </p:sp>
      <p:sp>
        <p:nvSpPr>
          <p:cNvPr id="4" name="Text Box 3"/>
          <p:cNvSpPr txBox="1"/>
          <p:nvPr/>
        </p:nvSpPr>
        <p:spPr>
          <a:xfrm>
            <a:off x="736600" y="1267460"/>
            <a:ext cx="10668000" cy="3415030"/>
          </a:xfrm>
          <a:prstGeom prst="rect">
            <a:avLst/>
          </a:prstGeom>
          <a:noFill/>
        </p:spPr>
        <p:txBody>
          <a:bodyPr wrap="square" rtlCol="0" anchor="t">
            <a:spAutoFit/>
          </a:bodyPr>
          <a:p>
            <a:pPr marL="285750" indent="-285750">
              <a:buFont typeface="Wingdings" panose="05000000000000000000" pitchFamily="34" charset="0"/>
              <a:buChar char="o"/>
            </a:pPr>
            <a:r>
              <a:rPr lang="en-US"/>
              <a:t>It is for combining conceptually different machine learning classifiers and use a majority voteto predict the class labels. </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In majority voting, the predicted class label for a particular sample is the class label that represents the majority (mode) of the class labels predicted by each individual classifier.</a:t>
            </a:r>
            <a:endParaRPr lang="en-US"/>
          </a:p>
          <a:p>
            <a:pPr marL="285750" indent="-285750">
              <a:buFont typeface="Wingdings" panose="05000000000000000000" pitchFamily="34" charset="0"/>
              <a:buChar char="o"/>
            </a:pPr>
            <a:endParaRPr lang="en-US"/>
          </a:p>
          <a:p>
            <a:pPr marL="285750" indent="-285750">
              <a:buFont typeface="Wingdings" panose="05000000000000000000" pitchFamily="34" charset="0"/>
              <a:buChar char="o"/>
            </a:pPr>
            <a:r>
              <a:rPr lang="en-US"/>
              <a:t>E.g., if the prediction for a given sample is</a:t>
            </a:r>
            <a:endParaRPr lang="en-US"/>
          </a:p>
          <a:p>
            <a:pPr marL="285750" indent="-285750">
              <a:buFont typeface="Wingdings" panose="05000000000000000000" pitchFamily="34" charset="0"/>
              <a:buChar char="o"/>
            </a:pPr>
            <a:endParaRPr lang="en-US"/>
          </a:p>
          <a:p>
            <a:pPr indent="0">
              <a:buFont typeface="Wingdings" panose="05000000000000000000" pitchFamily="34" charset="0"/>
              <a:buNone/>
            </a:pPr>
            <a:r>
              <a:rPr lang="en-US"/>
              <a:t>	classifier 1 -&gt; class 1</a:t>
            </a:r>
            <a:endParaRPr lang="en-US"/>
          </a:p>
          <a:p>
            <a:pPr indent="0">
              <a:buFont typeface="Wingdings" panose="05000000000000000000" pitchFamily="34" charset="0"/>
              <a:buNone/>
            </a:pPr>
            <a:r>
              <a:rPr lang="en-US"/>
              <a:t>	classifier 2 -&gt; class 1</a:t>
            </a:r>
            <a:endParaRPr lang="en-US"/>
          </a:p>
          <a:p>
            <a:pPr indent="0">
              <a:buFont typeface="Wingdings" panose="05000000000000000000" pitchFamily="34" charset="0"/>
              <a:buNone/>
            </a:pPr>
            <a:r>
              <a:rPr lang="en-US"/>
              <a:t>	classifier 3 -&gt; class 2</a:t>
            </a:r>
            <a:endParaRPr lang="en-US"/>
          </a:p>
          <a:p>
            <a:pPr indent="0">
              <a:buFont typeface="Wingdings" panose="05000000000000000000" pitchFamily="34" charset="0"/>
              <a:buNone/>
            </a:pPr>
            <a:r>
              <a:rPr lang="en-US"/>
              <a:t>      VotingClassifier (with voting='hard') would classify the sample as “class 1” based on the majority class label.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INPUT / OUTPUT	</a:t>
            </a:r>
            <a:endParaRPr lang="en-US"/>
          </a:p>
        </p:txBody>
      </p:sp>
      <p:sp>
        <p:nvSpPr>
          <p:cNvPr id="3" name="Content Placeholder 2"/>
          <p:cNvSpPr>
            <a:spLocks noGrp="1"/>
          </p:cNvSpPr>
          <p:nvPr>
            <p:ph idx="1"/>
          </p:nvPr>
        </p:nvSpPr>
        <p:spPr/>
        <p:txBody>
          <a:bodyPr vert="horz" lIns="0" tIns="45720" rIns="0" bIns="45720" rtlCol="0" anchor="t">
            <a:normAutofit lnSpcReduction="20000"/>
          </a:bodyPr>
          <a:lstStyle/>
          <a:p>
            <a:pPr marL="342900" indent="-342900">
              <a:buFont typeface="Wingdings" panose="05000000000000000000" pitchFamily="34" charset="0"/>
              <a:buChar char="q"/>
            </a:pPr>
            <a:r>
              <a:rPr lang="en-US" b="1" dirty="0"/>
              <a:t>Input: </a:t>
            </a:r>
            <a:endParaRPr lang="en-US">
              <a:cs typeface="Calibri" panose="020F0502020204030204"/>
            </a:endParaRPr>
          </a:p>
          <a:p>
            <a:pPr marL="0" indent="0">
              <a:buNone/>
            </a:pPr>
            <a:r>
              <a:rPr lang="en-US" dirty="0"/>
              <a:t>	The input is the dataset consisting of real world patient records regarding thyroid disease evaluation, available on the UCI repository.</a:t>
            </a:r>
            <a:endParaRPr lang="en-US" dirty="0">
              <a:cs typeface="Calibri" panose="020F0502020204030204"/>
            </a:endParaRPr>
          </a:p>
          <a:p>
            <a:pPr marL="0" indent="0">
              <a:buNone/>
            </a:pPr>
            <a:endParaRPr lang="en-US"/>
          </a:p>
          <a:p>
            <a:pPr marL="342900" indent="-342900">
              <a:buFont typeface="Wingdings" panose="05000000000000000000" pitchFamily="34" charset="0"/>
              <a:buChar char="q"/>
            </a:pPr>
            <a:r>
              <a:rPr lang="en-US" b="1" dirty="0"/>
              <a:t>Analysis: </a:t>
            </a:r>
            <a:endParaRPr lang="en-US">
              <a:cs typeface="Calibri" panose="020F0502020204030204"/>
            </a:endParaRPr>
          </a:p>
          <a:p>
            <a:pPr marL="0" indent="0">
              <a:buNone/>
            </a:pPr>
            <a:r>
              <a:rPr lang="en-US" dirty="0"/>
              <a:t>	The outputs presented are the accuracies of various machine learning models tested on the dataset. These outputs are helpul for deciding which algorithms to choose for ensembling.</a:t>
            </a:r>
            <a:endParaRPr lang="en-US" dirty="0"/>
          </a:p>
          <a:p>
            <a:pPr marL="0" indent="0">
              <a:buNone/>
            </a:pPr>
            <a:endParaRPr lang="en-US" dirty="0">
              <a:cs typeface="Calibri" panose="020F0502020204030204"/>
            </a:endParaRPr>
          </a:p>
          <a:p>
            <a:pPr marL="342900" indent="-342900">
              <a:buFont typeface="Wingdings" panose="05000000000000000000" pitchFamily="34" charset="0"/>
              <a:buChar char="q"/>
            </a:pPr>
            <a:r>
              <a:rPr lang="en-US" b="1" dirty="0">
                <a:sym typeface="+mn-ea"/>
              </a:rPr>
              <a:t>Final Output: </a:t>
            </a:r>
            <a:endParaRPr lang="en-US">
              <a:cs typeface="Calibri" panose="020F0502020204030204"/>
            </a:endParaRPr>
          </a:p>
          <a:p>
            <a:pPr marL="0" indent="0">
              <a:buNone/>
            </a:pPr>
            <a:r>
              <a:rPr lang="en-US" dirty="0">
                <a:sym typeface="+mn-ea"/>
              </a:rPr>
              <a:t>	The best of the ensembled models will be used to predict the condition of a person as “normal”, ”hyper-thyroid” or ”hypo-thyroid” based on the given input data.</a:t>
            </a:r>
            <a:endParaRPr lang="en-US" dirty="0">
              <a:cs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t>
            </a:r>
            <a:endParaRPr lang="en-US"/>
          </a:p>
        </p:txBody>
      </p:sp>
      <p:sp>
        <p:nvSpPr>
          <p:cNvPr id="3" name="Content Placeholder 2"/>
          <p:cNvSpPr>
            <a:spLocks noGrp="1"/>
          </p:cNvSpPr>
          <p:nvPr>
            <p:ph idx="1"/>
          </p:nvPr>
        </p:nvSpPr>
        <p:spPr>
          <a:xfrm>
            <a:off x="1097280" y="1879389"/>
            <a:ext cx="10058400" cy="4023360"/>
          </a:xfrm>
        </p:spPr>
        <p:txBody>
          <a:bodyPr>
            <a:normAutofit/>
          </a:bodyPr>
          <a:lstStyle/>
          <a:p>
            <a:pPr marL="0" indent="0">
              <a:buNone/>
            </a:pPr>
            <a:endParaRPr lang="en-US"/>
          </a:p>
          <a:p>
            <a:pPr marL="0" indent="0">
              <a:buNone/>
            </a:pPr>
            <a:r>
              <a:rPr lang="en-US"/>
              <a:t>Supervised two tier ensemble method for prediction of thyroid disease will be operational. </a:t>
            </a:r>
            <a:endParaRPr lang="en-US"/>
          </a:p>
          <a:p>
            <a:pPr marL="0" indent="0">
              <a:buNone/>
            </a:pPr>
            <a:endParaRPr lang="en-US"/>
          </a:p>
          <a:p>
            <a:pPr marL="0" indent="0">
              <a:buNone/>
            </a:pPr>
            <a:r>
              <a:rPr lang="en-US"/>
              <a:t>The proposed work is cost effective way of diagnosing thyroid disease among human population. High accuracy model will be utilized to make predictions on new input data to predict the condition of the patient</a:t>
            </a:r>
            <a:endParaRPr lang="en-US"/>
          </a:p>
          <a:p>
            <a:pPr marL="0" indent="0">
              <a:buNone/>
            </a:pPr>
            <a:r>
              <a:rPr lang="en-US"/>
              <a:t> </a:t>
            </a:r>
            <a:endParaRPr lang="en-US"/>
          </a:p>
          <a:p>
            <a:pPr marL="0" indent="0">
              <a:buNone/>
            </a:pPr>
            <a:r>
              <a:rPr lang="en-US"/>
              <a:t>The work combines the six classifiers into ensemble model consisting of combination of base classifiers with the majority scheme to increase the performance of the base classifiers.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0470" y="2981960"/>
            <a:ext cx="7211695" cy="894080"/>
          </a:xfrm>
        </p:spPr>
        <p:txBody>
          <a:bodyPr>
            <a:normAutofit fontScale="90000"/>
          </a:bodyPr>
          <a:p>
            <a:pPr algn="ctr"/>
            <a:r>
              <a:rPr lang="en-US" sz="5400" b="1"/>
              <a:t>THANK YOU</a:t>
            </a:r>
            <a:endParaRPr lang="en-US" sz="5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PROJECT?</a:t>
            </a:r>
            <a:endParaRPr lang="en-US" dirty="0"/>
          </a:p>
        </p:txBody>
      </p:sp>
      <p:sp>
        <p:nvSpPr>
          <p:cNvPr id="3" name="Content Placeholder 2"/>
          <p:cNvSpPr>
            <a:spLocks noGrp="1"/>
          </p:cNvSpPr>
          <p:nvPr>
            <p:ph idx="1"/>
          </p:nvPr>
        </p:nvSpPr>
        <p:spPr/>
        <p:txBody>
          <a:bodyPr>
            <a:normAutofit/>
          </a:bodyPr>
          <a:lstStyle/>
          <a:p>
            <a:r>
              <a:rPr lang="en-US" dirty="0"/>
              <a:t>In today’s world, the thyroid disease is widely spread and it causes harsh damage to the human body and life. It damages the normal functioning of thyroid gland.</a:t>
            </a:r>
            <a:endParaRPr lang="en-US" dirty="0"/>
          </a:p>
          <a:p>
            <a:r>
              <a:rPr lang="en-US" dirty="0"/>
              <a:t>Presently in excess of 25,000 emergency clinics over the globe gather information on patients in different configuration. In the conventional technique, the clinical and medical studies are accomplished utilizing traditional examination and measurable tests.</a:t>
            </a:r>
            <a:endParaRPr lang="en-US" dirty="0"/>
          </a:p>
          <a:p>
            <a:r>
              <a:rPr lang="en-US" dirty="0"/>
              <a:t>The avoidance of this sickness requires fundamental information on the event of this illness as it is very complicated to fix this malady once it arrives at its last stages.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indent="0">
              <a:buNone/>
            </a:pPr>
            <a:r>
              <a:rPr lang="en-US" dirty="0"/>
              <a:t>A novel blend of the best machine learning models are utilized to build up </a:t>
            </a:r>
            <a:r>
              <a:rPr lang="en-US" dirty="0" err="1"/>
              <a:t>a</a:t>
            </a:r>
            <a:r>
              <a:rPr lang="en-US" dirty="0"/>
              <a:t> ensemble model for deciding the presence of thyroid in the thyroidal patient. The system creates the proposed model in two stages-</a:t>
            </a:r>
            <a:endParaRPr lang="en-US" dirty="0"/>
          </a:p>
          <a:p>
            <a:r>
              <a:rPr lang="en-US" b="1" dirty="0"/>
              <a:t>1st stage</a:t>
            </a:r>
            <a:r>
              <a:rPr lang="en-US" dirty="0"/>
              <a:t>- Six distinct models are trained with 70% dataset and 30% dataset for thyroid disease diagnosis. (Tier 1 models).</a:t>
            </a:r>
            <a:endParaRPr lang="en-US" dirty="0"/>
          </a:p>
          <a:p>
            <a:r>
              <a:rPr lang="en-US" b="1" dirty="0"/>
              <a:t>2nd Stage</a:t>
            </a:r>
            <a:r>
              <a:rPr lang="en-US" dirty="0"/>
              <a:t> - Top models are consolidated and ensembled, making unique combinations to possibly further improve the performance of thyroid prediction model (Tier 2 models).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en-US" dirty="0"/>
          </a:p>
        </p:txBody>
      </p:sp>
      <p:sp>
        <p:nvSpPr>
          <p:cNvPr id="3" name="Content Placeholder 2"/>
          <p:cNvSpPr>
            <a:spLocks noGrp="1"/>
          </p:cNvSpPr>
          <p:nvPr>
            <p:ph sz="half" idx="1"/>
          </p:nvPr>
        </p:nvSpPr>
        <p:spPr>
          <a:xfrm>
            <a:off x="1097280" y="2493645"/>
            <a:ext cx="4528185" cy="3162935"/>
          </a:xfrm>
        </p:spPr>
        <p:txBody>
          <a:bodyPr vert="horz" lIns="0" tIns="45720" rIns="0" bIns="45720" rtlCol="0" anchor="t">
            <a:normAutofit/>
          </a:bodyPr>
          <a:lstStyle/>
          <a:p>
            <a:r>
              <a:rPr lang="en-US" dirty="0"/>
              <a:t>The Thyroid disease data set is available at the UCI repository. </a:t>
            </a:r>
            <a:endParaRPr lang="en-US" dirty="0"/>
          </a:p>
          <a:p>
            <a:endParaRPr lang="en-US" dirty="0"/>
          </a:p>
          <a:p>
            <a:r>
              <a:rPr lang="en-US" dirty="0"/>
              <a:t>The task is to detect is a given patient is:</a:t>
            </a:r>
            <a:endParaRPr lang="en-US" dirty="0"/>
          </a:p>
          <a:p>
            <a:pPr marL="0" indent="0">
              <a:buNone/>
            </a:pPr>
            <a:r>
              <a:rPr lang="en-US" dirty="0"/>
              <a:t>	 </a:t>
            </a:r>
            <a:r>
              <a:rPr lang="en-US" dirty="0">
                <a:sym typeface="+mn-ea"/>
              </a:rPr>
              <a:t>(1) </a:t>
            </a:r>
            <a:r>
              <a:rPr lang="en-US" b="1" dirty="0"/>
              <a:t>normal</a:t>
            </a:r>
            <a:r>
              <a:rPr lang="en-US" dirty="0"/>
              <a:t>, or suffers from </a:t>
            </a:r>
            <a:endParaRPr lang="en-US" dirty="0"/>
          </a:p>
          <a:p>
            <a:pPr marL="0" indent="0">
              <a:buNone/>
            </a:pPr>
            <a:r>
              <a:rPr lang="en-US" dirty="0"/>
              <a:t>	</a:t>
            </a:r>
            <a:r>
              <a:rPr lang="en-US" dirty="0">
                <a:sym typeface="+mn-ea"/>
              </a:rPr>
              <a:t> (2) </a:t>
            </a:r>
            <a:r>
              <a:rPr lang="en-US" b="1" dirty="0"/>
              <a:t>hyperthyroidism</a:t>
            </a:r>
            <a:r>
              <a:rPr lang="en-US" dirty="0"/>
              <a:t> or </a:t>
            </a:r>
            <a:endParaRPr lang="en-US" dirty="0"/>
          </a:p>
          <a:p>
            <a:pPr marL="0" indent="0">
              <a:buNone/>
            </a:pPr>
            <a:r>
              <a:rPr lang="en-US" dirty="0"/>
              <a:t>	</a:t>
            </a:r>
            <a:r>
              <a:rPr lang="en-US" dirty="0">
                <a:sym typeface="+mn-ea"/>
              </a:rPr>
              <a:t> (3) </a:t>
            </a:r>
            <a:r>
              <a:rPr lang="en-US" b="1" dirty="0"/>
              <a:t>hypothyroidism</a:t>
            </a:r>
            <a:endParaRPr lang="en-US" b="1" dirty="0"/>
          </a:p>
        </p:txBody>
      </p:sp>
      <p:pic>
        <p:nvPicPr>
          <p:cNvPr id="4" name="Content Placeholder 3" descr="Annotation 2020-09-04 144637"/>
          <p:cNvPicPr>
            <a:picLocks noGrp="1" noChangeAspect="1"/>
          </p:cNvPicPr>
          <p:nvPr>
            <p:ph sz="half" idx="2"/>
          </p:nvPr>
        </p:nvPicPr>
        <p:blipFill>
          <a:blip r:embed="rId1"/>
          <a:stretch>
            <a:fillRect/>
          </a:stretch>
        </p:blipFill>
        <p:spPr>
          <a:xfrm>
            <a:off x="6614160" y="1921510"/>
            <a:ext cx="5308600" cy="3015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notation 2020-09-04 144701"/>
          <p:cNvPicPr>
            <a:picLocks noGrp="1" noChangeAspect="1"/>
          </p:cNvPicPr>
          <p:nvPr>
            <p:ph sz="half" idx="1"/>
          </p:nvPr>
        </p:nvPicPr>
        <p:blipFill>
          <a:blip r:embed="rId1"/>
          <a:stretch>
            <a:fillRect/>
          </a:stretch>
        </p:blipFill>
        <p:spPr>
          <a:xfrm>
            <a:off x="990600" y="991235"/>
            <a:ext cx="10210800" cy="4875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736600" y="328295"/>
            <a:ext cx="9948545" cy="66357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a:t>Requirements</a:t>
            </a:r>
            <a:endParaRPr lang="en-US" sz="3200"/>
          </a:p>
        </p:txBody>
      </p:sp>
      <p:sp>
        <p:nvSpPr>
          <p:cNvPr id="3" name="Text Box 2"/>
          <p:cNvSpPr txBox="1"/>
          <p:nvPr/>
        </p:nvSpPr>
        <p:spPr>
          <a:xfrm>
            <a:off x="6508750" y="1374140"/>
            <a:ext cx="3110230" cy="2784475"/>
          </a:xfrm>
          <a:prstGeom prst="rect">
            <a:avLst/>
          </a:prstGeom>
          <a:noFill/>
        </p:spPr>
        <p:txBody>
          <a:bodyPr wrap="square" rtlCol="0">
            <a:spAutoFit/>
          </a:bodyPr>
          <a:p>
            <a:r>
              <a:rPr lang="en-US" sz="2000" u="sng"/>
              <a:t>Hardware: </a:t>
            </a:r>
            <a:endParaRPr lang="en-US" sz="2000" u="sng"/>
          </a:p>
          <a:p>
            <a:endParaRPr lang="en-US" sz="2000"/>
          </a:p>
          <a:p>
            <a:pPr marL="342900" indent="-342900">
              <a:lnSpc>
                <a:spcPct val="150000"/>
              </a:lnSpc>
              <a:buFont typeface="Wingdings" panose="05000000000000000000" pitchFamily="34" charset="0"/>
              <a:buChar char="o"/>
            </a:pPr>
            <a:r>
              <a:rPr lang="en-US"/>
              <a:t>OS: Macine with Windows/ Linux</a:t>
            </a:r>
            <a:endParaRPr lang="en-US"/>
          </a:p>
          <a:p>
            <a:pPr marL="342900" indent="-342900">
              <a:lnSpc>
                <a:spcPct val="150000"/>
              </a:lnSpc>
              <a:buFont typeface="Wingdings" panose="05000000000000000000" pitchFamily="34" charset="0"/>
              <a:buChar char="o"/>
            </a:pPr>
            <a:r>
              <a:rPr lang="en-US"/>
              <a:t>Processor: Intel i3 or better</a:t>
            </a:r>
            <a:endParaRPr lang="en-US"/>
          </a:p>
          <a:p>
            <a:pPr marL="342900" indent="-342900">
              <a:lnSpc>
                <a:spcPct val="150000"/>
              </a:lnSpc>
              <a:buFont typeface="Wingdings" panose="05000000000000000000" pitchFamily="34" charset="0"/>
              <a:buChar char="o"/>
            </a:pPr>
            <a:r>
              <a:rPr lang="en-US"/>
              <a:t>RAM: minimum 4gb</a:t>
            </a:r>
            <a:endParaRPr lang="en-US"/>
          </a:p>
          <a:p>
            <a:pPr marL="342900" indent="-342900">
              <a:lnSpc>
                <a:spcPct val="150000"/>
              </a:lnSpc>
              <a:buFont typeface="Wingdings" panose="05000000000000000000" pitchFamily="34" charset="0"/>
              <a:buChar char="o"/>
            </a:pPr>
            <a:r>
              <a:rPr lang="en-US"/>
              <a:t>HDD: 256GB</a:t>
            </a:r>
            <a:endParaRPr lang="en-US"/>
          </a:p>
        </p:txBody>
      </p:sp>
      <p:sp>
        <p:nvSpPr>
          <p:cNvPr id="4" name="Text Box 3"/>
          <p:cNvSpPr txBox="1"/>
          <p:nvPr/>
        </p:nvSpPr>
        <p:spPr>
          <a:xfrm>
            <a:off x="736600" y="1374140"/>
            <a:ext cx="3110230" cy="2368550"/>
          </a:xfrm>
          <a:prstGeom prst="rect">
            <a:avLst/>
          </a:prstGeom>
          <a:noFill/>
        </p:spPr>
        <p:txBody>
          <a:bodyPr wrap="square" rtlCol="0">
            <a:spAutoFit/>
          </a:bodyPr>
          <a:p>
            <a:r>
              <a:rPr lang="en-US" sz="2000" u="sng"/>
              <a:t>Software: </a:t>
            </a:r>
            <a:endParaRPr lang="en-US" sz="2000" u="sng"/>
          </a:p>
          <a:p>
            <a:endParaRPr lang="en-US" sz="2000"/>
          </a:p>
          <a:p>
            <a:pPr marL="342900" indent="-342900">
              <a:lnSpc>
                <a:spcPct val="150000"/>
              </a:lnSpc>
              <a:buFont typeface="Wingdings" panose="05000000000000000000" pitchFamily="34" charset="0"/>
              <a:buChar char="o"/>
            </a:pPr>
            <a:r>
              <a:rPr lang="en-US"/>
              <a:t>Python 3.7</a:t>
            </a:r>
            <a:endParaRPr lang="en-US"/>
          </a:p>
          <a:p>
            <a:pPr marL="342900" indent="-342900">
              <a:lnSpc>
                <a:spcPct val="150000"/>
              </a:lnSpc>
              <a:buFont typeface="Wingdings" panose="05000000000000000000" pitchFamily="34" charset="0"/>
              <a:buChar char="o"/>
            </a:pPr>
            <a:r>
              <a:rPr lang="en-US"/>
              <a:t>Jupyter Notebook</a:t>
            </a:r>
            <a:endParaRPr lang="en-US"/>
          </a:p>
          <a:p>
            <a:pPr marL="342900" indent="-342900">
              <a:lnSpc>
                <a:spcPct val="150000"/>
              </a:lnSpc>
              <a:buFont typeface="Wingdings" panose="05000000000000000000" pitchFamily="34" charset="0"/>
              <a:buChar char="o"/>
            </a:pPr>
            <a:r>
              <a:rPr lang="en-US"/>
              <a:t>Anaconda Navigator</a:t>
            </a:r>
            <a:endParaRPr lang="en-US"/>
          </a:p>
          <a:p>
            <a:pPr marL="342900" indent="-342900">
              <a:lnSpc>
                <a:spcPct val="150000"/>
              </a:lnSpc>
              <a:buFont typeface="Wingdings" panose="05000000000000000000" pitchFamily="34" charset="0"/>
              <a:buChar char="o"/>
            </a:pPr>
            <a:r>
              <a:rPr lang="en-US"/>
              <a:t>Microsoft excel</a:t>
            </a:r>
            <a:endParaRPr lang="en-US"/>
          </a:p>
        </p:txBody>
      </p:sp>
      <p:sp>
        <p:nvSpPr>
          <p:cNvPr id="5" name="Text Box 4"/>
          <p:cNvSpPr txBox="1"/>
          <p:nvPr/>
        </p:nvSpPr>
        <p:spPr>
          <a:xfrm>
            <a:off x="854075" y="4265930"/>
            <a:ext cx="3110230" cy="1537970"/>
          </a:xfrm>
          <a:prstGeom prst="rect">
            <a:avLst/>
          </a:prstGeom>
          <a:noFill/>
        </p:spPr>
        <p:txBody>
          <a:bodyPr wrap="square" rtlCol="0">
            <a:spAutoFit/>
          </a:bodyPr>
          <a:p>
            <a:r>
              <a:rPr lang="en-US" sz="2000" u="sng"/>
              <a:t>Packages: </a:t>
            </a:r>
            <a:endParaRPr lang="en-US" sz="2000" u="sng"/>
          </a:p>
          <a:p>
            <a:endParaRPr lang="en-US" sz="2000"/>
          </a:p>
          <a:p>
            <a:pPr marL="285750" indent="-285750">
              <a:lnSpc>
                <a:spcPct val="150000"/>
              </a:lnSpc>
              <a:buFont typeface="Wingdings" panose="05000000000000000000" pitchFamily="34" charset="0"/>
              <a:buChar char="o"/>
            </a:pPr>
            <a:r>
              <a:rPr lang="en-US"/>
              <a:t>Scikit-learn, pandas </a:t>
            </a:r>
            <a:endParaRPr lang="en-US"/>
          </a:p>
          <a:p>
            <a:pPr marL="285750" indent="-285750">
              <a:lnSpc>
                <a:spcPct val="150000"/>
              </a:lnSpc>
              <a:buFont typeface="Wingdings" panose="05000000000000000000" pitchFamily="34" charset="0"/>
              <a:buChar char="o"/>
            </a:pPr>
            <a:r>
              <a:rPr lang="en-US"/>
              <a:t>matplotlib, seaborn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WORK-FLOW</a:t>
            </a:r>
            <a:endParaRPr lang="en-US"/>
          </a:p>
        </p:txBody>
      </p:sp>
      <p:sp>
        <p:nvSpPr>
          <p:cNvPr id="3" name="Content Placeholder 2"/>
          <p:cNvSpPr>
            <a:spLocks noGrp="1"/>
          </p:cNvSpPr>
          <p:nvPr>
            <p:ph idx="1"/>
          </p:nvPr>
        </p:nvSpPr>
        <p:spPr/>
        <p:txBody>
          <a:bodyPr vert="horz" lIns="0" tIns="45720" rIns="0" bIns="45720" rtlCol="0" anchor="t">
            <a:normAutofit/>
          </a:bodyPr>
          <a:lstStyle/>
          <a:p>
            <a:pPr marL="457200" indent="-457200">
              <a:buAutoNum type="arabicPeriod"/>
            </a:pPr>
            <a:endParaRPr lang="en-US" dirty="0"/>
          </a:p>
          <a:p>
            <a:pPr marL="457200" indent="-457200">
              <a:buAutoNum type="arabicPeriod"/>
            </a:pPr>
            <a:r>
              <a:rPr lang="en-US" dirty="0"/>
              <a:t> Importing essential packages</a:t>
            </a:r>
            <a:endParaRPr lang="en-US" dirty="0"/>
          </a:p>
          <a:p>
            <a:pPr marL="457200" indent="-457200">
              <a:buAutoNum type="arabicPeriod"/>
            </a:pPr>
            <a:r>
              <a:rPr lang="en-US" dirty="0"/>
              <a:t>Splitting of dataset (70% training data, 30% test data)</a:t>
            </a:r>
            <a:endParaRPr lang="en-US" dirty="0">
              <a:cs typeface="Calibri" panose="020F0502020204030204"/>
            </a:endParaRPr>
          </a:p>
          <a:p>
            <a:pPr marL="457200" indent="-457200">
              <a:buAutoNum type="arabicPeriod"/>
            </a:pPr>
            <a:r>
              <a:rPr lang="en-US" dirty="0"/>
              <a:t>Selection of classification algorithms from scikit-learn. They are:</a:t>
            </a:r>
            <a:endParaRPr lang="en-US" dirty="0">
              <a:cs typeface="Calibri" panose="020F0502020204030204"/>
            </a:endParaRPr>
          </a:p>
          <a:p>
            <a:pPr marL="457200" lvl="1" indent="0">
              <a:buNone/>
            </a:pPr>
            <a:r>
              <a:rPr lang="en-US" dirty="0"/>
              <a:t>Logistic Regression, SVM, K-Nearest Neighbours, Naive Bayes, Decision-Trees, Random Forest</a:t>
            </a:r>
            <a:endParaRPr lang="en-US" dirty="0">
              <a:cs typeface="Calibri" panose="020F0502020204030204"/>
            </a:endParaRPr>
          </a:p>
          <a:p>
            <a:pPr marL="165100" indent="-457200">
              <a:buAutoNum type="arabicPeriod"/>
            </a:pPr>
            <a:r>
              <a:rPr lang="en-US" dirty="0"/>
              <a:t>Ensemble of best algorithms</a:t>
            </a:r>
            <a:endParaRPr lang="en-US" dirty="0"/>
          </a:p>
          <a:p>
            <a:pPr marL="165100" indent="-457200">
              <a:buAutoNum type="arabicPeriod"/>
            </a:pPr>
            <a:r>
              <a:rPr lang="en-US" dirty="0"/>
              <a:t>Selection of best ensemble model based on accuracy achieved</a:t>
            </a:r>
            <a:endParaRPr lang="en-US" dirty="0">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0-11-06 192906"/>
          <p:cNvPicPr>
            <a:picLocks noChangeAspect="1"/>
          </p:cNvPicPr>
          <p:nvPr/>
        </p:nvPicPr>
        <p:blipFill>
          <a:blip r:embed="rId1"/>
          <a:stretch>
            <a:fillRect/>
          </a:stretch>
        </p:blipFill>
        <p:spPr>
          <a:xfrm>
            <a:off x="2896870" y="11430"/>
            <a:ext cx="6744335" cy="6277610"/>
          </a:xfrm>
          <a:prstGeom prst="rect">
            <a:avLst/>
          </a:prstGeom>
        </p:spPr>
      </p:pic>
      <p:sp>
        <p:nvSpPr>
          <p:cNvPr id="5" name="Text Box 4"/>
          <p:cNvSpPr txBox="1"/>
          <p:nvPr/>
        </p:nvSpPr>
        <p:spPr>
          <a:xfrm>
            <a:off x="728980" y="951865"/>
            <a:ext cx="2025650" cy="368300"/>
          </a:xfrm>
          <a:prstGeom prst="rect">
            <a:avLst/>
          </a:prstGeom>
          <a:noFill/>
        </p:spPr>
        <p:txBody>
          <a:bodyPr wrap="square" rtlCol="0">
            <a:spAutoFit/>
          </a:bodyPr>
          <a:p>
            <a:r>
              <a:rPr lang="en-US"/>
              <a:t>Use-Case Diagram</a:t>
            </a:r>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9140</Words>
  <Application>WPS Presentation</Application>
  <PresentationFormat>Widescreen</PresentationFormat>
  <Paragraphs>190</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Calibri</vt:lpstr>
      <vt:lpstr>Wingdings</vt:lpstr>
      <vt:lpstr>Calibri</vt:lpstr>
      <vt:lpstr>Calibri Light</vt:lpstr>
      <vt:lpstr>Microsoft YaHei</vt:lpstr>
      <vt:lpstr>Arial Unicode MS</vt:lpstr>
      <vt:lpstr>Retrospect</vt:lpstr>
      <vt:lpstr>THYROID DISEASE CLASSIFIER</vt:lpstr>
      <vt:lpstr>ABSTRACT</vt:lpstr>
      <vt:lpstr>WHY THIS PROJECT?</vt:lpstr>
      <vt:lpstr>PROPOSED SYSTEM</vt:lpstr>
      <vt:lpstr>DATASET</vt:lpstr>
      <vt:lpstr>PowerPoint 演示文稿</vt:lpstr>
      <vt:lpstr>PowerPoint 演示文稿</vt:lpstr>
      <vt:lpstr>WORK-FLOW</vt:lpstr>
      <vt:lpstr>PowerPoint 演示文稿</vt:lpstr>
      <vt:lpstr>PowerPoint 演示文稿</vt:lpstr>
      <vt:lpstr>FLOWCHART</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INPUT / OUTPUT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DISEASE CLASSIFIER</dc:title>
  <dc:creator>Rahul</dc:creator>
  <cp:lastModifiedBy>Rahul</cp:lastModifiedBy>
  <cp:revision>114</cp:revision>
  <dcterms:created xsi:type="dcterms:W3CDTF">2020-09-03T17:55:00Z</dcterms:created>
  <dcterms:modified xsi:type="dcterms:W3CDTF">2020-12-11T17:09:30Z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