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5" r:id="rId5"/>
    <p:sldId id="259" r:id="rId6"/>
    <p:sldId id="270" r:id="rId7"/>
    <p:sldId id="271" r:id="rId8"/>
    <p:sldId id="268" r:id="rId9"/>
    <p:sldId id="264" r:id="rId10"/>
    <p:sldId id="262"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93" d="100"/>
          <a:sy n="93" d="100"/>
        </p:scale>
        <p:origin x="259"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73FC41-7183-4917-AE59-6132C386FC1B}"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0185315-B93F-4F18-BD30-C3F9FA376E00}" type="slidenum">
              <a:rPr lang="en-IN" smtClean="0"/>
              <a:t>‹#›</a:t>
            </a:fld>
            <a:endParaRPr lang="en-IN"/>
          </a:p>
        </p:txBody>
      </p:sp>
    </p:spTree>
    <p:extLst>
      <p:ext uri="{BB962C8B-B14F-4D97-AF65-F5344CB8AC3E}">
        <p14:creationId xmlns:p14="http://schemas.microsoft.com/office/powerpoint/2010/main" val="359823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3FC41-7183-4917-AE59-6132C386FC1B}"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185315-B93F-4F18-BD30-C3F9FA376E00}" type="slidenum">
              <a:rPr lang="en-IN" smtClean="0"/>
              <a:t>‹#›</a:t>
            </a:fld>
            <a:endParaRPr lang="en-IN"/>
          </a:p>
        </p:txBody>
      </p:sp>
    </p:spTree>
    <p:extLst>
      <p:ext uri="{BB962C8B-B14F-4D97-AF65-F5344CB8AC3E}">
        <p14:creationId xmlns:p14="http://schemas.microsoft.com/office/powerpoint/2010/main" val="1874089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3FC41-7183-4917-AE59-6132C386FC1B}"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185315-B93F-4F18-BD30-C3F9FA376E00}" type="slidenum">
              <a:rPr lang="en-IN" smtClean="0"/>
              <a:t>‹#›</a:t>
            </a:fld>
            <a:endParaRPr lang="en-IN"/>
          </a:p>
        </p:txBody>
      </p:sp>
    </p:spTree>
    <p:extLst>
      <p:ext uri="{BB962C8B-B14F-4D97-AF65-F5344CB8AC3E}">
        <p14:creationId xmlns:p14="http://schemas.microsoft.com/office/powerpoint/2010/main" val="3051496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3FC41-7183-4917-AE59-6132C386FC1B}"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185315-B93F-4F18-BD30-C3F9FA376E00}" type="slidenum">
              <a:rPr lang="en-IN" smtClean="0"/>
              <a:t>‹#›</a:t>
            </a:fld>
            <a:endParaRPr lang="en-IN"/>
          </a:p>
        </p:txBody>
      </p:sp>
    </p:spTree>
    <p:extLst>
      <p:ext uri="{BB962C8B-B14F-4D97-AF65-F5344CB8AC3E}">
        <p14:creationId xmlns:p14="http://schemas.microsoft.com/office/powerpoint/2010/main" val="4059297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3FC41-7183-4917-AE59-6132C386FC1B}"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185315-B93F-4F18-BD30-C3F9FA376E00}" type="slidenum">
              <a:rPr lang="en-IN" smtClean="0"/>
              <a:t>‹#›</a:t>
            </a:fld>
            <a:endParaRPr lang="en-IN"/>
          </a:p>
        </p:txBody>
      </p:sp>
    </p:spTree>
    <p:extLst>
      <p:ext uri="{BB962C8B-B14F-4D97-AF65-F5344CB8AC3E}">
        <p14:creationId xmlns:p14="http://schemas.microsoft.com/office/powerpoint/2010/main" val="2709532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773FC41-7183-4917-AE59-6132C386FC1B}" type="datetimeFigureOut">
              <a:rPr lang="en-IN" smtClean="0"/>
              <a:t>09-08-2022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0185315-B93F-4F18-BD30-C3F9FA376E00}" type="slidenum">
              <a:rPr lang="en-IN" smtClean="0"/>
              <a:t>‹#›</a:t>
            </a:fld>
            <a:endParaRPr lang="en-IN"/>
          </a:p>
        </p:txBody>
      </p:sp>
    </p:spTree>
    <p:extLst>
      <p:ext uri="{BB962C8B-B14F-4D97-AF65-F5344CB8AC3E}">
        <p14:creationId xmlns:p14="http://schemas.microsoft.com/office/powerpoint/2010/main" val="3341115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73FC41-7183-4917-AE59-6132C386FC1B}" type="datetimeFigureOut">
              <a:rPr lang="en-IN" smtClean="0"/>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185315-B93F-4F18-BD30-C3F9FA376E00}" type="slidenum">
              <a:rPr lang="en-IN" smtClean="0"/>
              <a:t>‹#›</a:t>
            </a:fld>
            <a:endParaRPr lang="en-IN"/>
          </a:p>
        </p:txBody>
      </p:sp>
    </p:spTree>
    <p:extLst>
      <p:ext uri="{BB962C8B-B14F-4D97-AF65-F5344CB8AC3E}">
        <p14:creationId xmlns:p14="http://schemas.microsoft.com/office/powerpoint/2010/main" val="1765022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73FC41-7183-4917-AE59-6132C386FC1B}" type="datetimeFigureOut">
              <a:rPr lang="en-IN" smtClean="0"/>
              <a:t>09-08-2022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185315-B93F-4F18-BD30-C3F9FA376E00}" type="slidenum">
              <a:rPr lang="en-IN" smtClean="0"/>
              <a:t>‹#›</a:t>
            </a:fld>
            <a:endParaRPr lang="en-IN"/>
          </a:p>
        </p:txBody>
      </p:sp>
    </p:spTree>
    <p:extLst>
      <p:ext uri="{BB962C8B-B14F-4D97-AF65-F5344CB8AC3E}">
        <p14:creationId xmlns:p14="http://schemas.microsoft.com/office/powerpoint/2010/main" val="2131996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73FC41-7183-4917-AE59-6132C386FC1B}" type="datetimeFigureOut">
              <a:rPr lang="en-IN" smtClean="0"/>
              <a:t>09-08-2022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185315-B93F-4F18-BD30-C3F9FA376E00}" type="slidenum">
              <a:rPr lang="en-IN" smtClean="0"/>
              <a:t>‹#›</a:t>
            </a:fld>
            <a:endParaRPr lang="en-IN"/>
          </a:p>
        </p:txBody>
      </p:sp>
    </p:spTree>
    <p:extLst>
      <p:ext uri="{BB962C8B-B14F-4D97-AF65-F5344CB8AC3E}">
        <p14:creationId xmlns:p14="http://schemas.microsoft.com/office/powerpoint/2010/main" val="3794466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73FC41-7183-4917-AE59-6132C386FC1B}" type="datetimeFigureOut">
              <a:rPr lang="en-IN" smtClean="0"/>
              <a:t>09-08-2022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185315-B93F-4F18-BD30-C3F9FA376E00}" type="slidenum">
              <a:rPr lang="en-IN" smtClean="0"/>
              <a:t>‹#›</a:t>
            </a:fld>
            <a:endParaRPr lang="en-IN"/>
          </a:p>
        </p:txBody>
      </p:sp>
    </p:spTree>
    <p:extLst>
      <p:ext uri="{BB962C8B-B14F-4D97-AF65-F5344CB8AC3E}">
        <p14:creationId xmlns:p14="http://schemas.microsoft.com/office/powerpoint/2010/main" val="1613251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73FC41-7183-4917-AE59-6132C386FC1B}" type="datetimeFigureOut">
              <a:rPr lang="en-IN" smtClean="0"/>
              <a:t>09-08-2022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0185315-B93F-4F18-BD30-C3F9FA376E00}" type="slidenum">
              <a:rPr lang="en-IN" smtClean="0"/>
              <a:t>‹#›</a:t>
            </a:fld>
            <a:endParaRPr lang="en-IN"/>
          </a:p>
        </p:txBody>
      </p:sp>
    </p:spTree>
    <p:extLst>
      <p:ext uri="{BB962C8B-B14F-4D97-AF65-F5344CB8AC3E}">
        <p14:creationId xmlns:p14="http://schemas.microsoft.com/office/powerpoint/2010/main" val="4249786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73FC41-7183-4917-AE59-6132C386FC1B}" type="datetimeFigureOut">
              <a:rPr lang="en-IN" smtClean="0"/>
              <a:t>09-08-2022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0185315-B93F-4F18-BD30-C3F9FA376E00}" type="slidenum">
              <a:rPr lang="en-IN" smtClean="0"/>
              <a:t>‹#›</a:t>
            </a:fld>
            <a:endParaRPr lang="en-IN"/>
          </a:p>
        </p:txBody>
      </p:sp>
    </p:spTree>
    <p:extLst>
      <p:ext uri="{BB962C8B-B14F-4D97-AF65-F5344CB8AC3E}">
        <p14:creationId xmlns:p14="http://schemas.microsoft.com/office/powerpoint/2010/main" val="75787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773FC41-7183-4917-AE59-6132C386FC1B}" type="datetimeFigureOut">
              <a:rPr lang="en-IN" smtClean="0"/>
              <a:t>09-08-2022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0185315-B93F-4F18-BD30-C3F9FA376E00}" type="slidenum">
              <a:rPr lang="en-IN" smtClean="0"/>
              <a:t>‹#›</a:t>
            </a:fld>
            <a:endParaRPr lang="en-IN"/>
          </a:p>
        </p:txBody>
      </p:sp>
    </p:spTree>
    <p:extLst>
      <p:ext uri="{BB962C8B-B14F-4D97-AF65-F5344CB8AC3E}">
        <p14:creationId xmlns:p14="http://schemas.microsoft.com/office/powerpoint/2010/main" val="193646881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2598" y="1054443"/>
            <a:ext cx="10226804" cy="4166683"/>
          </a:xfrm>
        </p:spPr>
        <p:txBody>
          <a:bodyPr>
            <a:normAutofit/>
          </a:bodyPr>
          <a:lstStyle/>
          <a:p>
            <a:pPr algn="ctr"/>
            <a:r>
              <a:rPr lang="en-US" sz="4000" dirty="0" smtClean="0"/>
              <a:t>Python full stack development</a:t>
            </a:r>
            <a:r>
              <a:rPr lang="en-US" dirty="0" smtClean="0"/>
              <a:t/>
            </a:r>
            <a:br>
              <a:rPr lang="en-US" dirty="0" smtClean="0"/>
            </a:br>
            <a:r>
              <a:rPr lang="en-US" dirty="0" smtClean="0"/>
              <a:t>FOOD </a:t>
            </a:r>
            <a:r>
              <a:rPr lang="en-US" dirty="0"/>
              <a:t>ORDERING SYSTEM</a:t>
            </a:r>
            <a:endParaRPr lang="en-IN" dirty="0"/>
          </a:p>
        </p:txBody>
      </p:sp>
      <p:sp>
        <p:nvSpPr>
          <p:cNvPr id="3" name="Subtitle 2"/>
          <p:cNvSpPr>
            <a:spLocks noGrp="1"/>
          </p:cNvSpPr>
          <p:nvPr>
            <p:ph type="subTitle" idx="1"/>
          </p:nvPr>
        </p:nvSpPr>
        <p:spPr>
          <a:xfrm>
            <a:off x="3311611" y="4514336"/>
            <a:ext cx="7648361" cy="2199502"/>
          </a:xfrm>
        </p:spPr>
        <p:txBody>
          <a:bodyPr>
            <a:normAutofit fontScale="70000" lnSpcReduction="20000"/>
          </a:bodyPr>
          <a:lstStyle/>
          <a:p>
            <a:r>
              <a:rPr lang="en-IN" sz="2800" dirty="0">
                <a:solidFill>
                  <a:schemeClr val="tx1"/>
                </a:solidFill>
              </a:rPr>
              <a:t>By</a:t>
            </a:r>
          </a:p>
          <a:p>
            <a:r>
              <a:rPr lang="en-US" dirty="0">
                <a:latin typeface="Calibri" panose="020F0502020204030204" pitchFamily="34" charset="0"/>
                <a:cs typeface="Calibri" panose="020F0502020204030204" pitchFamily="34" charset="0"/>
              </a:rPr>
              <a:t> B.JAYA SAI REDDY        2110030091</a:t>
            </a:r>
          </a:p>
          <a:p>
            <a:r>
              <a:rPr lang="en-US" dirty="0">
                <a:latin typeface="Calibri" panose="020F0502020204030204" pitchFamily="34" charset="0"/>
                <a:cs typeface="Calibri" panose="020F0502020204030204" pitchFamily="34" charset="0"/>
              </a:rPr>
              <a:t> J.SAI VAMSHI                2110030296</a:t>
            </a:r>
          </a:p>
          <a:p>
            <a:r>
              <a:rPr lang="en-US" dirty="0">
                <a:latin typeface="Calibri" panose="020F0502020204030204" pitchFamily="34" charset="0"/>
                <a:cs typeface="Calibri" panose="020F0502020204030204" pitchFamily="34" charset="0"/>
              </a:rPr>
              <a:t> ROHITH REDDY             2110030201</a:t>
            </a:r>
          </a:p>
          <a:p>
            <a:r>
              <a:rPr lang="en-US" dirty="0">
                <a:latin typeface="Calibri" panose="020F0502020204030204" pitchFamily="34" charset="0"/>
                <a:cs typeface="Calibri" panose="020F0502020204030204" pitchFamily="34" charset="0"/>
              </a:rPr>
              <a:t> G.SRIRAG                      2110039472</a:t>
            </a:r>
            <a:endParaRPr lang="en-IN" dirty="0">
              <a:latin typeface="Calibri" panose="020F0502020204030204" pitchFamily="34" charset="0"/>
              <a:cs typeface="Calibri" panose="020F0502020204030204" pitchFamily="34" charset="0"/>
            </a:endParaRPr>
          </a:p>
          <a:p>
            <a:r>
              <a:rPr lang="en-IN" dirty="0">
                <a:solidFill>
                  <a:schemeClr val="accent3">
                    <a:lumMod val="50000"/>
                  </a:schemeClr>
                </a:solidFill>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Under the guidance of </a:t>
            </a:r>
          </a:p>
          <a:p>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Mr</a:t>
            </a:r>
            <a:r>
              <a:rPr lang="en-US" dirty="0" smtClean="0">
                <a:latin typeface="Calibri" panose="020F0502020204030204" pitchFamily="34" charset="0"/>
                <a:cs typeface="Calibri" panose="020F0502020204030204" pitchFamily="34" charset="0"/>
              </a:rPr>
              <a:t>s. </a:t>
            </a:r>
            <a:r>
              <a:rPr lang="en-US" dirty="0" err="1" smtClean="0">
                <a:latin typeface="Calibri" panose="020F0502020204030204" pitchFamily="34" charset="0"/>
                <a:cs typeface="Calibri" panose="020F0502020204030204" pitchFamily="34" charset="0"/>
              </a:rPr>
              <a:t>Geetha</a:t>
            </a:r>
            <a:r>
              <a:rPr lang="en-US" dirty="0" smtClean="0">
                <a:latin typeface="Calibri" panose="020F0502020204030204" pitchFamily="34" charset="0"/>
                <a:cs typeface="Calibri" panose="020F0502020204030204" pitchFamily="34" charset="0"/>
              </a:rPr>
              <a:t> Singh</a:t>
            </a:r>
            <a:endParaRPr lang="en-IN"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701819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solidFill>
                  <a:schemeClr val="tx1"/>
                </a:solidFill>
              </a:rPr>
              <a:t>Division of work among the group members</a:t>
            </a:r>
          </a:p>
        </p:txBody>
      </p:sp>
      <p:sp>
        <p:nvSpPr>
          <p:cNvPr id="3" name="Content Placeholder 2"/>
          <p:cNvSpPr>
            <a:spLocks noGrp="1"/>
          </p:cNvSpPr>
          <p:nvPr>
            <p:ph sz="quarter" idx="13"/>
          </p:nvPr>
        </p:nvSpPr>
        <p:spPr/>
        <p:txBody>
          <a:bodyPr/>
          <a:lstStyle/>
          <a:p>
            <a:pPr marL="0" indent="0">
              <a:buNone/>
            </a:pPr>
            <a:r>
              <a:rPr lang="en-US" dirty="0">
                <a:latin typeface="Calibri" panose="020F0502020204030204" pitchFamily="34" charset="0"/>
                <a:cs typeface="Calibri" panose="020F0502020204030204" pitchFamily="34" charset="0"/>
              </a:rPr>
              <a:t>B.JAYA SAI REDDY       2110030091  –  </a:t>
            </a:r>
            <a:r>
              <a:rPr lang="en-US" dirty="0" smtClean="0">
                <a:latin typeface="Calibri" panose="020F0502020204030204" pitchFamily="34" charset="0"/>
                <a:cs typeface="Calibri" panose="020F0502020204030204" pitchFamily="34" charset="0"/>
              </a:rPr>
              <a:t>coding(Python) </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J.SAI VAMSHI               2110030296  –  </a:t>
            </a:r>
            <a:r>
              <a:rPr lang="en-US" dirty="0" err="1" smtClean="0">
                <a:latin typeface="Calibri" panose="020F0502020204030204" pitchFamily="34" charset="0"/>
                <a:cs typeface="Calibri" panose="020F0502020204030204" pitchFamily="34" charset="0"/>
              </a:rPr>
              <a:t>ppt</a:t>
            </a:r>
            <a:r>
              <a:rPr lang="en-US" dirty="0" smtClean="0">
                <a:latin typeface="Calibri" panose="020F0502020204030204" pitchFamily="34" charset="0"/>
                <a:cs typeface="Calibri" panose="020F0502020204030204" pitchFamily="34" charset="0"/>
              </a:rPr>
              <a:t> and gathered information</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ROHITH REDDY            2110030201  –  </a:t>
            </a:r>
            <a:r>
              <a:rPr lang="en-US" dirty="0" smtClean="0">
                <a:latin typeface="Calibri" panose="020F0502020204030204" pitchFamily="34" charset="0"/>
                <a:cs typeface="Calibri" panose="020F0502020204030204" pitchFamily="34" charset="0"/>
              </a:rPr>
              <a:t>web page creation</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G.SRIRAG                      2110039472  – </a:t>
            </a:r>
            <a:r>
              <a:rPr lang="en-US" dirty="0" smtClean="0">
                <a:latin typeface="Calibri" panose="020F0502020204030204" pitchFamily="34" charset="0"/>
                <a:cs typeface="Calibri" panose="020F0502020204030204" pitchFamily="34" charset="0"/>
              </a:rPr>
              <a:t>class diagram and use case diagra</a:t>
            </a:r>
            <a:r>
              <a:rPr lang="en-US" dirty="0">
                <a:latin typeface="Calibri" panose="020F0502020204030204" pitchFamily="34" charset="0"/>
                <a:cs typeface="Calibri" panose="020F0502020204030204" pitchFamily="34" charset="0"/>
              </a:rPr>
              <a:t>m</a:t>
            </a:r>
            <a:endParaRPr lang="en-IN" dirty="0">
              <a:latin typeface="Calibri" panose="020F0502020204030204" pitchFamily="34" charset="0"/>
              <a:cs typeface="Calibri" panose="020F0502020204030204" pitchFamily="34" charset="0"/>
            </a:endParaRPr>
          </a:p>
          <a:p>
            <a:pPr marL="0" indent="0">
              <a:buNone/>
            </a:pPr>
            <a:endParaRPr lang="en-IN" dirty="0"/>
          </a:p>
          <a:p>
            <a:endParaRPr lang="en-IN" dirty="0"/>
          </a:p>
        </p:txBody>
      </p:sp>
    </p:spTree>
    <p:extLst>
      <p:ext uri="{BB962C8B-B14F-4D97-AF65-F5344CB8AC3E}">
        <p14:creationId xmlns:p14="http://schemas.microsoft.com/office/powerpoint/2010/main" val="2262075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hank you ink brush vector lettering. Thank you modern phrase handwritten vector calligraphy with swooshes. Thank you ink brush vector lettering. Thank you modern phrase handwritten vector calligraphy with swooshes. Black paint lettering isolated on white background. Postcard, greeting card, t shirt print. thank you stock illust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99410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51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INTRODUCTION</a:t>
            </a:r>
            <a:endParaRPr lang="en-IN" sz="4000" dirty="0"/>
          </a:p>
        </p:txBody>
      </p:sp>
      <p:sp>
        <p:nvSpPr>
          <p:cNvPr id="3" name="Content Placeholder 2"/>
          <p:cNvSpPr>
            <a:spLocks noGrp="1"/>
          </p:cNvSpPr>
          <p:nvPr>
            <p:ph sz="quarter" idx="13"/>
          </p:nvPr>
        </p:nvSpPr>
        <p:spPr/>
        <p:txBody>
          <a:bodyPr/>
          <a:lstStyle/>
          <a:p>
            <a:pPr marL="0" indent="0" algn="just">
              <a:buNone/>
            </a:pPr>
            <a:r>
              <a:rPr lang="en-US" dirty="0">
                <a:latin typeface="Calibri" panose="020F0502020204030204" pitchFamily="34" charset="0"/>
                <a:cs typeface="Calibri" panose="020F0502020204030204" pitchFamily="34" charset="0"/>
              </a:rPr>
              <a:t>Food is a basic need which people consume every day. Aside, from homemade food, a lot of people are also fond of eating foods from restaurants. People usually go to their favorite restaurants to dine but this method is not convenient at all times due to physical barriers and time constraints. Purchasing foods outside home is hard for busy people and for those who are too lazy to go out. For catering services, the manual process is to reserve for it personally. Those who wish to avail for catering services would personally book reservation which requires a lot of effort and time. It is what the people and restaurant owner’s need is a platform where food ordering transaction is convenient and easy.</a:t>
            </a:r>
            <a:endParaRPr lang="en-IN"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360016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solidFill>
                  <a:schemeClr val="tx1"/>
                </a:solidFill>
              </a:rPr>
              <a:t>Existing solutions/ Naïve solutions</a:t>
            </a:r>
          </a:p>
        </p:txBody>
      </p:sp>
      <p:sp>
        <p:nvSpPr>
          <p:cNvPr id="3" name="Content Placeholder 2"/>
          <p:cNvSpPr>
            <a:spLocks noGrp="1"/>
          </p:cNvSpPr>
          <p:nvPr>
            <p:ph sz="quarter" idx="13"/>
          </p:nvPr>
        </p:nvSpPr>
        <p:spPr/>
        <p:txBody>
          <a:bodyPr/>
          <a:lstStyle/>
          <a:p>
            <a:pPr marL="0" indent="0" algn="just">
              <a:buNone/>
            </a:pPr>
            <a:r>
              <a:rPr lang="en-US" dirty="0">
                <a:latin typeface="Calibri" panose="020F0502020204030204" pitchFamily="34" charset="0"/>
                <a:cs typeface="Calibri" panose="020F0502020204030204" pitchFamily="34" charset="0"/>
              </a:rPr>
              <a:t>The proposed solution for the above mentioned problems is the food order and catering services system which will make food transaction go online. The system will be used by two sides, the customers and the restaurant personnel who is in-charge for the customer’s order. The customer can browse and order for food online. Reservation and booking of catering services is also available in the system. The system is easy to use and convenient for customers. This will improve the existing manual system of ordering for food.</a:t>
            </a:r>
            <a:endParaRPr lang="en-IN" dirty="0">
              <a:latin typeface="Calibri" panose="020F0502020204030204" pitchFamily="34" charset="0"/>
              <a:cs typeface="Calibri" panose="020F0502020204030204" pitchFamily="34" charset="0"/>
            </a:endParaRPr>
          </a:p>
          <a:p>
            <a:pPr algn="just"/>
            <a:endParaRPr lang="en-IN" dirty="0"/>
          </a:p>
        </p:txBody>
      </p:sp>
    </p:spTree>
    <p:extLst>
      <p:ext uri="{BB962C8B-B14F-4D97-AF65-F5344CB8AC3E}">
        <p14:creationId xmlns:p14="http://schemas.microsoft.com/office/powerpoint/2010/main" val="2482719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LITERATURE REVIEW</a:t>
            </a:r>
            <a:endParaRPr lang="en-IN" sz="4000" dirty="0"/>
          </a:p>
        </p:txBody>
      </p:sp>
      <p:sp>
        <p:nvSpPr>
          <p:cNvPr id="3" name="Content Placeholder 2"/>
          <p:cNvSpPr>
            <a:spLocks noGrp="1"/>
          </p:cNvSpPr>
          <p:nvPr>
            <p:ph idx="1"/>
          </p:nvPr>
        </p:nvSpPr>
        <p:spPr/>
        <p:txBody>
          <a:bodyPr/>
          <a:lstStyle/>
          <a:p>
            <a:pPr algn="just"/>
            <a:r>
              <a:rPr lang="en-US" dirty="0">
                <a:latin typeface="Calibri" panose="020F0502020204030204" pitchFamily="34" charset="0"/>
                <a:cs typeface="Calibri" panose="020F0502020204030204" pitchFamily="34" charset="0"/>
              </a:rPr>
              <a:t>In  an automated food ordering system is proposed which will keep track of user orders smartly. Basically, they implemented a food ordering system for different type of restaurants in which user will make order or make custom food by one click only. By means of android application for Tablet PCs this system was implemented. The front end was developed using Python, Android and at the backend MySQL database was used.</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15099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tx1"/>
                </a:solidFill>
              </a:rPr>
              <a:t>Data structures /TOOLS needed</a:t>
            </a:r>
            <a:endParaRPr lang="en-IN" sz="4000" dirty="0">
              <a:solidFill>
                <a:schemeClr val="tx1"/>
              </a:solidFill>
            </a:endParaRPr>
          </a:p>
        </p:txBody>
      </p:sp>
      <p:sp>
        <p:nvSpPr>
          <p:cNvPr id="3" name="Content Placeholder 2"/>
          <p:cNvSpPr>
            <a:spLocks noGrp="1"/>
          </p:cNvSpPr>
          <p:nvPr>
            <p:ph sz="quarter" idx="13"/>
          </p:nvPr>
        </p:nvSpPr>
        <p:spPr/>
        <p:txBody>
          <a:bodyPr/>
          <a:lstStyle/>
          <a:p>
            <a:pPr marL="0" indent="0">
              <a:buNone/>
            </a:pPr>
            <a:r>
              <a:rPr lang="en-US" dirty="0">
                <a:latin typeface="Calibri" panose="020F0502020204030204" pitchFamily="34" charset="0"/>
                <a:cs typeface="Calibri" panose="020F0502020204030204" pitchFamily="34" charset="0"/>
              </a:rPr>
              <a:t>Database is responsible for storing the data in well-defined manner.</a:t>
            </a:r>
          </a:p>
          <a:p>
            <a:pPr marL="0" indent="0">
              <a:buNone/>
            </a:pPr>
            <a:r>
              <a:rPr lang="en-US" dirty="0">
                <a:latin typeface="Calibri" panose="020F0502020204030204" pitchFamily="34" charset="0"/>
                <a:cs typeface="Calibri" panose="020F0502020204030204" pitchFamily="34" charset="0"/>
              </a:rPr>
              <a:t>The required tools for this project are:</a:t>
            </a:r>
          </a:p>
          <a:p>
            <a:r>
              <a:rPr lang="en-US" dirty="0">
                <a:latin typeface="Calibri" panose="020F0502020204030204" pitchFamily="34" charset="0"/>
                <a:cs typeface="Calibri" panose="020F0502020204030204" pitchFamily="34" charset="0"/>
              </a:rPr>
              <a:t>MySQL</a:t>
            </a:r>
          </a:p>
          <a:p>
            <a:r>
              <a:rPr lang="en-US" dirty="0" err="1">
                <a:latin typeface="Calibri" panose="020F0502020204030204" pitchFamily="34" charset="0"/>
                <a:cs typeface="Calibri" panose="020F0502020204030204" pitchFamily="34" charset="0"/>
              </a:rPr>
              <a:t>StarUML</a:t>
            </a:r>
            <a:endParaRPr lang="en-US" dirty="0">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Pycharm</a:t>
            </a:r>
            <a:endParaRPr lang="en-US" dirty="0">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PythonTkinter</a:t>
            </a:r>
            <a:endParaRPr lang="en-US"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900877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A4B68-F7A8-401E-7046-89D5E9915D94}"/>
              </a:ext>
            </a:extLst>
          </p:cNvPr>
          <p:cNvSpPr>
            <a:spLocks noGrp="1"/>
          </p:cNvSpPr>
          <p:nvPr>
            <p:ph type="title"/>
          </p:nvPr>
        </p:nvSpPr>
        <p:spPr/>
        <p:txBody>
          <a:bodyPr>
            <a:normAutofit/>
          </a:bodyPr>
          <a:lstStyle/>
          <a:p>
            <a:pPr algn="ctr"/>
            <a:r>
              <a:rPr lang="en-US" sz="4000" dirty="0"/>
              <a:t>DATASET COLLECTION</a:t>
            </a:r>
            <a:endParaRPr lang="en-IN" sz="4000" dirty="0"/>
          </a:p>
        </p:txBody>
      </p:sp>
      <p:sp>
        <p:nvSpPr>
          <p:cNvPr id="3" name="Content Placeholder 2">
            <a:extLst>
              <a:ext uri="{FF2B5EF4-FFF2-40B4-BE49-F238E27FC236}">
                <a16:creationId xmlns:a16="http://schemas.microsoft.com/office/drawing/2014/main" id="{781D691E-9E69-90E9-B684-4DFBF9A0B1F5}"/>
              </a:ext>
            </a:extLst>
          </p:cNvPr>
          <p:cNvSpPr>
            <a:spLocks noGrp="1"/>
          </p:cNvSpPr>
          <p:nvPr>
            <p:ph idx="1"/>
          </p:nvPr>
        </p:nvSpPr>
        <p:spPr/>
        <p:txBody>
          <a:bodyPr/>
          <a:lstStyle/>
          <a:p>
            <a:r>
              <a:rPr lang="en-US" i="0" dirty="0">
                <a:solidFill>
                  <a:srgbClr val="111111"/>
                </a:solidFill>
                <a:effectLst/>
                <a:latin typeface="Calibri" panose="020F0502020204030204" pitchFamily="34" charset="0"/>
                <a:cs typeface="Calibri" panose="020F0502020204030204" pitchFamily="34" charset="0"/>
              </a:rPr>
              <a:t>Data Set is a collection of related sets of information</a:t>
            </a:r>
            <a:r>
              <a:rPr lang="en-US" i="0" dirty="0" smtClean="0">
                <a:solidFill>
                  <a:srgbClr val="111111"/>
                </a:solidFill>
                <a:effectLst/>
                <a:latin typeface="Calibri" panose="020F0502020204030204" pitchFamily="34" charset="0"/>
                <a:cs typeface="Calibri" panose="020F0502020204030204" pitchFamily="34" charset="0"/>
              </a:rPr>
              <a:t>.</a:t>
            </a:r>
            <a:r>
              <a:rPr lang="en-US" dirty="0"/>
              <a:t> </a:t>
            </a:r>
            <a:r>
              <a:rPr lang="en-US" dirty="0">
                <a:latin typeface="Calibri" panose="020F0502020204030204" pitchFamily="34" charset="0"/>
                <a:cs typeface="Calibri" panose="020F0502020204030204" pitchFamily="34" charset="0"/>
              </a:rPr>
              <a:t>The data set lists values for each of the </a:t>
            </a:r>
            <a:r>
              <a:rPr lang="en-US" dirty="0" smtClean="0">
                <a:latin typeface="Calibri" panose="020F0502020204030204" pitchFamily="34" charset="0"/>
                <a:cs typeface="Calibri" panose="020F0502020204030204" pitchFamily="34" charset="0"/>
              </a:rPr>
              <a:t>variables.</a:t>
            </a:r>
            <a:r>
              <a:rPr lang="en-US" dirty="0"/>
              <a:t> </a:t>
            </a:r>
            <a:r>
              <a:rPr lang="en-US" dirty="0">
                <a:latin typeface="Calibri" panose="020F0502020204030204" pitchFamily="34" charset="0"/>
                <a:cs typeface="Calibri" panose="020F0502020204030204" pitchFamily="34" charset="0"/>
              </a:rPr>
              <a:t>Data sets can also consist of a collection of documents or files.</a:t>
            </a:r>
            <a:endParaRPr lang="en-US" i="0" dirty="0">
              <a:solidFill>
                <a:srgbClr val="111111"/>
              </a:solidFill>
              <a:effectLst/>
              <a:latin typeface="Calibri" panose="020F0502020204030204" pitchFamily="34" charset="0"/>
              <a:cs typeface="Calibri" panose="020F0502020204030204" pitchFamily="34" charset="0"/>
            </a:endParaRPr>
          </a:p>
          <a:p>
            <a:r>
              <a:rPr lang="en-US" dirty="0">
                <a:solidFill>
                  <a:srgbClr val="111111"/>
                </a:solidFill>
                <a:latin typeface="Calibri" panose="020F0502020204030204" pitchFamily="34" charset="0"/>
                <a:cs typeface="Calibri" panose="020F0502020204030204" pitchFamily="34" charset="0"/>
              </a:rPr>
              <a:t>CSV data </a:t>
            </a:r>
            <a:r>
              <a:rPr lang="en-US" dirty="0" smtClean="0">
                <a:solidFill>
                  <a:srgbClr val="111111"/>
                </a:solidFill>
                <a:latin typeface="Calibri" panose="020F0502020204030204" pitchFamily="34" charset="0"/>
                <a:cs typeface="Calibri" panose="020F0502020204030204" pitchFamily="34" charset="0"/>
              </a:rPr>
              <a:t>set is used in our project</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2124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88DD4F-6A1A-F409-3215-A6D1026C6FD4}"/>
              </a:ext>
            </a:extLst>
          </p:cNvPr>
          <p:cNvSpPr/>
          <p:nvPr/>
        </p:nvSpPr>
        <p:spPr>
          <a:xfrm>
            <a:off x="3648635" y="179294"/>
            <a:ext cx="4545106" cy="510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a:ln w="0">
                  <a:solidFill>
                    <a:schemeClr val="accent1">
                      <a:lumMod val="20000"/>
                      <a:lumOff val="80000"/>
                    </a:schemeClr>
                  </a:solidFill>
                </a:ln>
                <a:solidFill>
                  <a:schemeClr val="bg2"/>
                </a:solidFill>
                <a:effectLst>
                  <a:innerShdw blurRad="63500" dist="50800" dir="13500000">
                    <a:srgbClr val="000000">
                      <a:alpha val="50000"/>
                    </a:srgbClr>
                  </a:innerShdw>
                </a:effectLst>
              </a:rPr>
              <a:t>FLOW CHART</a:t>
            </a:r>
          </a:p>
        </p:txBody>
      </p:sp>
      <p:pic>
        <p:nvPicPr>
          <p:cNvPr id="4" name="Picture 3">
            <a:extLst>
              <a:ext uri="{FF2B5EF4-FFF2-40B4-BE49-F238E27FC236}">
                <a16:creationId xmlns:a16="http://schemas.microsoft.com/office/drawing/2014/main" id="{DEC8A660-0EEF-C81D-246F-99383A666A1A}"/>
              </a:ext>
            </a:extLst>
          </p:cNvPr>
          <p:cNvPicPr>
            <a:picLocks noChangeAspect="1"/>
          </p:cNvPicPr>
          <p:nvPr/>
        </p:nvPicPr>
        <p:blipFill>
          <a:blip r:embed="rId2"/>
          <a:stretch>
            <a:fillRect/>
          </a:stretch>
        </p:blipFill>
        <p:spPr>
          <a:xfrm>
            <a:off x="2985247" y="717069"/>
            <a:ext cx="5844988" cy="5975084"/>
          </a:xfrm>
          <a:prstGeom prst="rect">
            <a:avLst/>
          </a:prstGeom>
        </p:spPr>
      </p:pic>
    </p:spTree>
    <p:extLst>
      <p:ext uri="{BB962C8B-B14F-4D97-AF65-F5344CB8AC3E}">
        <p14:creationId xmlns:p14="http://schemas.microsoft.com/office/powerpoint/2010/main" val="4229904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84421" y="639585"/>
            <a:ext cx="4754880" cy="640080"/>
          </a:xfrm>
        </p:spPr>
        <p:txBody>
          <a:bodyPr/>
          <a:lstStyle/>
          <a:p>
            <a:pPr algn="ctr"/>
            <a:r>
              <a:rPr lang="en-US" dirty="0"/>
              <a:t>USECASE DIAGRAM	</a:t>
            </a:r>
            <a:endParaRPr lang="en-IN" dirty="0"/>
          </a:p>
        </p:txBody>
      </p:sp>
      <p:sp>
        <p:nvSpPr>
          <p:cNvPr id="5" name="Text Placeholder 4"/>
          <p:cNvSpPr>
            <a:spLocks noGrp="1"/>
          </p:cNvSpPr>
          <p:nvPr>
            <p:ph type="body" sz="quarter" idx="3"/>
          </p:nvPr>
        </p:nvSpPr>
        <p:spPr>
          <a:xfrm>
            <a:off x="6364224" y="639585"/>
            <a:ext cx="4754880" cy="640080"/>
          </a:xfrm>
        </p:spPr>
        <p:txBody>
          <a:bodyPr/>
          <a:lstStyle/>
          <a:p>
            <a:pPr algn="ctr"/>
            <a:r>
              <a:rPr lang="en-US" dirty="0"/>
              <a:t>SEQUENCE DIAGRAM</a:t>
            </a:r>
            <a:endParaRPr lang="en-IN" dirty="0"/>
          </a:p>
        </p:txBody>
      </p:sp>
      <p:pic>
        <p:nvPicPr>
          <p:cNvPr id="7" name="Content Placeholder 6">
            <a:extLst>
              <a:ext uri="{FF2B5EF4-FFF2-40B4-BE49-F238E27FC236}">
                <a16:creationId xmlns:a16="http://schemas.microsoft.com/office/drawing/2014/main" id="{0709D8B9-2374-9787-C6D1-74DB95A303F0}"/>
              </a:ext>
            </a:extLst>
          </p:cNvPr>
          <p:cNvPicPr>
            <a:picLocks noGrp="1" noChangeAspect="1"/>
          </p:cNvPicPr>
          <p:nvPr>
            <p:ph sz="half" idx="2"/>
          </p:nvPr>
        </p:nvPicPr>
        <p:blipFill rotWithShape="1">
          <a:blip r:embed="rId2"/>
          <a:srcRect l="10816" t="9737" r="29688" b="11412"/>
          <a:stretch/>
        </p:blipFill>
        <p:spPr>
          <a:xfrm>
            <a:off x="403225" y="1751132"/>
            <a:ext cx="5761902" cy="4295441"/>
          </a:xfrm>
          <a:prstGeom prst="rect">
            <a:avLst/>
          </a:prstGeom>
        </p:spPr>
      </p:pic>
      <p:pic>
        <p:nvPicPr>
          <p:cNvPr id="8" name="Content Placeholder 7">
            <a:extLst>
              <a:ext uri="{FF2B5EF4-FFF2-40B4-BE49-F238E27FC236}">
                <a16:creationId xmlns:a16="http://schemas.microsoft.com/office/drawing/2014/main" id="{69B9D8EB-E80C-B66F-1BAB-E78BCFFB9962}"/>
              </a:ext>
            </a:extLst>
          </p:cNvPr>
          <p:cNvPicPr>
            <a:picLocks noGrp="1" noChangeAspect="1"/>
          </p:cNvPicPr>
          <p:nvPr>
            <p:ph sz="quarter" idx="4"/>
          </p:nvPr>
        </p:nvPicPr>
        <p:blipFill rotWithShape="1">
          <a:blip r:embed="rId3"/>
          <a:srcRect l="24036" t="10012" r="28319" b="5975"/>
          <a:stretch/>
        </p:blipFill>
        <p:spPr>
          <a:xfrm>
            <a:off x="6509876" y="1452660"/>
            <a:ext cx="4795027" cy="4756010"/>
          </a:xfrm>
          <a:prstGeom prst="rect">
            <a:avLst/>
          </a:prstGeom>
        </p:spPr>
      </p:pic>
    </p:spTree>
    <p:extLst>
      <p:ext uri="{BB962C8B-B14F-4D97-AF65-F5344CB8AC3E}">
        <p14:creationId xmlns:p14="http://schemas.microsoft.com/office/powerpoint/2010/main" val="1397438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6789" y="525821"/>
            <a:ext cx="8271860" cy="948752"/>
          </a:xfrm>
        </p:spPr>
        <p:txBody>
          <a:bodyPr>
            <a:normAutofit/>
          </a:bodyPr>
          <a:lstStyle/>
          <a:p>
            <a:r>
              <a:rPr lang="en-US" sz="4000" dirty="0" err="1"/>
              <a:t>Github</a:t>
            </a:r>
            <a:r>
              <a:rPr lang="en-US" sz="4000" dirty="0"/>
              <a:t> setup </a:t>
            </a:r>
            <a:endParaRPr lang="en-IN" sz="4000" dirty="0"/>
          </a:p>
        </p:txBody>
      </p:sp>
      <p:pic>
        <p:nvPicPr>
          <p:cNvPr id="3"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3937" y="1561618"/>
            <a:ext cx="3930779" cy="1952626"/>
          </a:xfrm>
          <a:prstGeom prst="rect">
            <a:avLst/>
          </a:prstGeom>
        </p:spPr>
      </p:pic>
      <p:pic>
        <p:nvPicPr>
          <p:cNvPr id="4" name="Picture 3"/>
          <p:cNvPicPr>
            <a:picLocks noChangeAspect="1"/>
          </p:cNvPicPr>
          <p:nvPr/>
        </p:nvPicPr>
        <p:blipFill>
          <a:blip r:embed="rId3"/>
          <a:stretch>
            <a:fillRect/>
          </a:stretch>
        </p:blipFill>
        <p:spPr>
          <a:xfrm>
            <a:off x="6467388" y="1561618"/>
            <a:ext cx="3930779" cy="1952626"/>
          </a:xfrm>
          <a:prstGeom prst="rect">
            <a:avLst/>
          </a:prstGeom>
        </p:spPr>
      </p:pic>
      <p:pic>
        <p:nvPicPr>
          <p:cNvPr id="5" name="Picture 4"/>
          <p:cNvPicPr>
            <a:picLocks noChangeAspect="1"/>
          </p:cNvPicPr>
          <p:nvPr/>
        </p:nvPicPr>
        <p:blipFill>
          <a:blip r:embed="rId4"/>
          <a:stretch>
            <a:fillRect/>
          </a:stretch>
        </p:blipFill>
        <p:spPr>
          <a:xfrm>
            <a:off x="1333937" y="4322576"/>
            <a:ext cx="3930779" cy="2161607"/>
          </a:xfrm>
          <a:prstGeom prst="rect">
            <a:avLst/>
          </a:prstGeom>
        </p:spPr>
      </p:pic>
      <p:pic>
        <p:nvPicPr>
          <p:cNvPr id="6" name="Picture 5"/>
          <p:cNvPicPr>
            <a:picLocks noChangeAspect="1"/>
          </p:cNvPicPr>
          <p:nvPr/>
        </p:nvPicPr>
        <p:blipFill>
          <a:blip r:embed="rId5"/>
          <a:stretch>
            <a:fillRect/>
          </a:stretch>
        </p:blipFill>
        <p:spPr>
          <a:xfrm>
            <a:off x="6467387" y="4322576"/>
            <a:ext cx="3930779" cy="2255816"/>
          </a:xfrm>
          <a:prstGeom prst="rect">
            <a:avLst/>
          </a:prstGeom>
        </p:spPr>
      </p:pic>
    </p:spTree>
    <p:extLst>
      <p:ext uri="{BB962C8B-B14F-4D97-AF65-F5344CB8AC3E}">
        <p14:creationId xmlns:p14="http://schemas.microsoft.com/office/powerpoint/2010/main" val="21859216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83</TotalTime>
  <Words>459</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Rockwell</vt:lpstr>
      <vt:lpstr>Rockwell Condensed</vt:lpstr>
      <vt:lpstr>Wingdings</vt:lpstr>
      <vt:lpstr>Wood Type</vt:lpstr>
      <vt:lpstr>Python full stack development FOOD ORDERING SYSTEM</vt:lpstr>
      <vt:lpstr>INTRODUCTION</vt:lpstr>
      <vt:lpstr>Existing solutions/ Naïve solutions</vt:lpstr>
      <vt:lpstr>LITERATURE REVIEW</vt:lpstr>
      <vt:lpstr>Data structures /TOOLS needed</vt:lpstr>
      <vt:lpstr>DATASET COLLECTION</vt:lpstr>
      <vt:lpstr>PowerPoint Presentation</vt:lpstr>
      <vt:lpstr>PowerPoint Presentation</vt:lpstr>
      <vt:lpstr>Github setup </vt:lpstr>
      <vt:lpstr>Division of work among the group members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ORDERING SYSTEM</dc:title>
  <dc:creator>Lenovo</dc:creator>
  <cp:lastModifiedBy>Lenovo</cp:lastModifiedBy>
  <cp:revision>9</cp:revision>
  <dcterms:created xsi:type="dcterms:W3CDTF">2022-08-08T12:38:30Z</dcterms:created>
  <dcterms:modified xsi:type="dcterms:W3CDTF">2022-08-09T04:20:56Z</dcterms:modified>
</cp:coreProperties>
</file>