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70" r:id="rId5"/>
    <p:sldId id="269" r:id="rId6"/>
    <p:sldId id="293" r:id="rId7"/>
    <p:sldId id="295" r:id="rId8"/>
    <p:sldId id="258" r:id="rId9"/>
    <p:sldId id="309" r:id="rId10"/>
    <p:sldId id="311" r:id="rId11"/>
    <p:sldId id="313" r:id="rId12"/>
    <p:sldId id="308" r:id="rId13"/>
    <p:sldId id="297" r:id="rId14"/>
    <p:sldId id="298" r:id="rId15"/>
    <p:sldId id="299" r:id="rId16"/>
    <p:sldId id="292" r:id="rId17"/>
    <p:sldId id="271" r:id="rId18"/>
    <p:sldId id="272" r:id="rId19"/>
    <p:sldId id="289" r:id="rId20"/>
    <p:sldId id="284" r:id="rId21"/>
    <p:sldId id="288" r:id="rId22"/>
    <p:sldId id="278" r:id="rId23"/>
    <p:sldId id="280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62" r:id="rId32"/>
    <p:sldId id="263" r:id="rId33"/>
    <p:sldId id="267" r:id="rId34"/>
    <p:sldId id="264" r:id="rId35"/>
    <p:sldId id="268" r:id="rId36"/>
    <p:sldId id="265" r:id="rId37"/>
    <p:sldId id="273" r:id="rId38"/>
    <p:sldId id="290" r:id="rId39"/>
    <p:sldId id="296" r:id="rId40"/>
    <p:sldId id="291" r:id="rId41"/>
    <p:sldId id="31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by Rohith Somell" id="{D0BEE4D7-C418-4C6D-8CFA-067BDAA0D0A4}">
          <p14:sldIdLst>
            <p14:sldId id="256"/>
            <p14:sldId id="261"/>
            <p14:sldId id="257"/>
            <p14:sldId id="270"/>
            <p14:sldId id="269"/>
          </p14:sldIdLst>
        </p14:section>
        <p14:section name="Insights by Md. Aman" id="{5D479822-2E75-49BF-90C7-9950749EE346}">
          <p14:sldIdLst>
            <p14:sldId id="293"/>
            <p14:sldId id="295"/>
          </p14:sldIdLst>
        </p14:section>
        <p14:section name="Plots by Md. Feroz" id="{4DAD9B42-DA81-4791-9D94-094A1C013EBD}">
          <p14:sldIdLst>
            <p14:sldId id="258"/>
            <p14:sldId id="309"/>
            <p14:sldId id="311"/>
            <p14:sldId id="313"/>
            <p14:sldId id="308"/>
          </p14:sldIdLst>
        </p14:section>
        <p14:section name="Visualisation by Praful Kamat" id="{70B538BE-0AF8-483C-89B2-70852F9D2B03}">
          <p14:sldIdLst>
            <p14:sldId id="297"/>
            <p14:sldId id="298"/>
            <p14:sldId id="299"/>
          </p14:sldIdLst>
        </p14:section>
        <p14:section name="EDA by Rohith Somella" id="{16735DAD-3C79-481F-A639-83F0D05E59A0}">
          <p14:sldIdLst>
            <p14:sldId id="292"/>
            <p14:sldId id="271"/>
            <p14:sldId id="272"/>
          </p14:sldIdLst>
        </p14:section>
        <p14:section name="Sampling by Aman Bansal" id="{8B168870-6B92-4C8A-84FE-77171C9194F9}">
          <p14:sldIdLst>
            <p14:sldId id="289"/>
            <p14:sldId id="284"/>
            <p14:sldId id="288"/>
            <p14:sldId id="278"/>
            <p14:sldId id="280"/>
          </p14:sldIdLst>
        </p14:section>
        <p14:section name="Algo by Yeseen" id="{A34B2155-8E6A-406D-9713-290D66E5B940}">
          <p14:sldIdLst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Algo by Rohith Somella" id="{B78A7821-30C6-4A9B-A60D-372E4212B04A}">
          <p14:sldIdLst>
            <p14:sldId id="262"/>
            <p14:sldId id="263"/>
            <p14:sldId id="267"/>
            <p14:sldId id="264"/>
            <p14:sldId id="268"/>
            <p14:sldId id="265"/>
            <p14:sldId id="273"/>
            <p14:sldId id="290"/>
            <p14:sldId id="296"/>
            <p14:sldId id="291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823"/>
    <a:srgbClr val="7A6FE7"/>
    <a:srgbClr val="C1D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6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0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2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31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5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901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469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8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2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5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5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98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28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4A4346-8500-4060-9849-D56A297BA7A9}" type="datetimeFigureOut">
              <a:rPr lang="en-IN" smtClean="0"/>
              <a:t>14-03-2023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BD1042-8E06-4EBD-B017-7E60E9AC61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09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yperparameter-tun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hyperlink" Target="https://scikit-learn.org/stable/getting_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9BkvhbjDweo" TargetMode="External"/><Relationship Id="rId4" Type="http://schemas.openxmlformats.org/officeDocument/2006/relationships/hyperlink" Target="https://youtu.be/NCgjcHLFND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6B5E-1634-8184-E675-456BD650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93" y="835783"/>
            <a:ext cx="9440034" cy="1617152"/>
          </a:xfrm>
        </p:spPr>
        <p:txBody>
          <a:bodyPr/>
          <a:lstStyle/>
          <a:p>
            <a:r>
              <a:rPr lang="en-IN" b="1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CEC-47CE-AA5D-9E42-59D7247F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110" y="4193417"/>
            <a:ext cx="2827526" cy="1049867"/>
          </a:xfrm>
        </p:spPr>
        <p:txBody>
          <a:bodyPr>
            <a:noAutofit/>
          </a:bodyPr>
          <a:lstStyle/>
          <a:p>
            <a:pPr algn="l"/>
            <a:r>
              <a:rPr lang="en-IN" b="1" dirty="0"/>
              <a:t>1. Rohith Somella (TL)</a:t>
            </a:r>
          </a:p>
          <a:p>
            <a:pPr algn="l"/>
            <a:r>
              <a:rPr lang="en-IN" b="1" dirty="0"/>
              <a:t>2. Aman Bansal</a:t>
            </a:r>
          </a:p>
          <a:p>
            <a:pPr algn="l"/>
            <a:r>
              <a:rPr lang="en-IN" b="1" dirty="0"/>
              <a:t>3. Md. Feroz</a:t>
            </a:r>
          </a:p>
          <a:p>
            <a:pPr algn="l"/>
            <a:endParaRPr lang="en-IN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A38310-49C2-2C74-F88B-BAEA2482EF9D}"/>
              </a:ext>
            </a:extLst>
          </p:cNvPr>
          <p:cNvSpPr txBox="1">
            <a:spLocks/>
          </p:cNvSpPr>
          <p:nvPr/>
        </p:nvSpPr>
        <p:spPr>
          <a:xfrm>
            <a:off x="1375983" y="2798242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Machine Learning Project</a:t>
            </a:r>
          </a:p>
          <a:p>
            <a:r>
              <a:rPr lang="en-IN" b="1" dirty="0"/>
              <a:t>Batch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3C724FF-40B0-D5B2-4FE2-8FFA3DE1E714}"/>
              </a:ext>
            </a:extLst>
          </p:cNvPr>
          <p:cNvSpPr txBox="1">
            <a:spLocks/>
          </p:cNvSpPr>
          <p:nvPr/>
        </p:nvSpPr>
        <p:spPr>
          <a:xfrm>
            <a:off x="6635365" y="4193417"/>
            <a:ext cx="2412035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4. Md Aman</a:t>
            </a:r>
          </a:p>
          <a:p>
            <a:pPr algn="l"/>
            <a:r>
              <a:rPr lang="en-IN" b="1" dirty="0"/>
              <a:t>5. Praful Kamath</a:t>
            </a:r>
          </a:p>
          <a:p>
            <a:pPr algn="l"/>
            <a:r>
              <a:rPr lang="en-IN" b="1" dirty="0"/>
              <a:t>6. Yaseen</a:t>
            </a:r>
          </a:p>
        </p:txBody>
      </p:sp>
    </p:spTree>
    <p:extLst>
      <p:ext uri="{BB962C8B-B14F-4D97-AF65-F5344CB8AC3E}">
        <p14:creationId xmlns:p14="http://schemas.microsoft.com/office/powerpoint/2010/main" val="18800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978-0705-8FD7-C790-D735FD14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AA4F20-F9C5-B995-A5CC-1633D43E6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2449"/>
            <a:ext cx="5297321" cy="40587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6209-D048-E9E3-4DF4-5712E1B4E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X- axis =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Y-axis = Amount of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However, there are also some fraud transactions with high transaction amounts and occurring at various times, indicating that fraudsters may adopt different strategies to avoid detection.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48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E9F8-22CF-B474-74BB-CE3C4AFE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HEAT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05375E-C5BB-4281-6222-DC398934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7" y="1732448"/>
            <a:ext cx="5338845" cy="405875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FE2ABF-59E0-DA2D-4ED6-AD16CC3A4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Heat maps show feature correlations in a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The heat map in this example uses a color scale to represent the strength of correlations.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Highly correlated features can be problematic for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Heat maps can help inform feature selection and model building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6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67CF-384F-58BE-C790-19E6CA9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About the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14B707-AF24-3214-6F5F-CAFE655B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5" y="172482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 1.  This dataset’s present transaction has occurred in two days, which we have 492 frauds</a:t>
            </a:r>
          </a:p>
          <a:p>
            <a:pPr marL="36900" indent="0">
              <a:buNone/>
            </a:pPr>
            <a:r>
              <a:rPr lang="en-IN" dirty="0"/>
              <a:t>       Out of </a:t>
            </a:r>
            <a:r>
              <a:rPr lang="en-IN" b="0" i="0" dirty="0">
                <a:solidFill>
                  <a:schemeClr val="tx1"/>
                </a:solidFill>
                <a:effectLst/>
              </a:rPr>
              <a:t>284315</a:t>
            </a:r>
            <a:r>
              <a:rPr lang="en-IN" dirty="0"/>
              <a:t> transactions.</a:t>
            </a:r>
          </a:p>
          <a:p>
            <a:pPr marL="36900" indent="0">
              <a:buNone/>
            </a:pPr>
            <a:r>
              <a:rPr lang="en-IN" dirty="0"/>
              <a:t>  2.   The dataset is highly unbalanced</a:t>
            </a:r>
          </a:p>
          <a:p>
            <a:pPr marL="36900" indent="0">
              <a:buNone/>
            </a:pPr>
            <a:r>
              <a:rPr lang="en-IN" dirty="0"/>
              <a:t>   3.  Features v1,v2,……v28 are the principal</a:t>
            </a:r>
          </a:p>
          <a:p>
            <a:pPr marL="36900" indent="0">
              <a:buNone/>
            </a:pPr>
            <a:r>
              <a:rPr lang="en-IN" dirty="0"/>
              <a:t>        Components obtained with PCA (</a:t>
            </a:r>
            <a:r>
              <a:rPr lang="en-IN" b="0" i="0" dirty="0">
                <a:solidFill>
                  <a:srgbClr val="E8EAED"/>
                </a:solidFill>
                <a:effectLst/>
              </a:rPr>
              <a:t>Principal component analysis)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</a:t>
            </a:r>
          </a:p>
          <a:p>
            <a:pPr marL="3690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819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E3D156-072A-A1F6-936F-F8ADA7E6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5489702" cy="5020056"/>
          </a:xfrm>
        </p:spPr>
        <p:txBody>
          <a:bodyPr>
            <a:normAutofit/>
          </a:bodyPr>
          <a:lstStyle/>
          <a:p>
            <a:r>
              <a:rPr lang="en-IN" sz="2800" b="1" dirty="0"/>
              <a:t>Total Legit Transaction</a:t>
            </a:r>
          </a:p>
          <a:p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  <a:p>
            <a:pPr marL="36900" indent="0">
              <a:buNone/>
            </a:pPr>
            <a:endParaRPr lang="en-IN" sz="2800" b="1" dirty="0"/>
          </a:p>
          <a:p>
            <a:r>
              <a:rPr lang="en-IN" sz="2800" b="1" dirty="0"/>
              <a:t>Total Fraudulent Transaction</a:t>
            </a:r>
          </a:p>
          <a:p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4FBCE4-F4D0-2F27-8D61-7C5A46C2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86" y="4273855"/>
            <a:ext cx="4594130" cy="21110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9720C0-E512-2F2D-8830-04DB81FF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70" y="1364808"/>
            <a:ext cx="4522134" cy="215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A5A675-E791-4331-C577-EB631D02CC84}"/>
              </a:ext>
            </a:extLst>
          </p:cNvPr>
          <p:cNvSpPr txBox="1"/>
          <p:nvPr/>
        </p:nvSpPr>
        <p:spPr>
          <a:xfrm>
            <a:off x="7315200" y="1526843"/>
            <a:ext cx="31859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Total genuine or Legit Transaction: </a:t>
            </a:r>
          </a:p>
          <a:p>
            <a:r>
              <a:rPr lang="en-IN" sz="2000" b="1" dirty="0"/>
              <a:t>2,84,315.</a:t>
            </a:r>
          </a:p>
          <a:p>
            <a:endParaRPr lang="en-IN" sz="2000" b="1" dirty="0"/>
          </a:p>
          <a:p>
            <a:r>
              <a:rPr lang="en-IN" sz="2000" b="1" dirty="0"/>
              <a:t>Total amount of Legit transaction: 2,51,02,462.04</a:t>
            </a:r>
          </a:p>
          <a:p>
            <a:endParaRPr lang="en-IN" sz="2000" b="1" dirty="0"/>
          </a:p>
          <a:p>
            <a:r>
              <a:rPr lang="en-IN" sz="2000" b="1" dirty="0"/>
              <a:t>Total fraud transactions: 492</a:t>
            </a:r>
          </a:p>
          <a:p>
            <a:endParaRPr lang="en-IN" sz="2000" b="1" dirty="0"/>
          </a:p>
          <a:p>
            <a:r>
              <a:rPr lang="en-IN" sz="2000" b="1" dirty="0"/>
              <a:t>Total amount of fraud transaction: </a:t>
            </a:r>
          </a:p>
          <a:p>
            <a:r>
              <a:rPr lang="en-IN" sz="2000" b="1" dirty="0"/>
              <a:t>60,127.97</a:t>
            </a:r>
          </a:p>
          <a:p>
            <a:endParaRPr lang="en-IN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953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DFA8AD-6FB5-C488-4AB6-1E28C9641D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8933" y="2415564"/>
            <a:ext cx="4754562" cy="341734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AFD4E-8012-655E-ABED-C8B8C2E7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05" y="2486206"/>
            <a:ext cx="4760913" cy="3346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EA879-29B7-190F-55E8-AB9BD2F49C02}"/>
              </a:ext>
            </a:extLst>
          </p:cNvPr>
          <p:cNvSpPr txBox="1"/>
          <p:nvPr/>
        </p:nvSpPr>
        <p:spPr>
          <a:xfrm>
            <a:off x="912062" y="1817099"/>
            <a:ext cx="538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Average amount of Legit Transaction</a:t>
            </a:r>
            <a:br>
              <a:rPr lang="en-IN" sz="2000" b="1" dirty="0"/>
            </a:b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02C5B-7876-3E9F-C6E7-C4EDAFC9B1E5}"/>
              </a:ext>
            </a:extLst>
          </p:cNvPr>
          <p:cNvSpPr txBox="1"/>
          <p:nvPr/>
        </p:nvSpPr>
        <p:spPr>
          <a:xfrm>
            <a:off x="6188885" y="1817099"/>
            <a:ext cx="49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Average amount of fraud Transaction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19B80-95FA-372C-A123-5DC9C216A986}"/>
              </a:ext>
            </a:extLst>
          </p:cNvPr>
          <p:cNvSpPr txBox="1"/>
          <p:nvPr/>
        </p:nvSpPr>
        <p:spPr>
          <a:xfrm>
            <a:off x="1010653" y="529389"/>
            <a:ext cx="1015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Average Fraudulent Transactions are a bit higher then the Average Legit Transitions </a:t>
            </a:r>
          </a:p>
        </p:txBody>
      </p:sp>
    </p:spTree>
    <p:extLst>
      <p:ext uri="{BB962C8B-B14F-4D97-AF65-F5344CB8AC3E}">
        <p14:creationId xmlns:p14="http://schemas.microsoft.com/office/powerpoint/2010/main" val="347757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C68966-9CB1-0F47-66B5-860EFFD149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38452" y="2545183"/>
            <a:ext cx="4754880" cy="329247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ED38F-15A3-6FC1-52E7-D50614E1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69" y="2523257"/>
            <a:ext cx="4981575" cy="329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A8036-8842-1120-7D85-515BD1DB7A16}"/>
              </a:ext>
            </a:extLst>
          </p:cNvPr>
          <p:cNvSpPr txBox="1"/>
          <p:nvPr/>
        </p:nvSpPr>
        <p:spPr>
          <a:xfrm>
            <a:off x="943276" y="1876926"/>
            <a:ext cx="498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Maximum amount of Legit Transaction</a:t>
            </a:r>
            <a:br>
              <a:rPr lang="en-IN" sz="2000" b="1" dirty="0"/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872E3-F15F-AA6D-619E-CE503E5A7E90}"/>
              </a:ext>
            </a:extLst>
          </p:cNvPr>
          <p:cNvSpPr txBox="1"/>
          <p:nvPr/>
        </p:nvSpPr>
        <p:spPr>
          <a:xfrm>
            <a:off x="6198669" y="1876926"/>
            <a:ext cx="525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Maximum amount of fraud transaction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425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A275-8CF6-3054-4F2B-E5D3EDE5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Distribution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415BC-55C7-0222-583F-716331C5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18" y="1891365"/>
            <a:ext cx="3975233" cy="2981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78F9B-DB0E-7899-967F-DA733634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01" y="1941447"/>
            <a:ext cx="4459919" cy="298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15645-B5CD-7B1C-768E-72D62E2A6D27}"/>
              </a:ext>
            </a:extLst>
          </p:cNvPr>
          <p:cNvSpPr txBox="1"/>
          <p:nvPr/>
        </p:nvSpPr>
        <p:spPr>
          <a:xfrm>
            <a:off x="510139" y="5284269"/>
            <a:ext cx="1016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Normal Distribution : - mean, median, and mode are placed at one point (skew -0.5 to 0.5)</a:t>
            </a:r>
          </a:p>
          <a:p>
            <a:pPr algn="ctr"/>
            <a:r>
              <a:rPr lang="en-IN" dirty="0"/>
              <a:t>Left Skew Distribution: - mean, median and mode placed at different points (skew -1 to -0.5)</a:t>
            </a:r>
          </a:p>
          <a:p>
            <a:pPr algn="ctr"/>
            <a:r>
              <a:rPr lang="en-IN" dirty="0"/>
              <a:t>Right Skew Distribution: - mean, median and mode placed at different points (skew 0.5 to 1)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6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839-8436-521E-C6F1-AA65E30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7CDB-4E2C-7CBD-3E82-3E2D8426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For Normal Distribution Z-Score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b="1" dirty="0"/>
          </a:p>
          <a:p>
            <a:r>
              <a:rPr lang="en-IN" b="1" dirty="0"/>
              <a:t>For Right and Left Skew Distribution IQR Method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15026-A8BE-073E-CE24-8818CAF3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43" y="2538490"/>
            <a:ext cx="3706889" cy="3359681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IN" b="1" dirty="0"/>
              <a:t>Removing the Outlier Rows from all the columns </a:t>
            </a:r>
          </a:p>
          <a:p>
            <a:pPr marL="342900" indent="-342900" algn="l">
              <a:buAutoNum type="arabicPeriod"/>
            </a:pPr>
            <a:r>
              <a:rPr lang="en-IN" b="1" dirty="0"/>
              <a:t>Leading to the loss of Important Data from the dataset</a:t>
            </a:r>
          </a:p>
          <a:p>
            <a:pPr marL="342900" indent="-342900" algn="l">
              <a:buAutoNum type="arabicPeriod"/>
            </a:pPr>
            <a:r>
              <a:rPr lang="en-IN" b="1" dirty="0"/>
              <a:t>Fraud transaction: 492 to 110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CD84F-7E71-5EBE-5839-203414B5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33" y="1229921"/>
            <a:ext cx="6432881" cy="1587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32BD9-91BE-AC68-0228-80244F8D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3" y="3961321"/>
            <a:ext cx="6636091" cy="193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08C47-27A8-470C-BB8F-47FFD5570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25" y="4253436"/>
            <a:ext cx="3054507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839-8436-521E-C6F1-AA65E30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7CDB-4E2C-7CBD-3E82-3E2D8426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For Normal Distribution Z-Score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b="1" dirty="0"/>
          </a:p>
          <a:p>
            <a:r>
              <a:rPr lang="en-IN" b="1" dirty="0"/>
              <a:t>For Right and Left Skew Distribution IQR Method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15026-A8BE-073E-CE24-8818CAF3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829827"/>
            <a:ext cx="3706889" cy="2961372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IN" b="1" dirty="0"/>
              <a:t>Capping the Outlier Rows for all the columns </a:t>
            </a:r>
          </a:p>
          <a:p>
            <a:pPr marL="342900" indent="-342900" algn="l">
              <a:buAutoNum type="arabicPeriod"/>
            </a:pPr>
            <a:r>
              <a:rPr lang="en-IN" b="1" dirty="0"/>
              <a:t>Replacing the upper and lower limit values</a:t>
            </a:r>
          </a:p>
          <a:p>
            <a:pPr marL="342900" indent="-342900" algn="l">
              <a:buAutoNum type="arabicPeriod"/>
            </a:pPr>
            <a:r>
              <a:rPr lang="en-IN" b="1" dirty="0"/>
              <a:t>Fraud transaction: 492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2B5DE-CDD9-A3A1-679B-1C867EBE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33" y="1179717"/>
            <a:ext cx="6559887" cy="1803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81C3F-D6CC-F626-6BAE-490F6E3C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3" y="3738575"/>
            <a:ext cx="648368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Sampling refers to the process of selecting a subset of data points from a larger dataset to use as training or testing data.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  <a:sym typeface="+mn-ea"/>
              </a:rPr>
              <a:t>Under sampling: This technique involves reducing the number of data points from the overrepresented classes or categories to balance the dataset.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  <a:sym typeface="+mn-ea"/>
              </a:rPr>
              <a:t>This can also be useful when the dataset is imbalanced.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Taking same number of both transactions to balance and concatenating in a new dataset.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charset="0"/>
              <a:cs typeface="Calisto MT" panose="0204060305050503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00" y="4545330"/>
            <a:ext cx="3653790" cy="738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5DB-2FC4-29E9-2EA8-70FAB45C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CF43F-2592-AAD1-18C5-26CC70921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9" y="4063367"/>
            <a:ext cx="2844994" cy="2290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972ED-1C46-B905-1BA4-F01D23F9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8" y="1580050"/>
            <a:ext cx="2844994" cy="2187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B78B35-FD9C-FC15-4E10-C93EF9B9276C}"/>
              </a:ext>
            </a:extLst>
          </p:cNvPr>
          <p:cNvSpPr txBox="1"/>
          <p:nvPr/>
        </p:nvSpPr>
        <p:spPr>
          <a:xfrm>
            <a:off x="4004109" y="2016653"/>
            <a:ext cx="7263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contains credit card transactions made by European cardholders over a two-day period in September 2013.</a:t>
            </a:r>
          </a:p>
          <a:p>
            <a:endParaRPr lang="en-IN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a total of 284,807 transactions in the dataset, of which 492 (0.17%) are fraudulent and 284,315 (99.83%) are non-fraudulent.</a:t>
            </a:r>
            <a:endParaRPr lang="en-IN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includes 30 numerical features, labelled V1 through V28, the original features are not provided in the dataset due to confidentiality concerns.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456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Train Test Split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Train-test split is a common technique used in machine learning to split the dataset into training and testing data.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The training data is used to train the model, while the testing data is used to evaluate its performance.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Importing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4859020"/>
            <a:ext cx="7279005" cy="618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5" y="3784600"/>
            <a:ext cx="4297680" cy="4343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4339590"/>
            <a:ext cx="6094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After importing we get four different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8200" y="5673725"/>
            <a:ext cx="4873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X </a:t>
            </a:r>
            <a:r>
              <a:rPr lang="en-US" sz="2000" b="1" dirty="0" err="1">
                <a:latin typeface="Calisto MT" panose="02040603050505030304" charset="0"/>
                <a:cs typeface="Calisto MT" panose="02040603050505030304" charset="0"/>
              </a:rPr>
              <a:t>represnts</a:t>
            </a: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 independent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y represents dependent variable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Normalization is a preprocessing step in machine learning that involves scaling numerical features.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Also called as feature scaling.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We have different techniques for feature scaling called as </a:t>
            </a:r>
            <a:r>
              <a:rPr lang="en-US" sz="2000" b="1" dirty="0" err="1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MinMax</a:t>
            </a:r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 scaling and Standard scaling.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Formula for Standard scaling:</a:t>
            </a:r>
          </a:p>
          <a:p>
            <a:r>
              <a:rPr lang="en-US" sz="20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charset="0"/>
                <a:cs typeface="Calisto MT" panose="02040603050505030304" charset="0"/>
                <a:sym typeface="+mn-ea"/>
              </a:rPr>
              <a:t>x_norm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charset="0"/>
                <a:cs typeface="Calisto MT" panose="02040603050505030304" charset="0"/>
                <a:sym typeface="+mn-ea"/>
              </a:rPr>
              <a:t> = (x - mean(x)) / std(x)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  <a:p>
            <a:pPr marL="36900" indent="0">
              <a:buNone/>
            </a:pP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o MT" panose="02040603050505030304" charset="0"/>
              <a:cs typeface="Calisto MT" panose="02040603050505030304" charset="0"/>
            </a:endParaRPr>
          </a:p>
          <a:p>
            <a:endParaRPr lang="en-US" dirty="0">
              <a:solidFill>
                <a:schemeClr val="tx1"/>
              </a:solidFill>
              <a:latin typeface="Calisto MT" panose="02040603050505030304" charset="0"/>
              <a:cs typeface="Calisto MT" panose="02040603050505030304" charset="0"/>
            </a:endParaRPr>
          </a:p>
          <a:p>
            <a:endParaRPr lang="en-US" dirty="0">
              <a:solidFill>
                <a:schemeClr val="tx1"/>
              </a:solidFill>
              <a:latin typeface="Calisto MT" panose="02040603050505030304" charset="0"/>
              <a:cs typeface="Calisto MT" panose="0204060305050503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charset="0"/>
                <a:cs typeface="Calisto MT" panose="02040603050505030304" charset="0"/>
              </a:rPr>
              <a:t>Hyperparameter tuning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Hyperparameter tuning is the process of finding the best set of hyperparameters for a machine learning model.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Hyperparameters are parameters that are set before training a model.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These parameters are not learned during the training process, but they are set by the user before starting the training. 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sto MT" panose="02040603050505030304" charset="0"/>
                <a:cs typeface="Calisto MT" panose="02040603050505030304" charset="0"/>
              </a:rPr>
              <a:t>Hyperparameter tuning can be performed in different ways such as grid search, random search, Bayesian optimization etc.</a:t>
            </a:r>
          </a:p>
          <a:p>
            <a:r>
              <a:rPr lang="en-US" sz="2000" dirty="0">
                <a:solidFill>
                  <a:srgbClr val="FFC000"/>
                </a:solidFill>
                <a:latin typeface="Calisto MT" panose="02040603050505030304" charset="0"/>
                <a:cs typeface="Calisto MT" panose="0204060305050503030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  <a:ext uri="{DAF060AB-1E55-43B9-8AAB-6FB025537F2F}">
                      <wpsdc:hlinkClr xmlns:wpsdc="http://www.wps.cn/officeDocument/2017/drawingmlCustomData" xmlns="" val="FFFFFF"/>
                      <wpsdc:folHlinkClr xmlns:wpsdc="http://www.wps.cn/officeDocument/2017/drawingmlCustomData" xmlns="" val="FFFFFF"/>
                      <wpsdc:hlinkUnderline xmlns:wpsdc="http://www.wps.cn/officeDocument/2017/drawingmlCustomData" xmlns="" val="1"/>
                    </a:ext>
                  </a:extLst>
                </a:hlinkClick>
              </a:rPr>
              <a:t>More details on hyperparameter tuning click here.</a:t>
            </a:r>
            <a:endParaRPr lang="en-US" sz="2000" dirty="0">
              <a:solidFill>
                <a:srgbClr val="FFC000"/>
              </a:solidFill>
              <a:latin typeface="Calisto MT" panose="02040603050505030304" charset="0"/>
              <a:cs typeface="Calisto MT" panose="02040603050505030304" charset="0"/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  <a:ext uri="{DAF060AB-1E55-43B9-8AAB-6FB025537F2F}">
                    <wpsdc:hlinkClr xmlns:wpsdc="http://www.wps.cn/officeDocument/2017/drawingmlCustomData" xmlns="" val="FFFFFF"/>
                    <wpsdc:folHlinkClr xmlns:wpsdc="http://www.wps.cn/officeDocument/2017/drawingmlCustomData" xmlns="" val="FFFFFF"/>
                    <wpsdc:hlinkUnderline xmlns:wpsdc="http://www.wps.cn/officeDocument/2017/drawingmlCustomData" xmlns="" val="1"/>
                  </a:ext>
                </a:extLst>
              </a:hlinkClick>
            </a:endParaRPr>
          </a:p>
          <a:p>
            <a:pPr marL="36900" indent="0">
              <a:buNone/>
            </a:pPr>
            <a:endParaRPr lang="en-US" sz="2000" b="1" dirty="0">
              <a:solidFill>
                <a:schemeClr val="tx1"/>
              </a:solidFill>
              <a:latin typeface="Calisto MT" panose="02040603050505030304" charset="0"/>
              <a:cs typeface="Calisto MT" panose="0204060305050503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94970" y="507365"/>
            <a:ext cx="111975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Hyperparameter tuning can be performed in several ways, such as:</a:t>
            </a:r>
          </a:p>
          <a:p>
            <a:endParaRPr lang="en-US" sz="2000" b="1" dirty="0">
              <a:latin typeface="Calisto MT" panose="02040603050505030304" charset="0"/>
              <a:cs typeface="Calisto MT" panose="0204060305050503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Grid search: the user defines a set of hyperparameters and a range of values for each hyperparameter. The algorithm then searches through all possible combinations of hyperparameters to find the optimal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sto MT" panose="02040603050505030304" charset="0"/>
              <a:cs typeface="Calisto MT" panose="0204060305050503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charset="0"/>
                <a:cs typeface="Calisto MT" panose="02040603050505030304" charset="0"/>
              </a:rPr>
              <a:t>Defining param grid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830195"/>
            <a:ext cx="4878705" cy="10560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5605" y="4288790"/>
            <a:ext cx="3326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charset="0"/>
                <a:cs typeface="Calisto MT" panose="02040603050505030304" charset="0"/>
                <a:sym typeface="+mn-ea"/>
              </a:rPr>
              <a:t>Importing Grid Search CV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926965"/>
            <a:ext cx="3794125" cy="5581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47435" y="2384425"/>
            <a:ext cx="40703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charset="0"/>
                <a:cs typeface="Calisto MT" panose="02040603050505030304" charset="0"/>
                <a:sym typeface="+mn-ea"/>
              </a:rPr>
              <a:t>Object creation and fitting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3307080"/>
            <a:ext cx="5051425" cy="8420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90640" y="4288790"/>
            <a:ext cx="442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charset="0"/>
                <a:cs typeface="Calisto MT" panose="02040603050505030304" charset="0"/>
                <a:sym typeface="+mn-ea"/>
              </a:rPr>
              <a:t>Printing best parameters and best score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640" y="4926965"/>
            <a:ext cx="4442460" cy="11055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860" y="2801620"/>
            <a:ext cx="189738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3799-A97A-963C-F7EF-056543F1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8" y="1157345"/>
            <a:ext cx="10353763" cy="1501826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/>
              <a:t>Supervised Machine Learning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BE3C-FF35-E9DE-785C-45A30FD9113E}"/>
              </a:ext>
            </a:extLst>
          </p:cNvPr>
          <p:cNvSpPr txBox="1"/>
          <p:nvPr/>
        </p:nvSpPr>
        <p:spPr>
          <a:xfrm>
            <a:off x="919118" y="4069439"/>
            <a:ext cx="9177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KNN (</a:t>
            </a:r>
            <a:r>
              <a:rPr lang="en-US" sz="2000" dirty="0"/>
              <a:t>k-nearest neighbors)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Decision 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3B5C2-431A-7638-0A88-538689137BD4}"/>
              </a:ext>
            </a:extLst>
          </p:cNvPr>
          <p:cNvSpPr txBox="1"/>
          <p:nvPr/>
        </p:nvSpPr>
        <p:spPr>
          <a:xfrm>
            <a:off x="1058779" y="2926080"/>
            <a:ext cx="942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600" dirty="0">
                <a:latin typeface="+mj-lt"/>
              </a:rPr>
              <a:t>From </a:t>
            </a:r>
            <a:r>
              <a:rPr lang="en-IN" sz="2000" b="1" i="0" spc="600" dirty="0">
                <a:solidFill>
                  <a:srgbClr val="FFFFFF"/>
                </a:solidFill>
                <a:effectLst/>
                <a:latin typeface="+mj-lt"/>
              </a:rPr>
              <a:t>scikit-learn</a:t>
            </a:r>
            <a:r>
              <a:rPr lang="en-IN" sz="2000" b="1" spc="600" dirty="0">
                <a:latin typeface="+mj-lt"/>
              </a:rPr>
              <a:t> Library of python</a:t>
            </a:r>
          </a:p>
        </p:txBody>
      </p:sp>
    </p:spTree>
    <p:extLst>
      <p:ext uri="{BB962C8B-B14F-4D97-AF65-F5344CB8AC3E}">
        <p14:creationId xmlns:p14="http://schemas.microsoft.com/office/powerpoint/2010/main" val="146301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F9F-2A0F-4300-C1DF-1A31668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3" y="628261"/>
            <a:ext cx="10353762" cy="970450"/>
          </a:xfrm>
        </p:spPr>
        <p:txBody>
          <a:bodyPr/>
          <a:lstStyle/>
          <a:p>
            <a:pPr marL="285750" indent="-285750"/>
            <a:r>
              <a:rPr lang="en-IN" b="1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C49AA-DAE6-2515-FD47-5E238BEF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7742" y="1629813"/>
            <a:ext cx="6464257" cy="380060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N" sz="3000" b="1" dirty="0"/>
              <a:t> It is used to predict the dependent categorical target variable </a:t>
            </a:r>
          </a:p>
          <a:p>
            <a:pPr lvl="1"/>
            <a:r>
              <a:rPr lang="en-IN" sz="3000" b="1" dirty="0"/>
              <a:t> It is used for the classification problem</a:t>
            </a:r>
          </a:p>
          <a:p>
            <a:pPr lvl="1"/>
            <a:r>
              <a:rPr lang="en-IN" sz="3000" b="1" dirty="0"/>
              <a:t>This algorithm is inspired from the sigmoid function	</a:t>
            </a:r>
          </a:p>
          <a:p>
            <a:pPr lvl="1"/>
            <a:r>
              <a:rPr lang="en-IN" sz="3000" b="1" dirty="0"/>
              <a:t>sigmoid function    Z=1/(1+e^-y)	 </a:t>
            </a:r>
          </a:p>
          <a:p>
            <a:pPr lvl="1"/>
            <a:r>
              <a:rPr lang="en-IN" sz="3000" b="1" dirty="0"/>
              <a:t>Case1 : if y = </a:t>
            </a:r>
            <a:r>
              <a:rPr lang="en-US" sz="3200" dirty="0"/>
              <a:t>∞ 								Z = 1										Case2 : if y = -</a:t>
            </a:r>
            <a:r>
              <a:rPr lang="en-US" sz="2800" dirty="0"/>
              <a:t> ∞ 							Z = 0</a:t>
            </a:r>
            <a:r>
              <a:rPr lang="en-IN" sz="3000" b="1" dirty="0"/>
              <a:t>			    	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911" y="1661577"/>
            <a:ext cx="4326536" cy="342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721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4DC1-FC83-3E7D-6619-3D88BD14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73837" y="1723118"/>
            <a:ext cx="5505665" cy="2083772"/>
          </a:xfrm>
        </p:spPr>
        <p:txBody>
          <a:bodyPr>
            <a:noAutofit/>
          </a:bodyPr>
          <a:lstStyle/>
          <a:p>
            <a:r>
              <a:rPr lang="en-US" b="1" dirty="0"/>
              <a:t>1. Before balancing the Data the accuracy is	Accuracy = 99% , with low F1-score</a:t>
            </a:r>
          </a:p>
          <a:p>
            <a:r>
              <a:rPr lang="en-US" b="1" dirty="0"/>
              <a:t>2 .After balancing the Data the accuracy is 	Accuracy = 91%	</a:t>
            </a:r>
          </a:p>
          <a:p>
            <a:r>
              <a:rPr lang="en-US" b="1" dirty="0"/>
              <a:t>F1-Score (0.91 &amp; 0.92)</a:t>
            </a:r>
          </a:p>
          <a:p>
            <a:r>
              <a:rPr lang="en-US" b="1" dirty="0"/>
              <a:t>Classification Report :</a:t>
            </a:r>
          </a:p>
          <a:p>
            <a:pPr>
              <a:buNone/>
            </a:pPr>
            <a:r>
              <a:rPr lang="en-US" b="1" dirty="0"/>
              <a:t>											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75433" y="2138917"/>
            <a:ext cx="4472298" cy="316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296538" y="1679510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Heatmap of confusion Matrix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9336" y="3792051"/>
            <a:ext cx="5536779" cy="242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924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DE4D-EBE7-DC4F-05BE-8A638B9E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28" y="264367"/>
            <a:ext cx="10353762" cy="970450"/>
          </a:xfrm>
        </p:spPr>
        <p:txBody>
          <a:bodyPr/>
          <a:lstStyle/>
          <a:p>
            <a:r>
              <a:rPr lang="en-IN" b="1" dirty="0"/>
              <a:t>KNN- (</a:t>
            </a:r>
            <a:r>
              <a:rPr lang="en-US" dirty="0"/>
              <a:t>k-nearest neighbors)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39AF-DA63-6056-006C-4DAC556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0583" y="1149548"/>
            <a:ext cx="5257995" cy="2162819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K-NN is a non-parametric algorithm</a:t>
            </a:r>
          </a:p>
          <a:p>
            <a:r>
              <a:rPr lang="it-IT" b="1" dirty="0"/>
              <a:t>Where the number of points are high then the new value becomes to that family</a:t>
            </a:r>
          </a:p>
          <a:p>
            <a:r>
              <a:rPr lang="it-IT" b="1" dirty="0"/>
              <a:t>We can calcualate the nearest point by using the eucledian distance</a:t>
            </a:r>
          </a:p>
          <a:p>
            <a:r>
              <a:rPr lang="it-IT" b="1" dirty="0"/>
              <a:t>Eucledian distance  							</a:t>
            </a: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264" y="1151912"/>
            <a:ext cx="3554971" cy="288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1393" y="3100614"/>
            <a:ext cx="2457450" cy="58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3461" y="3455037"/>
            <a:ext cx="3389831" cy="287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57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D830-15B9-0E25-2AEC-62BDBAF2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20" y="189723"/>
            <a:ext cx="9032637" cy="967274"/>
          </a:xfrm>
        </p:spPr>
        <p:txBody>
          <a:bodyPr/>
          <a:lstStyle/>
          <a:p>
            <a:r>
              <a:rPr lang="en-IN" b="1" dirty="0"/>
              <a:t>KNN- (</a:t>
            </a:r>
            <a:r>
              <a:rPr lang="en-US" dirty="0"/>
              <a:t>k-nearest neighbors)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0548" y="1343612"/>
            <a:ext cx="5561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/>
              <a:t>Before balancing the Data the accuracy is		Accuracy = 100% , with low F1-score</a:t>
            </a:r>
          </a:p>
          <a:p>
            <a:pPr marL="342900" indent="-342900">
              <a:buAutoNum type="arabicPeriod"/>
            </a:pPr>
            <a:r>
              <a:rPr lang="en-US" b="1" dirty="0"/>
              <a:t>After balancing the Data the accuracy is 		Accuracy = 92%	</a:t>
            </a:r>
          </a:p>
          <a:p>
            <a:pPr marL="342900" indent="-342900">
              <a:buAutoNum type="arabicPeriod"/>
            </a:pPr>
            <a:r>
              <a:rPr lang="en-US" b="1" dirty="0"/>
              <a:t>F1-Score: (0.91 &amp; 0.92)</a:t>
            </a:r>
          </a:p>
          <a:p>
            <a:pPr marL="342900" indent="-342900">
              <a:buAutoNum type="arabicPeriod"/>
            </a:pPr>
            <a:r>
              <a:rPr lang="en-US" b="1" dirty="0"/>
              <a:t>Classification  Report : 									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3101585"/>
            <a:ext cx="4683968" cy="235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343190" y="1623526"/>
            <a:ext cx="360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Heatmap of confusion Matrix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9767" y="2235005"/>
            <a:ext cx="4689441" cy="322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327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654-6591-820A-86B8-1F5B85CC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72" y="22704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Decision Tree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3F35B-1203-E7DF-C84C-1A51F1AD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0175" y="1508515"/>
            <a:ext cx="5064665" cy="2951518"/>
          </a:xfrm>
        </p:spPr>
        <p:txBody>
          <a:bodyPr/>
          <a:lstStyle/>
          <a:p>
            <a:r>
              <a:rPr lang="en-IN" b="1" dirty="0"/>
              <a:t>It works similar to the if – else condition</a:t>
            </a:r>
          </a:p>
          <a:p>
            <a:r>
              <a:rPr lang="en-IN" b="1" dirty="0"/>
              <a:t>It will form a tree like structure</a:t>
            </a:r>
          </a:p>
          <a:p>
            <a:r>
              <a:rPr lang="en-US" b="1" dirty="0"/>
              <a:t>there are two nodes, which are the Decision Node and Leaf Node. </a:t>
            </a:r>
          </a:p>
          <a:p>
            <a:r>
              <a:rPr lang="en-US" b="1" dirty="0"/>
              <a:t>Decision nodes are used to make any decision and have multiple branches, whereas Leaf nodes are the output </a:t>
            </a:r>
            <a:endParaRPr lang="en-IN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392" y="814792"/>
            <a:ext cx="4786604" cy="26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ECF74B-F0EE-7706-1260-B218C4A4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7804" y="4204254"/>
            <a:ext cx="3788980" cy="242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3BEB2CE-C57B-8B62-AA24-2759AA29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472" y="3659590"/>
            <a:ext cx="5004546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213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67CF-384F-58BE-C790-19E6CA9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0D34-25B6-8DE0-3751-91245030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Credit card fraud is a serious problem that impacts the Banking Sector.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Accurate detection of fraudulent activities is essential to prevent losses and maintain customer trust.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Multiple supervised machine learning algorithms are we used for credit card fraud detection.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The dataset used for this project includes a certain number of records and features, and pre-processing steps were taken to clean and prepare the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FF"/>
                </a:solidFill>
                <a:effectLst/>
                <a:latin typeface="Calisto MT" panose="02040603050505030304" pitchFamily="18" charset="0"/>
              </a:rPr>
              <a:t>Aim of our project is to give the best suitable model to get the reliable accuracy to predict the fraudulent transaction.</a:t>
            </a:r>
          </a:p>
        </p:txBody>
      </p:sp>
    </p:spTree>
    <p:extLst>
      <p:ext uri="{BB962C8B-B14F-4D97-AF65-F5344CB8AC3E}">
        <p14:creationId xmlns:p14="http://schemas.microsoft.com/office/powerpoint/2010/main" val="1594634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00-E88F-0B6E-FC7B-021F11A1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81" y="171062"/>
            <a:ext cx="10353762" cy="970450"/>
          </a:xfrm>
        </p:spPr>
        <p:txBody>
          <a:bodyPr/>
          <a:lstStyle/>
          <a:p>
            <a:r>
              <a:rPr lang="en-IN" b="1" dirty="0"/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1094" y="1558212"/>
            <a:ext cx="5523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/>
              <a:t>Before balancing the Data the accuracy is			Accuracy = 100% , with low F1-score</a:t>
            </a:r>
          </a:p>
          <a:p>
            <a:pPr marL="342900" indent="-342900">
              <a:buAutoNum type="arabicPeriod"/>
            </a:pPr>
            <a:r>
              <a:rPr lang="en-US" b="1" dirty="0"/>
              <a:t>After balancing the Data the accuracy is 		Accuracy = 89%	</a:t>
            </a:r>
          </a:p>
          <a:p>
            <a:pPr marL="342900" indent="-342900">
              <a:buAutoNum type="arabicPeriod"/>
            </a:pPr>
            <a:r>
              <a:rPr lang="en-US" b="1" dirty="0"/>
              <a:t>F1-Score: (0.89 &amp; 0.90)</a:t>
            </a:r>
          </a:p>
          <a:p>
            <a:pPr marL="342900" indent="-342900">
              <a:buAutoNum type="arabicPeriod"/>
            </a:pPr>
            <a:r>
              <a:rPr lang="en-US" b="1" dirty="0"/>
              <a:t>Classification  Report : 	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868" y="3455177"/>
            <a:ext cx="5062667" cy="246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5124" y="2456802"/>
            <a:ext cx="4270147" cy="319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399176" y="1791478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Heatmap of confusion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1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3799-A97A-963C-F7EF-056543F1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8" y="1157345"/>
            <a:ext cx="10353763" cy="1501826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/>
              <a:t>Supervised Machine Learning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9BE3C-FF35-E9DE-785C-45A30FD9113E}"/>
              </a:ext>
            </a:extLst>
          </p:cNvPr>
          <p:cNvSpPr txBox="1"/>
          <p:nvPr/>
        </p:nvSpPr>
        <p:spPr>
          <a:xfrm>
            <a:off x="919118" y="4069439"/>
            <a:ext cx="9177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Naive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3B5C2-431A-7638-0A88-538689137BD4}"/>
              </a:ext>
            </a:extLst>
          </p:cNvPr>
          <p:cNvSpPr txBox="1"/>
          <p:nvPr/>
        </p:nvSpPr>
        <p:spPr>
          <a:xfrm>
            <a:off x="1058779" y="2926080"/>
            <a:ext cx="942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600" dirty="0">
                <a:latin typeface="+mj-lt"/>
              </a:rPr>
              <a:t>From </a:t>
            </a:r>
            <a:r>
              <a:rPr lang="en-IN" sz="2000" b="1" i="0" spc="600" dirty="0">
                <a:solidFill>
                  <a:srgbClr val="FFFFFF"/>
                </a:solidFill>
                <a:effectLst/>
                <a:latin typeface="+mj-lt"/>
              </a:rPr>
              <a:t>scikit-learn</a:t>
            </a:r>
            <a:r>
              <a:rPr lang="en-IN" sz="2000" b="1" spc="600" dirty="0">
                <a:latin typeface="+mj-lt"/>
              </a:rPr>
              <a:t> Library of python</a:t>
            </a:r>
          </a:p>
        </p:txBody>
      </p:sp>
    </p:spTree>
    <p:extLst>
      <p:ext uri="{BB962C8B-B14F-4D97-AF65-F5344CB8AC3E}">
        <p14:creationId xmlns:p14="http://schemas.microsoft.com/office/powerpoint/2010/main" val="178698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F9F-2A0F-4300-C1DF-1A316688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99EA-A97A-3AAC-14F1-2056AD9A7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540140"/>
          </a:xfrm>
        </p:spPr>
        <p:txBody>
          <a:bodyPr>
            <a:normAutofit/>
          </a:bodyPr>
          <a:lstStyle/>
          <a:p>
            <a:r>
              <a:rPr lang="en-IN" sz="3200" b="1" dirty="0"/>
              <a:t>Bagging</a:t>
            </a:r>
          </a:p>
          <a:p>
            <a:pPr lvl="1"/>
            <a:r>
              <a:rPr lang="en-IN" sz="3000" b="1" dirty="0"/>
              <a:t>Random Forest</a:t>
            </a:r>
          </a:p>
          <a:p>
            <a:pPr marL="450000" lvl="1" indent="0">
              <a:buNone/>
            </a:pPr>
            <a:endParaRPr lang="en-IN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C49AA-DAE6-2515-FD47-5E238BEF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1347635"/>
          </a:xfrm>
        </p:spPr>
        <p:txBody>
          <a:bodyPr>
            <a:normAutofit/>
          </a:bodyPr>
          <a:lstStyle/>
          <a:p>
            <a:r>
              <a:rPr lang="en-IN" sz="3200" b="1" dirty="0"/>
              <a:t>Boosting</a:t>
            </a:r>
          </a:p>
          <a:p>
            <a:pPr lvl="1"/>
            <a:r>
              <a:rPr lang="en-IN" sz="3000" b="1" dirty="0"/>
              <a:t>AdaBoost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A5EAB-8D3B-829D-D1A7-FC195A5B1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2" y="3080084"/>
            <a:ext cx="6467839" cy="36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5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4DC1-FC83-3E7D-6619-3D88BD14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FC2BBE3-B486-70FD-D918-12BC0F034E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 = columns and D = rows in the main dataset </a:t>
                </a:r>
              </a:p>
              <a:p>
                <a:r>
                  <a:rPr lang="en-IN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m1 and d1 as the columns and rows for sub model</a:t>
                </a:r>
              </a:p>
              <a:p>
                <a:r>
                  <a:rPr lang="en-IN" b="1" dirty="0">
                    <a:effectLst/>
                    <a:latin typeface="Times New Roman" panose="02020603050405020304" pitchFamily="18" charset="0"/>
                  </a:rPr>
                  <a:t>For division </a:t>
                </a:r>
              </a:p>
              <a:p>
                <a:pPr lvl="1"/>
                <a:r>
                  <a:rPr lang="en-IN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2/3 * rows is chosen for each row with replacement.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sz="2000" b="1" dirty="0">
                    <a:effectLst/>
                    <a:latin typeface="Times New Roman" panose="02020603050405020304" pitchFamily="18" charset="0"/>
                  </a:rPr>
                  <a:t> columns is chosen for each column with replacement.</a:t>
                </a:r>
              </a:p>
              <a:p>
                <a:pPr lvl="1"/>
                <a:r>
                  <a:rPr lang="en-IN" sz="2000" b="1" dirty="0">
                    <a:effectLst/>
                    <a:latin typeface="Times New Roman" panose="02020603050405020304" pitchFamily="18" charset="0"/>
                  </a:rPr>
                  <a:t>Max depth and n_estimator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FC2BBE3-B486-70FD-D918-12BC0F034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1B0307-0D84-0279-BFBF-C486E104E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0423" y="1732449"/>
            <a:ext cx="4765110" cy="2823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C867E-6B83-91DA-89F1-157423C25C20}"/>
              </a:ext>
            </a:extLst>
          </p:cNvPr>
          <p:cNvSpPr txBox="1"/>
          <p:nvPr/>
        </p:nvSpPr>
        <p:spPr>
          <a:xfrm>
            <a:off x="1000423" y="4937760"/>
            <a:ext cx="4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Hyper parameter: Grid Search cv ; cv =5</a:t>
            </a:r>
          </a:p>
        </p:txBody>
      </p:sp>
    </p:spTree>
    <p:extLst>
      <p:ext uri="{BB962C8B-B14F-4D97-AF65-F5344CB8AC3E}">
        <p14:creationId xmlns:p14="http://schemas.microsoft.com/office/powerpoint/2010/main" val="3421671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DE4D-EBE7-DC4F-05BE-8A638B9E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39AF-DA63-6056-006C-4DAC556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6903" y="1868005"/>
            <a:ext cx="5060497" cy="4058750"/>
          </a:xfrm>
        </p:spPr>
        <p:txBody>
          <a:bodyPr/>
          <a:lstStyle/>
          <a:p>
            <a:r>
              <a:rPr lang="en-IN" b="1" dirty="0"/>
              <a:t>Heatmap of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6C56-2034-20DC-0FA8-A1A949732E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Classification Report</a:t>
            </a:r>
          </a:p>
          <a:p>
            <a:pPr lvl="1"/>
            <a:r>
              <a:rPr lang="en-IN" b="1" dirty="0"/>
              <a:t>Accuracy: 92%</a:t>
            </a:r>
          </a:p>
          <a:p>
            <a:pPr lvl="1"/>
            <a:r>
              <a:rPr lang="en-IN" b="1" dirty="0"/>
              <a:t>F1 Score: (0.93 and 0.92)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1A18A-46F1-06E9-23F4-94ABCF2E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3273686"/>
            <a:ext cx="4968751" cy="2116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597DC-74F9-50B7-0CBC-83A382CA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3" y="2382070"/>
            <a:ext cx="3510536" cy="35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8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D830-15B9-0E25-2AEC-62BDBAF2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AB052-A238-08BF-945A-C9757AE6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08" y="1649727"/>
            <a:ext cx="9278336" cy="263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FA53F-71EE-4E78-153B-CB9D6503DB80}"/>
              </a:ext>
            </a:extLst>
          </p:cNvPr>
          <p:cNvSpPr txBox="1"/>
          <p:nvPr/>
        </p:nvSpPr>
        <p:spPr>
          <a:xfrm>
            <a:off x="1124249" y="4591250"/>
            <a:ext cx="993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Base_estimator = base model</a:t>
            </a:r>
          </a:p>
          <a:p>
            <a:r>
              <a:rPr lang="en-IN" dirty="0"/>
              <a:t>N_estimator = number of base models</a:t>
            </a:r>
          </a:p>
          <a:p>
            <a:r>
              <a:rPr lang="en-IN" dirty="0"/>
              <a:t>Learning rate = level of pace to learn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each row the weight is assigned by the formula 1 / (no. of rows)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05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654-6591-820A-86B8-1F5B85CC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60B5-F12A-92FF-7D8E-632FB96AE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Heatmap of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3F35B-1203-E7DF-C84C-1A51F1ADE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Classification Report</a:t>
            </a:r>
          </a:p>
          <a:p>
            <a:pPr lvl="1"/>
            <a:r>
              <a:rPr lang="en-IN" b="1" dirty="0"/>
              <a:t>Accuracy: 94%</a:t>
            </a:r>
          </a:p>
          <a:p>
            <a:pPr lvl="1"/>
            <a:r>
              <a:rPr lang="en-IN" b="1" dirty="0"/>
              <a:t>F1 Score: (0.94 and 0.92)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3C6E6-57B1-4D3E-D37B-42DD888F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92" y="3584054"/>
            <a:ext cx="5346975" cy="2038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4EB47-0C68-FAA3-121B-FE914932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78" y="2383151"/>
            <a:ext cx="3688632" cy="37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4D00-E88F-0B6E-FC7B-021F11A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55D76E-0ED3-600D-68B7-9E13FA89C383}"/>
                  </a:ext>
                </a:extLst>
              </p:cNvPr>
              <p:cNvSpPr txBox="1"/>
              <p:nvPr/>
            </p:nvSpPr>
            <p:spPr>
              <a:xfrm>
                <a:off x="510139" y="2271562"/>
                <a:ext cx="5226518" cy="444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b="1" u="sng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Bayes Theorem: -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P(B/A)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Analysing: - let say X = A and y = B</a:t>
                </a:r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= B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000" b="1" dirty="0"/>
                  <a:t>Probability Formula: </a:t>
                </a:r>
                <a:r>
                  <a:rPr lang="en-IN" sz="2000" dirty="0"/>
                  <a:t>-</a:t>
                </a:r>
              </a:p>
              <a:p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(y /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…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Xn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55D76E-0ED3-600D-68B7-9E13FA89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" y="2271562"/>
                <a:ext cx="5226518" cy="4447949"/>
              </a:xfrm>
              <a:prstGeom prst="rect">
                <a:avLst/>
              </a:prstGeom>
              <a:blipFill>
                <a:blip r:embed="rId2"/>
                <a:stretch>
                  <a:fillRect l="-1284" t="-8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D7685D-B521-756E-5D84-5BBCCE9BA42C}"/>
                  </a:ext>
                </a:extLst>
              </p:cNvPr>
              <p:cNvSpPr txBox="1"/>
              <p:nvPr/>
            </p:nvSpPr>
            <p:spPr>
              <a:xfrm>
                <a:off x="5919538" y="2512194"/>
                <a:ext cx="5226518" cy="352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Case 1: - </a:t>
                </a:r>
                <a:endPara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(Yes /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…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Xn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𝑌𝑒𝑠</m:t>
                            </m:r>
                          </m:den>
                        </m:f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IN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Case 2: -</a:t>
                </a:r>
                <a:endPara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(No /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 X</a:t>
                </a:r>
                <a:r>
                  <a:rPr lang="en-IN" sz="20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𝑁𝑜</m:t>
                            </m:r>
                          </m:e>
                        </m:d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IN" sz="2000" baseline="-25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… </m:t>
                            </m:r>
                            <m:r>
                              <m:rPr>
                                <m:sty m:val="p"/>
                              </m:rP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Xn</m:t>
                            </m:r>
                            <m:r>
                              <a:rPr lang="en-IN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𝑁𝑜</m:t>
                            </m:r>
                          </m:den>
                        </m:f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aseline="-25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 </m:t>
                        </m:r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Xn</m:t>
                        </m:r>
                        <m:r>
                          <a:rPr lang="en-IN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)</m:t>
                        </m:r>
                      </m:den>
                    </m:f>
                  </m:oMath>
                </a14:m>
                <a:endParaRPr lang="en-IN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D7685D-B521-756E-5D84-5BBCCE9BA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8" y="2512194"/>
                <a:ext cx="5226518" cy="3522759"/>
              </a:xfrm>
              <a:prstGeom prst="rect">
                <a:avLst/>
              </a:prstGeom>
              <a:blipFill>
                <a:blip r:embed="rId3"/>
                <a:stretch>
                  <a:fillRect l="-1167" t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17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654-6591-820A-86B8-1F5B85CC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60B5-F12A-92FF-7D8E-632FB96AE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Heatmap of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3F35B-1203-E7DF-C84C-1A51F1ADE4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Classification Report</a:t>
            </a:r>
          </a:p>
          <a:p>
            <a:pPr lvl="1"/>
            <a:r>
              <a:rPr lang="en-IN" b="1" dirty="0"/>
              <a:t>Accuracy: 89%</a:t>
            </a:r>
          </a:p>
          <a:p>
            <a:pPr lvl="1"/>
            <a:r>
              <a:rPr lang="en-IN" b="1" dirty="0"/>
              <a:t>F1 Score: (0.89 and 0.88)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12D58-4F2F-ED77-9600-9CF5886C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1" y="3429000"/>
            <a:ext cx="5156465" cy="221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28081-02F1-6254-32A3-878E476B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65" y="2344209"/>
            <a:ext cx="3481815" cy="35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9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CA7-1217-3357-0E3E-767E0B8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ABBC-9805-93E5-28B7-A7B3B791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https://scikit-learn.org/stable/getting_started.html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https://chat.openai.com/chat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https://youtu.be/NCgjcHLFNDg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https://youtu.be/9BkvhbjDweo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2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67CF-384F-58BE-C790-19E6CA9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0D34-25B6-8DE0-3751-91245030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1. Insights</a:t>
            </a:r>
          </a:p>
          <a:p>
            <a:pPr lvl="1"/>
            <a:r>
              <a:rPr lang="en-IN" sz="2000" b="1" dirty="0"/>
              <a:t>Using python</a:t>
            </a:r>
          </a:p>
          <a:p>
            <a:pPr lvl="1"/>
            <a:r>
              <a:rPr lang="en-IN" sz="2000" b="1" dirty="0"/>
              <a:t>Using Power BI</a:t>
            </a:r>
          </a:p>
          <a:p>
            <a:pPr lvl="1"/>
            <a:r>
              <a:rPr lang="en-IN" sz="2000" b="1" dirty="0"/>
              <a:t>Using Seaborn</a:t>
            </a:r>
          </a:p>
          <a:p>
            <a:r>
              <a:rPr lang="en-IN" b="1" dirty="0"/>
              <a:t>2. EDA </a:t>
            </a:r>
          </a:p>
          <a:p>
            <a:pPr lvl="1"/>
            <a:r>
              <a:rPr lang="en-IN" sz="2000" b="1" dirty="0"/>
              <a:t>Handling Outlier and missing value analysis</a:t>
            </a:r>
          </a:p>
          <a:p>
            <a:pPr lvl="1"/>
            <a:r>
              <a:rPr lang="en-IN" sz="2000" b="1" dirty="0"/>
              <a:t>Creating new dataset (partitioning and merging)</a:t>
            </a:r>
          </a:p>
          <a:p>
            <a:r>
              <a:rPr lang="en-IN" b="1" dirty="0"/>
              <a:t>3. Data Split</a:t>
            </a:r>
          </a:p>
          <a:p>
            <a:pPr lvl="1"/>
            <a:r>
              <a:rPr lang="en-IN" sz="2000" b="1" dirty="0"/>
              <a:t>Normalisation</a:t>
            </a:r>
          </a:p>
          <a:p>
            <a:pPr lvl="1"/>
            <a:r>
              <a:rPr lang="en-IN" sz="2000" b="1" dirty="0"/>
              <a:t>Data sampling</a:t>
            </a:r>
          </a:p>
          <a:p>
            <a:pPr marL="450000" lvl="1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4978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D846-4D34-098D-E31C-60A89073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7387-77C1-4114-95A7-0B791B91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Now the given 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algorithms can effectively detect credit card fraud by learning from labeled data, achieving high accuracy, precision, and recall.</a:t>
            </a:r>
          </a:p>
          <a:p>
            <a:endParaRPr lang="en-US" b="1" i="0" dirty="0">
              <a:solidFill>
                <a:srgbClr val="FFFFFF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The performance of different supervised machine learning algorithms may vary depending on the dataset size, distribution, feature selection, hyperparameters tuning, and evaluation metrics used.</a:t>
            </a:r>
          </a:p>
          <a:p>
            <a:endParaRPr lang="en-US" b="1" dirty="0">
              <a:solidFill>
                <a:srgbClr val="FFFFFF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Further research can explore ensemble methods, feature engineering, deep learning models to enhance the performance, interpretability, and practicality of credit card fraud detection using supervised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53875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36BC-E6AE-D293-4223-A1550560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647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67CF-384F-58BE-C790-19E6CA9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0D34-25B6-8DE0-3751-91245030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4. Model building phase 1</a:t>
            </a:r>
          </a:p>
          <a:p>
            <a:pPr lvl="1"/>
            <a:r>
              <a:rPr lang="en-IN" sz="2000" b="1" dirty="0"/>
              <a:t>Logistic Regression</a:t>
            </a:r>
          </a:p>
          <a:p>
            <a:pPr lvl="1"/>
            <a:r>
              <a:rPr lang="en-IN" sz="2000" b="1" dirty="0"/>
              <a:t>KNN</a:t>
            </a:r>
          </a:p>
          <a:p>
            <a:pPr lvl="1"/>
            <a:r>
              <a:rPr lang="en-IN" sz="2000" b="1" dirty="0"/>
              <a:t>Decision Tree</a:t>
            </a:r>
          </a:p>
          <a:p>
            <a:r>
              <a:rPr lang="en-IN" b="1" dirty="0"/>
              <a:t>5. Model Building phase 2</a:t>
            </a:r>
          </a:p>
          <a:p>
            <a:pPr lvl="1"/>
            <a:r>
              <a:rPr lang="en-IN" sz="2000" b="1" dirty="0"/>
              <a:t>Ensemble Learning</a:t>
            </a:r>
          </a:p>
          <a:p>
            <a:pPr lvl="1"/>
            <a:r>
              <a:rPr lang="en-IN" sz="2000" b="1" dirty="0"/>
              <a:t>Naive Bayes</a:t>
            </a:r>
          </a:p>
          <a:p>
            <a:pPr marL="450000" lvl="1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1261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U</a:t>
            </a:r>
            <a:r>
              <a:rPr lang="en-US" sz="4000" b="1" dirty="0">
                <a:latin typeface="Calisto MT" panose="02040603050505030304" pitchFamily="18" charset="0"/>
              </a:rPr>
              <a:t>seful insights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D8458-A6F6-C152-3842-82A37D68A100}"/>
              </a:ext>
            </a:extLst>
          </p:cNvPr>
          <p:cNvSpPr txBox="1"/>
          <p:nvPr/>
        </p:nvSpPr>
        <p:spPr>
          <a:xfrm>
            <a:off x="913795" y="1799924"/>
            <a:ext cx="1035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Fraud transaction shape: (492, 31)</a:t>
            </a:r>
          </a:p>
          <a:p>
            <a:endParaRPr lang="en-IN" sz="2000" dirty="0"/>
          </a:p>
          <a:p>
            <a:r>
              <a:rPr lang="en-IN" sz="2000" dirty="0"/>
              <a:t>Legit transaction shape: (284315, 31)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9DEF5-1B92-D52F-A502-13AF549003A2}"/>
              </a:ext>
            </a:extLst>
          </p:cNvPr>
          <p:cNvSpPr txBox="1"/>
          <p:nvPr/>
        </p:nvSpPr>
        <p:spPr>
          <a:xfrm>
            <a:off x="1029903" y="3429000"/>
            <a:ext cx="50660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Fraud: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Count: 284315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Mean: 88.291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Std: 250.105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Min: 0.00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25%: 5.65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50%: 22.0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75%: 77.05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Max: 25691.16</a:t>
            </a:r>
            <a:endParaRPr lang="en-IN" sz="2000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C9C23-F3B6-9BD7-F124-51A8DCFF19B9}"/>
              </a:ext>
            </a:extLst>
          </p:cNvPr>
          <p:cNvSpPr txBox="1"/>
          <p:nvPr/>
        </p:nvSpPr>
        <p:spPr>
          <a:xfrm>
            <a:off x="6096000" y="3429000"/>
            <a:ext cx="50660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Legit: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Count: 492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Mean: 122.21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Std: 256.68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Min: 0.0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25%: 1.0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50%: 9.25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75%: 105.89 </a:t>
            </a:r>
          </a:p>
          <a:p>
            <a:r>
              <a:rPr lang="en-US" sz="2000" spc="600" dirty="0">
                <a:latin typeface="Calisto MT" panose="02040603050505030304" pitchFamily="18" charset="0"/>
              </a:rPr>
              <a:t>Max: 2125.87</a:t>
            </a:r>
            <a:endParaRPr lang="en-IN" sz="2000" spc="600" dirty="0"/>
          </a:p>
        </p:txBody>
      </p:sp>
    </p:spTree>
    <p:extLst>
      <p:ext uri="{BB962C8B-B14F-4D97-AF65-F5344CB8AC3E}">
        <p14:creationId xmlns:p14="http://schemas.microsoft.com/office/powerpoint/2010/main" val="8231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Useful insights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Fetching outliers &amp; time period</a:t>
            </a:r>
          </a:p>
          <a:p>
            <a:pPr marL="457200" indent="-457200" algn="just">
              <a:buAutoNum type="arabicPeriod"/>
            </a:pPr>
            <a:r>
              <a:rPr lang="en-US" sz="2000" b="1" dirty="0">
                <a:latin typeface="Calisto MT" panose="02040603050505030304" pitchFamily="18" charset="0"/>
              </a:rPr>
              <a:t>Number of rows that contains outliers: </a:t>
            </a:r>
            <a:r>
              <a:rPr lang="en-IN" sz="2000" b="1" dirty="0">
                <a:latin typeface="Calisto MT" panose="02040603050505030304" pitchFamily="18" charset="0"/>
              </a:rPr>
              <a:t>4076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sz="2000" b="1" dirty="0">
                <a:latin typeface="Calisto MT" panose="02040603050505030304" pitchFamily="18" charset="0"/>
              </a:rPr>
              <a:t>First &amp; last transaction: 0.0 sec &amp; 45:36 min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sz="2000" b="1" dirty="0">
                <a:latin typeface="Calisto MT" panose="02040603050505030304" pitchFamily="18" charset="0"/>
              </a:rPr>
              <a:t>First &amp; last fraud transaction: </a:t>
            </a:r>
            <a:r>
              <a:rPr lang="en-IN" b="1" dirty="0">
                <a:latin typeface="Calisto MT" panose="02040603050505030304" pitchFamily="18" charset="0"/>
              </a:rPr>
              <a:t>7</a:t>
            </a:r>
            <a:r>
              <a:rPr lang="en-IN" sz="2000" b="1" dirty="0">
                <a:latin typeface="Calisto MT" panose="02040603050505030304" pitchFamily="18" charset="0"/>
              </a:rPr>
              <a:t>:16min &amp; 47:31 min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sz="2000" b="1" dirty="0">
                <a:latin typeface="Calisto MT" panose="02040603050505030304" pitchFamily="18" charset="0"/>
              </a:rPr>
              <a:t>First and last legit transaction: 0.0 sec </a:t>
            </a:r>
            <a:r>
              <a:rPr lang="en-IN" sz="2000" b="1">
                <a:latin typeface="Calisto MT" panose="02040603050505030304" pitchFamily="18" charset="0"/>
              </a:rPr>
              <a:t>&amp; 47:3 </a:t>
            </a:r>
            <a:r>
              <a:rPr lang="en-IN" sz="2000" b="1" dirty="0">
                <a:latin typeface="Calisto MT" panose="02040603050505030304" pitchFamily="18" charset="0"/>
              </a:rPr>
              <a:t>min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sz="2000" b="1" dirty="0">
                <a:latin typeface="Calisto MT" panose="02040603050505030304" pitchFamily="18" charset="0"/>
              </a:rPr>
              <a:t>Min &amp; Max fraud transaction amount: 0.0 &amp; 2125.87</a:t>
            </a:r>
            <a:endParaRPr lang="en-IN" b="1" dirty="0">
              <a:latin typeface="Calisto MT" panose="0204060305050503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IN" sz="2000" b="1" dirty="0">
                <a:latin typeface="Calisto MT" panose="02040603050505030304" pitchFamily="18" charset="0"/>
              </a:rPr>
              <a:t>Min &amp; Max legit transaction amount: 0.0 &amp; 25691.16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IN" sz="2000" b="1" dirty="0">
              <a:latin typeface="Calisto MT" panose="0204060305050503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IN" sz="2000" b="1" dirty="0">
              <a:latin typeface="Calisto MT" panose="0204060305050503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IN" sz="2000" b="1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53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71C-7B81-3A42-A15D-B246406A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 plot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5753-2575-E75B-5094-120EC13A7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We can observe from the plot that the dataset is highly imbalanced, with a much higher number of normal transactions than fraud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This imbalanced class distribution can pose challenges for building and evaluating machine learning models for fraud detection.</a:t>
            </a:r>
          </a:p>
          <a:p>
            <a:endParaRPr lang="en-IN" b="1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AC2E87-B64F-50FC-9081-17E4028D46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62279"/>
            <a:ext cx="5059363" cy="3598605"/>
          </a:xfrm>
        </p:spPr>
      </p:pic>
    </p:spTree>
    <p:extLst>
      <p:ext uri="{BB962C8B-B14F-4D97-AF65-F5344CB8AC3E}">
        <p14:creationId xmlns:p14="http://schemas.microsoft.com/office/powerpoint/2010/main" val="9456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0DA7-4AFE-8820-EED0-B9B9995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</a:rPr>
              <a:t>HISTOGRAM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6324-484D-77AD-F533-3001C0D641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2B107-8D0C-AAF7-18D1-089C2995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32449"/>
            <a:ext cx="5303915" cy="40587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A24D5F-B2CD-FC3D-B588-C5206FFC9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 histogram plot shows the distribution of the "Time" feature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X-axis = Time in sec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Y-axis = Count of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The plot is colored by the transaction class, with Blue representing normal transactions and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Orange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representing fraud transactions.</a:t>
            </a:r>
          </a:p>
          <a:p>
            <a:r>
              <a:rPr lang="en-IN" dirty="0">
                <a:latin typeface="+mj-lt"/>
              </a:rPr>
              <a:t>By this plot we can see the Fraudulent transactions also evenly distributed throughout the period of time(which means both the days all the time)</a:t>
            </a:r>
          </a:p>
        </p:txBody>
      </p:sp>
    </p:spTree>
    <p:extLst>
      <p:ext uri="{BB962C8B-B14F-4D97-AF65-F5344CB8AC3E}">
        <p14:creationId xmlns:p14="http://schemas.microsoft.com/office/powerpoint/2010/main" val="1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1068</TotalTime>
  <Words>1989</Words>
  <Application>Microsoft Office PowerPoint</Application>
  <PresentationFormat>Widescreen</PresentationFormat>
  <Paragraphs>290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Calisto MT</vt:lpstr>
      <vt:lpstr>Cambria Math</vt:lpstr>
      <vt:lpstr>Söhne</vt:lpstr>
      <vt:lpstr>Times New Roman</vt:lpstr>
      <vt:lpstr>Wingdings</vt:lpstr>
      <vt:lpstr>Wingdings 2</vt:lpstr>
      <vt:lpstr>Slate</vt:lpstr>
      <vt:lpstr>Credit Card Fraud Detection</vt:lpstr>
      <vt:lpstr>Abstract</vt:lpstr>
      <vt:lpstr>Introduction</vt:lpstr>
      <vt:lpstr>Content</vt:lpstr>
      <vt:lpstr>Content</vt:lpstr>
      <vt:lpstr>Useful insights</vt:lpstr>
      <vt:lpstr>Useful insights</vt:lpstr>
      <vt:lpstr>Count plot</vt:lpstr>
      <vt:lpstr>HISTOGRAM</vt:lpstr>
      <vt:lpstr>Scatter plot</vt:lpstr>
      <vt:lpstr>HEAT MAP</vt:lpstr>
      <vt:lpstr>About the dataset</vt:lpstr>
      <vt:lpstr>PowerPoint Presentation</vt:lpstr>
      <vt:lpstr>PowerPoint Presentation</vt:lpstr>
      <vt:lpstr>PowerPoint Presentation</vt:lpstr>
      <vt:lpstr>Distribution plots</vt:lpstr>
      <vt:lpstr>Outlier Handling</vt:lpstr>
      <vt:lpstr>Outlier Handling</vt:lpstr>
      <vt:lpstr>Sampling</vt:lpstr>
      <vt:lpstr>Train Test Split</vt:lpstr>
      <vt:lpstr>Normalization</vt:lpstr>
      <vt:lpstr>Hyperparameter tuning </vt:lpstr>
      <vt:lpstr>PowerPoint Presentation</vt:lpstr>
      <vt:lpstr>PowerPoint Presentation</vt:lpstr>
      <vt:lpstr>Logistic Regression</vt:lpstr>
      <vt:lpstr>Logistic Regression</vt:lpstr>
      <vt:lpstr>KNN- (k-nearest neighbors)</vt:lpstr>
      <vt:lpstr>KNN- (k-nearest neighbors)</vt:lpstr>
      <vt:lpstr>Decision Tree </vt:lpstr>
      <vt:lpstr>Decision Tree</vt:lpstr>
      <vt:lpstr>PowerPoint Presentation</vt:lpstr>
      <vt:lpstr>Ensemble Learning</vt:lpstr>
      <vt:lpstr>Random Forest</vt:lpstr>
      <vt:lpstr>Random Forest</vt:lpstr>
      <vt:lpstr>AdaBoost</vt:lpstr>
      <vt:lpstr>AdaBoost</vt:lpstr>
      <vt:lpstr>Naive Bayes</vt:lpstr>
      <vt:lpstr>Naive Bayes</vt:lpstr>
      <vt:lpstr>References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rohith somella</dc:creator>
  <cp:lastModifiedBy>rohith somella</cp:lastModifiedBy>
  <cp:revision>82</cp:revision>
  <dcterms:created xsi:type="dcterms:W3CDTF">2023-03-07T06:22:12Z</dcterms:created>
  <dcterms:modified xsi:type="dcterms:W3CDTF">2023-03-14T06:04:52Z</dcterms:modified>
</cp:coreProperties>
</file>