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8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1280" y="-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ADE21E8-FD9E-4A1A-8B2D-4486CDD6708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B686A6D-9C47-46E8-9BAE-0A16A7E7D3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B686A6D-9C47-46E8-9BAE-0A16A7E7D3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ADE21E8-FD9E-4A1A-8B2D-4486CDD67087}" type="datetimeFigureOut">
              <a:rPr lang="en-IN" smtClean="0"/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B686A6D-9C47-46E8-9BAE-0A16A7E7D382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ADE21E8-FD9E-4A1A-8B2D-4486CDD6708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B686A6D-9C47-46E8-9BAE-0A16A7E7D38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45" indent="-3429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15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17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22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512" y="892627"/>
            <a:ext cx="10782300" cy="2305353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gency FB" panose="020B0503020202020204" pitchFamily="34" charset="0"/>
              </a:rPr>
              <a:t>Student Performance Dataset </a:t>
            </a:r>
            <a:r>
              <a:rPr lang="en-IN" dirty="0">
                <a:solidFill>
                  <a:schemeClr val="tx1"/>
                </a:solidFill>
                <a:latin typeface="Agency FB" panose="020B0503020202020204" pitchFamily="34" charset="0"/>
              </a:rPr>
              <a:t>Analysis Using Py Spark</a:t>
            </a:r>
            <a:endParaRPr lang="en-IN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2255666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latin typeface="Agency FB" panose="020B0503020202020204" pitchFamily="34" charset="0"/>
              </a:rPr>
              <a:t>Name: </a:t>
            </a:r>
            <a:r>
              <a:rPr lang="en-US" altLang="en-IN" sz="2000" b="1" dirty="0" smtClean="0">
                <a:latin typeface="Agency FB" panose="020B0503020202020204" pitchFamily="34" charset="0"/>
              </a:rPr>
              <a:t>S.Sai Prasanna Rohith</a:t>
            </a:r>
            <a:endParaRPr lang="en-IN" sz="2000" b="1" dirty="0" smtClean="0">
              <a:latin typeface="Agency FB" panose="020B0503020202020204" pitchFamily="34" charset="0"/>
            </a:endParaRPr>
          </a:p>
          <a:p>
            <a:r>
              <a:rPr lang="en-IN" sz="2000" b="1" dirty="0" smtClean="0">
                <a:latin typeface="Agency FB" panose="020B0503020202020204" pitchFamily="34" charset="0"/>
              </a:rPr>
              <a:t>Roll No: 2211CS0106</a:t>
            </a:r>
            <a:r>
              <a:rPr lang="en-US" altLang="en-IN" sz="2000" b="1" dirty="0" smtClean="0">
                <a:latin typeface="Agency FB" panose="020B0503020202020204" pitchFamily="34" charset="0"/>
              </a:rPr>
              <a:t>35</a:t>
            </a:r>
            <a:endParaRPr lang="en-IN" sz="2000" b="1" dirty="0" smtClean="0">
              <a:latin typeface="Agency FB" panose="020B0503020202020204" pitchFamily="34" charset="0"/>
            </a:endParaRPr>
          </a:p>
          <a:p>
            <a:r>
              <a:rPr lang="en-IN" sz="2000" b="1" dirty="0" smtClean="0">
                <a:latin typeface="Agency FB" panose="020B0503020202020204" pitchFamily="34" charset="0"/>
              </a:rPr>
              <a:t>Dataset: Student Performance Dataset (</a:t>
            </a:r>
            <a:r>
              <a:rPr lang="en-IN" sz="2000" b="1" dirty="0" err="1" smtClean="0">
                <a:latin typeface="Agency FB" panose="020B0503020202020204" pitchFamily="34" charset="0"/>
              </a:rPr>
              <a:t>Kaggle</a:t>
            </a:r>
            <a:r>
              <a:rPr lang="en-IN" sz="2000" b="1" dirty="0" smtClean="0">
                <a:latin typeface="Agency FB" panose="020B0503020202020204" pitchFamily="34" charset="0"/>
              </a:rPr>
              <a:t>)</a:t>
            </a:r>
            <a:endParaRPr lang="en-IN" sz="2000" b="1" dirty="0" smtClean="0">
              <a:latin typeface="Agency FB" panose="020B0503020202020204" pitchFamily="34" charset="0"/>
            </a:endParaRPr>
          </a:p>
          <a:p>
            <a:r>
              <a:rPr lang="en-IN" sz="2000" b="1" dirty="0" smtClean="0">
                <a:latin typeface="Agency FB" panose="020B0503020202020204" pitchFamily="34" charset="0"/>
              </a:rPr>
              <a:t>Email: </a:t>
            </a:r>
            <a:r>
              <a:rPr lang="en-US" altLang="en-IN" sz="2000" b="1" dirty="0" smtClean="0">
                <a:latin typeface="Agency FB" panose="020B0503020202020204" pitchFamily="34" charset="0"/>
              </a:rPr>
              <a:t>rohithsunkavalli@gmail.com</a:t>
            </a:r>
            <a:endParaRPr lang="en-IN" sz="2000" b="1" dirty="0" smtClean="0">
              <a:latin typeface="Agency FB" panose="020B0503020202020204" pitchFamily="34" charset="0"/>
            </a:endParaRPr>
          </a:p>
          <a:p>
            <a:r>
              <a:rPr lang="en-IN" sz="2000" b="1" dirty="0" smtClean="0">
                <a:latin typeface="Agency FB" panose="020B0503020202020204" pitchFamily="34" charset="0"/>
              </a:rPr>
              <a:t>Linked In:</a:t>
            </a:r>
            <a:r>
              <a:rPr lang="en-US" altLang="en-IN" sz="2000" b="1" dirty="0" smtClean="0">
                <a:latin typeface="Agency FB" panose="020B0503020202020204" pitchFamily="34" charset="0"/>
              </a:rPr>
              <a:t>Rohith Sunkavalli | linkedin</a:t>
            </a:r>
            <a:endParaRPr lang="en-US" altLang="en-IN" sz="2000" b="1" dirty="0" smtClean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45" y="817512"/>
            <a:ext cx="10780776" cy="61328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Agency FB" panose="020B0503020202020204" pitchFamily="34" charset="0"/>
              </a:rPr>
              <a:t>Conclusion</a:t>
            </a:r>
            <a:endParaRPr lang="en-IN" sz="40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45" y="1732371"/>
            <a:ext cx="11297173" cy="3917659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gency FB" panose="020B0503020202020204" pitchFamily="34" charset="0"/>
              </a:rPr>
              <a:t>✅ </a:t>
            </a:r>
            <a:r>
              <a:rPr lang="en-US" sz="3200" b="1" dirty="0" smtClean="0">
                <a:latin typeface="Agency FB" panose="020B0503020202020204" pitchFamily="34" charset="0"/>
              </a:rPr>
              <a:t>Findings: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r>
              <a:rPr lang="en-US" sz="3200" dirty="0" smtClean="0">
                <a:latin typeface="Agency FB" panose="020B0503020202020204" pitchFamily="34" charset="0"/>
              </a:rPr>
              <a:t>Balanced study and lifestyle habits improve performance.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r>
              <a:rPr lang="en-US" sz="3200" dirty="0" smtClean="0">
                <a:latin typeface="Agency FB" panose="020B0503020202020204" pitchFamily="34" charset="0"/>
              </a:rPr>
              <a:t>Encouraging parental involvement and academic motivation are key.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r>
              <a:rPr lang="en-US" sz="3200" dirty="0" smtClean="0">
                <a:latin typeface="Agency FB" panose="020B0503020202020204" pitchFamily="34" charset="0"/>
              </a:rPr>
              <a:t>Educational institutions can use these insights for targeted academic support.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r>
              <a:rPr lang="en-US" sz="3200" dirty="0" smtClean="0">
                <a:latin typeface="Agency FB" panose="020B0503020202020204" pitchFamily="34" charset="0"/>
              </a:rPr>
              <a:t>🎯 </a:t>
            </a:r>
            <a:r>
              <a:rPr lang="en-US" sz="3200" b="1" dirty="0" smtClean="0">
                <a:latin typeface="Agency FB" panose="020B0503020202020204" pitchFamily="34" charset="0"/>
              </a:rPr>
              <a:t>Future Scope: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r>
              <a:rPr lang="en-US" sz="3200" dirty="0" smtClean="0">
                <a:latin typeface="Agency FB" panose="020B0503020202020204" pitchFamily="34" charset="0"/>
              </a:rPr>
              <a:t>Apply predictive models (e.g., Linear Regression) using </a:t>
            </a:r>
            <a:r>
              <a:rPr lang="en-US" sz="3200" dirty="0" err="1" smtClean="0">
                <a:latin typeface="Agency FB" panose="020B0503020202020204" pitchFamily="34" charset="0"/>
              </a:rPr>
              <a:t>PySpark</a:t>
            </a:r>
            <a:r>
              <a:rPr lang="en-US" sz="3200" dirty="0" smtClean="0">
                <a:latin typeface="Agency FB" panose="020B0503020202020204" pitchFamily="34" charset="0"/>
              </a:rPr>
              <a:t> </a:t>
            </a:r>
            <a:r>
              <a:rPr lang="en-US" sz="3200" dirty="0" err="1" smtClean="0">
                <a:latin typeface="Agency FB" panose="020B0503020202020204" pitchFamily="34" charset="0"/>
              </a:rPr>
              <a:t>MLlib</a:t>
            </a:r>
            <a:r>
              <a:rPr lang="en-US" sz="3200" dirty="0" smtClean="0">
                <a:latin typeface="Agency FB" panose="020B0503020202020204" pitchFamily="34" charset="0"/>
              </a:rPr>
              <a:t>.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r>
              <a:rPr lang="en-US" sz="3200" dirty="0" smtClean="0">
                <a:latin typeface="Agency FB" panose="020B0503020202020204" pitchFamily="34" charset="0"/>
              </a:rPr>
              <a:t>Expand analysis to real-time student data tracking.</a:t>
            </a:r>
            <a:endParaRPr lang="en-US" sz="32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04" y="1750742"/>
            <a:ext cx="6692293" cy="424861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The objective of this project is to analyze various factors that influence student performance, with the ultimate goal of building a predictive model to forecast a student's </a:t>
            </a:r>
            <a:r>
              <a:rPr lang="en-US" sz="2400" b="1" dirty="0" err="1" smtClean="0"/>
              <a:t>Exam_Score</a:t>
            </a:r>
            <a:r>
              <a:rPr lang="en-US" sz="2400" b="1" dirty="0" smtClean="0"/>
              <a:t>. The project uses a dataset containing a mix of demographic, academic, and personal factors.</a:t>
            </a:r>
            <a:endParaRPr lang="en-IN" sz="2400" b="1" dirty="0">
              <a:latin typeface="Agency FB" panose="020B050302020202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547316" y="542282"/>
            <a:ext cx="6692293" cy="1103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/>
                </a:solidFill>
                <a:latin typeface="Agency FB" panose="020B0503020202020204" pitchFamily="34" charset="0"/>
              </a:rPr>
              <a:t>Introduction</a:t>
            </a:r>
            <a:endParaRPr lang="en-IN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400173"/>
            <a:ext cx="10370633" cy="127678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Initial Analysis of the Dataset</a:t>
            </a:r>
            <a:endParaRPr lang="en-IN" sz="4000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984" y="0"/>
            <a:ext cx="4509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 rot="19860024">
            <a:off x="6727755" y="6152170"/>
            <a:ext cx="9158868" cy="41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 rot="5400000">
            <a:off x="7200353" y="4073655"/>
            <a:ext cx="9158868" cy="41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6656" y="1264545"/>
            <a:ext cx="1000621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Dataset Size: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alt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6,6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00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users, </a:t>
            </a:r>
            <a:r>
              <a:rPr lang="en-US" alt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20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main columns including demographics, subscription details, and activity information.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Key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Columns</a:t>
            </a:r>
            <a:r>
              <a:rPr lang="en-US" sz="3200" dirty="0" err="1" smtClean="0">
                <a:latin typeface="Agency FB" panose="020B0503020202020204" pitchFamily="34" charset="0"/>
              </a:rPr>
              <a:t>The</a:t>
            </a:r>
            <a:r>
              <a:rPr lang="en-US" sz="3200" dirty="0" smtClean="0">
                <a:latin typeface="Agency FB" panose="020B0503020202020204" pitchFamily="34" charset="0"/>
              </a:rPr>
              <a:t> key columns in the student performance dataset are: </a:t>
            </a:r>
            <a:r>
              <a:rPr lang="en-US" sz="3200" dirty="0" err="1" smtClean="0">
                <a:latin typeface="Agency FB" panose="020B0503020202020204" pitchFamily="34" charset="0"/>
              </a:rPr>
              <a:t>Hours_Studied</a:t>
            </a:r>
            <a:r>
              <a:rPr lang="en-US" sz="3200" dirty="0" smtClean="0">
                <a:latin typeface="Agency FB" panose="020B0503020202020204" pitchFamily="34" charset="0"/>
              </a:rPr>
              <a:t>, Attendance, </a:t>
            </a:r>
            <a:r>
              <a:rPr lang="en-US" sz="3200" dirty="0" err="1" smtClean="0">
                <a:latin typeface="Agency FB" panose="020B0503020202020204" pitchFamily="34" charset="0"/>
              </a:rPr>
              <a:t>Parental_Involvement</a:t>
            </a:r>
            <a:r>
              <a:rPr lang="en-US" sz="3200" dirty="0" smtClean="0">
                <a:latin typeface="Agency FB" panose="020B0503020202020204" pitchFamily="34" charset="0"/>
              </a:rPr>
              <a:t>, </a:t>
            </a:r>
            <a:r>
              <a:rPr lang="en-US" sz="3200" dirty="0" err="1" smtClean="0">
                <a:latin typeface="Agency FB" panose="020B0503020202020204" pitchFamily="34" charset="0"/>
              </a:rPr>
              <a:t>Access_to_Resources</a:t>
            </a:r>
            <a:r>
              <a:rPr lang="en-US" sz="3200" dirty="0" smtClean="0">
                <a:latin typeface="Agency FB" panose="020B0503020202020204" pitchFamily="34" charset="0"/>
              </a:rPr>
              <a:t>, </a:t>
            </a:r>
            <a:r>
              <a:rPr lang="en-US" sz="3200" dirty="0" err="1" smtClean="0">
                <a:latin typeface="Agency FB" panose="020B0503020202020204" pitchFamily="34" charset="0"/>
              </a:rPr>
              <a:t>Extracurricular_Activities</a:t>
            </a:r>
            <a:r>
              <a:rPr lang="en-US" sz="3200" dirty="0" smtClean="0">
                <a:latin typeface="Agency FB" panose="020B0503020202020204" pitchFamily="34" charset="0"/>
              </a:rPr>
              <a:t>, </a:t>
            </a:r>
            <a:r>
              <a:rPr lang="en-US" sz="3200" dirty="0" err="1" smtClean="0">
                <a:latin typeface="Agency FB" panose="020B0503020202020204" pitchFamily="34" charset="0"/>
              </a:rPr>
              <a:t>Sleep_Hours</a:t>
            </a:r>
            <a:r>
              <a:rPr lang="en-US" sz="3200" dirty="0" smtClean="0">
                <a:latin typeface="Agency FB" panose="020B0503020202020204" pitchFamily="34" charset="0"/>
              </a:rPr>
              <a:t>, </a:t>
            </a:r>
            <a:r>
              <a:rPr lang="en-US" sz="3200" dirty="0" err="1" smtClean="0">
                <a:latin typeface="Agency FB" panose="020B0503020202020204" pitchFamily="34" charset="0"/>
              </a:rPr>
              <a:t>Previous_Scores</a:t>
            </a:r>
            <a:r>
              <a:rPr lang="en-US" sz="3200" dirty="0" smtClean="0">
                <a:latin typeface="Agency FB" panose="020B0503020202020204" pitchFamily="34" charset="0"/>
              </a:rPr>
              <a:t>, </a:t>
            </a:r>
            <a:r>
              <a:rPr lang="en-US" sz="3200" dirty="0" err="1" smtClean="0">
                <a:latin typeface="Agency FB" panose="020B0503020202020204" pitchFamily="34" charset="0"/>
              </a:rPr>
              <a:t>Motivation_Level</a:t>
            </a:r>
            <a:r>
              <a:rPr lang="en-US" sz="3200" dirty="0" smtClean="0">
                <a:latin typeface="Agency FB" panose="020B0503020202020204" pitchFamily="34" charset="0"/>
              </a:rPr>
              <a:t>, </a:t>
            </a:r>
            <a:r>
              <a:rPr lang="en-US" sz="3200" dirty="0" err="1" smtClean="0">
                <a:latin typeface="Agency FB" panose="020B0503020202020204" pitchFamily="34" charset="0"/>
              </a:rPr>
              <a:t>Internet_Access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Missing Values: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Some missing entries in </a:t>
            </a:r>
            <a:r>
              <a:rPr lang="en-US" sz="3200" dirty="0" err="1" smtClean="0">
                <a:latin typeface="Agency FB" panose="020B0503020202020204" pitchFamily="34" charset="0"/>
              </a:rPr>
              <a:t>Sleep_Hours</a:t>
            </a:r>
            <a:r>
              <a:rPr lang="en-US" sz="3200" dirty="0" smtClean="0">
                <a:latin typeface="Agency FB" panose="020B0503020202020204" pitchFamily="34" charset="0"/>
              </a:rPr>
              <a:t>, Attendance</a:t>
            </a:r>
            <a:r>
              <a:rPr lang="en-US" sz="3200" dirty="0" smtClean="0">
                <a:latin typeface="Agency FB" panose="020B0503020202020204" pitchFamily="34" charset="0"/>
              </a:rPr>
              <a:t>, </a:t>
            </a:r>
            <a:r>
              <a:rPr lang="en-US" sz="3200" dirty="0" err="1" smtClean="0">
                <a:latin typeface="Agency FB" panose="020B0503020202020204" pitchFamily="34" charset="0"/>
              </a:rPr>
              <a:t>Motivation_Level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Duplicates: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sz="3200" dirty="0" smtClean="0">
                <a:latin typeface="Agency FB" panose="020B0503020202020204" pitchFamily="34" charset="0"/>
              </a:rPr>
              <a:t>No duplicates were found in the </a:t>
            </a:r>
            <a:r>
              <a:rPr lang="en-US" sz="3200" dirty="0" smtClean="0">
                <a:latin typeface="Agency FB" panose="020B0503020202020204" pitchFamily="34" charset="0"/>
              </a:rPr>
              <a:t>dataset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Outliers: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sz="3200" dirty="0" smtClean="0">
                <a:latin typeface="Agency FB" panose="020B0503020202020204" pitchFamily="34" charset="0"/>
              </a:rPr>
              <a:t>Outliers were detected in the Age column using a box plot.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400173"/>
            <a:ext cx="10370633" cy="127678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Initial Analysis of the Dataset</a:t>
            </a:r>
            <a:endParaRPr lang="en-IN" sz="4000" dirty="0"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984" y="0"/>
            <a:ext cx="4509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 rot="19860024">
            <a:off x="6727755" y="6152170"/>
            <a:ext cx="9158868" cy="41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 rot="5400000">
            <a:off x="7200353" y="4073655"/>
            <a:ext cx="9158868" cy="41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6656" y="1583325"/>
            <a:ext cx="10006212" cy="4981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Basic Statistics</a:t>
            </a:r>
            <a:r>
              <a:rPr lang="en-US" altLang="en-US" sz="32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:</a:t>
            </a:r>
            <a:endParaRPr lang="en-US" alt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b="1" dirty="0" smtClean="0"/>
              <a:t>Average Exam Score</a:t>
            </a:r>
            <a:r>
              <a:rPr lang="en-US" dirty="0" smtClean="0"/>
              <a:t>: 68</a:t>
            </a:r>
            <a:endParaRPr lang="en-US" dirty="0" smtClean="0"/>
          </a:p>
          <a:p>
            <a:r>
              <a:rPr lang="en-US" b="1" dirty="0" smtClean="0"/>
              <a:t>Average Hours </a:t>
            </a:r>
            <a:r>
              <a:rPr lang="en-US" b="1" dirty="0" smtClean="0"/>
              <a:t>Studied</a:t>
            </a:r>
            <a:r>
              <a:rPr lang="en-US" dirty="0" smtClean="0"/>
              <a:t>:20</a:t>
            </a:r>
            <a:endParaRPr lang="en-US" dirty="0" smtClean="0"/>
          </a:p>
          <a:p>
            <a:r>
              <a:rPr lang="en-US" b="1" dirty="0" smtClean="0"/>
              <a:t>Average Sleep Hours</a:t>
            </a:r>
            <a:r>
              <a:rPr lang="en-US" dirty="0" smtClean="0"/>
              <a:t>: 8</a:t>
            </a:r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Categorical Distributions:</a:t>
            </a:r>
            <a:endParaRPr lang="en-US" altLang="en-US" sz="320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25590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Gender: Mostly Male and Female</a:t>
            </a:r>
            <a:endParaRPr lang="en-US" altLang="en-US" sz="3200" dirty="0" smtClean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25590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Access To Resources</a:t>
            </a:r>
            <a:r>
              <a:rPr lang="en-US" alt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: High&gt; Medium&gt;Low</a:t>
            </a:r>
            <a:endParaRPr lang="en-US" alt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25590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Internet Access: Yes Or No</a:t>
            </a:r>
            <a:endParaRPr lang="en-US" alt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Geography:</a:t>
            </a:r>
            <a:r>
              <a:rPr lang="en-US" alt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en-US" sz="3200" dirty="0" smtClean="0">
                <a:latin typeface="Agency FB" panose="020B0503020202020204" pitchFamily="34" charset="0"/>
              </a:rPr>
              <a:t>T</a:t>
            </a:r>
            <a:r>
              <a:rPr lang="en-US" sz="3200" dirty="0" smtClean="0">
                <a:latin typeface="Agency FB" panose="020B0503020202020204" pitchFamily="34" charset="0"/>
              </a:rPr>
              <a:t>he </a:t>
            </a:r>
            <a:r>
              <a:rPr lang="en-US" sz="3200" dirty="0" smtClean="0">
                <a:latin typeface="Agency FB" panose="020B0503020202020204" pitchFamily="34" charset="0"/>
              </a:rPr>
              <a:t>geographical information for the students is categorized into three main groups: </a:t>
            </a:r>
            <a:r>
              <a:rPr lang="en-US" sz="3200" b="1" dirty="0" smtClean="0">
                <a:latin typeface="Agency FB" panose="020B0503020202020204" pitchFamily="34" charset="0"/>
              </a:rPr>
              <a:t>Near</a:t>
            </a:r>
            <a:r>
              <a:rPr lang="en-US" sz="3200" dirty="0" smtClean="0">
                <a:latin typeface="Agency FB" panose="020B0503020202020204" pitchFamily="34" charset="0"/>
              </a:rPr>
              <a:t>, </a:t>
            </a:r>
            <a:r>
              <a:rPr lang="en-US" sz="3200" b="1" dirty="0" smtClean="0">
                <a:latin typeface="Agency FB" panose="020B0503020202020204" pitchFamily="34" charset="0"/>
              </a:rPr>
              <a:t>Moderate</a:t>
            </a:r>
            <a:r>
              <a:rPr lang="en-US" sz="3200" dirty="0" smtClean="0">
                <a:latin typeface="Agency FB" panose="020B0503020202020204" pitchFamily="34" charset="0"/>
              </a:rPr>
              <a:t>, and </a:t>
            </a:r>
            <a:r>
              <a:rPr lang="en-US" sz="3200" b="1" dirty="0" smtClean="0">
                <a:latin typeface="Agency FB" panose="020B0503020202020204" pitchFamily="34" charset="0"/>
              </a:rPr>
              <a:t>Far</a:t>
            </a:r>
            <a:r>
              <a:rPr lang="en-US" sz="3200" dirty="0" smtClean="0">
                <a:latin typeface="Agency FB" panose="020B0503020202020204" pitchFamily="34" charset="0"/>
              </a:rPr>
              <a:t>. </a:t>
            </a:r>
            <a:endParaRPr lang="en-US" alt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0"/>
            <a:ext cx="10502972" cy="117565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Dataset Observations</a:t>
            </a:r>
            <a:endParaRPr lang="en-IN" sz="4000" dirty="0"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rot="5400000">
            <a:off x="-4258116" y="34486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6073432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368999"/>
            <a:ext cx="10872000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628588"/>
            <a:ext cx="12312000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6275" y="838785"/>
            <a:ext cx="1103595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Total records: </a:t>
            </a:r>
            <a:r>
              <a:rPr lang="en-US" alt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6,6</a:t>
            </a: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00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users.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Majority of users are </a:t>
            </a:r>
            <a:r>
              <a:rPr lang="en-US" altLang="en-US" sz="2800" dirty="0" smtClean="0">
                <a:solidFill>
                  <a:schemeClr val="tx1"/>
                </a:solidFill>
                <a:latin typeface="Agency FB" panose="020B0503020202020204" pitchFamily="34" charset="0"/>
              </a:rPr>
              <a:t>gender Male.</a:t>
            </a:r>
            <a:endParaRPr lang="en-US" altLang="en-US" sz="28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anose="020B0503020202020204" pitchFamily="34" charset="0"/>
              </a:rPr>
              <a:t>The </a:t>
            </a:r>
            <a:r>
              <a:rPr lang="en-US" sz="2800" dirty="0" smtClean="0">
                <a:latin typeface="Agency FB" panose="020B0503020202020204" pitchFamily="34" charset="0"/>
              </a:rPr>
              <a:t>main target variable, </a:t>
            </a:r>
            <a:r>
              <a:rPr lang="en-US" sz="2800" dirty="0" err="1" smtClean="0">
                <a:latin typeface="Agency FB" panose="020B0503020202020204" pitchFamily="34" charset="0"/>
              </a:rPr>
              <a:t>Exam_Score</a:t>
            </a:r>
            <a:r>
              <a:rPr lang="en-US" sz="2800" dirty="0" smtClean="0">
                <a:latin typeface="Agency FB" panose="020B0503020202020204" pitchFamily="34" charset="0"/>
              </a:rPr>
              <a:t>, has a wide range from a minimum of 55 to a maximum of 101, with an average score of </a:t>
            </a:r>
            <a:r>
              <a:rPr lang="en-US" sz="2800" dirty="0" smtClean="0">
                <a:latin typeface="Agency FB" panose="020B0503020202020204" pitchFamily="34" charset="0"/>
              </a:rPr>
              <a:t>67.75.</a:t>
            </a:r>
            <a:endParaRPr lang="en-US" sz="2800" dirty="0" smtClean="0">
              <a:latin typeface="Agency FB" panose="020B0503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anose="020B0503020202020204" pitchFamily="34" charset="0"/>
              </a:rPr>
              <a:t>Key </a:t>
            </a:r>
            <a:r>
              <a:rPr lang="en-US" sz="2800" dirty="0" smtClean="0">
                <a:latin typeface="Agency FB" panose="020B0503020202020204" pitchFamily="34" charset="0"/>
              </a:rPr>
              <a:t>factors influencing student performance include </a:t>
            </a:r>
            <a:r>
              <a:rPr lang="en-US" sz="2800" dirty="0" err="1" smtClean="0">
                <a:latin typeface="Agency FB" panose="020B0503020202020204" pitchFamily="34" charset="0"/>
              </a:rPr>
              <a:t>Hours_Studied</a:t>
            </a:r>
            <a:r>
              <a:rPr lang="en-US" sz="2800" dirty="0" smtClean="0">
                <a:latin typeface="Agency FB" panose="020B0503020202020204" pitchFamily="34" charset="0"/>
              </a:rPr>
              <a:t>, Attendance, and </a:t>
            </a:r>
            <a:r>
              <a:rPr lang="en-US" sz="2800" dirty="0" err="1" smtClean="0">
                <a:latin typeface="Agency FB" panose="020B0503020202020204" pitchFamily="34" charset="0"/>
              </a:rPr>
              <a:t>Previous_Scores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  <a:endParaRPr lang="en-US" sz="2800" dirty="0" smtClean="0">
              <a:latin typeface="Agency FB" panose="020B0503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anose="020B0503020202020204" pitchFamily="34" charset="0"/>
              </a:rPr>
              <a:t>Other </a:t>
            </a:r>
            <a:r>
              <a:rPr lang="en-US" sz="2800" dirty="0" smtClean="0">
                <a:latin typeface="Agency FB" panose="020B0503020202020204" pitchFamily="34" charset="0"/>
              </a:rPr>
              <a:t>important columns are </a:t>
            </a:r>
            <a:r>
              <a:rPr lang="en-US" sz="2800" dirty="0" err="1" smtClean="0">
                <a:latin typeface="Agency FB" panose="020B0503020202020204" pitchFamily="34" charset="0"/>
              </a:rPr>
              <a:t>Parental_Involvement</a:t>
            </a:r>
            <a:r>
              <a:rPr lang="en-US" sz="2800" dirty="0" smtClean="0">
                <a:latin typeface="Agency FB" panose="020B0503020202020204" pitchFamily="34" charset="0"/>
              </a:rPr>
              <a:t>, </a:t>
            </a:r>
            <a:r>
              <a:rPr lang="en-US" sz="2800" dirty="0" err="1" smtClean="0">
                <a:latin typeface="Agency FB" panose="020B0503020202020204" pitchFamily="34" charset="0"/>
              </a:rPr>
              <a:t>Motivation_Level</a:t>
            </a:r>
            <a:r>
              <a:rPr lang="en-US" sz="2800" dirty="0" smtClean="0">
                <a:latin typeface="Agency FB" panose="020B0503020202020204" pitchFamily="34" charset="0"/>
              </a:rPr>
              <a:t>, </a:t>
            </a:r>
            <a:r>
              <a:rPr lang="en-US" sz="2800" dirty="0" err="1" smtClean="0">
                <a:latin typeface="Agency FB" panose="020B0503020202020204" pitchFamily="34" charset="0"/>
              </a:rPr>
              <a:t>Sleep_Hours</a:t>
            </a:r>
            <a:r>
              <a:rPr lang="en-US" sz="2800" dirty="0" smtClean="0">
                <a:latin typeface="Agency FB" panose="020B0503020202020204" pitchFamily="34" charset="0"/>
              </a:rPr>
              <a:t>, and </a:t>
            </a:r>
            <a:r>
              <a:rPr lang="en-US" sz="2800" dirty="0" err="1" smtClean="0">
                <a:latin typeface="Agency FB" panose="020B0503020202020204" pitchFamily="34" charset="0"/>
              </a:rPr>
              <a:t>Family_Income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  <a:endParaRPr lang="en-US" sz="2800" dirty="0" smtClean="0">
              <a:latin typeface="Agency FB" panose="020B0503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anose="020B0503020202020204" pitchFamily="34" charset="0"/>
              </a:rPr>
              <a:t>The </a:t>
            </a:r>
            <a:r>
              <a:rPr lang="en-US" sz="2800" dirty="0" smtClean="0">
                <a:latin typeface="Agency FB" panose="020B0503020202020204" pitchFamily="34" charset="0"/>
              </a:rPr>
              <a:t>geographical data is categorized by </a:t>
            </a:r>
            <a:r>
              <a:rPr lang="en-US" sz="2800" dirty="0" err="1" smtClean="0">
                <a:latin typeface="Agency FB" panose="020B0503020202020204" pitchFamily="34" charset="0"/>
              </a:rPr>
              <a:t>Distance_from_Home</a:t>
            </a:r>
            <a:r>
              <a:rPr lang="en-US" sz="2800" dirty="0" smtClean="0">
                <a:latin typeface="Agency FB" panose="020B0503020202020204" pitchFamily="34" charset="0"/>
              </a:rPr>
              <a:t> (Near, Moderate, Far), and the </a:t>
            </a:r>
            <a:r>
              <a:rPr lang="en-US" sz="2800" dirty="0" err="1" smtClean="0">
                <a:latin typeface="Agency FB" panose="020B0503020202020204" pitchFamily="34" charset="0"/>
              </a:rPr>
              <a:t>School_Type</a:t>
            </a:r>
            <a:r>
              <a:rPr lang="en-US" sz="2800" dirty="0" smtClean="0">
                <a:latin typeface="Agency FB" panose="020B0503020202020204" pitchFamily="34" charset="0"/>
              </a:rPr>
              <a:t> is either Public or </a:t>
            </a:r>
            <a:r>
              <a:rPr lang="en-US" sz="2800" dirty="0" smtClean="0">
                <a:latin typeface="Agency FB" panose="020B0503020202020204" pitchFamily="34" charset="0"/>
              </a:rPr>
              <a:t>Private.</a:t>
            </a:r>
            <a:endParaRPr lang="en-US" sz="2800" dirty="0" smtClean="0">
              <a:latin typeface="Agency FB" panose="020B0503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gency FB" panose="020B0503020202020204" pitchFamily="34" charset="0"/>
              </a:rPr>
              <a:t>No duplicate records were found in the dataset, and outliers were detected and handled in the Age column during preprocessing.</a:t>
            </a:r>
            <a:endParaRPr lang="en-US" sz="28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710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Graphs</a:t>
            </a:r>
            <a:endParaRPr lang="en-IN" sz="4000" dirty="0"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186" y="4003288"/>
            <a:ext cx="43937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gency FB" panose="020B0503020202020204" pitchFamily="34" charset="0"/>
              </a:rPr>
              <a:t>1.Histogram</a:t>
            </a:r>
            <a:r>
              <a:rPr lang="en-US" sz="2000" b="1" dirty="0" smtClean="0">
                <a:latin typeface="Agency FB" panose="020B0503020202020204" pitchFamily="34" charset="0"/>
              </a:rPr>
              <a:t>: Exam Score Distribution</a:t>
            </a:r>
            <a:endParaRPr lang="en-US" sz="2000" b="1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📊 </a:t>
            </a:r>
            <a:r>
              <a:rPr lang="en-US" sz="2000" b="1" dirty="0" smtClean="0">
                <a:latin typeface="Agency FB" panose="020B0503020202020204" pitchFamily="34" charset="0"/>
              </a:rPr>
              <a:t>Observation: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Most students score between 60–80 marks.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Few students below 40 or above 90.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Indicates a moderate difficulty level of exams.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8807" y="4003288"/>
            <a:ext cx="42930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anose="020B0503020202020204" pitchFamily="34" charset="0"/>
              </a:rPr>
              <a:t>2. </a:t>
            </a:r>
            <a:r>
              <a:rPr lang="en-US" sz="2000" b="1" dirty="0" smtClean="0">
                <a:latin typeface="Agency FB" panose="020B0503020202020204" pitchFamily="34" charset="0"/>
              </a:rPr>
              <a:t>Bar Chart: Gender Distribution</a:t>
            </a:r>
            <a:endParaRPr lang="en-US" sz="2000" b="1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📊 </a:t>
            </a:r>
            <a:r>
              <a:rPr lang="en-US" sz="2000" b="1" dirty="0" smtClean="0">
                <a:latin typeface="Agency FB" panose="020B0503020202020204" pitchFamily="34" charset="0"/>
              </a:rPr>
              <a:t>Observation: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Nearly equal male and female representation.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Slightly higher male count in dataset.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7396234" y="4138303"/>
            <a:ext cx="9158868" cy="206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 rot="5400000">
            <a:off x="-4410516" y="32962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 rot="5400000">
            <a:off x="-4258116" y="34486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 rot="8731448">
            <a:off x="-1102528" y="94072"/>
            <a:ext cx="2847688" cy="83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2786" y="1227138"/>
            <a:ext cx="4451629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013" y="550240"/>
            <a:ext cx="4400550" cy="278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710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Graphs</a:t>
            </a:r>
            <a:endParaRPr lang="en-IN" sz="4000" dirty="0"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186" y="4003288"/>
            <a:ext cx="4393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anose="020B0503020202020204" pitchFamily="34" charset="0"/>
              </a:rPr>
              <a:t>3. </a:t>
            </a:r>
            <a:r>
              <a:rPr lang="en-US" sz="2000" b="1" dirty="0" smtClean="0">
                <a:latin typeface="Agency FB" panose="020B0503020202020204" pitchFamily="34" charset="0"/>
              </a:rPr>
              <a:t>Bar Chart: School Type Distribution</a:t>
            </a:r>
            <a:endParaRPr lang="en-US" sz="2000" b="1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📊 </a:t>
            </a:r>
            <a:r>
              <a:rPr lang="en-US" sz="2000" b="1" dirty="0" smtClean="0">
                <a:latin typeface="Agency FB" panose="020B0503020202020204" pitchFamily="34" charset="0"/>
              </a:rPr>
              <a:t>Observation: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Majority of students belong to government schools.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Private schools form a smaller portion</a:t>
            </a:r>
            <a:r>
              <a:rPr lang="en-US" sz="2000" dirty="0" smtClean="0">
                <a:latin typeface="Agency FB" panose="020B0503020202020204" pitchFamily="34" charset="0"/>
              </a:rPr>
              <a:t>.</a:t>
            </a:r>
            <a:endParaRPr lang="en-US" sz="2000" dirty="0" smtClean="0"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8807" y="4003288"/>
            <a:ext cx="429303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anose="020B0503020202020204" pitchFamily="34" charset="0"/>
              </a:rPr>
              <a:t>4. </a:t>
            </a:r>
            <a:r>
              <a:rPr lang="en-US" sz="2000" b="1" dirty="0" smtClean="0">
                <a:latin typeface="Agency FB" panose="020B0503020202020204" pitchFamily="34" charset="0"/>
              </a:rPr>
              <a:t>Scatter Plot: Hours Studied </a:t>
            </a:r>
            <a:r>
              <a:rPr lang="en-US" sz="2000" b="1" dirty="0" err="1" smtClean="0">
                <a:latin typeface="Agency FB" panose="020B0503020202020204" pitchFamily="34" charset="0"/>
              </a:rPr>
              <a:t>vs</a:t>
            </a:r>
            <a:r>
              <a:rPr lang="en-US" sz="2000" b="1" dirty="0" smtClean="0">
                <a:latin typeface="Agency FB" panose="020B0503020202020204" pitchFamily="34" charset="0"/>
              </a:rPr>
              <a:t> Exam Score</a:t>
            </a:r>
            <a:endParaRPr lang="en-US" sz="2000" b="1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📊 </a:t>
            </a:r>
            <a:r>
              <a:rPr lang="en-US" sz="2000" b="1" dirty="0" smtClean="0">
                <a:latin typeface="Agency FB" panose="020B0503020202020204" pitchFamily="34" charset="0"/>
              </a:rPr>
              <a:t>Observation: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Positive correlation between hours studied and exam score.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Students studying more than 5 hours/day often score &gt;80.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Outliers suggest study quality also matters.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7396234" y="4138303"/>
            <a:ext cx="9158868" cy="206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 rot="5400000">
            <a:off x="-4410516" y="32962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 rot="5400000">
            <a:off x="-4258116" y="34486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 rot="8731448">
            <a:off x="-1102528" y="94072"/>
            <a:ext cx="2847688" cy="83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0359" y="1227138"/>
            <a:ext cx="4396483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013" y="642779"/>
            <a:ext cx="4400550" cy="259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710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Graphs</a:t>
            </a:r>
            <a:endParaRPr lang="en-IN" sz="4000" dirty="0"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186" y="4003288"/>
            <a:ext cx="4393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anose="020B0503020202020204" pitchFamily="34" charset="0"/>
              </a:rPr>
              <a:t>5. </a:t>
            </a:r>
            <a:r>
              <a:rPr lang="en-US" sz="2000" b="1" dirty="0" smtClean="0">
                <a:latin typeface="Agency FB" panose="020B0503020202020204" pitchFamily="34" charset="0"/>
              </a:rPr>
              <a:t>Scatter Plot: Sleep Hours </a:t>
            </a:r>
            <a:r>
              <a:rPr lang="en-US" sz="2000" b="1" dirty="0" err="1" smtClean="0">
                <a:latin typeface="Agency FB" panose="020B0503020202020204" pitchFamily="34" charset="0"/>
              </a:rPr>
              <a:t>vs</a:t>
            </a:r>
            <a:r>
              <a:rPr lang="en-US" sz="2000" b="1" dirty="0" smtClean="0">
                <a:latin typeface="Agency FB" panose="020B0503020202020204" pitchFamily="34" charset="0"/>
              </a:rPr>
              <a:t> Exam Score</a:t>
            </a:r>
            <a:endParaRPr lang="en-US" sz="2000" b="1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📊 </a:t>
            </a:r>
            <a:r>
              <a:rPr lang="en-US" sz="2000" b="1" dirty="0" smtClean="0">
                <a:latin typeface="Agency FB" panose="020B0503020202020204" pitchFamily="34" charset="0"/>
              </a:rPr>
              <a:t>Observation: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Optimal sleep (6–8 hours) correlates with higher exam scores.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Too little (&lt;4 hrs) or too much (&gt;9 hrs) sleep tends to reduce performance.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8807" y="4003288"/>
            <a:ext cx="42930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anose="020B0503020202020204" pitchFamily="34" charset="0"/>
              </a:rPr>
              <a:t>6. </a:t>
            </a:r>
            <a:r>
              <a:rPr lang="en-US" sz="2000" b="1" dirty="0" smtClean="0">
                <a:latin typeface="Agency FB" panose="020B0503020202020204" pitchFamily="34" charset="0"/>
              </a:rPr>
              <a:t>Parental Education Level Analysis</a:t>
            </a:r>
            <a:endParaRPr lang="en-US" sz="2000" b="1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📊 </a:t>
            </a:r>
            <a:r>
              <a:rPr lang="en-US" sz="2000" b="1" dirty="0" smtClean="0">
                <a:latin typeface="Agency FB" panose="020B0503020202020204" pitchFamily="34" charset="0"/>
              </a:rPr>
              <a:t>Observation: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Higher parental education often leads to better student performance.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Bachelor’s and Master’s degree parents’ children score higher on average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7396234" y="4138303"/>
            <a:ext cx="9158868" cy="206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 rot="5400000">
            <a:off x="-4410516" y="32962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 rot="5400000">
            <a:off x="-4258116" y="34486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 rot="8731448">
            <a:off x="-1102528" y="94072"/>
            <a:ext cx="2847688" cy="83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26826" y="1227138"/>
            <a:ext cx="4483548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013" y="630924"/>
            <a:ext cx="4400550" cy="282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710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Graphs</a:t>
            </a:r>
            <a:endParaRPr lang="en-IN" sz="4000" dirty="0"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224" y="4003288"/>
            <a:ext cx="4450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gency FB" panose="020B0503020202020204" pitchFamily="34" charset="0"/>
              </a:rPr>
              <a:t>7</a:t>
            </a:r>
            <a:r>
              <a:rPr lang="en-US" sz="2000" b="1" dirty="0" smtClean="0">
                <a:latin typeface="Agency FB" panose="020B0503020202020204" pitchFamily="34" charset="0"/>
              </a:rPr>
              <a:t> Box Plot: Exam Score by Parental Education</a:t>
            </a:r>
            <a:endParaRPr lang="en-US" sz="2000" b="1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📊 </a:t>
            </a:r>
            <a:r>
              <a:rPr lang="en-US" sz="2000" b="1" dirty="0" smtClean="0">
                <a:latin typeface="Agency FB" panose="020B0503020202020204" pitchFamily="34" charset="0"/>
              </a:rPr>
              <a:t>Observation: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Median exam score rises with parental education.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More variation in students from less educated families.</a:t>
            </a:r>
            <a:endParaRPr lang="en-US" sz="2000" dirty="0">
              <a:latin typeface="Agency FB" panose="020B05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8807" y="4003288"/>
            <a:ext cx="4293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anose="020B0503020202020204" pitchFamily="34" charset="0"/>
              </a:rPr>
              <a:t>8. </a:t>
            </a:r>
            <a:r>
              <a:rPr lang="en-US" sz="2000" b="1" dirty="0" smtClean="0">
                <a:latin typeface="Agency FB" panose="020B0503020202020204" pitchFamily="34" charset="0"/>
              </a:rPr>
              <a:t>Scatter Plot: Previous </a:t>
            </a:r>
            <a:r>
              <a:rPr lang="en-US" sz="2000" b="1" dirty="0" err="1" smtClean="0">
                <a:latin typeface="Agency FB" panose="020B0503020202020204" pitchFamily="34" charset="0"/>
              </a:rPr>
              <a:t>vs</a:t>
            </a:r>
            <a:r>
              <a:rPr lang="en-US" sz="2000" b="1" dirty="0" smtClean="0">
                <a:latin typeface="Agency FB" panose="020B0503020202020204" pitchFamily="34" charset="0"/>
              </a:rPr>
              <a:t> Exam Score</a:t>
            </a:r>
            <a:endParaRPr lang="en-US" sz="2000" b="1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📊 </a:t>
            </a:r>
            <a:r>
              <a:rPr lang="en-US" sz="2000" b="1" dirty="0" smtClean="0">
                <a:latin typeface="Agency FB" panose="020B0503020202020204" pitchFamily="34" charset="0"/>
              </a:rPr>
              <a:t>Observation: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Strong correlation: students with high previous scores generally perform well in exams.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r>
              <a:rPr lang="en-US" sz="2000" dirty="0" smtClean="0">
                <a:latin typeface="Agency FB" panose="020B0503020202020204" pitchFamily="34" charset="0"/>
              </a:rPr>
              <a:t>Motivation level enhances this effect.</a:t>
            </a:r>
            <a:endParaRPr lang="en-US" sz="2000" dirty="0" smtClean="0">
              <a:latin typeface="Agency FB" panose="020B0503020202020204" pitchFamily="34" charset="0"/>
            </a:endParaRPr>
          </a:p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7396234" y="4138303"/>
            <a:ext cx="9158868" cy="206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 rot="5400000">
            <a:off x="-4410516" y="32962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 rot="5400000">
            <a:off x="-4258116" y="34486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 rot="8731448">
            <a:off x="-1102528" y="94072"/>
            <a:ext cx="2847688" cy="83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9243" y="1227138"/>
            <a:ext cx="4498715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9013" y="606232"/>
            <a:ext cx="4400550" cy="266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3863</Words>
  <Application>WPS Presentation</Application>
  <PresentationFormat>Custom</PresentationFormat>
  <Paragraphs>106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Agency FB</vt:lpstr>
      <vt:lpstr>Calibri Light</vt:lpstr>
      <vt:lpstr>Microsoft YaHei</vt:lpstr>
      <vt:lpstr>Arial Unicode MS</vt:lpstr>
      <vt:lpstr>Calibri</vt:lpstr>
      <vt:lpstr>Metropolitan</vt:lpstr>
      <vt:lpstr>Student Performance Dataset Analysis Using Py Spark</vt:lpstr>
      <vt:lpstr>PowerPoint 演示文稿</vt:lpstr>
      <vt:lpstr>Initial Analysis of the Dataset</vt:lpstr>
      <vt:lpstr>Initial Analysis of the Dataset</vt:lpstr>
      <vt:lpstr>Dataset Observations</vt:lpstr>
      <vt:lpstr>Graphs</vt:lpstr>
      <vt:lpstr>Graphs</vt:lpstr>
      <vt:lpstr>Graphs</vt:lpstr>
      <vt:lpstr>Graphs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User Behaviour Dataset Analysis Using Py Spark</dc:title>
  <dc:creator>B B</dc:creator>
  <cp:lastModifiedBy>rohit</cp:lastModifiedBy>
  <cp:revision>10</cp:revision>
  <dcterms:created xsi:type="dcterms:W3CDTF">2025-09-27T12:01:00Z</dcterms:created>
  <dcterms:modified xsi:type="dcterms:W3CDTF">2025-10-26T14:23:41Z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0C395E5A7F254D24814C073B17FA8AFC_13</vt:lpwstr>
  </property>
  <property fmtid="{D5CDD505-2E9C-101B-9397-08002B2CF9AE}" pid="3" name="KSOProductBuildVer">
    <vt:lpwstr>1033-12.2.0.23149</vt:lpwstr>
  </property>
</Properties>
</file>