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81" r:id="rId7"/>
    <p:sldId id="262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9" r:id="rId17"/>
    <p:sldId id="283" r:id="rId18"/>
    <p:sldId id="275" r:id="rId19"/>
    <p:sldId id="276" r:id="rId20"/>
    <p:sldId id="28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A24DB-9354-4601-8553-2D535EBCB2D2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9CCE6-355B-4CB8-9556-E7B7478A2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9CCE6-355B-4CB8-9556-E7B7478A2C5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EC7A-8211-4503-AC51-C3AB217CB381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4A27-7F3A-45AB-A2E7-7EED2250F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09600"/>
            <a:ext cx="43159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Typical EEG signals of human brain</a:t>
            </a:r>
            <a:endParaRPr lang="en-US" sz="2300" dirty="0"/>
          </a:p>
        </p:txBody>
      </p:sp>
      <p:pic>
        <p:nvPicPr>
          <p:cNvPr id="2052" name="Picture 4" descr="C:\Users\Rohith\Desktop\SEMINARS\human-brain-waves-diagram-chart-illustration-black-white-497337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609600"/>
            <a:ext cx="2986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Processing Unit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219200"/>
            <a:ext cx="6629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The processing activity consists of two main parts:</a:t>
            </a:r>
            <a:endParaRPr lang="en-US" sz="2300" dirty="0"/>
          </a:p>
        </p:txBody>
      </p:sp>
      <p:sp>
        <p:nvSpPr>
          <p:cNvPr id="8" name="Rectangle 7"/>
          <p:cNvSpPr/>
          <p:nvPr/>
        </p:nvSpPr>
        <p:spPr>
          <a:xfrm>
            <a:off x="1295400" y="1905000"/>
            <a:ext cx="72390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1. A </a:t>
            </a:r>
            <a:r>
              <a:rPr lang="en-US" sz="2300" b="1" dirty="0" smtClean="0"/>
              <a:t>pattern recognition </a:t>
            </a:r>
            <a:r>
              <a:rPr lang="en-US" sz="2300" dirty="0" smtClean="0"/>
              <a:t>part that identifies different brain behavior captured by the input unit.</a:t>
            </a:r>
          </a:p>
          <a:p>
            <a:endParaRPr lang="en-US" sz="2300" dirty="0" smtClean="0"/>
          </a:p>
          <a:p>
            <a:r>
              <a:rPr lang="en-US" sz="2300" dirty="0" smtClean="0"/>
              <a:t>2. A </a:t>
            </a:r>
            <a:r>
              <a:rPr lang="en-US" sz="2300" b="1" dirty="0" smtClean="0"/>
              <a:t>command</a:t>
            </a:r>
            <a:r>
              <a:rPr lang="en-US" sz="2300" dirty="0" smtClean="0"/>
              <a:t> part that generates a series of commands to be sent to the mechetronics system of the arm.</a:t>
            </a:r>
          </a:p>
          <a:p>
            <a:endParaRPr lang="en-US" sz="2300" dirty="0" smtClean="0"/>
          </a:p>
          <a:p>
            <a:pPr algn="just"/>
            <a:r>
              <a:rPr lang="en-US" sz="2300" dirty="0" smtClean="0"/>
              <a:t>Every mind state is captured and encoded to represent a set of desired tasks to be performed by the arm.</a:t>
            </a:r>
            <a:endParaRPr lang="en-US" sz="2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13838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3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447800"/>
            <a:ext cx="74675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Raspberry PI 3 </a:t>
            </a:r>
            <a:r>
              <a:rPr lang="en-US" sz="2300" dirty="0" err="1" smtClean="0"/>
              <a:t>SoC</a:t>
            </a:r>
            <a:r>
              <a:rPr lang="en-US" sz="2300" dirty="0" smtClean="0"/>
              <a:t> processor is connected wirelessly  with  </a:t>
            </a:r>
            <a:r>
              <a:rPr lang="en-US" sz="2300" dirty="0" err="1" smtClean="0"/>
              <a:t>Arduino</a:t>
            </a:r>
            <a:r>
              <a:rPr lang="en-US" sz="2300" dirty="0" smtClean="0"/>
              <a:t> mega used to drive electromechanical elements of the arm and sensor network.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The command will be transferred to </a:t>
            </a:r>
            <a:r>
              <a:rPr lang="en-US" sz="2300" dirty="0" err="1" smtClean="0"/>
              <a:t>arduino</a:t>
            </a:r>
            <a:r>
              <a:rPr lang="en-US" sz="2300" dirty="0" smtClean="0"/>
              <a:t> mega via </a:t>
            </a:r>
            <a:r>
              <a:rPr lang="en-US" sz="2300" dirty="0" err="1" smtClean="0"/>
              <a:t>xbee</a:t>
            </a:r>
            <a:r>
              <a:rPr lang="en-US" sz="2300" dirty="0" smtClean="0"/>
              <a:t> module.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Arduino mega board drives the electromechanical unit as per the command generated in the processing unit.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512802"/>
            <a:ext cx="41378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3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Electromechanical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524000"/>
            <a:ext cx="6477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 It consists of 3D printed model of hand made of various lightweight high-strength materials that can handle high impacts.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 Servo motors are used at the joints to provide hand movements in three degree of freedom.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 These servos are controlled by Arduino mega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C:\Users\Rohith\Desktop\SEMINARS\f86f98a3f4d1887b5790b2d8532fbc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495800"/>
            <a:ext cx="35052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533400"/>
            <a:ext cx="64972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Interface Unit – smart sensor network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7315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Smart sensors includes temperature, skin pressure and ultrasonic proximity sensors, accelerometers, strain gauges and gyroscopes placed on the prosthetic arm.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To interact with and adapt to the surrounding environment, by providing intelligent feedback about critical condition, such as high temperature or pressure, etc.</a:t>
            </a:r>
          </a:p>
          <a:p>
            <a:endParaRPr lang="en-US" sz="2300" dirty="0" smtClean="0"/>
          </a:p>
          <a:p>
            <a:r>
              <a:rPr lang="en-US" sz="2300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hith\Pictures\Screenshot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6962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0"/>
            <a:ext cx="6690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 of actual components used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Rohith\Desktop\SEMINARS\Screenshot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848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457200"/>
            <a:ext cx="80745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Prosthetic arm with actual components assembled</a:t>
            </a:r>
            <a:endParaRPr lang="en-US" sz="3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37215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PRELIMINARY RESULTS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524000"/>
            <a:ext cx="6781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A virtual environment with a 3-d cube was created.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Different patterns of brain waves were recorded for moving the cube in different direction and were stored in the processing unit.</a:t>
            </a:r>
          </a:p>
        </p:txBody>
      </p:sp>
      <p:pic>
        <p:nvPicPr>
          <p:cNvPr id="1026" name="Picture 2" descr="C:\Users\Rohith\Pictures\Screenshots\Screenshot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66294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71600"/>
            <a:ext cx="75438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Thinking of moving the cube to the left stimulates the set of</a:t>
            </a:r>
          </a:p>
          <a:p>
            <a:r>
              <a:rPr lang="en-US" sz="2300" dirty="0" smtClean="0"/>
              <a:t>servo motors placed on the prosthetic arm to close the hand (left Figure). </a:t>
            </a:r>
          </a:p>
          <a:p>
            <a:r>
              <a:rPr lang="en-US" sz="2300" dirty="0" smtClean="0"/>
              <a:t>Similarly, thinking of moving the cube to the right</a:t>
            </a:r>
          </a:p>
          <a:p>
            <a:r>
              <a:rPr lang="en-US" sz="2300" dirty="0" smtClean="0"/>
              <a:t>stimulates the hand to open (right Figure ).</a:t>
            </a:r>
            <a:endParaRPr lang="en-US" sz="2300" dirty="0"/>
          </a:p>
        </p:txBody>
      </p:sp>
      <p:pic>
        <p:nvPicPr>
          <p:cNvPr id="2050" name="Picture 2" descr="C:\Users\Rohith\Pictures\Screenshots\Screenshot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723900" y="4000500"/>
            <a:ext cx="2819400" cy="1828800"/>
          </a:xfrm>
          <a:prstGeom prst="rect">
            <a:avLst/>
          </a:prstGeom>
          <a:noFill/>
        </p:spPr>
      </p:pic>
      <p:pic>
        <p:nvPicPr>
          <p:cNvPr id="2051" name="Picture 3" descr="C:\Users\Rohith\Pictures\Screenshots\Screenshot (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029869" y="4123531"/>
            <a:ext cx="2819400" cy="17351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0" y="457200"/>
            <a:ext cx="13838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30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sz="3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14400"/>
            <a:ext cx="79775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EEG Mind Controlled Smart Prosthetic Arm</a:t>
            </a:r>
            <a:endParaRPr lang="en-US" sz="3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8025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Presented by                                                         Under the guidance of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ROHITH UDUPA R                                                     Prof. UMESHA H S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Rohith\Desktop\SEMINARS\FHV0IJ9HUU1E83E.MEDI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3992562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62000"/>
            <a:ext cx="6705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Very near to natural arm.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More accurate than the existing smart arms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Non invasive process and arms are removable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Less cost compared to existing surgical arms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200400"/>
            <a:ext cx="67056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Complexity in processing of brain waves</a:t>
            </a:r>
          </a:p>
          <a:p>
            <a:pPr>
              <a:buFont typeface="Wingdings" pitchFamily="2" charset="2"/>
              <a:buChar char="§"/>
            </a:pPr>
            <a:r>
              <a:rPr lang="en-US" sz="2300" dirty="0" smtClean="0"/>
              <a:t>User has to undergo prolonged training to get good accuracy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762000"/>
            <a:ext cx="6324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for future works</a:t>
            </a:r>
          </a:p>
          <a:p>
            <a:pPr>
              <a:buFont typeface="Arial" pitchFamily="34" charset="0"/>
              <a:buChar char="•"/>
            </a:pPr>
            <a:endParaRPr lang="en-US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Mind controlled Humanoid robots 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Home automation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Screen mobile phone calls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Automatic driving of wheelchair and car from brain thoughts</a:t>
            </a:r>
          </a:p>
          <a:p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1897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447800"/>
            <a:ext cx="7696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[1] </a:t>
            </a:r>
            <a:r>
              <a:rPr lang="en-US" sz="2200" dirty="0" err="1" smtClean="0"/>
              <a:t>Luzheng</a:t>
            </a:r>
            <a:r>
              <a:rPr lang="en-US" sz="2200" dirty="0" smtClean="0"/>
              <a:t> Bi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Xin</a:t>
            </a:r>
            <a:r>
              <a:rPr lang="en-US" sz="2200" i="1" dirty="0" smtClean="0"/>
              <a:t>-An Fan, </a:t>
            </a:r>
            <a:r>
              <a:rPr lang="en-US" sz="2200" i="1" dirty="0" err="1" smtClean="0"/>
              <a:t>Yili</a:t>
            </a:r>
            <a:r>
              <a:rPr lang="en-US" sz="2200" i="1" dirty="0" smtClean="0"/>
              <a:t> Liu, “EEG-Based Brain- Controlled</a:t>
            </a:r>
          </a:p>
          <a:p>
            <a:r>
              <a:rPr lang="en-US" sz="2200" dirty="0" smtClean="0"/>
              <a:t>Mobile Robots: A Survey </a:t>
            </a:r>
            <a:r>
              <a:rPr lang="en-US" sz="2200" i="1" dirty="0" smtClean="0"/>
              <a:t>“, IEEE transaction on human machine</a:t>
            </a:r>
          </a:p>
          <a:p>
            <a:r>
              <a:rPr lang="en-US" sz="2200" i="1" dirty="0" smtClean="0"/>
              <a:t>systems”, vol. 43, March 2013, pp. 161-176.</a:t>
            </a:r>
          </a:p>
          <a:p>
            <a:r>
              <a:rPr lang="en-US" sz="2200" dirty="0" smtClean="0"/>
              <a:t>[2] Wei Li, </a:t>
            </a:r>
            <a:r>
              <a:rPr lang="en-US" sz="2200" dirty="0" err="1" smtClean="0"/>
              <a:t>Christain</a:t>
            </a:r>
            <a:r>
              <a:rPr lang="en-US" sz="2200" dirty="0" smtClean="0"/>
              <a:t> </a:t>
            </a:r>
            <a:r>
              <a:rPr lang="en-US" sz="2200" dirty="0" err="1" smtClean="0"/>
              <a:t>Jaramillo,Yunyi</a:t>
            </a:r>
            <a:r>
              <a:rPr lang="en-US" sz="2200" dirty="0" smtClean="0"/>
              <a:t> Li, “Development of Mind Control System for humanoid Robot through a Brain Computer Interface”, </a:t>
            </a:r>
            <a:r>
              <a:rPr lang="en-US" sz="2200" i="1" dirty="0" smtClean="0"/>
              <a:t>IEEE, International Conference on Intelligent Systems Design and Engineering Application, 2012,</a:t>
            </a:r>
          </a:p>
          <a:p>
            <a:r>
              <a:rPr lang="en-US" sz="2200" dirty="0" smtClean="0"/>
              <a:t>pp. 679-682.</a:t>
            </a:r>
          </a:p>
          <a:p>
            <a:r>
              <a:rPr lang="en-US" sz="2200" dirty="0" smtClean="0"/>
              <a:t>[3] Jose del R. </a:t>
            </a:r>
            <a:r>
              <a:rPr lang="en-US" sz="2200" dirty="0" err="1" smtClean="0"/>
              <a:t>Millan</a:t>
            </a:r>
            <a:r>
              <a:rPr lang="en-US" sz="2200" dirty="0" smtClean="0"/>
              <a:t>, Frederic </a:t>
            </a:r>
            <a:r>
              <a:rPr lang="en-US" sz="2200" dirty="0" err="1" smtClean="0"/>
              <a:t>Renkens</a:t>
            </a:r>
            <a:r>
              <a:rPr lang="en-US" sz="2200" dirty="0" smtClean="0"/>
              <a:t>, </a:t>
            </a:r>
            <a:r>
              <a:rPr lang="en-US" sz="2200" dirty="0" err="1" smtClean="0"/>
              <a:t>Josep</a:t>
            </a:r>
            <a:r>
              <a:rPr lang="en-US" sz="2200" dirty="0" smtClean="0"/>
              <a:t> </a:t>
            </a:r>
            <a:r>
              <a:rPr lang="en-US" sz="2200" dirty="0" err="1" smtClean="0"/>
              <a:t>Mouriño</a:t>
            </a:r>
            <a:r>
              <a:rPr lang="en-US" sz="2200" dirty="0" smtClean="0"/>
              <a:t>, “Noninvasive</a:t>
            </a:r>
          </a:p>
          <a:p>
            <a:r>
              <a:rPr lang="en-US" sz="2200" dirty="0" smtClean="0"/>
              <a:t>Brain-Actuated Control of a Mobile Robot by Human EEG” </a:t>
            </a:r>
            <a:r>
              <a:rPr lang="en-US" sz="2200" i="1" dirty="0" smtClean="0"/>
              <a:t>IEEE</a:t>
            </a:r>
          </a:p>
          <a:p>
            <a:r>
              <a:rPr lang="en-US" sz="2200" i="1" dirty="0" smtClean="0"/>
              <a:t>Transactions on Biomedical Engineering, vol. 51, June 2004, pp.</a:t>
            </a:r>
          </a:p>
          <a:p>
            <a:r>
              <a:rPr lang="en-US" sz="2200" dirty="0" smtClean="0"/>
              <a:t>1026-1033.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192"/>
            <a:ext cx="62484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  <a:p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Computer Interface</a:t>
            </a:r>
          </a:p>
          <a:p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Preliminary Results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Merits and Demerits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for future works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Rohith\Desktop\SEMINARS\MESAprosar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3788" y="1995488"/>
            <a:ext cx="3810000" cy="391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270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447800"/>
            <a:ext cx="7946534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</a:t>
            </a:r>
            <a:r>
              <a:rPr lang="en-US" sz="2300" b="1" dirty="0" smtClean="0"/>
              <a:t>Electroencephalography</a:t>
            </a:r>
            <a:r>
              <a:rPr lang="en-US" sz="2300" dirty="0" smtClean="0"/>
              <a:t> (EEG) method to record electrical</a:t>
            </a:r>
          </a:p>
          <a:p>
            <a:pPr algn="just"/>
            <a:r>
              <a:rPr lang="en-US" sz="2300" dirty="0" smtClean="0"/>
              <a:t>activity of the brain. It is typically noninvasive, with the </a:t>
            </a:r>
          </a:p>
          <a:p>
            <a:pPr algn="just"/>
            <a:r>
              <a:rPr lang="en-US" sz="2300" dirty="0" smtClean="0"/>
              <a:t>Electrodes used as sensors placed along the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scalp.</a:t>
            </a:r>
          </a:p>
          <a:p>
            <a:pPr algn="just"/>
            <a:endParaRPr lang="en-US" sz="2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300" b="1" dirty="0" smtClean="0"/>
              <a:t>Prosthetics </a:t>
            </a:r>
            <a:r>
              <a:rPr lang="en-US" sz="2300" dirty="0" smtClean="0"/>
              <a:t>are the artificial device either external or implanted </a:t>
            </a:r>
          </a:p>
          <a:p>
            <a:pPr algn="just"/>
            <a:r>
              <a:rPr lang="en-US" sz="2300" dirty="0" smtClean="0"/>
              <a:t>that replaces a missing body part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endParaRPr lang="en-US" sz="2300" dirty="0"/>
          </a:p>
        </p:txBody>
      </p:sp>
      <p:sp>
        <p:nvSpPr>
          <p:cNvPr id="6" name="Right Arrow 5"/>
          <p:cNvSpPr/>
          <p:nvPr/>
        </p:nvSpPr>
        <p:spPr>
          <a:xfrm>
            <a:off x="1371600" y="4267200"/>
            <a:ext cx="1219200" cy="53340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1" y="4267200"/>
            <a:ext cx="58673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Study of development of prosthetic arm that can  be controlled  by brain thoughts with the help of EEG sensors. 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22213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7391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About 15% of the world's population suffers from </a:t>
            </a:r>
            <a:r>
              <a:rPr lang="en-US" sz="2300" dirty="0" smtClean="0"/>
              <a:t>any </a:t>
            </a:r>
            <a:r>
              <a:rPr lang="en-US" sz="2300" dirty="0" smtClean="0"/>
              <a:t>form of disability.</a:t>
            </a:r>
          </a:p>
          <a:p>
            <a:pPr algn="just">
              <a:buFont typeface="Arial" pitchFamily="34" charset="0"/>
              <a:buChar char="•"/>
            </a:pPr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There are over 10 million amputees worldwide, out of which 30% are arm amputees.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Existing prosthetic arms/limbs are not very</a:t>
            </a:r>
          </a:p>
          <a:p>
            <a:r>
              <a:rPr lang="en-US" sz="2300" dirty="0" smtClean="0"/>
              <a:t>natural in terms of operation and interaction with the</a:t>
            </a:r>
          </a:p>
          <a:p>
            <a:r>
              <a:rPr lang="en-US" sz="2300" dirty="0" smtClean="0"/>
              <a:t>environment. </a:t>
            </a:r>
          </a:p>
          <a:p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They require undergoing </a:t>
            </a:r>
            <a:r>
              <a:rPr lang="en-US" sz="2300" dirty="0" smtClean="0"/>
              <a:t> </a:t>
            </a:r>
            <a:r>
              <a:rPr lang="en-US" sz="2300" dirty="0" smtClean="0"/>
              <a:t>invasive </a:t>
            </a:r>
            <a:r>
              <a:rPr lang="en-US" sz="2300" dirty="0" smtClean="0"/>
              <a:t>surgical</a:t>
            </a:r>
          </a:p>
          <a:p>
            <a:r>
              <a:rPr lang="en-US" sz="2300" dirty="0" smtClean="0"/>
              <a:t>Procedure.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685800"/>
            <a:ext cx="48536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COMPUTER INTERFACE</a:t>
            </a:r>
            <a:endParaRPr lang="en-US" sz="3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7162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A </a:t>
            </a:r>
            <a:r>
              <a:rPr lang="en-US" sz="2300" b="1" dirty="0" smtClean="0"/>
              <a:t>brain–computer interface</a:t>
            </a:r>
            <a:r>
              <a:rPr lang="en-US" sz="2300" dirty="0" smtClean="0"/>
              <a:t> (</a:t>
            </a:r>
            <a:r>
              <a:rPr lang="en-US" sz="2300" b="1" dirty="0" smtClean="0"/>
              <a:t>BCI</a:t>
            </a:r>
            <a:r>
              <a:rPr lang="en-US" sz="2300" dirty="0" smtClean="0"/>
              <a:t>),  or </a:t>
            </a:r>
            <a:r>
              <a:rPr lang="en-US" sz="2300" b="1" dirty="0" smtClean="0"/>
              <a:t>mind-machine interface</a:t>
            </a:r>
            <a:r>
              <a:rPr lang="en-US" sz="2300" dirty="0" smtClean="0"/>
              <a:t> (</a:t>
            </a:r>
            <a:r>
              <a:rPr lang="en-US" sz="2300" b="1" dirty="0" smtClean="0"/>
              <a:t>MMI</a:t>
            </a:r>
            <a:r>
              <a:rPr lang="en-US" sz="2300" dirty="0" smtClean="0"/>
              <a:t>), is a direct communication pathway between brain and an external device.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/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The external devices are controlled using brain waves captured by EEG technique</a:t>
            </a:r>
            <a:endParaRPr lang="en-US" sz="2300" dirty="0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1371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Signal acquisition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4038600"/>
            <a:ext cx="1600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Signal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362200" y="44958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029200" y="45720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1447800" y="5257800"/>
            <a:ext cx="3048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48768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24600" y="4038600"/>
            <a:ext cx="1676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(prosthetic arm)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" y="6096000"/>
            <a:ext cx="1752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Signal detection (EEG Sensors)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609600"/>
            <a:ext cx="38831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US" sz="3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276600"/>
            <a:ext cx="83058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The architecture of the proposed design has 4 units.</a:t>
            </a:r>
          </a:p>
          <a:p>
            <a:endParaRPr lang="en-US" sz="2300" dirty="0" smtClean="0"/>
          </a:p>
          <a:p>
            <a:r>
              <a:rPr lang="en-US" sz="2300" dirty="0" smtClean="0"/>
              <a:t>1- The Input Unit – EEG sensors</a:t>
            </a:r>
          </a:p>
          <a:p>
            <a:endParaRPr lang="en-US" sz="2300" dirty="0" smtClean="0"/>
          </a:p>
          <a:p>
            <a:r>
              <a:rPr lang="en-US" sz="2300" dirty="0" smtClean="0"/>
              <a:t>2- The Processing Unit – Pattern recognition</a:t>
            </a:r>
          </a:p>
          <a:p>
            <a:endParaRPr lang="en-US" sz="2300" dirty="0" smtClean="0"/>
          </a:p>
          <a:p>
            <a:r>
              <a:rPr lang="en-US" sz="2300" dirty="0" smtClean="0"/>
              <a:t>3- The Electro-Mechanical Unit - The arm</a:t>
            </a:r>
          </a:p>
          <a:p>
            <a:endParaRPr lang="en-US" sz="2300" dirty="0" smtClean="0"/>
          </a:p>
          <a:p>
            <a:r>
              <a:rPr lang="en-US" sz="2300" dirty="0" smtClean="0"/>
              <a:t>4- The Interface Unit – Smart sensor network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1143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EEG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Sensors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Placed on 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1447800"/>
            <a:ext cx="12192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371600"/>
            <a:ext cx="1981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1524000"/>
            <a:ext cx="1752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2057400"/>
            <a:ext cx="1752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Electro mechanical unit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2743200"/>
            <a:ext cx="1752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905000" y="2324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</p:cNvCxnSpPr>
          <p:nvPr/>
        </p:nvCxnSpPr>
        <p:spPr>
          <a:xfrm flipV="1">
            <a:off x="7162800" y="2895600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7315200" y="22860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3"/>
          </p:cNvCxnSpPr>
          <p:nvPr/>
        </p:nvCxnSpPr>
        <p:spPr>
          <a:xfrm rot="10800000" flipV="1">
            <a:off x="7162800" y="16764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62800" y="18288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467600" y="2057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3"/>
          </p:cNvCxnSpPr>
          <p:nvPr/>
        </p:nvCxnSpPr>
        <p:spPr>
          <a:xfrm rot="10800000" flipV="1">
            <a:off x="7162800" y="2287588"/>
            <a:ext cx="533400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1905000"/>
            <a:ext cx="9560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bluetooth</a:t>
            </a:r>
            <a:endParaRPr 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133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bee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38600" y="2514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609600"/>
            <a:ext cx="624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UcPeriod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Unit</a:t>
            </a:r>
          </a:p>
          <a:p>
            <a:pPr marL="514350" indent="-514350">
              <a:buAutoNum type="alphaUcPeriod"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itchFamily="34" charset="0"/>
              <a:buChar char="•"/>
            </a:pPr>
            <a:endParaRPr lang="en-US" sz="2300" dirty="0" smtClean="0"/>
          </a:p>
          <a:p>
            <a:pPr algn="just">
              <a:buFont typeface="Arial" pitchFamily="34" charset="0"/>
              <a:buChar char="•"/>
            </a:pP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990600" y="838200"/>
            <a:ext cx="70104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300" dirty="0" smtClean="0">
                <a:solidFill>
                  <a:prstClr val="black"/>
                </a:solidFill>
                <a:latin typeface="+mj-lt"/>
              </a:rPr>
              <a:t>EEG sensors used to capture the brain waves.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300" dirty="0" smtClean="0">
                <a:latin typeface="+mj-lt"/>
              </a:rPr>
              <a:t>EEG signals are acquired using the Emotiv EPOC wireless recording headset bearing 14 channels.</a:t>
            </a:r>
          </a:p>
          <a:p>
            <a:pPr>
              <a:buFont typeface="Arial" pitchFamily="34" charset="0"/>
              <a:buChar char="•"/>
            </a:pPr>
            <a:endParaRPr lang="en-US" sz="23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300" dirty="0" smtClean="0">
                <a:latin typeface="+mj-lt"/>
              </a:rPr>
              <a:t>14 sensors arranged according to the international 10-20 System as shown in Figure 2</a:t>
            </a:r>
            <a:endParaRPr lang="en-US" sz="23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33800"/>
            <a:ext cx="2590800" cy="258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609600"/>
            <a:ext cx="77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/>
            <a:r>
              <a:rPr lang="en-US" sz="3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Contd…</a:t>
            </a:r>
            <a:r>
              <a:rPr lang="en-US" sz="2400" dirty="0" smtClean="0"/>
              <a:t>.</a:t>
            </a:r>
            <a:endParaRPr lang="en-US" sz="2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295400"/>
            <a:ext cx="7239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300" dirty="0" smtClean="0">
                <a:solidFill>
                  <a:prstClr val="black"/>
                </a:solidFill>
              </a:rPr>
              <a:t>Brain signals are captured by an array of advanced EEG sensors.</a:t>
            </a:r>
          </a:p>
          <a:p>
            <a:pPr lvl="0" algn="just">
              <a:buFont typeface="Arial" pitchFamily="34" charset="0"/>
              <a:buChar char="•"/>
            </a:pPr>
            <a:endParaRPr lang="en-US" sz="2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300" dirty="0" smtClean="0">
                <a:solidFill>
                  <a:prstClr val="black"/>
                </a:solidFill>
              </a:rPr>
              <a:t>The headset detects and converts the signal into digital form.</a:t>
            </a:r>
          </a:p>
          <a:p>
            <a:pPr lvl="0" algn="just">
              <a:buFont typeface="Arial" pitchFamily="34" charset="0"/>
              <a:buChar char="•"/>
            </a:pPr>
            <a:endParaRPr lang="en-US" sz="2300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300" dirty="0" smtClean="0">
                <a:solidFill>
                  <a:prstClr val="black"/>
                </a:solidFill>
              </a:rPr>
              <a:t>The digitalized signals are then sent to processing unit via low power and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300" dirty="0" smtClean="0">
                <a:solidFill>
                  <a:prstClr val="black"/>
                </a:solidFill>
              </a:rPr>
              <a:t>secure connectivity using Bluetooth technology.</a:t>
            </a:r>
          </a:p>
        </p:txBody>
      </p:sp>
      <p:pic>
        <p:nvPicPr>
          <p:cNvPr id="6" name="Picture 2" descr="C:\Users\Rohith\Desktop\SEMINARS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419600"/>
            <a:ext cx="2971800" cy="2209800"/>
          </a:xfrm>
          <a:prstGeom prst="rect">
            <a:avLst/>
          </a:prstGeom>
          <a:noFill/>
        </p:spPr>
      </p:pic>
      <p:pic>
        <p:nvPicPr>
          <p:cNvPr id="1026" name="Picture 2" descr="C:\Users\Rohith\Desktop\SEMINAR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648200"/>
            <a:ext cx="2933700" cy="1744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818</Words>
  <Application>Microsoft Office PowerPoint</Application>
  <PresentationFormat>On-screen Show (4:3)</PresentationFormat>
  <Paragraphs>149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Rohith</dc:creator>
  <cp:lastModifiedBy>IDAMTA-PC4</cp:lastModifiedBy>
  <cp:revision>129</cp:revision>
  <dcterms:created xsi:type="dcterms:W3CDTF">2017-03-16T07:38:36Z</dcterms:created>
  <dcterms:modified xsi:type="dcterms:W3CDTF">2017-10-09T13:52:30Z</dcterms:modified>
</cp:coreProperties>
</file>