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Default Extension="emf" ContentType="image/x-emf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56" r:id="rId4"/>
    <p:sldId id="261" r:id="rId5"/>
    <p:sldId id="290" r:id="rId6"/>
    <p:sldId id="262" r:id="rId7"/>
    <p:sldId id="291" r:id="rId8"/>
    <p:sldId id="292" r:id="rId9"/>
    <p:sldId id="289" r:id="rId10"/>
    <p:sldId id="264" r:id="rId11"/>
    <p:sldId id="286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7" r:id="rId21"/>
    <p:sldId id="288" r:id="rId22"/>
    <p:sldId id="272" r:id="rId23"/>
    <p:sldId id="273" r:id="rId24"/>
    <p:sldId id="274" r:id="rId25"/>
    <p:sldId id="275" r:id="rId26"/>
    <p:sldId id="276" r:id="rId27"/>
    <p:sldId id="279" r:id="rId28"/>
    <p:sldId id="277" r:id="rId29"/>
    <p:sldId id="280" r:id="rId30"/>
    <p:sldId id="281" r:id="rId31"/>
    <p:sldId id="283" r:id="rId32"/>
    <p:sldId id="282" r:id="rId33"/>
    <p:sldId id="284" r:id="rId34"/>
    <p:sldId id="285" r:id="rId35"/>
    <p:sldId id="293" r:id="rId36"/>
    <p:sldId id="294" r:id="rId3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26" y="-72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/>
          <a:lstStyle/>
          <a:p>
            <a:fld id="{DBE536F2-DB18-4B98-8323-ACA20EBFEF4D}" type="datetimeFigureOut">
              <a:rPr lang="en-US" smtClean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/>
          <a:lstStyle/>
          <a:p>
            <a:fld id="{661386B3-A04B-47E0-929B-B99796B86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1" r:id="rId14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</a:t>
            </a:r>
            <a:r>
              <a:rPr lang="en-US" sz="3600" dirty="0" smtClean="0"/>
              <a:t>Language </a:t>
            </a:r>
            <a:r>
              <a:rPr lang="en-US" sz="3600" dirty="0"/>
              <a:t>Integrated </a:t>
            </a:r>
            <a:r>
              <a:rPr lang="en-US" sz="3600" dirty="0" smtClean="0"/>
              <a:t>Query  (LINQ)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752600"/>
            <a:ext cx="967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Language-Integrated Query (LINQ) is an innovation introduced in Visual Studio 2008 and .NET Framework version 3.5 that bridges the gap between the world of objects and the world of data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LINQ</a:t>
            </a:r>
            <a:r>
              <a:rPr lang="en-US" sz="2400" dirty="0"/>
              <a:t>, pronounced "link</a:t>
            </a:r>
            <a:r>
              <a:rPr lang="en-US" sz="2400" dirty="0" smtClean="0"/>
              <a:t>“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LINQ </a:t>
            </a:r>
            <a:r>
              <a:rPr lang="en-US" sz="2400" dirty="0"/>
              <a:t>enables the query of data from any type of data source, including databases, XML, List, Array and so on.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8037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LINQ </a:t>
            </a:r>
            <a:r>
              <a:rPr lang="en-US" b="1" dirty="0" smtClean="0"/>
              <a:t>Providers :</a:t>
            </a:r>
            <a:endParaRPr lang="en-US" altLang="en-US" b="1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838200" y="1447800"/>
            <a:ext cx="7772400" cy="4114800"/>
          </a:xfrm>
          <a:prstGeom prst="rect">
            <a:avLst/>
          </a:prstGeom>
        </p:spPr>
        <p:txBody>
          <a:bodyPr/>
          <a:lstStyle>
            <a:lvl1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76407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09049" indent="-232641" algn="l" defTabSz="7528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0839" indent="-241789" algn="l" defTabSz="7528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070243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650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058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9465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LINQ to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LINQ to SQL (formerly known as DLINQ)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LINQ to XML (formerly known as XLINQ)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LINQ to Entities (ADO.NET Entities)</a:t>
            </a:r>
          </a:p>
        </p:txBody>
      </p:sp>
    </p:spTree>
    <p:extLst>
      <p:ext uri="{BB962C8B-B14F-4D97-AF65-F5344CB8AC3E}">
        <p14:creationId xmlns:p14="http://schemas.microsoft.com/office/powerpoint/2010/main" val="11323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21920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 LINQ </a:t>
            </a:r>
            <a:r>
              <a:rPr lang="en-US" sz="3200" dirty="0">
                <a:latin typeface="+mj-lt"/>
              </a:rPr>
              <a:t>to </a:t>
            </a:r>
            <a:r>
              <a:rPr lang="en-US" sz="3200" dirty="0" smtClean="0">
                <a:latin typeface="+mj-lt"/>
              </a:rPr>
              <a:t>Twitter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 LINQ </a:t>
            </a:r>
            <a:r>
              <a:rPr lang="en-US" sz="3200" dirty="0">
                <a:latin typeface="+mj-lt"/>
              </a:rPr>
              <a:t>to Google </a:t>
            </a:r>
            <a:r>
              <a:rPr lang="en-US" sz="3200" dirty="0" smtClean="0">
                <a:latin typeface="+mj-lt"/>
              </a:rPr>
              <a:t>(</a:t>
            </a:r>
            <a:r>
              <a:rPr lang="en-US" sz="3200" dirty="0" smtClean="0"/>
              <a:t>GLINQ)</a:t>
            </a:r>
            <a:r>
              <a:rPr lang="en-US" sz="3200" dirty="0"/>
              <a:t> </a:t>
            </a:r>
            <a:endParaRPr lang="en-US" sz="32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</a:t>
            </a:r>
            <a:r>
              <a:rPr lang="en-US" sz="3200" dirty="0">
                <a:latin typeface="+mj-lt"/>
              </a:rPr>
              <a:t>to FQL (Facebook Query Language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</a:t>
            </a:r>
            <a:r>
              <a:rPr lang="en-US" sz="3200" dirty="0">
                <a:latin typeface="+mj-lt"/>
              </a:rPr>
              <a:t>to </a:t>
            </a:r>
            <a:r>
              <a:rPr lang="en-US" sz="3200" dirty="0" smtClean="0">
                <a:latin typeface="+mj-lt"/>
              </a:rPr>
              <a:t>Amazon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</a:t>
            </a:r>
            <a:r>
              <a:rPr lang="en-US" sz="3200" dirty="0">
                <a:latin typeface="+mj-lt"/>
              </a:rPr>
              <a:t>to </a:t>
            </a:r>
            <a:r>
              <a:rPr lang="en-US" sz="3200" dirty="0" smtClean="0">
                <a:latin typeface="+mj-lt"/>
              </a:rPr>
              <a:t>SAP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CRM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</a:t>
            </a:r>
            <a:r>
              <a:rPr lang="en-US" sz="3200" dirty="0" err="1" smtClean="0">
                <a:latin typeface="+mj-lt"/>
              </a:rPr>
              <a:t>Sharepoint</a:t>
            </a:r>
            <a:endParaRPr lang="en-US" sz="32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Flickr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Excel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Parallel(PLINQ)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LINQ to JSON etc….</a:t>
            </a:r>
            <a:endParaRPr lang="en-US" sz="3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LINQ </a:t>
            </a:r>
            <a:r>
              <a:rPr lang="en-US" b="1" dirty="0" smtClean="0"/>
              <a:t>Providers (Contd.) :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82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PT\LINQ\LINQt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8153400" cy="59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04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LINQ </a:t>
            </a:r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Operators :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096027"/>
            <a:ext cx="5562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Projecting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Ordering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Grouping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Conversions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Aggregation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Quantifiers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Generation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Elements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Joining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Partition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529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799190" cy="621775"/>
          </a:xfrm>
        </p:spPr>
        <p:txBody>
          <a:bodyPr/>
          <a:lstStyle/>
          <a:p>
            <a:r>
              <a:rPr lang="en-US" b="1" dirty="0"/>
              <a:t>Filtering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757" y="914400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Where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The</a:t>
            </a:r>
            <a:r>
              <a:rPr lang="en-US" sz="2400" dirty="0"/>
              <a:t> </a:t>
            </a:r>
            <a:r>
              <a:rPr lang="en-US" sz="2400" i="1" dirty="0"/>
              <a:t>Where</a:t>
            </a:r>
            <a:r>
              <a:rPr lang="en-US" sz="2400" dirty="0"/>
              <a:t> operator generally translates to a WHERE clause when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working </a:t>
            </a:r>
            <a:r>
              <a:rPr lang="en-US" sz="2400" dirty="0"/>
              <a:t>with a relational database and has an associated keyword in C# 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740" y="3886200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OfType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         The</a:t>
            </a:r>
            <a:r>
              <a:rPr lang="en-US" sz="2400" dirty="0"/>
              <a:t> </a:t>
            </a:r>
            <a:r>
              <a:rPr lang="en-US" sz="2400" i="1" dirty="0" err="1"/>
              <a:t>OfType</a:t>
            </a:r>
            <a:r>
              <a:rPr lang="en-US" sz="2400" dirty="0"/>
              <a:t> operator can be used to coax a non-generic collection </a:t>
            </a:r>
            <a:r>
              <a:rPr lang="en-US" sz="2400" dirty="0" smtClean="0"/>
              <a:t>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(</a:t>
            </a:r>
            <a:r>
              <a:rPr lang="en-US" sz="2400" dirty="0"/>
              <a:t>like an </a:t>
            </a:r>
            <a:r>
              <a:rPr lang="en-US" sz="2400" i="1" dirty="0" err="1"/>
              <a:t>ArrayList</a:t>
            </a:r>
            <a:r>
              <a:rPr lang="en-US" sz="2400" dirty="0"/>
              <a:t>) into a LINQ query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828800" y="2362200"/>
            <a:ext cx="8305800" cy="1676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2" y="2438504"/>
            <a:ext cx="7802018" cy="145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713457" y="5172205"/>
            <a:ext cx="8839200" cy="1524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0"/>
            <a:ext cx="80581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3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45" y="152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Projecting : 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690" y="798731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Select : It selects value from collection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878" y="3748123"/>
            <a:ext cx="809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SelectMany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:  It selects value from multiple collection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022958" y="1221536"/>
            <a:ext cx="8610600" cy="2438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60" y="1371600"/>
            <a:ext cx="7924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1105422" y="4209788"/>
            <a:ext cx="8610600" cy="2438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55" y="4462994"/>
            <a:ext cx="7870825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5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438" y="11430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OrderBy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OrderByDescending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ThenBy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ThenByDescending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Reverse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72437" y="3657600"/>
            <a:ext cx="8610600" cy="2438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5" y="3733800"/>
            <a:ext cx="814870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3385" y="3081992"/>
            <a:ext cx="79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OrderBy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:</a:t>
            </a:r>
            <a:r>
              <a:rPr lang="en-US" sz="2400" dirty="0"/>
              <a:t>Sorts the elements of a sequence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907093" y="1344272"/>
            <a:ext cx="10058400" cy="3200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30" y="1447800"/>
            <a:ext cx="960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8051" y="527889"/>
            <a:ext cx="1010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ThenBy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: </a:t>
            </a:r>
            <a:r>
              <a:rPr lang="en-US" sz="2400" dirty="0"/>
              <a:t>Performs a subsequent ordering of the elements in a sequence 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381" y="4648200"/>
            <a:ext cx="967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Reverse : </a:t>
            </a:r>
            <a:r>
              <a:rPr lang="en-US" sz="2400" dirty="0"/>
              <a:t>Inverts the order of the elements in a sequence.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85381" y="5290914"/>
            <a:ext cx="9372600" cy="1447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36" y="5471889"/>
            <a:ext cx="4343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: groups the elements of a sequence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99787" y="3429000"/>
            <a:ext cx="9144000" cy="2209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87" y="3586227"/>
            <a:ext cx="8686800" cy="189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1645" y="1524000"/>
            <a:ext cx="899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GroupBy</a:t>
            </a:r>
            <a:r>
              <a:rPr lang="en-US" sz="2400" dirty="0" smtClean="0"/>
              <a:t> operators </a:t>
            </a:r>
            <a:r>
              <a:rPr lang="en-US" sz="2400" dirty="0"/>
              <a:t>return a sequence of </a:t>
            </a:r>
            <a:r>
              <a:rPr lang="en-US" sz="2400" i="1" dirty="0" err="1"/>
              <a:t>IGrouping</a:t>
            </a:r>
            <a:r>
              <a:rPr lang="en-US" sz="2400" i="1" dirty="0"/>
              <a:t>&lt;K,V&gt;</a:t>
            </a:r>
            <a:r>
              <a:rPr lang="en-US" sz="2400" dirty="0"/>
              <a:t> objects. This interface specifies that the object exposes a Key property, and this Key property will represent the grouping value.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6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179" y="0"/>
            <a:ext cx="82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Conversion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1173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err="1" smtClean="0"/>
              <a:t>AsEnumerable</a:t>
            </a:r>
            <a:r>
              <a:rPr lang="en-US" sz="2400" i="1" dirty="0" smtClean="0"/>
              <a:t>():</a:t>
            </a:r>
          </a:p>
          <a:p>
            <a:r>
              <a:rPr lang="en-US" sz="2400" dirty="0" smtClean="0"/>
              <a:t>         It makes </a:t>
            </a:r>
            <a:r>
              <a:rPr lang="en-US" sz="2400" dirty="0"/>
              <a:t>a </a:t>
            </a:r>
            <a:r>
              <a:rPr lang="en-US" sz="2400" dirty="0" err="1"/>
              <a:t>queryable</a:t>
            </a:r>
            <a:r>
              <a:rPr lang="en-US" sz="2400" dirty="0"/>
              <a:t> sequence (a sequence backed by a LINQ provider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and </a:t>
            </a:r>
            <a:r>
              <a:rPr lang="en-US" sz="2400" dirty="0"/>
              <a:t>typically a remote </a:t>
            </a:r>
            <a:r>
              <a:rPr lang="en-US" sz="2400" dirty="0" err="1"/>
              <a:t>datasource</a:t>
            </a:r>
            <a:r>
              <a:rPr lang="en-US" sz="2400" dirty="0"/>
              <a:t>, like a database) into an in-memory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collection(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&lt;T&gt;)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err="1" smtClean="0"/>
              <a:t>AsQueryable</a:t>
            </a:r>
            <a:r>
              <a:rPr lang="en-US" sz="2400" i="1" dirty="0" smtClean="0"/>
              <a:t>():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        It </a:t>
            </a:r>
            <a:r>
              <a:rPr lang="en-US" sz="2400" dirty="0"/>
              <a:t>makes an in-memory collection appear as if it is backed by a remote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LINQ provider(</a:t>
            </a:r>
            <a:r>
              <a:rPr lang="en-US" sz="2400" dirty="0" err="1" smtClean="0"/>
              <a:t>Iqueryable</a:t>
            </a:r>
            <a:r>
              <a:rPr lang="en-US" sz="2400" dirty="0" smtClean="0"/>
              <a:t>&lt;T&gt;)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err="1" smtClean="0"/>
              <a:t>OfType</a:t>
            </a:r>
            <a:r>
              <a:rPr lang="en-US" sz="2400" i="1" dirty="0" smtClean="0"/>
              <a:t>&lt;Type&gt;():  </a:t>
            </a:r>
          </a:p>
          <a:p>
            <a:r>
              <a:rPr lang="en-US" sz="2400" i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</a:t>
            </a:r>
            <a:r>
              <a:rPr lang="en-US" sz="2400" dirty="0" smtClean="0"/>
              <a:t>Converts </a:t>
            </a:r>
            <a:r>
              <a:rPr lang="en-US" sz="2400" dirty="0"/>
              <a:t>a non-generic </a:t>
            </a:r>
            <a:r>
              <a:rPr lang="en-US" sz="2400" dirty="0" err="1"/>
              <a:t>IEnumerable</a:t>
            </a:r>
            <a:r>
              <a:rPr lang="en-US" sz="2400" dirty="0"/>
              <a:t> collection to one of </a:t>
            </a:r>
            <a:r>
              <a:rPr lang="en-US" sz="2400" dirty="0" err="1"/>
              <a:t>IEnumerable</a:t>
            </a:r>
            <a:r>
              <a:rPr lang="en-US" sz="2400" dirty="0"/>
              <a:t>&lt;T&gt;.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Alternately </a:t>
            </a:r>
            <a:r>
              <a:rPr lang="en-US" sz="2400" dirty="0"/>
              <a:t>converts a generic </a:t>
            </a:r>
            <a:r>
              <a:rPr lang="en-US" sz="2400" dirty="0" err="1"/>
              <a:t>IEnumerable</a:t>
            </a:r>
            <a:r>
              <a:rPr lang="en-US" sz="2400" dirty="0"/>
              <a:t>&lt;T&gt; to another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generic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&lt;R</a:t>
            </a:r>
            <a:r>
              <a:rPr lang="en-US" sz="2400" dirty="0"/>
              <a:t>&gt;  by attempting to cast each element from type T to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type</a:t>
            </a:r>
            <a:r>
              <a:rPr lang="en-US" sz="2400" dirty="0"/>
              <a:t> R. In both cases, only the subset of elements successfully cast to the target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type </a:t>
            </a:r>
            <a:r>
              <a:rPr lang="en-US" sz="2400" dirty="0"/>
              <a:t>are included. No exceptions are thrown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7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PT\LINQ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86" y="304800"/>
            <a:ext cx="893001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79" y="0"/>
            <a:ext cx="82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Conversion Operators (Contd.)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923" y="838200"/>
            <a:ext cx="1188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Cast&lt;Type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&gt;():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          Converts </a:t>
            </a:r>
            <a:r>
              <a:rPr lang="en-US" sz="2400" dirty="0"/>
              <a:t>a non-generic </a:t>
            </a:r>
            <a:r>
              <a:rPr lang="en-US" sz="2400" dirty="0" err="1"/>
              <a:t>IEnumerable</a:t>
            </a:r>
            <a:r>
              <a:rPr lang="en-US" sz="2400" dirty="0"/>
              <a:t> collection to one of </a:t>
            </a:r>
            <a:r>
              <a:rPr lang="en-US" sz="2400" dirty="0" err="1"/>
              <a:t>IEnumerable</a:t>
            </a:r>
            <a:r>
              <a:rPr lang="en-US" sz="2400" dirty="0"/>
              <a:t>&lt;T&gt; by </a:t>
            </a:r>
            <a:r>
              <a:rPr lang="en-US" sz="2400" dirty="0" smtClean="0"/>
              <a:t>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casting </a:t>
            </a:r>
            <a:r>
              <a:rPr lang="en-US" sz="2400" dirty="0"/>
              <a:t>each element to type T. Alternately converts </a:t>
            </a:r>
            <a:r>
              <a:rPr lang="en-US" sz="2400" dirty="0" smtClean="0"/>
              <a:t>a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generic</a:t>
            </a:r>
            <a:r>
              <a:rPr lang="en-US" sz="2400" dirty="0"/>
              <a:t> </a:t>
            </a:r>
            <a:r>
              <a:rPr lang="en-US" sz="2400" dirty="0" err="1"/>
              <a:t>IEnumerable</a:t>
            </a:r>
            <a:r>
              <a:rPr lang="en-US" sz="2400" dirty="0"/>
              <a:t>&lt;T&gt; </a:t>
            </a:r>
            <a:r>
              <a:rPr lang="en-US" sz="2400" dirty="0" smtClean="0"/>
              <a:t>to another generic 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&lt;R&gt;</a:t>
            </a:r>
          </a:p>
          <a:p>
            <a:r>
              <a:rPr lang="en-US" sz="2400" dirty="0" smtClean="0"/>
              <a:t>             by </a:t>
            </a:r>
            <a:r>
              <a:rPr lang="en-US" sz="2400" dirty="0"/>
              <a:t>casting each element from type T to type R.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Throws </a:t>
            </a:r>
            <a:r>
              <a:rPr lang="en-US" sz="2400" dirty="0"/>
              <a:t>an exception in any element cannot be cast to the indicated type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ToList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:</a:t>
            </a:r>
          </a:p>
          <a:p>
            <a:r>
              <a:rPr lang="en-US" sz="2400" dirty="0" smtClean="0"/>
              <a:t>             Creates </a:t>
            </a:r>
            <a:r>
              <a:rPr lang="en-US" sz="2400" dirty="0"/>
              <a:t>a List&lt;T&gt; from the collection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ToArray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             Creates </a:t>
            </a:r>
            <a:r>
              <a:rPr lang="en-US" sz="2400" dirty="0"/>
              <a:t>an array T[] from the collection</a:t>
            </a:r>
            <a:r>
              <a:rPr lang="en-US" sz="2400" dirty="0" smtClean="0"/>
              <a:t>.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160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655" y="1219200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ToDictionary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     Creates a Dictionary&lt;K, T&gt; from the collection, indexed by the key K. A user    </a:t>
            </a:r>
          </a:p>
          <a:p>
            <a:r>
              <a:rPr lang="en-US" sz="2400" dirty="0"/>
              <a:t>            supplied projection function extracts a key from each </a:t>
            </a:r>
            <a:r>
              <a:rPr lang="en-US" sz="2400" dirty="0" smtClean="0"/>
              <a:t>element.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ToLookup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     Creates a Lookup&lt;K, T&gt; from the collection, indexed by the key K. A user   </a:t>
            </a:r>
          </a:p>
          <a:p>
            <a:r>
              <a:rPr lang="en-US" sz="2400" dirty="0"/>
              <a:t>            supplied projection function extracts a key from each element.</a:t>
            </a: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179" y="152400"/>
            <a:ext cx="82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Conversion Operators (Contd.)</a:t>
            </a:r>
          </a:p>
        </p:txBody>
      </p:sp>
    </p:spTree>
    <p:extLst>
      <p:ext uri="{BB962C8B-B14F-4D97-AF65-F5344CB8AC3E}">
        <p14:creationId xmlns:p14="http://schemas.microsoft.com/office/powerpoint/2010/main" val="41893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Sets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Distinct</a:t>
            </a:r>
            <a:r>
              <a:rPr lang="en-US" sz="2400" dirty="0"/>
              <a:t> </a:t>
            </a:r>
            <a:r>
              <a:rPr lang="en-US" sz="2400" dirty="0" smtClean="0"/>
              <a:t>() : 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lang="en-US" sz="2400" dirty="0"/>
              <a:t>o remove duplicate </a:t>
            </a:r>
            <a:r>
              <a:rPr lang="en-US" sz="2400" dirty="0" smtClean="0"/>
              <a:t>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Union</a:t>
            </a:r>
            <a:r>
              <a:rPr lang="en-US" sz="2400" dirty="0"/>
              <a:t> () : returns the unique elements from two sequences</a:t>
            </a: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Intersect</a:t>
            </a:r>
            <a:r>
              <a:rPr lang="en-US" sz="2400" dirty="0"/>
              <a:t> </a:t>
            </a:r>
            <a:r>
              <a:rPr lang="en-US" sz="2400" dirty="0" smtClean="0"/>
              <a:t>() : </a:t>
            </a:r>
            <a:r>
              <a:rPr lang="en-US" sz="2400" dirty="0"/>
              <a:t>returns the intersection of two </a:t>
            </a:r>
            <a:r>
              <a:rPr lang="en-US" sz="2400" dirty="0" smtClean="0"/>
              <a:t>sequences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Except () :  </a:t>
            </a:r>
            <a:r>
              <a:rPr lang="en-US" sz="2400" dirty="0"/>
              <a:t>returns the difference of two sequences. 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81171" y="1676986"/>
            <a:ext cx="5029200" cy="5615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00614"/>
            <a:ext cx="417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981171" y="3177557"/>
            <a:ext cx="7205597" cy="5615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86" y="3207706"/>
            <a:ext cx="6662737" cy="50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942101" y="4669080"/>
            <a:ext cx="7205597" cy="5615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21" y="4733178"/>
            <a:ext cx="67548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 bwMode="auto">
          <a:xfrm>
            <a:off x="989522" y="6019800"/>
            <a:ext cx="7205597" cy="5615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76" y="6096598"/>
            <a:ext cx="65420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1625" y="20918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Aggregation Operators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86135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Average</a:t>
            </a:r>
            <a:r>
              <a:rPr lang="en-US" sz="2400" dirty="0"/>
              <a:t>, </a:t>
            </a:r>
            <a:r>
              <a:rPr lang="en-US" sz="2400" i="1" dirty="0"/>
              <a:t>Count</a:t>
            </a:r>
            <a:r>
              <a:rPr lang="en-US" sz="2400" dirty="0"/>
              <a:t>, </a:t>
            </a:r>
            <a:r>
              <a:rPr lang="en-US" sz="2400" i="1" dirty="0" err="1"/>
              <a:t>LongCount</a:t>
            </a:r>
            <a:r>
              <a:rPr lang="en-US" sz="2400" dirty="0"/>
              <a:t> (for big results), </a:t>
            </a:r>
            <a:r>
              <a:rPr lang="en-US" sz="2400" i="1" dirty="0"/>
              <a:t>Max</a:t>
            </a:r>
            <a:r>
              <a:rPr lang="en-US" sz="2400" dirty="0"/>
              <a:t>, </a:t>
            </a:r>
            <a:r>
              <a:rPr lang="en-US" sz="2400" i="1" dirty="0"/>
              <a:t>Min</a:t>
            </a:r>
            <a:r>
              <a:rPr lang="en-US" sz="2400" dirty="0"/>
              <a:t>, and </a:t>
            </a:r>
            <a:r>
              <a:rPr lang="en-US" sz="2400" i="1" dirty="0"/>
              <a:t>Sum</a:t>
            </a:r>
            <a:r>
              <a:rPr lang="en-US" sz="2400" dirty="0"/>
              <a:t>. 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1600200"/>
            <a:ext cx="8153400" cy="2514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8580"/>
            <a:ext cx="5334000" cy="235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457200" y="4829175"/>
            <a:ext cx="9372600" cy="1752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64" y="4933950"/>
            <a:ext cx="80772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4267200"/>
            <a:ext cx="840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Example :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GroupBy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with Aggregation</a:t>
            </a:r>
          </a:p>
        </p:txBody>
      </p:sp>
    </p:spTree>
    <p:extLst>
      <p:ext uri="{BB962C8B-B14F-4D97-AF65-F5344CB8AC3E}">
        <p14:creationId xmlns:p14="http://schemas.microsoft.com/office/powerpoint/2010/main" val="42197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Quantifiers </a:t>
            </a:r>
            <a:r>
              <a:rPr lang="en-US" sz="3600" dirty="0" smtClean="0"/>
              <a:t>: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1021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All() :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</a:t>
            </a:r>
            <a:r>
              <a:rPr lang="en-US" sz="2400" dirty="0" smtClean="0"/>
              <a:t>Determines </a:t>
            </a:r>
            <a:r>
              <a:rPr lang="en-US" sz="2400" dirty="0"/>
              <a:t>whether all elements of a sequence satisfy a condition.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Any() :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 </a:t>
            </a:r>
            <a:r>
              <a:rPr lang="en-US" sz="2400" dirty="0" smtClean="0"/>
              <a:t>Determines </a:t>
            </a:r>
            <a:r>
              <a:rPr lang="en-US" sz="2400" dirty="0"/>
              <a:t>whether any element of a sequence exists or satisfies a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condition</a:t>
            </a:r>
            <a:r>
              <a:rPr lang="en-US" sz="2400" dirty="0"/>
              <a:t>.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Contains() :</a:t>
            </a:r>
          </a:p>
          <a:p>
            <a:r>
              <a:rPr lang="en-US" sz="2400" dirty="0" smtClean="0"/>
              <a:t>          Determines </a:t>
            </a:r>
            <a:r>
              <a:rPr lang="en-US" sz="2400" dirty="0"/>
              <a:t>whether a sequence contains a specified element.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" y="3820656"/>
            <a:ext cx="9829800" cy="250394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04" y="3895399"/>
            <a:ext cx="4238495" cy="155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4" y="5447212"/>
            <a:ext cx="7124700" cy="64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Generation Operators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Empty&lt;Type&gt;():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The</a:t>
            </a:r>
            <a:r>
              <a:rPr lang="en-US" sz="2400" dirty="0"/>
              <a:t> </a:t>
            </a:r>
            <a:r>
              <a:rPr lang="en-US" sz="2400" i="1" dirty="0"/>
              <a:t>Empty</a:t>
            </a:r>
            <a:r>
              <a:rPr lang="en-US" sz="2400" dirty="0"/>
              <a:t> operator will create an empty sequence for </a:t>
            </a:r>
            <a:r>
              <a:rPr lang="en-US" sz="2400" i="1" dirty="0" err="1"/>
              <a:t>IEnumerable</a:t>
            </a:r>
            <a:r>
              <a:rPr lang="en-US" sz="2400" i="1" dirty="0"/>
              <a:t>&lt;T&gt;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Range():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</a:t>
            </a:r>
            <a:r>
              <a:rPr lang="en-US" sz="2400" dirty="0" smtClean="0"/>
              <a:t>can </a:t>
            </a:r>
            <a:r>
              <a:rPr lang="en-US" sz="2400" dirty="0"/>
              <a:t>generate a sequence of numbers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/>
              <a:t>Repeat():</a:t>
            </a:r>
          </a:p>
          <a:p>
            <a:r>
              <a:rPr lang="en-US" sz="2400" i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</a:t>
            </a:r>
            <a:r>
              <a:rPr lang="en-US" sz="2400" dirty="0" smtClean="0"/>
              <a:t>can </a:t>
            </a:r>
            <a:r>
              <a:rPr lang="en-US" sz="2400" dirty="0"/>
              <a:t>generate a sequence of any value.</a:t>
            </a:r>
            <a:endParaRPr lang="en-US" sz="2400" i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err="1" smtClean="0"/>
              <a:t>DefaultIfEmpty</a:t>
            </a:r>
            <a:r>
              <a:rPr lang="en-US" sz="2400" i="1" dirty="0" smtClean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can </a:t>
            </a:r>
            <a:r>
              <a:rPr lang="en-US" sz="2400" dirty="0"/>
              <a:t>generate an empty collection using the default value of a type when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applied </a:t>
            </a:r>
            <a:r>
              <a:rPr lang="en-US" sz="2400" dirty="0"/>
              <a:t>to an empty sequence.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4800600"/>
            <a:ext cx="7315200" cy="205739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338935"/>
            <a:ext cx="288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83061"/>
            <a:ext cx="5715327" cy="18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1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Elements Operators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46331"/>
            <a:ext cx="1028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ElementAt</a:t>
            </a:r>
            <a:r>
              <a:rPr lang="en-US" sz="2400" dirty="0" smtClean="0"/>
              <a:t>()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Returns </a:t>
            </a:r>
            <a:r>
              <a:rPr lang="en-US" sz="2400" dirty="0"/>
              <a:t>the element at a specified index in a </a:t>
            </a:r>
            <a:r>
              <a:rPr lang="en-US" sz="2400" dirty="0" smtClean="0"/>
              <a:t>sequence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ElementAtOrDefault</a:t>
            </a:r>
            <a:r>
              <a:rPr lang="en-US" sz="2400" dirty="0" smtClean="0"/>
              <a:t>() :</a:t>
            </a:r>
          </a:p>
          <a:p>
            <a:r>
              <a:rPr lang="en-US" sz="2400" dirty="0" smtClean="0"/>
              <a:t>             Returns </a:t>
            </a:r>
            <a:r>
              <a:rPr lang="en-US" sz="2400" dirty="0"/>
              <a:t>the element at a specified index in a sequence or a default </a:t>
            </a:r>
            <a:r>
              <a:rPr lang="en-US" sz="2400" dirty="0" smtClean="0"/>
              <a:t>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value </a:t>
            </a:r>
            <a:r>
              <a:rPr lang="en-US" sz="2400" dirty="0"/>
              <a:t>if the index is out of </a:t>
            </a:r>
            <a:r>
              <a:rPr lang="en-US" sz="2400" dirty="0" smtClean="0"/>
              <a:t>range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1562622"/>
            <a:ext cx="4495800" cy="1676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6" y="1660981"/>
            <a:ext cx="4102894" cy="147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6" y="4812551"/>
            <a:ext cx="4035468" cy="185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51" y="4924497"/>
            <a:ext cx="327977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705" y="1223395"/>
            <a:ext cx="9974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First() :</a:t>
            </a:r>
          </a:p>
          <a:p>
            <a:r>
              <a:rPr lang="en-US" sz="2400" dirty="0"/>
              <a:t>             Returns the first element of a sequence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FirstOrDefault</a:t>
            </a:r>
            <a:r>
              <a:rPr lang="en-US" sz="2400" dirty="0"/>
              <a:t>() :</a:t>
            </a:r>
          </a:p>
          <a:p>
            <a:r>
              <a:rPr lang="en-US" sz="2400" dirty="0"/>
              <a:t>              Returns the first element of a sequence, or a default value if no  </a:t>
            </a:r>
          </a:p>
          <a:p>
            <a:r>
              <a:rPr lang="en-US" sz="2400" dirty="0"/>
              <a:t>              element is found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07" y="25887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Elements </a:t>
            </a:r>
            <a:r>
              <a:rPr lang="en-US" sz="3600" dirty="0" smtClean="0"/>
              <a:t>Operators(Contd.)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0" y="2286000"/>
            <a:ext cx="4953000" cy="1371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392795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5257800" cy="13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26" y="5186287"/>
            <a:ext cx="406987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8826" y="1002082"/>
            <a:ext cx="107149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Last() :</a:t>
            </a:r>
          </a:p>
          <a:p>
            <a:r>
              <a:rPr lang="en-US" sz="2400" dirty="0"/>
              <a:t>             Returns the last element of a sequence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LastOrDefault</a:t>
            </a:r>
            <a:r>
              <a:rPr lang="en-US" sz="2400" dirty="0"/>
              <a:t>() :</a:t>
            </a:r>
          </a:p>
          <a:p>
            <a:r>
              <a:rPr lang="en-US" sz="2400" dirty="0"/>
              <a:t>             </a:t>
            </a:r>
            <a:r>
              <a:rPr lang="en-US" sz="2400" dirty="0" smtClean="0"/>
              <a:t>Returns </a:t>
            </a:r>
            <a:r>
              <a:rPr lang="en-US" sz="2400" dirty="0"/>
              <a:t>the last element of a sequence, or a default value if no </a:t>
            </a:r>
          </a:p>
          <a:p>
            <a:r>
              <a:rPr lang="en-US" sz="2400" dirty="0"/>
              <a:t>             element is found.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286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Elements </a:t>
            </a:r>
            <a:r>
              <a:rPr lang="en-US" sz="3600" dirty="0" smtClean="0"/>
              <a:t>Operators(Contd.)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0" y="2362200"/>
            <a:ext cx="50292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8066"/>
            <a:ext cx="4038600" cy="10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1524000" y="5257800"/>
            <a:ext cx="5181600" cy="1371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480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95" y="961578"/>
            <a:ext cx="1074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Single() :</a:t>
            </a:r>
          </a:p>
          <a:p>
            <a:r>
              <a:rPr lang="en-US" sz="2400" dirty="0"/>
              <a:t>              Returns a single, specific element of a sequence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SingleOrDefault</a:t>
            </a:r>
            <a:r>
              <a:rPr lang="en-US" sz="2400" dirty="0"/>
              <a:t>() :</a:t>
            </a:r>
          </a:p>
          <a:p>
            <a:r>
              <a:rPr lang="en-US" sz="2400" dirty="0"/>
              <a:t>               Returns a single, specific element of a sequence, or a default value if </a:t>
            </a:r>
          </a:p>
          <a:p>
            <a:r>
              <a:rPr lang="en-US" sz="2400" dirty="0"/>
              <a:t>               that element is not </a:t>
            </a:r>
            <a:r>
              <a:rPr lang="en-US" sz="2400" dirty="0" smtClean="0"/>
              <a:t>found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707" y="25887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Elements </a:t>
            </a:r>
            <a:r>
              <a:rPr lang="en-US" sz="3600" dirty="0" smtClean="0"/>
              <a:t>Operators(Contd.)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919613" y="2057400"/>
            <a:ext cx="5569908" cy="1447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22745" y="5257800"/>
            <a:ext cx="5707694" cy="1371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1" y="2141537"/>
            <a:ext cx="3924931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49" y="5318125"/>
            <a:ext cx="4903286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066800"/>
            <a:ext cx="1165860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Works </a:t>
            </a:r>
            <a:r>
              <a:rPr lang="en-US" sz="2800" dirty="0"/>
              <a:t>with any data source.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Compile-time syntax checking, and debugging support.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IntelliSense, Design time support.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Same basic syntax for different types of data sources.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Providing designer tools that create object-relational mappings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860" y="152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Advantages of using LINQ</a:t>
            </a:r>
          </a:p>
        </p:txBody>
      </p:sp>
    </p:spTree>
    <p:extLst>
      <p:ext uri="{BB962C8B-B14F-4D97-AF65-F5344CB8AC3E}">
        <p14:creationId xmlns:p14="http://schemas.microsoft.com/office/powerpoint/2010/main" val="955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Joining Operators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874931"/>
            <a:ext cx="1127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Join</a:t>
            </a:r>
          </a:p>
          <a:p>
            <a:r>
              <a:rPr lang="en-US" sz="2400" dirty="0" smtClean="0"/>
              <a:t>         Correlates </a:t>
            </a:r>
            <a:r>
              <a:rPr lang="en-US" sz="2400" dirty="0"/>
              <a:t>the elements of two sequences based on matching </a:t>
            </a:r>
            <a:r>
              <a:rPr lang="en-US" sz="2400" dirty="0" smtClean="0"/>
              <a:t> </a:t>
            </a:r>
            <a:r>
              <a:rPr lang="en-US" sz="2400" dirty="0"/>
              <a:t>keys</a:t>
            </a:r>
            <a:r>
              <a:rPr lang="en-US" sz="2400" dirty="0" smtClean="0"/>
              <a:t>.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Following are the types of Join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Simple Join(Inner Join):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   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only outputs  results when it finds a match between two sequences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    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3691086"/>
            <a:ext cx="95250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5704"/>
            <a:ext cx="804703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8430" y="938241"/>
            <a:ext cx="9829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Group Join: </a:t>
            </a:r>
          </a:p>
          <a:p>
            <a:r>
              <a:rPr lang="en-US" sz="2400" dirty="0"/>
              <a:t>           It will return all results from the collection identified on the left side of the </a:t>
            </a:r>
            <a:r>
              <a:rPr lang="en-US" sz="2400" b="1" dirty="0"/>
              <a:t>Group Join</a:t>
            </a:r>
            <a:r>
              <a:rPr lang="en-US" sz="2400" dirty="0"/>
              <a:t> operator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Cross Join:</a:t>
            </a:r>
          </a:p>
          <a:p>
            <a:r>
              <a:rPr lang="en-US" sz="2400" dirty="0"/>
              <a:t>          It performs a Cartesian product on the tuples of the two sets.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36321" y="2319215"/>
            <a:ext cx="86106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80660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5570" y="212941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Joining Operators(Contd.)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66800" y="4800600"/>
            <a:ext cx="86106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10943"/>
            <a:ext cx="54324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14400"/>
            <a:ext cx="1104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Left Outer Join:</a:t>
            </a:r>
          </a:p>
          <a:p>
            <a:r>
              <a:rPr lang="en-US" sz="2400" dirty="0"/>
              <a:t>           A </a:t>
            </a:r>
            <a:r>
              <a:rPr lang="en-US" sz="2400" b="1" dirty="0"/>
              <a:t>left outer join</a:t>
            </a:r>
            <a:r>
              <a:rPr lang="en-US" sz="2400" dirty="0"/>
              <a:t> is a </a:t>
            </a:r>
            <a:r>
              <a:rPr lang="en-US" sz="2400" b="1" dirty="0"/>
              <a:t>join</a:t>
            </a:r>
            <a:r>
              <a:rPr lang="en-US" sz="2400" dirty="0"/>
              <a:t> in which each element of the first collection is returned, regardless of whether it has any correlated elements in the second collection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282" y="21294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Joining Operators(Contd.)</a:t>
            </a:r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1" y="3009636"/>
            <a:ext cx="10272909" cy="14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74" y="3070953"/>
            <a:ext cx="7544225" cy="136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Partition Operators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Take() :</a:t>
            </a:r>
          </a:p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 </a:t>
            </a:r>
            <a:r>
              <a:rPr lang="en-US" sz="2400" dirty="0" smtClean="0"/>
              <a:t>Returns </a:t>
            </a:r>
            <a:r>
              <a:rPr lang="en-US" sz="2400" dirty="0"/>
              <a:t>a specified number of contiguous elements from the start of a sequence</a:t>
            </a:r>
            <a:r>
              <a:rPr lang="en-US" sz="2400" dirty="0" smtClean="0"/>
              <a:t>.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Skip() :</a:t>
            </a: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  </a:t>
            </a:r>
            <a:r>
              <a:rPr lang="en-US" sz="2400" dirty="0" smtClean="0"/>
              <a:t>Bypasses </a:t>
            </a:r>
            <a:r>
              <a:rPr lang="en-US" sz="2400" dirty="0"/>
              <a:t>a specified number of elements in a sequence and then returns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remaining </a:t>
            </a:r>
            <a:r>
              <a:rPr lang="en-US" sz="2400" dirty="0"/>
              <a:t>elements.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2097448"/>
            <a:ext cx="8382000" cy="147957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6640"/>
            <a:ext cx="2810136" cy="53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 bwMode="auto">
          <a:xfrm>
            <a:off x="1495816" y="5029200"/>
            <a:ext cx="8562584" cy="1447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2209800" cy="46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24" y="5622341"/>
            <a:ext cx="7725559" cy="78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24" y="2622550"/>
            <a:ext cx="7725559" cy="80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TakeWhile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() :</a:t>
            </a:r>
          </a:p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  </a:t>
            </a:r>
            <a:r>
              <a:rPr lang="en-US" sz="2400" dirty="0"/>
              <a:t>Returns elements from a sequence as long as a specified condition is true. The   </a:t>
            </a:r>
          </a:p>
          <a:p>
            <a:r>
              <a:rPr lang="en-US" sz="2400" dirty="0"/>
              <a:t>           element's index is used in the logic of the predicate function</a:t>
            </a:r>
            <a:r>
              <a:rPr lang="en-US" sz="2400" dirty="0" smtClean="0"/>
              <a:t>.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SkipWhile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() :</a:t>
            </a:r>
          </a:p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  </a:t>
            </a:r>
            <a:r>
              <a:rPr lang="en-US" sz="2400" dirty="0"/>
              <a:t>Bypasses elements in a sequence as long as a specified condition is true and then  </a:t>
            </a:r>
          </a:p>
          <a:p>
            <a:r>
              <a:rPr lang="en-US" sz="2400" dirty="0"/>
              <a:t>           returns the remaining elements. The element's index is used in the logic of the   </a:t>
            </a:r>
          </a:p>
          <a:p>
            <a:r>
              <a:rPr lang="en-US" sz="2400" dirty="0"/>
              <a:t>           predicate </a:t>
            </a:r>
            <a:r>
              <a:rPr lang="en-US" sz="2400" dirty="0" smtClean="0"/>
              <a:t>function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5776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Partition </a:t>
            </a:r>
            <a:r>
              <a:rPr lang="en-US" sz="3600" dirty="0" smtClean="0"/>
              <a:t>Operators(Contd.)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295400" y="5251311"/>
            <a:ext cx="46482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56" y="5491832"/>
            <a:ext cx="4484318" cy="73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251311"/>
            <a:ext cx="1671637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 bwMode="auto">
          <a:xfrm>
            <a:off x="1143000" y="2134644"/>
            <a:ext cx="4648200" cy="1219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81" y="2362200"/>
            <a:ext cx="4541837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5" y="2395537"/>
            <a:ext cx="2257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7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Best </a:t>
            </a:r>
            <a:r>
              <a:rPr lang="en-US" sz="3600" dirty="0" err="1" smtClean="0">
                <a:latin typeface="+mn-lt"/>
              </a:rPr>
              <a:t>Practises</a:t>
            </a:r>
            <a:r>
              <a:rPr lang="en-US" sz="3600" dirty="0" smtClean="0">
                <a:latin typeface="+mn-lt"/>
              </a:rPr>
              <a:t> :</a:t>
            </a:r>
            <a:endParaRPr lang="en-US" sz="3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960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Avoid fetching all the fields if not required.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Retrieve only required number of records(use Take(),First() </a:t>
            </a:r>
            <a:r>
              <a:rPr lang="en-US" sz="32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etc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when required)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Filter before </a:t>
            </a:r>
            <a:r>
              <a:rPr lang="en-US" sz="32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ToList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Avoid join with in-memory collections</a:t>
            </a:r>
            <a:endParaRPr lang="en-US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282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521440" cy="1143000"/>
          </a:xfrm>
        </p:spPr>
        <p:txBody>
          <a:bodyPr>
            <a:no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Ask your questions in our Q&amp;A forum – http://192.168.10.75.question2answers</a:t>
            </a:r>
            <a:r>
              <a:rPr lang="en-US" sz="1800" b="1" i="1" dirty="0" smtClean="0">
                <a:solidFill>
                  <a:schemeClr val="bg1"/>
                </a:solidFill>
              </a:rPr>
              <a:t/>
            </a:r>
            <a:br>
              <a:rPr lang="en-US" sz="1800" b="1" i="1" dirty="0" smtClean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34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04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Language features supporting the LINQ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143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Lambda expressions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Extension methods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Initialization of objects and collections in expression context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Local types inference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Anonymous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Lazy evaluation +Query Expressions = LINQ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8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609600"/>
            <a:ext cx="10591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/>
              <a:t>To access data by using LINQ, you need to perform the following steps: </a:t>
            </a:r>
            <a:endParaRPr lang="en-US" sz="3200" dirty="0" smtClean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 marL="804863" lvl="1" indent="-347663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/>
              <a:t>Specify the data source.</a:t>
            </a:r>
          </a:p>
          <a:p>
            <a:pPr marL="804863" lvl="1" indent="-347663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/>
              <a:t>Create the query.</a:t>
            </a:r>
          </a:p>
          <a:p>
            <a:pPr marL="804863" lvl="1" indent="-347663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/>
              <a:t>Execute the query.</a:t>
            </a:r>
          </a:p>
          <a:p>
            <a:pPr marL="804863" lvl="1" indent="-347663">
              <a:spcBef>
                <a:spcPct val="20000"/>
              </a:spcBef>
              <a:buFont typeface="+mj-lt"/>
              <a:buAutoNum type="arabicPeriod"/>
              <a:defRPr/>
            </a:pP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928080"/>
            <a:ext cx="98298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1. </a:t>
            </a:r>
            <a:r>
              <a:rPr lang="en-US" sz="3200" dirty="0" smtClean="0"/>
              <a:t>Specifying </a:t>
            </a:r>
            <a:r>
              <a:rPr lang="en-US" sz="3200" dirty="0"/>
              <a:t>the data source:</a:t>
            </a:r>
          </a:p>
          <a:p>
            <a:pPr lvl="1">
              <a:spcBef>
                <a:spcPct val="20000"/>
              </a:spcBef>
            </a:pPr>
            <a:r>
              <a:rPr lang="en-US" sz="2800" dirty="0"/>
              <a:t>The data source in a LINQ query can be an XML file, an array, a collection, or a database</a:t>
            </a:r>
          </a:p>
        </p:txBody>
      </p:sp>
    </p:spTree>
    <p:extLst>
      <p:ext uri="{BB962C8B-B14F-4D97-AF65-F5344CB8AC3E}">
        <p14:creationId xmlns:p14="http://schemas.microsoft.com/office/powerpoint/2010/main" val="3848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PT\LINQ\languageinnov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7467600" cy="560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2. 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Create the Query</a:t>
            </a:r>
          </a:p>
        </p:txBody>
      </p:sp>
    </p:spTree>
    <p:extLst>
      <p:ext uri="{BB962C8B-B14F-4D97-AF65-F5344CB8AC3E}">
        <p14:creationId xmlns:p14="http://schemas.microsoft.com/office/powerpoint/2010/main" val="24324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85800"/>
            <a:ext cx="10896600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3. Execute the Query :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LINQ, the query variable only stores the query. 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actual execution of the query is deferred until the query variable is iterated by using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400" dirty="0"/>
              <a:t> loop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3200400"/>
            <a:ext cx="1074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In LINQ, queries have two different behaviours of execution: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Deferred </a:t>
            </a:r>
            <a:r>
              <a:rPr lang="en-IN" sz="2800" dirty="0"/>
              <a:t>execution</a:t>
            </a:r>
            <a:r>
              <a:rPr lang="en-IN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Immediate  execution.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93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90600"/>
            <a:ext cx="1074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Deferred </a:t>
            </a:r>
            <a:r>
              <a:rPr lang="en-IN" sz="3200" dirty="0" smtClean="0"/>
              <a:t>execution :</a:t>
            </a:r>
            <a:endParaRPr lang="en-IN" sz="3200" dirty="0"/>
          </a:p>
          <a:p>
            <a:r>
              <a:rPr lang="en-IN" sz="2800" dirty="0" smtClean="0"/>
              <a:t>          The </a:t>
            </a:r>
            <a:r>
              <a:rPr lang="en-IN" sz="2800" dirty="0"/>
              <a:t>query is actually executed when the query variable is </a:t>
            </a:r>
            <a:r>
              <a:rPr lang="en-IN" sz="2800" i="1" dirty="0"/>
              <a:t>iterated</a:t>
            </a:r>
            <a:r>
              <a:rPr lang="en-IN" sz="2800" dirty="0"/>
              <a:t> over, not when the query variable is created. This is called </a:t>
            </a:r>
            <a:r>
              <a:rPr lang="en-IN" sz="2800" i="1" dirty="0"/>
              <a:t>deferred execution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Immediate  </a:t>
            </a:r>
            <a:r>
              <a:rPr lang="en-IN" sz="3200" dirty="0" smtClean="0"/>
              <a:t>execution </a:t>
            </a:r>
            <a:r>
              <a:rPr lang="en-IN" sz="2800" dirty="0" smtClean="0"/>
              <a:t>:</a:t>
            </a:r>
            <a:endParaRPr lang="en-IN" sz="2800" dirty="0"/>
          </a:p>
          <a:p>
            <a:r>
              <a:rPr lang="en-IN" sz="2800" dirty="0" smtClean="0"/>
              <a:t>         You </a:t>
            </a:r>
            <a:r>
              <a:rPr lang="en-IN" sz="2800" dirty="0"/>
              <a:t>can also force a query to execute immediately, which is useful for caching query results.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31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940" y="874931"/>
            <a:ext cx="1059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LINQ provider is a component between the LINQ query and actual data source that converts the LINQ query into a format that the data source can understand.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411" y="228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LINQ Provider</a:t>
            </a:r>
          </a:p>
        </p:txBody>
      </p:sp>
      <p:pic>
        <p:nvPicPr>
          <p:cNvPr id="1026" name="Picture 2" descr="D:\PPT\LINQ\LINQ Provi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46996"/>
            <a:ext cx="5943600" cy="40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1DAE219-0AE9-4DA9-9CC9-B0CBBA4B3B51}"/>
</file>

<file path=customXml/itemProps2.xml><?xml version="1.0" encoding="utf-8"?>
<ds:datastoreItem xmlns:ds="http://schemas.openxmlformats.org/officeDocument/2006/customXml" ds:itemID="{47C5B8B9-BBC9-4B1F-AAD3-CDB9F1BFF8C3}"/>
</file>

<file path=customXml/itemProps3.xml><?xml version="1.0" encoding="utf-8"?>
<ds:datastoreItem xmlns:ds="http://schemas.openxmlformats.org/officeDocument/2006/customXml" ds:itemID="{BDB44547-24EE-437D-B606-E0C61C38E8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993</Words>
  <Application>Microsoft Office PowerPoint</Application>
  <PresentationFormat>Custom</PresentationFormat>
  <Paragraphs>301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Build_Template_16x9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LINQ Providers :</vt:lpstr>
      <vt:lpstr> LINQ Providers (Contd.) :</vt:lpstr>
      <vt:lpstr>PowerPoint Presentation</vt:lpstr>
      <vt:lpstr>PowerPoint Presentation</vt:lpstr>
      <vt:lpstr>Filtering Operators </vt:lpstr>
      <vt:lpstr>PowerPoint Presentation</vt:lpstr>
      <vt:lpstr>Sorting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Practises :</vt:lpstr>
      <vt:lpstr>Ask your questions in our Q&amp;A forum – http://192.168.10.75.question2answers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Dhanisha Narayanan</cp:lastModifiedBy>
  <cp:revision>324</cp:revision>
  <dcterms:created xsi:type="dcterms:W3CDTF">2015-03-19T06:19:49Z</dcterms:created>
  <dcterms:modified xsi:type="dcterms:W3CDTF">2015-07-28T11:43:50Z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