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customXml/itemProps1.xml" ContentType="application/vnd.openxmlformats-officedocument.customXmlPropertie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Default Extension="png" ContentType="image/png"/>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customXml/itemProps2.xml" ContentType="application/vnd.openxmlformats-officedocument.customXmlPropertie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Default Extension="jpeg" ContentType="image/jpeg"/>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Default Extension="rels" ContentType="application/vnd.openxmlformats-package.relationships+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8" r:id="rId2"/>
    <p:sldId id="257" r:id="rId3"/>
    <p:sldId id="261" r:id="rId4"/>
    <p:sldId id="263" r:id="rId5"/>
    <p:sldId id="264" r:id="rId6"/>
    <p:sldId id="269" r:id="rId7"/>
    <p:sldId id="270" r:id="rId8"/>
    <p:sldId id="265" r:id="rId9"/>
    <p:sldId id="271" r:id="rId10"/>
    <p:sldId id="272" r:id="rId11"/>
    <p:sldId id="273" r:id="rId12"/>
    <p:sldId id="274" r:id="rId13"/>
    <p:sldId id="275" r:id="rId14"/>
    <p:sldId id="276" r:id="rId15"/>
    <p:sldId id="304" r:id="rId16"/>
    <p:sldId id="305" r:id="rId17"/>
    <p:sldId id="306" r:id="rId18"/>
    <p:sldId id="266" r:id="rId19"/>
    <p:sldId id="267" r:id="rId20"/>
    <p:sldId id="268" r:id="rId21"/>
    <p:sldId id="301" r:id="rId22"/>
    <p:sldId id="303" r:id="rId23"/>
    <p:sldId id="307" r:id="rId24"/>
    <p:sldId id="310" r:id="rId25"/>
    <p:sldId id="281" r:id="rId26"/>
    <p:sldId id="278" r:id="rId27"/>
    <p:sldId id="279" r:id="rId28"/>
    <p:sldId id="280" r:id="rId29"/>
    <p:sldId id="277" r:id="rId30"/>
    <p:sldId id="282" r:id="rId31"/>
    <p:sldId id="283" r:id="rId32"/>
    <p:sldId id="284" r:id="rId33"/>
    <p:sldId id="285" r:id="rId34"/>
    <p:sldId id="311" r:id="rId35"/>
    <p:sldId id="312"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313" r:id="rId49"/>
    <p:sldId id="314" r:id="rId50"/>
    <p:sldId id="256" r:id="rId51"/>
  </p:sldIdLst>
  <p:sldSz cx="123444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0" d="100"/>
          <a:sy n="70" d="100"/>
        </p:scale>
        <p:origin x="-684" y="-72"/>
      </p:cViewPr>
      <p:guideLst>
        <p:guide orient="horz" pos="2160"/>
        <p:guide pos="388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8"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B0D723-8A7D-4E0F-9CF9-9A9181C4F0B3}" type="datetimeFigureOut">
              <a:rPr lang="en-US" smtClean="0"/>
              <a:t>6/18/2015</a:t>
            </a:fld>
            <a:endParaRPr lang="en-US"/>
          </a:p>
        </p:txBody>
      </p:sp>
      <p:sp>
        <p:nvSpPr>
          <p:cNvPr id="4" name="Slide Image Placeholder 3"/>
          <p:cNvSpPr>
            <a:spLocks noGrp="1" noRot="1" noChangeAspect="1"/>
          </p:cNvSpPr>
          <p:nvPr>
            <p:ph type="sldImg" idx="2"/>
          </p:nvPr>
        </p:nvSpPr>
        <p:spPr>
          <a:xfrm>
            <a:off x="342900" y="685800"/>
            <a:ext cx="61722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DB9C04-D52B-4659-ACEC-19BC50E08FFA}" type="slidenum">
              <a:rPr lang="en-US" smtClean="0"/>
              <a:t>‹#›</a:t>
            </a:fld>
            <a:endParaRPr lang="en-US"/>
          </a:p>
        </p:txBody>
      </p:sp>
    </p:spTree>
    <p:extLst>
      <p:ext uri="{BB962C8B-B14F-4D97-AF65-F5344CB8AC3E}">
        <p14:creationId xmlns:p14="http://schemas.microsoft.com/office/powerpoint/2010/main" val="3717538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7DDD1361-91AA-49ED-93AA-AC7B139627DC}" type="slidenum">
              <a:rPr lang="en-US" smtClean="0"/>
              <a:pPr>
                <a:defRPr/>
              </a:pPr>
              <a:t>3</a:t>
            </a:fld>
            <a:endParaRPr lang="en-US" smtClean="0"/>
          </a:p>
        </p:txBody>
      </p:sp>
      <p:sp>
        <p:nvSpPr>
          <p:cNvPr id="98309" name="Rectangle 2"/>
          <p:cNvSpPr>
            <a:spLocks noGrp="1" noRot="1" noChangeAspect="1" noChangeArrowheads="1" noTextEdit="1"/>
          </p:cNvSpPr>
          <p:nvPr>
            <p:ph type="sldImg"/>
          </p:nvPr>
        </p:nvSpPr>
        <p:spPr>
          <a:xfrm>
            <a:off x="342900" y="685800"/>
            <a:ext cx="6172200" cy="3429000"/>
          </a:xfrm>
          <a:ln/>
        </p:spPr>
      </p:sp>
      <p:sp>
        <p:nvSpPr>
          <p:cNvPr id="98310"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t>Explain that C# is the language of choice for many .NET developers, but not the only language, for example, Visual Basic .NET.</a:t>
            </a:r>
          </a:p>
          <a:p>
            <a:pPr eaLnBrk="1" hangingPunct="1">
              <a:buFontTx/>
              <a:buChar char="•"/>
            </a:pPr>
            <a:r>
              <a:rPr lang="en-US" altLang="en-US" smtClean="0"/>
              <a:t>Explain that C# uses a very similar syntax to C, C++, and Java, and is therefore easy to learn.</a:t>
            </a:r>
          </a:p>
          <a:p>
            <a:pPr eaLnBrk="1" hangingPunct="1">
              <a:buFontTx/>
              <a:buChar char="•"/>
            </a:pPr>
            <a:r>
              <a:rPr lang="en-US" altLang="en-US" smtClean="0"/>
              <a:t>Explain that C# has been standardized and that other vendors provide C# compilers.</a:t>
            </a:r>
          </a:p>
          <a:p>
            <a:pPr eaLnBrk="1" hangingPunct="1">
              <a:buFontTx/>
              <a:buChar char="•"/>
            </a:pPr>
            <a:endParaRPr lang="en-US" altLang="en-US" smtClean="0"/>
          </a:p>
          <a:p>
            <a:r>
              <a:rPr lang="en-US" altLang="en-US" b="1" smtClean="0"/>
              <a:t>Question</a:t>
            </a:r>
            <a:r>
              <a:rPr lang="en-US" altLang="en-US" smtClean="0"/>
              <a:t>: Which programming languages have you used?</a:t>
            </a:r>
            <a:endParaRPr lang="en-US" altLang="en-US" b="1" smtClean="0"/>
          </a:p>
          <a:p>
            <a:r>
              <a:rPr lang="en-US" altLang="en-US" b="1" smtClean="0"/>
              <a:t>Answer</a:t>
            </a:r>
            <a:r>
              <a:rPr lang="en-US" altLang="en-US" smtClean="0"/>
              <a:t>: Ask students which languages they have used.</a:t>
            </a:r>
            <a:endParaRPr lang="en-GB"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xfrm>
            <a:off x="342900" y="685800"/>
            <a:ext cx="6172200" cy="3429000"/>
          </a:xfrm>
          <a:ln/>
        </p:spPr>
      </p:sp>
      <p:sp>
        <p:nvSpPr>
          <p:cNvPr id="48131" name="Notes Placeholder 2"/>
          <p:cNvSpPr>
            <a:spLocks noGrp="1"/>
          </p:cNvSpPr>
          <p:nvPr>
            <p:ph type="body" idx="1"/>
          </p:nvPr>
        </p:nvSpPr>
        <p:spPr>
          <a:xfrm>
            <a:off x="307492" y="2236033"/>
            <a:ext cx="6149837" cy="66440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purpose of read-only variables and constants, and why you may want to use them instead of standard variables.</a:t>
            </a:r>
          </a:p>
          <a:p>
            <a:pPr>
              <a:buFontTx/>
              <a:buChar char="•"/>
            </a:pPr>
            <a:r>
              <a:rPr lang="en-GB" altLang="en-US" smtClean="0">
                <a:latin typeface="Arial" pitchFamily="34" charset="0"/>
              </a:rPr>
              <a:t>Explain that you declare a read-only variable by using the </a:t>
            </a:r>
            <a:r>
              <a:rPr lang="en-GB" altLang="en-US" b="1" smtClean="0">
                <a:latin typeface="Arial" pitchFamily="34" charset="0"/>
              </a:rPr>
              <a:t>readonly</a:t>
            </a:r>
            <a:r>
              <a:rPr lang="en-GB" altLang="en-US" smtClean="0">
                <a:latin typeface="Arial" pitchFamily="34" charset="0"/>
              </a:rPr>
              <a:t> keyword.</a:t>
            </a:r>
          </a:p>
          <a:p>
            <a:pPr>
              <a:buFontTx/>
              <a:buChar char="•"/>
            </a:pPr>
            <a:r>
              <a:rPr lang="en-GB" altLang="en-US" smtClean="0">
                <a:latin typeface="Arial" pitchFamily="34" charset="0"/>
              </a:rPr>
              <a:t>Explain that you declare a constant by using the </a:t>
            </a:r>
            <a:r>
              <a:rPr lang="en-GB" altLang="en-US" b="1" smtClean="0">
                <a:latin typeface="Arial" pitchFamily="34" charset="0"/>
              </a:rPr>
              <a:t>const </a:t>
            </a:r>
            <a:r>
              <a:rPr lang="en-GB" altLang="en-US" smtClean="0">
                <a:latin typeface="Arial" pitchFamily="34" charset="0"/>
              </a:rPr>
              <a:t>keyword.</a:t>
            </a:r>
          </a:p>
          <a:p>
            <a:pPr>
              <a:buFontTx/>
              <a:buChar char="•"/>
            </a:pPr>
            <a:r>
              <a:rPr lang="en-GB" altLang="en-US" smtClean="0">
                <a:latin typeface="Arial" pitchFamily="34" charset="0"/>
              </a:rPr>
              <a:t>Explain that the main difference between read-only variables and constants is that constants can only be initialized at compile time, whereas you can initialize a read-only variable at run time. </a:t>
            </a:r>
          </a:p>
          <a:p>
            <a:pPr>
              <a:buFontTx/>
              <a:buChar char="•"/>
            </a:pPr>
            <a:r>
              <a:rPr lang="en-GB" altLang="en-US" smtClean="0">
                <a:latin typeface="Arial" pitchFamily="34" charset="0"/>
              </a:rPr>
              <a:t>If time permits, show an example of how to declare and assign constants and read-only variables in Visual Studio.</a:t>
            </a:r>
          </a:p>
          <a:p>
            <a:pPr>
              <a:buFontTx/>
              <a:buChar char="•"/>
            </a:pPr>
            <a:endParaRPr lang="en-GB"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What are the main differences between a constant and a read-only variable?</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Answers should include the following:</a:t>
            </a:r>
          </a:p>
          <a:p>
            <a:pPr>
              <a:buFontTx/>
              <a:buChar char="•"/>
            </a:pPr>
            <a:r>
              <a:rPr lang="en-GB" altLang="en-US" smtClean="0">
                <a:latin typeface="Arial" pitchFamily="34" charset="0"/>
              </a:rPr>
              <a:t>The declaration keyword, </a:t>
            </a:r>
            <a:r>
              <a:rPr lang="en-GB" altLang="en-US" b="1" smtClean="0">
                <a:latin typeface="Arial" pitchFamily="34" charset="0"/>
              </a:rPr>
              <a:t>const </a:t>
            </a:r>
            <a:r>
              <a:rPr lang="en-GB" altLang="en-US" smtClean="0">
                <a:latin typeface="Arial" pitchFamily="34" charset="0"/>
              </a:rPr>
              <a:t>and </a:t>
            </a:r>
            <a:r>
              <a:rPr lang="en-GB" altLang="en-US" b="1" smtClean="0">
                <a:latin typeface="Arial" pitchFamily="34" charset="0"/>
              </a:rPr>
              <a:t>readonly</a:t>
            </a:r>
            <a:r>
              <a:rPr lang="en-GB" altLang="en-US" smtClean="0">
                <a:latin typeface="Arial" pitchFamily="34" charset="0"/>
              </a:rPr>
              <a:t>.</a:t>
            </a:r>
            <a:endParaRPr lang="en-GB" altLang="en-US" b="1" smtClean="0">
              <a:latin typeface="Arial" pitchFamily="34" charset="0"/>
            </a:endParaRPr>
          </a:p>
          <a:p>
            <a:pPr>
              <a:buFontTx/>
              <a:buChar char="•"/>
            </a:pPr>
            <a:r>
              <a:rPr lang="en-GB" altLang="en-US" smtClean="0">
                <a:latin typeface="Arial" pitchFamily="34" charset="0"/>
              </a:rPr>
              <a:t>Constants can only be initialized at compile time, whereas you can initialize a read-only variable at run time. </a:t>
            </a:r>
          </a:p>
          <a:p>
            <a:pPr>
              <a:buFontTx/>
              <a:buChar char="•"/>
            </a:pPr>
            <a:r>
              <a:rPr lang="en-GB" altLang="en-US" smtClean="0">
                <a:latin typeface="Arial" pitchFamily="34" charset="0"/>
              </a:rPr>
              <a:t>You can initialize a read-only variable at its declaration or in the class constructor, whereas you can only initialize a constant at its declaration.</a:t>
            </a:r>
          </a:p>
          <a:p>
            <a:endParaRPr lang="en-GB" altLang="en-US"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constants, see the const (C# Reference) page at </a:t>
            </a:r>
            <a:br>
              <a:rPr lang="en-US" altLang="en-US" smtClean="0">
                <a:latin typeface="Arial" pitchFamily="34" charset="0"/>
              </a:rPr>
            </a:br>
            <a:r>
              <a:rPr lang="en-US" altLang="en-US" smtClean="0">
                <a:latin typeface="Arial" pitchFamily="34" charset="0"/>
              </a:rPr>
              <a:t>http://go.microsoft.com/fwlink/?LinkId=192895.</a:t>
            </a:r>
            <a:endParaRPr lang="en-GB" altLang="en-US" smtClean="0">
              <a:latin typeface="Arial" pitchFamily="34" charset="0"/>
            </a:endParaRPr>
          </a:p>
        </p:txBody>
      </p:sp>
      <p:sp>
        <p:nvSpPr>
          <p:cNvPr id="4813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85C08B00-BC28-451F-AC6F-D45D0552B594}" type="slidenum">
              <a:rPr lang="en-US" altLang="en-US" b="0" smtClean="0">
                <a:latin typeface="Arial" pitchFamily="34" charset="0"/>
              </a:rPr>
              <a:pPr eaLnBrk="1" hangingPunct="1"/>
              <a:t>20</a:t>
            </a:fld>
            <a:endParaRPr lang="en-US" altLang="en-US" b="0" smtClean="0">
              <a:latin typeface="Arial" pitchFamily="34" charset="0"/>
            </a:endParaRPr>
          </a:p>
        </p:txBody>
      </p:sp>
      <p:sp>
        <p:nvSpPr>
          <p:cNvPr id="4813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xfrm>
            <a:off x="342900" y="685800"/>
            <a:ext cx="6172200" cy="3429000"/>
          </a:xfrm>
          <a:ln/>
        </p:spPr>
      </p:sp>
      <p:sp>
        <p:nvSpPr>
          <p:cNvPr id="50179" name="Notes Placeholder 2"/>
          <p:cNvSpPr>
            <a:spLocks noGrp="1"/>
          </p:cNvSpPr>
          <p:nvPr>
            <p:ph type="body" idx="1"/>
          </p:nvPr>
        </p:nvSpPr>
        <p:spPr>
          <a:xfrm>
            <a:off x="307492" y="2228226"/>
            <a:ext cx="6149837" cy="66518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a:t>
            </a:r>
            <a:r>
              <a:rPr lang="en-US" altLang="en-US" smtClean="0">
                <a:latin typeface="Arial" pitchFamily="34" charset="0"/>
              </a:rPr>
              <a:t>expressions are a central component of practically every C# application.</a:t>
            </a:r>
          </a:p>
          <a:p>
            <a:pPr>
              <a:buFontTx/>
              <a:buChar char="•"/>
            </a:pPr>
            <a:r>
              <a:rPr lang="en-US" altLang="en-US" smtClean="0">
                <a:latin typeface="Arial" pitchFamily="34" charset="0"/>
              </a:rPr>
              <a:t>Explain that expressions are the fundamental constructs that you use to evaluate and manipulate data. </a:t>
            </a:r>
            <a:endParaRPr lang="en-GB" altLang="en-US" smtClean="0">
              <a:latin typeface="Arial" pitchFamily="34" charset="0"/>
            </a:endParaRPr>
          </a:p>
          <a:p>
            <a:pPr>
              <a:buFontTx/>
              <a:buChar char="•"/>
            </a:pPr>
            <a:r>
              <a:rPr lang="en-GB" altLang="en-US" smtClean="0">
                <a:latin typeface="Arial" pitchFamily="34" charset="0"/>
              </a:rPr>
              <a:t>Explain the examples on the slide.</a:t>
            </a:r>
          </a:p>
          <a:p>
            <a:pPr>
              <a:buFontTx/>
              <a:buChar char="•"/>
            </a:pPr>
            <a:r>
              <a:rPr lang="en-GB" altLang="en-US" smtClean="0">
                <a:latin typeface="Arial" pitchFamily="34" charset="0"/>
              </a:rPr>
              <a:t>If time permits, show students some examples in Visual Studio.</a:t>
            </a:r>
          </a:p>
          <a:p>
            <a:pPr>
              <a:buFontTx/>
              <a:buChar char="•"/>
            </a:pPr>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is the value of the expression “99” + “1”?</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string, “991”.</a:t>
            </a:r>
            <a:endParaRPr lang="en-GB" altLang="en-US" i="1" smtClean="0">
              <a:latin typeface="Arial" pitchFamily="34" charset="0"/>
            </a:endParaRPr>
          </a:p>
        </p:txBody>
      </p:sp>
      <p:sp>
        <p:nvSpPr>
          <p:cNvPr id="5018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842C93B2-616F-4CAB-851D-C60B890549F6}" type="slidenum">
              <a:rPr lang="en-US" altLang="en-US" b="0" smtClean="0">
                <a:latin typeface="Arial" pitchFamily="34" charset="0"/>
              </a:rPr>
              <a:pPr eaLnBrk="1" hangingPunct="1"/>
              <a:t>25</a:t>
            </a:fld>
            <a:endParaRPr lang="en-US" altLang="en-US" b="0" smtClean="0">
              <a:latin typeface="Arial" pitchFamily="34" charset="0"/>
            </a:endParaRPr>
          </a:p>
        </p:txBody>
      </p:sp>
      <p:sp>
        <p:nvSpPr>
          <p:cNvPr id="5018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342900" y="685800"/>
            <a:ext cx="6172200" cy="3429000"/>
          </a:xfrm>
          <a:ln/>
        </p:spPr>
      </p:sp>
      <p:sp>
        <p:nvSpPr>
          <p:cNvPr id="51203" name="Notes Placeholder 2"/>
          <p:cNvSpPr>
            <a:spLocks noGrp="1"/>
          </p:cNvSpPr>
          <p:nvPr>
            <p:ph type="body" idx="1"/>
          </p:nvPr>
        </p:nvSpPr>
        <p:spPr>
          <a:xfrm>
            <a:off x="307492" y="2229788"/>
            <a:ext cx="6149837" cy="665032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you can use o</a:t>
            </a:r>
            <a:r>
              <a:rPr lang="en-US" altLang="en-US" smtClean="0">
                <a:latin typeface="Arial" pitchFamily="34" charset="0"/>
              </a:rPr>
              <a:t>perators to combine operands together into expressions.</a:t>
            </a:r>
          </a:p>
          <a:p>
            <a:pPr>
              <a:buFontTx/>
              <a:buChar char="•"/>
            </a:pPr>
            <a:r>
              <a:rPr lang="en-US" altLang="en-US" smtClean="0">
                <a:latin typeface="Arial" pitchFamily="34" charset="0"/>
              </a:rPr>
              <a:t>Explain that C# provides a wide range of operators that you can use to perform most fundamental mathematical and logical operations.</a:t>
            </a:r>
            <a:endParaRPr lang="en-GB" altLang="en-US" smtClean="0">
              <a:latin typeface="Arial" pitchFamily="34" charset="0"/>
            </a:endParaRPr>
          </a:p>
          <a:p>
            <a:pPr>
              <a:buFontTx/>
              <a:buChar char="•"/>
            </a:pPr>
            <a:r>
              <a:rPr lang="en-GB" altLang="en-US" smtClean="0">
                <a:latin typeface="Arial" pitchFamily="34" charset="0"/>
              </a:rPr>
              <a:t>Explain each of the different types of operators shown on the slide.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Which operator would you use to calculate the remainder after dividing one integer value by another?</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a:t>
            </a:r>
            <a:r>
              <a:rPr lang="en-US" altLang="en-US" b="1" smtClean="0">
                <a:latin typeface="Arial" pitchFamily="34" charset="0"/>
              </a:rPr>
              <a:t>%</a:t>
            </a:r>
            <a:r>
              <a:rPr lang="en-US" altLang="en-US" smtClean="0">
                <a:latin typeface="Arial" pitchFamily="34" charset="0"/>
              </a:rPr>
              <a:t> operator.</a:t>
            </a:r>
          </a:p>
          <a:p>
            <a:endParaRPr lang="en-US" altLang="en-US" i="1"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the operator in C#, see the C# Operators page at http://go.microsoft.com/fwlink/?LinkId=192896, and the Operators (C# Programming Guide) page at http://go.microsoft.com/fwlink/?LinkId=192897.</a:t>
            </a:r>
            <a:endParaRPr lang="en-GB" altLang="en-US" smtClean="0">
              <a:latin typeface="Arial" pitchFamily="34" charset="0"/>
            </a:endParaRPr>
          </a:p>
        </p:txBody>
      </p:sp>
      <p:sp>
        <p:nvSpPr>
          <p:cNvPr id="5120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FDE31FD5-DD3D-4FF5-A88E-B30AB152125D}" type="slidenum">
              <a:rPr lang="en-US" altLang="en-US" b="0" smtClean="0">
                <a:latin typeface="Arial" pitchFamily="34" charset="0"/>
              </a:rPr>
              <a:pPr eaLnBrk="1" hangingPunct="1"/>
              <a:t>26</a:t>
            </a:fld>
            <a:endParaRPr lang="en-US" altLang="en-US" b="0" smtClean="0">
              <a:latin typeface="Arial" pitchFamily="34" charset="0"/>
            </a:endParaRPr>
          </a:p>
        </p:txBody>
      </p:sp>
      <p:sp>
        <p:nvSpPr>
          <p:cNvPr id="5120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xfrm>
            <a:off x="342900" y="685800"/>
            <a:ext cx="6172200" cy="3429000"/>
          </a:xfrm>
          <a:ln/>
        </p:spPr>
      </p:sp>
      <p:sp>
        <p:nvSpPr>
          <p:cNvPr id="52227" name="Notes Placeholder 2"/>
          <p:cNvSpPr>
            <a:spLocks noGrp="1"/>
          </p:cNvSpPr>
          <p:nvPr>
            <p:ph type="body" idx="1"/>
          </p:nvPr>
        </p:nvSpPr>
        <p:spPr>
          <a:xfrm>
            <a:off x="307492" y="2237595"/>
            <a:ext cx="6149837" cy="66425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meaning of operator precedence: mention that </a:t>
            </a:r>
            <a:r>
              <a:rPr lang="en-US" altLang="en-US" smtClean="0">
                <a:latin typeface="Arial" pitchFamily="34" charset="0"/>
              </a:rPr>
              <a:t>the order in which the operators are processed and the operands are evaluated depends on the operators themselves.</a:t>
            </a:r>
            <a:endParaRPr lang="en-GB" altLang="en-US" smtClean="0">
              <a:latin typeface="Arial" pitchFamily="34" charset="0"/>
            </a:endParaRPr>
          </a:p>
          <a:p>
            <a:pPr>
              <a:buFontTx/>
              <a:buChar char="•"/>
            </a:pPr>
            <a:r>
              <a:rPr lang="en-GB" altLang="en-US" smtClean="0">
                <a:latin typeface="Arial" pitchFamily="34" charset="0"/>
              </a:rPr>
              <a:t>Explain the order of precedence by using the examples on the slide.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How can you control the order of processing in an expression?</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Use parentheses to override the precedence of operators. Expressions in the parentheses are evaluated first.</a:t>
            </a:r>
            <a:endParaRPr lang="en-GB" altLang="en-US" i="1" smtClean="0">
              <a:latin typeface="Arial" pitchFamily="34" charset="0"/>
            </a:endParaRPr>
          </a:p>
        </p:txBody>
      </p:sp>
      <p:sp>
        <p:nvSpPr>
          <p:cNvPr id="5222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E667CCF8-751A-4C84-ACD0-2F142881B136}" type="slidenum">
              <a:rPr lang="en-US" altLang="en-US" b="0" smtClean="0">
                <a:latin typeface="Arial" pitchFamily="34" charset="0"/>
              </a:rPr>
              <a:pPr eaLnBrk="1" hangingPunct="1"/>
              <a:t>27</a:t>
            </a:fld>
            <a:endParaRPr lang="en-US" altLang="en-US" b="0" smtClean="0">
              <a:latin typeface="Arial" pitchFamily="34" charset="0"/>
            </a:endParaRPr>
          </a:p>
        </p:txBody>
      </p:sp>
      <p:sp>
        <p:nvSpPr>
          <p:cNvPr id="5222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xfrm>
            <a:off x="342900" y="685800"/>
            <a:ext cx="6172200" cy="3429000"/>
          </a:xfrm>
          <a:ln/>
        </p:spPr>
      </p:sp>
      <p:sp>
        <p:nvSpPr>
          <p:cNvPr id="53251" name="Notes Placeholder 2"/>
          <p:cNvSpPr>
            <a:spLocks noGrp="1"/>
          </p:cNvSpPr>
          <p:nvPr>
            <p:ph type="body" idx="1"/>
          </p:nvPr>
        </p:nvSpPr>
        <p:spPr>
          <a:xfrm>
            <a:off x="307492" y="2228226"/>
            <a:ext cx="6149837" cy="66518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why concatenating strings by using the </a:t>
            </a:r>
            <a:r>
              <a:rPr lang="en-GB" altLang="en-US" b="1" smtClean="0">
                <a:latin typeface="Arial" pitchFamily="34" charset="0"/>
              </a:rPr>
              <a:t>+</a:t>
            </a:r>
            <a:r>
              <a:rPr lang="en-GB" altLang="en-US" smtClean="0">
                <a:latin typeface="Arial" pitchFamily="34" charset="0"/>
              </a:rPr>
              <a:t> operator is considered bad practice, mentioning that strings are immutable.</a:t>
            </a:r>
          </a:p>
          <a:p>
            <a:pPr>
              <a:buFontTx/>
              <a:buChar char="•"/>
            </a:pPr>
            <a:r>
              <a:rPr lang="en-GB" altLang="en-US" smtClean="0">
                <a:latin typeface="Arial" pitchFamily="34" charset="0"/>
              </a:rPr>
              <a:t>Explain that the preferred alternative approach is to use the </a:t>
            </a:r>
            <a:r>
              <a:rPr lang="en-GB" altLang="en-US" b="1" smtClean="0">
                <a:latin typeface="Arial" pitchFamily="34" charset="0"/>
              </a:rPr>
              <a:t>StringBuilder</a:t>
            </a:r>
            <a:r>
              <a:rPr lang="en-GB" altLang="en-US" smtClean="0">
                <a:latin typeface="Arial" pitchFamily="34" charset="0"/>
              </a:rPr>
              <a:t> class.</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Why is concatenating strings considered bad practice, and how can you avoid it?</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Concatenating strings is considered bad practice because strings are immutable. This means that every time you concatenate a string, you create a new string in memory. To avoid this problem, concatenate strings by using the </a:t>
            </a:r>
            <a:r>
              <a:rPr lang="en-US" altLang="en-US" b="1" smtClean="0">
                <a:latin typeface="Arial" pitchFamily="34" charset="0"/>
              </a:rPr>
              <a:t>StringBuilder</a:t>
            </a:r>
            <a:r>
              <a:rPr lang="en-US" altLang="en-US" smtClean="0">
                <a:latin typeface="Arial" pitchFamily="34" charset="0"/>
              </a:rPr>
              <a:t> class.</a:t>
            </a:r>
          </a:p>
          <a:p>
            <a:endParaRPr lang="en-US" altLang="en-US" i="1"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the </a:t>
            </a:r>
            <a:r>
              <a:rPr lang="en-US" altLang="en-US" b="1" smtClean="0">
                <a:latin typeface="Arial" pitchFamily="34" charset="0"/>
              </a:rPr>
              <a:t>StringBuilder </a:t>
            </a:r>
            <a:r>
              <a:rPr lang="en-US" altLang="en-US" smtClean="0">
                <a:latin typeface="Arial" pitchFamily="34" charset="0"/>
              </a:rPr>
              <a:t>class, see the StringBuilder Class page at http://go.microsoft.com/fwlink/?LinkId=192898.</a:t>
            </a:r>
            <a:endParaRPr lang="en-GB" altLang="en-US" smtClean="0">
              <a:latin typeface="Arial" pitchFamily="34" charset="0"/>
            </a:endParaRPr>
          </a:p>
        </p:txBody>
      </p:sp>
      <p:sp>
        <p:nvSpPr>
          <p:cNvPr id="5325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35DA7A56-E6B6-4D03-AF2B-FBF11CEDA09E}" type="slidenum">
              <a:rPr lang="en-US" altLang="en-US" b="0" smtClean="0">
                <a:latin typeface="Arial" pitchFamily="34" charset="0"/>
              </a:rPr>
              <a:pPr eaLnBrk="1" hangingPunct="1"/>
              <a:t>28</a:t>
            </a:fld>
            <a:endParaRPr lang="en-US" altLang="en-US" b="0" smtClean="0">
              <a:latin typeface="Arial" pitchFamily="34" charset="0"/>
            </a:endParaRPr>
          </a:p>
        </p:txBody>
      </p:sp>
      <p:sp>
        <p:nvSpPr>
          <p:cNvPr id="5325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p:txBody>
          <a:bodyPr/>
          <a:lstStyle/>
          <a:p>
            <a:pPr>
              <a:defRPr/>
            </a:pPr>
            <a:r>
              <a:rPr lang="en-US" dirty="0" smtClean="0"/>
              <a:t>Module 1: Introducing C# and the .NET Framework</a:t>
            </a:r>
            <a:endParaRPr lang="en-GB" dirty="0" smtClean="0"/>
          </a:p>
        </p:txBody>
      </p:sp>
      <p:sp>
        <p:nvSpPr>
          <p:cNvPr id="23555" name="Rectangle 3"/>
          <p:cNvSpPr>
            <a:spLocks noGrp="1" noChangeArrowheads="1"/>
          </p:cNvSpPr>
          <p:nvPr>
            <p:ph type="dt" sz="quarter" idx="1"/>
          </p:nvPr>
        </p:nvSpPr>
        <p:spPr/>
        <p:txBody>
          <a:bodyPr/>
          <a:lstStyle/>
          <a:p>
            <a:pPr>
              <a:defRPr/>
            </a:pPr>
            <a:r>
              <a:rPr lang="en-US" dirty="0" smtClean="0"/>
              <a:t>Course 10266A</a:t>
            </a:r>
          </a:p>
        </p:txBody>
      </p:sp>
      <p:sp>
        <p:nvSpPr>
          <p:cNvPr id="23556" name="Rectangle 7"/>
          <p:cNvSpPr>
            <a:spLocks noGrp="1" noChangeArrowheads="1"/>
          </p:cNvSpPr>
          <p:nvPr>
            <p:ph type="sldNum" sz="quarter" idx="5"/>
          </p:nvPr>
        </p:nvSpPr>
        <p:spPr/>
        <p:txBody>
          <a:bodyPr/>
          <a:lstStyle/>
          <a:p>
            <a:pPr>
              <a:defRPr/>
            </a:pPr>
            <a:fld id="{48FB04F5-95DC-4D34-93DA-65B3198D7FDB}" type="slidenum">
              <a:rPr lang="en-US" smtClean="0"/>
              <a:pPr>
                <a:defRPr/>
              </a:pPr>
              <a:t>29</a:t>
            </a:fld>
            <a:endParaRPr lang="en-US" smtClean="0"/>
          </a:p>
        </p:txBody>
      </p:sp>
      <p:sp>
        <p:nvSpPr>
          <p:cNvPr id="68613" name="Rectangle 2"/>
          <p:cNvSpPr>
            <a:spLocks noGrp="1" noRot="1" noChangeAspect="1" noChangeArrowheads="1" noTextEdit="1"/>
          </p:cNvSpPr>
          <p:nvPr>
            <p:ph type="sldImg"/>
          </p:nvPr>
        </p:nvSpPr>
        <p:spPr>
          <a:xfrm>
            <a:off x="342900" y="685800"/>
            <a:ext cx="6172200" cy="3429000"/>
          </a:xfrm>
          <a:ln/>
        </p:spPr>
      </p:sp>
      <p:sp>
        <p:nvSpPr>
          <p:cNvPr id="68614"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Char char="•"/>
            </a:pPr>
            <a:r>
              <a:rPr lang="en-US" altLang="en-US" smtClean="0">
                <a:latin typeface="Arial" pitchFamily="34" charset="0"/>
              </a:rPr>
              <a:t>Explain the best practices on the slide, and add any that you feel are valid.</a:t>
            </a:r>
          </a:p>
          <a:p>
            <a:pPr eaLnBrk="1" hangingPunct="1">
              <a:buFontTx/>
              <a:buChar char="•"/>
            </a:pPr>
            <a:r>
              <a:rPr lang="en-US" altLang="en-US" smtClean="0">
                <a:latin typeface="Arial" pitchFamily="34" charset="0"/>
              </a:rPr>
              <a:t>If time permits, show students how to create simple comments in Visual Studio.</a:t>
            </a:r>
          </a:p>
          <a:p>
            <a:pPr eaLnBrk="1" hangingPunct="1">
              <a:buFontTx/>
              <a:buChar char="•"/>
            </a:pPr>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 Why is it important for you to comment your code?</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Answers should include:</a:t>
            </a:r>
          </a:p>
          <a:p>
            <a:pPr>
              <a:buFontTx/>
              <a:buChar char="•"/>
            </a:pPr>
            <a:r>
              <a:rPr lang="en-US" altLang="en-US" smtClean="0">
                <a:latin typeface="Arial" pitchFamily="34" charset="0"/>
              </a:rPr>
              <a:t>To improve the readability of your code.</a:t>
            </a:r>
          </a:p>
          <a:p>
            <a:pPr>
              <a:buFontTx/>
              <a:buChar char="•"/>
            </a:pPr>
            <a:r>
              <a:rPr lang="en-US" altLang="en-US" smtClean="0">
                <a:latin typeface="Arial" pitchFamily="34" charset="0"/>
              </a:rPr>
              <a:t>To capture the rationale behind your logic.</a:t>
            </a:r>
          </a:p>
          <a:p>
            <a:pPr>
              <a:buFontTx/>
              <a:buChar char="•"/>
            </a:pPr>
            <a:r>
              <a:rPr lang="en-US" altLang="en-US" smtClean="0">
                <a:latin typeface="Arial" pitchFamily="34" charset="0"/>
              </a:rPr>
              <a:t>To explain the purpose of elements in your code.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xfrm>
            <a:off x="342900" y="685800"/>
            <a:ext cx="6172200" cy="3429000"/>
          </a:xfrm>
          <a:ln/>
        </p:spPr>
      </p:sp>
      <p:sp>
        <p:nvSpPr>
          <p:cNvPr id="55299" name="Notes Placeholder 2"/>
          <p:cNvSpPr>
            <a:spLocks noGrp="1"/>
          </p:cNvSpPr>
          <p:nvPr>
            <p:ph type="body" idx="1"/>
          </p:nvPr>
        </p:nvSpPr>
        <p:spPr>
          <a:xfrm>
            <a:off x="307492" y="2236033"/>
            <a:ext cx="6149837" cy="66440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a:t>
            </a:r>
            <a:r>
              <a:rPr lang="en-US" altLang="en-US" smtClean="0">
                <a:latin typeface="Arial" pitchFamily="34" charset="0"/>
              </a:rPr>
              <a:t>an array is a set of objects that are grouped together and managed as a unit.</a:t>
            </a:r>
          </a:p>
          <a:p>
            <a:pPr>
              <a:buFontTx/>
              <a:buChar char="•"/>
            </a:pPr>
            <a:r>
              <a:rPr lang="en-US" altLang="en-US" smtClean="0">
                <a:latin typeface="Arial" pitchFamily="34" charset="0"/>
              </a:rPr>
              <a:t>Mention that you can think of an array as a sequence of elements. All elements in an array have the same type. You can build simple arrays that have one dimension (a list), two dimensions (a table), three dimensions (a cube), and so on.</a:t>
            </a:r>
            <a:endParaRPr lang="en-GB" altLang="en-US" smtClean="0">
              <a:latin typeface="Arial" pitchFamily="34" charset="0"/>
            </a:endParaRPr>
          </a:p>
          <a:p>
            <a:pPr>
              <a:buFontTx/>
              <a:buChar char="•"/>
            </a:pPr>
            <a:r>
              <a:rPr lang="en-GB" altLang="en-US" smtClean="0">
                <a:latin typeface="Arial" pitchFamily="34" charset="0"/>
              </a:rPr>
              <a:t>Explain the key features listed on the slide.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is an array, and why would you want to use arrays in a C# application?</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An array is a set of elements that are grouped together and managed as a unit. Arrays enable you to handle a set of closely related data.</a:t>
            </a:r>
            <a:endParaRPr lang="en-GB" altLang="en-US" i="1" smtClean="0">
              <a:latin typeface="Arial" pitchFamily="34" charset="0"/>
            </a:endParaRPr>
          </a:p>
        </p:txBody>
      </p:sp>
      <p:sp>
        <p:nvSpPr>
          <p:cNvPr id="5530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A18856F9-1FF4-4486-9241-9A922DD76946}" type="slidenum">
              <a:rPr lang="en-US" altLang="en-US" b="0" smtClean="0">
                <a:latin typeface="Arial" pitchFamily="34" charset="0"/>
              </a:rPr>
              <a:pPr eaLnBrk="1" hangingPunct="1"/>
              <a:t>30</a:t>
            </a:fld>
            <a:endParaRPr lang="en-US" altLang="en-US" b="0" smtClean="0">
              <a:latin typeface="Arial" pitchFamily="34" charset="0"/>
            </a:endParaRPr>
          </a:p>
        </p:txBody>
      </p:sp>
      <p:sp>
        <p:nvSpPr>
          <p:cNvPr id="5530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xfrm>
            <a:off x="342900" y="685800"/>
            <a:ext cx="6172200" cy="3429000"/>
          </a:xfrm>
          <a:ln/>
        </p:spPr>
      </p:sp>
      <p:sp>
        <p:nvSpPr>
          <p:cNvPr id="56323" name="Notes Placeholder 2"/>
          <p:cNvSpPr>
            <a:spLocks noGrp="1"/>
          </p:cNvSpPr>
          <p:nvPr>
            <p:ph type="body" idx="1"/>
          </p:nvPr>
        </p:nvSpPr>
        <p:spPr>
          <a:xfrm>
            <a:off x="307492" y="2215734"/>
            <a:ext cx="6149837" cy="666437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to create and initialize a single-dimensional array, you </a:t>
            </a:r>
            <a:r>
              <a:rPr lang="en-US" altLang="en-US" smtClean="0">
                <a:latin typeface="Arial" pitchFamily="34" charset="0"/>
              </a:rPr>
              <a:t>specify its name, data type, and optionally its size (number of elements).</a:t>
            </a:r>
            <a:endParaRPr lang="en-GB" altLang="en-US" smtClean="0">
              <a:latin typeface="Arial" pitchFamily="34" charset="0"/>
            </a:endParaRPr>
          </a:p>
          <a:p>
            <a:pPr>
              <a:buFontTx/>
              <a:buChar char="•"/>
            </a:pPr>
            <a:r>
              <a:rPr lang="en-GB" altLang="en-US" smtClean="0">
                <a:latin typeface="Arial" pitchFamily="34" charset="0"/>
              </a:rPr>
              <a:t>Explain that </a:t>
            </a:r>
            <a:r>
              <a:rPr lang="en-US" altLang="en-US" smtClean="0">
                <a:latin typeface="Arial" pitchFamily="34" charset="0"/>
              </a:rPr>
              <a:t>you can think of a two-dimensional array as a grid and a three-dimensional array as a cube.</a:t>
            </a:r>
          </a:p>
          <a:p>
            <a:pPr>
              <a:buFontTx/>
              <a:buChar char="•"/>
            </a:pPr>
            <a:r>
              <a:rPr lang="en-US" altLang="en-US" smtClean="0">
                <a:latin typeface="Arial" pitchFamily="34" charset="0"/>
              </a:rPr>
              <a:t>Explain that multidimensional arrays in C# must be rectangular; the number of elements in each dimension must be the same.</a:t>
            </a:r>
            <a:endParaRPr lang="en-GB" altLang="en-US" smtClean="0">
              <a:latin typeface="Arial" pitchFamily="34" charset="0"/>
            </a:endParaRPr>
          </a:p>
          <a:p>
            <a:endParaRPr lang="en-GB" altLang="en-US" smtClean="0">
              <a:latin typeface="Arial" pitchFamily="34" charset="0"/>
            </a:endParaRPr>
          </a:p>
          <a:p>
            <a:r>
              <a:rPr lang="en-US" altLang="en-US" smtClean="0">
                <a:latin typeface="Arial" pitchFamily="34" charset="0"/>
              </a:rPr>
              <a:t>You can use the ArrayApplication solution in the </a:t>
            </a:r>
            <a:r>
              <a:rPr lang="en-GB" altLang="en-US" smtClean="0">
                <a:latin typeface="Arial" pitchFamily="34" charset="0"/>
              </a:rPr>
              <a:t>E:\Demofiles\Mod2\Samplecode\ folder to demonstrate this topic.</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How do you declare a multidimensional array?</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Answers should resemble the following code example.</a:t>
            </a:r>
          </a:p>
          <a:p>
            <a:r>
              <a:rPr lang="en-US" altLang="en-US" smtClean="0">
                <a:latin typeface="Courier New" pitchFamily="49" charset="0"/>
                <a:cs typeface="Courier New" pitchFamily="49" charset="0"/>
              </a:rPr>
              <a:t>Type[ , ] arrayName = new Type[ Size1, Size2 ];</a:t>
            </a:r>
          </a:p>
          <a:p>
            <a:endParaRPr lang="en-US" altLang="en-US" smtClean="0">
              <a:latin typeface="Courier New" pitchFamily="49" charset="0"/>
              <a:cs typeface="Courier New" pitchFamily="49"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arrays, see the Multidimensional Arrays section on the Harness the Features of C# to Power Your Scientific Computing Projects page at http://go.microsoft.com/fwlink/?LinkId=192899.</a:t>
            </a:r>
          </a:p>
          <a:p>
            <a:r>
              <a:rPr lang="en-US" altLang="en-US" smtClean="0">
                <a:latin typeface="Arial" pitchFamily="34" charset="0"/>
              </a:rPr>
              <a:t>For more information about single-dimensional arrays, see the Single-Dimensional Arrays (C# Programming Guide) page at http://go.microsoft.com/fwlink/?LinkId=192900. </a:t>
            </a:r>
            <a:endParaRPr lang="en-GB" altLang="en-US" smtClean="0">
              <a:latin typeface="Arial" pitchFamily="34" charset="0"/>
            </a:endParaRPr>
          </a:p>
          <a:p>
            <a:r>
              <a:rPr lang="en-US" altLang="en-US" smtClean="0">
                <a:latin typeface="Arial" pitchFamily="34" charset="0"/>
              </a:rPr>
              <a:t>For more information about multidimensional arrays, see the Multidimensional Arrays (C# Programming Guide) page at http://go.microsoft.com/fwlink/?LinkId=192901. </a:t>
            </a:r>
            <a:endParaRPr lang="en-GB" altLang="en-US" smtClean="0">
              <a:latin typeface="Arial" pitchFamily="34" charset="0"/>
            </a:endParaRPr>
          </a:p>
          <a:p>
            <a:r>
              <a:rPr lang="en-US" altLang="en-US" smtClean="0">
                <a:latin typeface="Arial" pitchFamily="34" charset="0"/>
              </a:rPr>
              <a:t>For more information about jagged arrays, see the Jagged Arrays (C# Programming Guide) page at http://go.microsoft.com/fwlink/?LinkId=192902.</a:t>
            </a:r>
            <a:endParaRPr lang="en-GB" altLang="en-US" smtClean="0">
              <a:latin typeface="Arial" pitchFamily="34" charset="0"/>
            </a:endParaRPr>
          </a:p>
        </p:txBody>
      </p:sp>
      <p:sp>
        <p:nvSpPr>
          <p:cNvPr id="5632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84A0ADAB-0424-42E7-A086-77B9723F5E50}" type="slidenum">
              <a:rPr lang="en-US" altLang="en-US" b="0" smtClean="0">
                <a:latin typeface="Arial" pitchFamily="34" charset="0"/>
              </a:rPr>
              <a:pPr eaLnBrk="1" hangingPunct="1"/>
              <a:t>31</a:t>
            </a:fld>
            <a:endParaRPr lang="en-US" altLang="en-US" b="0" smtClean="0">
              <a:latin typeface="Arial" pitchFamily="34" charset="0"/>
            </a:endParaRPr>
          </a:p>
        </p:txBody>
      </p:sp>
      <p:sp>
        <p:nvSpPr>
          <p:cNvPr id="5632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xfrm>
            <a:off x="342900" y="685800"/>
            <a:ext cx="6172200" cy="3429000"/>
          </a:xfrm>
          <a:ln/>
        </p:spPr>
      </p:sp>
      <p:sp>
        <p:nvSpPr>
          <p:cNvPr id="57347" name="Notes Placeholder 2"/>
          <p:cNvSpPr>
            <a:spLocks noGrp="1"/>
          </p:cNvSpPr>
          <p:nvPr>
            <p:ph type="body" idx="1"/>
          </p:nvPr>
        </p:nvSpPr>
        <p:spPr>
          <a:xfrm>
            <a:off x="307492" y="2225104"/>
            <a:ext cx="6149837" cy="66550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Start by explaining the purpose of the following code, because it is used in all of the examples on the slide.</a:t>
            </a:r>
          </a:p>
          <a:p>
            <a:r>
              <a:rPr lang="en-GB" altLang="en-US" smtClean="0">
                <a:latin typeface="Courier New" pitchFamily="49" charset="0"/>
                <a:cs typeface="Courier New" pitchFamily="49" charset="0"/>
              </a:rPr>
              <a:t>int[] oldNumbers = {1,2,3,4,5};</a:t>
            </a:r>
          </a:p>
          <a:p>
            <a:pPr>
              <a:buFontTx/>
              <a:buChar char="•"/>
            </a:pPr>
            <a:r>
              <a:rPr lang="en-GB" altLang="en-US" smtClean="0">
                <a:latin typeface="Arial" pitchFamily="34" charset="0"/>
              </a:rPr>
              <a:t>Explain that all arrays provide common functionality, regardless of type, such as </a:t>
            </a:r>
            <a:r>
              <a:rPr lang="en-GB" altLang="en-US" b="1" smtClean="0">
                <a:latin typeface="Arial" pitchFamily="34" charset="0"/>
              </a:rPr>
              <a:t>int</a:t>
            </a:r>
            <a:r>
              <a:rPr lang="en-GB" altLang="en-US" smtClean="0">
                <a:latin typeface="Arial" pitchFamily="34" charset="0"/>
              </a:rPr>
              <a:t>, </a:t>
            </a:r>
            <a:r>
              <a:rPr lang="en-GB" altLang="en-US" b="1" smtClean="0">
                <a:latin typeface="Arial" pitchFamily="34" charset="0"/>
              </a:rPr>
              <a:t>string</a:t>
            </a:r>
            <a:r>
              <a:rPr lang="en-GB" altLang="en-US" smtClean="0">
                <a:latin typeface="Arial" pitchFamily="34" charset="0"/>
              </a:rPr>
              <a:t>, and </a:t>
            </a:r>
            <a:r>
              <a:rPr lang="en-GB" altLang="en-US" b="1" smtClean="0">
                <a:latin typeface="Arial" pitchFamily="34" charset="0"/>
              </a:rPr>
              <a:t>double</a:t>
            </a:r>
            <a:r>
              <a:rPr lang="en-GB" altLang="en-US" smtClean="0">
                <a:latin typeface="Arial" pitchFamily="34" charset="0"/>
              </a:rPr>
              <a:t>.</a:t>
            </a:r>
            <a:endParaRPr lang="en-GB" altLang="en-US" b="1" smtClean="0">
              <a:latin typeface="Arial" pitchFamily="34" charset="0"/>
            </a:endParaRPr>
          </a:p>
          <a:p>
            <a:pPr>
              <a:buFontTx/>
              <a:buChar char="•"/>
            </a:pPr>
            <a:r>
              <a:rPr lang="en-GB" altLang="en-US" smtClean="0">
                <a:latin typeface="Arial" pitchFamily="34" charset="0"/>
              </a:rPr>
              <a:t>Explain that many more members are available besides the </a:t>
            </a:r>
            <a:r>
              <a:rPr lang="en-GB" altLang="en-US" b="1" smtClean="0">
                <a:latin typeface="Arial" pitchFamily="34" charset="0"/>
              </a:rPr>
              <a:t>Length</a:t>
            </a:r>
            <a:r>
              <a:rPr lang="en-GB" altLang="en-US" smtClean="0">
                <a:latin typeface="Arial" pitchFamily="34" charset="0"/>
              </a:rPr>
              <a:t> and </a:t>
            </a:r>
            <a:r>
              <a:rPr lang="en-GB" altLang="en-US" b="1" smtClean="0">
                <a:latin typeface="Arial" pitchFamily="34" charset="0"/>
              </a:rPr>
              <a:t>Rank</a:t>
            </a:r>
            <a:r>
              <a:rPr lang="en-GB" altLang="en-US" smtClean="0">
                <a:latin typeface="Arial" pitchFamily="34" charset="0"/>
              </a:rPr>
              <a:t> properties, and the </a:t>
            </a:r>
            <a:r>
              <a:rPr lang="en-GB" altLang="en-US" b="1" smtClean="0">
                <a:latin typeface="Arial" pitchFamily="34" charset="0"/>
              </a:rPr>
              <a:t>copyTo() </a:t>
            </a:r>
            <a:r>
              <a:rPr lang="en-GB" altLang="en-US" smtClean="0">
                <a:latin typeface="Arial" pitchFamily="34" charset="0"/>
              </a:rPr>
              <a:t>and </a:t>
            </a:r>
            <a:r>
              <a:rPr lang="en-GB" altLang="en-US" b="1" smtClean="0">
                <a:latin typeface="Arial" pitchFamily="34" charset="0"/>
              </a:rPr>
              <a:t>Sort() </a:t>
            </a:r>
            <a:r>
              <a:rPr lang="en-GB" altLang="en-US" smtClean="0">
                <a:latin typeface="Arial" pitchFamily="34" charset="0"/>
              </a:rPr>
              <a:t>methods.</a:t>
            </a:r>
          </a:p>
          <a:p>
            <a:pPr>
              <a:buFontTx/>
              <a:buChar char="•"/>
            </a:pPr>
            <a:r>
              <a:rPr lang="en-GB" altLang="en-US" smtClean="0">
                <a:latin typeface="Arial" pitchFamily="34" charset="0"/>
              </a:rPr>
              <a:t>Explain the code examples on the slide.</a:t>
            </a:r>
          </a:p>
          <a:p>
            <a:endParaRPr lang="en-GB" altLang="en-US" smtClean="0">
              <a:latin typeface="Arial" pitchFamily="34" charset="0"/>
            </a:endParaRPr>
          </a:p>
          <a:p>
            <a:r>
              <a:rPr lang="en-US" altLang="en-US" smtClean="0">
                <a:latin typeface="Arial" pitchFamily="34" charset="0"/>
              </a:rPr>
              <a:t>You can use the ArrayApplication solution in the </a:t>
            </a:r>
            <a:r>
              <a:rPr lang="en-GB" altLang="en-US" smtClean="0">
                <a:latin typeface="Arial" pitchFamily="34" charset="0"/>
              </a:rPr>
              <a:t>E:\Demofiles\Mod2\Samplecode\ folder to demonstrate this topic.</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members would you use to locate the last element in an array, and then change that element’s value?</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Use the following code example to illustrate the answer.</a:t>
            </a:r>
          </a:p>
          <a:p>
            <a:r>
              <a:rPr lang="en-GB" altLang="en-US" smtClean="0">
                <a:latin typeface="Courier New" pitchFamily="49" charset="0"/>
                <a:cs typeface="Courier New" pitchFamily="49" charset="0"/>
              </a:rPr>
              <a:t> int[] oldNumbers = { 1, 2, 3, 4, 5 };</a:t>
            </a:r>
          </a:p>
          <a:p>
            <a:r>
              <a:rPr lang="en-GB" altLang="en-US" smtClean="0">
                <a:latin typeface="Courier New" pitchFamily="49" charset="0"/>
                <a:cs typeface="Courier New" pitchFamily="49" charset="0"/>
              </a:rPr>
              <a:t> oldNumbers.SetValue(5000, oldNumbers.Length -1);</a:t>
            </a:r>
          </a:p>
          <a:p>
            <a:endParaRPr lang="en-GB" altLang="en-US" i="1" smtClean="0">
              <a:latin typeface="Arial" pitchFamily="34" charset="0"/>
            </a:endParaRPr>
          </a:p>
          <a:p>
            <a:r>
              <a:rPr lang="en-GB" altLang="en-US" b="1" smtClean="0">
                <a:latin typeface="Arial" pitchFamily="34" charset="0"/>
              </a:rPr>
              <a:t>Note: </a:t>
            </a:r>
            <a:r>
              <a:rPr lang="en-GB" altLang="en-US" smtClean="0">
                <a:latin typeface="Arial" pitchFamily="34" charset="0"/>
              </a:rPr>
              <a:t>Explain why this code example uses </a:t>
            </a:r>
            <a:r>
              <a:rPr lang="en-GB" altLang="en-US" b="1" smtClean="0">
                <a:latin typeface="Arial" pitchFamily="34" charset="0"/>
              </a:rPr>
              <a:t>oldNumbers.Length </a:t>
            </a:r>
            <a:r>
              <a:rPr lang="en-GB" altLang="en-US" b="1" smtClean="0">
                <a:latin typeface="Verdana" pitchFamily="34" charset="0"/>
              </a:rPr>
              <a:t>–</a:t>
            </a:r>
            <a:r>
              <a:rPr lang="en-GB" altLang="en-US" b="1" smtClean="0">
                <a:latin typeface="Arial" pitchFamily="34" charset="0"/>
              </a:rPr>
              <a:t>1</a:t>
            </a:r>
            <a:r>
              <a:rPr lang="en-GB" altLang="en-US" smtClean="0">
                <a:latin typeface="Arial" pitchFamily="34" charset="0"/>
              </a:rPr>
              <a:t>.</a:t>
            </a:r>
          </a:p>
          <a:p>
            <a:endParaRPr lang="en-GB" altLang="en-US"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the </a:t>
            </a:r>
            <a:r>
              <a:rPr lang="en-US" altLang="en-US" b="1" smtClean="0">
                <a:latin typeface="Arial" pitchFamily="34" charset="0"/>
              </a:rPr>
              <a:t>System.Array </a:t>
            </a:r>
            <a:r>
              <a:rPr lang="en-US" altLang="en-US" smtClean="0">
                <a:latin typeface="Arial" pitchFamily="34" charset="0"/>
              </a:rPr>
              <a:t>class, see the Array Class page at http://go.microsoft.com/fwlink/?LinkId=192903.</a:t>
            </a:r>
            <a:endParaRPr lang="en-GB" altLang="en-US" smtClean="0">
              <a:latin typeface="Arial" pitchFamily="34" charset="0"/>
            </a:endParaRPr>
          </a:p>
        </p:txBody>
      </p:sp>
      <p:sp>
        <p:nvSpPr>
          <p:cNvPr id="5734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5141D8B0-AF94-4ED7-A61D-C663AE919BAE}" type="slidenum">
              <a:rPr lang="en-US" altLang="en-US" b="0" smtClean="0">
                <a:latin typeface="Arial" pitchFamily="34" charset="0"/>
              </a:rPr>
              <a:pPr eaLnBrk="1" hangingPunct="1"/>
              <a:t>32</a:t>
            </a:fld>
            <a:endParaRPr lang="en-US" altLang="en-US" b="0" smtClean="0">
              <a:latin typeface="Arial" pitchFamily="34" charset="0"/>
            </a:endParaRPr>
          </a:p>
        </p:txBody>
      </p:sp>
      <p:sp>
        <p:nvSpPr>
          <p:cNvPr id="5734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10"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
        <p:nvSpPr>
          <p:cNvPr id="7" name="Line 7"/>
          <p:cNvSpPr>
            <a:spLocks noChangeShapeType="1"/>
          </p:cNvSpPr>
          <p:nvPr/>
        </p:nvSpPr>
        <p:spPr bwMode="auto">
          <a:xfrm>
            <a:off x="382036" y="5724369"/>
            <a:ext cx="5935524"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cs typeface="+mn-cs"/>
            </a:endParaRPr>
          </a:p>
        </p:txBody>
      </p:sp>
      <p:sp>
        <p:nvSpPr>
          <p:cNvPr id="8" name="Line 7"/>
          <p:cNvSpPr>
            <a:spLocks noChangeShapeType="1"/>
          </p:cNvSpPr>
          <p:nvPr/>
        </p:nvSpPr>
        <p:spPr bwMode="auto">
          <a:xfrm>
            <a:off x="372718" y="6089754"/>
            <a:ext cx="5935524" cy="0"/>
          </a:xfrm>
          <a:prstGeom prst="line">
            <a:avLst/>
          </a:prstGeom>
          <a:noFill/>
          <a:ln w="9525">
            <a:solidFill>
              <a:schemeClr val="tx1"/>
            </a:solidFill>
            <a:round/>
            <a:headEnd/>
            <a:tailEnd/>
          </a:ln>
          <a:effectLst>
            <a:outerShdw dist="35921" dir="2700000" algn="ctr" rotWithShape="0">
              <a:srgbClr val="AFAFAF"/>
            </a:outerShdw>
          </a:effectLst>
        </p:spPr>
        <p:txBody>
          <a:bodyPr lIns="179460" tIns="44865" rIns="179460" bIns="44865" anchor="ctr"/>
          <a:lstStyle/>
          <a:p>
            <a:pPr algn="ctr" eaLnBrk="0" hangingPunct="0">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xfrm>
            <a:off x="342900" y="685800"/>
            <a:ext cx="6172200" cy="3429000"/>
          </a:xfrm>
          <a:ln/>
        </p:spPr>
      </p:sp>
      <p:sp>
        <p:nvSpPr>
          <p:cNvPr id="58371" name="Notes Placeholder 2"/>
          <p:cNvSpPr>
            <a:spLocks noGrp="1"/>
          </p:cNvSpPr>
          <p:nvPr>
            <p:ph type="body" idx="1"/>
          </p:nvPr>
        </p:nvSpPr>
        <p:spPr>
          <a:xfrm>
            <a:off x="307492" y="2223542"/>
            <a:ext cx="6149837" cy="66565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different approaches to accessing data: either accessing a specific element or iterating through the entire collection of elements.</a:t>
            </a:r>
          </a:p>
          <a:p>
            <a:pPr>
              <a:buFontTx/>
              <a:buChar char="•"/>
            </a:pPr>
            <a:r>
              <a:rPr lang="en-US" altLang="en-US" smtClean="0">
                <a:latin typeface="Arial" pitchFamily="34" charset="0"/>
              </a:rPr>
              <a:t>Explain that, if you try to access an element that is out of range, you get an </a:t>
            </a:r>
            <a:r>
              <a:rPr lang="en-US" altLang="en-US" b="1" smtClean="0">
                <a:latin typeface="Arial" pitchFamily="34" charset="0"/>
              </a:rPr>
              <a:t>IndexOutOfRangeException</a:t>
            </a:r>
            <a:r>
              <a:rPr lang="en-US" altLang="en-US" smtClean="0">
                <a:latin typeface="Arial" pitchFamily="34" charset="0"/>
              </a:rPr>
              <a:t> exception, which is very common.</a:t>
            </a:r>
            <a:endParaRPr lang="en-GB" altLang="en-US" smtClean="0">
              <a:latin typeface="Arial" pitchFamily="34" charset="0"/>
            </a:endParaRPr>
          </a:p>
          <a:p>
            <a:pPr>
              <a:buFontTx/>
              <a:buChar char="•"/>
            </a:pPr>
            <a:r>
              <a:rPr lang="en-GB" altLang="en-US" smtClean="0">
                <a:latin typeface="Arial" pitchFamily="34" charset="0"/>
              </a:rPr>
              <a:t>Explain the code examples on the slide.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Explain two approaches to accessing data in an array.</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Answers should include two of the following:</a:t>
            </a:r>
          </a:p>
          <a:p>
            <a:pPr>
              <a:buFontTx/>
              <a:buChar char="•"/>
            </a:pPr>
            <a:r>
              <a:rPr lang="en-US" altLang="en-US" b="1" smtClean="0">
                <a:latin typeface="Arial" pitchFamily="34" charset="0"/>
              </a:rPr>
              <a:t>Indexer</a:t>
            </a:r>
          </a:p>
          <a:p>
            <a:pPr>
              <a:buFontTx/>
              <a:buChar char="•"/>
            </a:pPr>
            <a:r>
              <a:rPr lang="en-US" altLang="en-US" b="1" smtClean="0">
                <a:latin typeface="Arial" pitchFamily="34" charset="0"/>
              </a:rPr>
              <a:t>GetValue()</a:t>
            </a:r>
          </a:p>
          <a:p>
            <a:pPr>
              <a:buFontTx/>
              <a:buChar char="•"/>
            </a:pPr>
            <a:r>
              <a:rPr lang="en-US" altLang="en-US" b="1" smtClean="0">
                <a:latin typeface="Arial" pitchFamily="34" charset="0"/>
              </a:rPr>
              <a:t>Explicit GetEnumerator()</a:t>
            </a:r>
          </a:p>
          <a:p>
            <a:pPr>
              <a:buFontTx/>
              <a:buChar char="•"/>
            </a:pPr>
            <a:r>
              <a:rPr lang="en-US" altLang="en-US" b="1" smtClean="0">
                <a:latin typeface="Arial" pitchFamily="34" charset="0"/>
              </a:rPr>
              <a:t>Implicit GetEnumerator()</a:t>
            </a:r>
          </a:p>
        </p:txBody>
      </p:sp>
      <p:sp>
        <p:nvSpPr>
          <p:cNvPr id="5837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5C7FDA7A-4086-4836-BAE6-8018F32A2591}" type="slidenum">
              <a:rPr lang="en-US" altLang="en-US" b="0" smtClean="0">
                <a:latin typeface="Arial" pitchFamily="34" charset="0"/>
              </a:rPr>
              <a:pPr eaLnBrk="1" hangingPunct="1"/>
              <a:t>33</a:t>
            </a:fld>
            <a:endParaRPr lang="en-US" altLang="en-US" b="0" smtClean="0">
              <a:latin typeface="Arial" pitchFamily="34" charset="0"/>
            </a:endParaRPr>
          </a:p>
        </p:txBody>
      </p:sp>
      <p:sp>
        <p:nvSpPr>
          <p:cNvPr id="5837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342900" y="685800"/>
            <a:ext cx="6172200" cy="3429000"/>
          </a:xfrm>
          <a:ln/>
        </p:spPr>
      </p:sp>
      <p:sp>
        <p:nvSpPr>
          <p:cNvPr id="43011" name="Notes Placeholder 2"/>
          <p:cNvSpPr>
            <a:spLocks noGrp="1"/>
          </p:cNvSpPr>
          <p:nvPr>
            <p:ph type="body" idx="1"/>
          </p:nvPr>
        </p:nvSpPr>
        <p:spPr>
          <a:xfrm>
            <a:off x="307492" y="2228226"/>
            <a:ext cx="6149837" cy="665188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a:t>
            </a:r>
            <a:r>
              <a:rPr lang="en-US" altLang="en-US" smtClean="0">
                <a:latin typeface="Arial" pitchFamily="34" charset="0"/>
              </a:rPr>
              <a:t>variables store values that can change when an application is running.</a:t>
            </a:r>
          </a:p>
          <a:p>
            <a:pPr>
              <a:buFontTx/>
              <a:buChar char="•"/>
            </a:pPr>
            <a:r>
              <a:rPr lang="en-US" altLang="en-US" smtClean="0">
                <a:latin typeface="Arial" pitchFamily="34" charset="0"/>
              </a:rPr>
              <a:t>Explain that you often need to store values temporarily when you perform calculations or pass data between the user, application, and a database.</a:t>
            </a:r>
          </a:p>
          <a:p>
            <a:pPr>
              <a:buFontTx/>
              <a:buChar char="•"/>
            </a:pPr>
            <a:r>
              <a:rPr lang="en-US" altLang="en-US" smtClean="0">
                <a:latin typeface="Arial" pitchFamily="34" charset="0"/>
              </a:rPr>
              <a:t>Explain the six facets of a variable.</a:t>
            </a:r>
          </a:p>
          <a:p>
            <a:pPr>
              <a:buFontTx/>
              <a:buChar char="•"/>
            </a:pPr>
            <a:endParaRPr lang="en-US"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What is a variable and how are variables used in Microsoft .NET Framework applications?</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Variables store values that the application requires in temporary memory locations. Applications process these values to perform functions such as calculations, data analysis, and database interactions.</a:t>
            </a:r>
          </a:p>
        </p:txBody>
      </p:sp>
      <p:sp>
        <p:nvSpPr>
          <p:cNvPr id="4301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8C969816-B5E5-4E8C-B4EA-1C151437E8C4}" type="slidenum">
              <a:rPr lang="en-US" altLang="en-US" b="0" smtClean="0">
                <a:latin typeface="Arial" pitchFamily="34" charset="0"/>
              </a:rPr>
              <a:pPr eaLnBrk="1" hangingPunct="1"/>
              <a:t>4</a:t>
            </a:fld>
            <a:endParaRPr lang="en-US" altLang="en-US" b="0" smtClean="0">
              <a:latin typeface="Arial" pitchFamily="34" charset="0"/>
            </a:endParaRPr>
          </a:p>
        </p:txBody>
      </p:sp>
      <p:sp>
        <p:nvSpPr>
          <p:cNvPr id="4301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47F6FA5B-36EB-470B-B76B-C1542A6E4FDC}" type="slidenum">
              <a:rPr lang="en-US" altLang="en-US" b="0" smtClean="0">
                <a:latin typeface="Arial" pitchFamily="34" charset="0"/>
              </a:rPr>
              <a:pPr eaLnBrk="1" hangingPunct="1"/>
              <a:t>36</a:t>
            </a:fld>
            <a:endParaRPr lang="en-US" altLang="en-US" b="0" smtClean="0">
              <a:latin typeface="Arial" pitchFamily="34" charset="0"/>
            </a:endParaRPr>
          </a:p>
        </p:txBody>
      </p:sp>
      <p:sp>
        <p:nvSpPr>
          <p:cNvPr id="59395" name="Rectangle 2"/>
          <p:cNvSpPr>
            <a:spLocks noGrp="1" noRot="1" noChangeAspect="1" noChangeArrowheads="1" noTextEdit="1"/>
          </p:cNvSpPr>
          <p:nvPr>
            <p:ph type="sldImg"/>
          </p:nvPr>
        </p:nvSpPr>
        <p:spPr>
          <a:xfrm>
            <a:off x="342900" y="685800"/>
            <a:ext cx="6172200" cy="3429000"/>
          </a:xfrm>
          <a:ln/>
        </p:spPr>
      </p:sp>
      <p:sp>
        <p:nvSpPr>
          <p:cNvPr id="59396"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By default, C# performs the statements in a program in a sequential manner. However, you frequently need to specify that alternative statements should run depending on the value of an expression or a Boolean condition. To achieve this, C# provides conditional decision statements.</a:t>
            </a:r>
            <a:endParaRPr lang="en-GB" altLang="en-US" smtClean="0">
              <a:latin typeface="Arial" pitchFamily="34" charset="0"/>
            </a:endParaRPr>
          </a:p>
          <a:p>
            <a:r>
              <a:rPr lang="en-US" altLang="en-US" smtClean="0">
                <a:latin typeface="Arial" pitchFamily="34" charset="0"/>
              </a:rPr>
              <a:t>This lesson introduces the different types of decision statements, and explains how you can use them in your .NET Framework applications.</a:t>
            </a:r>
            <a:endParaRPr lang="en-GB" altLang="en-US" smtClean="0">
              <a:latin typeface="Arial" pitchFamily="34" charset="0"/>
            </a:endParaRPr>
          </a:p>
        </p:txBody>
      </p:sp>
      <p:sp>
        <p:nvSpPr>
          <p:cNvPr id="5939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xfrm>
            <a:off x="342900" y="685800"/>
            <a:ext cx="6172200" cy="3429000"/>
          </a:xfrm>
          <a:ln/>
        </p:spPr>
      </p:sp>
      <p:sp>
        <p:nvSpPr>
          <p:cNvPr id="60419" name="Notes Placeholder 2"/>
          <p:cNvSpPr>
            <a:spLocks noGrp="1"/>
          </p:cNvSpPr>
          <p:nvPr>
            <p:ph type="body" idx="1"/>
          </p:nvPr>
        </p:nvSpPr>
        <p:spPr>
          <a:xfrm>
            <a:off x="307492" y="2212612"/>
            <a:ext cx="6149837" cy="66675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purpose of the one-way </a:t>
            </a:r>
            <a:r>
              <a:rPr lang="en-GB" altLang="en-US" b="1" smtClean="0">
                <a:latin typeface="Arial" pitchFamily="34" charset="0"/>
              </a:rPr>
              <a:t>if</a:t>
            </a:r>
            <a:r>
              <a:rPr lang="en-GB" altLang="en-US" smtClean="0">
                <a:latin typeface="Arial" pitchFamily="34" charset="0"/>
              </a:rPr>
              <a:t> statement.</a:t>
            </a:r>
          </a:p>
          <a:p>
            <a:pPr>
              <a:buFontTx/>
              <a:buChar char="•"/>
            </a:pPr>
            <a:r>
              <a:rPr lang="en-GB" altLang="en-US" smtClean="0">
                <a:latin typeface="Arial" pitchFamily="34" charset="0"/>
              </a:rPr>
              <a:t>Explain the syntax and how you do not have to use the braces.</a:t>
            </a:r>
          </a:p>
          <a:p>
            <a:pPr>
              <a:buFontTx/>
              <a:buChar char="•"/>
            </a:pPr>
            <a:r>
              <a:rPr lang="en-GB" altLang="en-US" smtClean="0">
                <a:latin typeface="Arial" pitchFamily="34" charset="0"/>
              </a:rPr>
              <a:t>Explain the code example on the slide.</a:t>
            </a:r>
          </a:p>
          <a:p>
            <a:pPr>
              <a:buFontTx/>
              <a:buChar char="•"/>
            </a:pPr>
            <a:r>
              <a:rPr lang="en-GB" altLang="en-US" smtClean="0">
                <a:latin typeface="Arial" pitchFamily="34" charset="0"/>
              </a:rPr>
              <a:t>For C and C++ programmers, point out that the condition must be a Boolean expression (C and C++ programmers tend to use integer expressions where zero indicates false and non-zero indicates true).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When must you enclose the code in the body of an </a:t>
            </a:r>
            <a:r>
              <a:rPr lang="en-US" altLang="en-US" b="1" smtClean="0">
                <a:latin typeface="Arial" pitchFamily="34" charset="0"/>
              </a:rPr>
              <a:t>if</a:t>
            </a:r>
            <a:r>
              <a:rPr lang="en-US" altLang="en-US" smtClean="0">
                <a:latin typeface="Arial" pitchFamily="34" charset="0"/>
              </a:rPr>
              <a:t> statement in braces?</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You must enclose the code in the body of an </a:t>
            </a:r>
            <a:r>
              <a:rPr lang="en-US" altLang="en-US" b="1" smtClean="0">
                <a:latin typeface="Arial" pitchFamily="34" charset="0"/>
              </a:rPr>
              <a:t>if</a:t>
            </a:r>
            <a:r>
              <a:rPr lang="en-US" altLang="en-US" smtClean="0">
                <a:latin typeface="Arial" pitchFamily="34" charset="0"/>
              </a:rPr>
              <a:t> statement in braces if you want to perform more than one statement. It is also good practice even if you only use a single statement because you may need to add additional statements later.</a:t>
            </a:r>
          </a:p>
        </p:txBody>
      </p:sp>
      <p:sp>
        <p:nvSpPr>
          <p:cNvPr id="6042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B1281DF5-7394-4889-B1F6-7C2DF74C392F}" type="slidenum">
              <a:rPr lang="en-US" altLang="en-US" b="0" smtClean="0">
                <a:latin typeface="Arial" pitchFamily="34" charset="0"/>
              </a:rPr>
              <a:pPr eaLnBrk="1" hangingPunct="1"/>
              <a:t>37</a:t>
            </a:fld>
            <a:endParaRPr lang="en-US" altLang="en-US" b="0" smtClean="0">
              <a:latin typeface="Arial" pitchFamily="34" charset="0"/>
            </a:endParaRPr>
          </a:p>
        </p:txBody>
      </p:sp>
      <p:sp>
        <p:nvSpPr>
          <p:cNvPr id="6042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xfrm>
            <a:off x="342900" y="685800"/>
            <a:ext cx="6172200" cy="3429000"/>
          </a:xfrm>
          <a:ln/>
        </p:spPr>
      </p:sp>
      <p:sp>
        <p:nvSpPr>
          <p:cNvPr id="61443" name="Notes Placeholder 2"/>
          <p:cNvSpPr>
            <a:spLocks noGrp="1"/>
          </p:cNvSpPr>
          <p:nvPr>
            <p:ph type="body" idx="1"/>
          </p:nvPr>
        </p:nvSpPr>
        <p:spPr>
          <a:xfrm>
            <a:off x="307492" y="2214172"/>
            <a:ext cx="6149837" cy="66659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purpose of the either-or </a:t>
            </a:r>
            <a:r>
              <a:rPr lang="en-GB" altLang="en-US" b="1" smtClean="0">
                <a:latin typeface="Arial" pitchFamily="34" charset="0"/>
              </a:rPr>
              <a:t>if</a:t>
            </a:r>
            <a:r>
              <a:rPr lang="en-GB" altLang="en-US" smtClean="0">
                <a:latin typeface="Arial" pitchFamily="34" charset="0"/>
              </a:rPr>
              <a:t> statement.</a:t>
            </a:r>
          </a:p>
          <a:p>
            <a:pPr>
              <a:buFontTx/>
              <a:buChar char="•"/>
            </a:pPr>
            <a:r>
              <a:rPr lang="en-GB" altLang="en-US" smtClean="0">
                <a:latin typeface="Arial" pitchFamily="34" charset="0"/>
              </a:rPr>
              <a:t>Explain the syntax by using the code example on the slide.</a:t>
            </a:r>
          </a:p>
          <a:p>
            <a:pPr>
              <a:buFontTx/>
              <a:buChar char="•"/>
            </a:pPr>
            <a:r>
              <a:rPr lang="en-GB" altLang="en-US" smtClean="0">
                <a:latin typeface="Arial" pitchFamily="34" charset="0"/>
              </a:rPr>
              <a:t>Also explain that you can use the </a:t>
            </a:r>
            <a:r>
              <a:rPr lang="en-GB" altLang="en-US" b="1" smtClean="0">
                <a:latin typeface="Arial" pitchFamily="34" charset="0"/>
              </a:rPr>
              <a:t>?:</a:t>
            </a:r>
            <a:r>
              <a:rPr lang="en-GB" altLang="en-US" smtClean="0">
                <a:latin typeface="Arial" pitchFamily="34" charset="0"/>
              </a:rPr>
              <a:t> operator. If time permits, show this to students in Visual Studio by using the following code example.</a:t>
            </a:r>
          </a:p>
          <a:p>
            <a:r>
              <a:rPr lang="en-GB" altLang="en-US" smtClean="0">
                <a:latin typeface="Courier New" pitchFamily="49" charset="0"/>
                <a:cs typeface="Courier New" pitchFamily="49" charset="0"/>
              </a:rPr>
              <a:t>string carColor = "green";</a:t>
            </a:r>
          </a:p>
          <a:p>
            <a:r>
              <a:rPr lang="en-GB" altLang="en-US" smtClean="0">
                <a:latin typeface="Courier New" pitchFamily="49" charset="0"/>
                <a:cs typeface="Courier New" pitchFamily="49" charset="0"/>
              </a:rPr>
              <a:t> </a:t>
            </a:r>
          </a:p>
          <a:p>
            <a:r>
              <a:rPr lang="en-GB" altLang="en-US" smtClean="0">
                <a:latin typeface="Courier New" pitchFamily="49" charset="0"/>
                <a:cs typeface="Courier New" pitchFamily="49" charset="0"/>
              </a:rPr>
              <a:t>string response = (carColor == "red") ?</a:t>
            </a:r>
          </a:p>
          <a:p>
            <a:r>
              <a:rPr lang="en-GB" altLang="en-US" smtClean="0">
                <a:latin typeface="Courier New" pitchFamily="49" charset="0"/>
                <a:cs typeface="Courier New" pitchFamily="49" charset="0"/>
              </a:rPr>
              <a:t>    "You have a red car" : </a:t>
            </a:r>
          </a:p>
          <a:p>
            <a:r>
              <a:rPr lang="en-GB" altLang="en-US" smtClean="0">
                <a:latin typeface="Courier New" pitchFamily="49" charset="0"/>
                <a:cs typeface="Courier New" pitchFamily="49" charset="0"/>
              </a:rPr>
              <a:t>    "You do not have a red car";</a:t>
            </a:r>
          </a:p>
          <a:p>
            <a:endParaRPr lang="en-GB" altLang="en-US" smtClean="0">
              <a:latin typeface="Arial" pitchFamily="34" charset="0"/>
            </a:endParaRP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Think of a scenario where you may want to use the </a:t>
            </a:r>
            <a:r>
              <a:rPr lang="en-US" altLang="en-US" b="1" smtClean="0">
                <a:latin typeface="Arial" pitchFamily="34" charset="0"/>
              </a:rPr>
              <a:t>if</a:t>
            </a:r>
            <a:r>
              <a:rPr lang="en-US" altLang="en-US" smtClean="0">
                <a:latin typeface="Arial" pitchFamily="34" charset="0"/>
              </a:rPr>
              <a:t> </a:t>
            </a:r>
            <a:r>
              <a:rPr lang="en-US" altLang="en-US" b="1" smtClean="0">
                <a:latin typeface="Arial" pitchFamily="34" charset="0"/>
              </a:rPr>
              <a:t>else</a:t>
            </a:r>
            <a:r>
              <a:rPr lang="en-US" altLang="en-US" smtClean="0">
                <a:latin typeface="Arial" pitchFamily="34" charset="0"/>
              </a:rPr>
              <a:t> statement and discuss.</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This</a:t>
            </a:r>
            <a:r>
              <a:rPr lang="en-US" altLang="en-US" b="1" smtClean="0">
                <a:latin typeface="Arial" pitchFamily="34" charset="0"/>
              </a:rPr>
              <a:t> </a:t>
            </a:r>
            <a:r>
              <a:rPr lang="en-GB" altLang="en-US" smtClean="0">
                <a:latin typeface="Arial" pitchFamily="34" charset="0"/>
              </a:rPr>
              <a:t>question is designed to stimulate discussion among the students, so there is no definitive answer. However, o</a:t>
            </a:r>
            <a:r>
              <a:rPr lang="en-US" altLang="en-US" smtClean="0">
                <a:latin typeface="Arial" pitchFamily="34" charset="0"/>
              </a:rPr>
              <a:t>ne possible answer could be to prompt a user for input and test whether the input is valid. If it is valid, process the input; if it is invalid, display an error message.</a:t>
            </a:r>
          </a:p>
          <a:p>
            <a:endParaRPr lang="en-US" altLang="en-US"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the</a:t>
            </a:r>
            <a:r>
              <a:rPr lang="en-US" altLang="en-US" b="1" smtClean="0">
                <a:latin typeface="Arial" pitchFamily="34" charset="0"/>
              </a:rPr>
              <a:t> ?:</a:t>
            </a:r>
            <a:r>
              <a:rPr lang="en-US" altLang="en-US" smtClean="0">
                <a:latin typeface="Arial" pitchFamily="34" charset="0"/>
              </a:rPr>
              <a:t> operator, see the ?: Operator (C# Reference) page at http://go.microsoft.com/fwlink/?LinkId=192904.</a:t>
            </a:r>
            <a:endParaRPr lang="en-GB" altLang="en-US" smtClean="0">
              <a:latin typeface="Arial" pitchFamily="34" charset="0"/>
            </a:endParaRPr>
          </a:p>
        </p:txBody>
      </p:sp>
      <p:sp>
        <p:nvSpPr>
          <p:cNvPr id="6144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9BCD1DD0-2F4C-4452-8F45-A6EB800F1D84}" type="slidenum">
              <a:rPr lang="en-US" altLang="en-US" b="0" smtClean="0">
                <a:latin typeface="Arial" pitchFamily="34" charset="0"/>
              </a:rPr>
              <a:pPr eaLnBrk="1" hangingPunct="1"/>
              <a:t>38</a:t>
            </a:fld>
            <a:endParaRPr lang="en-US" altLang="en-US" b="0" smtClean="0">
              <a:latin typeface="Arial" pitchFamily="34" charset="0"/>
            </a:endParaRPr>
          </a:p>
        </p:txBody>
      </p:sp>
      <p:sp>
        <p:nvSpPr>
          <p:cNvPr id="6144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xfrm>
            <a:off x="342900" y="685800"/>
            <a:ext cx="6172200" cy="3429000"/>
          </a:xfrm>
          <a:ln/>
        </p:spPr>
      </p:sp>
      <p:sp>
        <p:nvSpPr>
          <p:cNvPr id="62467" name="Notes Placeholder 2"/>
          <p:cNvSpPr>
            <a:spLocks noGrp="1"/>
          </p:cNvSpPr>
          <p:nvPr>
            <p:ph type="body" idx="1"/>
          </p:nvPr>
        </p:nvSpPr>
        <p:spPr>
          <a:xfrm>
            <a:off x="307492" y="2232910"/>
            <a:ext cx="6149837" cy="6647201"/>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purpose of the multiple-outcome </a:t>
            </a:r>
            <a:r>
              <a:rPr lang="en-GB" altLang="en-US" b="1" smtClean="0">
                <a:latin typeface="Arial" pitchFamily="34" charset="0"/>
              </a:rPr>
              <a:t>if</a:t>
            </a:r>
            <a:r>
              <a:rPr lang="en-GB" altLang="en-US" smtClean="0">
                <a:latin typeface="Arial" pitchFamily="34" charset="0"/>
              </a:rPr>
              <a:t> statement.</a:t>
            </a:r>
          </a:p>
          <a:p>
            <a:pPr>
              <a:buFontTx/>
              <a:buChar char="•"/>
            </a:pPr>
            <a:r>
              <a:rPr lang="en-GB" altLang="en-US" smtClean="0">
                <a:latin typeface="Arial" pitchFamily="34" charset="0"/>
              </a:rPr>
              <a:t>Explain the syntax by using the code example on the slide, mentioning that the </a:t>
            </a:r>
            <a:r>
              <a:rPr lang="en-GB" altLang="en-US" b="1" smtClean="0">
                <a:latin typeface="Arial" pitchFamily="34" charset="0"/>
              </a:rPr>
              <a:t>else</a:t>
            </a:r>
            <a:r>
              <a:rPr lang="en-GB" altLang="en-US" smtClean="0">
                <a:latin typeface="Arial" pitchFamily="34" charset="0"/>
              </a:rPr>
              <a:t> statement acts as a default and must be the last statement.</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is the purpose of the </a:t>
            </a:r>
            <a:r>
              <a:rPr lang="en-US" altLang="en-US" b="1" smtClean="0">
                <a:latin typeface="Arial" pitchFamily="34" charset="0"/>
              </a:rPr>
              <a:t>else</a:t>
            </a:r>
            <a:r>
              <a:rPr lang="en-US" altLang="en-US" smtClean="0">
                <a:latin typeface="Arial" pitchFamily="34" charset="0"/>
              </a:rPr>
              <a:t> statement in an </a:t>
            </a:r>
            <a:r>
              <a:rPr lang="en-US" altLang="en-US" b="1" smtClean="0">
                <a:latin typeface="Arial" pitchFamily="34" charset="0"/>
              </a:rPr>
              <a:t>else</a:t>
            </a:r>
            <a:r>
              <a:rPr lang="en-US" altLang="en-US" smtClean="0">
                <a:latin typeface="Arial" pitchFamily="34" charset="0"/>
              </a:rPr>
              <a:t> </a:t>
            </a:r>
            <a:r>
              <a:rPr lang="en-US" altLang="en-US" b="1" smtClean="0">
                <a:latin typeface="Arial" pitchFamily="34" charset="0"/>
              </a:rPr>
              <a:t>if</a:t>
            </a:r>
            <a:r>
              <a:rPr lang="en-US" altLang="en-US" smtClean="0">
                <a:latin typeface="Arial" pitchFamily="34" charset="0"/>
              </a:rPr>
              <a:t> construct?</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a:t>
            </a:r>
            <a:r>
              <a:rPr lang="en-US" altLang="en-US" b="1" smtClean="0">
                <a:latin typeface="Arial" pitchFamily="34" charset="0"/>
              </a:rPr>
              <a:t>else</a:t>
            </a:r>
            <a:r>
              <a:rPr lang="en-US" altLang="en-US" smtClean="0">
                <a:latin typeface="Arial" pitchFamily="34" charset="0"/>
              </a:rPr>
              <a:t> statement is the default block and should contain logic that will be executed if none of the conditions in the previous </a:t>
            </a:r>
            <a:r>
              <a:rPr lang="en-US" altLang="en-US" b="1" smtClean="0">
                <a:latin typeface="Arial" pitchFamily="34" charset="0"/>
              </a:rPr>
              <a:t>if</a:t>
            </a:r>
            <a:r>
              <a:rPr lang="en-US" altLang="en-US" smtClean="0">
                <a:latin typeface="Arial" pitchFamily="34" charset="0"/>
              </a:rPr>
              <a:t> and </a:t>
            </a:r>
            <a:r>
              <a:rPr lang="en-US" altLang="en-US" b="1" smtClean="0">
                <a:latin typeface="Arial" pitchFamily="34" charset="0"/>
              </a:rPr>
              <a:t>else</a:t>
            </a:r>
            <a:r>
              <a:rPr lang="en-US" altLang="en-US" smtClean="0">
                <a:latin typeface="Arial" pitchFamily="34" charset="0"/>
              </a:rPr>
              <a:t> </a:t>
            </a:r>
            <a:r>
              <a:rPr lang="en-US" altLang="en-US" b="1" smtClean="0">
                <a:latin typeface="Arial" pitchFamily="34" charset="0"/>
              </a:rPr>
              <a:t>if</a:t>
            </a:r>
            <a:r>
              <a:rPr lang="en-US" altLang="en-US" smtClean="0">
                <a:latin typeface="Arial" pitchFamily="34" charset="0"/>
              </a:rPr>
              <a:t> conditions return false.</a:t>
            </a:r>
          </a:p>
        </p:txBody>
      </p:sp>
      <p:sp>
        <p:nvSpPr>
          <p:cNvPr id="6246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3F8F1F5C-CD5F-4074-B538-6F5E3C3411B2}" type="slidenum">
              <a:rPr lang="en-US" altLang="en-US" b="0" smtClean="0">
                <a:latin typeface="Arial" pitchFamily="34" charset="0"/>
              </a:rPr>
              <a:pPr eaLnBrk="1" hangingPunct="1"/>
              <a:t>39</a:t>
            </a:fld>
            <a:endParaRPr lang="en-US" altLang="en-US" b="0" smtClean="0">
              <a:latin typeface="Arial" pitchFamily="34" charset="0"/>
            </a:endParaRPr>
          </a:p>
        </p:txBody>
      </p:sp>
      <p:sp>
        <p:nvSpPr>
          <p:cNvPr id="6246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xfrm>
            <a:off x="342900" y="685800"/>
            <a:ext cx="6172200" cy="3429000"/>
          </a:xfrm>
          <a:ln/>
        </p:spPr>
      </p:sp>
      <p:sp>
        <p:nvSpPr>
          <p:cNvPr id="63491" name="Notes Placeholder 2"/>
          <p:cNvSpPr>
            <a:spLocks noGrp="1"/>
          </p:cNvSpPr>
          <p:nvPr>
            <p:ph type="body" idx="1"/>
          </p:nvPr>
        </p:nvSpPr>
        <p:spPr>
          <a:xfrm>
            <a:off x="307492" y="2236033"/>
            <a:ext cx="6149837" cy="664407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purpose of the </a:t>
            </a:r>
            <a:r>
              <a:rPr lang="en-GB" altLang="en-US" b="1" smtClean="0">
                <a:latin typeface="Arial" pitchFamily="34" charset="0"/>
              </a:rPr>
              <a:t>switch </a:t>
            </a:r>
            <a:r>
              <a:rPr lang="en-GB" altLang="en-US" smtClean="0">
                <a:latin typeface="Arial" pitchFamily="34" charset="0"/>
              </a:rPr>
              <a:t>statement.</a:t>
            </a:r>
          </a:p>
          <a:p>
            <a:pPr>
              <a:buFontTx/>
              <a:buChar char="•"/>
            </a:pPr>
            <a:r>
              <a:rPr lang="en-GB" altLang="en-US" smtClean="0">
                <a:latin typeface="Arial" pitchFamily="34" charset="0"/>
              </a:rPr>
              <a:t>Explain why you would want to choose a </a:t>
            </a:r>
            <a:r>
              <a:rPr lang="en-GB" altLang="en-US" b="1" smtClean="0">
                <a:latin typeface="Arial" pitchFamily="34" charset="0"/>
              </a:rPr>
              <a:t>switch</a:t>
            </a:r>
            <a:r>
              <a:rPr lang="en-GB" altLang="en-US" smtClean="0">
                <a:latin typeface="Arial" pitchFamily="34" charset="0"/>
              </a:rPr>
              <a:t> statement over a multiple-outcome </a:t>
            </a:r>
            <a:r>
              <a:rPr lang="en-GB" altLang="en-US" b="1" smtClean="0">
                <a:latin typeface="Arial" pitchFamily="34" charset="0"/>
              </a:rPr>
              <a:t>if else </a:t>
            </a:r>
            <a:r>
              <a:rPr lang="en-GB" altLang="en-US" smtClean="0">
                <a:latin typeface="Arial" pitchFamily="34" charset="0"/>
              </a:rPr>
              <a:t>statement.</a:t>
            </a:r>
          </a:p>
          <a:p>
            <a:pPr>
              <a:buFontTx/>
              <a:buChar char="•"/>
            </a:pPr>
            <a:r>
              <a:rPr lang="en-GB" altLang="en-US" smtClean="0">
                <a:latin typeface="Arial" pitchFamily="34" charset="0"/>
              </a:rPr>
              <a:t>Explain the syntax by using the code example on the slide.</a:t>
            </a:r>
          </a:p>
          <a:p>
            <a:pPr>
              <a:buFontTx/>
              <a:buChar char="•"/>
            </a:pPr>
            <a:r>
              <a:rPr lang="en-GB" altLang="en-US" smtClean="0">
                <a:latin typeface="Arial" pitchFamily="34" charset="0"/>
              </a:rPr>
              <a:t>Point out to C and C++ developers that the </a:t>
            </a:r>
            <a:r>
              <a:rPr lang="en-GB" altLang="en-US" b="1" smtClean="0">
                <a:latin typeface="Arial" pitchFamily="34" charset="0"/>
              </a:rPr>
              <a:t>switch</a:t>
            </a:r>
            <a:r>
              <a:rPr lang="en-GB" altLang="en-US" smtClean="0">
                <a:latin typeface="Arial" pitchFamily="34" charset="0"/>
              </a:rPr>
              <a:t> construct prohibits fallthrough from one case to the next.</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With the exception of the default case, is the order of the cases in a </a:t>
            </a:r>
            <a:r>
              <a:rPr lang="en-US" altLang="en-US" b="1" smtClean="0">
                <a:latin typeface="Arial" pitchFamily="34" charset="0"/>
              </a:rPr>
              <a:t>switch</a:t>
            </a:r>
            <a:r>
              <a:rPr lang="en-US" altLang="en-US" smtClean="0">
                <a:latin typeface="Arial" pitchFamily="34" charset="0"/>
              </a:rPr>
              <a:t> statement important?</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No. You cannot fall through from one case to another, so the order in which they occur is immaterial.</a:t>
            </a:r>
            <a:endParaRPr lang="en-GB" altLang="en-US" smtClean="0">
              <a:latin typeface="Arial" pitchFamily="34" charset="0"/>
            </a:endParaRPr>
          </a:p>
        </p:txBody>
      </p:sp>
      <p:sp>
        <p:nvSpPr>
          <p:cNvPr id="6349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F9C1DFA4-F843-4E8D-A405-2719E6B2B01C}" type="slidenum">
              <a:rPr lang="en-US" altLang="en-US" b="0" smtClean="0">
                <a:latin typeface="Arial" pitchFamily="34" charset="0"/>
              </a:rPr>
              <a:pPr eaLnBrk="1" hangingPunct="1"/>
              <a:t>40</a:t>
            </a:fld>
            <a:endParaRPr lang="en-US" altLang="en-US" b="0" smtClean="0">
              <a:latin typeface="Arial" pitchFamily="34" charset="0"/>
            </a:endParaRPr>
          </a:p>
        </p:txBody>
      </p:sp>
      <p:sp>
        <p:nvSpPr>
          <p:cNvPr id="6349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xfrm>
            <a:off x="342900" y="685800"/>
            <a:ext cx="6172200" cy="3429000"/>
          </a:xfrm>
          <a:ln/>
        </p:spPr>
      </p:sp>
      <p:sp>
        <p:nvSpPr>
          <p:cNvPr id="64515" name="Notes Placeholder 2"/>
          <p:cNvSpPr>
            <a:spLocks noGrp="1"/>
          </p:cNvSpPr>
          <p:nvPr>
            <p:ph type="body" idx="1"/>
          </p:nvPr>
        </p:nvSpPr>
        <p:spPr>
          <a:xfrm>
            <a:off x="307492" y="2225104"/>
            <a:ext cx="6149837" cy="665500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five points on the slide.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Which statement would you u</a:t>
            </a:r>
            <a:r>
              <a:rPr lang="en-GB" altLang="en-US" smtClean="0">
                <a:latin typeface="Arial" pitchFamily="34" charset="0"/>
              </a:rPr>
              <a:t>se to perform an action based on the possible values of a single variable</a:t>
            </a:r>
            <a:r>
              <a:rPr lang="en-US" altLang="en-US" smtClean="0">
                <a:latin typeface="Arial" pitchFamily="34" charset="0"/>
              </a:rPr>
              <a:t>?</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a:t>
            </a:r>
            <a:r>
              <a:rPr lang="en-US" altLang="en-US" b="1" smtClean="0">
                <a:latin typeface="Arial" pitchFamily="34" charset="0"/>
              </a:rPr>
              <a:t>switch</a:t>
            </a:r>
            <a:r>
              <a:rPr lang="en-US" altLang="en-US" smtClean="0">
                <a:latin typeface="Arial" pitchFamily="34" charset="0"/>
              </a:rPr>
              <a:t> statement.</a:t>
            </a:r>
            <a:endParaRPr lang="en-GB" altLang="en-US" smtClean="0">
              <a:latin typeface="Arial" pitchFamily="34" charset="0"/>
            </a:endParaRPr>
          </a:p>
        </p:txBody>
      </p:sp>
      <p:sp>
        <p:nvSpPr>
          <p:cNvPr id="6451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9759AF39-A918-47B9-A0CE-DF08C7C83AA3}" type="slidenum">
              <a:rPr lang="en-US" altLang="en-US" b="0" smtClean="0">
                <a:latin typeface="Arial" pitchFamily="34" charset="0"/>
              </a:rPr>
              <a:pPr eaLnBrk="1" hangingPunct="1"/>
              <a:t>41</a:t>
            </a:fld>
            <a:endParaRPr lang="en-US" altLang="en-US" b="0" smtClean="0">
              <a:latin typeface="Arial" pitchFamily="34" charset="0"/>
            </a:endParaRPr>
          </a:p>
        </p:txBody>
      </p:sp>
      <p:sp>
        <p:nvSpPr>
          <p:cNvPr id="6451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4733D3EF-E0B2-4AFD-B065-7A24B660AC1A}" type="slidenum">
              <a:rPr lang="en-US" altLang="en-US" b="0" smtClean="0">
                <a:latin typeface="Arial" pitchFamily="34" charset="0"/>
              </a:rPr>
              <a:pPr eaLnBrk="1" hangingPunct="1"/>
              <a:t>42</a:t>
            </a:fld>
            <a:endParaRPr lang="en-US" altLang="en-US" b="0" smtClean="0">
              <a:latin typeface="Arial" pitchFamily="34" charset="0"/>
            </a:endParaRPr>
          </a:p>
        </p:txBody>
      </p:sp>
      <p:sp>
        <p:nvSpPr>
          <p:cNvPr id="65539" name="Rectangle 2"/>
          <p:cNvSpPr>
            <a:spLocks noGrp="1" noRot="1" noChangeAspect="1" noChangeArrowheads="1" noTextEdit="1"/>
          </p:cNvSpPr>
          <p:nvPr>
            <p:ph type="sldImg"/>
          </p:nvPr>
        </p:nvSpPr>
        <p:spPr>
          <a:xfrm>
            <a:off x="342900" y="685800"/>
            <a:ext cx="6172200" cy="3429000"/>
          </a:xfrm>
          <a:ln/>
        </p:spPr>
      </p:sp>
      <p:sp>
        <p:nvSpPr>
          <p:cNvPr id="65540" name="Rectangle 3"/>
          <p:cNvSpPr>
            <a:spLocks noGrp="1" noChangeArrowheads="1"/>
          </p:cNvSpPr>
          <p:nvPr>
            <p:ph type="body" idx="1"/>
          </p:nvPr>
        </p:nvSpPr>
        <p:spPr>
          <a:xfrm>
            <a:off x="307492" y="2218858"/>
            <a:ext cx="6149837" cy="666125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itchFamily="34" charset="0"/>
              </a:rPr>
              <a:t>When you are writing the logic for your .NET Framework applications, it is common for you to want to repeatedly execute a section of logic either a set amount of times, or until a condition is met. To achieve this, you can use the iteration statements that C# provides.</a:t>
            </a:r>
            <a:endParaRPr lang="en-GB" altLang="en-US" smtClean="0">
              <a:latin typeface="Arial" pitchFamily="34" charset="0"/>
            </a:endParaRPr>
          </a:p>
          <a:p>
            <a:r>
              <a:rPr lang="en-US" altLang="en-US" smtClean="0">
                <a:latin typeface="Arial" pitchFamily="34" charset="0"/>
              </a:rPr>
              <a:t>This lesson introduces the three main iteration statements that are available in C# and explains how you can use them in your applications.</a:t>
            </a:r>
            <a:endParaRPr lang="en-GB" altLang="en-US" smtClean="0">
              <a:latin typeface="Arial" pitchFamily="34" charset="0"/>
            </a:endParaRPr>
          </a:p>
        </p:txBody>
      </p:sp>
      <p:sp>
        <p:nvSpPr>
          <p:cNvPr id="6554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342900" y="685800"/>
            <a:ext cx="6172200" cy="3429000"/>
          </a:xfrm>
          <a:ln/>
        </p:spPr>
      </p:sp>
      <p:sp>
        <p:nvSpPr>
          <p:cNvPr id="66563" name="Notes Placeholder 2"/>
          <p:cNvSpPr>
            <a:spLocks noGrp="1"/>
          </p:cNvSpPr>
          <p:nvPr>
            <p:ph type="body" idx="1"/>
          </p:nvPr>
        </p:nvSpPr>
        <p:spPr>
          <a:xfrm>
            <a:off x="307492" y="2243841"/>
            <a:ext cx="6149837" cy="6636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latin typeface="Arial" pitchFamily="34" charset="0"/>
              </a:rPr>
              <a:t>Briefly introduce the three types of loops on the slide. Don’t go into too much detail because each type is discussed in more detail in the next three topics.</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Which iteration statement would you use to prompt a user for a valid response?</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most suitable loop for this scenario is the </a:t>
            </a:r>
            <a:r>
              <a:rPr lang="en-US" altLang="en-US" b="1" smtClean="0">
                <a:latin typeface="Arial" pitchFamily="34" charset="0"/>
              </a:rPr>
              <a:t>do</a:t>
            </a:r>
            <a:r>
              <a:rPr lang="en-US" altLang="en-US" smtClean="0">
                <a:latin typeface="Arial" pitchFamily="34" charset="0"/>
              </a:rPr>
              <a:t> loop, although there are many alternative solutions. Get students to justify their answers.</a:t>
            </a:r>
          </a:p>
        </p:txBody>
      </p:sp>
      <p:sp>
        <p:nvSpPr>
          <p:cNvPr id="6656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A28B28A3-C5EB-4A63-BEAF-260FDB90F29B}" type="slidenum">
              <a:rPr lang="en-US" altLang="en-US" b="0" smtClean="0">
                <a:latin typeface="Arial" pitchFamily="34" charset="0"/>
              </a:rPr>
              <a:pPr eaLnBrk="1" hangingPunct="1"/>
              <a:t>43</a:t>
            </a:fld>
            <a:endParaRPr lang="en-US" altLang="en-US" b="0" smtClean="0">
              <a:latin typeface="Arial" pitchFamily="34" charset="0"/>
            </a:endParaRPr>
          </a:p>
        </p:txBody>
      </p:sp>
      <p:sp>
        <p:nvSpPr>
          <p:cNvPr id="6656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342900" y="685800"/>
            <a:ext cx="6172200" cy="3429000"/>
          </a:xfrm>
          <a:ln/>
        </p:spPr>
      </p:sp>
      <p:sp>
        <p:nvSpPr>
          <p:cNvPr id="67587" name="Notes Placeholder 2"/>
          <p:cNvSpPr>
            <a:spLocks noGrp="1"/>
          </p:cNvSpPr>
          <p:nvPr>
            <p:ph type="body" idx="1"/>
          </p:nvPr>
        </p:nvSpPr>
        <p:spPr>
          <a:xfrm>
            <a:off x="307492" y="2243841"/>
            <a:ext cx="6149837" cy="6636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Describe the characteristics of the </a:t>
            </a:r>
            <a:r>
              <a:rPr lang="en-GB" altLang="en-US" b="1" smtClean="0">
                <a:latin typeface="Arial" pitchFamily="34" charset="0"/>
              </a:rPr>
              <a:t>while</a:t>
            </a:r>
            <a:r>
              <a:rPr lang="en-GB" altLang="en-US" smtClean="0">
                <a:latin typeface="Arial" pitchFamily="34" charset="0"/>
              </a:rPr>
              <a:t> loop, explaining each of the three points on the slide.</a:t>
            </a:r>
          </a:p>
          <a:p>
            <a:pPr>
              <a:buFontTx/>
              <a:buChar char="•"/>
            </a:pPr>
            <a:r>
              <a:rPr lang="en-GB" altLang="en-US" smtClean="0">
                <a:latin typeface="Arial" pitchFamily="34" charset="0"/>
              </a:rPr>
              <a:t>Explain the code example on the slide.</a:t>
            </a:r>
          </a:p>
          <a:p>
            <a:pPr>
              <a:buFontTx/>
              <a:buChar char="•"/>
            </a:pPr>
            <a:r>
              <a:rPr lang="en-GB" altLang="en-US" smtClean="0">
                <a:latin typeface="Arial" pitchFamily="34" charset="0"/>
              </a:rPr>
              <a:t>If time permits, show students a </a:t>
            </a:r>
            <a:r>
              <a:rPr lang="en-GB" altLang="en-US" b="1" smtClean="0">
                <a:latin typeface="Arial" pitchFamily="34" charset="0"/>
              </a:rPr>
              <a:t>while</a:t>
            </a:r>
            <a:r>
              <a:rPr lang="en-GB" altLang="en-US" smtClean="0">
                <a:latin typeface="Arial" pitchFamily="34" charset="0"/>
              </a:rPr>
              <a:t> loop in Visual Studio.</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When using the </a:t>
            </a:r>
            <a:r>
              <a:rPr lang="en-US" altLang="en-US" b="1" smtClean="0">
                <a:latin typeface="Arial" pitchFamily="34" charset="0"/>
              </a:rPr>
              <a:t>while</a:t>
            </a:r>
            <a:r>
              <a:rPr lang="en-US" altLang="en-US" smtClean="0">
                <a:latin typeface="Arial" pitchFamily="34" charset="0"/>
              </a:rPr>
              <a:t> loop, what type must the condition expression evaluate to?</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a:t>
            </a:r>
            <a:r>
              <a:rPr lang="en-US" altLang="en-US" b="1" smtClean="0">
                <a:latin typeface="Arial" pitchFamily="34" charset="0"/>
              </a:rPr>
              <a:t> </a:t>
            </a:r>
            <a:r>
              <a:rPr lang="en-US" altLang="en-US" b="1" i="1" smtClean="0">
                <a:latin typeface="Arial" pitchFamily="34" charset="0"/>
              </a:rPr>
              <a:t>[condition]</a:t>
            </a:r>
            <a:r>
              <a:rPr lang="en-US" altLang="en-US" smtClean="0">
                <a:latin typeface="Arial" pitchFamily="34" charset="0"/>
              </a:rPr>
              <a:t> can be any expression that evaluates to a </a:t>
            </a:r>
            <a:r>
              <a:rPr lang="en-US" altLang="en-US" b="1" smtClean="0">
                <a:latin typeface="Arial" pitchFamily="34" charset="0"/>
              </a:rPr>
              <a:t>Boolean</a:t>
            </a:r>
            <a:r>
              <a:rPr lang="en-US" altLang="en-US" smtClean="0">
                <a:latin typeface="Arial" pitchFamily="34" charset="0"/>
              </a:rPr>
              <a:t> value</a:t>
            </a:r>
            <a:r>
              <a:rPr lang="en-GB" altLang="en-US" smtClean="0">
                <a:latin typeface="Arial" pitchFamily="34" charset="0"/>
              </a:rPr>
              <a:t>.</a:t>
            </a:r>
            <a:endParaRPr lang="en-US" altLang="en-US" smtClean="0">
              <a:latin typeface="Arial" pitchFamily="34" charset="0"/>
            </a:endParaRPr>
          </a:p>
        </p:txBody>
      </p:sp>
      <p:sp>
        <p:nvSpPr>
          <p:cNvPr id="6758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6E7E4F75-3296-4672-B353-E3A47F7C5CCD}" type="slidenum">
              <a:rPr lang="en-US" altLang="en-US" b="0" smtClean="0">
                <a:latin typeface="Arial" pitchFamily="34" charset="0"/>
              </a:rPr>
              <a:pPr eaLnBrk="1" hangingPunct="1"/>
              <a:t>44</a:t>
            </a:fld>
            <a:endParaRPr lang="en-US" altLang="en-US" b="0" smtClean="0">
              <a:latin typeface="Arial" pitchFamily="34" charset="0"/>
            </a:endParaRPr>
          </a:p>
        </p:txBody>
      </p:sp>
      <p:sp>
        <p:nvSpPr>
          <p:cNvPr id="6758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xfrm>
            <a:off x="342900" y="685800"/>
            <a:ext cx="6172200" cy="3429000"/>
          </a:xfrm>
          <a:ln/>
        </p:spPr>
      </p:sp>
      <p:sp>
        <p:nvSpPr>
          <p:cNvPr id="68611" name="Notes Placeholder 2"/>
          <p:cNvSpPr>
            <a:spLocks noGrp="1"/>
          </p:cNvSpPr>
          <p:nvPr>
            <p:ph type="body" idx="1"/>
          </p:nvPr>
        </p:nvSpPr>
        <p:spPr>
          <a:xfrm>
            <a:off x="307492" y="2243841"/>
            <a:ext cx="6149837" cy="6636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Describe the characteristics of the </a:t>
            </a:r>
            <a:r>
              <a:rPr lang="en-GB" altLang="en-US" b="1" smtClean="0">
                <a:latin typeface="Arial" pitchFamily="34" charset="0"/>
              </a:rPr>
              <a:t>do</a:t>
            </a:r>
            <a:r>
              <a:rPr lang="en-GB" altLang="en-US" smtClean="0">
                <a:latin typeface="Arial" pitchFamily="34" charset="0"/>
              </a:rPr>
              <a:t> loop, explaining each of the three points on the slide.</a:t>
            </a:r>
          </a:p>
          <a:p>
            <a:pPr>
              <a:buFontTx/>
              <a:buChar char="•"/>
            </a:pPr>
            <a:r>
              <a:rPr lang="en-GB" altLang="en-US" smtClean="0">
                <a:latin typeface="Arial" pitchFamily="34" charset="0"/>
              </a:rPr>
              <a:t>Explain the code example on the slide.</a:t>
            </a:r>
          </a:p>
          <a:p>
            <a:pPr>
              <a:buFontTx/>
              <a:buChar char="•"/>
            </a:pPr>
            <a:r>
              <a:rPr lang="en-GB" altLang="en-US" smtClean="0">
                <a:latin typeface="Arial" pitchFamily="34" charset="0"/>
              </a:rPr>
              <a:t>If time permits, show students a </a:t>
            </a:r>
            <a:r>
              <a:rPr lang="en-GB" altLang="en-US" b="1" smtClean="0">
                <a:latin typeface="Arial" pitchFamily="34" charset="0"/>
              </a:rPr>
              <a:t>do</a:t>
            </a:r>
            <a:r>
              <a:rPr lang="en-GB" altLang="en-US" smtClean="0">
                <a:latin typeface="Arial" pitchFamily="34" charset="0"/>
              </a:rPr>
              <a:t> loop in Visual Studio.</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is the minimum number of iterations that a </a:t>
            </a:r>
            <a:r>
              <a:rPr lang="en-US" altLang="en-US" b="1" smtClean="0">
                <a:latin typeface="Arial" pitchFamily="34" charset="0"/>
              </a:rPr>
              <a:t>do </a:t>
            </a:r>
            <a:r>
              <a:rPr lang="en-US" altLang="en-US" smtClean="0">
                <a:latin typeface="Arial" pitchFamily="34" charset="0"/>
              </a:rPr>
              <a:t>loop will perform?</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One, because the condition is evaluated at the end of the loop.</a:t>
            </a:r>
          </a:p>
        </p:txBody>
      </p:sp>
      <p:sp>
        <p:nvSpPr>
          <p:cNvPr id="68612"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0521AB47-7960-488E-8DA1-E35FC4332C81}" type="slidenum">
              <a:rPr lang="en-US" altLang="en-US" b="0" smtClean="0">
                <a:latin typeface="Arial" pitchFamily="34" charset="0"/>
              </a:rPr>
              <a:pPr eaLnBrk="1" hangingPunct="1"/>
              <a:t>45</a:t>
            </a:fld>
            <a:endParaRPr lang="en-US" altLang="en-US" b="0" smtClean="0">
              <a:latin typeface="Arial" pitchFamily="34" charset="0"/>
            </a:endParaRPr>
          </a:p>
        </p:txBody>
      </p:sp>
      <p:sp>
        <p:nvSpPr>
          <p:cNvPr id="68613"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342900" y="685800"/>
            <a:ext cx="6172200" cy="3429000"/>
          </a:xfrm>
          <a:ln/>
        </p:spPr>
      </p:sp>
      <p:sp>
        <p:nvSpPr>
          <p:cNvPr id="44035" name="Notes Placeholder 2"/>
          <p:cNvSpPr>
            <a:spLocks noGrp="1"/>
          </p:cNvSpPr>
          <p:nvPr>
            <p:ph type="body" idx="1"/>
          </p:nvPr>
        </p:nvSpPr>
        <p:spPr>
          <a:xfrm>
            <a:off x="307492" y="2237595"/>
            <a:ext cx="6149837" cy="664251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meaning of “type-safe language.”</a:t>
            </a:r>
          </a:p>
          <a:p>
            <a:pPr>
              <a:buFontTx/>
              <a:buChar char="•"/>
            </a:pPr>
            <a:r>
              <a:rPr lang="en-GB" altLang="en-US" smtClean="0">
                <a:latin typeface="Arial" pitchFamily="34" charset="0"/>
              </a:rPr>
              <a:t>Explain each of the example data types on the slide, and when you would use them.</a:t>
            </a:r>
          </a:p>
          <a:p>
            <a:endParaRPr lang="en-GB"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What type would you use to store a sequence of alphanumeric characters? </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A </a:t>
            </a:r>
            <a:r>
              <a:rPr lang="en-US" altLang="en-US" b="1" smtClean="0">
                <a:latin typeface="Arial" pitchFamily="34" charset="0"/>
              </a:rPr>
              <a:t>String</a:t>
            </a:r>
            <a:r>
              <a:rPr lang="en-US" altLang="en-US" smtClean="0">
                <a:latin typeface="Arial" pitchFamily="34" charset="0"/>
              </a:rPr>
              <a:t> type.</a:t>
            </a:r>
            <a:endParaRPr lang="en-GB" altLang="en-US" smtClean="0">
              <a:latin typeface="Arial" pitchFamily="34" charset="0"/>
            </a:endParaRPr>
          </a:p>
        </p:txBody>
      </p:sp>
      <p:sp>
        <p:nvSpPr>
          <p:cNvPr id="4403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5D328820-372B-439D-AA5F-A80A43F31A4D}" type="slidenum">
              <a:rPr lang="en-US" altLang="en-US" b="0" smtClean="0">
                <a:latin typeface="Arial" pitchFamily="34" charset="0"/>
              </a:rPr>
              <a:pPr eaLnBrk="1" hangingPunct="1"/>
              <a:t>5</a:t>
            </a:fld>
            <a:endParaRPr lang="en-US" altLang="en-US" b="0" smtClean="0">
              <a:latin typeface="Arial" pitchFamily="34" charset="0"/>
            </a:endParaRPr>
          </a:p>
        </p:txBody>
      </p:sp>
      <p:sp>
        <p:nvSpPr>
          <p:cNvPr id="4403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xfrm>
            <a:off x="342900" y="685800"/>
            <a:ext cx="6172200" cy="3429000"/>
          </a:xfrm>
          <a:ln/>
        </p:spPr>
      </p:sp>
      <p:sp>
        <p:nvSpPr>
          <p:cNvPr id="69635" name="Notes Placeholder 2"/>
          <p:cNvSpPr>
            <a:spLocks noGrp="1"/>
          </p:cNvSpPr>
          <p:nvPr>
            <p:ph type="body" idx="1"/>
          </p:nvPr>
        </p:nvSpPr>
        <p:spPr>
          <a:xfrm>
            <a:off x="307492" y="2229787"/>
            <a:ext cx="6149837" cy="6631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Describe the characteristics of the </a:t>
            </a:r>
            <a:r>
              <a:rPr lang="en-GB" altLang="en-US" b="1" smtClean="0">
                <a:latin typeface="Arial" pitchFamily="34" charset="0"/>
              </a:rPr>
              <a:t>for</a:t>
            </a:r>
            <a:r>
              <a:rPr lang="en-GB" altLang="en-US" smtClean="0">
                <a:latin typeface="Arial" pitchFamily="34" charset="0"/>
              </a:rPr>
              <a:t> loop, explaining each of the three points on the slide.</a:t>
            </a:r>
          </a:p>
          <a:p>
            <a:pPr>
              <a:buFontTx/>
              <a:buChar char="•"/>
            </a:pPr>
            <a:r>
              <a:rPr lang="en-GB" altLang="en-US" smtClean="0">
                <a:latin typeface="Arial" pitchFamily="34" charset="0"/>
              </a:rPr>
              <a:t>Explain the code example on the slide.</a:t>
            </a:r>
          </a:p>
          <a:p>
            <a:pPr>
              <a:buFontTx/>
              <a:buChar char="•"/>
            </a:pPr>
            <a:r>
              <a:rPr lang="en-GB" altLang="en-US" smtClean="0">
                <a:latin typeface="Arial" pitchFamily="34" charset="0"/>
              </a:rPr>
              <a:t>If time permits, show students a </a:t>
            </a:r>
            <a:r>
              <a:rPr lang="en-GB" altLang="en-US" b="1" smtClean="0">
                <a:latin typeface="Arial" pitchFamily="34" charset="0"/>
              </a:rPr>
              <a:t>for</a:t>
            </a:r>
            <a:r>
              <a:rPr lang="en-GB" altLang="en-US" smtClean="0">
                <a:latin typeface="Arial" pitchFamily="34" charset="0"/>
              </a:rPr>
              <a:t> loop in Visual Studio.</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are the four components of a </a:t>
            </a:r>
            <a:r>
              <a:rPr lang="en-US" altLang="en-US" b="1" smtClean="0">
                <a:latin typeface="Arial" pitchFamily="34" charset="0"/>
              </a:rPr>
              <a:t>for</a:t>
            </a:r>
            <a:r>
              <a:rPr lang="en-US" altLang="en-US" smtClean="0">
                <a:latin typeface="Arial" pitchFamily="34" charset="0"/>
              </a:rPr>
              <a:t> loop?</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Answers should include the following:</a:t>
            </a:r>
          </a:p>
          <a:p>
            <a:pPr>
              <a:buFontTx/>
              <a:buChar char="•"/>
            </a:pPr>
            <a:r>
              <a:rPr lang="en-US" altLang="en-US" smtClean="0">
                <a:latin typeface="Arial" pitchFamily="34" charset="0"/>
              </a:rPr>
              <a:t>A numeric variable to use for the counter (this can be a variable that is already defined or a variable that was defined as part of the loop specification).</a:t>
            </a:r>
            <a:endParaRPr lang="en-GB" altLang="en-US" smtClean="0">
              <a:latin typeface="Arial" pitchFamily="34" charset="0"/>
            </a:endParaRPr>
          </a:p>
          <a:p>
            <a:pPr>
              <a:buFontTx/>
              <a:buChar char="•"/>
            </a:pPr>
            <a:r>
              <a:rPr lang="en-US" altLang="en-US" smtClean="0">
                <a:latin typeface="Arial" pitchFamily="34" charset="0"/>
              </a:rPr>
              <a:t>A starting value for the counter variable.</a:t>
            </a:r>
            <a:endParaRPr lang="en-GB" altLang="en-US" smtClean="0">
              <a:latin typeface="Arial" pitchFamily="34" charset="0"/>
            </a:endParaRPr>
          </a:p>
          <a:p>
            <a:pPr>
              <a:buFontTx/>
              <a:buChar char="•"/>
            </a:pPr>
            <a:r>
              <a:rPr lang="en-US" altLang="en-US" smtClean="0">
                <a:latin typeface="Arial" pitchFamily="34" charset="0"/>
              </a:rPr>
              <a:t>A limit for the counter variable.</a:t>
            </a:r>
            <a:endParaRPr lang="en-GB" altLang="en-US" smtClean="0">
              <a:latin typeface="Arial" pitchFamily="34" charset="0"/>
            </a:endParaRPr>
          </a:p>
          <a:p>
            <a:pPr>
              <a:buFontTx/>
              <a:buChar char="•"/>
            </a:pPr>
            <a:r>
              <a:rPr lang="en-US" altLang="en-US" smtClean="0">
                <a:latin typeface="Arial" pitchFamily="34" charset="0"/>
              </a:rPr>
              <a:t>Instructions for how to modify the counter variable at the end of each iteration.</a:t>
            </a:r>
            <a:endParaRPr lang="en-GB" altLang="en-US" smtClean="0">
              <a:latin typeface="Arial" pitchFamily="34" charset="0"/>
            </a:endParaRPr>
          </a:p>
        </p:txBody>
      </p:sp>
      <p:sp>
        <p:nvSpPr>
          <p:cNvPr id="69636"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15A1C34C-10F5-4742-A152-6E8D2606108B}" type="slidenum">
              <a:rPr lang="en-US" altLang="en-US" b="0" smtClean="0">
                <a:latin typeface="Arial" pitchFamily="34" charset="0"/>
              </a:rPr>
              <a:pPr eaLnBrk="1" hangingPunct="1"/>
              <a:t>46</a:t>
            </a:fld>
            <a:endParaRPr lang="en-US" altLang="en-US" b="0" smtClean="0">
              <a:latin typeface="Arial" pitchFamily="34" charset="0"/>
            </a:endParaRPr>
          </a:p>
        </p:txBody>
      </p:sp>
      <p:sp>
        <p:nvSpPr>
          <p:cNvPr id="69637"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xfrm>
            <a:off x="342900" y="685800"/>
            <a:ext cx="6172200" cy="3429000"/>
          </a:xfrm>
          <a:ln/>
        </p:spPr>
      </p:sp>
      <p:sp>
        <p:nvSpPr>
          <p:cNvPr id="70659" name="Notes Placeholder 2"/>
          <p:cNvSpPr>
            <a:spLocks noGrp="1"/>
          </p:cNvSpPr>
          <p:nvPr>
            <p:ph type="body" idx="1"/>
          </p:nvPr>
        </p:nvSpPr>
        <p:spPr>
          <a:xfrm>
            <a:off x="307492" y="2243841"/>
            <a:ext cx="6149837" cy="6636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that you can use the </a:t>
            </a:r>
            <a:r>
              <a:rPr lang="en-GB" altLang="en-US" b="1" smtClean="0">
                <a:latin typeface="Arial" pitchFamily="34" charset="0"/>
              </a:rPr>
              <a:t>break</a:t>
            </a:r>
            <a:r>
              <a:rPr lang="en-GB" altLang="en-US" smtClean="0">
                <a:latin typeface="Arial" pitchFamily="34" charset="0"/>
              </a:rPr>
              <a:t> and </a:t>
            </a:r>
            <a:r>
              <a:rPr lang="en-GB" altLang="en-US" b="1" smtClean="0">
                <a:latin typeface="Arial" pitchFamily="34" charset="0"/>
              </a:rPr>
              <a:t>continue</a:t>
            </a:r>
            <a:r>
              <a:rPr lang="en-GB" altLang="en-US" smtClean="0">
                <a:latin typeface="Arial" pitchFamily="34" charset="0"/>
              </a:rPr>
              <a:t> statements to alter the behavior of loops.</a:t>
            </a:r>
          </a:p>
          <a:p>
            <a:pPr>
              <a:buFontTx/>
              <a:buChar char="•"/>
            </a:pPr>
            <a:r>
              <a:rPr lang="en-GB" altLang="en-US" smtClean="0">
                <a:latin typeface="Arial" pitchFamily="34" charset="0"/>
              </a:rPr>
              <a:t>Describe the behavior of the </a:t>
            </a:r>
            <a:r>
              <a:rPr lang="en-GB" altLang="en-US" b="1" smtClean="0">
                <a:latin typeface="Arial" pitchFamily="34" charset="0"/>
              </a:rPr>
              <a:t>break</a:t>
            </a:r>
            <a:r>
              <a:rPr lang="en-GB" altLang="en-US" smtClean="0">
                <a:latin typeface="Arial" pitchFamily="34" charset="0"/>
              </a:rPr>
              <a:t> statement, using the code example on the slide to illustrate.</a:t>
            </a:r>
          </a:p>
          <a:p>
            <a:pPr>
              <a:buFontTx/>
              <a:buChar char="•"/>
            </a:pPr>
            <a:r>
              <a:rPr lang="en-GB" altLang="en-US" smtClean="0">
                <a:latin typeface="Arial" pitchFamily="34" charset="0"/>
              </a:rPr>
              <a:t>Describe the behavior of the </a:t>
            </a:r>
            <a:r>
              <a:rPr lang="en-GB" altLang="en-US" b="1" smtClean="0">
                <a:latin typeface="Arial" pitchFamily="34" charset="0"/>
              </a:rPr>
              <a:t>continue</a:t>
            </a:r>
            <a:r>
              <a:rPr lang="en-GB" altLang="en-US" smtClean="0">
                <a:latin typeface="Arial" pitchFamily="34" charset="0"/>
              </a:rPr>
              <a:t> statement, using the code example on the slide to illustrate.</a:t>
            </a:r>
          </a:p>
          <a:p>
            <a:pPr>
              <a:buFontTx/>
              <a:buChar char="•"/>
            </a:pPr>
            <a:r>
              <a:rPr lang="en-GB" altLang="en-US" smtClean="0">
                <a:latin typeface="Arial" pitchFamily="34" charset="0"/>
              </a:rPr>
              <a:t>Mention to students that they should use </a:t>
            </a:r>
            <a:r>
              <a:rPr lang="en-GB" altLang="en-US" b="1" smtClean="0">
                <a:latin typeface="Arial" pitchFamily="34" charset="0"/>
              </a:rPr>
              <a:t>break</a:t>
            </a:r>
            <a:r>
              <a:rPr lang="en-GB" altLang="en-US" smtClean="0">
                <a:latin typeface="Arial" pitchFamily="34" charset="0"/>
              </a:rPr>
              <a:t> and </a:t>
            </a:r>
            <a:r>
              <a:rPr lang="en-GB" altLang="en-US" b="1" smtClean="0">
                <a:latin typeface="Arial" pitchFamily="34" charset="0"/>
              </a:rPr>
              <a:t>continue</a:t>
            </a:r>
            <a:r>
              <a:rPr lang="en-GB" altLang="en-US" smtClean="0">
                <a:latin typeface="Arial" pitchFamily="34" charset="0"/>
              </a:rPr>
              <a:t> statements carefully because these statements can lead to code that is difficult to maintain.</a:t>
            </a:r>
          </a:p>
          <a:p>
            <a:pPr>
              <a:buFontTx/>
              <a:buChar char="•"/>
            </a:pPr>
            <a:r>
              <a:rPr lang="en-GB" altLang="en-US" smtClean="0">
                <a:latin typeface="Arial" pitchFamily="34" charset="0"/>
              </a:rPr>
              <a:t>If time permits, use Visual Studio to show a working example.</a:t>
            </a:r>
          </a:p>
          <a:p>
            <a:endParaRPr lang="en-GB" altLang="en-US" smtClean="0">
              <a:latin typeface="Arial" pitchFamily="34" charset="0"/>
            </a:endParaRPr>
          </a:p>
          <a:p>
            <a:r>
              <a:rPr lang="en-US" altLang="en-US" b="1" smtClean="0">
                <a:latin typeface="Arial" pitchFamily="34" charset="0"/>
              </a:rPr>
              <a:t>Question:  </a:t>
            </a:r>
            <a:r>
              <a:rPr lang="en-US" altLang="en-US" smtClean="0">
                <a:latin typeface="Arial" pitchFamily="34" charset="0"/>
              </a:rPr>
              <a:t>What is the difference between the </a:t>
            </a:r>
            <a:r>
              <a:rPr lang="en-US" altLang="en-US" b="1" smtClean="0">
                <a:latin typeface="Arial" pitchFamily="34" charset="0"/>
              </a:rPr>
              <a:t>break</a:t>
            </a:r>
            <a:r>
              <a:rPr lang="en-US" altLang="en-US" smtClean="0">
                <a:latin typeface="Arial" pitchFamily="34" charset="0"/>
              </a:rPr>
              <a:t> and </a:t>
            </a:r>
            <a:r>
              <a:rPr lang="en-US" altLang="en-US" b="1" smtClean="0">
                <a:latin typeface="Arial" pitchFamily="34" charset="0"/>
              </a:rPr>
              <a:t>continue</a:t>
            </a:r>
            <a:r>
              <a:rPr lang="en-US" altLang="en-US" smtClean="0">
                <a:latin typeface="Arial" pitchFamily="34" charset="0"/>
              </a:rPr>
              <a:t> statements?</a:t>
            </a:r>
            <a:endParaRPr lang="en-US" altLang="en-US" b="1" smtClean="0">
              <a:latin typeface="Arial" pitchFamily="34" charset="0"/>
            </a:endParaRPr>
          </a:p>
          <a:p>
            <a:r>
              <a:rPr lang="en-US" altLang="en-US" b="1" smtClean="0">
                <a:latin typeface="Arial" pitchFamily="34" charset="0"/>
              </a:rPr>
              <a:t>Answer:  </a:t>
            </a:r>
            <a:r>
              <a:rPr lang="en-US" altLang="en-US" smtClean="0">
                <a:latin typeface="Arial" pitchFamily="34" charset="0"/>
              </a:rPr>
              <a:t>The </a:t>
            </a:r>
            <a:r>
              <a:rPr lang="en-US" altLang="en-US" b="1" smtClean="0">
                <a:latin typeface="Arial" pitchFamily="34" charset="0"/>
              </a:rPr>
              <a:t>break</a:t>
            </a:r>
            <a:r>
              <a:rPr lang="en-US" altLang="en-US" smtClean="0">
                <a:latin typeface="Arial" pitchFamily="34" charset="0"/>
              </a:rPr>
              <a:t> statement enables you to exit the loop entirely, and skip to the next line of code outside the loop. The </a:t>
            </a:r>
            <a:r>
              <a:rPr lang="en-US" altLang="en-US" b="1" smtClean="0">
                <a:latin typeface="Arial" pitchFamily="34" charset="0"/>
              </a:rPr>
              <a:t>continue</a:t>
            </a:r>
            <a:r>
              <a:rPr lang="en-US" altLang="en-US" smtClean="0">
                <a:latin typeface="Arial" pitchFamily="34" charset="0"/>
              </a:rPr>
              <a:t> statement is similar to the </a:t>
            </a:r>
            <a:r>
              <a:rPr lang="en-US" altLang="en-US" b="1" smtClean="0">
                <a:latin typeface="Arial" pitchFamily="34" charset="0"/>
              </a:rPr>
              <a:t>break</a:t>
            </a:r>
            <a:r>
              <a:rPr lang="en-US" altLang="en-US" smtClean="0">
                <a:latin typeface="Arial" pitchFamily="34" charset="0"/>
              </a:rPr>
              <a:t> statement except that, instead of exiting the loop entirely, you simply skip the remaining code in the current iteration, test the condition, and then start the next iteration of the loop.</a:t>
            </a:r>
          </a:p>
        </p:txBody>
      </p:sp>
      <p:sp>
        <p:nvSpPr>
          <p:cNvPr id="7066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8460AA01-651A-4A19-902F-81A295CC38D3}" type="slidenum">
              <a:rPr lang="en-US" altLang="en-US" b="0" smtClean="0">
                <a:latin typeface="Arial" pitchFamily="34" charset="0"/>
              </a:rPr>
              <a:pPr eaLnBrk="1" hangingPunct="1"/>
              <a:t>47</a:t>
            </a:fld>
            <a:endParaRPr lang="en-US" altLang="en-US" b="0" smtClean="0">
              <a:latin typeface="Arial" pitchFamily="34" charset="0"/>
            </a:endParaRPr>
          </a:p>
        </p:txBody>
      </p:sp>
      <p:sp>
        <p:nvSpPr>
          <p:cNvPr id="7066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xfrm>
            <a:off x="342900" y="685800"/>
            <a:ext cx="6172200" cy="3429000"/>
          </a:xfrm>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
        <p:nvSpPr>
          <p:cNvPr id="4" name="Header Placeholder 3"/>
          <p:cNvSpPr>
            <a:spLocks noGrp="1"/>
          </p:cNvSpPr>
          <p:nvPr>
            <p:ph type="hdr" sz="quarter"/>
          </p:nvPr>
        </p:nvSpPr>
        <p:spPr/>
        <p:txBody>
          <a:bodyPr/>
          <a:lstStyle/>
          <a:p>
            <a:pPr>
              <a:defRPr/>
            </a:pPr>
            <a:r>
              <a:rPr lang="en-US" smtClean="0"/>
              <a:t>Module 4: Managing Security</a:t>
            </a:r>
            <a:endParaRPr lang="en-US"/>
          </a:p>
        </p:txBody>
      </p:sp>
      <p:sp>
        <p:nvSpPr>
          <p:cNvPr id="5" name="Date Placeholder 4"/>
          <p:cNvSpPr>
            <a:spLocks noGrp="1"/>
          </p:cNvSpPr>
          <p:nvPr>
            <p:ph type="dt" sz="quarter" idx="1"/>
          </p:nvPr>
        </p:nvSpPr>
        <p:spPr/>
        <p:txBody>
          <a:bodyPr/>
          <a:lstStyle/>
          <a:p>
            <a:pPr>
              <a:defRPr/>
            </a:pPr>
            <a:r>
              <a:rPr lang="en-US" smtClean="0"/>
              <a:t>Course 2786B</a:t>
            </a:r>
            <a:endParaRPr lang="en-US"/>
          </a:p>
        </p:txBody>
      </p:sp>
      <p:sp>
        <p:nvSpPr>
          <p:cNvPr id="6" name="Slide Number Placeholder 5"/>
          <p:cNvSpPr>
            <a:spLocks noGrp="1"/>
          </p:cNvSpPr>
          <p:nvPr>
            <p:ph type="sldNum" sz="quarter" idx="5"/>
          </p:nvPr>
        </p:nvSpPr>
        <p:spPr/>
        <p:txBody>
          <a:bodyPr/>
          <a:lstStyle/>
          <a:p>
            <a:pPr>
              <a:defRPr/>
            </a:pPr>
            <a:fld id="{D26BC634-9E2F-4265-8589-A2C4797B7548}" type="slidenum">
              <a:rPr lang="en-US" smtClean="0"/>
              <a:pPr>
                <a:defRPr/>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xfrm>
            <a:off x="342900" y="685800"/>
            <a:ext cx="6172200" cy="3429000"/>
          </a:xfrm>
          <a:ln/>
        </p:spPr>
      </p:sp>
      <p:sp>
        <p:nvSpPr>
          <p:cNvPr id="45059" name="Notes Placeholder 2"/>
          <p:cNvSpPr>
            <a:spLocks noGrp="1"/>
          </p:cNvSpPr>
          <p:nvPr>
            <p:ph type="body" idx="1"/>
          </p:nvPr>
        </p:nvSpPr>
        <p:spPr>
          <a:xfrm>
            <a:off x="307492" y="2239156"/>
            <a:ext cx="6149837" cy="66409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how to declare and assign variables. </a:t>
            </a:r>
          </a:p>
          <a:p>
            <a:pPr>
              <a:buFontTx/>
              <a:buChar char="•"/>
            </a:pPr>
            <a:r>
              <a:rPr lang="en-GB" altLang="en-US" smtClean="0">
                <a:latin typeface="Arial" pitchFamily="34" charset="0"/>
              </a:rPr>
              <a:t>Explain that </a:t>
            </a:r>
            <a:r>
              <a:rPr lang="en-US" altLang="en-US" smtClean="0">
                <a:latin typeface="Arial" pitchFamily="34" charset="0"/>
              </a:rPr>
              <a:t>C# is case-sensitive. If you use the name </a:t>
            </a:r>
            <a:r>
              <a:rPr lang="en-US" altLang="en-US" b="1" smtClean="0">
                <a:latin typeface="Arial" pitchFamily="34" charset="0"/>
              </a:rPr>
              <a:t>MyData</a:t>
            </a:r>
            <a:r>
              <a:rPr lang="en-US" altLang="en-US" smtClean="0">
                <a:latin typeface="Arial" pitchFamily="34" charset="0"/>
              </a:rPr>
              <a:t> as the identifier of a variable, this is not the same as </a:t>
            </a:r>
            <a:r>
              <a:rPr lang="en-US" altLang="en-US" b="1" smtClean="0">
                <a:latin typeface="Arial" pitchFamily="34" charset="0"/>
              </a:rPr>
              <a:t>myData</a:t>
            </a:r>
            <a:r>
              <a:rPr lang="en-US" altLang="en-US" smtClean="0">
                <a:latin typeface="Arial" pitchFamily="34" charset="0"/>
              </a:rPr>
              <a:t>. </a:t>
            </a:r>
            <a:endParaRPr lang="en-GB" altLang="en-US" smtClean="0">
              <a:latin typeface="Arial" pitchFamily="34" charset="0"/>
            </a:endParaRPr>
          </a:p>
          <a:p>
            <a:pPr>
              <a:buFontTx/>
              <a:buChar char="•"/>
            </a:pPr>
            <a:r>
              <a:rPr lang="en-GB" altLang="en-US" smtClean="0">
                <a:latin typeface="Arial" pitchFamily="34" charset="0"/>
              </a:rPr>
              <a:t>If time permits, show some examples in Microsoft Visual Studio® 2010.</a:t>
            </a:r>
          </a:p>
          <a:p>
            <a:pPr>
              <a:buFontTx/>
              <a:buChar char="•"/>
            </a:pPr>
            <a:endParaRPr lang="en-GB"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What is the syntax for declaring and assigning a variable?</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One possible answer is </a:t>
            </a:r>
            <a:r>
              <a:rPr lang="en-US" altLang="en-US" b="1" smtClean="0">
                <a:latin typeface="Arial" pitchFamily="34" charset="0"/>
              </a:rPr>
              <a:t>DataType variableName = Value;</a:t>
            </a:r>
            <a:r>
              <a:rPr lang="en-US" altLang="en-US" smtClean="0">
                <a:latin typeface="Arial" pitchFamily="34" charset="0"/>
              </a:rPr>
              <a:t>.</a:t>
            </a:r>
          </a:p>
          <a:p>
            <a:endParaRPr lang="en-US" altLang="en-US" b="1" smtClean="0">
              <a:latin typeface="Arial" pitchFamily="34" charset="0"/>
            </a:endParaRPr>
          </a:p>
          <a:p>
            <a:r>
              <a:rPr lang="en-US" altLang="en-US" b="1" smtClean="0">
                <a:latin typeface="Arial" pitchFamily="34" charset="0"/>
              </a:rPr>
              <a:t>Additional Reading</a:t>
            </a:r>
          </a:p>
          <a:p>
            <a:r>
              <a:rPr lang="en-US" altLang="en-US" smtClean="0">
                <a:latin typeface="Arial" pitchFamily="34" charset="0"/>
              </a:rPr>
              <a:t>For more information about the keyword in C#, see the C# Keywords page at </a:t>
            </a:r>
            <a:br>
              <a:rPr lang="en-US" altLang="en-US" smtClean="0">
                <a:latin typeface="Arial" pitchFamily="34" charset="0"/>
              </a:rPr>
            </a:br>
            <a:r>
              <a:rPr lang="en-GB" altLang="en-US" smtClean="0">
                <a:latin typeface="Arial" pitchFamily="34" charset="0"/>
              </a:rPr>
              <a:t>http://go.microsoft.com/fwlink/?LinkId=192890</a:t>
            </a:r>
            <a:r>
              <a:rPr lang="en-US" altLang="en-US" smtClean="0">
                <a:latin typeface="Arial" pitchFamily="34" charset="0"/>
              </a:rPr>
              <a:t>.</a:t>
            </a:r>
          </a:p>
          <a:p>
            <a:r>
              <a:rPr lang="en-US" altLang="en-US" smtClean="0">
                <a:latin typeface="Arial" pitchFamily="34" charset="0"/>
              </a:rPr>
              <a:t>For more information about naming conventions, see the General Naming Conventions page at http://go.microsoft.com/fwlink/?LinkId=192891.</a:t>
            </a:r>
          </a:p>
          <a:p>
            <a:r>
              <a:rPr lang="en-US" altLang="en-US" smtClean="0">
                <a:latin typeface="Arial" pitchFamily="34" charset="0"/>
              </a:rPr>
              <a:t>For more information about capitalization conventions, see the Capitalization Conventions page at </a:t>
            </a:r>
            <a:r>
              <a:rPr lang="en-GB" altLang="en-US" smtClean="0">
                <a:latin typeface="Arial" pitchFamily="34" charset="0"/>
              </a:rPr>
              <a:t>http://go.microsoft.com/fwlink/?LinkId=192892.</a:t>
            </a:r>
          </a:p>
        </p:txBody>
      </p:sp>
      <p:sp>
        <p:nvSpPr>
          <p:cNvPr id="45060"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68839C41-4A58-44E2-AE32-418AB63485AC}" type="slidenum">
              <a:rPr lang="en-US" altLang="en-US" b="0" smtClean="0">
                <a:latin typeface="Arial" pitchFamily="34" charset="0"/>
              </a:rPr>
              <a:pPr eaLnBrk="1" hangingPunct="1"/>
              <a:t>8</a:t>
            </a:fld>
            <a:endParaRPr lang="en-US" altLang="en-US" b="0" smtClean="0">
              <a:latin typeface="Arial" pitchFamily="34" charset="0"/>
            </a:endParaRPr>
          </a:p>
        </p:txBody>
      </p:sp>
      <p:sp>
        <p:nvSpPr>
          <p:cNvPr id="45061"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xfrm>
            <a:off x="342900" y="685800"/>
            <a:ext cx="6172200" cy="3429000"/>
          </a:xfrm>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
        <p:nvSpPr>
          <p:cNvPr id="4" name="Header Placeholder 3"/>
          <p:cNvSpPr>
            <a:spLocks noGrp="1"/>
          </p:cNvSpPr>
          <p:nvPr>
            <p:ph type="hdr" sz="quarter"/>
          </p:nvPr>
        </p:nvSpPr>
        <p:spPr/>
        <p:txBody>
          <a:bodyPr/>
          <a:lstStyle/>
          <a:p>
            <a:pPr>
              <a:defRPr/>
            </a:pPr>
            <a:r>
              <a:rPr lang="en-US" smtClean="0"/>
              <a:t>Module 4: Managing Security</a:t>
            </a:r>
            <a:endParaRPr lang="en-US"/>
          </a:p>
        </p:txBody>
      </p:sp>
      <p:sp>
        <p:nvSpPr>
          <p:cNvPr id="5" name="Date Placeholder 4"/>
          <p:cNvSpPr>
            <a:spLocks noGrp="1"/>
          </p:cNvSpPr>
          <p:nvPr>
            <p:ph type="dt" sz="quarter" idx="1"/>
          </p:nvPr>
        </p:nvSpPr>
        <p:spPr/>
        <p:txBody>
          <a:bodyPr/>
          <a:lstStyle/>
          <a:p>
            <a:pPr>
              <a:defRPr/>
            </a:pPr>
            <a:r>
              <a:rPr lang="en-US" smtClean="0"/>
              <a:t>Course 2786B</a:t>
            </a:r>
            <a:endParaRPr lang="en-US"/>
          </a:p>
        </p:txBody>
      </p:sp>
      <p:sp>
        <p:nvSpPr>
          <p:cNvPr id="6" name="Slide Number Placeholder 5"/>
          <p:cNvSpPr>
            <a:spLocks noGrp="1"/>
          </p:cNvSpPr>
          <p:nvPr>
            <p:ph type="sldNum" sz="quarter" idx="5"/>
          </p:nvPr>
        </p:nvSpPr>
        <p:spPr/>
        <p:txBody>
          <a:bodyPr/>
          <a:lstStyle/>
          <a:p>
            <a:pPr>
              <a:defRPr/>
            </a:pPr>
            <a:fld id="{49E377DC-FC87-4C5F-A418-6023366D0B24}" type="slidenum">
              <a:rPr lang="en-US" smtClean="0"/>
              <a:pPr>
                <a:defRPr/>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xfrm>
            <a:off x="342900" y="685800"/>
            <a:ext cx="6172200" cy="3429000"/>
          </a:xfrm>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smtClean="0"/>
          </a:p>
        </p:txBody>
      </p:sp>
      <p:sp>
        <p:nvSpPr>
          <p:cNvPr id="4" name="Header Placeholder 3"/>
          <p:cNvSpPr>
            <a:spLocks noGrp="1"/>
          </p:cNvSpPr>
          <p:nvPr>
            <p:ph type="hdr" sz="quarter"/>
          </p:nvPr>
        </p:nvSpPr>
        <p:spPr/>
        <p:txBody>
          <a:bodyPr/>
          <a:lstStyle/>
          <a:p>
            <a:pPr>
              <a:defRPr/>
            </a:pPr>
            <a:r>
              <a:rPr lang="en-US" smtClean="0"/>
              <a:t>Module 4: Managing Security</a:t>
            </a:r>
            <a:endParaRPr lang="en-US"/>
          </a:p>
        </p:txBody>
      </p:sp>
      <p:sp>
        <p:nvSpPr>
          <p:cNvPr id="5" name="Date Placeholder 4"/>
          <p:cNvSpPr>
            <a:spLocks noGrp="1"/>
          </p:cNvSpPr>
          <p:nvPr>
            <p:ph type="dt" sz="quarter" idx="1"/>
          </p:nvPr>
        </p:nvSpPr>
        <p:spPr/>
        <p:txBody>
          <a:bodyPr/>
          <a:lstStyle/>
          <a:p>
            <a:pPr>
              <a:defRPr/>
            </a:pPr>
            <a:r>
              <a:rPr lang="en-US" smtClean="0"/>
              <a:t>Course 2786B</a:t>
            </a:r>
            <a:endParaRPr lang="en-US"/>
          </a:p>
        </p:txBody>
      </p:sp>
      <p:sp>
        <p:nvSpPr>
          <p:cNvPr id="6" name="Slide Number Placeholder 5"/>
          <p:cNvSpPr>
            <a:spLocks noGrp="1"/>
          </p:cNvSpPr>
          <p:nvPr>
            <p:ph type="sldNum" sz="quarter" idx="5"/>
          </p:nvPr>
        </p:nvSpPr>
        <p:spPr/>
        <p:txBody>
          <a:bodyPr/>
          <a:lstStyle/>
          <a:p>
            <a:pPr>
              <a:defRPr/>
            </a:pPr>
            <a:fld id="{BFFC3E2E-BBDE-4050-A057-5BBA7DD84E65}" type="slidenum">
              <a:rPr 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42900" y="685800"/>
            <a:ext cx="6172200" cy="3429000"/>
          </a:xfrm>
          <a:ln/>
        </p:spPr>
      </p:sp>
      <p:sp>
        <p:nvSpPr>
          <p:cNvPr id="46083" name="Notes Placeholder 2"/>
          <p:cNvSpPr>
            <a:spLocks noGrp="1"/>
          </p:cNvSpPr>
          <p:nvPr>
            <p:ph type="body" idx="1"/>
          </p:nvPr>
        </p:nvSpPr>
        <p:spPr>
          <a:xfrm>
            <a:off x="307492" y="2239156"/>
            <a:ext cx="6149837" cy="664095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the meaning of variable scope. Mention that where a variable is declared depends on what </a:t>
            </a:r>
            <a:r>
              <a:rPr lang="en-US" altLang="en-US" smtClean="0">
                <a:latin typeface="Arial" pitchFamily="34" charset="0"/>
              </a:rPr>
              <a:t>parts of a program can access that variable. </a:t>
            </a:r>
            <a:endParaRPr lang="en-GB" altLang="en-US" smtClean="0">
              <a:latin typeface="Arial" pitchFamily="34" charset="0"/>
            </a:endParaRPr>
          </a:p>
          <a:p>
            <a:pPr>
              <a:buFontTx/>
              <a:buChar char="•"/>
            </a:pPr>
            <a:r>
              <a:rPr lang="en-GB" altLang="en-US" smtClean="0">
                <a:latin typeface="Arial" pitchFamily="34" charset="0"/>
              </a:rPr>
              <a:t>Explain the meaning of block, procedure, class, and namespace scopes by using the code examples on the slide.</a:t>
            </a:r>
          </a:p>
          <a:p>
            <a:endParaRPr lang="en-GB"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You are developing an application and you need to declare a variable that is accessible to two methods in the same class. What is the easiest way to achieve this?</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Use class scope and declare a private field at the class level.</a:t>
            </a:r>
          </a:p>
          <a:p>
            <a:endParaRPr lang="en-US" altLang="en-US" i="1"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scopes, see the 3.7 Scopes page at http://go.microsoft.com/fwlink/?LinkId=192893. </a:t>
            </a:r>
            <a:endParaRPr lang="en-GB" altLang="en-US" smtClean="0">
              <a:latin typeface="Arial" pitchFamily="34" charset="0"/>
            </a:endParaRPr>
          </a:p>
        </p:txBody>
      </p:sp>
      <p:sp>
        <p:nvSpPr>
          <p:cNvPr id="46084"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9B3FDC3C-2104-459E-9DB3-4F37AFBCCF93}" type="slidenum">
              <a:rPr lang="en-US" altLang="en-US" b="0" smtClean="0">
                <a:latin typeface="Arial" pitchFamily="34" charset="0"/>
              </a:rPr>
              <a:pPr eaLnBrk="1" hangingPunct="1"/>
              <a:t>18</a:t>
            </a:fld>
            <a:endParaRPr lang="en-US" altLang="en-US" b="0" smtClean="0">
              <a:latin typeface="Arial" pitchFamily="34" charset="0"/>
            </a:endParaRPr>
          </a:p>
        </p:txBody>
      </p:sp>
      <p:sp>
        <p:nvSpPr>
          <p:cNvPr id="46085"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xfrm>
            <a:off x="342900" y="685800"/>
            <a:ext cx="6172200" cy="3429000"/>
          </a:xfrm>
          <a:ln/>
        </p:spPr>
      </p:sp>
      <p:sp>
        <p:nvSpPr>
          <p:cNvPr id="47107" name="Notes Placeholder 2"/>
          <p:cNvSpPr>
            <a:spLocks noGrp="1"/>
          </p:cNvSpPr>
          <p:nvPr>
            <p:ph type="body" idx="1"/>
          </p:nvPr>
        </p:nvSpPr>
        <p:spPr>
          <a:xfrm>
            <a:off x="307492" y="2243841"/>
            <a:ext cx="6149837" cy="663627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Char char="•"/>
            </a:pPr>
            <a:r>
              <a:rPr lang="en-GB" altLang="en-US" smtClean="0">
                <a:latin typeface="Arial" pitchFamily="34" charset="0"/>
              </a:rPr>
              <a:t>Explain why you would need to convert data to different types. </a:t>
            </a:r>
            <a:r>
              <a:rPr lang="en-US" altLang="en-US" smtClean="0">
                <a:latin typeface="Arial" pitchFamily="34" charset="0"/>
              </a:rPr>
              <a:t>For example, you might need to convert the string value "99" that you have read from a text file into the integer value 99 that you can store in an integer variable. </a:t>
            </a:r>
            <a:endParaRPr lang="en-GB" altLang="en-US" smtClean="0">
              <a:latin typeface="Arial" pitchFamily="34" charset="0"/>
            </a:endParaRPr>
          </a:p>
          <a:p>
            <a:pPr>
              <a:buFontTx/>
              <a:buChar char="•"/>
            </a:pPr>
            <a:r>
              <a:rPr lang="en-GB" altLang="en-US" smtClean="0">
                <a:latin typeface="Arial" pitchFamily="34" charset="0"/>
              </a:rPr>
              <a:t>Explain the difference between implicit and explicit conversions, using the code examples on the slide to demonstrate.</a:t>
            </a:r>
          </a:p>
          <a:p>
            <a:pPr>
              <a:buFontTx/>
              <a:buChar char="•"/>
            </a:pPr>
            <a:r>
              <a:rPr lang="en-GB" altLang="en-US" smtClean="0">
                <a:latin typeface="Arial" pitchFamily="34" charset="0"/>
              </a:rPr>
              <a:t>If time permits, use Visual Studio 2010 to demonstrate the </a:t>
            </a:r>
            <a:r>
              <a:rPr lang="en-GB" altLang="en-US" b="1" smtClean="0">
                <a:latin typeface="Arial" pitchFamily="34" charset="0"/>
              </a:rPr>
              <a:t>Convert</a:t>
            </a:r>
            <a:r>
              <a:rPr lang="en-GB" altLang="en-US" smtClean="0">
                <a:latin typeface="Arial" pitchFamily="34" charset="0"/>
              </a:rPr>
              <a:t> class, and perhaps the </a:t>
            </a:r>
            <a:r>
              <a:rPr lang="en-GB" altLang="en-US" b="1" smtClean="0">
                <a:latin typeface="Arial" pitchFamily="34" charset="0"/>
              </a:rPr>
              <a:t>int.TryParse</a:t>
            </a:r>
            <a:r>
              <a:rPr lang="en-GB" altLang="en-US" smtClean="0">
                <a:latin typeface="Arial" pitchFamily="34" charset="0"/>
              </a:rPr>
              <a:t> method.</a:t>
            </a:r>
          </a:p>
          <a:p>
            <a:endParaRPr lang="en-GB" altLang="en-US" smtClean="0">
              <a:latin typeface="Arial" pitchFamily="34" charset="0"/>
            </a:endParaRPr>
          </a:p>
          <a:p>
            <a:r>
              <a:rPr lang="en-US" altLang="en-US" b="1" smtClean="0">
                <a:latin typeface="Arial" pitchFamily="34" charset="0"/>
              </a:rPr>
              <a:t>Question</a:t>
            </a:r>
            <a:r>
              <a:rPr lang="en-US" altLang="en-US" smtClean="0">
                <a:latin typeface="Arial" pitchFamily="34" charset="0"/>
              </a:rPr>
              <a:t>:</a:t>
            </a:r>
            <a:r>
              <a:rPr lang="en-US" altLang="en-US" b="1" smtClean="0">
                <a:latin typeface="Arial" pitchFamily="34" charset="0"/>
              </a:rPr>
              <a:t>  </a:t>
            </a:r>
            <a:r>
              <a:rPr lang="en-US" altLang="en-US" smtClean="0">
                <a:latin typeface="Arial" pitchFamily="34" charset="0"/>
              </a:rPr>
              <a:t>You are converting a </a:t>
            </a:r>
            <a:r>
              <a:rPr lang="en-US" altLang="en-US" b="1" smtClean="0">
                <a:latin typeface="Arial" pitchFamily="34" charset="0"/>
              </a:rPr>
              <a:t>string</a:t>
            </a:r>
            <a:r>
              <a:rPr lang="en-US" altLang="en-US" smtClean="0">
                <a:latin typeface="Arial" pitchFamily="34" charset="0"/>
              </a:rPr>
              <a:t> to an </a:t>
            </a:r>
            <a:r>
              <a:rPr lang="en-US" altLang="en-US" b="1" smtClean="0">
                <a:latin typeface="Arial" pitchFamily="34" charset="0"/>
              </a:rPr>
              <a:t>int </a:t>
            </a:r>
            <a:r>
              <a:rPr lang="en-US" altLang="en-US" smtClean="0">
                <a:latin typeface="Arial" pitchFamily="34" charset="0"/>
              </a:rPr>
              <a:t>type, but you are unsure whether the </a:t>
            </a:r>
            <a:r>
              <a:rPr lang="en-US" altLang="en-US" b="1" smtClean="0">
                <a:latin typeface="Arial" pitchFamily="34" charset="0"/>
              </a:rPr>
              <a:t>string</a:t>
            </a:r>
            <a:r>
              <a:rPr lang="en-US" altLang="en-US" smtClean="0">
                <a:latin typeface="Arial" pitchFamily="34" charset="0"/>
              </a:rPr>
              <a:t> will contain a valid </a:t>
            </a:r>
            <a:r>
              <a:rPr lang="en-US" altLang="en-US" b="1" smtClean="0">
                <a:latin typeface="Arial" pitchFamily="34" charset="0"/>
              </a:rPr>
              <a:t>int </a:t>
            </a:r>
            <a:r>
              <a:rPr lang="en-US" altLang="en-US" smtClean="0">
                <a:latin typeface="Arial" pitchFamily="34" charset="0"/>
              </a:rPr>
              <a:t>value. Which conversion approach should you use?</a:t>
            </a:r>
            <a:endParaRPr lang="en-US" altLang="en-US" b="1" smtClean="0">
              <a:latin typeface="Arial" pitchFamily="34" charset="0"/>
            </a:endParaRPr>
          </a:p>
          <a:p>
            <a:r>
              <a:rPr lang="en-US" altLang="en-US" b="1" smtClean="0">
                <a:latin typeface="Arial" pitchFamily="34" charset="0"/>
              </a:rPr>
              <a:t>Answer</a:t>
            </a:r>
            <a:r>
              <a:rPr lang="en-US" altLang="en-US" smtClean="0">
                <a:latin typeface="Arial" pitchFamily="34" charset="0"/>
              </a:rPr>
              <a:t>: </a:t>
            </a:r>
            <a:r>
              <a:rPr lang="en-US" altLang="en-US" b="1" smtClean="0">
                <a:latin typeface="Arial" pitchFamily="34" charset="0"/>
              </a:rPr>
              <a:t> </a:t>
            </a:r>
            <a:r>
              <a:rPr lang="en-US" altLang="en-US" smtClean="0">
                <a:latin typeface="Arial" pitchFamily="34" charset="0"/>
              </a:rPr>
              <a:t>You should use the </a:t>
            </a:r>
            <a:r>
              <a:rPr lang="en-US" altLang="en-US" b="1" smtClean="0">
                <a:latin typeface="Arial" pitchFamily="34" charset="0"/>
              </a:rPr>
              <a:t>int.TryParse</a:t>
            </a:r>
            <a:r>
              <a:rPr lang="en-US" altLang="en-US" smtClean="0">
                <a:latin typeface="Arial" pitchFamily="34" charset="0"/>
              </a:rPr>
              <a:t> method.</a:t>
            </a:r>
          </a:p>
          <a:p>
            <a:endParaRPr lang="en-US" altLang="en-US" i="1" smtClean="0">
              <a:latin typeface="Arial" pitchFamily="34" charset="0"/>
            </a:endParaRPr>
          </a:p>
          <a:p>
            <a:r>
              <a:rPr lang="en-US" altLang="en-US" b="1" smtClean="0">
                <a:latin typeface="Arial" pitchFamily="34" charset="0"/>
              </a:rPr>
              <a:t>Additional Reading</a:t>
            </a:r>
            <a:endParaRPr lang="en-GB" altLang="en-US" b="1" smtClean="0">
              <a:latin typeface="Arial" pitchFamily="34" charset="0"/>
            </a:endParaRPr>
          </a:p>
          <a:p>
            <a:r>
              <a:rPr lang="en-US" altLang="en-US" smtClean="0">
                <a:latin typeface="Arial" pitchFamily="34" charset="0"/>
              </a:rPr>
              <a:t>For more information about the </a:t>
            </a:r>
            <a:r>
              <a:rPr lang="en-US" altLang="en-US" b="1" smtClean="0">
                <a:latin typeface="Arial" pitchFamily="34" charset="0"/>
              </a:rPr>
              <a:t>System.Convert</a:t>
            </a:r>
            <a:r>
              <a:rPr lang="en-US" altLang="en-US" smtClean="0">
                <a:latin typeface="Arial" pitchFamily="34" charset="0"/>
              </a:rPr>
              <a:t> class, see the Convert Class page at http://go.microsoft.com/fwlink/?LinkId=192894.</a:t>
            </a:r>
            <a:endParaRPr lang="en-GB" altLang="en-US" smtClean="0">
              <a:latin typeface="Arial" pitchFamily="34" charset="0"/>
            </a:endParaRPr>
          </a:p>
        </p:txBody>
      </p:sp>
      <p:sp>
        <p:nvSpPr>
          <p:cNvPr id="47108" name="Slide Number Placeholder 5"/>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fld id="{58D9F97B-57E0-41ED-917E-C88573C60668}" type="slidenum">
              <a:rPr lang="en-US" altLang="en-US" b="0" smtClean="0">
                <a:latin typeface="Arial" pitchFamily="34" charset="0"/>
              </a:rPr>
              <a:pPr eaLnBrk="1" hangingPunct="1"/>
              <a:t>19</a:t>
            </a:fld>
            <a:endParaRPr lang="en-US" altLang="en-US" b="0" smtClean="0">
              <a:latin typeface="Arial" pitchFamily="34" charset="0"/>
            </a:endParaRPr>
          </a:p>
        </p:txBody>
      </p:sp>
      <p:sp>
        <p:nvSpPr>
          <p:cNvPr id="47109" name="Header Placeholder 3"/>
          <p:cNvSpPr>
            <a:spLocks noGrp="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Verdana" pitchFamily="34" charset="0"/>
                <a:cs typeface="Arial" pitchFamily="34" charset="0"/>
              </a:defRPr>
            </a:lvl1pPr>
            <a:lvl2pPr marL="729057" indent="-280406" eaLnBrk="0" hangingPunct="0">
              <a:defRPr b="1">
                <a:solidFill>
                  <a:schemeClr val="tx1"/>
                </a:solidFill>
                <a:latin typeface="Verdana" pitchFamily="34" charset="0"/>
                <a:cs typeface="Arial" pitchFamily="34" charset="0"/>
              </a:defRPr>
            </a:lvl2pPr>
            <a:lvl3pPr marL="1121626" indent="-224325" eaLnBrk="0" hangingPunct="0">
              <a:defRPr b="1">
                <a:solidFill>
                  <a:schemeClr val="tx1"/>
                </a:solidFill>
                <a:latin typeface="Verdana" pitchFamily="34" charset="0"/>
                <a:cs typeface="Arial" pitchFamily="34" charset="0"/>
              </a:defRPr>
            </a:lvl3pPr>
            <a:lvl4pPr marL="1570276" indent="-224325" eaLnBrk="0" hangingPunct="0">
              <a:defRPr b="1">
                <a:solidFill>
                  <a:schemeClr val="tx1"/>
                </a:solidFill>
                <a:latin typeface="Verdana" pitchFamily="34" charset="0"/>
                <a:cs typeface="Arial" pitchFamily="34" charset="0"/>
              </a:defRPr>
            </a:lvl4pPr>
            <a:lvl5pPr marL="2018927" indent="-224325" eaLnBrk="0" hangingPunct="0">
              <a:defRPr b="1">
                <a:solidFill>
                  <a:schemeClr val="tx1"/>
                </a:solidFill>
                <a:latin typeface="Verdana" pitchFamily="34" charset="0"/>
                <a:cs typeface="Arial" pitchFamily="34" charset="0"/>
              </a:defRPr>
            </a:lvl5pPr>
            <a:lvl6pPr marL="2467577" indent="-224325" eaLnBrk="0" fontAlgn="base" hangingPunct="0">
              <a:spcBef>
                <a:spcPct val="0"/>
              </a:spcBef>
              <a:spcAft>
                <a:spcPct val="0"/>
              </a:spcAft>
              <a:defRPr b="1">
                <a:solidFill>
                  <a:schemeClr val="tx1"/>
                </a:solidFill>
                <a:latin typeface="Verdana" pitchFamily="34" charset="0"/>
                <a:cs typeface="Arial" pitchFamily="34" charset="0"/>
              </a:defRPr>
            </a:lvl6pPr>
            <a:lvl7pPr marL="2916227" indent="-224325" eaLnBrk="0" fontAlgn="base" hangingPunct="0">
              <a:spcBef>
                <a:spcPct val="0"/>
              </a:spcBef>
              <a:spcAft>
                <a:spcPct val="0"/>
              </a:spcAft>
              <a:defRPr b="1">
                <a:solidFill>
                  <a:schemeClr val="tx1"/>
                </a:solidFill>
                <a:latin typeface="Verdana" pitchFamily="34" charset="0"/>
                <a:cs typeface="Arial" pitchFamily="34" charset="0"/>
              </a:defRPr>
            </a:lvl7pPr>
            <a:lvl8pPr marL="3364878" indent="-224325" eaLnBrk="0" fontAlgn="base" hangingPunct="0">
              <a:spcBef>
                <a:spcPct val="0"/>
              </a:spcBef>
              <a:spcAft>
                <a:spcPct val="0"/>
              </a:spcAft>
              <a:defRPr b="1">
                <a:solidFill>
                  <a:schemeClr val="tx1"/>
                </a:solidFill>
                <a:latin typeface="Verdana" pitchFamily="34" charset="0"/>
                <a:cs typeface="Arial" pitchFamily="34" charset="0"/>
              </a:defRPr>
            </a:lvl8pPr>
            <a:lvl9pPr marL="3813528" indent="-224325"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mtClean="0">
                <a:solidFill>
                  <a:srgbClr val="336699"/>
                </a:solidFill>
                <a:latin typeface="Arial" pitchFamily="34" charset="0"/>
              </a:rPr>
              <a:t>Module 2: Using C# Programming Constructs</a:t>
            </a:r>
            <a:endParaRPr lang="en-GB" altLang="en-US" smtClean="0">
              <a:solidFill>
                <a:srgbClr val="336699"/>
              </a:solidFill>
              <a:latin typeface="Arial" pitchFamily="34" charset="0"/>
            </a:endParaRPr>
          </a:p>
          <a:p>
            <a:pPr eaLnBrk="1" hangingPunct="1"/>
            <a:endParaRPr lang="en-US" altLang="en-US" smtClean="0">
              <a:solidFill>
                <a:srgbClr val="336699"/>
              </a:solidFill>
              <a:latin typeface="Arial" pitchFamily="34" charset="0"/>
            </a:endParaRPr>
          </a:p>
        </p:txBody>
      </p:sp>
      <p:sp>
        <p:nvSpPr>
          <p:cNvPr id="8" name="Date Placeholder 4"/>
          <p:cNvSpPr>
            <a:spLocks noGrp="1"/>
          </p:cNvSpPr>
          <p:nvPr>
            <p:ph type="dt" sz="quarter" idx="1"/>
          </p:nvPr>
        </p:nvSpPr>
        <p:spPr/>
        <p:txBody>
          <a:bodyPr/>
          <a:lstStyle/>
          <a:p>
            <a:pPr>
              <a:defRPr/>
            </a:pPr>
            <a:r>
              <a:rPr lang="en-US"/>
              <a:t>Course 10266</a:t>
            </a:r>
            <a:r>
              <a:rPr lang="en-US">
                <a:latin typeface="Arial" pitchFamily="34" charset="0"/>
                <a:cs typeface="Arial" pitchFamily="34" charset="0"/>
              </a:rPr>
              <a:t>A</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2605" y="5670380"/>
            <a:ext cx="11799191" cy="896552"/>
          </a:xfrm>
        </p:spPr>
        <p:txBody>
          <a:bodyPr lIns="150586" tIns="120468" rIns="150586" bIns="120468" anchor="b">
            <a:noAutofit/>
          </a:bodyPr>
          <a:lstStyle>
            <a:lvl1pPr>
              <a:defRPr sz="16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2609" y="2084174"/>
            <a:ext cx="11799190" cy="894996"/>
          </a:xfrm>
        </p:spPr>
        <p:txBody>
          <a:bodyPr/>
          <a:lstStyle>
            <a:lvl1pPr>
              <a:defRPr sz="4400"/>
            </a:lvl1pPr>
          </a:lstStyle>
          <a:p>
            <a:r>
              <a:rPr lang="en-US" dirty="0" smtClean="0"/>
              <a:t>Click to edit master title style</a:t>
            </a:r>
            <a:endParaRPr lang="en-US" dirty="0"/>
          </a:p>
        </p:txBody>
      </p:sp>
    </p:spTree>
    <p:extLst>
      <p:ext uri="{BB962C8B-B14F-4D97-AF65-F5344CB8AC3E}">
        <p14:creationId xmlns:p14="http://schemas.microsoft.com/office/powerpoint/2010/main" val="3676167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Rationale</a:t>
            </a:r>
            <a:endParaRPr lang="en-US" dirty="0"/>
          </a:p>
        </p:txBody>
      </p:sp>
    </p:spTree>
    <p:extLst>
      <p:ext uri="{BB962C8B-B14F-4D97-AF65-F5344CB8AC3E}">
        <p14:creationId xmlns:p14="http://schemas.microsoft.com/office/powerpoint/2010/main" val="21317965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Topics</a:t>
            </a:r>
            <a:endParaRPr lang="en-US" dirty="0"/>
          </a:p>
        </p:txBody>
      </p:sp>
    </p:spTree>
    <p:extLst>
      <p:ext uri="{BB962C8B-B14F-4D97-AF65-F5344CB8AC3E}">
        <p14:creationId xmlns:p14="http://schemas.microsoft.com/office/powerpoint/2010/main" val="2449171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Summary</a:t>
            </a:r>
            <a:endParaRPr lang="en-US" dirty="0"/>
          </a:p>
        </p:txBody>
      </p:sp>
    </p:spTree>
    <p:extLst>
      <p:ext uri="{BB962C8B-B14F-4D97-AF65-F5344CB8AC3E}">
        <p14:creationId xmlns:p14="http://schemas.microsoft.com/office/powerpoint/2010/main" val="3510424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04800" y="228600"/>
            <a:ext cx="11799191" cy="896552"/>
          </a:xfrm>
        </p:spPr>
        <p:txBody>
          <a:bodyPr lIns="150586" tIns="120468" rIns="150586" bIns="120468" anchor="ctr">
            <a:noAutofit/>
          </a:bodyPr>
          <a:lstStyle>
            <a:lvl1pPr>
              <a:lnSpc>
                <a:spcPct val="90000"/>
              </a:lnSpc>
              <a:defRPr sz="40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4" name="Subtitle 2"/>
          <p:cNvSpPr>
            <a:spLocks noGrp="1"/>
          </p:cNvSpPr>
          <p:nvPr>
            <p:ph type="subTitle" idx="4294967295"/>
          </p:nvPr>
        </p:nvSpPr>
        <p:spPr>
          <a:xfrm>
            <a:off x="304800" y="1066800"/>
            <a:ext cx="11734800" cy="5181600"/>
          </a:xfrm>
        </p:spPr>
        <p:txBody>
          <a:bodyPr/>
          <a:lstStyle/>
          <a:p>
            <a:endParaRPr lang="en-US" dirty="0"/>
          </a:p>
        </p:txBody>
      </p:sp>
    </p:spTree>
    <p:extLst>
      <p:ext uri="{BB962C8B-B14F-4D97-AF65-F5344CB8AC3E}">
        <p14:creationId xmlns:p14="http://schemas.microsoft.com/office/powerpoint/2010/main" val="959034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08362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5686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2605" y="1187623"/>
            <a:ext cx="11799191" cy="537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5307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03126" y="2084172"/>
            <a:ext cx="8168672" cy="4482760"/>
          </a:xfrm>
        </p:spPr>
        <p:txBody>
          <a:bodyPr lIns="150586" tIns="120468" rIns="150586" bIns="120468">
            <a:noAutofit/>
          </a:bodyPr>
          <a:lstStyle>
            <a:lvl1pPr>
              <a:defRPr sz="3000"/>
            </a:lvl1pPr>
            <a:lvl2pPr>
              <a:defRPr sz="2300"/>
            </a:lvl2pPr>
            <a:lvl3pPr>
              <a:defRPr sz="2000"/>
            </a:lvl3pPr>
            <a:lvl4pPr>
              <a:defRPr sz="16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2605" y="2084172"/>
            <a:ext cx="2722891" cy="4482760"/>
          </a:xfrm>
        </p:spPr>
        <p:txBody>
          <a:bodyPr lIns="150586" tIns="120468" rIns="150586" bIns="120468">
            <a:noAutofit/>
          </a:bodyPr>
          <a:lstStyle>
            <a:lvl1pPr algn="l" defTabSz="752736" rtl="0" eaLnBrk="1" latinLnBrk="0" hangingPunct="1">
              <a:spcBef>
                <a:spcPct val="0"/>
              </a:spcBef>
              <a:buNone/>
              <a:defRPr lang="en-US" sz="2000" kern="1200" dirty="0" smtClean="0">
                <a:gradFill>
                  <a:gsLst>
                    <a:gs pos="0">
                      <a:schemeClr val="tx1"/>
                    </a:gs>
                    <a:gs pos="100000">
                      <a:schemeClr val="tx1"/>
                    </a:gs>
                  </a:gsLst>
                  <a:lin ang="5400000" scaled="0"/>
                </a:gradFill>
                <a:latin typeface="+mn-lt"/>
                <a:ea typeface="+mj-ea"/>
                <a:cs typeface="+mj-cs"/>
              </a:defRPr>
            </a:lvl1pPr>
            <a:lvl2pPr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2pPr>
            <a:lvl3pPr marL="188184"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3pPr>
            <a:lvl4pPr marL="376367" indent="0" algn="l" defTabSz="752736" rtl="0" eaLnBrk="1" latinLnBrk="0" hangingPunct="1">
              <a:spcBef>
                <a:spcPct val="0"/>
              </a:spcBef>
              <a:buNone/>
              <a:defRPr lang="en-US" sz="1300" kern="1200" dirty="0" smtClean="0">
                <a:gradFill>
                  <a:gsLst>
                    <a:gs pos="0">
                      <a:schemeClr val="tx1"/>
                    </a:gs>
                    <a:gs pos="100000">
                      <a:schemeClr val="tx1"/>
                    </a:gs>
                  </a:gsLst>
                  <a:lin ang="5400000" scaled="0"/>
                </a:gradFill>
                <a:latin typeface="+mn-lt"/>
                <a:ea typeface="+mj-ea"/>
                <a:cs typeface="+mj-cs"/>
              </a:defRPr>
            </a:lvl4pPr>
            <a:lvl5pPr marL="608984" indent="0" algn="l" defTabSz="752736" rtl="0" eaLnBrk="1" latinLnBrk="0" hangingPunct="1">
              <a:spcBef>
                <a:spcPct val="0"/>
              </a:spcBef>
              <a:buNone/>
              <a:defRPr lang="en-US" sz="13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81550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0237" y="2084174"/>
            <a:ext cx="9983932" cy="894996"/>
          </a:xfrm>
        </p:spPr>
        <p:txBody>
          <a:bodyPr/>
          <a:lstStyle>
            <a:lvl1pPr>
              <a:defRPr sz="3000"/>
            </a:lvl1pPr>
          </a:lstStyle>
          <a:p>
            <a:r>
              <a:rPr lang="en-US" dirty="0" smtClean="0"/>
              <a:t>Click to edit master title style</a:t>
            </a:r>
            <a:endParaRPr lang="en-US" dirty="0"/>
          </a:p>
        </p:txBody>
      </p:sp>
    </p:spTree>
    <p:extLst>
      <p:ext uri="{BB962C8B-B14F-4D97-AF65-F5344CB8AC3E}">
        <p14:creationId xmlns:p14="http://schemas.microsoft.com/office/powerpoint/2010/main" val="3018659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2084175"/>
            <a:ext cx="2722891" cy="4481203"/>
          </a:xfrm>
        </p:spPr>
        <p:txBody>
          <a:bodyPr vert="horz" lIns="150586" tIns="120468" rIns="150586" bIns="120468" rtlCol="0">
            <a:noAutofit/>
          </a:bodyPr>
          <a:lstStyle>
            <a:lvl1pPr>
              <a:defRPr lang="en-US" sz="20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95265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2605" y="1187623"/>
            <a:ext cx="2722891" cy="5377755"/>
          </a:xfrm>
        </p:spPr>
        <p:txBody>
          <a:bodyPr lIns="150586" tIns="120468" rIns="150586" bIns="120468"/>
          <a:lstStyle>
            <a:lvl1pPr>
              <a:defRPr lang="en-US" sz="2000" kern="1200" dirty="0" smtClean="0">
                <a:gradFill>
                  <a:gsLst>
                    <a:gs pos="0">
                      <a:schemeClr val="tx1"/>
                    </a:gs>
                    <a:gs pos="100000">
                      <a:schemeClr val="tx1"/>
                    </a:gs>
                  </a:gsLst>
                  <a:lin ang="5400000" scaled="0"/>
                </a:gradFill>
                <a:latin typeface="+mn-lt"/>
                <a:ea typeface="+mj-ea"/>
                <a:cs typeface="+mj-cs"/>
              </a:defRPr>
            </a:lvl1pPr>
          </a:lstStyle>
          <a:p>
            <a:pPr marL="0" lvl="0" indent="0" algn="l" defTabSz="75273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341663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wrap="square" lIns="150586" tIns="120468" rIns="150586" bIns="120468" anchor="ctr">
            <a:noAutofit/>
          </a:bodyPr>
          <a:lstStyle>
            <a:lvl1pPr>
              <a:lnSpc>
                <a:spcPct val="95000"/>
              </a:lnSpc>
              <a:spcBef>
                <a:spcPts val="0"/>
              </a:spcBef>
              <a:spcAft>
                <a:spcPts val="1344"/>
              </a:spcAft>
              <a:defRPr lang="en-US" sz="30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672"/>
              </a:spcBef>
              <a:defRPr sz="1600">
                <a:solidFill>
                  <a:srgbClr val="FFFFFF"/>
                </a:solidFill>
              </a:defRPr>
            </a:lvl2pPr>
            <a:lvl3pPr>
              <a:lnSpc>
                <a:spcPct val="100000"/>
              </a:lnSpc>
              <a:spcBef>
                <a:spcPts val="672"/>
              </a:spcBef>
              <a:defRPr sz="1600">
                <a:solidFill>
                  <a:srgbClr val="FFFFFF"/>
                </a:solidFill>
              </a:defRPr>
            </a:lvl3pPr>
            <a:lvl4pPr>
              <a:lnSpc>
                <a:spcPct val="100000"/>
              </a:lnSpc>
              <a:spcBef>
                <a:spcPts val="672"/>
              </a:spcBef>
              <a:defRPr sz="1600">
                <a:solidFill>
                  <a:srgbClr val="FFFFFF"/>
                </a:solidFill>
              </a:defRPr>
            </a:lvl4pPr>
            <a:lvl5pPr>
              <a:lnSpc>
                <a:spcPct val="100000"/>
              </a:lnSpc>
              <a:spcBef>
                <a:spcPts val="672"/>
              </a:spcBef>
              <a:defRPr sz="1600">
                <a:solidFill>
                  <a:srgbClr val="FFFFFF"/>
                </a:solidFill>
              </a:defRPr>
            </a:lvl5pPr>
          </a:lstStyle>
          <a:p>
            <a:pPr marL="0" lvl="0" indent="0" algn="l" defTabSz="75273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5" y="1194773"/>
            <a:ext cx="4538151" cy="44684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70973545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18391" y="2980724"/>
            <a:ext cx="6353412" cy="896552"/>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j-lt"/>
                <a:ea typeface="+mn-ea"/>
                <a:cs typeface="+mn-cs"/>
              </a:defRPr>
            </a:lvl1pPr>
          </a:lstStyle>
          <a:p>
            <a:pPr marL="0" lvl="0" indent="0" algn="l" defTabSz="752736" rtl="0" eaLnBrk="1" latinLnBrk="0" hangingPunct="1">
              <a:spcBef>
                <a:spcPct val="20000"/>
              </a:spcBef>
              <a:spcAft>
                <a:spcPts val="1344"/>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2607" y="1187620"/>
            <a:ext cx="4552674" cy="448276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04745" tIns="0" rIns="204745" bIns="0" numCol="1" anchor="ctr" anchorCtr="0" compatLnSpc="1">
            <a:prstTxWarp prst="textNoShape">
              <a:avLst/>
            </a:prstTxWarp>
            <a:noAutofit/>
          </a:bodyPr>
          <a:lstStyle>
            <a:lvl1pPr>
              <a:lnSpc>
                <a:spcPct val="95000"/>
              </a:lnSpc>
              <a:defRPr lang="en-US" sz="36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023721"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2611" y="291070"/>
            <a:ext cx="11799190" cy="896552"/>
          </a:xfrm>
        </p:spPr>
        <p:txBody>
          <a:bodyPr vert="horz" lIns="150586" tIns="37646" rIns="150586" bIns="37646" rtlCol="0" anchor="t">
            <a:noAutofit/>
          </a:bodyPr>
          <a:lstStyle>
            <a:lvl1pPr>
              <a:defRPr lang="en-US" sz="40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2908609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304800" y="1371600"/>
            <a:ext cx="11201400" cy="5334000"/>
          </a:xfrm>
        </p:spPr>
        <p:txBody>
          <a:bodyPr vert="horz" wrap="square" lIns="150586" tIns="120468" rIns="150586" bIns="120468" rtlCol="0" anchor="ctr">
            <a:noAutofit/>
          </a:bodyPr>
          <a:lstStyle>
            <a:lvl1pPr>
              <a:defRPr lang="en-US" sz="3000" kern="1200" dirty="0" smtClean="0">
                <a:gradFill>
                  <a:gsLst>
                    <a:gs pos="0">
                      <a:schemeClr val="tx1"/>
                    </a:gs>
                    <a:gs pos="100000">
                      <a:schemeClr val="tx1"/>
                    </a:gs>
                  </a:gsLst>
                  <a:lin ang="5400000" scaled="0"/>
                </a:gradFill>
                <a:latin typeface="+mn-lt"/>
                <a:ea typeface="+mn-ea"/>
                <a:cs typeface="+mn-cs"/>
              </a:defRPr>
            </a:lvl1pPr>
          </a:lstStyle>
          <a:p>
            <a:pPr marL="0" lvl="0" indent="0" algn="l" defTabSz="752736" rtl="0" eaLnBrk="1" latinLnBrk="0" hangingPunct="1">
              <a:spcBef>
                <a:spcPct val="20000"/>
              </a:spcBef>
              <a:buFont typeface="Arial" pitchFamily="34" charset="0"/>
              <a:buNone/>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05097060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2605" y="1187620"/>
            <a:ext cx="11799191" cy="5379314"/>
          </a:xfrm>
          <a:prstGeom prst="rect">
            <a:avLst/>
          </a:prstGeom>
        </p:spPr>
        <p:txBody>
          <a:bodyPr vert="horz" lIns="150602" tIns="120481" rIns="150602" bIns="120481"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2608" y="292625"/>
            <a:ext cx="11799190" cy="894996"/>
          </a:xfrm>
          <a:prstGeom prst="rect">
            <a:avLst/>
          </a:prstGeom>
        </p:spPr>
        <p:txBody>
          <a:bodyPr vert="horz" lIns="150602" tIns="37650" rIns="150602" bIns="37650" rtlCol="0" anchor="t">
            <a:noAutofit/>
          </a:bodyPr>
          <a:lstStyle/>
          <a:p>
            <a:r>
              <a:rPr lang="en-US" smtClean="0"/>
              <a:t>Click to edit Master title style</a:t>
            </a:r>
            <a:endParaRPr lang="en-US" dirty="0"/>
          </a:p>
        </p:txBody>
      </p:sp>
      <p:sp>
        <p:nvSpPr>
          <p:cNvPr id="2" name="Footer Placeholder 1"/>
          <p:cNvSpPr>
            <a:spLocks noGrp="1"/>
          </p:cNvSpPr>
          <p:nvPr>
            <p:ph type="ftr" sz="quarter" idx="3"/>
          </p:nvPr>
        </p:nvSpPr>
        <p:spPr>
          <a:xfrm>
            <a:off x="308610" y="6356353"/>
            <a:ext cx="1203579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Odessa Tech</a:t>
            </a:r>
            <a:endParaRPr lang="en-US" dirty="0"/>
          </a:p>
        </p:txBody>
      </p:sp>
    </p:spTree>
    <p:extLst>
      <p:ext uri="{BB962C8B-B14F-4D97-AF65-F5344CB8AC3E}">
        <p14:creationId xmlns:p14="http://schemas.microsoft.com/office/powerpoint/2010/main" val="2432122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9" r:id="rId11"/>
    <p:sldLayoutId id="2147483680" r:id="rId12"/>
    <p:sldLayoutId id="2147483676" r:id="rId13"/>
    <p:sldLayoutId id="2147483681" r:id="rId14"/>
    <p:sldLayoutId id="2147483682" r:id="rId15"/>
  </p:sldLayoutIdLst>
  <p:hf sldNum="0" hdr="0" dt="0"/>
  <p:txStyles>
    <p:titleStyle>
      <a:lvl1pPr algn="l" defTabSz="752816" rtl="0" eaLnBrk="1" latinLnBrk="0" hangingPunct="1">
        <a:spcBef>
          <a:spcPct val="0"/>
        </a:spcBef>
        <a:buNone/>
        <a:defRPr sz="4000" kern="1200">
          <a:gradFill>
            <a:gsLst>
              <a:gs pos="0">
                <a:schemeClr val="tx1"/>
              </a:gs>
              <a:gs pos="100000">
                <a:schemeClr val="tx1"/>
              </a:gs>
            </a:gsLst>
            <a:lin ang="5400000" scaled="0"/>
          </a:gradFill>
          <a:latin typeface="+mj-lt"/>
          <a:ea typeface="+mj-ea"/>
          <a:cs typeface="+mj-cs"/>
        </a:defRPr>
      </a:lvl1pPr>
    </p:titleStyle>
    <p:bodyStyle>
      <a:lvl1pPr marL="0" indent="0" algn="l" defTabSz="752816" rtl="0" eaLnBrk="1" latinLnBrk="0" hangingPunct="1">
        <a:spcBef>
          <a:spcPct val="20000"/>
        </a:spcBef>
        <a:buFont typeface="Arial" pitchFamily="34" charset="0"/>
        <a:buNone/>
        <a:defRPr sz="3000" kern="1200">
          <a:gradFill>
            <a:gsLst>
              <a:gs pos="0">
                <a:schemeClr val="tx1"/>
              </a:gs>
              <a:gs pos="100000">
                <a:schemeClr val="tx1"/>
              </a:gs>
            </a:gsLst>
            <a:lin ang="5400000" scaled="0"/>
          </a:gradFill>
          <a:latin typeface="+mj-lt"/>
          <a:ea typeface="+mn-ea"/>
          <a:cs typeface="+mn-cs"/>
        </a:defRPr>
      </a:lvl1pPr>
      <a:lvl2pPr marL="0" indent="0" algn="l" defTabSz="752816" rtl="0" eaLnBrk="1" latinLnBrk="0" hangingPunct="1">
        <a:spcBef>
          <a:spcPct val="20000"/>
        </a:spcBef>
        <a:buFont typeface="Arial" pitchFamily="34" charset="0"/>
        <a:buNone/>
        <a:defRPr sz="2300" kern="1200">
          <a:gradFill>
            <a:gsLst>
              <a:gs pos="0">
                <a:schemeClr val="tx1"/>
              </a:gs>
              <a:gs pos="100000">
                <a:schemeClr val="tx1"/>
              </a:gs>
            </a:gsLst>
            <a:lin ang="5400000" scaled="0"/>
          </a:gradFill>
          <a:latin typeface="+mn-lt"/>
          <a:ea typeface="+mn-ea"/>
          <a:cs typeface="+mn-cs"/>
        </a:defRPr>
      </a:lvl2pPr>
      <a:lvl3pPr marL="376407" indent="-188204" algn="l" defTabSz="75281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3pPr>
      <a:lvl4pPr marL="609049" indent="-232641" algn="l" defTabSz="752816" rtl="0" eaLnBrk="1" latinLnBrk="0" hangingPunct="1">
        <a:spcBef>
          <a:spcPct val="20000"/>
        </a:spcBef>
        <a:buFont typeface="Arial" pitchFamily="34" charset="0"/>
        <a:buChar char="–"/>
        <a:defRPr sz="1600" kern="1200">
          <a:gradFill>
            <a:gsLst>
              <a:gs pos="0">
                <a:schemeClr val="tx1"/>
              </a:gs>
              <a:gs pos="100000">
                <a:schemeClr val="tx1"/>
              </a:gs>
            </a:gsLst>
            <a:lin ang="5400000" scaled="0"/>
          </a:gradFill>
          <a:latin typeface="+mn-lt"/>
          <a:ea typeface="+mn-ea"/>
          <a:cs typeface="+mn-cs"/>
        </a:defRPr>
      </a:lvl4pPr>
      <a:lvl5pPr marL="850839" indent="-241789" algn="l" defTabSz="752816" rtl="0" eaLnBrk="1" latinLnBrk="0" hangingPunct="1">
        <a:spcBef>
          <a:spcPct val="20000"/>
        </a:spcBef>
        <a:buFont typeface="Arial" pitchFamily="34" charset="0"/>
        <a:buChar char="»"/>
        <a:defRPr sz="1500" kern="1200">
          <a:gradFill>
            <a:gsLst>
              <a:gs pos="0">
                <a:schemeClr val="tx1"/>
              </a:gs>
              <a:gs pos="100000">
                <a:schemeClr val="tx1"/>
              </a:gs>
            </a:gsLst>
            <a:lin ang="5400000" scaled="0"/>
          </a:gradFill>
          <a:latin typeface="+mn-lt"/>
          <a:ea typeface="+mn-ea"/>
          <a:cs typeface="+mn-cs"/>
        </a:defRPr>
      </a:lvl5pPr>
      <a:lvl6pPr marL="2070243"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446650"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823058"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199465" indent="-188204" algn="l" defTabSz="752816"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en-US"/>
      </a:defPPr>
      <a:lvl1pPr marL="0" algn="l" defTabSz="752816" rtl="0" eaLnBrk="1" latinLnBrk="0" hangingPunct="1">
        <a:defRPr sz="1500" kern="1200">
          <a:solidFill>
            <a:schemeClr val="tx1"/>
          </a:solidFill>
          <a:latin typeface="+mn-lt"/>
          <a:ea typeface="+mn-ea"/>
          <a:cs typeface="+mn-cs"/>
        </a:defRPr>
      </a:lvl1pPr>
      <a:lvl2pPr marL="376407" algn="l" defTabSz="752816" rtl="0" eaLnBrk="1" latinLnBrk="0" hangingPunct="1">
        <a:defRPr sz="1500" kern="1200">
          <a:solidFill>
            <a:schemeClr val="tx1"/>
          </a:solidFill>
          <a:latin typeface="+mn-lt"/>
          <a:ea typeface="+mn-ea"/>
          <a:cs typeface="+mn-cs"/>
        </a:defRPr>
      </a:lvl2pPr>
      <a:lvl3pPr marL="752816" algn="l" defTabSz="752816" rtl="0" eaLnBrk="1" latinLnBrk="0" hangingPunct="1">
        <a:defRPr sz="1500" kern="1200">
          <a:solidFill>
            <a:schemeClr val="tx1"/>
          </a:solidFill>
          <a:latin typeface="+mn-lt"/>
          <a:ea typeface="+mn-ea"/>
          <a:cs typeface="+mn-cs"/>
        </a:defRPr>
      </a:lvl3pPr>
      <a:lvl4pPr marL="1129224" algn="l" defTabSz="752816" rtl="0" eaLnBrk="1" latinLnBrk="0" hangingPunct="1">
        <a:defRPr sz="1500" kern="1200">
          <a:solidFill>
            <a:schemeClr val="tx1"/>
          </a:solidFill>
          <a:latin typeface="+mn-lt"/>
          <a:ea typeface="+mn-ea"/>
          <a:cs typeface="+mn-cs"/>
        </a:defRPr>
      </a:lvl4pPr>
      <a:lvl5pPr marL="1505631" algn="l" defTabSz="752816" rtl="0" eaLnBrk="1" latinLnBrk="0" hangingPunct="1">
        <a:defRPr sz="1500" kern="1200">
          <a:solidFill>
            <a:schemeClr val="tx1"/>
          </a:solidFill>
          <a:latin typeface="+mn-lt"/>
          <a:ea typeface="+mn-ea"/>
          <a:cs typeface="+mn-cs"/>
        </a:defRPr>
      </a:lvl5pPr>
      <a:lvl6pPr marL="1882039" algn="l" defTabSz="752816" rtl="0" eaLnBrk="1" latinLnBrk="0" hangingPunct="1">
        <a:defRPr sz="1500" kern="1200">
          <a:solidFill>
            <a:schemeClr val="tx1"/>
          </a:solidFill>
          <a:latin typeface="+mn-lt"/>
          <a:ea typeface="+mn-ea"/>
          <a:cs typeface="+mn-cs"/>
        </a:defRPr>
      </a:lvl6pPr>
      <a:lvl7pPr marL="2258447" algn="l" defTabSz="752816" rtl="0" eaLnBrk="1" latinLnBrk="0" hangingPunct="1">
        <a:defRPr sz="1500" kern="1200">
          <a:solidFill>
            <a:schemeClr val="tx1"/>
          </a:solidFill>
          <a:latin typeface="+mn-lt"/>
          <a:ea typeface="+mn-ea"/>
          <a:cs typeface="+mn-cs"/>
        </a:defRPr>
      </a:lvl7pPr>
      <a:lvl8pPr marL="2634855" algn="l" defTabSz="752816" rtl="0" eaLnBrk="1" latinLnBrk="0" hangingPunct="1">
        <a:defRPr sz="1500" kern="1200">
          <a:solidFill>
            <a:schemeClr val="tx1"/>
          </a:solidFill>
          <a:latin typeface="+mn-lt"/>
          <a:ea typeface="+mn-ea"/>
          <a:cs typeface="+mn-cs"/>
        </a:defRPr>
      </a:lvl8pPr>
      <a:lvl9pPr marL="3011262" algn="l" defTabSz="75281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dirty="0" smtClean="0"/>
              <a:t>Rationale</a:t>
            </a:r>
            <a:endParaRPr lang="en-US" dirty="0"/>
          </a:p>
        </p:txBody>
      </p:sp>
      <p:sp>
        <p:nvSpPr>
          <p:cNvPr id="3" name="Subtitle 2"/>
          <p:cNvSpPr>
            <a:spLocks noGrp="1"/>
          </p:cNvSpPr>
          <p:nvPr>
            <p:ph type="subTitle" idx="4294967295"/>
          </p:nvPr>
        </p:nvSpPr>
        <p:spPr>
          <a:xfrm>
            <a:off x="304800" y="990600"/>
            <a:ext cx="11734800" cy="5181600"/>
          </a:xfrm>
        </p:spPr>
        <p:txBody>
          <a:bodyPr/>
          <a:lstStyle/>
          <a:p>
            <a:r>
              <a:rPr lang="en-US" sz="2400" dirty="0" smtClean="0">
                <a:latin typeface="+mn-lt"/>
              </a:rPr>
              <a:t>To understand C# as a Programming language through various programming constructs </a:t>
            </a:r>
            <a:endParaRPr lang="en-US" sz="2400" dirty="0">
              <a:latin typeface="+mn-lt"/>
            </a:endParaRPr>
          </a:p>
        </p:txBody>
      </p:sp>
    </p:spTree>
    <p:extLst>
      <p:ext uri="{BB962C8B-B14F-4D97-AF65-F5344CB8AC3E}">
        <p14:creationId xmlns:p14="http://schemas.microsoft.com/office/powerpoint/2010/main" val="13845471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dirty="0" smtClean="0"/>
              <a:t>Value Types-Properties</a:t>
            </a:r>
            <a:endParaRPr lang="en-IN" altLang="en-US" dirty="0" smtClean="0"/>
          </a:p>
        </p:txBody>
      </p:sp>
      <p:sp>
        <p:nvSpPr>
          <p:cNvPr id="40963" name="Content Placeholder 2"/>
          <p:cNvSpPr>
            <a:spLocks noGrp="1"/>
          </p:cNvSpPr>
          <p:nvPr>
            <p:ph idx="1"/>
          </p:nvPr>
        </p:nvSpPr>
        <p:spPr/>
        <p:txBody>
          <a:bodyPr/>
          <a:lstStyle/>
          <a:p>
            <a:pPr marL="457200" indent="-457200">
              <a:buFont typeface="Arial" panose="020B0604020202020204" pitchFamily="34" charset="0"/>
              <a:buChar char="•"/>
            </a:pPr>
            <a:r>
              <a:rPr lang="en-US" altLang="en-US" sz="2400" dirty="0" smtClean="0">
                <a:latin typeface="+mn-lt"/>
                <a:cs typeface="Arial" charset="0"/>
              </a:rPr>
              <a:t>Value types are allocated on stack.</a:t>
            </a:r>
          </a:p>
          <a:p>
            <a:pPr marL="457200" indent="-457200">
              <a:buFont typeface="Arial" panose="020B0604020202020204" pitchFamily="34" charset="0"/>
              <a:buChar char="•"/>
            </a:pPr>
            <a:r>
              <a:rPr lang="en-US" altLang="en-US" sz="2400" dirty="0" smtClean="0">
                <a:latin typeface="+mn-lt"/>
                <a:cs typeface="Arial" charset="0"/>
              </a:rPr>
              <a:t>They cannot be null.</a:t>
            </a:r>
          </a:p>
          <a:p>
            <a:pPr marL="457200" indent="-457200">
              <a:buFont typeface="Arial" panose="020B0604020202020204" pitchFamily="34" charset="0"/>
              <a:buChar char="•"/>
            </a:pPr>
            <a:r>
              <a:rPr lang="en-US" altLang="en-US" sz="2400" dirty="0" smtClean="0">
                <a:latin typeface="+mn-lt"/>
                <a:cs typeface="Arial" charset="0"/>
              </a:rPr>
              <a:t>Value types are not garbage collected.</a:t>
            </a:r>
          </a:p>
          <a:p>
            <a:pPr marL="457200" indent="-457200">
              <a:buFont typeface="Arial" panose="020B0604020202020204" pitchFamily="34" charset="0"/>
              <a:buChar char="•"/>
            </a:pPr>
            <a:r>
              <a:rPr lang="en-US" altLang="en-US" sz="2400" dirty="0" smtClean="0">
                <a:latin typeface="+mn-lt"/>
                <a:cs typeface="Arial" charset="0"/>
              </a:rPr>
              <a:t>Value types include:</a:t>
            </a:r>
          </a:p>
          <a:p>
            <a:pPr marL="719307" lvl="2" indent="-342900"/>
            <a:r>
              <a:rPr lang="en-US" altLang="en-US" sz="2400" dirty="0" smtClean="0">
                <a:cs typeface="Arial" charset="0"/>
              </a:rPr>
              <a:t>All intrinsic data types</a:t>
            </a:r>
          </a:p>
          <a:p>
            <a:pPr marL="719307" lvl="2" indent="-342900"/>
            <a:r>
              <a:rPr lang="en-US" altLang="en-US" sz="2400" dirty="0" smtClean="0">
                <a:cs typeface="Arial" charset="0"/>
              </a:rPr>
              <a:t>Structures,</a:t>
            </a:r>
          </a:p>
          <a:p>
            <a:pPr marL="719307" lvl="2" indent="-342900"/>
            <a:r>
              <a:rPr lang="en-US" altLang="en-US" sz="2400" dirty="0" smtClean="0">
                <a:cs typeface="Arial" charset="0"/>
              </a:rPr>
              <a:t>Enumerations.</a:t>
            </a:r>
          </a:p>
          <a:p>
            <a:pPr marL="457200" indent="-457200">
              <a:buFont typeface="Arial" panose="020B0604020202020204" pitchFamily="34" charset="0"/>
              <a:buChar char="•"/>
            </a:pPr>
            <a:r>
              <a:rPr lang="en-US" altLang="en-US" sz="2400" dirty="0" smtClean="0">
                <a:latin typeface="+mn-lt"/>
                <a:cs typeface="Arial" charset="0"/>
              </a:rPr>
              <a:t>Value-type can be created by deriving a class from </a:t>
            </a:r>
            <a:r>
              <a:rPr lang="en-US" altLang="en-US" sz="2400" dirty="0" err="1" smtClean="0">
                <a:latin typeface="+mn-lt"/>
                <a:cs typeface="Arial" charset="0"/>
              </a:rPr>
              <a:t>System.ValueType</a:t>
            </a:r>
            <a:r>
              <a:rPr lang="en-US" altLang="en-US" sz="2400" dirty="0" smtClean="0">
                <a:latin typeface="+mn-lt"/>
                <a:cs typeface="Arial" charset="0"/>
              </a:rPr>
              <a:t> class.</a:t>
            </a:r>
          </a:p>
          <a:p>
            <a:endParaRPr lang="en-IN" altLang="en-US" dirty="0" smtClean="0"/>
          </a:p>
        </p:txBody>
      </p:sp>
    </p:spTree>
    <p:extLst>
      <p:ext uri="{BB962C8B-B14F-4D97-AF65-F5344CB8AC3E}">
        <p14:creationId xmlns:p14="http://schemas.microsoft.com/office/powerpoint/2010/main" val="3036280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smtClean="0"/>
              <a:t>Primary </a:t>
            </a:r>
            <a:r>
              <a:rPr lang="en-US" altLang="en-US" dirty="0"/>
              <a:t>T</a:t>
            </a:r>
            <a:r>
              <a:rPr lang="en-US" altLang="en-US" dirty="0" smtClean="0"/>
              <a:t>ypes</a:t>
            </a:r>
            <a:endParaRPr lang="en-IN" altLang="en-US" dirty="0" smtClean="0"/>
          </a:p>
        </p:txBody>
      </p:sp>
      <p:sp>
        <p:nvSpPr>
          <p:cNvPr id="3" name="Content Placeholder 2"/>
          <p:cNvSpPr>
            <a:spLocks noGrp="1"/>
          </p:cNvSpPr>
          <p:nvPr>
            <p:ph idx="1"/>
          </p:nvPr>
        </p:nvSpPr>
        <p:spPr>
          <a:xfrm>
            <a:off x="465059" y="1011238"/>
            <a:ext cx="10464879" cy="4386262"/>
          </a:xfrm>
        </p:spPr>
        <p:txBody>
          <a:bodyPr/>
          <a:lstStyle/>
          <a:p>
            <a:pPr>
              <a:spcBef>
                <a:spcPct val="20000"/>
              </a:spcBef>
              <a:defRPr/>
            </a:pPr>
            <a:r>
              <a:rPr lang="en-US" sz="2800" dirty="0">
                <a:latin typeface="+mn-lt"/>
                <a:cs typeface="Arial" pitchFamily="34" charset="0"/>
              </a:rPr>
              <a:t>What are Reference Types?</a:t>
            </a:r>
          </a:p>
          <a:p>
            <a:pPr marL="804863" lvl="1" indent="-342900">
              <a:spcBef>
                <a:spcPct val="20000"/>
              </a:spcBef>
              <a:buFont typeface="Arial" panose="020B0604020202020204" pitchFamily="34" charset="0"/>
              <a:buChar char="•"/>
              <a:defRPr/>
            </a:pPr>
            <a:r>
              <a:rPr lang="en-US" sz="2400" dirty="0" smtClean="0">
                <a:cs typeface="Arial" pitchFamily="34" charset="0"/>
              </a:rPr>
              <a:t>Reference types are system types that contain a reference to assigned data instead of the actual data.</a:t>
            </a:r>
          </a:p>
          <a:p>
            <a:pPr marL="804863" lvl="1" indent="-342900">
              <a:spcBef>
                <a:spcPct val="20000"/>
              </a:spcBef>
              <a:buFont typeface="Arial" panose="020B0604020202020204" pitchFamily="34" charset="0"/>
              <a:buChar char="•"/>
              <a:defRPr/>
            </a:pPr>
            <a:r>
              <a:rPr lang="en-US" sz="2400" dirty="0" smtClean="0">
                <a:cs typeface="Arial" pitchFamily="34" charset="0"/>
              </a:rPr>
              <a:t>The data of a reference type is stored on a heap, but its reference is stored on a stack.</a:t>
            </a:r>
          </a:p>
          <a:p>
            <a:pPr marL="804863" lvl="1" indent="-342900">
              <a:spcBef>
                <a:spcPct val="20000"/>
              </a:spcBef>
              <a:buFont typeface="Arial" panose="020B0604020202020204" pitchFamily="34" charset="0"/>
              <a:buChar char="•"/>
              <a:defRPr/>
            </a:pPr>
            <a:r>
              <a:rPr lang="en-US" sz="2400" dirty="0" smtClean="0">
                <a:cs typeface="Arial" pitchFamily="34" charset="0"/>
              </a:rPr>
              <a:t>There are two types of reference types:</a:t>
            </a:r>
          </a:p>
          <a:p>
            <a:pPr marL="1147762" lvl="2" indent="-285750">
              <a:defRPr/>
            </a:pPr>
            <a:r>
              <a:rPr lang="en-US" sz="2400" dirty="0" smtClean="0">
                <a:cs typeface="Arial" pitchFamily="34" charset="0"/>
              </a:rPr>
              <a:t>Classes</a:t>
            </a:r>
          </a:p>
          <a:p>
            <a:pPr marL="1147762" lvl="2" indent="-285750">
              <a:defRPr/>
            </a:pPr>
            <a:r>
              <a:rPr lang="en-US" sz="2400" dirty="0" smtClean="0">
                <a:cs typeface="Arial" pitchFamily="34" charset="0"/>
              </a:rPr>
              <a:t>Interfaces</a:t>
            </a:r>
          </a:p>
          <a:p>
            <a:pPr>
              <a:defRPr/>
            </a:pPr>
            <a:endParaRPr lang="en-IN" dirty="0"/>
          </a:p>
        </p:txBody>
      </p:sp>
      <p:grpSp>
        <p:nvGrpSpPr>
          <p:cNvPr id="41988" name="Group 10"/>
          <p:cNvGrpSpPr>
            <a:grpSpLocks/>
          </p:cNvGrpSpPr>
          <p:nvPr/>
        </p:nvGrpSpPr>
        <p:grpSpPr bwMode="auto">
          <a:xfrm>
            <a:off x="2880360" y="3006778"/>
            <a:ext cx="7818120" cy="4245018"/>
            <a:chOff x="2133600" y="3006778"/>
            <a:chExt cx="5791200" cy="4245018"/>
          </a:xfrm>
        </p:grpSpPr>
        <p:sp>
          <p:nvSpPr>
            <p:cNvPr id="41989" name="Arc 27"/>
            <p:cNvSpPr>
              <a:spLocks/>
            </p:cNvSpPr>
            <p:nvPr/>
          </p:nvSpPr>
          <p:spPr bwMode="auto">
            <a:xfrm rot="18872005">
              <a:off x="3125663" y="3152055"/>
              <a:ext cx="4245018" cy="3954463"/>
            </a:xfrm>
            <a:custGeom>
              <a:avLst/>
              <a:gdLst>
                <a:gd name="T0" fmla="*/ 2147483647 w 21424"/>
                <a:gd name="T1" fmla="*/ 0 h 21571"/>
                <a:gd name="T2" fmla="*/ 2147483647 w 21424"/>
                <a:gd name="T3" fmla="*/ 2147483647 h 21571"/>
                <a:gd name="T4" fmla="*/ 0 w 21424"/>
                <a:gd name="T5" fmla="*/ 2147483647 h 21571"/>
                <a:gd name="T6" fmla="*/ 0 60000 65536"/>
                <a:gd name="T7" fmla="*/ 0 60000 65536"/>
                <a:gd name="T8" fmla="*/ 0 60000 65536"/>
                <a:gd name="T9" fmla="*/ 0 w 21424"/>
                <a:gd name="T10" fmla="*/ 0 h 21571"/>
                <a:gd name="T11" fmla="*/ 21424 w 21424"/>
                <a:gd name="T12" fmla="*/ 21571 h 21571"/>
              </a:gdLst>
              <a:ahLst/>
              <a:cxnLst>
                <a:cxn ang="T6">
                  <a:pos x="T0" y="T1"/>
                </a:cxn>
                <a:cxn ang="T7">
                  <a:pos x="T2" y="T3"/>
                </a:cxn>
                <a:cxn ang="T8">
                  <a:pos x="T4" y="T5"/>
                </a:cxn>
              </a:cxnLst>
              <a:rect l="T9" t="T10" r="T11" b="T12"/>
              <a:pathLst>
                <a:path w="21424" h="21571" fill="none" extrusionOk="0">
                  <a:moveTo>
                    <a:pt x="1110" y="-1"/>
                  </a:moveTo>
                  <a:cubicBezTo>
                    <a:pt x="11540" y="536"/>
                    <a:pt x="20093" y="8459"/>
                    <a:pt x="21423" y="18819"/>
                  </a:cubicBezTo>
                </a:path>
                <a:path w="21424" h="21571" stroke="0" extrusionOk="0">
                  <a:moveTo>
                    <a:pt x="1110" y="-1"/>
                  </a:moveTo>
                  <a:cubicBezTo>
                    <a:pt x="11540" y="536"/>
                    <a:pt x="20093" y="8459"/>
                    <a:pt x="21423" y="18819"/>
                  </a:cubicBezTo>
                  <a:lnTo>
                    <a:pt x="0" y="21571"/>
                  </a:lnTo>
                  <a:lnTo>
                    <a:pt x="1110" y="-1"/>
                  </a:lnTo>
                  <a:close/>
                </a:path>
              </a:pathLst>
            </a:custGeom>
            <a:noFill/>
            <a:ln w="63500" cmpd="sng">
              <a:solidFill>
                <a:srgbClr val="FF0000"/>
              </a:solidFill>
              <a:round/>
              <a:headEnd/>
              <a:tailEnd type="stealth" w="med" len="med"/>
            </a:ln>
          </p:spPr>
          <p:txBody>
            <a:bodyPr wrap="none" anchor="ctr"/>
            <a:lstStyle/>
            <a:p>
              <a:endParaRPr lang="en-US"/>
            </a:p>
          </p:txBody>
        </p:sp>
        <p:sp>
          <p:nvSpPr>
            <p:cNvPr id="41990" name="Arc 28"/>
            <p:cNvSpPr>
              <a:spLocks/>
            </p:cNvSpPr>
            <p:nvPr/>
          </p:nvSpPr>
          <p:spPr bwMode="auto">
            <a:xfrm rot="13638311" flipH="1">
              <a:off x="2781531" y="4435712"/>
              <a:ext cx="2566209" cy="2605088"/>
            </a:xfrm>
            <a:custGeom>
              <a:avLst/>
              <a:gdLst>
                <a:gd name="T0" fmla="*/ 2147483647 w 21204"/>
                <a:gd name="T1" fmla="*/ 0 h 21584"/>
                <a:gd name="T2" fmla="*/ 2147483647 w 21204"/>
                <a:gd name="T3" fmla="*/ 2147483647 h 21584"/>
                <a:gd name="T4" fmla="*/ 0 w 21204"/>
                <a:gd name="T5" fmla="*/ 2147483647 h 21584"/>
                <a:gd name="T6" fmla="*/ 0 60000 65536"/>
                <a:gd name="T7" fmla="*/ 0 60000 65536"/>
                <a:gd name="T8" fmla="*/ 0 60000 65536"/>
                <a:gd name="T9" fmla="*/ 0 w 21204"/>
                <a:gd name="T10" fmla="*/ 0 h 21584"/>
                <a:gd name="T11" fmla="*/ 21204 w 21204"/>
                <a:gd name="T12" fmla="*/ 21584 h 21584"/>
              </a:gdLst>
              <a:ahLst/>
              <a:cxnLst>
                <a:cxn ang="T6">
                  <a:pos x="T0" y="T1"/>
                </a:cxn>
                <a:cxn ang="T7">
                  <a:pos x="T2" y="T3"/>
                </a:cxn>
                <a:cxn ang="T8">
                  <a:pos x="T4" y="T5"/>
                </a:cxn>
              </a:cxnLst>
              <a:rect l="T9" t="T10" r="T11" b="T12"/>
              <a:pathLst>
                <a:path w="21204" h="21584" fill="none" extrusionOk="0">
                  <a:moveTo>
                    <a:pt x="829" y="-1"/>
                  </a:moveTo>
                  <a:cubicBezTo>
                    <a:pt x="10852" y="384"/>
                    <a:pt x="19292" y="7620"/>
                    <a:pt x="21204" y="17467"/>
                  </a:cubicBezTo>
                </a:path>
                <a:path w="21204" h="21584" stroke="0" extrusionOk="0">
                  <a:moveTo>
                    <a:pt x="829" y="-1"/>
                  </a:moveTo>
                  <a:cubicBezTo>
                    <a:pt x="10852" y="384"/>
                    <a:pt x="19292" y="7620"/>
                    <a:pt x="21204" y="17467"/>
                  </a:cubicBezTo>
                  <a:lnTo>
                    <a:pt x="0" y="21584"/>
                  </a:lnTo>
                  <a:lnTo>
                    <a:pt x="829" y="-1"/>
                  </a:lnTo>
                  <a:close/>
                </a:path>
              </a:pathLst>
            </a:custGeom>
            <a:noFill/>
            <a:ln w="63500" cmpd="sng">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1991" name="Text Box 6"/>
            <p:cNvSpPr txBox="1">
              <a:spLocks noChangeArrowheads="1"/>
            </p:cNvSpPr>
            <p:nvPr/>
          </p:nvSpPr>
          <p:spPr bwMode="auto">
            <a:xfrm>
              <a:off x="5087938" y="5868988"/>
              <a:ext cx="1008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a:spcBef>
                  <a:spcPct val="50000"/>
                </a:spcBef>
              </a:pPr>
              <a:r>
                <a:rPr lang="en-US" altLang="en-US">
                  <a:latin typeface="Arial" charset="0"/>
                </a:rPr>
                <a:t>Stack</a:t>
              </a:r>
            </a:p>
          </p:txBody>
        </p:sp>
        <p:sp>
          <p:nvSpPr>
            <p:cNvPr id="8" name="AutoShape 13"/>
            <p:cNvSpPr>
              <a:spLocks noChangeArrowheads="1"/>
            </p:cNvSpPr>
            <p:nvPr/>
          </p:nvSpPr>
          <p:spPr bwMode="auto">
            <a:xfrm>
              <a:off x="2133600" y="5016500"/>
              <a:ext cx="1066800" cy="762000"/>
            </a:xfrm>
            <a:prstGeom prst="roundRect">
              <a:avLst>
                <a:gd name="adj" fmla="val 16667"/>
              </a:avLst>
            </a:prstGeom>
            <a:noFill/>
            <a:ln w="63500">
              <a:solidFill>
                <a:srgbClr val="FF0000"/>
              </a:solidFill>
              <a:round/>
              <a:headEnd/>
              <a:tailEnd/>
            </a:ln>
            <a:effectLst/>
          </p:spPr>
          <p:txBody>
            <a:bodyPr wrap="none" anchor="ctr"/>
            <a:lstStyle/>
            <a:p>
              <a:pPr algn="ctr">
                <a:defRPr/>
              </a:pPr>
              <a:r>
                <a:rPr lang="en-US" dirty="0">
                  <a:latin typeface="Arial" charset="0"/>
                  <a:cs typeface="Arial" pitchFamily="34" charset="0"/>
                </a:rPr>
                <a:t>A=“Hi”</a:t>
              </a:r>
            </a:p>
          </p:txBody>
        </p:sp>
        <p:sp>
          <p:nvSpPr>
            <p:cNvPr id="9" name="AutoShape 14"/>
            <p:cNvSpPr>
              <a:spLocks noChangeArrowheads="1"/>
            </p:cNvSpPr>
            <p:nvPr/>
          </p:nvSpPr>
          <p:spPr bwMode="auto">
            <a:xfrm>
              <a:off x="6858000" y="5092700"/>
              <a:ext cx="1066800" cy="762000"/>
            </a:xfrm>
            <a:prstGeom prst="roundRect">
              <a:avLst>
                <a:gd name="adj" fmla="val 16667"/>
              </a:avLst>
            </a:prstGeom>
            <a:noFill/>
            <a:ln w="63500">
              <a:solidFill>
                <a:srgbClr val="FF0000"/>
              </a:solidFill>
              <a:round/>
              <a:headEnd/>
              <a:tailEnd/>
            </a:ln>
            <a:effectLst/>
          </p:spPr>
          <p:txBody>
            <a:bodyPr wrap="none" anchor="ctr"/>
            <a:lstStyle/>
            <a:p>
              <a:pPr algn="ctr">
                <a:defRPr/>
              </a:pPr>
              <a:r>
                <a:rPr lang="en-US">
                  <a:latin typeface="Arial" charset="0"/>
                  <a:cs typeface="Arial" pitchFamily="34" charset="0"/>
                </a:rPr>
                <a:t>Hi</a:t>
              </a:r>
            </a:p>
          </p:txBody>
        </p:sp>
        <p:sp>
          <p:nvSpPr>
            <p:cNvPr id="10" name="AutoShape 16"/>
            <p:cNvSpPr>
              <a:spLocks noChangeArrowheads="1"/>
            </p:cNvSpPr>
            <p:nvPr/>
          </p:nvSpPr>
          <p:spPr bwMode="auto">
            <a:xfrm>
              <a:off x="4953000" y="5092700"/>
              <a:ext cx="1066800" cy="762000"/>
            </a:xfrm>
            <a:prstGeom prst="roundRect">
              <a:avLst>
                <a:gd name="adj" fmla="val 16667"/>
              </a:avLst>
            </a:prstGeom>
            <a:noFill/>
            <a:ln w="63500">
              <a:solidFill>
                <a:srgbClr val="FF0000"/>
              </a:solidFill>
              <a:round/>
              <a:headEnd/>
              <a:tailEnd/>
            </a:ln>
            <a:effectLst/>
          </p:spPr>
          <p:txBody>
            <a:bodyPr wrap="none" anchor="ctr"/>
            <a:lstStyle/>
            <a:p>
              <a:pPr algn="ctr">
                <a:defRPr/>
              </a:pPr>
              <a:r>
                <a:rPr lang="en-US">
                  <a:latin typeface="Arial" charset="0"/>
                  <a:cs typeface="Arial" pitchFamily="34" charset="0"/>
                </a:rPr>
                <a:t>A</a:t>
              </a:r>
            </a:p>
          </p:txBody>
        </p:sp>
        <p:sp>
          <p:nvSpPr>
            <p:cNvPr id="41999" name="Text Box 20"/>
            <p:cNvSpPr txBox="1">
              <a:spLocks noChangeArrowheads="1"/>
            </p:cNvSpPr>
            <p:nvPr/>
          </p:nvSpPr>
          <p:spPr bwMode="auto">
            <a:xfrm>
              <a:off x="7010400" y="5868988"/>
              <a:ext cx="87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a:spcBef>
                  <a:spcPct val="50000"/>
                </a:spcBef>
              </a:pPr>
              <a:r>
                <a:rPr lang="en-US" altLang="en-US">
                  <a:latin typeface="Arial" charset="0"/>
                </a:rPr>
                <a:t>Heap</a:t>
              </a:r>
            </a:p>
          </p:txBody>
        </p:sp>
      </p:grpSp>
    </p:spTree>
    <p:extLst>
      <p:ext uri="{BB962C8B-B14F-4D97-AF65-F5344CB8AC3E}">
        <p14:creationId xmlns:p14="http://schemas.microsoft.com/office/powerpoint/2010/main" val="2259917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4800" y="228600"/>
            <a:ext cx="11799190" cy="894996"/>
          </a:xfrm>
        </p:spPr>
        <p:txBody>
          <a:bodyPr/>
          <a:lstStyle/>
          <a:p>
            <a:r>
              <a:rPr lang="en-US" altLang="en-US" dirty="0" smtClean="0"/>
              <a:t>Reference Types-Properties</a:t>
            </a:r>
            <a:endParaRPr lang="en-IN" altLang="en-US" dirty="0" smtClean="0"/>
          </a:p>
        </p:txBody>
      </p:sp>
      <p:sp>
        <p:nvSpPr>
          <p:cNvPr id="3" name="Content Placeholder 2"/>
          <p:cNvSpPr>
            <a:spLocks noGrp="1"/>
          </p:cNvSpPr>
          <p:nvPr>
            <p:ph idx="1"/>
          </p:nvPr>
        </p:nvSpPr>
        <p:spPr>
          <a:xfrm>
            <a:off x="722234" y="1066800"/>
            <a:ext cx="10464879" cy="4933950"/>
          </a:xfrm>
        </p:spPr>
        <p:txBody>
          <a:bodyPr/>
          <a:lstStyle/>
          <a:p>
            <a:pPr marL="457200" indent="-457200">
              <a:buFont typeface="Arial" panose="020B0604020202020204" pitchFamily="34" charset="0"/>
              <a:buChar char="•"/>
              <a:defRPr/>
            </a:pPr>
            <a:r>
              <a:rPr lang="en-US" sz="2400" dirty="0" smtClean="0">
                <a:latin typeface="+mn-lt"/>
                <a:cs typeface="Arial" pitchFamily="34" charset="0"/>
              </a:rPr>
              <a:t>Reference types are allocated on garbage-collected heap.</a:t>
            </a:r>
          </a:p>
          <a:p>
            <a:pPr marL="457200" indent="-457200">
              <a:buFont typeface="Arial" panose="020B0604020202020204" pitchFamily="34" charset="0"/>
              <a:buChar char="•"/>
              <a:defRPr/>
            </a:pPr>
            <a:r>
              <a:rPr lang="en-US" sz="2400" dirty="0" smtClean="0">
                <a:latin typeface="+mn-lt"/>
                <a:cs typeface="Arial" pitchFamily="34" charset="0"/>
              </a:rPr>
              <a:t>These can be assigned to null.</a:t>
            </a:r>
          </a:p>
          <a:p>
            <a:pPr marL="457200" indent="-457200">
              <a:buFont typeface="Arial" panose="020B0604020202020204" pitchFamily="34" charset="0"/>
              <a:buChar char="•"/>
              <a:defRPr/>
            </a:pPr>
            <a:r>
              <a:rPr lang="en-US" sz="2400" dirty="0" smtClean="0">
                <a:latin typeface="+mn-lt"/>
                <a:cs typeface="Arial" pitchFamily="34" charset="0"/>
              </a:rPr>
              <a:t>Reference Type stores reference to actual value.</a:t>
            </a:r>
          </a:p>
          <a:p>
            <a:pPr marL="457200" indent="-457200">
              <a:buFont typeface="Arial" panose="020B0604020202020204" pitchFamily="34" charset="0"/>
              <a:buChar char="•"/>
              <a:defRPr/>
            </a:pPr>
            <a:r>
              <a:rPr lang="en-US" sz="2400" dirty="0" smtClean="0">
                <a:latin typeface="+mn-lt"/>
                <a:cs typeface="Arial" pitchFamily="34" charset="0"/>
              </a:rPr>
              <a:t>Reference Types include:</a:t>
            </a:r>
          </a:p>
          <a:p>
            <a:pPr marL="719307" lvl="2" indent="-342900">
              <a:defRPr/>
            </a:pPr>
            <a:r>
              <a:rPr lang="en-US" sz="2400" dirty="0" smtClean="0">
                <a:cs typeface="Arial" pitchFamily="34" charset="0"/>
              </a:rPr>
              <a:t>Classes</a:t>
            </a:r>
          </a:p>
          <a:p>
            <a:pPr marL="719307" lvl="2" indent="-342900">
              <a:defRPr/>
            </a:pPr>
            <a:r>
              <a:rPr lang="en-US" sz="2400" dirty="0" smtClean="0">
                <a:cs typeface="Arial" pitchFamily="34" charset="0"/>
              </a:rPr>
              <a:t>Arrays, Delegates</a:t>
            </a:r>
          </a:p>
          <a:p>
            <a:pPr marL="719307" lvl="2" indent="-342900">
              <a:defRPr/>
            </a:pPr>
            <a:r>
              <a:rPr lang="en-US" sz="2400" dirty="0" smtClean="0">
                <a:cs typeface="Arial" pitchFamily="34" charset="0"/>
              </a:rPr>
              <a:t>Interfaces.</a:t>
            </a:r>
          </a:p>
          <a:p>
            <a:pPr marL="0" indent="0">
              <a:buFontTx/>
              <a:buNone/>
              <a:defRPr/>
            </a:pPr>
            <a:endParaRPr lang="en-IN" dirty="0"/>
          </a:p>
        </p:txBody>
      </p:sp>
    </p:spTree>
    <p:extLst>
      <p:ext uri="{BB962C8B-B14F-4D97-AF65-F5344CB8AC3E}">
        <p14:creationId xmlns:p14="http://schemas.microsoft.com/office/powerpoint/2010/main" val="33527770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Boxing and Unboxing</a:t>
            </a:r>
            <a:endParaRPr lang="en-IN" altLang="en-US" smtClean="0"/>
          </a:p>
        </p:txBody>
      </p:sp>
      <p:sp>
        <p:nvSpPr>
          <p:cNvPr id="4" name="Rectangle 2"/>
          <p:cNvSpPr>
            <a:spLocks noChangeArrowheads="1"/>
          </p:cNvSpPr>
          <p:nvPr/>
        </p:nvSpPr>
        <p:spPr bwMode="auto">
          <a:xfrm>
            <a:off x="619364" y="1181101"/>
            <a:ext cx="9873376"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20000"/>
              </a:spcBef>
              <a:defRPr/>
            </a:pPr>
            <a:r>
              <a:rPr lang="en-US" sz="2800" b="0" dirty="0">
                <a:latin typeface="+mn-lt"/>
                <a:cs typeface="Arial" pitchFamily="34" charset="0"/>
              </a:rPr>
              <a:t>What is Boxing and Unboxing?</a:t>
            </a:r>
          </a:p>
          <a:p>
            <a:pPr marL="804863" lvl="1" indent="-342900">
              <a:spcBef>
                <a:spcPct val="20000"/>
              </a:spcBef>
              <a:buFont typeface="Arial" panose="020B0604020202020204" pitchFamily="34" charset="0"/>
              <a:buChar char="•"/>
              <a:defRPr/>
            </a:pPr>
            <a:r>
              <a:rPr lang="en-US" sz="2400" b="0" dirty="0">
                <a:latin typeface="+mn-lt"/>
                <a:cs typeface="Arial" pitchFamily="34" charset="0"/>
              </a:rPr>
              <a:t>Boxing: It is the conversion of a value type to a reference type.</a:t>
            </a:r>
          </a:p>
          <a:p>
            <a:pPr marL="804863" lvl="1" indent="-342900">
              <a:spcBef>
                <a:spcPct val="20000"/>
              </a:spcBef>
              <a:buFont typeface="Arial" panose="020B0604020202020204" pitchFamily="34" charset="0"/>
              <a:buChar char="•"/>
              <a:defRPr/>
            </a:pPr>
            <a:r>
              <a:rPr lang="en-US" sz="2400" b="0" dirty="0">
                <a:latin typeface="+mn-lt"/>
                <a:cs typeface="Arial" pitchFamily="34" charset="0"/>
              </a:rPr>
              <a:t>Unboxing: It is the explicit conversion of a reference type to a value type.</a:t>
            </a:r>
          </a:p>
          <a:p>
            <a:pPr marL="461963" lvl="1">
              <a:spcBef>
                <a:spcPct val="20000"/>
              </a:spcBef>
              <a:defRPr/>
            </a:pPr>
            <a:endParaRPr lang="en-US" sz="2000" dirty="0">
              <a:latin typeface="Arial" pitchFamily="34" charset="0"/>
              <a:cs typeface="Arial" pitchFamily="34" charset="0"/>
            </a:endParaRPr>
          </a:p>
        </p:txBody>
      </p:sp>
      <p:sp>
        <p:nvSpPr>
          <p:cNvPr id="44036" name="Arc 17"/>
          <p:cNvSpPr>
            <a:spLocks/>
          </p:cNvSpPr>
          <p:nvPr/>
        </p:nvSpPr>
        <p:spPr bwMode="auto">
          <a:xfrm rot="13467942" flipH="1">
            <a:off x="5233224" y="3025147"/>
            <a:ext cx="3276845" cy="3738448"/>
          </a:xfrm>
          <a:custGeom>
            <a:avLst/>
            <a:gdLst>
              <a:gd name="T0" fmla="*/ 2147483647 w 21382"/>
              <a:gd name="T1" fmla="*/ 0 h 21600"/>
              <a:gd name="T2" fmla="*/ 2147483647 w 21382"/>
              <a:gd name="T3" fmla="*/ 2147483647 h 21600"/>
              <a:gd name="T4" fmla="*/ 0 w 21382"/>
              <a:gd name="T5" fmla="*/ 2147483647 h 21600"/>
              <a:gd name="T6" fmla="*/ 0 60000 65536"/>
              <a:gd name="T7" fmla="*/ 0 60000 65536"/>
              <a:gd name="T8" fmla="*/ 0 60000 65536"/>
              <a:gd name="T9" fmla="*/ 0 w 21382"/>
              <a:gd name="T10" fmla="*/ 0 h 21600"/>
              <a:gd name="T11" fmla="*/ 21382 w 21382"/>
              <a:gd name="T12" fmla="*/ 21600 h 21600"/>
            </a:gdLst>
            <a:ahLst/>
            <a:cxnLst>
              <a:cxn ang="T6">
                <a:pos x="T0" y="T1"/>
              </a:cxn>
              <a:cxn ang="T7">
                <a:pos x="T2" y="T3"/>
              </a:cxn>
              <a:cxn ang="T8">
                <a:pos x="T4" y="T5"/>
              </a:cxn>
            </a:cxnLst>
            <a:rect l="T9" t="T10" r="T11" b="T12"/>
            <a:pathLst>
              <a:path w="21382" h="21600" fill="none" extrusionOk="0">
                <a:moveTo>
                  <a:pt x="31" y="0"/>
                </a:moveTo>
                <a:cubicBezTo>
                  <a:pt x="10767" y="15"/>
                  <a:pt x="19861" y="7913"/>
                  <a:pt x="21382" y="18539"/>
                </a:cubicBezTo>
              </a:path>
              <a:path w="21382" h="21600" stroke="0" extrusionOk="0">
                <a:moveTo>
                  <a:pt x="31" y="0"/>
                </a:moveTo>
                <a:cubicBezTo>
                  <a:pt x="10767" y="15"/>
                  <a:pt x="19861" y="7913"/>
                  <a:pt x="21382" y="18539"/>
                </a:cubicBezTo>
                <a:lnTo>
                  <a:pt x="0" y="21600"/>
                </a:lnTo>
                <a:lnTo>
                  <a:pt x="31" y="0"/>
                </a:lnTo>
                <a:close/>
              </a:path>
            </a:pathLst>
          </a:custGeom>
          <a:noFill/>
          <a:ln w="63500" cmpd="sng">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7" name="Arc 18"/>
          <p:cNvSpPr>
            <a:spLocks/>
          </p:cNvSpPr>
          <p:nvPr/>
        </p:nvSpPr>
        <p:spPr bwMode="auto">
          <a:xfrm rot="2609443" flipH="1">
            <a:off x="4848038" y="2474044"/>
            <a:ext cx="3353569" cy="3262399"/>
          </a:xfrm>
          <a:custGeom>
            <a:avLst/>
            <a:gdLst>
              <a:gd name="T0" fmla="*/ 0 w 22224"/>
              <a:gd name="T1" fmla="*/ 2147483647 h 21600"/>
              <a:gd name="T2" fmla="*/ 2147483647 w 22224"/>
              <a:gd name="T3" fmla="*/ 2147483647 h 21600"/>
              <a:gd name="T4" fmla="*/ 2147483647 w 22224"/>
              <a:gd name="T5" fmla="*/ 2147483647 h 21600"/>
              <a:gd name="T6" fmla="*/ 0 60000 65536"/>
              <a:gd name="T7" fmla="*/ 0 60000 65536"/>
              <a:gd name="T8" fmla="*/ 0 60000 65536"/>
              <a:gd name="T9" fmla="*/ 0 w 22224"/>
              <a:gd name="T10" fmla="*/ 0 h 21600"/>
              <a:gd name="T11" fmla="*/ 22224 w 22224"/>
              <a:gd name="T12" fmla="*/ 21600 h 21600"/>
            </a:gdLst>
            <a:ahLst/>
            <a:cxnLst>
              <a:cxn ang="T6">
                <a:pos x="T0" y="T1"/>
              </a:cxn>
              <a:cxn ang="T7">
                <a:pos x="T2" y="T3"/>
              </a:cxn>
              <a:cxn ang="T8">
                <a:pos x="T4" y="T5"/>
              </a:cxn>
            </a:cxnLst>
            <a:rect l="T9" t="T10" r="T11" b="T12"/>
            <a:pathLst>
              <a:path w="22224" h="21600" fill="none" extrusionOk="0">
                <a:moveTo>
                  <a:pt x="0" y="10"/>
                </a:moveTo>
                <a:cubicBezTo>
                  <a:pt x="220" y="3"/>
                  <a:pt x="440" y="-1"/>
                  <a:pt x="661" y="0"/>
                </a:cubicBezTo>
                <a:cubicBezTo>
                  <a:pt x="12099" y="0"/>
                  <a:pt x="21554" y="8916"/>
                  <a:pt x="22223" y="20335"/>
                </a:cubicBezTo>
              </a:path>
              <a:path w="22224" h="21600" stroke="0" extrusionOk="0">
                <a:moveTo>
                  <a:pt x="0" y="10"/>
                </a:moveTo>
                <a:cubicBezTo>
                  <a:pt x="220" y="3"/>
                  <a:pt x="440" y="-1"/>
                  <a:pt x="661" y="0"/>
                </a:cubicBezTo>
                <a:cubicBezTo>
                  <a:pt x="12099" y="0"/>
                  <a:pt x="21554" y="8916"/>
                  <a:pt x="22223" y="20335"/>
                </a:cubicBezTo>
                <a:lnTo>
                  <a:pt x="661" y="21600"/>
                </a:lnTo>
                <a:lnTo>
                  <a:pt x="0" y="10"/>
                </a:lnTo>
                <a:close/>
              </a:path>
            </a:pathLst>
          </a:custGeom>
          <a:noFill/>
          <a:ln w="63500" cmpd="sng">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44038" name="Text Box 8"/>
          <p:cNvSpPr txBox="1">
            <a:spLocks noChangeArrowheads="1"/>
          </p:cNvSpPr>
          <p:nvPr/>
        </p:nvSpPr>
        <p:spPr bwMode="auto">
          <a:xfrm>
            <a:off x="5449969" y="2541401"/>
            <a:ext cx="2003821"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a:spcBef>
                <a:spcPct val="50000"/>
              </a:spcBef>
            </a:pPr>
            <a:r>
              <a:rPr lang="en-US" altLang="en-US" dirty="0">
                <a:latin typeface="Arial" charset="0"/>
              </a:rPr>
              <a:t>Boxing</a:t>
            </a:r>
          </a:p>
        </p:txBody>
      </p:sp>
      <p:sp>
        <p:nvSpPr>
          <p:cNvPr id="44039" name="Text Box 11"/>
          <p:cNvSpPr txBox="1">
            <a:spLocks noChangeArrowheads="1"/>
          </p:cNvSpPr>
          <p:nvPr/>
        </p:nvSpPr>
        <p:spPr bwMode="auto">
          <a:xfrm>
            <a:off x="5105400" y="6259324"/>
            <a:ext cx="3218974"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a:spcBef>
                <a:spcPct val="50000"/>
              </a:spcBef>
            </a:pPr>
            <a:r>
              <a:rPr lang="en-US" altLang="en-US" dirty="0">
                <a:latin typeface="Arial" charset="0"/>
              </a:rPr>
              <a:t>Unboxing</a:t>
            </a:r>
          </a:p>
        </p:txBody>
      </p:sp>
      <p:sp>
        <p:nvSpPr>
          <p:cNvPr id="23" name="AutoShape 16"/>
          <p:cNvSpPr>
            <a:spLocks noChangeArrowheads="1"/>
          </p:cNvSpPr>
          <p:nvPr/>
        </p:nvSpPr>
        <p:spPr bwMode="auto">
          <a:xfrm>
            <a:off x="3703320" y="4114800"/>
            <a:ext cx="2211705" cy="914400"/>
          </a:xfrm>
          <a:prstGeom prst="roundRect">
            <a:avLst>
              <a:gd name="adj" fmla="val 16667"/>
            </a:avLst>
          </a:prstGeom>
          <a:noFill/>
          <a:ln w="63500" cmpd="sng">
            <a:solidFill>
              <a:srgbClr val="FF0000"/>
            </a:solidFill>
            <a:round/>
            <a:headEnd/>
            <a:tailEnd/>
          </a:ln>
          <a:effectLst/>
        </p:spPr>
        <p:txBody>
          <a:bodyPr wrap="none" anchor="ctr"/>
          <a:lstStyle/>
          <a:p>
            <a:pPr algn="ctr">
              <a:defRPr/>
            </a:pPr>
            <a:r>
              <a:rPr lang="en-US" dirty="0">
                <a:latin typeface="Arial" charset="0"/>
                <a:cs typeface="Arial" pitchFamily="34" charset="0"/>
              </a:rPr>
              <a:t>Value Type</a:t>
            </a:r>
          </a:p>
        </p:txBody>
      </p:sp>
      <p:sp>
        <p:nvSpPr>
          <p:cNvPr id="24" name="AutoShape 14"/>
          <p:cNvSpPr>
            <a:spLocks noChangeArrowheads="1"/>
          </p:cNvSpPr>
          <p:nvPr/>
        </p:nvSpPr>
        <p:spPr bwMode="auto">
          <a:xfrm>
            <a:off x="7453790" y="4114801"/>
            <a:ext cx="2267426" cy="881063"/>
          </a:xfrm>
          <a:prstGeom prst="roundRect">
            <a:avLst>
              <a:gd name="adj" fmla="val 16667"/>
            </a:avLst>
          </a:prstGeom>
          <a:noFill/>
          <a:ln w="63500">
            <a:solidFill>
              <a:srgbClr val="FF0000"/>
            </a:solidFill>
            <a:round/>
            <a:headEnd/>
            <a:tailEnd/>
          </a:ln>
          <a:effectLst/>
        </p:spPr>
        <p:txBody>
          <a:bodyPr wrap="none" anchor="ctr"/>
          <a:lstStyle/>
          <a:p>
            <a:pPr algn="ctr">
              <a:defRPr/>
            </a:pPr>
            <a:r>
              <a:rPr lang="en-US" dirty="0">
                <a:latin typeface="Arial" charset="0"/>
                <a:cs typeface="Arial" pitchFamily="34" charset="0"/>
              </a:rPr>
              <a:t>Reference </a:t>
            </a:r>
          </a:p>
          <a:p>
            <a:pPr algn="ctr">
              <a:defRPr/>
            </a:pPr>
            <a:r>
              <a:rPr lang="en-US" dirty="0">
                <a:latin typeface="Arial" charset="0"/>
                <a:cs typeface="Arial" pitchFamily="34" charset="0"/>
              </a:rPr>
              <a:t>Type</a:t>
            </a:r>
          </a:p>
        </p:txBody>
      </p:sp>
    </p:spTree>
    <p:extLst>
      <p:ext uri="{BB962C8B-B14F-4D97-AF65-F5344CB8AC3E}">
        <p14:creationId xmlns:p14="http://schemas.microsoft.com/office/powerpoint/2010/main" val="34554316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smtClean="0"/>
              <a:t>Examples</a:t>
            </a:r>
            <a:endParaRPr lang="en-IN" altLang="en-US" dirty="0" smtClean="0"/>
          </a:p>
        </p:txBody>
      </p:sp>
      <p:sp>
        <p:nvSpPr>
          <p:cNvPr id="3" name="Content Placeholder 2"/>
          <p:cNvSpPr>
            <a:spLocks noGrp="1"/>
          </p:cNvSpPr>
          <p:nvPr>
            <p:ph idx="1"/>
          </p:nvPr>
        </p:nvSpPr>
        <p:spPr>
          <a:xfrm>
            <a:off x="619364" y="992188"/>
            <a:ext cx="10464879" cy="5580062"/>
          </a:xfrm>
        </p:spPr>
        <p:txBody>
          <a:bodyPr/>
          <a:lstStyle/>
          <a:p>
            <a:pPr>
              <a:spcBef>
                <a:spcPct val="20000"/>
              </a:spcBef>
              <a:defRPr/>
            </a:pPr>
            <a:r>
              <a:rPr lang="en-US" sz="2400" dirty="0">
                <a:latin typeface="+mn-lt"/>
                <a:cs typeface="Arial" pitchFamily="34" charset="0"/>
              </a:rPr>
              <a:t>The following code example implements boxing</a:t>
            </a:r>
            <a:r>
              <a:rPr lang="en-US" sz="2800" dirty="0" smtClean="0">
                <a:latin typeface="+mn-lt"/>
                <a:cs typeface="Arial" pitchFamily="34" charset="0"/>
              </a:rPr>
              <a:t>:</a:t>
            </a:r>
          </a:p>
          <a:p>
            <a:pPr>
              <a:spcBef>
                <a:spcPct val="20000"/>
              </a:spcBef>
              <a:defRPr/>
            </a:pPr>
            <a:endParaRPr lang="en-US" sz="2800" dirty="0">
              <a:latin typeface="+mn-lt"/>
              <a:cs typeface="Arial" pitchFamily="34" charset="0"/>
            </a:endParaRPr>
          </a:p>
          <a:p>
            <a:pPr marL="693737" lvl="1" indent="-342900">
              <a:spcBef>
                <a:spcPct val="20000"/>
              </a:spcBef>
              <a:buFont typeface="Arial" panose="020B0604020202020204" pitchFamily="34" charset="0"/>
              <a:buChar char="•"/>
              <a:defRPr/>
            </a:pPr>
            <a:endParaRPr lang="en-US" sz="2000" dirty="0" smtClean="0">
              <a:cs typeface="Arial" pitchFamily="34" charset="0"/>
            </a:endParaRPr>
          </a:p>
          <a:p>
            <a:pPr marL="693737" lvl="1" indent="-342900">
              <a:spcBef>
                <a:spcPct val="20000"/>
              </a:spcBef>
              <a:buFont typeface="Arial" panose="020B0604020202020204" pitchFamily="34" charset="0"/>
              <a:buChar char="•"/>
              <a:defRPr/>
            </a:pPr>
            <a:endParaRPr lang="en-US" sz="2000" dirty="0">
              <a:cs typeface="Arial" pitchFamily="34" charset="0"/>
            </a:endParaRPr>
          </a:p>
          <a:p>
            <a:pPr marL="693737" lvl="1" indent="-342900">
              <a:spcBef>
                <a:spcPct val="20000"/>
              </a:spcBef>
              <a:buFont typeface="Arial" panose="020B0604020202020204" pitchFamily="34" charset="0"/>
              <a:buChar char="•"/>
              <a:defRPr/>
            </a:pPr>
            <a:endParaRPr lang="en-US" sz="2000" dirty="0" smtClean="0">
              <a:cs typeface="Arial" pitchFamily="34" charset="0"/>
            </a:endParaRPr>
          </a:p>
          <a:p>
            <a:pPr marL="693737" lvl="1" indent="-342900">
              <a:spcBef>
                <a:spcPct val="20000"/>
              </a:spcBef>
              <a:buFont typeface="Arial" panose="020B0604020202020204" pitchFamily="34" charset="0"/>
              <a:buChar char="•"/>
              <a:defRPr/>
            </a:pPr>
            <a:endParaRPr lang="en-US" sz="2000" dirty="0" smtClean="0">
              <a:cs typeface="Arial" pitchFamily="34" charset="0"/>
            </a:endParaRPr>
          </a:p>
          <a:p>
            <a:pPr>
              <a:spcBef>
                <a:spcPct val="20000"/>
              </a:spcBef>
              <a:defRPr/>
            </a:pPr>
            <a:endParaRPr lang="en-US" sz="2800" dirty="0" smtClean="0">
              <a:latin typeface="+mn-lt"/>
              <a:cs typeface="Arial" pitchFamily="34" charset="0"/>
            </a:endParaRPr>
          </a:p>
          <a:p>
            <a:pPr>
              <a:spcBef>
                <a:spcPct val="20000"/>
              </a:spcBef>
              <a:defRPr/>
            </a:pPr>
            <a:r>
              <a:rPr lang="en-US" sz="2400" dirty="0" smtClean="0">
                <a:latin typeface="+mn-lt"/>
                <a:cs typeface="Arial" pitchFamily="34" charset="0"/>
              </a:rPr>
              <a:t>The </a:t>
            </a:r>
            <a:r>
              <a:rPr lang="en-US" sz="2400" dirty="0">
                <a:latin typeface="+mn-lt"/>
                <a:cs typeface="Arial" pitchFamily="34" charset="0"/>
              </a:rPr>
              <a:t>following code example implements unboxing:</a:t>
            </a:r>
          </a:p>
          <a:p>
            <a:pPr marL="520700" lvl="1">
              <a:spcBef>
                <a:spcPct val="20000"/>
              </a:spcBef>
              <a:defRPr/>
            </a:pPr>
            <a:endParaRPr lang="en-IN" dirty="0"/>
          </a:p>
        </p:txBody>
      </p:sp>
      <p:sp>
        <p:nvSpPr>
          <p:cNvPr id="4" name="AutoShape 3"/>
          <p:cNvSpPr txBox="1">
            <a:spLocks noChangeAspect="1" noChangeArrowheads="1"/>
          </p:cNvSpPr>
          <p:nvPr/>
        </p:nvSpPr>
        <p:spPr bwMode="auto">
          <a:xfrm>
            <a:off x="1265829" y="1752600"/>
            <a:ext cx="7772400" cy="20574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 = 100;</a:t>
            </a:r>
          </a:p>
          <a:p>
            <a:r>
              <a:rPr lang="en-US" sz="1800" dirty="0" smtClean="0">
                <a:solidFill>
                  <a:srgbClr val="0000FF"/>
                </a:solidFill>
                <a:highlight>
                  <a:srgbClr val="FFFFFF"/>
                </a:highlight>
                <a:latin typeface="Consolas"/>
              </a:rPr>
              <a:t>object</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o = a;</a:t>
            </a:r>
          </a:p>
          <a:p>
            <a:r>
              <a:rPr lang="en-US" sz="1800" dirty="0" smtClean="0">
                <a:solidFill>
                  <a:srgbClr val="000000"/>
                </a:solidFill>
                <a:highlight>
                  <a:srgbClr val="FFFFFF"/>
                </a:highlight>
                <a:latin typeface="Consolas"/>
              </a:rPr>
              <a:t>a </a:t>
            </a:r>
            <a:r>
              <a:rPr lang="en-US" sz="1800" dirty="0">
                <a:solidFill>
                  <a:srgbClr val="000000"/>
                </a:solidFill>
                <a:highlight>
                  <a:srgbClr val="FFFFFF"/>
                </a:highlight>
                <a:latin typeface="Consolas"/>
              </a:rPr>
              <a:t>= 200;</a:t>
            </a:r>
          </a:p>
          <a:p>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"The value-type value = {0}"</a:t>
            </a:r>
            <a:r>
              <a:rPr lang="en-US" sz="1800" dirty="0">
                <a:solidFill>
                  <a:srgbClr val="000000"/>
                </a:solidFill>
                <a:highlight>
                  <a:srgbClr val="FFFFFF"/>
                </a:highlight>
                <a:latin typeface="Consolas"/>
              </a:rPr>
              <a:t>, a);</a:t>
            </a:r>
          </a:p>
          <a:p>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"The object-type value = {0}"</a:t>
            </a:r>
            <a:r>
              <a:rPr lang="en-US" sz="1800" dirty="0">
                <a:solidFill>
                  <a:srgbClr val="000000"/>
                </a:solidFill>
                <a:highlight>
                  <a:srgbClr val="FFFFFF"/>
                </a:highlight>
                <a:latin typeface="Consolas"/>
              </a:rPr>
              <a:t>, o);</a:t>
            </a:r>
            <a:endParaRPr lang="en-US" altLang="en-US" sz="1800" kern="0" dirty="0" smtClean="0">
              <a:solidFill>
                <a:srgbClr val="000000"/>
              </a:solidFill>
            </a:endParaRPr>
          </a:p>
        </p:txBody>
      </p:sp>
      <p:sp>
        <p:nvSpPr>
          <p:cNvPr id="5" name="AutoShape 3"/>
          <p:cNvSpPr txBox="1">
            <a:spLocks noChangeAspect="1" noChangeArrowheads="1"/>
          </p:cNvSpPr>
          <p:nvPr/>
        </p:nvSpPr>
        <p:spPr bwMode="auto">
          <a:xfrm>
            <a:off x="1265829" y="4495800"/>
            <a:ext cx="7772400" cy="22098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 a = 1;</a:t>
            </a:r>
          </a:p>
          <a:p>
            <a:r>
              <a:rPr lang="en-US" sz="1800" dirty="0" smtClean="0">
                <a:solidFill>
                  <a:srgbClr val="2B91AF"/>
                </a:solidFill>
                <a:highlight>
                  <a:srgbClr val="FFFFFF"/>
                </a:highlight>
                <a:latin typeface="Consolas"/>
              </a:rPr>
              <a:t>Object</a:t>
            </a:r>
            <a:r>
              <a:rPr lang="en-US" sz="1800" dirty="0" smtClean="0">
                <a:solidFill>
                  <a:srgbClr val="000000"/>
                </a:solidFill>
                <a:highlight>
                  <a:srgbClr val="FFFFFF"/>
                </a:highlight>
                <a:latin typeface="Consolas"/>
              </a:rPr>
              <a:t> </a:t>
            </a:r>
            <a:r>
              <a:rPr lang="en-US" sz="1800" dirty="0">
                <a:solidFill>
                  <a:srgbClr val="000000"/>
                </a:solidFill>
                <a:highlight>
                  <a:srgbClr val="FFFFFF"/>
                </a:highlight>
                <a:latin typeface="Consolas"/>
              </a:rPr>
              <a:t>o = a</a:t>
            </a:r>
            <a:r>
              <a:rPr lang="en-US" sz="1800" dirty="0" smtClean="0">
                <a:solidFill>
                  <a:srgbClr val="000000"/>
                </a:solidFill>
                <a:highlight>
                  <a:srgbClr val="FFFFFF"/>
                </a:highlight>
                <a:latin typeface="Consolas"/>
              </a:rPr>
              <a:t>;</a:t>
            </a:r>
          </a:p>
          <a:p>
            <a:r>
              <a:rPr lang="en-US" sz="1800" dirty="0" smtClean="0">
                <a:solidFill>
                  <a:srgbClr val="000000"/>
                </a:solidFill>
                <a:highlight>
                  <a:srgbClr val="FFFFFF"/>
                </a:highlight>
                <a:latin typeface="Consolas"/>
              </a:rPr>
              <a:t>a </a:t>
            </a:r>
            <a:r>
              <a:rPr lang="en-US" sz="1800" dirty="0">
                <a:solidFill>
                  <a:srgbClr val="000000"/>
                </a:solidFill>
                <a:highlight>
                  <a:srgbClr val="FFFFFF"/>
                </a:highlight>
                <a:latin typeface="Consolas"/>
              </a:rPr>
              <a:t>= 100;</a:t>
            </a:r>
          </a:p>
          <a:p>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smtClean="0">
                <a:solidFill>
                  <a:srgbClr val="000000"/>
                </a:solidFill>
                <a:highlight>
                  <a:srgbClr val="FFFFFF"/>
                </a:highlight>
                <a:latin typeface="Consolas"/>
              </a:rPr>
              <a:t>(a</a:t>
            </a:r>
            <a:r>
              <a:rPr lang="en-US" sz="1800" dirty="0">
                <a:solidFill>
                  <a:srgbClr val="000000"/>
                </a:solidFill>
                <a:highlight>
                  <a:srgbClr val="FFFFFF"/>
                </a:highlight>
                <a:latin typeface="Consolas"/>
              </a:rPr>
              <a:t>);</a:t>
            </a:r>
          </a:p>
          <a:p>
            <a:r>
              <a:rPr lang="en-US" sz="1800" dirty="0" smtClean="0">
                <a:solidFill>
                  <a:srgbClr val="000000"/>
                </a:solidFill>
                <a:highlight>
                  <a:srgbClr val="FFFFFF"/>
                </a:highlight>
                <a:latin typeface="Consolas"/>
              </a:rPr>
              <a:t>a </a:t>
            </a:r>
            <a:r>
              <a:rPr lang="en-US" sz="1800" dirty="0">
                <a:solidFill>
                  <a:srgbClr val="000000"/>
                </a:solidFill>
                <a:highlight>
                  <a:srgbClr val="FFFFFF"/>
                </a:highlight>
                <a:latin typeface="Consolas"/>
              </a:rPr>
              <a:t>= (</a:t>
            </a:r>
            <a:r>
              <a:rPr lang="en-US" sz="1800" dirty="0" err="1">
                <a:solidFill>
                  <a:srgbClr val="0000FF"/>
                </a:solidFill>
                <a:highlight>
                  <a:srgbClr val="FFFFFF"/>
                </a:highlight>
                <a:latin typeface="Consolas"/>
              </a:rPr>
              <a:t>int</a:t>
            </a:r>
            <a:r>
              <a:rPr lang="en-US" sz="1800" dirty="0">
                <a:solidFill>
                  <a:srgbClr val="000000"/>
                </a:solidFill>
                <a:highlight>
                  <a:srgbClr val="FFFFFF"/>
                </a:highlight>
                <a:latin typeface="Consolas"/>
              </a:rPr>
              <a:t>)o;</a:t>
            </a:r>
          </a:p>
          <a:p>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smtClean="0">
                <a:solidFill>
                  <a:srgbClr val="000000"/>
                </a:solidFill>
                <a:highlight>
                  <a:srgbClr val="FFFFFF"/>
                </a:highlight>
                <a:latin typeface="Consolas"/>
              </a:rPr>
              <a:t>(a</a:t>
            </a:r>
            <a:r>
              <a:rPr lang="en-US" sz="1800" dirty="0">
                <a:solidFill>
                  <a:srgbClr val="000000"/>
                </a:solidFill>
                <a:highlight>
                  <a:srgbClr val="FFFFFF"/>
                </a:highlight>
                <a:latin typeface="Consolas"/>
              </a:rPr>
              <a:t>);</a:t>
            </a:r>
            <a:endParaRPr lang="en-US" altLang="en-US" sz="1800" kern="0" dirty="0" smtClean="0">
              <a:solidFill>
                <a:srgbClr val="000000"/>
              </a:solidFill>
            </a:endParaRPr>
          </a:p>
        </p:txBody>
      </p:sp>
    </p:spTree>
    <p:extLst>
      <p:ext uri="{BB962C8B-B14F-4D97-AF65-F5344CB8AC3E}">
        <p14:creationId xmlns:p14="http://schemas.microsoft.com/office/powerpoint/2010/main" val="26674982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Common Language Specifications-CLS</a:t>
            </a:r>
            <a:endParaRPr lang="en-IN" altLang="en-US" smtClean="0"/>
          </a:p>
        </p:txBody>
      </p:sp>
      <p:sp>
        <p:nvSpPr>
          <p:cNvPr id="3" name="Content Placeholder 2"/>
          <p:cNvSpPr>
            <a:spLocks noGrp="1"/>
          </p:cNvSpPr>
          <p:nvPr>
            <p:ph idx="1"/>
          </p:nvPr>
        </p:nvSpPr>
        <p:spPr>
          <a:xfrm>
            <a:off x="304800" y="990600"/>
            <a:ext cx="11799191" cy="5379314"/>
          </a:xfrm>
        </p:spPr>
        <p:txBody>
          <a:bodyPr/>
          <a:lstStyle/>
          <a:p>
            <a:pPr marL="457200" indent="-457200">
              <a:buFont typeface="Arial" panose="020B0604020202020204" pitchFamily="34" charset="0"/>
              <a:buChar char="•"/>
              <a:defRPr/>
            </a:pPr>
            <a:r>
              <a:rPr lang="en-US" sz="2400" dirty="0" smtClean="0">
                <a:latin typeface="+mn-lt"/>
              </a:rPr>
              <a:t>Subset of CTS</a:t>
            </a:r>
          </a:p>
          <a:p>
            <a:pPr marL="457200" indent="-457200">
              <a:buFont typeface="Arial" panose="020B0604020202020204" pitchFamily="34" charset="0"/>
              <a:buChar char="•"/>
              <a:defRPr/>
            </a:pPr>
            <a:r>
              <a:rPr lang="en-IN" sz="2400" dirty="0">
                <a:latin typeface="+mn-lt"/>
              </a:rPr>
              <a:t>Common Language Specification (CLS), which is a set of basic language features </a:t>
            </a:r>
            <a:r>
              <a:rPr lang="en-IN" sz="2400" dirty="0" smtClean="0">
                <a:latin typeface="+mn-lt"/>
              </a:rPr>
              <a:t>followed by each languages targeting CLR.</a:t>
            </a:r>
          </a:p>
          <a:p>
            <a:pPr marL="457200" indent="-457200">
              <a:buFont typeface="Arial" panose="020B0604020202020204" pitchFamily="34" charset="0"/>
              <a:buChar char="•"/>
              <a:defRPr/>
            </a:pPr>
            <a:r>
              <a:rPr lang="en-IN" sz="2400" dirty="0">
                <a:latin typeface="+mn-lt"/>
              </a:rPr>
              <a:t> </a:t>
            </a:r>
            <a:r>
              <a:rPr lang="en-IN" sz="2400" dirty="0" smtClean="0">
                <a:latin typeface="+mn-lt"/>
              </a:rPr>
              <a:t>To fully </a:t>
            </a:r>
            <a:r>
              <a:rPr lang="en-IN" sz="2400" dirty="0">
                <a:latin typeface="+mn-lt"/>
              </a:rPr>
              <a:t>interact with other objects regardless of the language they were </a:t>
            </a:r>
            <a:r>
              <a:rPr lang="en-IN" sz="2400" dirty="0" smtClean="0">
                <a:latin typeface="+mn-lt"/>
              </a:rPr>
              <a:t>implemented.</a:t>
            </a:r>
          </a:p>
          <a:p>
            <a:pPr marL="457200" indent="-457200">
              <a:buFont typeface="Arial" panose="020B0604020202020204" pitchFamily="34" charset="0"/>
              <a:buChar char="•"/>
              <a:defRPr/>
            </a:pPr>
            <a:endParaRPr lang="en-IN" sz="2400" dirty="0" smtClean="0">
              <a:latin typeface="+mn-lt"/>
            </a:endParaRPr>
          </a:p>
          <a:p>
            <a:pPr marL="0" indent="0">
              <a:buFontTx/>
              <a:buNone/>
              <a:defRPr/>
            </a:pPr>
            <a:r>
              <a:rPr lang="en-US" dirty="0" smtClean="0">
                <a:latin typeface="+mn-lt"/>
              </a:rPr>
              <a:t>Examples:</a:t>
            </a:r>
          </a:p>
          <a:p>
            <a:pPr marL="457200" indent="-457200">
              <a:buFont typeface="Arial" panose="020B0604020202020204" pitchFamily="34" charset="0"/>
              <a:buChar char="•"/>
              <a:defRPr/>
            </a:pPr>
            <a:r>
              <a:rPr lang="en-IN" sz="2400" dirty="0" smtClean="0">
                <a:latin typeface="+mn-lt"/>
              </a:rPr>
              <a:t>For </a:t>
            </a:r>
            <a:r>
              <a:rPr lang="en-IN" sz="2400" dirty="0">
                <a:latin typeface="+mn-lt"/>
              </a:rPr>
              <a:t>two identifiers to be considered distinct, they must differ by more than just their case</a:t>
            </a:r>
            <a:r>
              <a:rPr lang="en-IN" sz="2400" dirty="0" smtClean="0">
                <a:latin typeface="+mn-lt"/>
              </a:rPr>
              <a:t>.</a:t>
            </a:r>
          </a:p>
          <a:p>
            <a:pPr marL="457200" indent="-457200">
              <a:buFont typeface="Arial" panose="020B0604020202020204" pitchFamily="34" charset="0"/>
              <a:buChar char="•"/>
              <a:defRPr/>
            </a:pPr>
            <a:r>
              <a:rPr lang="en-IN" sz="2400" dirty="0">
                <a:latin typeface="+mn-lt"/>
              </a:rPr>
              <a:t>All names within a CLS-compliant scope must be distinct, even if the names are for two different kinds of members</a:t>
            </a:r>
          </a:p>
        </p:txBody>
      </p:sp>
    </p:spTree>
    <p:extLst>
      <p:ext uri="{BB962C8B-B14F-4D97-AF65-F5344CB8AC3E}">
        <p14:creationId xmlns:p14="http://schemas.microsoft.com/office/powerpoint/2010/main" val="488745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Significance of namespaces</a:t>
            </a:r>
            <a:endParaRPr lang="en-IN" altLang="en-US" smtClean="0"/>
          </a:p>
        </p:txBody>
      </p:sp>
      <p:sp>
        <p:nvSpPr>
          <p:cNvPr id="3" name="Content Placeholder 2"/>
          <p:cNvSpPr>
            <a:spLocks noGrp="1"/>
          </p:cNvSpPr>
          <p:nvPr>
            <p:ph idx="1"/>
          </p:nvPr>
        </p:nvSpPr>
        <p:spPr>
          <a:xfrm>
            <a:off x="619364" y="992188"/>
            <a:ext cx="11313556" cy="5865812"/>
          </a:xfrm>
        </p:spPr>
        <p:txBody>
          <a:bodyPr/>
          <a:lstStyle/>
          <a:p>
            <a:pPr>
              <a:defRPr/>
            </a:pPr>
            <a:r>
              <a:rPr lang="en-IN" sz="2800" dirty="0">
                <a:latin typeface="+mn-lt"/>
              </a:rPr>
              <a:t>Namespaces are heavily used within C# programs in two ways</a:t>
            </a:r>
            <a:r>
              <a:rPr lang="en-IN" sz="2800" dirty="0" smtClean="0">
                <a:latin typeface="+mn-lt"/>
              </a:rPr>
              <a:t>.</a:t>
            </a:r>
          </a:p>
          <a:p>
            <a:pPr marL="457200" indent="-457200">
              <a:buFont typeface="Arial" panose="020B0604020202020204" pitchFamily="34" charset="0"/>
              <a:buChar char="•"/>
              <a:defRPr/>
            </a:pPr>
            <a:r>
              <a:rPr lang="en-IN" sz="2400" dirty="0" smtClean="0">
                <a:latin typeface="+mn-lt"/>
              </a:rPr>
              <a:t>Firstly</a:t>
            </a:r>
            <a:r>
              <a:rPr lang="en-IN" sz="2400" dirty="0">
                <a:latin typeface="+mn-lt"/>
              </a:rPr>
              <a:t>, the .NET Framework classes use namespaces to organize its many classes. </a:t>
            </a:r>
            <a:endParaRPr lang="en-IN" sz="2400" dirty="0" smtClean="0">
              <a:latin typeface="+mn-lt"/>
            </a:endParaRPr>
          </a:p>
          <a:p>
            <a:pPr marL="457200" indent="-457200">
              <a:buFont typeface="Arial" panose="020B0604020202020204" pitchFamily="34" charset="0"/>
              <a:buChar char="•"/>
              <a:defRPr/>
            </a:pPr>
            <a:r>
              <a:rPr lang="en-IN" sz="2400" dirty="0" smtClean="0">
                <a:latin typeface="+mn-lt"/>
              </a:rPr>
              <a:t>Secondly</a:t>
            </a:r>
            <a:r>
              <a:rPr lang="en-IN" sz="2400" dirty="0">
                <a:latin typeface="+mn-lt"/>
              </a:rPr>
              <a:t>, declaring your own namespaces can help control the scope of class and method names in larger programming </a:t>
            </a:r>
            <a:r>
              <a:rPr lang="en-IN" sz="2400" dirty="0" smtClean="0">
                <a:latin typeface="+mn-lt"/>
              </a:rPr>
              <a:t>projects.</a:t>
            </a:r>
          </a:p>
          <a:p>
            <a:pPr marL="0" indent="0">
              <a:buFontTx/>
              <a:buNone/>
              <a:defRPr/>
            </a:pPr>
            <a:r>
              <a:rPr lang="en-US" sz="2800" dirty="0" smtClean="0">
                <a:latin typeface="+mn-lt"/>
              </a:rPr>
              <a:t>Accessing Namespace.</a:t>
            </a:r>
            <a:endParaRPr lang="en-IN" sz="2800" dirty="0" smtClean="0">
              <a:latin typeface="+mn-lt"/>
            </a:endParaRPr>
          </a:p>
          <a:p>
            <a:pPr>
              <a:defRPr/>
            </a:pPr>
            <a:r>
              <a:rPr lang="en-IN" sz="2400" dirty="0">
                <a:latin typeface="+mn-lt"/>
              </a:rPr>
              <a:t>Most C# applications begin with a section of </a:t>
            </a:r>
            <a:r>
              <a:rPr lang="en-IN" sz="2400" b="1" dirty="0">
                <a:latin typeface="+mn-lt"/>
              </a:rPr>
              <a:t>using</a:t>
            </a:r>
            <a:r>
              <a:rPr lang="en-IN" sz="2400" dirty="0">
                <a:latin typeface="+mn-lt"/>
              </a:rPr>
              <a:t> directives</a:t>
            </a:r>
            <a:r>
              <a:rPr lang="en-IN" sz="2400" dirty="0" smtClean="0">
                <a:latin typeface="+mn-lt"/>
              </a:rPr>
              <a:t>.</a:t>
            </a:r>
          </a:p>
          <a:p>
            <a:pPr>
              <a:defRPr/>
            </a:pPr>
            <a:endParaRPr lang="en-IN" sz="2400" dirty="0" smtClean="0">
              <a:latin typeface="+mn-lt"/>
            </a:endParaRPr>
          </a:p>
          <a:p>
            <a:pPr marL="288925" lvl="1" indent="0">
              <a:buFont typeface="Wingdings" pitchFamily="2" charset="2"/>
              <a:buNone/>
              <a:defRPr/>
            </a:pPr>
            <a:endParaRPr lang="en-US" sz="2400" dirty="0" smtClean="0"/>
          </a:p>
          <a:p>
            <a:pPr marL="288925" lvl="1" indent="0">
              <a:buFont typeface="Wingdings" pitchFamily="2" charset="2"/>
              <a:buNone/>
              <a:defRPr/>
            </a:pPr>
            <a:endParaRPr lang="en-US" sz="2400" dirty="0" smtClean="0"/>
          </a:p>
          <a:p>
            <a:pPr marL="288925" lvl="1" indent="0">
              <a:buFont typeface="Wingdings" pitchFamily="2" charset="2"/>
              <a:buNone/>
              <a:defRPr/>
            </a:pPr>
            <a:r>
              <a:rPr lang="en-US" sz="2400" dirty="0" smtClean="0"/>
              <a:t>Instead of </a:t>
            </a:r>
          </a:p>
          <a:p>
            <a:pPr marL="288925" lvl="1" indent="0">
              <a:buFont typeface="Wingdings" pitchFamily="2" charset="2"/>
              <a:buNone/>
              <a:defRPr/>
            </a:pPr>
            <a:endParaRPr lang="en-US" sz="2400" dirty="0" smtClean="0"/>
          </a:p>
        </p:txBody>
      </p:sp>
      <p:sp>
        <p:nvSpPr>
          <p:cNvPr id="4" name="AutoShape 3"/>
          <p:cNvSpPr txBox="1">
            <a:spLocks noChangeAspect="1" noChangeArrowheads="1"/>
          </p:cNvSpPr>
          <p:nvPr/>
        </p:nvSpPr>
        <p:spPr bwMode="auto">
          <a:xfrm>
            <a:off x="900544" y="4488873"/>
            <a:ext cx="5957455" cy="9144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using</a:t>
            </a:r>
            <a:r>
              <a:rPr lang="en-US" sz="1800" dirty="0">
                <a:solidFill>
                  <a:srgbClr val="000000"/>
                </a:solidFill>
                <a:highlight>
                  <a:srgbClr val="FFFFFF"/>
                </a:highlight>
                <a:latin typeface="Consolas"/>
              </a:rPr>
              <a:t> System</a:t>
            </a:r>
            <a:r>
              <a:rPr lang="en-US" sz="1800" dirty="0" smtClean="0">
                <a:solidFill>
                  <a:srgbClr val="000000"/>
                </a:solidFill>
                <a:highlight>
                  <a:srgbClr val="FFFFFF"/>
                </a:highlight>
                <a:latin typeface="Consolas"/>
              </a:rPr>
              <a:t>;</a:t>
            </a:r>
          </a:p>
          <a:p>
            <a:r>
              <a:rPr lang="en-US" sz="1800" dirty="0" err="1">
                <a:solidFill>
                  <a:srgbClr val="2B91AF"/>
                </a:solidFill>
                <a:highlight>
                  <a:srgbClr val="FFFFFF"/>
                </a:highlight>
                <a:latin typeface="Consolas"/>
              </a:rPr>
              <a:t>Console</a:t>
            </a:r>
            <a:r>
              <a:rPr lang="en-US" sz="1800" dirty="0" err="1">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"Hello, World</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altLang="en-US" sz="1800" b="0" kern="0" dirty="0" smtClean="0">
              <a:solidFill>
                <a:srgbClr val="000000"/>
              </a:solidFill>
            </a:endParaRPr>
          </a:p>
        </p:txBody>
      </p:sp>
      <p:sp>
        <p:nvSpPr>
          <p:cNvPr id="5" name="AutoShape 3"/>
          <p:cNvSpPr txBox="1">
            <a:spLocks noChangeAspect="1" noChangeArrowheads="1"/>
          </p:cNvSpPr>
          <p:nvPr/>
        </p:nvSpPr>
        <p:spPr bwMode="auto">
          <a:xfrm>
            <a:off x="914400" y="5881255"/>
            <a:ext cx="5943600" cy="824345"/>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err="1" smtClean="0">
                <a:solidFill>
                  <a:srgbClr val="000000"/>
                </a:solidFill>
                <a:highlight>
                  <a:srgbClr val="FFFFFF"/>
                </a:highlight>
                <a:latin typeface="Consolas"/>
              </a:rPr>
              <a:t>System.</a:t>
            </a:r>
            <a:r>
              <a:rPr lang="en-US" sz="1800" dirty="0" err="1" smtClean="0">
                <a:solidFill>
                  <a:srgbClr val="2B91AF"/>
                </a:solidFill>
                <a:highlight>
                  <a:srgbClr val="FFFFFF"/>
                </a:highlight>
                <a:latin typeface="Consolas"/>
              </a:rPr>
              <a:t>Console</a:t>
            </a:r>
            <a:r>
              <a:rPr lang="en-US" sz="1800" dirty="0" err="1" smtClean="0">
                <a:solidFill>
                  <a:srgbClr val="000000"/>
                </a:solidFill>
                <a:highlight>
                  <a:srgbClr val="FFFFFF"/>
                </a:highlight>
                <a:latin typeface="Consolas"/>
              </a:rPr>
              <a:t>.WriteLine</a:t>
            </a:r>
            <a:r>
              <a:rPr lang="en-US" sz="1800" dirty="0">
                <a:solidFill>
                  <a:srgbClr val="000000"/>
                </a:solidFill>
                <a:highlight>
                  <a:srgbClr val="FFFFFF"/>
                </a:highlight>
                <a:latin typeface="Consolas"/>
              </a:rPr>
              <a:t>(</a:t>
            </a:r>
            <a:r>
              <a:rPr lang="en-US" sz="1800" dirty="0">
                <a:solidFill>
                  <a:srgbClr val="A31515"/>
                </a:solidFill>
                <a:highlight>
                  <a:srgbClr val="FFFFFF"/>
                </a:highlight>
                <a:latin typeface="Consolas"/>
              </a:rPr>
              <a:t>"Hello, World</a:t>
            </a:r>
            <a:r>
              <a:rPr lang="en-US" sz="1800" dirty="0" smtClean="0">
                <a:solidFill>
                  <a:srgbClr val="A31515"/>
                </a:solidFill>
                <a:highlight>
                  <a:srgbClr val="FFFFFF"/>
                </a:highlight>
                <a:latin typeface="Consolas"/>
              </a:rPr>
              <a:t>!"</a:t>
            </a:r>
            <a:r>
              <a:rPr lang="en-US" sz="1800" dirty="0" smtClean="0">
                <a:solidFill>
                  <a:srgbClr val="000000"/>
                </a:solidFill>
                <a:highlight>
                  <a:srgbClr val="FFFFFF"/>
                </a:highlight>
                <a:latin typeface="Consolas"/>
              </a:rPr>
              <a:t>);</a:t>
            </a:r>
            <a:endParaRPr lang="en-US" altLang="en-US" sz="1800" b="0" kern="0" dirty="0" smtClean="0">
              <a:solidFill>
                <a:srgbClr val="000000"/>
              </a:solidFill>
            </a:endParaRPr>
          </a:p>
        </p:txBody>
      </p:sp>
    </p:spTree>
    <p:extLst>
      <p:ext uri="{BB962C8B-B14F-4D97-AF65-F5344CB8AC3E}">
        <p14:creationId xmlns:p14="http://schemas.microsoft.com/office/powerpoint/2010/main" val="1121687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b="1" dirty="0"/>
              <a:t>Fully Qualified name</a:t>
            </a:r>
            <a:br>
              <a:rPr lang="en-US" b="1" dirty="0"/>
            </a:br>
            <a:endParaRPr lang="en-IN" altLang="en-US" dirty="0" smtClean="0"/>
          </a:p>
        </p:txBody>
      </p:sp>
      <p:sp>
        <p:nvSpPr>
          <p:cNvPr id="3" name="Content Placeholder 2"/>
          <p:cNvSpPr>
            <a:spLocks noGrp="1"/>
          </p:cNvSpPr>
          <p:nvPr>
            <p:ph idx="1"/>
          </p:nvPr>
        </p:nvSpPr>
        <p:spPr>
          <a:xfrm>
            <a:off x="619364" y="742950"/>
            <a:ext cx="10464879" cy="5715000"/>
          </a:xfrm>
        </p:spPr>
        <p:txBody>
          <a:bodyPr/>
          <a:lstStyle/>
          <a:p>
            <a:pPr marL="0" indent="0">
              <a:buFontTx/>
              <a:buNone/>
              <a:defRPr/>
            </a:pPr>
            <a:endParaRPr lang="en-US" b="1" dirty="0" smtClean="0"/>
          </a:p>
          <a:p>
            <a:pPr marL="342900" indent="-342900">
              <a:buFont typeface="Arial" panose="020B0604020202020204" pitchFamily="34" charset="0"/>
              <a:buChar char="•"/>
              <a:defRPr/>
            </a:pPr>
            <a:r>
              <a:rPr lang="en-IN" sz="2400" dirty="0" smtClean="0">
                <a:latin typeface="+mn-lt"/>
              </a:rPr>
              <a:t>Namespaces </a:t>
            </a:r>
            <a:r>
              <a:rPr lang="en-IN" sz="2400" dirty="0">
                <a:latin typeface="+mn-lt"/>
              </a:rPr>
              <a:t>and types have unique titles described by fully qualified names that indicate a logical hierarchy</a:t>
            </a:r>
            <a:r>
              <a:rPr lang="en-IN" sz="2400" dirty="0" smtClean="0">
                <a:latin typeface="+mn-lt"/>
              </a:rPr>
              <a:t>.</a:t>
            </a:r>
          </a:p>
          <a:p>
            <a:pPr marL="342900" indent="-342900">
              <a:buFont typeface="Arial" panose="020B0604020202020204" pitchFamily="34" charset="0"/>
              <a:buChar char="•"/>
              <a:defRPr/>
            </a:pPr>
            <a:r>
              <a:rPr lang="en-IN" sz="2400" dirty="0" smtClean="0">
                <a:latin typeface="+mn-lt"/>
              </a:rPr>
              <a:t> </a:t>
            </a:r>
            <a:r>
              <a:rPr lang="en-IN" sz="2400" dirty="0">
                <a:latin typeface="+mn-lt"/>
              </a:rPr>
              <a:t>For example, the statement A.B implies that A is the name of the namespace or type, and B is nested inside it</a:t>
            </a:r>
            <a:r>
              <a:rPr lang="en-IN" sz="2400" dirty="0" smtClean="0">
                <a:latin typeface="+mn-lt"/>
              </a:rPr>
              <a:t>.</a:t>
            </a:r>
          </a:p>
        </p:txBody>
      </p:sp>
      <p:sp>
        <p:nvSpPr>
          <p:cNvPr id="4" name="AutoShape 3"/>
          <p:cNvSpPr txBox="1">
            <a:spLocks noChangeAspect="1" noChangeArrowheads="1"/>
          </p:cNvSpPr>
          <p:nvPr/>
        </p:nvSpPr>
        <p:spPr bwMode="auto">
          <a:xfrm>
            <a:off x="2438400" y="3352800"/>
            <a:ext cx="5957455" cy="3200400"/>
          </a:xfrm>
          <a:prstGeom prst="roundRect">
            <a:avLst>
              <a:gd name="adj" fmla="val 16667"/>
            </a:avLst>
          </a:prstGeom>
          <a:solidFill>
            <a:schemeClr val="tx1"/>
          </a:solidFill>
          <a:ln w="9525" algn="ctr">
            <a:solidFill>
              <a:srgbClr val="808080"/>
            </a:solidFill>
            <a:round/>
            <a:headEnd/>
            <a:tailEnd/>
          </a:ln>
        </p:spPr>
        <p:txBody>
          <a:bodyPr vert="horz" lIns="274320" tIns="109728" rIns="150602" bIns="120481" rtlCol="0">
            <a:noAutofit/>
          </a:bodyPr>
          <a:lstStyle>
            <a:lvl1pPr marL="0" indent="0" algn="l" defTabSz="752816" rtl="0" eaLnBrk="0" latinLnBrk="0" hangingPunct="0">
              <a:spcBef>
                <a:spcPct val="20000"/>
              </a:spcBef>
              <a:buFont typeface="Arial" pitchFamily="34" charset="0"/>
              <a:buNone/>
              <a:defRPr sz="3000" b="1" kern="1200">
                <a:solidFill>
                  <a:schemeClr val="tx1"/>
                </a:solidFill>
                <a:latin typeface="Verdana" pitchFamily="34" charset="0"/>
                <a:ea typeface="+mn-ea"/>
                <a:cs typeface="Arial" pitchFamily="34" charset="0"/>
              </a:defRPr>
            </a:lvl1pPr>
            <a:lvl2pPr marL="742950" indent="-285750" algn="l" defTabSz="752816" rtl="0" eaLnBrk="0" latinLnBrk="0" hangingPunct="0">
              <a:spcBef>
                <a:spcPct val="20000"/>
              </a:spcBef>
              <a:buFont typeface="Arial" pitchFamily="34" charset="0"/>
              <a:buNone/>
              <a:defRPr sz="2300" b="1" kern="1200">
                <a:solidFill>
                  <a:schemeClr val="tx1"/>
                </a:solidFill>
                <a:latin typeface="Verdana" pitchFamily="34" charset="0"/>
                <a:ea typeface="+mn-ea"/>
                <a:cs typeface="Arial" pitchFamily="34" charset="0"/>
              </a:defRPr>
            </a:lvl2pPr>
            <a:lvl3pPr marL="1143000" indent="-228600" algn="l" defTabSz="752816" rtl="0" eaLnBrk="0" latinLnBrk="0" hangingPunct="0">
              <a:spcBef>
                <a:spcPct val="20000"/>
              </a:spcBef>
              <a:buFont typeface="Arial" pitchFamily="34" charset="0"/>
              <a:buChar char="•"/>
              <a:defRPr sz="2000" b="1" kern="1200">
                <a:solidFill>
                  <a:schemeClr val="tx1"/>
                </a:solidFill>
                <a:latin typeface="Verdana" pitchFamily="34" charset="0"/>
                <a:ea typeface="+mn-ea"/>
                <a:cs typeface="Arial" pitchFamily="34" charset="0"/>
              </a:defRPr>
            </a:lvl3pPr>
            <a:lvl4pPr marL="1600200" indent="-228600" algn="l" defTabSz="752816" rtl="0" eaLnBrk="0" latinLnBrk="0" hangingPunct="0">
              <a:spcBef>
                <a:spcPct val="20000"/>
              </a:spcBef>
              <a:buFont typeface="Arial" pitchFamily="34" charset="0"/>
              <a:buChar char="–"/>
              <a:defRPr sz="1600" b="1" kern="1200">
                <a:solidFill>
                  <a:schemeClr val="tx1"/>
                </a:solidFill>
                <a:latin typeface="Verdana" pitchFamily="34" charset="0"/>
                <a:ea typeface="+mn-ea"/>
                <a:cs typeface="Arial" pitchFamily="34" charset="0"/>
              </a:defRPr>
            </a:lvl4pPr>
            <a:lvl5pPr marL="2057400" indent="-228600" algn="l" defTabSz="752816" rtl="0" eaLnBrk="0" latinLnBrk="0" hangingPunct="0">
              <a:spcBef>
                <a:spcPct val="20000"/>
              </a:spcBef>
              <a:buFont typeface="Arial" pitchFamily="34" charset="0"/>
              <a:buChar char="»"/>
              <a:defRPr sz="1500" b="1" kern="1200">
                <a:solidFill>
                  <a:schemeClr val="tx1"/>
                </a:solidFill>
                <a:latin typeface="Verdana" pitchFamily="34" charset="0"/>
                <a:ea typeface="+mn-ea"/>
                <a:cs typeface="Arial" pitchFamily="34" charset="0"/>
              </a:defRPr>
            </a:lvl5pPr>
            <a:lvl6pPr marL="25146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6pPr>
            <a:lvl7pPr marL="29718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7pPr>
            <a:lvl8pPr marL="34290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8pPr>
            <a:lvl9pPr marL="3886200" indent="-228600" algn="l" defTabSz="752816" rtl="0" eaLnBrk="0" fontAlgn="base" latinLnBrk="0" hangingPunct="0">
              <a:spcBef>
                <a:spcPct val="0"/>
              </a:spcBef>
              <a:spcAft>
                <a:spcPct val="0"/>
              </a:spcAft>
              <a:buFont typeface="Arial" pitchFamily="34" charset="0"/>
              <a:buChar char="•"/>
              <a:defRPr sz="1600" b="1" kern="1200">
                <a:solidFill>
                  <a:schemeClr val="tx1"/>
                </a:solidFill>
                <a:latin typeface="Verdana" pitchFamily="34" charset="0"/>
                <a:ea typeface="+mn-ea"/>
                <a:cs typeface="Arial" pitchFamily="34" charset="0"/>
              </a:defRPr>
            </a:lvl9pPr>
          </a:lstStyle>
          <a:p>
            <a:r>
              <a:rPr lang="en-US" sz="1800" dirty="0">
                <a:solidFill>
                  <a:srgbClr val="0000FF"/>
                </a:solidFill>
                <a:highlight>
                  <a:srgbClr val="FFFFFF"/>
                </a:highlight>
                <a:latin typeface="Consolas"/>
              </a:rPr>
              <a:t>namespace</a:t>
            </a:r>
            <a:r>
              <a:rPr lang="en-US" sz="1800" dirty="0">
                <a:solidFill>
                  <a:srgbClr val="000000"/>
                </a:solidFill>
                <a:highlight>
                  <a:srgbClr val="FFFFFF"/>
                </a:highlight>
                <a:latin typeface="Consolas"/>
              </a:rPr>
              <a:t> N1     </a:t>
            </a:r>
            <a:r>
              <a:rPr lang="en-US" sz="1800" dirty="0">
                <a:solidFill>
                  <a:srgbClr val="008000"/>
                </a:solidFill>
                <a:highlight>
                  <a:srgbClr val="FFFFFF"/>
                </a:highlight>
                <a:latin typeface="Consolas"/>
              </a:rPr>
              <a:t>// N1</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C1</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N1.C1</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r>
              <a:rPr lang="en-US" sz="1800" dirty="0">
                <a:solidFill>
                  <a:srgbClr val="0000FF"/>
                </a:solidFill>
                <a:highlight>
                  <a:srgbClr val="FFFFFF"/>
                </a:highlight>
                <a:latin typeface="Consolas"/>
              </a:rPr>
              <a:t>class</a:t>
            </a:r>
            <a:r>
              <a:rPr lang="en-US" sz="1800" dirty="0">
                <a:solidFill>
                  <a:srgbClr val="000000"/>
                </a:solidFill>
                <a:highlight>
                  <a:srgbClr val="FFFFFF"/>
                </a:highlight>
                <a:latin typeface="Consolas"/>
              </a:rPr>
              <a:t> </a:t>
            </a:r>
            <a:r>
              <a:rPr lang="en-US" sz="1800" dirty="0">
                <a:solidFill>
                  <a:srgbClr val="2B91AF"/>
                </a:solidFill>
                <a:highlight>
                  <a:srgbClr val="FFFFFF"/>
                </a:highlight>
                <a:latin typeface="Consolas"/>
              </a:rPr>
              <a:t>C2</a:t>
            </a:r>
            <a:r>
              <a:rPr lang="en-US" sz="1800" dirty="0">
                <a:solidFill>
                  <a:srgbClr val="000000"/>
                </a:solidFill>
                <a:highlight>
                  <a:srgbClr val="FFFFFF"/>
                </a:highlight>
                <a:latin typeface="Consolas"/>
              </a:rPr>
              <a:t>   </a:t>
            </a:r>
            <a:r>
              <a:rPr lang="en-US" sz="1800" dirty="0">
                <a:solidFill>
                  <a:srgbClr val="008000"/>
                </a:solidFill>
                <a:highlight>
                  <a:srgbClr val="FFFFFF"/>
                </a:highlight>
                <a:latin typeface="Consolas"/>
              </a:rPr>
              <a:t>// N1.C1.C2</a:t>
            </a:r>
            <a:endParaRPr lang="en-US" sz="1800" dirty="0">
              <a:solidFill>
                <a:srgbClr val="000000"/>
              </a:solidFill>
              <a:highlight>
                <a:srgbClr val="FFFFFF"/>
              </a:highlight>
              <a:latin typeface="Consolas"/>
            </a:endParaRP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    }</a:t>
            </a:r>
          </a:p>
          <a:p>
            <a:r>
              <a:rPr lang="en-US" sz="1800" dirty="0">
                <a:solidFill>
                  <a:srgbClr val="000000"/>
                </a:solidFill>
                <a:highlight>
                  <a:srgbClr val="FFFFFF"/>
                </a:highlight>
                <a:latin typeface="Consolas"/>
              </a:rPr>
              <a:t>}</a:t>
            </a:r>
            <a:endParaRPr lang="en-US" altLang="en-US" sz="1800" b="0" kern="0" dirty="0" smtClean="0">
              <a:solidFill>
                <a:srgbClr val="000000"/>
              </a:solidFill>
            </a:endParaRPr>
          </a:p>
        </p:txBody>
      </p:sp>
    </p:spTree>
    <p:extLst>
      <p:ext uri="{BB962C8B-B14F-4D97-AF65-F5344CB8AC3E}">
        <p14:creationId xmlns:p14="http://schemas.microsoft.com/office/powerpoint/2010/main" val="9093111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title"/>
          </p:nvPr>
        </p:nvSpPr>
        <p:spPr/>
        <p:txBody>
          <a:bodyPr/>
          <a:lstStyle/>
          <a:p>
            <a:pPr eaLnBrk="1" hangingPunct="1"/>
            <a:r>
              <a:rPr lang="en-GB" altLang="en-US" dirty="0" smtClean="0"/>
              <a:t>What Is Variable Scope?</a:t>
            </a:r>
            <a:endParaRPr lang="en-US" altLang="en-US" dirty="0" smtClean="0"/>
          </a:p>
        </p:txBody>
      </p:sp>
      <p:sp>
        <p:nvSpPr>
          <p:cNvPr id="18" name="AutoShape 3"/>
          <p:cNvSpPr>
            <a:spLocks noChangeArrowheads="1"/>
          </p:cNvSpPr>
          <p:nvPr/>
        </p:nvSpPr>
        <p:spPr bwMode="auto">
          <a:xfrm>
            <a:off x="349135" y="1206500"/>
            <a:ext cx="5657850" cy="13843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FF"/>
                </a:solidFill>
                <a:highlight>
                  <a:srgbClr val="FFFFFF"/>
                </a:highlight>
                <a:latin typeface="Consolas"/>
              </a:rPr>
              <a:t>if</a:t>
            </a:r>
            <a:r>
              <a:rPr lang="en-US" sz="1600" b="1" dirty="0">
                <a:solidFill>
                  <a:srgbClr val="000000"/>
                </a:solidFill>
                <a:highlight>
                  <a:srgbClr val="FFFFFF"/>
                </a:highlight>
                <a:latin typeface="Consolas"/>
              </a:rPr>
              <a:t> (length &gt; 10)</a:t>
            </a:r>
          </a:p>
          <a:p>
            <a:r>
              <a:rPr lang="en-US" sz="1600" b="1" dirty="0" smtClean="0">
                <a:solidFill>
                  <a:srgbClr val="000000"/>
                </a:solidFill>
                <a:highlight>
                  <a:srgbClr val="FFFFFF"/>
                </a:highlight>
                <a:latin typeface="Consolas"/>
              </a:rPr>
              <a:t>{</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 </a:t>
            </a:r>
            <a:r>
              <a:rPr lang="en-US" sz="1600" b="1" dirty="0" err="1" smtClean="0">
                <a:solidFill>
                  <a:srgbClr val="0000FF"/>
                </a:solidFill>
                <a:highlight>
                  <a:srgbClr val="FFFFFF"/>
                </a:highlight>
                <a:latin typeface="Consolas"/>
              </a:rPr>
              <a:t>int</a:t>
            </a:r>
            <a:r>
              <a:rPr lang="en-US" sz="1600" b="1" dirty="0" smtClean="0">
                <a:solidFill>
                  <a:srgbClr val="000000"/>
                </a:solidFill>
                <a:highlight>
                  <a:srgbClr val="FFFFFF"/>
                </a:highlight>
                <a:latin typeface="Consolas"/>
              </a:rPr>
              <a:t> </a:t>
            </a:r>
            <a:r>
              <a:rPr lang="en-US" sz="1600" b="1" dirty="0">
                <a:solidFill>
                  <a:srgbClr val="000000"/>
                </a:solidFill>
                <a:highlight>
                  <a:srgbClr val="FFFFFF"/>
                </a:highlight>
                <a:latin typeface="Consolas"/>
              </a:rPr>
              <a:t>area = length * length;</a:t>
            </a:r>
          </a:p>
          <a:p>
            <a:r>
              <a:rPr lang="en-US" sz="1600" b="1" dirty="0" smtClean="0">
                <a:solidFill>
                  <a:srgbClr val="000000"/>
                </a:solidFill>
                <a:highlight>
                  <a:srgbClr val="FFFFFF"/>
                </a:highlight>
                <a:latin typeface="Consolas"/>
              </a:rPr>
              <a:t>}</a:t>
            </a:r>
            <a:endParaRPr lang="en-GB" sz="1600" b="1" dirty="0">
              <a:solidFill>
                <a:schemeClr val="bg1"/>
              </a:solidFill>
              <a:cs typeface="Arial" charset="0"/>
            </a:endParaRPr>
          </a:p>
        </p:txBody>
      </p:sp>
      <p:sp>
        <p:nvSpPr>
          <p:cNvPr id="20" name="AutoShape 25"/>
          <p:cNvSpPr>
            <a:spLocks noChangeArrowheads="1"/>
          </p:cNvSpPr>
          <p:nvPr/>
        </p:nvSpPr>
        <p:spPr bwMode="auto">
          <a:xfrm>
            <a:off x="186301" y="1035050"/>
            <a:ext cx="3973354"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Block scope</a:t>
            </a:r>
            <a:endParaRPr lang="en-GB" b="1" dirty="0">
              <a:solidFill>
                <a:schemeClr val="bg1"/>
              </a:solidFill>
              <a:cs typeface="Arial" charset="0"/>
            </a:endParaRPr>
          </a:p>
        </p:txBody>
      </p:sp>
      <p:sp>
        <p:nvSpPr>
          <p:cNvPr id="22" name="AutoShape 3"/>
          <p:cNvSpPr>
            <a:spLocks noChangeArrowheads="1"/>
          </p:cNvSpPr>
          <p:nvPr/>
        </p:nvSpPr>
        <p:spPr bwMode="auto">
          <a:xfrm>
            <a:off x="360045" y="2946400"/>
            <a:ext cx="5571779" cy="13843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void</a:t>
            </a:r>
            <a:r>
              <a:rPr lang="en-US" sz="1600" b="1" dirty="0">
                <a:solidFill>
                  <a:srgbClr val="000000"/>
                </a:solidFill>
                <a:highlight>
                  <a:srgbClr val="FFFFFF"/>
                </a:highlight>
                <a:latin typeface="Consolas"/>
              </a:rPr>
              <a:t> </a:t>
            </a:r>
            <a:r>
              <a:rPr lang="en-US" sz="1600" b="1" dirty="0" err="1">
                <a:solidFill>
                  <a:srgbClr val="000000"/>
                </a:solidFill>
                <a:highlight>
                  <a:srgbClr val="FFFFFF"/>
                </a:highlight>
                <a:latin typeface="Consolas"/>
              </a:rPr>
              <a:t>ShowName</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 </a:t>
            </a:r>
            <a:r>
              <a:rPr lang="en-US" sz="1600" b="1" dirty="0">
                <a:solidFill>
                  <a:srgbClr val="0000FF"/>
                </a:solidFill>
                <a:highlight>
                  <a:srgbClr val="FFFFFF"/>
                </a:highlight>
                <a:latin typeface="Consolas"/>
              </a:rPr>
              <a:t>string</a:t>
            </a:r>
            <a:r>
              <a:rPr lang="en-US" sz="1600" b="1" dirty="0">
                <a:solidFill>
                  <a:srgbClr val="000000"/>
                </a:solidFill>
                <a:highlight>
                  <a:srgbClr val="FFFFFF"/>
                </a:highlight>
                <a:latin typeface="Consolas"/>
              </a:rPr>
              <a:t> name = </a:t>
            </a:r>
            <a:r>
              <a:rPr lang="en-US" sz="1600" b="1" dirty="0">
                <a:solidFill>
                  <a:srgbClr val="A31515"/>
                </a:solidFill>
                <a:highlight>
                  <a:srgbClr val="FFFFFF"/>
                </a:highlight>
                <a:latin typeface="Consolas"/>
              </a:rPr>
              <a:t>"Bob"</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a:t>
            </a:r>
            <a:endParaRPr lang="en-GB" sz="1600" b="1" dirty="0">
              <a:solidFill>
                <a:schemeClr val="bg1"/>
              </a:solidFill>
              <a:cs typeface="Arial" charset="0"/>
            </a:endParaRPr>
          </a:p>
        </p:txBody>
      </p:sp>
      <p:sp>
        <p:nvSpPr>
          <p:cNvPr id="21" name="AutoShape 25"/>
          <p:cNvSpPr>
            <a:spLocks noChangeArrowheads="1"/>
          </p:cNvSpPr>
          <p:nvPr/>
        </p:nvSpPr>
        <p:spPr bwMode="auto">
          <a:xfrm>
            <a:off x="227172" y="2746086"/>
            <a:ext cx="3973354"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Procedure scope</a:t>
            </a:r>
            <a:endParaRPr lang="en-GB" b="1" dirty="0">
              <a:solidFill>
                <a:schemeClr val="bg1"/>
              </a:solidFill>
              <a:cs typeface="Arial" charset="0"/>
            </a:endParaRPr>
          </a:p>
        </p:txBody>
      </p:sp>
      <p:sp>
        <p:nvSpPr>
          <p:cNvPr id="7" name="AutoShape 3"/>
          <p:cNvSpPr>
            <a:spLocks noChangeArrowheads="1"/>
          </p:cNvSpPr>
          <p:nvPr/>
        </p:nvSpPr>
        <p:spPr bwMode="auto">
          <a:xfrm>
            <a:off x="400570" y="4603464"/>
            <a:ext cx="5554980" cy="2097086"/>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endParaRPr lang="en-US" sz="1600" dirty="0" smtClean="0">
              <a:solidFill>
                <a:srgbClr val="0000FF"/>
              </a:solidFill>
              <a:highlight>
                <a:srgbClr val="FFFFFF"/>
              </a:highlight>
              <a:latin typeface="Consolas"/>
            </a:endParaRPr>
          </a:p>
          <a:p>
            <a:r>
              <a:rPr lang="en-US" sz="1600" b="1" dirty="0" smtClean="0">
                <a:solidFill>
                  <a:srgbClr val="0000FF"/>
                </a:solidFill>
                <a:highlight>
                  <a:srgbClr val="FFFFFF"/>
                </a:highlight>
                <a:latin typeface="Consolas"/>
              </a:rPr>
              <a:t>public</a:t>
            </a:r>
            <a:r>
              <a:rPr lang="en-US" sz="1600" b="1" dirty="0" smtClean="0">
                <a:solidFill>
                  <a:srgbClr val="000000"/>
                </a:solidFill>
                <a:highlight>
                  <a:srgbClr val="FFFFFF"/>
                </a:highlight>
                <a:latin typeface="Consolas"/>
              </a:rPr>
              <a:t> </a:t>
            </a:r>
            <a:r>
              <a:rPr lang="en-US" sz="1600" b="1" dirty="0">
                <a:solidFill>
                  <a:srgbClr val="0000FF"/>
                </a:solidFill>
                <a:highlight>
                  <a:srgbClr val="FFFFFF"/>
                </a:highlight>
                <a:latin typeface="Consolas"/>
              </a:rPr>
              <a:t>class</a:t>
            </a:r>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MyClass</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private</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string</a:t>
            </a:r>
            <a:r>
              <a:rPr lang="en-US" sz="1600" b="1" dirty="0">
                <a:solidFill>
                  <a:srgbClr val="000000"/>
                </a:solidFill>
                <a:highlight>
                  <a:srgbClr val="FFFFFF"/>
                </a:highlight>
                <a:latin typeface="Consolas"/>
              </a:rPr>
              <a:t> message;</a:t>
            </a:r>
          </a:p>
          <a:p>
            <a:r>
              <a:rPr lang="en-US" sz="1600" b="1" dirty="0" smtClean="0">
                <a:solidFill>
                  <a:srgbClr val="000000"/>
                </a:solidFill>
                <a:highlight>
                  <a:srgbClr val="FFFFFF"/>
                </a:highlight>
                <a:latin typeface="Consolas"/>
              </a:rPr>
              <a:t>	</a:t>
            </a:r>
            <a:r>
              <a:rPr lang="en-US" sz="1600" b="1" dirty="0" smtClean="0">
                <a:solidFill>
                  <a:srgbClr val="0000FF"/>
                </a:solidFill>
                <a:highlight>
                  <a:srgbClr val="FFFFFF"/>
                </a:highlight>
                <a:latin typeface="Consolas"/>
              </a:rPr>
              <a:t>void</a:t>
            </a:r>
            <a:r>
              <a:rPr lang="en-US" sz="1600" b="1" dirty="0" smtClean="0">
                <a:solidFill>
                  <a:srgbClr val="000000"/>
                </a:solidFill>
                <a:highlight>
                  <a:srgbClr val="FFFFFF"/>
                </a:highlight>
                <a:latin typeface="Consolas"/>
              </a:rPr>
              <a:t> </a:t>
            </a:r>
            <a:r>
              <a:rPr lang="en-US" sz="1600" b="1" dirty="0" err="1">
                <a:solidFill>
                  <a:srgbClr val="000000"/>
                </a:solidFill>
                <a:highlight>
                  <a:srgbClr val="FFFFFF"/>
                </a:highlight>
                <a:latin typeface="Consolas"/>
              </a:rPr>
              <a:t>SetString</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message = </a:t>
            </a:r>
            <a:r>
              <a:rPr lang="en-US" sz="1600" b="1" dirty="0">
                <a:solidFill>
                  <a:srgbClr val="A31515"/>
                </a:solidFill>
                <a:highlight>
                  <a:srgbClr val="FFFFFF"/>
                </a:highlight>
                <a:latin typeface="Consolas"/>
              </a:rPr>
              <a:t>"Hello World!"</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a:t>
            </a:r>
          </a:p>
          <a:p>
            <a:r>
              <a:rPr lang="en-US" sz="1600" b="1" dirty="0">
                <a:solidFill>
                  <a:srgbClr val="000000"/>
                </a:solidFill>
                <a:highlight>
                  <a:srgbClr val="FFFFFF"/>
                </a:highlight>
                <a:latin typeface="Consolas"/>
                <a:cs typeface="Arial" charset="0"/>
              </a:rPr>
              <a:t>}</a:t>
            </a:r>
            <a:endParaRPr lang="en-GB" sz="1600" b="1" dirty="0">
              <a:solidFill>
                <a:schemeClr val="bg1"/>
              </a:solidFill>
              <a:cs typeface="Arial" charset="0"/>
            </a:endParaRPr>
          </a:p>
        </p:txBody>
      </p:sp>
      <p:sp>
        <p:nvSpPr>
          <p:cNvPr id="8" name="AutoShape 25"/>
          <p:cNvSpPr>
            <a:spLocks noChangeArrowheads="1"/>
          </p:cNvSpPr>
          <p:nvPr/>
        </p:nvSpPr>
        <p:spPr bwMode="auto">
          <a:xfrm>
            <a:off x="186301" y="4432014"/>
            <a:ext cx="3973354"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Class scope</a:t>
            </a:r>
            <a:endParaRPr lang="en-GB" b="1" dirty="0">
              <a:solidFill>
                <a:schemeClr val="bg1"/>
              </a:solidFill>
              <a:cs typeface="Arial" charset="0"/>
            </a:endParaRPr>
          </a:p>
        </p:txBody>
      </p:sp>
      <p:sp>
        <p:nvSpPr>
          <p:cNvPr id="9" name="AutoShape 3"/>
          <p:cNvSpPr>
            <a:spLocks noChangeArrowheads="1"/>
          </p:cNvSpPr>
          <p:nvPr/>
        </p:nvSpPr>
        <p:spPr bwMode="auto">
          <a:xfrm>
            <a:off x="6446520" y="1381847"/>
            <a:ext cx="5606415" cy="4657725"/>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FF"/>
                </a:solidFill>
                <a:highlight>
                  <a:srgbClr val="FFFFFF"/>
                </a:highlight>
                <a:latin typeface="Consolas"/>
              </a:rPr>
              <a:t>namespace</a:t>
            </a:r>
            <a:r>
              <a:rPr lang="en-US" sz="1600" b="1" dirty="0">
                <a:solidFill>
                  <a:srgbClr val="000000"/>
                </a:solidFill>
                <a:highlight>
                  <a:srgbClr val="FFFFFF"/>
                </a:highlight>
                <a:latin typeface="Consolas"/>
              </a:rPr>
              <a:t> HelloWorld</a:t>
            </a:r>
          </a:p>
          <a:p>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public</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class</a:t>
            </a:r>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CreateMessage</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public</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string</a:t>
            </a:r>
            <a:r>
              <a:rPr lang="en-US" sz="1600" b="1" dirty="0">
                <a:solidFill>
                  <a:srgbClr val="000000"/>
                </a:solidFill>
                <a:highlight>
                  <a:srgbClr val="FFFFFF"/>
                </a:highlight>
                <a:latin typeface="Consolas"/>
              </a:rPr>
              <a:t> message= </a:t>
            </a:r>
            <a:r>
              <a:rPr lang="en-US" sz="1600" b="1" dirty="0">
                <a:solidFill>
                  <a:srgbClr val="A31515"/>
                </a:solidFill>
                <a:highlight>
                  <a:srgbClr val="FFFFFF"/>
                </a:highlight>
                <a:latin typeface="Consolas"/>
              </a:rPr>
              <a:t>"Hello"</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p>
          <a:p>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public</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class</a:t>
            </a:r>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DisplayMessage</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public</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void</a:t>
            </a:r>
            <a:r>
              <a:rPr lang="en-US" sz="1600" b="1" dirty="0">
                <a:solidFill>
                  <a:srgbClr val="000000"/>
                </a:solidFill>
                <a:highlight>
                  <a:srgbClr val="FFFFFF"/>
                </a:highlight>
                <a:latin typeface="Consolas"/>
              </a:rPr>
              <a:t> </a:t>
            </a:r>
            <a:r>
              <a:rPr lang="en-US" sz="1600" b="1" dirty="0" err="1">
                <a:solidFill>
                  <a:srgbClr val="000000"/>
                </a:solidFill>
                <a:highlight>
                  <a:srgbClr val="FFFFFF"/>
                </a:highlight>
                <a:latin typeface="Consolas"/>
              </a:rPr>
              <a:t>ShowMessage</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CreateMessage</a:t>
            </a:r>
            <a:r>
              <a:rPr lang="en-US" sz="1600" b="1" dirty="0">
                <a:solidFill>
                  <a:srgbClr val="000000"/>
                </a:solidFill>
                <a:highlight>
                  <a:srgbClr val="FFFFFF"/>
                </a:highlight>
                <a:latin typeface="Consolas"/>
              </a:rPr>
              <a:t> </a:t>
            </a:r>
            <a:r>
              <a:rPr lang="en-US" sz="1600" b="1" dirty="0" err="1">
                <a:solidFill>
                  <a:srgbClr val="000000"/>
                </a:solidFill>
                <a:highlight>
                  <a:srgbClr val="FFFFFF"/>
                </a:highlight>
                <a:latin typeface="Consolas"/>
              </a:rPr>
              <a:t>newMessage</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new</a:t>
            </a:r>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				</a:t>
            </a:r>
            <a:r>
              <a:rPr lang="en-US" sz="1600" b="1" dirty="0" err="1" smtClean="0">
                <a:solidFill>
                  <a:srgbClr val="2B91AF"/>
                </a:solidFill>
                <a:highlight>
                  <a:srgbClr val="FFFFFF"/>
                </a:highlight>
                <a:latin typeface="Consolas"/>
              </a:rPr>
              <a:t>CreateMessage</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Console</a:t>
            </a:r>
            <a:r>
              <a:rPr lang="en-US" sz="1600" b="1" dirty="0" err="1">
                <a:solidFill>
                  <a:srgbClr val="000000"/>
                </a:solidFill>
                <a:highlight>
                  <a:srgbClr val="FFFFFF"/>
                </a:highlight>
                <a:latin typeface="Consolas"/>
              </a:rPr>
              <a:t>.WriteLine</a:t>
            </a:r>
            <a:r>
              <a:rPr lang="en-US" sz="1600" b="1" dirty="0">
                <a:solidFill>
                  <a:srgbClr val="000000"/>
                </a:solidFill>
                <a:highlight>
                  <a:srgbClr val="FFFFFF"/>
                </a:highlight>
                <a:latin typeface="Consolas"/>
              </a:rPr>
              <a:t>(</a:t>
            </a:r>
            <a:r>
              <a:rPr lang="en-US" sz="1600" b="1" dirty="0" err="1">
                <a:solidFill>
                  <a:srgbClr val="000000"/>
                </a:solidFill>
                <a:highlight>
                  <a:srgbClr val="FFFFFF"/>
                </a:highlight>
                <a:latin typeface="Consolas"/>
              </a:rPr>
              <a:t>newMessage.message</a:t>
            </a:r>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    }</a:t>
            </a:r>
          </a:p>
          <a:p>
            <a:r>
              <a:rPr lang="en-US" sz="1600" b="1" dirty="0">
                <a:solidFill>
                  <a:srgbClr val="000000"/>
                </a:solidFill>
                <a:highlight>
                  <a:srgbClr val="FFFFFF"/>
                </a:highlight>
                <a:latin typeface="Consolas"/>
              </a:rPr>
              <a:t>}</a:t>
            </a:r>
            <a:endParaRPr lang="en-GB" sz="1600" b="1" dirty="0">
              <a:solidFill>
                <a:schemeClr val="bg1"/>
              </a:solidFill>
              <a:cs typeface="Arial" charset="0"/>
            </a:endParaRPr>
          </a:p>
        </p:txBody>
      </p:sp>
      <p:sp>
        <p:nvSpPr>
          <p:cNvPr id="10" name="AutoShape 25"/>
          <p:cNvSpPr>
            <a:spLocks noChangeArrowheads="1"/>
          </p:cNvSpPr>
          <p:nvPr/>
        </p:nvSpPr>
        <p:spPr bwMode="auto">
          <a:xfrm>
            <a:off x="6245067" y="1195388"/>
            <a:ext cx="3973354" cy="3429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Namespace scope</a:t>
            </a:r>
            <a:endParaRPr lang="en-GB" b="1" dirty="0">
              <a:solidFill>
                <a:schemeClr val="bg1"/>
              </a:solidFill>
              <a:cs typeface="Arial" charset="0"/>
            </a:endParaRPr>
          </a:p>
        </p:txBody>
      </p:sp>
    </p:spTree>
    <p:extLst>
      <p:ext uri="{BB962C8B-B14F-4D97-AF65-F5344CB8AC3E}">
        <p14:creationId xmlns:p14="http://schemas.microsoft.com/office/powerpoint/2010/main" val="3061625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title"/>
          </p:nvPr>
        </p:nvSpPr>
        <p:spPr/>
        <p:txBody>
          <a:bodyPr/>
          <a:lstStyle/>
          <a:p>
            <a:pPr eaLnBrk="1" hangingPunct="1"/>
            <a:r>
              <a:rPr lang="en-GB" altLang="en-US" smtClean="0"/>
              <a:t>Converting a Value to a Different Data Type</a:t>
            </a:r>
            <a:endParaRPr lang="en-US" altLang="en-US" smtClean="0"/>
          </a:p>
        </p:txBody>
      </p:sp>
      <p:sp>
        <p:nvSpPr>
          <p:cNvPr id="11" name="AutoShape 24"/>
          <p:cNvSpPr>
            <a:spLocks noChangeArrowheads="1"/>
          </p:cNvSpPr>
          <p:nvPr/>
        </p:nvSpPr>
        <p:spPr bwMode="auto">
          <a:xfrm>
            <a:off x="455988" y="1359623"/>
            <a:ext cx="11590020" cy="1966912"/>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0244" name="Rectangle 25"/>
          <p:cNvSpPr>
            <a:spLocks noChangeArrowheads="1"/>
          </p:cNvSpPr>
          <p:nvPr/>
        </p:nvSpPr>
        <p:spPr bwMode="auto">
          <a:xfrm>
            <a:off x="702945" y="1611868"/>
            <a:ext cx="62494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Automatically performed by the common language runtime</a:t>
            </a:r>
            <a:endParaRPr lang="en-GB" altLang="en-US" b="0" dirty="0">
              <a:solidFill>
                <a:schemeClr val="bg1"/>
              </a:solidFill>
              <a:latin typeface="+mn-lt"/>
            </a:endParaRPr>
          </a:p>
        </p:txBody>
      </p:sp>
      <p:sp>
        <p:nvSpPr>
          <p:cNvPr id="27" name="AutoShape 25"/>
          <p:cNvSpPr>
            <a:spLocks noChangeArrowheads="1"/>
          </p:cNvSpPr>
          <p:nvPr/>
        </p:nvSpPr>
        <p:spPr bwMode="auto">
          <a:xfrm>
            <a:off x="312896" y="1142135"/>
            <a:ext cx="41619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b="1" dirty="0">
                <a:solidFill>
                  <a:schemeClr val="bg1"/>
                </a:solidFill>
                <a:cs typeface="Arial" charset="0"/>
              </a:rPr>
              <a:t>Implicit conversion</a:t>
            </a:r>
          </a:p>
        </p:txBody>
      </p:sp>
      <p:sp>
        <p:nvSpPr>
          <p:cNvPr id="28" name="AutoShape 3"/>
          <p:cNvSpPr>
            <a:spLocks noChangeArrowheads="1"/>
          </p:cNvSpPr>
          <p:nvPr/>
        </p:nvSpPr>
        <p:spPr bwMode="auto">
          <a:xfrm>
            <a:off x="752367" y="1981200"/>
            <a:ext cx="10955655" cy="1092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1" dirty="0" err="1">
                <a:solidFill>
                  <a:schemeClr val="bg2">
                    <a:lumMod val="60000"/>
                    <a:lumOff val="40000"/>
                  </a:schemeClr>
                </a:solidFill>
                <a:latin typeface="Consolas" panose="020B0609020204030204" pitchFamily="49" charset="0"/>
                <a:cs typeface="Consolas" panose="020B0609020204030204" pitchFamily="49" charset="0"/>
              </a:rPr>
              <a:t>int</a:t>
            </a:r>
            <a:r>
              <a:rPr lang="en-US" sz="1600" b="1" dirty="0">
                <a:solidFill>
                  <a:schemeClr val="bg2">
                    <a:lumMod val="60000"/>
                    <a:lumOff val="40000"/>
                  </a:schemeClr>
                </a:solidFill>
                <a:latin typeface="Consolas" panose="020B0609020204030204" pitchFamily="49" charset="0"/>
                <a:cs typeface="Consolas" panose="020B0609020204030204" pitchFamily="49" charset="0"/>
              </a:rPr>
              <a:t> </a:t>
            </a:r>
            <a:r>
              <a:rPr lang="en-US" sz="1600" b="1" dirty="0">
                <a:solidFill>
                  <a:schemeClr val="bg1"/>
                </a:solidFill>
                <a:latin typeface="Consolas" panose="020B0609020204030204" pitchFamily="49" charset="0"/>
                <a:cs typeface="Consolas" panose="020B0609020204030204" pitchFamily="49" charset="0"/>
              </a:rPr>
              <a:t>a = 4;</a:t>
            </a:r>
            <a:endParaRPr lang="en-GB" sz="1600" b="1" dirty="0">
              <a:solidFill>
                <a:schemeClr val="bg1"/>
              </a:solidFill>
              <a:latin typeface="Consolas" panose="020B0609020204030204" pitchFamily="49" charset="0"/>
              <a:cs typeface="Consolas" panose="020B0609020204030204" pitchFamily="49" charset="0"/>
            </a:endParaRPr>
          </a:p>
          <a:p>
            <a:pPr>
              <a:defRPr/>
            </a:pPr>
            <a:r>
              <a:rPr lang="en-US" sz="1600" b="1" dirty="0">
                <a:solidFill>
                  <a:schemeClr val="bg2">
                    <a:lumMod val="60000"/>
                    <a:lumOff val="40000"/>
                  </a:schemeClr>
                </a:solidFill>
                <a:latin typeface="Consolas" panose="020B0609020204030204" pitchFamily="49" charset="0"/>
                <a:cs typeface="Consolas" panose="020B0609020204030204" pitchFamily="49" charset="0"/>
              </a:rPr>
              <a:t>long</a:t>
            </a:r>
            <a:r>
              <a:rPr lang="en-US" sz="1600" b="1" dirty="0">
                <a:solidFill>
                  <a:schemeClr val="bg1"/>
                </a:solidFill>
                <a:latin typeface="Consolas" panose="020B0609020204030204" pitchFamily="49" charset="0"/>
                <a:cs typeface="Consolas" panose="020B0609020204030204" pitchFamily="49" charset="0"/>
              </a:rPr>
              <a:t> b;</a:t>
            </a:r>
            <a:endParaRPr lang="en-GB" sz="1600" b="1" dirty="0">
              <a:solidFill>
                <a:schemeClr val="bg1"/>
              </a:solidFill>
              <a:latin typeface="Consolas" panose="020B0609020204030204" pitchFamily="49" charset="0"/>
              <a:cs typeface="Consolas" panose="020B0609020204030204" pitchFamily="49" charset="0"/>
            </a:endParaRPr>
          </a:p>
          <a:p>
            <a:pPr>
              <a:defRPr/>
            </a:pPr>
            <a:r>
              <a:rPr lang="en-US" sz="1600" b="1" dirty="0">
                <a:solidFill>
                  <a:schemeClr val="bg1"/>
                </a:solidFill>
                <a:latin typeface="Consolas" panose="020B0609020204030204" pitchFamily="49" charset="0"/>
                <a:cs typeface="Consolas" panose="020B0609020204030204" pitchFamily="49" charset="0"/>
              </a:rPr>
              <a:t>b = a;        // Implicit conversion of </a:t>
            </a:r>
            <a:r>
              <a:rPr lang="en-US" sz="1600" b="1" dirty="0" err="1">
                <a:solidFill>
                  <a:schemeClr val="bg1"/>
                </a:solidFill>
                <a:latin typeface="Consolas" panose="020B0609020204030204" pitchFamily="49" charset="0"/>
                <a:cs typeface="Consolas" panose="020B0609020204030204" pitchFamily="49" charset="0"/>
              </a:rPr>
              <a:t>int</a:t>
            </a:r>
            <a:r>
              <a:rPr lang="en-US" sz="1600" b="1" dirty="0">
                <a:solidFill>
                  <a:schemeClr val="bg1"/>
                </a:solidFill>
                <a:latin typeface="Consolas" panose="020B0609020204030204" pitchFamily="49" charset="0"/>
                <a:cs typeface="Consolas" panose="020B0609020204030204" pitchFamily="49" charset="0"/>
              </a:rPr>
              <a:t> to long</a:t>
            </a:r>
            <a:endParaRPr lang="en-GB" sz="1600" b="1" dirty="0">
              <a:solidFill>
                <a:schemeClr val="bg1"/>
              </a:solidFill>
              <a:latin typeface="Consolas" panose="020B0609020204030204" pitchFamily="49" charset="0"/>
              <a:cs typeface="Consolas" panose="020B0609020204030204" pitchFamily="49" charset="0"/>
            </a:endParaRPr>
          </a:p>
        </p:txBody>
      </p:sp>
      <p:sp>
        <p:nvSpPr>
          <p:cNvPr id="29" name="AutoShape 24"/>
          <p:cNvSpPr>
            <a:spLocks noChangeArrowheads="1"/>
          </p:cNvSpPr>
          <p:nvPr/>
        </p:nvSpPr>
        <p:spPr bwMode="auto">
          <a:xfrm>
            <a:off x="490776" y="3729616"/>
            <a:ext cx="11590020" cy="29972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0248" name="Rectangle 29"/>
          <p:cNvSpPr>
            <a:spLocks noChangeArrowheads="1"/>
          </p:cNvSpPr>
          <p:nvPr/>
        </p:nvSpPr>
        <p:spPr bwMode="auto">
          <a:xfrm>
            <a:off x="702945" y="4022293"/>
            <a:ext cx="1134999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May require you to write code to perform the conversion</a:t>
            </a:r>
            <a:endParaRPr lang="en-GB" altLang="en-US" b="0" dirty="0">
              <a:solidFill>
                <a:schemeClr val="bg1"/>
              </a:solidFill>
              <a:latin typeface="+mn-lt"/>
            </a:endParaRPr>
          </a:p>
        </p:txBody>
      </p:sp>
      <p:sp>
        <p:nvSpPr>
          <p:cNvPr id="31" name="AutoShape 25"/>
          <p:cNvSpPr>
            <a:spLocks noChangeArrowheads="1"/>
          </p:cNvSpPr>
          <p:nvPr/>
        </p:nvSpPr>
        <p:spPr bwMode="auto">
          <a:xfrm>
            <a:off x="312896" y="3512128"/>
            <a:ext cx="41619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b="1" dirty="0">
                <a:solidFill>
                  <a:schemeClr val="bg1"/>
                </a:solidFill>
                <a:cs typeface="Arial" charset="0"/>
              </a:rPr>
              <a:t>Explicit conversion</a:t>
            </a:r>
          </a:p>
        </p:txBody>
      </p:sp>
      <p:sp>
        <p:nvSpPr>
          <p:cNvPr id="32" name="AutoShape 3"/>
          <p:cNvSpPr>
            <a:spLocks noChangeArrowheads="1"/>
          </p:cNvSpPr>
          <p:nvPr/>
        </p:nvSpPr>
        <p:spPr bwMode="auto">
          <a:xfrm>
            <a:off x="807958" y="4419600"/>
            <a:ext cx="10955655" cy="2082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solidFill>
                  <a:schemeClr val="bg1"/>
                </a:solidFill>
                <a:cs typeface="Arial" charset="0"/>
              </a:rPr>
              <a:t>DataType</a:t>
            </a:r>
            <a:r>
              <a:rPr lang="en-US" sz="1600" b="0" dirty="0">
                <a:solidFill>
                  <a:schemeClr val="bg1"/>
                </a:solidFill>
                <a:cs typeface="Arial" charset="0"/>
              </a:rPr>
              <a:t> variableName1 = (</a:t>
            </a:r>
            <a:r>
              <a:rPr lang="en-US" sz="1600" b="0" dirty="0" err="1">
                <a:solidFill>
                  <a:schemeClr val="bg1"/>
                </a:solidFill>
                <a:cs typeface="Arial" charset="0"/>
              </a:rPr>
              <a:t>castDataType</a:t>
            </a:r>
            <a:r>
              <a:rPr lang="en-US" sz="1600" b="0" dirty="0">
                <a:solidFill>
                  <a:schemeClr val="bg1"/>
                </a:solidFill>
                <a:cs typeface="Arial" charset="0"/>
              </a:rPr>
              <a:t>) variableName2;</a:t>
            </a:r>
          </a:p>
          <a:p>
            <a:pPr>
              <a:defRPr/>
            </a:pPr>
            <a:r>
              <a:rPr lang="en-US" sz="1600" b="0" dirty="0">
                <a:solidFill>
                  <a:schemeClr val="bg1"/>
                </a:solidFill>
                <a:cs typeface="Arial" charset="0"/>
              </a:rPr>
              <a:t>…</a:t>
            </a:r>
          </a:p>
          <a:p>
            <a:pPr>
              <a:defRPr/>
            </a:pPr>
            <a:r>
              <a:rPr lang="en-US" sz="1600" b="1" dirty="0" err="1">
                <a:solidFill>
                  <a:srgbClr val="0000FF"/>
                </a:solidFill>
                <a:highlight>
                  <a:srgbClr val="FFFFFF"/>
                </a:highlight>
                <a:latin typeface="Consolas"/>
              </a:rPr>
              <a:t>int</a:t>
            </a:r>
            <a:r>
              <a:rPr lang="en-US" sz="1600" b="1" dirty="0">
                <a:solidFill>
                  <a:srgbClr val="000000"/>
                </a:solidFill>
                <a:highlight>
                  <a:srgbClr val="FFFFFF"/>
                </a:highlight>
                <a:latin typeface="Consolas"/>
              </a:rPr>
              <a:t> count = </a:t>
            </a:r>
            <a:r>
              <a:rPr lang="en-US" sz="1600" b="1" dirty="0">
                <a:solidFill>
                  <a:srgbClr val="2B91AF"/>
                </a:solidFill>
                <a:highlight>
                  <a:srgbClr val="FFFFFF"/>
                </a:highlight>
                <a:latin typeface="Consolas"/>
              </a:rPr>
              <a:t>Convert</a:t>
            </a:r>
            <a:r>
              <a:rPr lang="en-US" sz="1600" b="1" dirty="0">
                <a:solidFill>
                  <a:srgbClr val="000000"/>
                </a:solidFill>
                <a:highlight>
                  <a:srgbClr val="FFFFFF"/>
                </a:highlight>
                <a:latin typeface="Consolas"/>
              </a:rPr>
              <a:t>.ToInt32(</a:t>
            </a:r>
            <a:r>
              <a:rPr lang="en-US" sz="1600" b="1" dirty="0">
                <a:solidFill>
                  <a:srgbClr val="A31515"/>
                </a:solidFill>
                <a:highlight>
                  <a:srgbClr val="FFFFFF"/>
                </a:highlight>
                <a:latin typeface="Consolas"/>
              </a:rPr>
              <a:t>"1234</a:t>
            </a:r>
            <a:r>
              <a:rPr lang="en-US" sz="1600" b="1" dirty="0" smtClean="0">
                <a:solidFill>
                  <a:srgbClr val="A31515"/>
                </a:solidFill>
                <a:highlight>
                  <a:srgbClr val="FFFFFF"/>
                </a:highlight>
                <a:latin typeface="Consolas"/>
              </a:rPr>
              <a:t>"</a:t>
            </a:r>
            <a:r>
              <a:rPr lang="en-US" sz="1600" b="1" dirty="0" smtClean="0">
                <a:solidFill>
                  <a:srgbClr val="000000"/>
                </a:solidFill>
                <a:highlight>
                  <a:srgbClr val="FFFFFF"/>
                </a:highlight>
                <a:latin typeface="Consolas"/>
              </a:rPr>
              <a:t>)</a:t>
            </a:r>
            <a:r>
              <a:rPr lang="en-US" sz="1600" dirty="0" smtClean="0">
                <a:solidFill>
                  <a:srgbClr val="000000"/>
                </a:solidFill>
                <a:highlight>
                  <a:srgbClr val="FFFFFF"/>
                </a:highlight>
                <a:latin typeface="Consolas"/>
              </a:rPr>
              <a:t>;</a:t>
            </a:r>
          </a:p>
          <a:p>
            <a:pPr>
              <a:defRPr/>
            </a:pPr>
            <a:r>
              <a:rPr lang="en-GB" sz="1600" b="0" dirty="0" smtClean="0">
                <a:solidFill>
                  <a:schemeClr val="bg1"/>
                </a:solidFill>
                <a:cs typeface="Arial" charset="0"/>
              </a:rPr>
              <a:t>...</a:t>
            </a:r>
            <a:endParaRPr lang="en-GB" sz="1600" b="0" dirty="0">
              <a:solidFill>
                <a:schemeClr val="bg1"/>
              </a:solidFill>
              <a:cs typeface="Arial" charset="0"/>
            </a:endParaRPr>
          </a:p>
          <a:p>
            <a:r>
              <a:rPr lang="en-US" sz="1600" b="1" dirty="0" err="1">
                <a:solidFill>
                  <a:srgbClr val="0000FF"/>
                </a:solidFill>
                <a:highlight>
                  <a:srgbClr val="FFFFFF"/>
                </a:highlight>
                <a:latin typeface="Consolas"/>
              </a:rPr>
              <a:t>int</a:t>
            </a:r>
            <a:r>
              <a:rPr lang="en-US" sz="1600" b="1" dirty="0">
                <a:solidFill>
                  <a:srgbClr val="000000"/>
                </a:solidFill>
                <a:highlight>
                  <a:srgbClr val="FFFFFF"/>
                </a:highlight>
                <a:latin typeface="Consolas"/>
              </a:rPr>
              <a:t> number = 0;</a:t>
            </a:r>
          </a:p>
          <a:p>
            <a:r>
              <a:rPr lang="en-US" sz="1600" b="1" dirty="0" smtClean="0">
                <a:solidFill>
                  <a:srgbClr val="0000FF"/>
                </a:solidFill>
                <a:highlight>
                  <a:srgbClr val="FFFFFF"/>
                </a:highlight>
                <a:latin typeface="Consolas"/>
              </a:rPr>
              <a:t>if</a:t>
            </a:r>
            <a:r>
              <a:rPr lang="en-US" sz="1600" b="1" dirty="0" smtClean="0">
                <a:solidFill>
                  <a:srgbClr val="000000"/>
                </a:solidFill>
                <a:highlight>
                  <a:srgbClr val="FFFFFF"/>
                </a:highlight>
                <a:latin typeface="Consolas"/>
              </a:rPr>
              <a:t> </a:t>
            </a:r>
            <a:r>
              <a:rPr lang="en-US" sz="1600" b="1" dirty="0">
                <a:solidFill>
                  <a:srgbClr val="000000"/>
                </a:solidFill>
                <a:highlight>
                  <a:srgbClr val="FFFFFF"/>
                </a:highlight>
                <a:latin typeface="Consolas"/>
              </a:rPr>
              <a:t>(</a:t>
            </a:r>
            <a:r>
              <a:rPr lang="en-US" sz="1600" b="1" dirty="0" err="1">
                <a:solidFill>
                  <a:srgbClr val="0000FF"/>
                </a:solidFill>
                <a:highlight>
                  <a:srgbClr val="FFFFFF"/>
                </a:highlight>
                <a:latin typeface="Consolas"/>
              </a:rPr>
              <a:t>int</a:t>
            </a:r>
            <a:r>
              <a:rPr lang="en-US" sz="1600" b="1" dirty="0" err="1">
                <a:solidFill>
                  <a:srgbClr val="000000"/>
                </a:solidFill>
                <a:highlight>
                  <a:srgbClr val="FFFFFF"/>
                </a:highlight>
                <a:latin typeface="Consolas"/>
              </a:rPr>
              <a:t>.TryParse</a:t>
            </a:r>
            <a:r>
              <a:rPr lang="en-US" sz="1600" b="1" dirty="0">
                <a:solidFill>
                  <a:srgbClr val="000000"/>
                </a:solidFill>
                <a:highlight>
                  <a:srgbClr val="FFFFFF"/>
                </a:highlight>
                <a:latin typeface="Consolas"/>
              </a:rPr>
              <a:t>(</a:t>
            </a:r>
            <a:r>
              <a:rPr lang="en-US" sz="1600" b="1" dirty="0">
                <a:solidFill>
                  <a:srgbClr val="A31515"/>
                </a:solidFill>
                <a:highlight>
                  <a:srgbClr val="FFFFFF"/>
                </a:highlight>
                <a:latin typeface="Consolas"/>
              </a:rPr>
              <a:t>"1234"</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out</a:t>
            </a:r>
            <a:r>
              <a:rPr lang="en-US" sz="1600" b="1" dirty="0">
                <a:solidFill>
                  <a:srgbClr val="000000"/>
                </a:solidFill>
                <a:highlight>
                  <a:srgbClr val="FFFFFF"/>
                </a:highlight>
                <a:latin typeface="Consolas"/>
              </a:rPr>
              <a:t> number)) {</a:t>
            </a:r>
            <a:r>
              <a:rPr lang="en-US" sz="1600" b="1" dirty="0">
                <a:solidFill>
                  <a:srgbClr val="008000"/>
                </a:solidFill>
                <a:highlight>
                  <a:srgbClr val="FFFFFF"/>
                </a:highlight>
                <a:latin typeface="Consolas"/>
              </a:rPr>
              <a:t>// Conversion succeeded </a:t>
            </a:r>
            <a:r>
              <a:rPr lang="en-US" sz="1600" dirty="0">
                <a:solidFill>
                  <a:srgbClr val="008000"/>
                </a:solidFill>
                <a:highlight>
                  <a:srgbClr val="FFFFFF"/>
                </a:highlight>
                <a:latin typeface="Consolas"/>
              </a:rPr>
              <a:t>}</a:t>
            </a:r>
            <a:endParaRPr lang="en-GB" sz="1600" dirty="0">
              <a:solidFill>
                <a:schemeClr val="bg1"/>
              </a:solidFill>
              <a:cs typeface="Arial" charset="0"/>
            </a:endParaRPr>
          </a:p>
        </p:txBody>
      </p:sp>
    </p:spTree>
    <p:extLst>
      <p:ext uri="{BB962C8B-B14F-4D97-AF65-F5344CB8AC3E}">
        <p14:creationId xmlns:p14="http://schemas.microsoft.com/office/powerpoint/2010/main" val="1445360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2400"/>
            <a:ext cx="11799191" cy="896552"/>
          </a:xfrm>
        </p:spPr>
        <p:txBody>
          <a:bodyPr/>
          <a:lstStyle/>
          <a:p>
            <a:r>
              <a:rPr lang="en-US" dirty="0" smtClean="0"/>
              <a:t>Topics</a:t>
            </a:r>
            <a:endParaRPr lang="en-US" dirty="0"/>
          </a:p>
        </p:txBody>
      </p:sp>
      <p:sp>
        <p:nvSpPr>
          <p:cNvPr id="3" name="Subtitle 2"/>
          <p:cNvSpPr>
            <a:spLocks noGrp="1"/>
          </p:cNvSpPr>
          <p:nvPr>
            <p:ph type="subTitle" idx="4294967295"/>
          </p:nvPr>
        </p:nvSpPr>
        <p:spPr>
          <a:xfrm>
            <a:off x="304800" y="1066800"/>
            <a:ext cx="11734800" cy="5181600"/>
          </a:xfrm>
        </p:spPr>
        <p:txBody>
          <a:bodyPr/>
          <a:lstStyle/>
          <a:p>
            <a:pPr marL="457200" indent="-457200">
              <a:buFont typeface="Arial" panose="020B0604020202020204" pitchFamily="34" charset="0"/>
              <a:buChar char="•"/>
            </a:pPr>
            <a:r>
              <a:rPr lang="en-US" sz="2400" dirty="0" smtClean="0">
                <a:latin typeface="+mn-lt"/>
              </a:rPr>
              <a:t>Introduction to C# as Programing Language</a:t>
            </a:r>
          </a:p>
          <a:p>
            <a:pPr marL="457200" indent="-457200">
              <a:buFont typeface="Arial" panose="020B0604020202020204" pitchFamily="34" charset="0"/>
              <a:buChar char="•"/>
            </a:pPr>
            <a:r>
              <a:rPr lang="en-US" sz="2400" dirty="0" smtClean="0">
                <a:latin typeface="+mn-lt"/>
              </a:rPr>
              <a:t>Variables and DataTypes</a:t>
            </a:r>
          </a:p>
          <a:p>
            <a:pPr marL="457200" indent="-457200">
              <a:buFont typeface="Arial" panose="020B0604020202020204" pitchFamily="34" charset="0"/>
              <a:buChar char="•"/>
            </a:pPr>
            <a:r>
              <a:rPr lang="en-US" sz="2400" dirty="0" smtClean="0">
                <a:latin typeface="+mn-lt"/>
              </a:rPr>
              <a:t>Common Type System and Common Language Specifications</a:t>
            </a:r>
          </a:p>
          <a:p>
            <a:pPr marL="457200" indent="-457200">
              <a:buFont typeface="Arial" panose="020B0604020202020204" pitchFamily="34" charset="0"/>
              <a:buChar char="•"/>
            </a:pPr>
            <a:r>
              <a:rPr lang="en-US" sz="2400" dirty="0" smtClean="0">
                <a:latin typeface="+mn-lt"/>
              </a:rPr>
              <a:t>Boxing and Unboxing</a:t>
            </a:r>
          </a:p>
          <a:p>
            <a:pPr marL="457200" indent="-457200">
              <a:buFont typeface="Arial" panose="020B0604020202020204" pitchFamily="34" charset="0"/>
              <a:buChar char="•"/>
            </a:pPr>
            <a:r>
              <a:rPr lang="en-US" sz="2400" dirty="0" smtClean="0">
                <a:latin typeface="+mn-lt"/>
              </a:rPr>
              <a:t>Expressions and Operators in C#</a:t>
            </a:r>
          </a:p>
          <a:p>
            <a:pPr marL="457200" indent="-457200">
              <a:buFont typeface="Arial" panose="020B0604020202020204" pitchFamily="34" charset="0"/>
              <a:buChar char="•"/>
            </a:pPr>
            <a:r>
              <a:rPr lang="en-US" sz="2400" dirty="0" smtClean="0">
                <a:latin typeface="+mn-lt"/>
              </a:rPr>
              <a:t>Arrays in C#</a:t>
            </a:r>
          </a:p>
          <a:p>
            <a:pPr marL="457200" indent="-457200">
              <a:buFont typeface="Arial" panose="020B0604020202020204" pitchFamily="34" charset="0"/>
              <a:buChar char="•"/>
            </a:pPr>
            <a:r>
              <a:rPr lang="en-US" sz="2400" dirty="0" smtClean="0">
                <a:latin typeface="+mn-lt"/>
              </a:rPr>
              <a:t>Conditional Constructs in C#</a:t>
            </a:r>
          </a:p>
          <a:p>
            <a:endParaRPr lang="en-US" dirty="0" smtClean="0"/>
          </a:p>
          <a:p>
            <a:endParaRPr lang="en-US" dirty="0" smtClean="0"/>
          </a:p>
          <a:p>
            <a:endParaRPr lang="en-US" dirty="0"/>
          </a:p>
        </p:txBody>
      </p:sp>
    </p:spTree>
    <p:extLst>
      <p:ext uri="{BB962C8B-B14F-4D97-AF65-F5344CB8AC3E}">
        <p14:creationId xmlns:p14="http://schemas.microsoft.com/office/powerpoint/2010/main" val="29083770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title"/>
          </p:nvPr>
        </p:nvSpPr>
        <p:spPr/>
        <p:txBody>
          <a:bodyPr/>
          <a:lstStyle/>
          <a:p>
            <a:pPr eaLnBrk="1" hangingPunct="1"/>
            <a:r>
              <a:rPr lang="en-US" altLang="en-US" dirty="0" smtClean="0"/>
              <a:t>Read-Only Variables and Constants</a:t>
            </a:r>
          </a:p>
        </p:txBody>
      </p:sp>
      <p:sp>
        <p:nvSpPr>
          <p:cNvPr id="3" name="AutoShape 24"/>
          <p:cNvSpPr>
            <a:spLocks noChangeArrowheads="1"/>
          </p:cNvSpPr>
          <p:nvPr/>
        </p:nvSpPr>
        <p:spPr bwMode="auto">
          <a:xfrm>
            <a:off x="385762" y="1332347"/>
            <a:ext cx="11590020" cy="23495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1268" name="Rectangle 3"/>
          <p:cNvSpPr>
            <a:spLocks noChangeArrowheads="1"/>
          </p:cNvSpPr>
          <p:nvPr/>
        </p:nvSpPr>
        <p:spPr bwMode="auto">
          <a:xfrm>
            <a:off x="584276" y="1643785"/>
            <a:ext cx="38994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Declared with the </a:t>
            </a:r>
            <a:r>
              <a:rPr lang="en-US" altLang="en-US" dirty="0" err="1">
                <a:solidFill>
                  <a:schemeClr val="bg1"/>
                </a:solidFill>
                <a:latin typeface="+mn-lt"/>
              </a:rPr>
              <a:t>readonly</a:t>
            </a:r>
            <a:r>
              <a:rPr lang="en-US" altLang="en-US" b="0" dirty="0">
                <a:solidFill>
                  <a:schemeClr val="bg1"/>
                </a:solidFill>
                <a:latin typeface="+mn-lt"/>
              </a:rPr>
              <a:t> keyword</a:t>
            </a:r>
            <a:endParaRPr lang="en-GB" altLang="en-US" b="0" dirty="0">
              <a:solidFill>
                <a:schemeClr val="bg1"/>
              </a:solidFill>
              <a:latin typeface="+mn-lt"/>
            </a:endParaRPr>
          </a:p>
        </p:txBody>
      </p:sp>
      <p:sp>
        <p:nvSpPr>
          <p:cNvPr id="5" name="AutoShape 25"/>
          <p:cNvSpPr>
            <a:spLocks noChangeArrowheads="1"/>
          </p:cNvSpPr>
          <p:nvPr/>
        </p:nvSpPr>
        <p:spPr bwMode="auto">
          <a:xfrm>
            <a:off x="299389" y="1114427"/>
            <a:ext cx="41619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b="1" dirty="0">
                <a:solidFill>
                  <a:schemeClr val="bg1"/>
                </a:solidFill>
                <a:cs typeface="Arial" charset="0"/>
              </a:rPr>
              <a:t>Read-only variables</a:t>
            </a:r>
          </a:p>
        </p:txBody>
      </p:sp>
      <p:sp>
        <p:nvSpPr>
          <p:cNvPr id="6" name="AutoShape 3"/>
          <p:cNvSpPr>
            <a:spLocks noChangeArrowheads="1"/>
          </p:cNvSpPr>
          <p:nvPr/>
        </p:nvSpPr>
        <p:spPr bwMode="auto">
          <a:xfrm>
            <a:off x="769879" y="2472461"/>
            <a:ext cx="10955655" cy="1092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dirty="0">
                <a:solidFill>
                  <a:srgbClr val="000000"/>
                </a:solidFill>
                <a:highlight>
                  <a:srgbClr val="FFFFFF"/>
                </a:highlight>
                <a:latin typeface="Consolas"/>
              </a:rPr>
              <a:t> </a:t>
            </a:r>
            <a:r>
              <a:rPr lang="en-US" b="1" dirty="0" err="1">
                <a:solidFill>
                  <a:srgbClr val="0000FF"/>
                </a:solidFill>
                <a:highlight>
                  <a:srgbClr val="FFFFFF"/>
                </a:highlight>
                <a:latin typeface="Consolas"/>
              </a:rPr>
              <a:t>readonly</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string</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currentDateTime</a:t>
            </a:r>
            <a:r>
              <a:rPr lang="en-US" b="1" dirty="0">
                <a:solidFill>
                  <a:srgbClr val="000000"/>
                </a:solidFill>
                <a:highlight>
                  <a:srgbClr val="FFFFFF"/>
                </a:highlight>
                <a:latin typeface="Consolas"/>
              </a:rPr>
              <a:t> = </a:t>
            </a:r>
            <a:r>
              <a:rPr lang="en-US" b="1" dirty="0" err="1">
                <a:solidFill>
                  <a:srgbClr val="2B91AF"/>
                </a:solidFill>
                <a:highlight>
                  <a:srgbClr val="FFFFFF"/>
                </a:highlight>
                <a:latin typeface="Consolas"/>
              </a:rPr>
              <a:t>DateTime</a:t>
            </a:r>
            <a:r>
              <a:rPr lang="en-US" b="1" dirty="0" err="1">
                <a:solidFill>
                  <a:srgbClr val="000000"/>
                </a:solidFill>
                <a:highlight>
                  <a:srgbClr val="FFFFFF"/>
                </a:highlight>
                <a:latin typeface="Consolas"/>
              </a:rPr>
              <a:t>.Now.ToString</a:t>
            </a:r>
            <a:r>
              <a:rPr lang="en-US" b="1" dirty="0">
                <a:solidFill>
                  <a:srgbClr val="000000"/>
                </a:solidFill>
                <a:highlight>
                  <a:srgbClr val="FFFFFF"/>
                </a:highlight>
                <a:latin typeface="Consolas"/>
              </a:rPr>
              <a:t>();</a:t>
            </a:r>
            <a:endParaRPr lang="en-GB" b="1" dirty="0">
              <a:solidFill>
                <a:schemeClr val="bg1"/>
              </a:solidFill>
              <a:cs typeface="Arial" charset="0"/>
            </a:endParaRPr>
          </a:p>
        </p:txBody>
      </p:sp>
      <p:sp>
        <p:nvSpPr>
          <p:cNvPr id="7" name="AutoShape 24"/>
          <p:cNvSpPr>
            <a:spLocks noChangeArrowheads="1"/>
          </p:cNvSpPr>
          <p:nvPr/>
        </p:nvSpPr>
        <p:spPr bwMode="auto">
          <a:xfrm>
            <a:off x="452697" y="4025036"/>
            <a:ext cx="1159002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8" name="AutoShape 25"/>
          <p:cNvSpPr>
            <a:spLocks noChangeArrowheads="1"/>
          </p:cNvSpPr>
          <p:nvPr/>
        </p:nvSpPr>
        <p:spPr bwMode="auto">
          <a:xfrm>
            <a:off x="320881" y="3807548"/>
            <a:ext cx="41619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dirty="0">
                <a:cs typeface="Arial" charset="0"/>
              </a:rPr>
              <a:t>	</a:t>
            </a:r>
            <a:r>
              <a:rPr lang="en-US" b="1" dirty="0">
                <a:solidFill>
                  <a:schemeClr val="bg1"/>
                </a:solidFill>
                <a:cs typeface="Arial" charset="0"/>
              </a:rPr>
              <a:t>Constants</a:t>
            </a:r>
          </a:p>
        </p:txBody>
      </p:sp>
      <p:sp>
        <p:nvSpPr>
          <p:cNvPr id="9" name="AutoShape 3"/>
          <p:cNvSpPr>
            <a:spLocks noChangeArrowheads="1"/>
          </p:cNvSpPr>
          <p:nvPr/>
        </p:nvSpPr>
        <p:spPr bwMode="auto">
          <a:xfrm>
            <a:off x="769879" y="5105400"/>
            <a:ext cx="10955655" cy="12446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00"/>
                </a:solidFill>
                <a:highlight>
                  <a:srgbClr val="FFFFFF"/>
                </a:highlight>
                <a:latin typeface="Consolas"/>
              </a:rPr>
              <a:t> </a:t>
            </a:r>
            <a:r>
              <a:rPr lang="en-US" sz="1600" b="1" dirty="0" err="1">
                <a:solidFill>
                  <a:srgbClr val="0000FF"/>
                </a:solidFill>
                <a:highlight>
                  <a:srgbClr val="FFFFFF"/>
                </a:highlight>
                <a:latin typeface="Consolas"/>
              </a:rPr>
              <a:t>const</a:t>
            </a:r>
            <a:r>
              <a:rPr lang="en-US" sz="1600" b="1" dirty="0">
                <a:solidFill>
                  <a:srgbClr val="000000"/>
                </a:solidFill>
                <a:highlight>
                  <a:srgbClr val="FFFFFF"/>
                </a:highlight>
                <a:latin typeface="Consolas"/>
              </a:rPr>
              <a:t> </a:t>
            </a:r>
            <a:r>
              <a:rPr lang="en-US" sz="1600" b="1" dirty="0">
                <a:solidFill>
                  <a:srgbClr val="0000FF"/>
                </a:solidFill>
                <a:highlight>
                  <a:srgbClr val="FFFFFF"/>
                </a:highlight>
                <a:latin typeface="Consolas"/>
              </a:rPr>
              <a:t>double</a:t>
            </a:r>
            <a:r>
              <a:rPr lang="en-US" sz="1600" b="1" dirty="0">
                <a:solidFill>
                  <a:srgbClr val="000000"/>
                </a:solidFill>
                <a:highlight>
                  <a:srgbClr val="FFFFFF"/>
                </a:highlight>
                <a:latin typeface="Consolas"/>
              </a:rPr>
              <a:t> PI = 3.14159;</a:t>
            </a:r>
          </a:p>
          <a:p>
            <a:r>
              <a:rPr lang="en-US" sz="1600" b="1" dirty="0">
                <a:solidFill>
                  <a:srgbClr val="000000"/>
                </a:solidFill>
                <a:highlight>
                  <a:srgbClr val="FFFFFF"/>
                </a:highlight>
                <a:latin typeface="Consolas"/>
              </a:rPr>
              <a:t> </a:t>
            </a:r>
            <a:r>
              <a:rPr lang="en-US" sz="1600" b="1" dirty="0" err="1" smtClean="0">
                <a:solidFill>
                  <a:srgbClr val="0000FF"/>
                </a:solidFill>
                <a:highlight>
                  <a:srgbClr val="FFFFFF"/>
                </a:highlight>
                <a:latin typeface="Consolas"/>
              </a:rPr>
              <a:t>int</a:t>
            </a:r>
            <a:r>
              <a:rPr lang="en-US" sz="1600" b="1" dirty="0" smtClean="0">
                <a:solidFill>
                  <a:srgbClr val="000000"/>
                </a:solidFill>
                <a:highlight>
                  <a:srgbClr val="FFFFFF"/>
                </a:highlight>
                <a:latin typeface="Consolas"/>
              </a:rPr>
              <a:t> </a:t>
            </a:r>
            <a:r>
              <a:rPr lang="en-US" sz="1600" b="1" dirty="0">
                <a:solidFill>
                  <a:srgbClr val="000000"/>
                </a:solidFill>
                <a:highlight>
                  <a:srgbClr val="FFFFFF"/>
                </a:highlight>
                <a:latin typeface="Consolas"/>
              </a:rPr>
              <a:t>radius = 5;</a:t>
            </a:r>
          </a:p>
          <a:p>
            <a:r>
              <a:rPr lang="en-US" sz="1600" b="1" dirty="0">
                <a:solidFill>
                  <a:srgbClr val="000000"/>
                </a:solidFill>
                <a:highlight>
                  <a:srgbClr val="FFFFFF"/>
                </a:highlight>
                <a:latin typeface="Consolas"/>
              </a:rPr>
              <a:t> </a:t>
            </a:r>
            <a:r>
              <a:rPr lang="en-US" sz="1600" b="1" dirty="0" smtClean="0">
                <a:solidFill>
                  <a:srgbClr val="0000FF"/>
                </a:solidFill>
                <a:highlight>
                  <a:srgbClr val="FFFFFF"/>
                </a:highlight>
                <a:latin typeface="Consolas"/>
              </a:rPr>
              <a:t>double</a:t>
            </a:r>
            <a:r>
              <a:rPr lang="en-US" sz="1600" b="1" dirty="0" smtClean="0">
                <a:solidFill>
                  <a:srgbClr val="000000"/>
                </a:solidFill>
                <a:highlight>
                  <a:srgbClr val="FFFFFF"/>
                </a:highlight>
                <a:latin typeface="Consolas"/>
              </a:rPr>
              <a:t> </a:t>
            </a:r>
            <a:r>
              <a:rPr lang="en-US" sz="1600" b="1" dirty="0">
                <a:solidFill>
                  <a:srgbClr val="000000"/>
                </a:solidFill>
                <a:highlight>
                  <a:srgbClr val="FFFFFF"/>
                </a:highlight>
                <a:latin typeface="Consolas"/>
              </a:rPr>
              <a:t>area = PI * radius * radius;</a:t>
            </a:r>
          </a:p>
          <a:p>
            <a:r>
              <a:rPr lang="fr-FR" sz="1600" b="1" dirty="0">
                <a:solidFill>
                  <a:srgbClr val="000000"/>
                </a:solidFill>
                <a:highlight>
                  <a:srgbClr val="FFFFFF"/>
                </a:highlight>
                <a:latin typeface="Consolas"/>
              </a:rPr>
              <a:t> </a:t>
            </a:r>
            <a:r>
              <a:rPr lang="fr-FR" sz="1600" b="1" dirty="0" smtClean="0">
                <a:solidFill>
                  <a:srgbClr val="0000FF"/>
                </a:solidFill>
                <a:highlight>
                  <a:srgbClr val="FFFFFF"/>
                </a:highlight>
                <a:latin typeface="Consolas"/>
              </a:rPr>
              <a:t>double</a:t>
            </a:r>
            <a:r>
              <a:rPr lang="fr-FR" sz="1600" b="1" dirty="0" smtClean="0">
                <a:solidFill>
                  <a:srgbClr val="000000"/>
                </a:solidFill>
                <a:highlight>
                  <a:srgbClr val="FFFFFF"/>
                </a:highlight>
                <a:latin typeface="Consolas"/>
              </a:rPr>
              <a:t> </a:t>
            </a:r>
            <a:r>
              <a:rPr lang="fr-FR" sz="1600" b="1" dirty="0" err="1">
                <a:solidFill>
                  <a:srgbClr val="000000"/>
                </a:solidFill>
                <a:highlight>
                  <a:srgbClr val="FFFFFF"/>
                </a:highlight>
                <a:latin typeface="Consolas"/>
              </a:rPr>
              <a:t>circumference</a:t>
            </a:r>
            <a:r>
              <a:rPr lang="fr-FR" sz="1600" b="1" dirty="0">
                <a:solidFill>
                  <a:srgbClr val="000000"/>
                </a:solidFill>
                <a:highlight>
                  <a:srgbClr val="FFFFFF"/>
                </a:highlight>
                <a:latin typeface="Consolas"/>
              </a:rPr>
              <a:t> = 2 * PI * radius</a:t>
            </a:r>
            <a:r>
              <a:rPr lang="fr-FR" sz="1600" dirty="0">
                <a:solidFill>
                  <a:srgbClr val="000000"/>
                </a:solidFill>
                <a:highlight>
                  <a:srgbClr val="FFFFFF"/>
                </a:highlight>
                <a:latin typeface="Consolas"/>
              </a:rPr>
              <a:t>;</a:t>
            </a:r>
            <a:endParaRPr lang="en-GB" sz="1600" b="0" dirty="0">
              <a:solidFill>
                <a:schemeClr val="bg1"/>
              </a:solidFill>
              <a:cs typeface="Arial" charset="0"/>
            </a:endParaRPr>
          </a:p>
        </p:txBody>
      </p:sp>
      <p:sp>
        <p:nvSpPr>
          <p:cNvPr id="11274" name="Rectangle 9"/>
          <p:cNvSpPr>
            <a:spLocks noChangeArrowheads="1"/>
          </p:cNvSpPr>
          <p:nvPr/>
        </p:nvSpPr>
        <p:spPr bwMode="auto">
          <a:xfrm>
            <a:off x="606667" y="4264026"/>
            <a:ext cx="46898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Declared with the </a:t>
            </a:r>
            <a:r>
              <a:rPr lang="en-US" altLang="en-US" dirty="0" err="1">
                <a:solidFill>
                  <a:schemeClr val="bg1"/>
                </a:solidFill>
                <a:latin typeface="+mn-lt"/>
              </a:rPr>
              <a:t>const</a:t>
            </a:r>
            <a:r>
              <a:rPr lang="en-US" altLang="en-US" dirty="0">
                <a:solidFill>
                  <a:schemeClr val="bg1"/>
                </a:solidFill>
                <a:latin typeface="+mn-lt"/>
              </a:rPr>
              <a:t> </a:t>
            </a:r>
            <a:r>
              <a:rPr lang="en-US" altLang="en-US" b="0" dirty="0">
                <a:solidFill>
                  <a:schemeClr val="bg1"/>
                </a:solidFill>
                <a:latin typeface="+mn-lt"/>
              </a:rPr>
              <a:t>keyword</a:t>
            </a:r>
            <a:endParaRPr lang="en-GB" altLang="en-US" b="0" dirty="0">
              <a:solidFill>
                <a:schemeClr val="bg1"/>
              </a:solidFill>
              <a:latin typeface="+mn-lt"/>
            </a:endParaRPr>
          </a:p>
        </p:txBody>
      </p:sp>
      <p:sp>
        <p:nvSpPr>
          <p:cNvPr id="11275" name="Rectangle 10"/>
          <p:cNvSpPr>
            <a:spLocks noChangeArrowheads="1"/>
          </p:cNvSpPr>
          <p:nvPr/>
        </p:nvSpPr>
        <p:spPr bwMode="auto">
          <a:xfrm>
            <a:off x="618912" y="2013117"/>
            <a:ext cx="23326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Initialized at run time</a:t>
            </a:r>
            <a:endParaRPr lang="en-GB" altLang="en-US" b="0" dirty="0">
              <a:solidFill>
                <a:schemeClr val="bg1"/>
              </a:solidFill>
              <a:latin typeface="+mn-lt"/>
            </a:endParaRPr>
          </a:p>
        </p:txBody>
      </p:sp>
      <p:sp>
        <p:nvSpPr>
          <p:cNvPr id="11276" name="Rectangle 11"/>
          <p:cNvSpPr>
            <a:spLocks noChangeArrowheads="1"/>
          </p:cNvSpPr>
          <p:nvPr/>
        </p:nvSpPr>
        <p:spPr bwMode="auto">
          <a:xfrm>
            <a:off x="606667" y="4633358"/>
            <a:ext cx="28023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Initialized at compile time</a:t>
            </a:r>
            <a:endParaRPr lang="en-GB" altLang="en-US" b="0" dirty="0">
              <a:solidFill>
                <a:schemeClr val="bg1"/>
              </a:solidFill>
              <a:latin typeface="+mn-lt"/>
            </a:endParaRPr>
          </a:p>
        </p:txBody>
      </p:sp>
    </p:spTree>
    <p:extLst>
      <p:ext uri="{BB962C8B-B14F-4D97-AF65-F5344CB8AC3E}">
        <p14:creationId xmlns:p14="http://schemas.microsoft.com/office/powerpoint/2010/main" val="2318729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smtClean="0">
                <a:latin typeface="+mn-lt"/>
              </a:rPr>
              <a:t>1. You </a:t>
            </a:r>
            <a:r>
              <a:rPr lang="en-US" sz="2400" dirty="0">
                <a:latin typeface="+mn-lt"/>
              </a:rPr>
              <a:t>are developing an application for Blue Diamond Corporation in which you have declared a variable to store the age of customers for registration purpose as </a:t>
            </a:r>
            <a:r>
              <a:rPr lang="en-US" sz="2400" dirty="0" err="1">
                <a:latin typeface="+mn-lt"/>
              </a:rPr>
              <a:t>int</a:t>
            </a:r>
            <a:r>
              <a:rPr lang="en-US" sz="2400" dirty="0">
                <a:latin typeface="+mn-lt"/>
              </a:rPr>
              <a:t> </a:t>
            </a:r>
            <a:r>
              <a:rPr lang="en-US" sz="2400" dirty="0" smtClean="0">
                <a:latin typeface="+mn-lt"/>
              </a:rPr>
              <a:t>datatype. What </a:t>
            </a:r>
            <a:r>
              <a:rPr lang="en-US" sz="2400" dirty="0">
                <a:latin typeface="+mn-lt"/>
              </a:rPr>
              <a:t>will be the CTS type  that corresponds to </a:t>
            </a:r>
            <a:r>
              <a:rPr lang="en-US" sz="2400" dirty="0" err="1">
                <a:latin typeface="+mn-lt"/>
              </a:rPr>
              <a:t>int</a:t>
            </a:r>
            <a:r>
              <a:rPr lang="en-US" sz="2400" dirty="0">
                <a:latin typeface="+mn-lt"/>
              </a:rPr>
              <a:t> in CLR. </a:t>
            </a:r>
            <a:endParaRPr lang="en-US" sz="2400" dirty="0" smtClean="0">
              <a:latin typeface="+mn-lt"/>
            </a:endParaRPr>
          </a:p>
          <a:p>
            <a:pPr marL="514350" indent="-514350">
              <a:buFont typeface="+mj-lt"/>
              <a:buAutoNum type="alphaLcParenR"/>
            </a:pPr>
            <a:r>
              <a:rPr lang="en-US" sz="2400" dirty="0">
                <a:latin typeface="+mn-lt"/>
              </a:rPr>
              <a:t>System.Int32</a:t>
            </a:r>
          </a:p>
          <a:p>
            <a:pPr marL="514350" indent="-514350">
              <a:buFont typeface="+mj-lt"/>
              <a:buAutoNum type="alphaLcParenR"/>
            </a:pPr>
            <a:r>
              <a:rPr lang="en-US" sz="2400" dirty="0" err="1">
                <a:latin typeface="+mn-lt"/>
              </a:rPr>
              <a:t>System.Integer</a:t>
            </a:r>
            <a:endParaRPr lang="en-US" sz="2400" dirty="0">
              <a:latin typeface="+mn-lt"/>
            </a:endParaRPr>
          </a:p>
          <a:p>
            <a:pPr marL="514350" indent="-514350">
              <a:buFont typeface="+mj-lt"/>
              <a:buAutoNum type="alphaLcParenR"/>
            </a:pPr>
            <a:r>
              <a:rPr lang="en-US" sz="2400" dirty="0" err="1">
                <a:latin typeface="+mn-lt"/>
              </a:rPr>
              <a:t>System.Object</a:t>
            </a:r>
            <a:endParaRPr lang="en-US" sz="2400" dirty="0">
              <a:latin typeface="+mn-lt"/>
            </a:endParaRPr>
          </a:p>
          <a:p>
            <a:pPr marL="514350" indent="-514350">
              <a:buFont typeface="+mj-lt"/>
              <a:buAutoNum type="alphaLcParenR"/>
            </a:pPr>
            <a:r>
              <a:rPr lang="en-US" sz="2400" dirty="0" err="1">
                <a:latin typeface="+mn-lt"/>
              </a:rPr>
              <a:t>System.ReferenceType</a:t>
            </a:r>
            <a:endParaRPr lang="en-US" sz="2400" dirty="0">
              <a:latin typeface="+mn-lt"/>
            </a:endParaRPr>
          </a:p>
        </p:txBody>
      </p:sp>
    </p:spTree>
    <p:extLst>
      <p:ext uri="{BB962C8B-B14F-4D97-AF65-F5344CB8AC3E}">
        <p14:creationId xmlns:p14="http://schemas.microsoft.com/office/powerpoint/2010/main" val="31809048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smtClean="0">
                <a:latin typeface="+mn-lt"/>
              </a:rPr>
              <a:t>1. You </a:t>
            </a:r>
            <a:r>
              <a:rPr lang="en-US" sz="2400" dirty="0">
                <a:latin typeface="+mn-lt"/>
              </a:rPr>
              <a:t>are developing an application for Blue Diamond Corporation in which you have declared a variable to store the age of customers for registration purpose as </a:t>
            </a:r>
            <a:r>
              <a:rPr lang="en-US" sz="2400" dirty="0" err="1">
                <a:latin typeface="+mn-lt"/>
              </a:rPr>
              <a:t>int</a:t>
            </a:r>
            <a:r>
              <a:rPr lang="en-US" sz="2400" dirty="0">
                <a:latin typeface="+mn-lt"/>
              </a:rPr>
              <a:t> </a:t>
            </a:r>
            <a:r>
              <a:rPr lang="en-US" sz="2400" dirty="0" smtClean="0">
                <a:latin typeface="+mn-lt"/>
              </a:rPr>
              <a:t>datatype. What </a:t>
            </a:r>
            <a:r>
              <a:rPr lang="en-US" sz="2400" dirty="0">
                <a:latin typeface="+mn-lt"/>
              </a:rPr>
              <a:t>will be the CTS type  that corresponds to </a:t>
            </a:r>
            <a:r>
              <a:rPr lang="en-US" sz="2400" dirty="0" err="1">
                <a:latin typeface="+mn-lt"/>
              </a:rPr>
              <a:t>int</a:t>
            </a:r>
            <a:r>
              <a:rPr lang="en-US" sz="2400" dirty="0">
                <a:latin typeface="+mn-lt"/>
              </a:rPr>
              <a:t> in CLR. </a:t>
            </a:r>
            <a:endParaRPr lang="en-US" sz="2400" dirty="0" smtClean="0">
              <a:latin typeface="+mn-lt"/>
            </a:endParaRPr>
          </a:p>
          <a:p>
            <a:pPr marL="514350" indent="-514350">
              <a:buFont typeface="+mj-lt"/>
              <a:buAutoNum type="alphaLcParenR"/>
            </a:pPr>
            <a:r>
              <a:rPr lang="en-US" sz="2400" dirty="0">
                <a:latin typeface="+mn-lt"/>
              </a:rPr>
              <a:t>System.Int32</a:t>
            </a:r>
          </a:p>
          <a:p>
            <a:pPr marL="514350" indent="-514350">
              <a:buFont typeface="+mj-lt"/>
              <a:buAutoNum type="alphaLcParenR"/>
            </a:pPr>
            <a:r>
              <a:rPr lang="en-US" sz="2400" dirty="0" err="1">
                <a:latin typeface="+mn-lt"/>
              </a:rPr>
              <a:t>System.Integer</a:t>
            </a:r>
            <a:endParaRPr lang="en-US" sz="2400" dirty="0">
              <a:latin typeface="+mn-lt"/>
            </a:endParaRPr>
          </a:p>
          <a:p>
            <a:pPr marL="514350" indent="-514350">
              <a:buFont typeface="+mj-lt"/>
              <a:buAutoNum type="alphaLcParenR"/>
            </a:pPr>
            <a:r>
              <a:rPr lang="en-US" sz="2400" dirty="0" err="1">
                <a:latin typeface="+mn-lt"/>
              </a:rPr>
              <a:t>System.Object</a:t>
            </a:r>
            <a:endParaRPr lang="en-US" sz="2400" dirty="0">
              <a:latin typeface="+mn-lt"/>
            </a:endParaRPr>
          </a:p>
          <a:p>
            <a:pPr marL="514350" indent="-514350">
              <a:buFont typeface="+mj-lt"/>
              <a:buAutoNum type="alphaLcParenR"/>
            </a:pPr>
            <a:r>
              <a:rPr lang="en-US" sz="2400" dirty="0" err="1">
                <a:latin typeface="+mn-lt"/>
              </a:rPr>
              <a:t>System.ReferenceType</a:t>
            </a:r>
            <a:endParaRPr lang="en-US" sz="2400" dirty="0">
              <a:latin typeface="+mn-lt"/>
            </a:endParaRPr>
          </a:p>
        </p:txBody>
      </p:sp>
      <p:sp>
        <p:nvSpPr>
          <p:cNvPr id="4" name="Rectangle 3"/>
          <p:cNvSpPr/>
          <p:nvPr/>
        </p:nvSpPr>
        <p:spPr bwMode="auto">
          <a:xfrm>
            <a:off x="152400" y="2362200"/>
            <a:ext cx="34290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014905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smtClean="0">
                <a:latin typeface="+mn-lt"/>
              </a:rPr>
              <a:t>1. </a:t>
            </a:r>
            <a:r>
              <a:rPr lang="en-US" sz="2400" dirty="0">
                <a:latin typeface="+mn-lt"/>
              </a:rPr>
              <a:t>"To fully interact with other objects regardless of the language they were implemented in, objects must expose to callers only those features that are common to all the languages they must interoperate with."</a:t>
            </a:r>
          </a:p>
          <a:p>
            <a:r>
              <a:rPr lang="en-US" sz="2400" dirty="0">
                <a:latin typeface="+mn-lt"/>
              </a:rPr>
              <a:t>Which feature of CLR is mentioning </a:t>
            </a:r>
            <a:r>
              <a:rPr lang="en-US" sz="2400" dirty="0" smtClean="0">
                <a:latin typeface="+mn-lt"/>
              </a:rPr>
              <a:t>here?</a:t>
            </a:r>
          </a:p>
          <a:p>
            <a:pPr marL="514350" indent="-514350">
              <a:buFont typeface="+mj-lt"/>
              <a:buAutoNum type="alphaLcParenR"/>
            </a:pPr>
            <a:r>
              <a:rPr lang="en-US" sz="2400" dirty="0">
                <a:latin typeface="+mn-lt"/>
              </a:rPr>
              <a:t>CLS</a:t>
            </a:r>
          </a:p>
          <a:p>
            <a:pPr marL="514350" indent="-514350">
              <a:buFont typeface="+mj-lt"/>
              <a:buAutoNum type="alphaLcParenR"/>
            </a:pPr>
            <a:r>
              <a:rPr lang="en-US" sz="2400" dirty="0">
                <a:latin typeface="+mn-lt"/>
              </a:rPr>
              <a:t>Garbage Collector</a:t>
            </a:r>
          </a:p>
          <a:p>
            <a:pPr marL="514350" indent="-514350">
              <a:buFont typeface="+mj-lt"/>
              <a:buAutoNum type="alphaLcParenR"/>
            </a:pPr>
            <a:r>
              <a:rPr lang="en-US" sz="2400" dirty="0">
                <a:latin typeface="+mn-lt"/>
              </a:rPr>
              <a:t> JIT</a:t>
            </a:r>
          </a:p>
          <a:p>
            <a:pPr marL="514350" indent="-514350">
              <a:buFont typeface="+mj-lt"/>
              <a:buAutoNum type="alphaLcParenR"/>
            </a:pPr>
            <a:r>
              <a:rPr lang="en-US" sz="2400" dirty="0">
                <a:latin typeface="+mn-lt"/>
              </a:rPr>
              <a:t>Class Loader</a:t>
            </a:r>
          </a:p>
        </p:txBody>
      </p:sp>
    </p:spTree>
    <p:extLst>
      <p:ext uri="{BB962C8B-B14F-4D97-AF65-F5344CB8AC3E}">
        <p14:creationId xmlns:p14="http://schemas.microsoft.com/office/powerpoint/2010/main" val="1583478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p:txBody>
          <a:bodyPr/>
          <a:lstStyle/>
          <a:p>
            <a:r>
              <a:rPr lang="en-US" sz="2400" dirty="0" smtClean="0">
                <a:latin typeface="+mn-lt"/>
              </a:rPr>
              <a:t>1. </a:t>
            </a:r>
            <a:r>
              <a:rPr lang="en-US" sz="2400" dirty="0">
                <a:latin typeface="+mn-lt"/>
              </a:rPr>
              <a:t>"To fully interact with other objects regardless of the language they were implemented in, objects must expose to callers only those features that are common to all the languages they must interoperate with."</a:t>
            </a:r>
          </a:p>
          <a:p>
            <a:r>
              <a:rPr lang="en-US" sz="2400" dirty="0">
                <a:latin typeface="+mn-lt"/>
              </a:rPr>
              <a:t>Which feature of CLR is mentioning </a:t>
            </a:r>
            <a:r>
              <a:rPr lang="en-US" sz="2400" dirty="0" smtClean="0">
                <a:latin typeface="+mn-lt"/>
              </a:rPr>
              <a:t>here?</a:t>
            </a:r>
          </a:p>
          <a:p>
            <a:pPr marL="514350" indent="-514350">
              <a:buFont typeface="+mj-lt"/>
              <a:buAutoNum type="alphaLcParenR"/>
            </a:pPr>
            <a:r>
              <a:rPr lang="en-US" sz="2400" dirty="0">
                <a:latin typeface="+mn-lt"/>
              </a:rPr>
              <a:t>CLS</a:t>
            </a:r>
          </a:p>
          <a:p>
            <a:pPr marL="514350" indent="-514350">
              <a:buFont typeface="+mj-lt"/>
              <a:buAutoNum type="alphaLcParenR"/>
            </a:pPr>
            <a:r>
              <a:rPr lang="en-US" sz="2400" dirty="0">
                <a:latin typeface="+mn-lt"/>
              </a:rPr>
              <a:t>Garbage Collector</a:t>
            </a:r>
          </a:p>
          <a:p>
            <a:pPr marL="514350" indent="-514350">
              <a:buFont typeface="+mj-lt"/>
              <a:buAutoNum type="alphaLcParenR"/>
            </a:pPr>
            <a:r>
              <a:rPr lang="en-US" sz="2400" dirty="0">
                <a:latin typeface="+mn-lt"/>
              </a:rPr>
              <a:t> JIT</a:t>
            </a:r>
          </a:p>
          <a:p>
            <a:pPr marL="514350" indent="-514350">
              <a:buFont typeface="+mj-lt"/>
              <a:buAutoNum type="alphaLcParenR"/>
            </a:pPr>
            <a:r>
              <a:rPr lang="en-US" sz="2400" dirty="0">
                <a:latin typeface="+mn-lt"/>
              </a:rPr>
              <a:t>Class Loader</a:t>
            </a:r>
          </a:p>
        </p:txBody>
      </p:sp>
      <p:sp>
        <p:nvSpPr>
          <p:cNvPr id="4" name="Rectangle 3"/>
          <p:cNvSpPr/>
          <p:nvPr/>
        </p:nvSpPr>
        <p:spPr bwMode="auto">
          <a:xfrm>
            <a:off x="152400" y="2895600"/>
            <a:ext cx="34290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35727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title"/>
          </p:nvPr>
        </p:nvSpPr>
        <p:spPr/>
        <p:txBody>
          <a:bodyPr/>
          <a:lstStyle/>
          <a:p>
            <a:pPr eaLnBrk="1" hangingPunct="1"/>
            <a:r>
              <a:rPr lang="en-GB" altLang="en-US" smtClean="0"/>
              <a:t>What Is an Expression?</a:t>
            </a:r>
          </a:p>
        </p:txBody>
      </p:sp>
      <p:sp>
        <p:nvSpPr>
          <p:cNvPr id="13315" name="Rectangle 2"/>
          <p:cNvSpPr>
            <a:spLocks noChangeArrowheads="1"/>
          </p:cNvSpPr>
          <p:nvPr/>
        </p:nvSpPr>
        <p:spPr bwMode="auto">
          <a:xfrm>
            <a:off x="518635" y="1318658"/>
            <a:ext cx="112214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Expressions are the fundamental constructs that you use to evaluate and manipulate data</a:t>
            </a:r>
            <a:endParaRPr lang="en-GB" altLang="en-US" sz="2400" b="0" dirty="0">
              <a:latin typeface="+mn-lt"/>
            </a:endParaRPr>
          </a:p>
        </p:txBody>
      </p:sp>
      <p:sp>
        <p:nvSpPr>
          <p:cNvPr id="4" name="AutoShape 24"/>
          <p:cNvSpPr>
            <a:spLocks noChangeArrowheads="1"/>
          </p:cNvSpPr>
          <p:nvPr/>
        </p:nvSpPr>
        <p:spPr bwMode="auto">
          <a:xfrm>
            <a:off x="313545" y="2362200"/>
            <a:ext cx="11590020" cy="30226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6" name="AutoShape 3"/>
          <p:cNvSpPr>
            <a:spLocks noChangeArrowheads="1"/>
          </p:cNvSpPr>
          <p:nvPr/>
        </p:nvSpPr>
        <p:spPr bwMode="auto">
          <a:xfrm>
            <a:off x="518635" y="2593975"/>
            <a:ext cx="10955655" cy="22860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a:latin typeface="Lucida Sans Typewriter" pitchFamily="49" charset="0"/>
                <a:cs typeface="Arial" charset="0"/>
              </a:rPr>
              <a:t>a </a:t>
            </a:r>
            <a:r>
              <a:rPr lang="en-US" b="1" dirty="0">
                <a:solidFill>
                  <a:schemeClr val="bg1"/>
                </a:solidFill>
                <a:cs typeface="Arial" charset="0"/>
              </a:rPr>
              <a:t>+ 1</a:t>
            </a:r>
            <a:endParaRPr lang="en-GB" b="1" dirty="0">
              <a:solidFill>
                <a:schemeClr val="bg1"/>
              </a:solidFill>
              <a:cs typeface="Arial" charset="0"/>
            </a:endParaRPr>
          </a:p>
          <a:p>
            <a:pPr>
              <a:defRPr/>
            </a:pPr>
            <a:endParaRPr lang="en-GB" b="1" dirty="0">
              <a:solidFill>
                <a:schemeClr val="bg1"/>
              </a:solidFill>
              <a:cs typeface="Arial" charset="0"/>
            </a:endParaRPr>
          </a:p>
          <a:p>
            <a:pPr>
              <a:defRPr/>
            </a:pPr>
            <a:r>
              <a:rPr lang="en-US" b="1" dirty="0">
                <a:solidFill>
                  <a:schemeClr val="bg1"/>
                </a:solidFill>
                <a:cs typeface="Arial" charset="0"/>
              </a:rPr>
              <a:t>(a + b) / 2</a:t>
            </a:r>
          </a:p>
          <a:p>
            <a:pPr>
              <a:defRPr/>
            </a:pPr>
            <a:endParaRPr lang="en-US" b="1" dirty="0">
              <a:solidFill>
                <a:schemeClr val="bg1"/>
              </a:solidFill>
              <a:cs typeface="Arial" charset="0"/>
            </a:endParaRPr>
          </a:p>
          <a:p>
            <a:pPr>
              <a:defRPr/>
            </a:pPr>
            <a:r>
              <a:rPr lang="en-US" b="1" dirty="0">
                <a:solidFill>
                  <a:schemeClr val="bg1"/>
                </a:solidFill>
                <a:cs typeface="Arial" charset="0"/>
              </a:rPr>
              <a:t>"Answer: " + </a:t>
            </a:r>
            <a:r>
              <a:rPr lang="en-US" b="1" dirty="0" err="1">
                <a:solidFill>
                  <a:schemeClr val="bg1"/>
                </a:solidFill>
                <a:cs typeface="Arial" charset="0"/>
              </a:rPr>
              <a:t>c.ToString</a:t>
            </a:r>
            <a:r>
              <a:rPr lang="en-US" b="1" dirty="0">
                <a:solidFill>
                  <a:schemeClr val="bg1"/>
                </a:solidFill>
                <a:cs typeface="Arial" charset="0"/>
              </a:rPr>
              <a:t>()</a:t>
            </a:r>
          </a:p>
          <a:p>
            <a:pPr>
              <a:defRPr/>
            </a:pPr>
            <a:endParaRPr lang="en-US" b="1" dirty="0">
              <a:solidFill>
                <a:schemeClr val="bg1"/>
              </a:solidFill>
              <a:cs typeface="Arial" charset="0"/>
            </a:endParaRPr>
          </a:p>
          <a:p>
            <a:pPr>
              <a:defRPr/>
            </a:pPr>
            <a:r>
              <a:rPr lang="en-US" b="1" dirty="0">
                <a:solidFill>
                  <a:schemeClr val="bg1"/>
                </a:solidFill>
                <a:cs typeface="Arial" charset="0"/>
              </a:rPr>
              <a:t>b * </a:t>
            </a:r>
            <a:r>
              <a:rPr lang="en-US" b="1" dirty="0" err="1">
                <a:solidFill>
                  <a:schemeClr val="bg1"/>
                </a:solidFill>
                <a:cs typeface="Arial" charset="0"/>
              </a:rPr>
              <a:t>System.Math.Tan</a:t>
            </a:r>
            <a:r>
              <a:rPr lang="en-US" b="1" dirty="0">
                <a:solidFill>
                  <a:schemeClr val="bg1"/>
                </a:solidFill>
                <a:cs typeface="Arial" charset="0"/>
              </a:rPr>
              <a:t>(theta)</a:t>
            </a:r>
            <a:endParaRPr lang="en-GB" b="1" dirty="0">
              <a:solidFill>
                <a:schemeClr val="bg1"/>
              </a:solidFill>
              <a:cs typeface="Arial" charset="0"/>
            </a:endParaRPr>
          </a:p>
        </p:txBody>
      </p:sp>
      <p:pic>
        <p:nvPicPr>
          <p:cNvPr id="13318" name="Picture 2" descr="E:\Projects\ContentDev\MSL PNG Library\Calculator.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26843" y="3124200"/>
            <a:ext cx="1656636"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5015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title"/>
          </p:nvPr>
        </p:nvSpPr>
        <p:spPr/>
        <p:txBody>
          <a:bodyPr/>
          <a:lstStyle/>
          <a:p>
            <a:pPr eaLnBrk="1" hangingPunct="1"/>
            <a:r>
              <a:rPr lang="en-GB" altLang="en-US" smtClean="0"/>
              <a:t>What Are Operators?</a:t>
            </a:r>
          </a:p>
        </p:txBody>
      </p:sp>
      <p:sp>
        <p:nvSpPr>
          <p:cNvPr id="14339" name="Rectangle 2"/>
          <p:cNvSpPr>
            <a:spLocks noChangeArrowheads="1"/>
          </p:cNvSpPr>
          <p:nvPr/>
        </p:nvSpPr>
        <p:spPr bwMode="auto">
          <a:xfrm>
            <a:off x="535781" y="931863"/>
            <a:ext cx="116071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000" b="0" dirty="0">
                <a:latin typeface="+mn-lt"/>
              </a:rPr>
              <a:t>Operators are character sequences that you use to define operations that are to be performed on operands </a:t>
            </a:r>
            <a:endParaRPr lang="en-GB" altLang="en-US" sz="2000" b="0" dirty="0">
              <a:latin typeface="+mn-lt"/>
            </a:endParaRPr>
          </a:p>
        </p:txBody>
      </p:sp>
      <p:sp>
        <p:nvSpPr>
          <p:cNvPr id="4" name="AutoShape 24"/>
          <p:cNvSpPr>
            <a:spLocks noChangeArrowheads="1"/>
          </p:cNvSpPr>
          <p:nvPr/>
        </p:nvSpPr>
        <p:spPr bwMode="auto">
          <a:xfrm>
            <a:off x="274320" y="1752600"/>
            <a:ext cx="11795760" cy="46101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7" name="AutoShape 25"/>
          <p:cNvSpPr>
            <a:spLocks noChangeArrowheads="1"/>
          </p:cNvSpPr>
          <p:nvPr/>
        </p:nvSpPr>
        <p:spPr bwMode="auto">
          <a:xfrm>
            <a:off x="467202" y="19526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Arithmetic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p>
        </p:txBody>
      </p:sp>
      <p:sp>
        <p:nvSpPr>
          <p:cNvPr id="8" name="AutoShape 25"/>
          <p:cNvSpPr>
            <a:spLocks noChangeArrowheads="1"/>
          </p:cNvSpPr>
          <p:nvPr/>
        </p:nvSpPr>
        <p:spPr bwMode="auto">
          <a:xfrm>
            <a:off x="501492" y="25495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Increment, decrement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a:t>
            </a:r>
            <a:r>
              <a:rPr lang="en-US" sz="1400" dirty="0">
                <a:solidFill>
                  <a:schemeClr val="bg1"/>
                </a:solidFill>
                <a:cs typeface="Arial" charset="0"/>
              </a:rPr>
              <a:t> --</a:t>
            </a:r>
            <a:r>
              <a:rPr lang="en-US" b="0" dirty="0">
                <a:solidFill>
                  <a:schemeClr val="bg1"/>
                </a:solidFill>
                <a:cs typeface="Arial" charset="0"/>
              </a:rPr>
              <a:t> </a:t>
            </a:r>
            <a:endParaRPr lang="en-US" sz="1400" b="0" dirty="0">
              <a:solidFill>
                <a:schemeClr val="bg1"/>
              </a:solidFill>
              <a:cs typeface="Arial" charset="0"/>
            </a:endParaRPr>
          </a:p>
        </p:txBody>
      </p:sp>
      <p:sp>
        <p:nvSpPr>
          <p:cNvPr id="9" name="AutoShape 25"/>
          <p:cNvSpPr>
            <a:spLocks noChangeArrowheads="1"/>
          </p:cNvSpPr>
          <p:nvPr/>
        </p:nvSpPr>
        <p:spPr bwMode="auto">
          <a:xfrm>
            <a:off x="501492" y="31845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Comparison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&lt;</a:t>
            </a:r>
            <a:r>
              <a:rPr lang="en-US" sz="1400" b="0" dirty="0">
                <a:solidFill>
                  <a:schemeClr val="bg1"/>
                </a:solidFill>
                <a:cs typeface="Arial" charset="0"/>
              </a:rPr>
              <a:t>, </a:t>
            </a:r>
            <a:r>
              <a:rPr lang="en-US" sz="1400" dirty="0">
                <a:solidFill>
                  <a:schemeClr val="bg1"/>
                </a:solidFill>
                <a:cs typeface="Arial" charset="0"/>
              </a:rPr>
              <a:t>&gt;</a:t>
            </a:r>
            <a:r>
              <a:rPr lang="en-US" sz="1400" b="0" dirty="0">
                <a:solidFill>
                  <a:schemeClr val="bg1"/>
                </a:solidFill>
                <a:cs typeface="Arial" charset="0"/>
              </a:rPr>
              <a:t>, </a:t>
            </a:r>
            <a:r>
              <a:rPr lang="en-US" sz="1400" dirty="0">
                <a:solidFill>
                  <a:schemeClr val="bg1"/>
                </a:solidFill>
                <a:cs typeface="Arial" charset="0"/>
              </a:rPr>
              <a:t>&lt;=</a:t>
            </a:r>
            <a:r>
              <a:rPr lang="en-US" sz="1400" b="0" dirty="0">
                <a:solidFill>
                  <a:schemeClr val="bg1"/>
                </a:solidFill>
                <a:cs typeface="Arial" charset="0"/>
              </a:rPr>
              <a:t>, </a:t>
            </a:r>
            <a:r>
              <a:rPr lang="en-US" sz="1400" dirty="0">
                <a:solidFill>
                  <a:schemeClr val="bg1"/>
                </a:solidFill>
                <a:cs typeface="Arial" charset="0"/>
              </a:rPr>
              <a:t>&gt;=</a:t>
            </a:r>
            <a:r>
              <a:rPr lang="en-US" sz="1400" b="0" dirty="0">
                <a:solidFill>
                  <a:schemeClr val="bg1"/>
                </a:solidFill>
                <a:cs typeface="Arial" charset="0"/>
              </a:rPr>
              <a:t>,</a:t>
            </a:r>
            <a:r>
              <a:rPr lang="en-US" sz="1400" dirty="0">
                <a:solidFill>
                  <a:schemeClr val="bg1"/>
                </a:solidFill>
                <a:cs typeface="Arial" charset="0"/>
              </a:rPr>
              <a:t> is</a:t>
            </a:r>
          </a:p>
        </p:txBody>
      </p:sp>
      <p:sp>
        <p:nvSpPr>
          <p:cNvPr id="10" name="AutoShape 25"/>
          <p:cNvSpPr>
            <a:spLocks noChangeArrowheads="1"/>
          </p:cNvSpPr>
          <p:nvPr/>
        </p:nvSpPr>
        <p:spPr bwMode="auto">
          <a:xfrm>
            <a:off x="518637" y="37941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String concatenation </a:t>
            </a:r>
            <a:r>
              <a:rPr lang="en-US" sz="1400" dirty="0">
                <a:solidFill>
                  <a:schemeClr val="bg1"/>
                </a:solidFill>
                <a:cs typeface="Arial" charset="0"/>
              </a:rPr>
              <a:t>+</a:t>
            </a:r>
          </a:p>
        </p:txBody>
      </p:sp>
      <p:sp>
        <p:nvSpPr>
          <p:cNvPr id="11" name="AutoShape 25"/>
          <p:cNvSpPr>
            <a:spLocks noChangeArrowheads="1"/>
          </p:cNvSpPr>
          <p:nvPr/>
        </p:nvSpPr>
        <p:spPr bwMode="auto">
          <a:xfrm>
            <a:off x="552927" y="44037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Logical/bitwise</a:t>
            </a:r>
            <a:r>
              <a:rPr lang="en-US" dirty="0">
                <a:solidFill>
                  <a:schemeClr val="bg1"/>
                </a:solidFill>
                <a:cs typeface="Arial" charset="0"/>
              </a:rPr>
              <a:t> </a:t>
            </a:r>
            <a:r>
              <a:rPr lang="en-US" sz="1400" dirty="0">
                <a:solidFill>
                  <a:schemeClr val="bg1"/>
                </a:solidFill>
                <a:cs typeface="Arial" charset="0"/>
              </a:rPr>
              <a:t>&amp;</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&amp;&amp;</a:t>
            </a:r>
            <a:r>
              <a:rPr lang="en-US" sz="1400" b="0" dirty="0">
                <a:solidFill>
                  <a:schemeClr val="bg1"/>
                </a:solidFill>
                <a:cs typeface="Arial" charset="0"/>
              </a:rPr>
              <a:t>, </a:t>
            </a:r>
            <a:r>
              <a:rPr lang="en-US" sz="1400" dirty="0">
                <a:solidFill>
                  <a:schemeClr val="bg1"/>
                </a:solidFill>
                <a:cs typeface="Arial" charset="0"/>
              </a:rPr>
              <a:t>||</a:t>
            </a:r>
          </a:p>
        </p:txBody>
      </p:sp>
      <p:sp>
        <p:nvSpPr>
          <p:cNvPr id="12" name="AutoShape 25"/>
          <p:cNvSpPr>
            <a:spLocks noChangeArrowheads="1"/>
          </p:cNvSpPr>
          <p:nvPr/>
        </p:nvSpPr>
        <p:spPr bwMode="auto">
          <a:xfrm>
            <a:off x="552927" y="50514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Indexing</a:t>
            </a:r>
            <a:r>
              <a:rPr lang="en-US" dirty="0">
                <a:solidFill>
                  <a:schemeClr val="bg1"/>
                </a:solidFill>
                <a:cs typeface="Arial" charset="0"/>
              </a:rPr>
              <a:t> </a:t>
            </a:r>
            <a:r>
              <a:rPr lang="en-US" sz="1400" dirty="0">
                <a:solidFill>
                  <a:schemeClr val="bg1"/>
                </a:solidFill>
                <a:cs typeface="Arial" charset="0"/>
              </a:rPr>
              <a:t>[ ]</a:t>
            </a:r>
          </a:p>
        </p:txBody>
      </p:sp>
      <p:sp>
        <p:nvSpPr>
          <p:cNvPr id="13" name="AutoShape 25"/>
          <p:cNvSpPr>
            <a:spLocks noChangeArrowheads="1"/>
          </p:cNvSpPr>
          <p:nvPr/>
        </p:nvSpPr>
        <p:spPr bwMode="auto">
          <a:xfrm>
            <a:off x="552927" y="56991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Casting</a:t>
            </a:r>
            <a:r>
              <a:rPr lang="en-US" dirty="0">
                <a:solidFill>
                  <a:schemeClr val="bg1"/>
                </a:solidFill>
                <a:cs typeface="Arial" charset="0"/>
              </a:rPr>
              <a:t> </a:t>
            </a:r>
            <a:r>
              <a:rPr lang="en-US" sz="1400" dirty="0">
                <a:solidFill>
                  <a:schemeClr val="bg1"/>
                </a:solidFill>
                <a:cs typeface="Arial" charset="0"/>
              </a:rPr>
              <a:t>( )</a:t>
            </a:r>
            <a:r>
              <a:rPr lang="en-US" sz="1400" b="0" dirty="0">
                <a:solidFill>
                  <a:schemeClr val="bg1"/>
                </a:solidFill>
                <a:cs typeface="Arial" charset="0"/>
              </a:rPr>
              <a:t>, </a:t>
            </a:r>
            <a:r>
              <a:rPr lang="en-US" sz="1400" dirty="0">
                <a:solidFill>
                  <a:schemeClr val="bg1"/>
                </a:solidFill>
                <a:cs typeface="Arial" charset="0"/>
              </a:rPr>
              <a:t>as</a:t>
            </a:r>
          </a:p>
        </p:txBody>
      </p:sp>
      <p:sp>
        <p:nvSpPr>
          <p:cNvPr id="14" name="AutoShape 25"/>
          <p:cNvSpPr>
            <a:spLocks noChangeArrowheads="1"/>
          </p:cNvSpPr>
          <p:nvPr/>
        </p:nvSpPr>
        <p:spPr bwMode="auto">
          <a:xfrm>
            <a:off x="6227922" y="19653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Assignment</a:t>
            </a:r>
            <a:r>
              <a:rPr lang="en-US"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p>
        </p:txBody>
      </p:sp>
      <p:sp>
        <p:nvSpPr>
          <p:cNvPr id="15" name="AutoShape 25"/>
          <p:cNvSpPr>
            <a:spLocks noChangeArrowheads="1"/>
          </p:cNvSpPr>
          <p:nvPr/>
        </p:nvSpPr>
        <p:spPr bwMode="auto">
          <a:xfrm>
            <a:off x="6262212" y="25622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Bit shift </a:t>
            </a:r>
            <a:r>
              <a:rPr lang="en-US" sz="1400" dirty="0">
                <a:solidFill>
                  <a:schemeClr val="bg1"/>
                </a:solidFill>
                <a:cs typeface="Arial" charset="0"/>
              </a:rPr>
              <a:t>&lt;&lt;</a:t>
            </a:r>
            <a:r>
              <a:rPr lang="en-US" sz="1400" b="0" dirty="0">
                <a:solidFill>
                  <a:schemeClr val="bg1"/>
                </a:solidFill>
                <a:cs typeface="Arial" charset="0"/>
              </a:rPr>
              <a:t>, </a:t>
            </a:r>
            <a:r>
              <a:rPr lang="en-US" sz="1400" dirty="0">
                <a:solidFill>
                  <a:schemeClr val="bg1"/>
                </a:solidFill>
                <a:cs typeface="Arial" charset="0"/>
              </a:rPr>
              <a:t>&gt;&gt;</a:t>
            </a:r>
          </a:p>
        </p:txBody>
      </p:sp>
      <p:sp>
        <p:nvSpPr>
          <p:cNvPr id="16" name="AutoShape 25"/>
          <p:cNvSpPr>
            <a:spLocks noChangeArrowheads="1"/>
          </p:cNvSpPr>
          <p:nvPr/>
        </p:nvSpPr>
        <p:spPr bwMode="auto">
          <a:xfrm>
            <a:off x="6262212" y="31972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Type information </a:t>
            </a:r>
            <a:r>
              <a:rPr lang="en-US" dirty="0" err="1">
                <a:solidFill>
                  <a:schemeClr val="bg1"/>
                </a:solidFill>
                <a:cs typeface="Arial" charset="0"/>
              </a:rPr>
              <a:t>sizeof</a:t>
            </a:r>
            <a:r>
              <a:rPr lang="en-US" b="0" dirty="0">
                <a:solidFill>
                  <a:schemeClr val="bg1"/>
                </a:solidFill>
                <a:cs typeface="Arial" charset="0"/>
              </a:rPr>
              <a:t>, </a:t>
            </a:r>
            <a:r>
              <a:rPr lang="en-US" dirty="0" err="1">
                <a:solidFill>
                  <a:schemeClr val="bg1"/>
                </a:solidFill>
                <a:cs typeface="Arial" charset="0"/>
              </a:rPr>
              <a:t>typeof</a:t>
            </a:r>
            <a:endParaRPr lang="en-US" dirty="0">
              <a:solidFill>
                <a:schemeClr val="bg1"/>
              </a:solidFill>
              <a:cs typeface="Arial" charset="0"/>
            </a:endParaRPr>
          </a:p>
        </p:txBody>
      </p:sp>
      <p:sp>
        <p:nvSpPr>
          <p:cNvPr id="17" name="AutoShape 25"/>
          <p:cNvSpPr>
            <a:spLocks noChangeArrowheads="1"/>
          </p:cNvSpPr>
          <p:nvPr/>
        </p:nvSpPr>
        <p:spPr bwMode="auto">
          <a:xfrm>
            <a:off x="6279357" y="38068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Delegate concatenation </a:t>
            </a:r>
            <a:r>
              <a:rPr lang="en-US" sz="1400" dirty="0">
                <a:solidFill>
                  <a:schemeClr val="bg1"/>
                </a:solidFill>
                <a:cs typeface="Arial" charset="0"/>
              </a:rPr>
              <a:t>+</a:t>
            </a:r>
            <a:r>
              <a:rPr lang="en-US" sz="1400" b="0" dirty="0">
                <a:solidFill>
                  <a:schemeClr val="bg1"/>
                </a:solidFill>
                <a:cs typeface="Arial" charset="0"/>
              </a:rPr>
              <a:t>, </a:t>
            </a:r>
            <a:r>
              <a:rPr lang="en-US" sz="1400" dirty="0">
                <a:solidFill>
                  <a:schemeClr val="bg1"/>
                </a:solidFill>
                <a:cs typeface="Arial" charset="0"/>
              </a:rPr>
              <a:t>-</a:t>
            </a:r>
          </a:p>
        </p:txBody>
      </p:sp>
      <p:sp>
        <p:nvSpPr>
          <p:cNvPr id="18" name="AutoShape 25"/>
          <p:cNvSpPr>
            <a:spLocks noChangeArrowheads="1"/>
          </p:cNvSpPr>
          <p:nvPr/>
        </p:nvSpPr>
        <p:spPr bwMode="auto">
          <a:xfrm>
            <a:off x="6279357" y="44164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Overflow </a:t>
            </a:r>
            <a:r>
              <a:rPr lang="en-US" dirty="0">
                <a:solidFill>
                  <a:schemeClr val="bg1"/>
                </a:solidFill>
                <a:cs typeface="Arial" charset="0"/>
              </a:rPr>
              <a:t>checked</a:t>
            </a:r>
            <a:r>
              <a:rPr lang="en-US" b="0" dirty="0">
                <a:solidFill>
                  <a:schemeClr val="bg1"/>
                </a:solidFill>
                <a:cs typeface="Arial" charset="0"/>
              </a:rPr>
              <a:t>, </a:t>
            </a:r>
            <a:r>
              <a:rPr lang="en-US" dirty="0">
                <a:solidFill>
                  <a:schemeClr val="bg1"/>
                </a:solidFill>
                <a:cs typeface="Arial" charset="0"/>
              </a:rPr>
              <a:t>unchecked</a:t>
            </a:r>
          </a:p>
        </p:txBody>
      </p:sp>
      <p:sp>
        <p:nvSpPr>
          <p:cNvPr id="19" name="AutoShape 25"/>
          <p:cNvSpPr>
            <a:spLocks noChangeArrowheads="1"/>
          </p:cNvSpPr>
          <p:nvPr/>
        </p:nvSpPr>
        <p:spPr bwMode="auto">
          <a:xfrm>
            <a:off x="6279357" y="50641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Indirection, Address </a:t>
            </a:r>
            <a:r>
              <a:rPr lang="en-US" dirty="0">
                <a:solidFill>
                  <a:schemeClr val="bg1"/>
                </a:solidFill>
                <a:cs typeface="Arial" charset="0"/>
              </a:rPr>
              <a:t>*</a:t>
            </a:r>
            <a:r>
              <a:rPr lang="en-US" b="0" dirty="0">
                <a:solidFill>
                  <a:schemeClr val="bg1"/>
                </a:solidFill>
                <a:cs typeface="Arial" charset="0"/>
              </a:rPr>
              <a:t>,</a:t>
            </a:r>
            <a:r>
              <a:rPr lang="en-US" dirty="0">
                <a:solidFill>
                  <a:schemeClr val="bg1"/>
                </a:solidFill>
                <a:cs typeface="Arial" charset="0"/>
              </a:rPr>
              <a:t> -&gt;</a:t>
            </a:r>
            <a:r>
              <a:rPr lang="en-US" b="0" dirty="0">
                <a:solidFill>
                  <a:schemeClr val="bg1"/>
                </a:solidFill>
                <a:cs typeface="Arial" charset="0"/>
              </a:rPr>
              <a:t>,</a:t>
            </a:r>
            <a:r>
              <a:rPr lang="en-US" dirty="0">
                <a:solidFill>
                  <a:schemeClr val="bg1"/>
                </a:solidFill>
                <a:cs typeface="Arial" charset="0"/>
              </a:rPr>
              <a:t> [ ]</a:t>
            </a:r>
            <a:r>
              <a:rPr lang="en-US" b="0" dirty="0">
                <a:solidFill>
                  <a:schemeClr val="bg1"/>
                </a:solidFill>
                <a:cs typeface="Arial" charset="0"/>
              </a:rPr>
              <a:t>,</a:t>
            </a:r>
            <a:r>
              <a:rPr lang="en-US" dirty="0">
                <a:solidFill>
                  <a:schemeClr val="bg1"/>
                </a:solidFill>
                <a:cs typeface="Arial" charset="0"/>
              </a:rPr>
              <a:t> &amp;</a:t>
            </a:r>
          </a:p>
        </p:txBody>
      </p:sp>
      <p:sp>
        <p:nvSpPr>
          <p:cNvPr id="20" name="AutoShape 25"/>
          <p:cNvSpPr>
            <a:spLocks noChangeArrowheads="1"/>
          </p:cNvSpPr>
          <p:nvPr/>
        </p:nvSpPr>
        <p:spPr bwMode="auto">
          <a:xfrm>
            <a:off x="6279357" y="5711826"/>
            <a:ext cx="551640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0" dirty="0">
                <a:solidFill>
                  <a:schemeClr val="bg1"/>
                </a:solidFill>
                <a:cs typeface="Arial" charset="0"/>
              </a:rPr>
              <a:t>Conditional (ternary operator) </a:t>
            </a:r>
            <a:r>
              <a:rPr lang="en-US" dirty="0">
                <a:solidFill>
                  <a:schemeClr val="bg1"/>
                </a:solidFill>
                <a:cs typeface="Arial" charset="0"/>
              </a:rPr>
              <a:t>?:</a:t>
            </a:r>
          </a:p>
        </p:txBody>
      </p:sp>
    </p:spTree>
    <p:extLst>
      <p:ext uri="{BB962C8B-B14F-4D97-AF65-F5344CB8AC3E}">
        <p14:creationId xmlns:p14="http://schemas.microsoft.com/office/powerpoint/2010/main" val="34418251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title"/>
          </p:nvPr>
        </p:nvSpPr>
        <p:spPr/>
        <p:txBody>
          <a:bodyPr/>
          <a:lstStyle/>
          <a:p>
            <a:pPr eaLnBrk="1" hangingPunct="1"/>
            <a:r>
              <a:rPr lang="en-GB" altLang="en-US" smtClean="0"/>
              <a:t>Specifying Operator Precedence</a:t>
            </a:r>
          </a:p>
        </p:txBody>
      </p:sp>
      <p:sp>
        <p:nvSpPr>
          <p:cNvPr id="5" name="AutoShape 25"/>
          <p:cNvSpPr>
            <a:spLocks noChangeArrowheads="1"/>
          </p:cNvSpPr>
          <p:nvPr/>
        </p:nvSpPr>
        <p:spPr bwMode="auto">
          <a:xfrm>
            <a:off x="5207794" y="9747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 -- (prefixes), +, - (unary), !, ~</a:t>
            </a:r>
          </a:p>
        </p:txBody>
      </p:sp>
      <p:sp>
        <p:nvSpPr>
          <p:cNvPr id="6" name="AutoShape 25"/>
          <p:cNvSpPr>
            <a:spLocks noChangeArrowheads="1"/>
          </p:cNvSpPr>
          <p:nvPr/>
        </p:nvSpPr>
        <p:spPr bwMode="auto">
          <a:xfrm>
            <a:off x="5190649" y="13811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 /, %</a:t>
            </a:r>
          </a:p>
        </p:txBody>
      </p:sp>
      <p:sp>
        <p:nvSpPr>
          <p:cNvPr id="7" name="AutoShape 25"/>
          <p:cNvSpPr>
            <a:spLocks noChangeArrowheads="1"/>
          </p:cNvSpPr>
          <p:nvPr/>
        </p:nvSpPr>
        <p:spPr bwMode="auto">
          <a:xfrm>
            <a:off x="5207794" y="18002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 -</a:t>
            </a:r>
          </a:p>
        </p:txBody>
      </p:sp>
      <p:sp>
        <p:nvSpPr>
          <p:cNvPr id="8" name="AutoShape 25"/>
          <p:cNvSpPr>
            <a:spLocks noChangeArrowheads="1"/>
          </p:cNvSpPr>
          <p:nvPr/>
        </p:nvSpPr>
        <p:spPr bwMode="auto">
          <a:xfrm>
            <a:off x="5190649" y="22066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&lt;&lt;, &gt;&gt;</a:t>
            </a:r>
          </a:p>
        </p:txBody>
      </p:sp>
      <p:sp>
        <p:nvSpPr>
          <p:cNvPr id="9" name="AutoShape 25"/>
          <p:cNvSpPr>
            <a:spLocks noChangeArrowheads="1"/>
          </p:cNvSpPr>
          <p:nvPr/>
        </p:nvSpPr>
        <p:spPr bwMode="auto">
          <a:xfrm>
            <a:off x="5207794" y="26384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&lt;, &gt;, &lt;=, &gt;=</a:t>
            </a:r>
          </a:p>
        </p:txBody>
      </p:sp>
      <p:sp>
        <p:nvSpPr>
          <p:cNvPr id="10" name="AutoShape 25"/>
          <p:cNvSpPr>
            <a:spLocks noChangeArrowheads="1"/>
          </p:cNvSpPr>
          <p:nvPr/>
        </p:nvSpPr>
        <p:spPr bwMode="auto">
          <a:xfrm>
            <a:off x="5190649" y="30448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 !=</a:t>
            </a:r>
          </a:p>
        </p:txBody>
      </p:sp>
      <p:sp>
        <p:nvSpPr>
          <p:cNvPr id="11" name="AutoShape 25"/>
          <p:cNvSpPr>
            <a:spLocks noChangeArrowheads="1"/>
          </p:cNvSpPr>
          <p:nvPr/>
        </p:nvSpPr>
        <p:spPr bwMode="auto">
          <a:xfrm>
            <a:off x="5207794" y="34639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&amp;</a:t>
            </a:r>
          </a:p>
        </p:txBody>
      </p:sp>
      <p:sp>
        <p:nvSpPr>
          <p:cNvPr id="12" name="AutoShape 25"/>
          <p:cNvSpPr>
            <a:spLocks noChangeArrowheads="1"/>
          </p:cNvSpPr>
          <p:nvPr/>
        </p:nvSpPr>
        <p:spPr bwMode="auto">
          <a:xfrm>
            <a:off x="5190649" y="3870325"/>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a:t>
            </a:r>
          </a:p>
        </p:txBody>
      </p:sp>
      <p:sp>
        <p:nvSpPr>
          <p:cNvPr id="13" name="AutoShape 25"/>
          <p:cNvSpPr>
            <a:spLocks noChangeArrowheads="1"/>
          </p:cNvSpPr>
          <p:nvPr/>
        </p:nvSpPr>
        <p:spPr bwMode="auto">
          <a:xfrm>
            <a:off x="5173504" y="42894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a:t>
            </a:r>
          </a:p>
        </p:txBody>
      </p:sp>
      <p:sp>
        <p:nvSpPr>
          <p:cNvPr id="14" name="AutoShape 25"/>
          <p:cNvSpPr>
            <a:spLocks noChangeArrowheads="1"/>
          </p:cNvSpPr>
          <p:nvPr/>
        </p:nvSpPr>
        <p:spPr bwMode="auto">
          <a:xfrm>
            <a:off x="5156359" y="46958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&amp;&amp;</a:t>
            </a:r>
          </a:p>
        </p:txBody>
      </p:sp>
      <p:sp>
        <p:nvSpPr>
          <p:cNvPr id="15" name="AutoShape 25"/>
          <p:cNvSpPr>
            <a:spLocks noChangeArrowheads="1"/>
          </p:cNvSpPr>
          <p:nvPr/>
        </p:nvSpPr>
        <p:spPr bwMode="auto">
          <a:xfrm>
            <a:off x="5173504" y="51149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a:t>
            </a:r>
          </a:p>
        </p:txBody>
      </p:sp>
      <p:sp>
        <p:nvSpPr>
          <p:cNvPr id="16" name="AutoShape 25"/>
          <p:cNvSpPr>
            <a:spLocks noChangeArrowheads="1"/>
          </p:cNvSpPr>
          <p:nvPr/>
        </p:nvSpPr>
        <p:spPr bwMode="auto">
          <a:xfrm>
            <a:off x="5156359" y="55213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1400" b="1" dirty="0">
                <a:solidFill>
                  <a:schemeClr val="bg1"/>
                </a:solidFill>
                <a:cs typeface="Arial" charset="0"/>
              </a:rPr>
              <a:t>Assignment operators</a:t>
            </a:r>
            <a:endParaRPr lang="en-GB" sz="1400" b="1" dirty="0">
              <a:solidFill>
                <a:schemeClr val="bg1"/>
              </a:solidFill>
              <a:cs typeface="Arial" charset="0"/>
            </a:endParaRPr>
          </a:p>
        </p:txBody>
      </p:sp>
      <p:sp>
        <p:nvSpPr>
          <p:cNvPr id="17" name="AutoShape 25"/>
          <p:cNvSpPr>
            <a:spLocks noChangeArrowheads="1"/>
          </p:cNvSpPr>
          <p:nvPr/>
        </p:nvSpPr>
        <p:spPr bwMode="auto">
          <a:xfrm>
            <a:off x="5173504" y="5902326"/>
            <a:ext cx="5516404" cy="2952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1400" b="1" dirty="0">
                <a:solidFill>
                  <a:schemeClr val="bg1"/>
                </a:solidFill>
                <a:cs typeface="Arial" charset="0"/>
              </a:rPr>
              <a:t>++, -- (suffixes)</a:t>
            </a:r>
          </a:p>
        </p:txBody>
      </p:sp>
      <p:sp>
        <p:nvSpPr>
          <p:cNvPr id="19" name="AutoShape 25"/>
          <p:cNvSpPr>
            <a:spLocks noChangeArrowheads="1"/>
          </p:cNvSpPr>
          <p:nvPr/>
        </p:nvSpPr>
        <p:spPr bwMode="auto">
          <a:xfrm>
            <a:off x="1658779" y="1135496"/>
            <a:ext cx="31332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Highest</a:t>
            </a:r>
            <a:endParaRPr lang="en-US" b="0" dirty="0">
              <a:solidFill>
                <a:schemeClr val="bg1"/>
              </a:solidFill>
              <a:cs typeface="Arial" charset="0"/>
            </a:endParaRPr>
          </a:p>
        </p:txBody>
      </p:sp>
      <p:sp>
        <p:nvSpPr>
          <p:cNvPr id="20" name="AutoShape 25"/>
          <p:cNvSpPr>
            <a:spLocks noChangeArrowheads="1"/>
          </p:cNvSpPr>
          <p:nvPr/>
        </p:nvSpPr>
        <p:spPr bwMode="auto">
          <a:xfrm>
            <a:off x="1590199" y="5813426"/>
            <a:ext cx="31332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Lowest</a:t>
            </a:r>
            <a:endParaRPr lang="en-US" b="0" dirty="0">
              <a:solidFill>
                <a:schemeClr val="bg1"/>
              </a:solidFill>
              <a:cs typeface="Arial" charset="0"/>
            </a:endParaRPr>
          </a:p>
        </p:txBody>
      </p:sp>
      <p:pic>
        <p:nvPicPr>
          <p:cNvPr id="15378" name="Picture 2" descr="E:\Projects\ContentDev\MSL PNG Library\arrow12_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765" y="1803400"/>
            <a:ext cx="92368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9" name="Picture 2" descr="E:\Projects\ContentDev\MSL PNG Library\arrow12_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1765" y="3861666"/>
            <a:ext cx="923688"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57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title"/>
          </p:nvPr>
        </p:nvSpPr>
        <p:spPr>
          <a:xfrm>
            <a:off x="354762" y="304800"/>
            <a:ext cx="11799190" cy="894996"/>
          </a:xfrm>
        </p:spPr>
        <p:txBody>
          <a:bodyPr/>
          <a:lstStyle/>
          <a:p>
            <a:pPr eaLnBrk="1" hangingPunct="1"/>
            <a:r>
              <a:rPr lang="en-US" altLang="en-US" dirty="0" smtClean="0"/>
              <a:t>Best Practices for Performing String Concatenation</a:t>
            </a:r>
            <a:endParaRPr lang="en-GB" altLang="en-US" dirty="0" smtClean="0"/>
          </a:p>
        </p:txBody>
      </p:sp>
      <p:sp>
        <p:nvSpPr>
          <p:cNvPr id="16387" name="Rectangle 20"/>
          <p:cNvSpPr>
            <a:spLocks noChangeArrowheads="1"/>
          </p:cNvSpPr>
          <p:nvPr/>
        </p:nvSpPr>
        <p:spPr bwMode="auto">
          <a:xfrm>
            <a:off x="514350" y="1345856"/>
            <a:ext cx="113499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Concatenating multiple strings in C# is simple to achieve by using the </a:t>
            </a:r>
            <a:r>
              <a:rPr lang="en-US" altLang="en-US" sz="2400" dirty="0">
                <a:latin typeface="+mn-lt"/>
              </a:rPr>
              <a:t>+</a:t>
            </a:r>
            <a:r>
              <a:rPr lang="en-US" altLang="en-US" sz="2400" b="0" dirty="0">
                <a:latin typeface="+mn-lt"/>
              </a:rPr>
              <a:t> operator</a:t>
            </a:r>
            <a:endParaRPr lang="en-GB" altLang="en-US" sz="2400" b="0" dirty="0">
              <a:latin typeface="+mn-lt"/>
            </a:endParaRPr>
          </a:p>
        </p:txBody>
      </p:sp>
      <p:sp>
        <p:nvSpPr>
          <p:cNvPr id="23" name="AutoShape 3"/>
          <p:cNvSpPr>
            <a:spLocks noChangeArrowheads="1"/>
          </p:cNvSpPr>
          <p:nvPr/>
        </p:nvSpPr>
        <p:spPr bwMode="auto">
          <a:xfrm>
            <a:off x="600075" y="1994842"/>
            <a:ext cx="10955655" cy="13081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dirty="0">
                <a:solidFill>
                  <a:srgbClr val="000000"/>
                </a:solidFill>
                <a:highlight>
                  <a:srgbClr val="FFFFFF"/>
                </a:highlight>
                <a:latin typeface="Consolas"/>
              </a:rPr>
              <a:t> </a:t>
            </a:r>
            <a:r>
              <a:rPr lang="en-US" sz="1600" b="1" dirty="0">
                <a:solidFill>
                  <a:srgbClr val="0000FF"/>
                </a:solidFill>
                <a:highlight>
                  <a:srgbClr val="FFFFFF"/>
                </a:highlight>
                <a:latin typeface="Consolas"/>
              </a:rPr>
              <a:t>string</a:t>
            </a:r>
            <a:r>
              <a:rPr lang="en-US" sz="1600" b="1" dirty="0">
                <a:solidFill>
                  <a:srgbClr val="000000"/>
                </a:solidFill>
                <a:highlight>
                  <a:srgbClr val="FFFFFF"/>
                </a:highlight>
                <a:latin typeface="Consolas"/>
              </a:rPr>
              <a:t> address = </a:t>
            </a:r>
            <a:r>
              <a:rPr lang="en-US" sz="1600" b="1" dirty="0">
                <a:solidFill>
                  <a:srgbClr val="A31515"/>
                </a:solidFill>
                <a:highlight>
                  <a:srgbClr val="FFFFFF"/>
                </a:highlight>
                <a:latin typeface="Consolas"/>
              </a:rPr>
              <a:t>"23"</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address </a:t>
            </a:r>
            <a:r>
              <a:rPr lang="en-US" sz="1600" b="1" dirty="0">
                <a:solidFill>
                  <a:srgbClr val="000000"/>
                </a:solidFill>
                <a:highlight>
                  <a:srgbClr val="FFFFFF"/>
                </a:highlight>
                <a:latin typeface="Consolas"/>
              </a:rPr>
              <a:t>= address + </a:t>
            </a:r>
            <a:r>
              <a:rPr lang="en-US" sz="1600" b="1" dirty="0">
                <a:solidFill>
                  <a:srgbClr val="A31515"/>
                </a:solidFill>
                <a:highlight>
                  <a:srgbClr val="FFFFFF"/>
                </a:highlight>
                <a:latin typeface="Consolas"/>
              </a:rPr>
              <a:t>", Oxford Street"</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address </a:t>
            </a:r>
            <a:r>
              <a:rPr lang="en-US" sz="1600" b="1" dirty="0">
                <a:solidFill>
                  <a:srgbClr val="000000"/>
                </a:solidFill>
                <a:highlight>
                  <a:srgbClr val="FFFFFF"/>
                </a:highlight>
                <a:latin typeface="Consolas"/>
              </a:rPr>
              <a:t>= address + </a:t>
            </a:r>
            <a:r>
              <a:rPr lang="en-US" sz="1600" b="1" dirty="0">
                <a:solidFill>
                  <a:srgbClr val="A31515"/>
                </a:solidFill>
                <a:highlight>
                  <a:srgbClr val="FFFFFF"/>
                </a:highlight>
                <a:latin typeface="Consolas"/>
              </a:rPr>
              <a:t>", </a:t>
            </a:r>
            <a:r>
              <a:rPr lang="en-US" sz="1600" b="1" dirty="0" err="1">
                <a:solidFill>
                  <a:srgbClr val="A31515"/>
                </a:solidFill>
                <a:highlight>
                  <a:srgbClr val="FFFFFF"/>
                </a:highlight>
                <a:latin typeface="Consolas"/>
              </a:rPr>
              <a:t>Thornbury</a:t>
            </a:r>
            <a:r>
              <a:rPr lang="en-US" sz="1600" b="1" dirty="0">
                <a:solidFill>
                  <a:srgbClr val="A31515"/>
                </a:solidFill>
                <a:highlight>
                  <a:srgbClr val="FFFFFF"/>
                </a:highlight>
                <a:latin typeface="Consolas"/>
              </a:rPr>
              <a:t>"</a:t>
            </a:r>
            <a:r>
              <a:rPr lang="en-US" sz="1600" b="1" dirty="0">
                <a:solidFill>
                  <a:srgbClr val="000000"/>
                </a:solidFill>
                <a:highlight>
                  <a:srgbClr val="FFFFFF"/>
                </a:highlight>
                <a:latin typeface="Consolas"/>
              </a:rPr>
              <a:t>;</a:t>
            </a:r>
            <a:endParaRPr lang="en-GB" sz="1600" b="1" dirty="0">
              <a:solidFill>
                <a:schemeClr val="bg1"/>
              </a:solidFill>
              <a:cs typeface="Arial" charset="0"/>
            </a:endParaRPr>
          </a:p>
        </p:txBody>
      </p:sp>
      <p:sp>
        <p:nvSpPr>
          <p:cNvPr id="16389" name="Rectangle 23"/>
          <p:cNvSpPr>
            <a:spLocks noChangeArrowheads="1"/>
          </p:cNvSpPr>
          <p:nvPr/>
        </p:nvSpPr>
        <p:spPr bwMode="auto">
          <a:xfrm>
            <a:off x="586220" y="3348112"/>
            <a:ext cx="108870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This is considered bad practice because strings are immutable</a:t>
            </a:r>
            <a:endParaRPr lang="en-GB" altLang="en-US" sz="2400" b="0" dirty="0">
              <a:latin typeface="+mn-lt"/>
            </a:endParaRPr>
          </a:p>
        </p:txBody>
      </p:sp>
      <p:sp>
        <p:nvSpPr>
          <p:cNvPr id="16390" name="Rectangle 24"/>
          <p:cNvSpPr>
            <a:spLocks noChangeArrowheads="1"/>
          </p:cNvSpPr>
          <p:nvPr/>
        </p:nvSpPr>
        <p:spPr bwMode="auto">
          <a:xfrm>
            <a:off x="634365" y="4086153"/>
            <a:ext cx="112299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A better approach is to use the </a:t>
            </a:r>
            <a:r>
              <a:rPr lang="en-US" altLang="en-US" sz="2400" dirty="0" err="1">
                <a:latin typeface="+mn-lt"/>
              </a:rPr>
              <a:t>StringBuilder</a:t>
            </a:r>
            <a:r>
              <a:rPr lang="en-US" altLang="en-US" sz="2400" b="0" dirty="0">
                <a:latin typeface="+mn-lt"/>
              </a:rPr>
              <a:t> class</a:t>
            </a:r>
            <a:endParaRPr lang="en-GB" altLang="en-US" sz="2400" b="0" dirty="0">
              <a:latin typeface="+mn-lt"/>
            </a:endParaRPr>
          </a:p>
        </p:txBody>
      </p:sp>
      <p:sp>
        <p:nvSpPr>
          <p:cNvPr id="26" name="AutoShape 3"/>
          <p:cNvSpPr>
            <a:spLocks noChangeArrowheads="1"/>
          </p:cNvSpPr>
          <p:nvPr/>
        </p:nvSpPr>
        <p:spPr bwMode="auto">
          <a:xfrm>
            <a:off x="634365" y="4572000"/>
            <a:ext cx="10955655" cy="1981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StringBuilder</a:t>
            </a:r>
            <a:r>
              <a:rPr lang="en-US" sz="1600" b="1" dirty="0">
                <a:solidFill>
                  <a:srgbClr val="000000"/>
                </a:solidFill>
                <a:highlight>
                  <a:srgbClr val="FFFFFF"/>
                </a:highlight>
                <a:latin typeface="Consolas"/>
              </a:rPr>
              <a:t> address = </a:t>
            </a:r>
            <a:r>
              <a:rPr lang="en-US" sz="1600" b="1" dirty="0">
                <a:solidFill>
                  <a:srgbClr val="0000FF"/>
                </a:solidFill>
                <a:highlight>
                  <a:srgbClr val="FFFFFF"/>
                </a:highlight>
                <a:latin typeface="Consolas"/>
              </a:rPr>
              <a:t>new</a:t>
            </a:r>
            <a:r>
              <a:rPr lang="en-US" sz="1600" b="1" dirty="0">
                <a:solidFill>
                  <a:srgbClr val="000000"/>
                </a:solidFill>
                <a:highlight>
                  <a:srgbClr val="FFFFFF"/>
                </a:highlight>
                <a:latin typeface="Consolas"/>
              </a:rPr>
              <a:t> </a:t>
            </a:r>
            <a:r>
              <a:rPr lang="en-US" sz="1600" b="1" dirty="0" err="1">
                <a:solidFill>
                  <a:srgbClr val="2B91AF"/>
                </a:solidFill>
                <a:highlight>
                  <a:srgbClr val="FFFFFF"/>
                </a:highlight>
                <a:latin typeface="Consolas"/>
              </a:rPr>
              <a:t>StringBuilder</a:t>
            </a:r>
            <a:r>
              <a:rPr lang="en-US" sz="1600" b="1" dirty="0">
                <a:solidFill>
                  <a:srgbClr val="000000"/>
                </a:solidFill>
                <a:highlight>
                  <a:srgbClr val="FFFFFF"/>
                </a:highlight>
                <a:latin typeface="Consolas"/>
              </a:rPr>
              <a:t>();</a:t>
            </a:r>
          </a:p>
          <a:p>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err="1" smtClean="0">
                <a:solidFill>
                  <a:srgbClr val="000000"/>
                </a:solidFill>
                <a:highlight>
                  <a:srgbClr val="FFFFFF"/>
                </a:highlight>
                <a:latin typeface="Consolas"/>
              </a:rPr>
              <a:t>address.Append</a:t>
            </a:r>
            <a:r>
              <a:rPr lang="en-US" sz="1600" b="1" dirty="0">
                <a:solidFill>
                  <a:srgbClr val="000000"/>
                </a:solidFill>
                <a:highlight>
                  <a:srgbClr val="FFFFFF"/>
                </a:highlight>
                <a:latin typeface="Consolas"/>
              </a:rPr>
              <a:t>(</a:t>
            </a:r>
            <a:r>
              <a:rPr lang="en-US" sz="1600" b="1" dirty="0">
                <a:solidFill>
                  <a:srgbClr val="A31515"/>
                </a:solidFill>
                <a:highlight>
                  <a:srgbClr val="FFFFFF"/>
                </a:highlight>
                <a:latin typeface="Consolas"/>
              </a:rPr>
              <a:t>"23"</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err="1" smtClean="0">
                <a:solidFill>
                  <a:srgbClr val="000000"/>
                </a:solidFill>
                <a:highlight>
                  <a:srgbClr val="FFFFFF"/>
                </a:highlight>
                <a:latin typeface="Consolas"/>
              </a:rPr>
              <a:t>address.Append</a:t>
            </a:r>
            <a:r>
              <a:rPr lang="en-US" sz="1600" b="1" dirty="0">
                <a:solidFill>
                  <a:srgbClr val="000000"/>
                </a:solidFill>
                <a:highlight>
                  <a:srgbClr val="FFFFFF"/>
                </a:highlight>
                <a:latin typeface="Consolas"/>
              </a:rPr>
              <a:t>(</a:t>
            </a:r>
            <a:r>
              <a:rPr lang="en-US" sz="1600" b="1" dirty="0">
                <a:solidFill>
                  <a:srgbClr val="A31515"/>
                </a:solidFill>
                <a:highlight>
                  <a:srgbClr val="FFFFFF"/>
                </a:highlight>
                <a:latin typeface="Consolas"/>
              </a:rPr>
              <a:t>", Oxford Street"</a:t>
            </a:r>
            <a:r>
              <a:rPr lang="en-US" sz="1600" b="1" dirty="0">
                <a:solidFill>
                  <a:srgbClr val="000000"/>
                </a:solidFill>
                <a:highlight>
                  <a:srgbClr val="FFFFFF"/>
                </a:highlight>
                <a:latin typeface="Consolas"/>
              </a:rPr>
              <a:t>);</a:t>
            </a:r>
          </a:p>
          <a:p>
            <a:r>
              <a:rPr lang="en-US" sz="1600" b="1" dirty="0">
                <a:solidFill>
                  <a:srgbClr val="000000"/>
                </a:solidFill>
                <a:highlight>
                  <a:srgbClr val="FFFFFF"/>
                </a:highlight>
                <a:latin typeface="Consolas"/>
              </a:rPr>
              <a:t>  </a:t>
            </a:r>
            <a:r>
              <a:rPr lang="en-US" sz="1600" b="1" dirty="0" err="1" smtClean="0">
                <a:solidFill>
                  <a:srgbClr val="000000"/>
                </a:solidFill>
                <a:highlight>
                  <a:srgbClr val="FFFFFF"/>
                </a:highlight>
                <a:latin typeface="Consolas"/>
              </a:rPr>
              <a:t>address.Append</a:t>
            </a:r>
            <a:r>
              <a:rPr lang="en-US" sz="1600" b="1" dirty="0">
                <a:solidFill>
                  <a:srgbClr val="000000"/>
                </a:solidFill>
                <a:highlight>
                  <a:srgbClr val="FFFFFF"/>
                </a:highlight>
                <a:latin typeface="Consolas"/>
              </a:rPr>
              <a:t>(</a:t>
            </a:r>
            <a:r>
              <a:rPr lang="en-US" sz="1600" b="1" dirty="0">
                <a:solidFill>
                  <a:srgbClr val="A31515"/>
                </a:solidFill>
                <a:highlight>
                  <a:srgbClr val="FFFFFF"/>
                </a:highlight>
                <a:latin typeface="Consolas"/>
              </a:rPr>
              <a:t>", </a:t>
            </a:r>
            <a:r>
              <a:rPr lang="en-US" sz="1600" b="1" dirty="0" err="1">
                <a:solidFill>
                  <a:srgbClr val="A31515"/>
                </a:solidFill>
                <a:highlight>
                  <a:srgbClr val="FFFFFF"/>
                </a:highlight>
                <a:latin typeface="Consolas"/>
              </a:rPr>
              <a:t>Thornbury</a:t>
            </a:r>
            <a:r>
              <a:rPr lang="en-US" sz="1600" b="1" dirty="0">
                <a:solidFill>
                  <a:srgbClr val="A31515"/>
                </a:solidFill>
                <a:highlight>
                  <a:srgbClr val="FFFFFF"/>
                </a:highlight>
                <a:latin typeface="Consolas"/>
              </a:rPr>
              <a:t>"</a:t>
            </a:r>
            <a:r>
              <a:rPr lang="en-US" sz="1600" b="1" dirty="0">
                <a:solidFill>
                  <a:srgbClr val="000000"/>
                </a:solidFill>
                <a:highlight>
                  <a:srgbClr val="FFFFFF"/>
                </a:highlight>
                <a:latin typeface="Consolas"/>
              </a:rPr>
              <a:t>);</a:t>
            </a:r>
          </a:p>
          <a:p>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smtClean="0">
                <a:solidFill>
                  <a:srgbClr val="0000FF"/>
                </a:solidFill>
                <a:highlight>
                  <a:srgbClr val="FFFFFF"/>
                </a:highlight>
                <a:latin typeface="Consolas"/>
              </a:rPr>
              <a:t>string</a:t>
            </a:r>
            <a:r>
              <a:rPr lang="en-US" sz="1600" b="1" dirty="0" smtClean="0">
                <a:solidFill>
                  <a:srgbClr val="000000"/>
                </a:solidFill>
                <a:highlight>
                  <a:srgbClr val="FFFFFF"/>
                </a:highlight>
                <a:latin typeface="Consolas"/>
              </a:rPr>
              <a:t> </a:t>
            </a:r>
            <a:r>
              <a:rPr lang="en-US" sz="1600" b="1" dirty="0" err="1">
                <a:solidFill>
                  <a:srgbClr val="000000"/>
                </a:solidFill>
                <a:highlight>
                  <a:srgbClr val="FFFFFF"/>
                </a:highlight>
                <a:latin typeface="Consolas"/>
              </a:rPr>
              <a:t>concatenatedAddress</a:t>
            </a:r>
            <a:r>
              <a:rPr lang="en-US" sz="1600" b="1" dirty="0">
                <a:solidFill>
                  <a:srgbClr val="000000"/>
                </a:solidFill>
                <a:highlight>
                  <a:srgbClr val="FFFFFF"/>
                </a:highlight>
                <a:latin typeface="Consolas"/>
              </a:rPr>
              <a:t> = </a:t>
            </a:r>
            <a:r>
              <a:rPr lang="en-US" sz="1600" b="1" dirty="0" err="1">
                <a:solidFill>
                  <a:srgbClr val="000000"/>
                </a:solidFill>
                <a:highlight>
                  <a:srgbClr val="FFFFFF"/>
                </a:highlight>
                <a:latin typeface="Consolas"/>
              </a:rPr>
              <a:t>address.ToString</a:t>
            </a:r>
            <a:r>
              <a:rPr lang="en-US" sz="1600" b="1" dirty="0">
                <a:solidFill>
                  <a:srgbClr val="000000"/>
                </a:solidFill>
                <a:highlight>
                  <a:srgbClr val="FFFFFF"/>
                </a:highlight>
                <a:latin typeface="Consolas"/>
              </a:rPr>
              <a:t>();</a:t>
            </a:r>
            <a:endParaRPr lang="en-GB" sz="1600" b="1" dirty="0">
              <a:solidFill>
                <a:schemeClr val="bg1"/>
              </a:solidFill>
              <a:cs typeface="Arial" charset="0"/>
            </a:endParaRPr>
          </a:p>
        </p:txBody>
      </p:sp>
    </p:spTree>
    <p:extLst>
      <p:ext uri="{BB962C8B-B14F-4D97-AF65-F5344CB8AC3E}">
        <p14:creationId xmlns:p14="http://schemas.microsoft.com/office/powerpoint/2010/main" val="40682872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AutoShape 140"/>
          <p:cNvSpPr>
            <a:spLocks noChangeArrowheads="1"/>
          </p:cNvSpPr>
          <p:nvPr/>
        </p:nvSpPr>
        <p:spPr bwMode="auto">
          <a:xfrm>
            <a:off x="938689" y="1547382"/>
            <a:ext cx="10520601" cy="3862387"/>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sz="2200" dirty="0">
              <a:cs typeface="Arial" charset="0"/>
            </a:endParaRPr>
          </a:p>
        </p:txBody>
      </p:sp>
      <p:sp>
        <p:nvSpPr>
          <p:cNvPr id="23555" name="Title 6"/>
          <p:cNvSpPr>
            <a:spLocks noGrp="1"/>
          </p:cNvSpPr>
          <p:nvPr>
            <p:ph type="title"/>
          </p:nvPr>
        </p:nvSpPr>
        <p:spPr/>
        <p:txBody>
          <a:bodyPr/>
          <a:lstStyle/>
          <a:p>
            <a:pPr eaLnBrk="1" hangingPunct="1"/>
            <a:r>
              <a:rPr lang="en-GB" altLang="en-US" dirty="0" smtClean="0"/>
              <a:t>Best Practices for Commenting C# Applications</a:t>
            </a:r>
            <a:br>
              <a:rPr lang="en-GB" altLang="en-US" dirty="0" smtClean="0"/>
            </a:br>
            <a:r>
              <a:rPr lang="en-GB" altLang="en-US" dirty="0"/>
              <a:t/>
            </a:r>
            <a:br>
              <a:rPr lang="en-GB" altLang="en-US" dirty="0"/>
            </a:br>
            <a:endParaRPr lang="en-US" altLang="en-US" dirty="0" smtClean="0"/>
          </a:p>
        </p:txBody>
      </p:sp>
      <p:sp>
        <p:nvSpPr>
          <p:cNvPr id="24" name="AutoShape 3"/>
          <p:cNvSpPr>
            <a:spLocks noChangeArrowheads="1"/>
          </p:cNvSpPr>
          <p:nvPr/>
        </p:nvSpPr>
        <p:spPr bwMode="auto">
          <a:xfrm>
            <a:off x="892611" y="5643563"/>
            <a:ext cx="10612755" cy="996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 This is a comment on a separate line.</a:t>
            </a:r>
            <a:endParaRPr lang="en-US" sz="1600" b="1" dirty="0">
              <a:solidFill>
                <a:srgbClr val="000000"/>
              </a:solidFill>
              <a:highlight>
                <a:srgbClr val="FFFFFF"/>
              </a:highlight>
              <a:latin typeface="Consolas"/>
            </a:endParaRPr>
          </a:p>
          <a:p>
            <a:r>
              <a:rPr lang="en-US" sz="1600" b="1" dirty="0">
                <a:solidFill>
                  <a:srgbClr val="000000"/>
                </a:solidFill>
                <a:highlight>
                  <a:srgbClr val="FFFFFF"/>
                </a:highlight>
                <a:latin typeface="Consolas"/>
              </a:rPr>
              <a:t>  </a:t>
            </a:r>
            <a:r>
              <a:rPr lang="en-US" sz="1600" b="1" dirty="0" smtClean="0">
                <a:solidFill>
                  <a:srgbClr val="0000FF"/>
                </a:solidFill>
                <a:highlight>
                  <a:srgbClr val="FFFFFF"/>
                </a:highlight>
                <a:latin typeface="Consolas"/>
              </a:rPr>
              <a:t>string</a:t>
            </a:r>
            <a:r>
              <a:rPr lang="en-US" sz="1600" b="1" dirty="0" smtClean="0">
                <a:solidFill>
                  <a:srgbClr val="000000"/>
                </a:solidFill>
                <a:highlight>
                  <a:srgbClr val="FFFFFF"/>
                </a:highlight>
                <a:latin typeface="Consolas"/>
              </a:rPr>
              <a:t> </a:t>
            </a:r>
            <a:r>
              <a:rPr lang="en-US" sz="1600" b="1" dirty="0">
                <a:solidFill>
                  <a:srgbClr val="000000"/>
                </a:solidFill>
                <a:highlight>
                  <a:srgbClr val="FFFFFF"/>
                </a:highlight>
                <a:latin typeface="Consolas"/>
              </a:rPr>
              <a:t>message = </a:t>
            </a:r>
            <a:r>
              <a:rPr lang="en-US" sz="1600" b="1" dirty="0">
                <a:solidFill>
                  <a:srgbClr val="A31515"/>
                </a:solidFill>
                <a:highlight>
                  <a:srgbClr val="FFFFFF"/>
                </a:highlight>
                <a:latin typeface="Consolas"/>
              </a:rPr>
              <a:t>"Hello there!"</a:t>
            </a:r>
            <a:r>
              <a:rPr lang="en-US" sz="1600" b="1" dirty="0">
                <a:solidFill>
                  <a:srgbClr val="000000"/>
                </a:solidFill>
                <a:highlight>
                  <a:srgbClr val="FFFFFF"/>
                </a:highlight>
                <a:latin typeface="Consolas"/>
              </a:rPr>
              <a:t>; </a:t>
            </a:r>
            <a:r>
              <a:rPr lang="en-US" sz="1600" b="1" dirty="0">
                <a:solidFill>
                  <a:srgbClr val="008000"/>
                </a:solidFill>
                <a:highlight>
                  <a:srgbClr val="FFFFFF"/>
                </a:highlight>
                <a:latin typeface="Consolas"/>
              </a:rPr>
              <a:t>// This is an inline comment.</a:t>
            </a:r>
            <a:endParaRPr lang="en-US" sz="1400" b="1" dirty="0">
              <a:solidFill>
                <a:schemeClr val="bg1"/>
              </a:solidFill>
              <a:cs typeface="Arial" charset="0"/>
            </a:endParaRPr>
          </a:p>
        </p:txBody>
      </p:sp>
      <p:sp>
        <p:nvSpPr>
          <p:cNvPr id="25" name="Rounded Rectangle 24"/>
          <p:cNvSpPr>
            <a:spLocks noChangeArrowheads="1"/>
          </p:cNvSpPr>
          <p:nvPr/>
        </p:nvSpPr>
        <p:spPr bwMode="auto">
          <a:xfrm>
            <a:off x="621506" y="1371600"/>
            <a:ext cx="11056383" cy="7651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en-US" sz="2400" b="0" dirty="0">
                <a:solidFill>
                  <a:schemeClr val="bg1"/>
                </a:solidFill>
                <a:cs typeface="Arial" charset="0"/>
              </a:rPr>
              <a:t>Begin procedures by using a comment block</a:t>
            </a:r>
            <a:endParaRPr lang="en-GB" sz="2400" b="0" dirty="0">
              <a:solidFill>
                <a:schemeClr val="bg1"/>
              </a:solidFill>
              <a:cs typeface="Arial" charset="0"/>
            </a:endParaRPr>
          </a:p>
        </p:txBody>
      </p:sp>
      <p:sp>
        <p:nvSpPr>
          <p:cNvPr id="26" name="Rounded Rectangle 25"/>
          <p:cNvSpPr>
            <a:spLocks noChangeArrowheads="1"/>
          </p:cNvSpPr>
          <p:nvPr/>
        </p:nvSpPr>
        <p:spPr bwMode="auto">
          <a:xfrm>
            <a:off x="643088" y="2286000"/>
            <a:ext cx="11056381" cy="7651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en-US" sz="2400" b="0" dirty="0">
                <a:solidFill>
                  <a:schemeClr val="bg1"/>
                </a:solidFill>
                <a:cs typeface="Arial" charset="0"/>
              </a:rPr>
              <a:t>In longer procedures, use comments to break up </a:t>
            </a:r>
            <a:r>
              <a:rPr lang="en-US" sz="2400" b="0" dirty="0" smtClean="0">
                <a:solidFill>
                  <a:schemeClr val="bg1"/>
                </a:solidFill>
                <a:cs typeface="Arial" charset="0"/>
              </a:rPr>
              <a:t>units </a:t>
            </a:r>
            <a:r>
              <a:rPr lang="en-US" sz="2400" b="0" dirty="0">
                <a:solidFill>
                  <a:schemeClr val="bg1"/>
                </a:solidFill>
                <a:cs typeface="Arial" charset="0"/>
              </a:rPr>
              <a:t>of work </a:t>
            </a:r>
            <a:endParaRPr lang="en-GB" sz="2400" b="0" dirty="0">
              <a:solidFill>
                <a:schemeClr val="bg1"/>
              </a:solidFill>
              <a:cs typeface="Arial" charset="0"/>
            </a:endParaRPr>
          </a:p>
        </p:txBody>
      </p:sp>
      <p:sp>
        <p:nvSpPr>
          <p:cNvPr id="27" name="Rounded Rectangle 26"/>
          <p:cNvSpPr>
            <a:spLocks noChangeArrowheads="1"/>
          </p:cNvSpPr>
          <p:nvPr/>
        </p:nvSpPr>
        <p:spPr bwMode="auto">
          <a:xfrm>
            <a:off x="670797" y="3313185"/>
            <a:ext cx="11056383" cy="763588"/>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en-US" sz="2400" b="0" dirty="0">
                <a:solidFill>
                  <a:schemeClr val="bg1"/>
                </a:solidFill>
                <a:cs typeface="Arial" charset="0"/>
              </a:rPr>
              <a:t>When you declare variables, use a comment to indicate </a:t>
            </a:r>
            <a:r>
              <a:rPr lang="en-US" sz="2400" b="0" dirty="0" smtClean="0">
                <a:solidFill>
                  <a:schemeClr val="bg1"/>
                </a:solidFill>
                <a:cs typeface="Arial" charset="0"/>
              </a:rPr>
              <a:t>how </a:t>
            </a:r>
            <a:r>
              <a:rPr lang="en-US" sz="2400" b="0" dirty="0">
                <a:solidFill>
                  <a:schemeClr val="bg1"/>
                </a:solidFill>
                <a:cs typeface="Arial" charset="0"/>
              </a:rPr>
              <a:t>the </a:t>
            </a:r>
            <a:r>
              <a:rPr lang="en-US" sz="2400" b="0" dirty="0" smtClean="0">
                <a:solidFill>
                  <a:schemeClr val="bg1"/>
                </a:solidFill>
                <a:cs typeface="Arial" charset="0"/>
              </a:rPr>
              <a:t>variable</a:t>
            </a:r>
          </a:p>
          <a:p>
            <a:pPr indent="4763">
              <a:buSzPct val="80000"/>
              <a:defRPr/>
            </a:pPr>
            <a:r>
              <a:rPr lang="en-US" sz="2400" b="0" dirty="0" smtClean="0">
                <a:solidFill>
                  <a:schemeClr val="bg1"/>
                </a:solidFill>
                <a:cs typeface="Arial" charset="0"/>
              </a:rPr>
              <a:t> </a:t>
            </a:r>
            <a:r>
              <a:rPr lang="en-US" sz="2400" b="0" dirty="0">
                <a:solidFill>
                  <a:schemeClr val="bg1"/>
                </a:solidFill>
                <a:cs typeface="Arial" charset="0"/>
              </a:rPr>
              <a:t>will be used</a:t>
            </a:r>
            <a:endParaRPr lang="en-GB" sz="2400" b="0" dirty="0">
              <a:solidFill>
                <a:schemeClr val="bg1"/>
              </a:solidFill>
              <a:cs typeface="Arial" charset="0"/>
            </a:endParaRPr>
          </a:p>
        </p:txBody>
      </p:sp>
      <p:sp>
        <p:nvSpPr>
          <p:cNvPr id="28" name="Rounded Rectangle 27"/>
          <p:cNvSpPr>
            <a:spLocks noChangeArrowheads="1"/>
          </p:cNvSpPr>
          <p:nvPr/>
        </p:nvSpPr>
        <p:spPr bwMode="auto">
          <a:xfrm>
            <a:off x="670797" y="4419600"/>
            <a:ext cx="11056383" cy="765175"/>
          </a:xfrm>
          <a:prstGeom prst="roundRect">
            <a:avLst>
              <a:gd name="adj" fmla="val 4083"/>
            </a:avLst>
          </a:prstGeom>
          <a:gradFill rotWithShape="1">
            <a:gsLst>
              <a:gs pos="0">
                <a:srgbClr val="F0F1E1"/>
              </a:gs>
              <a:gs pos="100000">
                <a:srgbClr val="D5D69C"/>
              </a:gs>
            </a:gsLst>
            <a:lin ang="2700000" scaled="1"/>
          </a:gradFill>
          <a:ln w="9525" algn="ctr">
            <a:solidFill>
              <a:srgbClr val="808080"/>
            </a:solidFill>
            <a:round/>
            <a:headEnd/>
            <a:tailEnd/>
          </a:ln>
          <a:effectLst>
            <a:outerShdw dist="35921" dir="2700000" algn="ctr" rotWithShape="0">
              <a:srgbClr val="AFAFAF"/>
            </a:outerShdw>
          </a:effectLst>
        </p:spPr>
        <p:txBody>
          <a:bodyPr wrap="none" lIns="320040" tIns="36000" bIns="36000" anchor="ctr"/>
          <a:lstStyle/>
          <a:p>
            <a:pPr indent="4763">
              <a:buSzPct val="80000"/>
              <a:defRPr/>
            </a:pPr>
            <a:r>
              <a:rPr lang="en-US" sz="2400" b="0" dirty="0">
                <a:solidFill>
                  <a:schemeClr val="bg1"/>
                </a:solidFill>
                <a:cs typeface="Arial" charset="0"/>
              </a:rPr>
              <a:t>When you write a decision structure, use a comment to </a:t>
            </a:r>
            <a:r>
              <a:rPr lang="en-US" sz="2400" b="0" dirty="0" smtClean="0">
                <a:solidFill>
                  <a:schemeClr val="bg1"/>
                </a:solidFill>
                <a:cs typeface="Arial" charset="0"/>
              </a:rPr>
              <a:t>indicate </a:t>
            </a:r>
            <a:r>
              <a:rPr lang="en-US" sz="2400" b="0" dirty="0">
                <a:solidFill>
                  <a:schemeClr val="bg1"/>
                </a:solidFill>
                <a:cs typeface="Arial" charset="0"/>
              </a:rPr>
              <a:t>how the </a:t>
            </a:r>
            <a:endParaRPr lang="en-US" sz="2400" b="0" dirty="0" smtClean="0">
              <a:solidFill>
                <a:schemeClr val="bg1"/>
              </a:solidFill>
              <a:cs typeface="Arial" charset="0"/>
            </a:endParaRPr>
          </a:p>
          <a:p>
            <a:pPr indent="4763">
              <a:buSzPct val="80000"/>
              <a:defRPr/>
            </a:pPr>
            <a:r>
              <a:rPr lang="en-US" sz="2400" b="0" dirty="0" smtClean="0">
                <a:solidFill>
                  <a:schemeClr val="bg1"/>
                </a:solidFill>
                <a:cs typeface="Arial" charset="0"/>
              </a:rPr>
              <a:t>decision </a:t>
            </a:r>
            <a:r>
              <a:rPr lang="en-US" sz="2400" b="0" dirty="0">
                <a:solidFill>
                  <a:schemeClr val="bg1"/>
                </a:solidFill>
                <a:cs typeface="Arial" charset="0"/>
              </a:rPr>
              <a:t>is made and </a:t>
            </a:r>
            <a:r>
              <a:rPr lang="en-US" sz="2400" b="0" dirty="0" smtClean="0">
                <a:solidFill>
                  <a:schemeClr val="bg1"/>
                </a:solidFill>
                <a:cs typeface="Arial" charset="0"/>
              </a:rPr>
              <a:t>what </a:t>
            </a:r>
            <a:r>
              <a:rPr lang="en-US" sz="2400" b="0" dirty="0">
                <a:solidFill>
                  <a:schemeClr val="bg1"/>
                </a:solidFill>
                <a:cs typeface="Arial" charset="0"/>
              </a:rPr>
              <a:t>it implies</a:t>
            </a:r>
            <a:endParaRPr lang="en-GB" sz="2400" b="0" dirty="0">
              <a:solidFill>
                <a:schemeClr val="bg1"/>
              </a:solidFill>
              <a:cs typeface="Arial" charset="0"/>
            </a:endParaRPr>
          </a:p>
        </p:txBody>
      </p:sp>
    </p:spTree>
    <p:extLst>
      <p:ext uri="{BB962C8B-B14F-4D97-AF65-F5344CB8AC3E}">
        <p14:creationId xmlns:p14="http://schemas.microsoft.com/office/powerpoint/2010/main" val="3530451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5"/>
          <p:cNvSpPr>
            <a:spLocks noChangeArrowheads="1"/>
          </p:cNvSpPr>
          <p:nvPr/>
        </p:nvSpPr>
        <p:spPr bwMode="auto">
          <a:xfrm>
            <a:off x="668655" y="1176338"/>
            <a:ext cx="10989945" cy="4411662"/>
          </a:xfrm>
          <a:prstGeom prst="roundRect">
            <a:avLst>
              <a:gd name="adj" fmla="val 4167"/>
            </a:avLst>
          </a:prstGeom>
          <a:solidFill>
            <a:srgbClr val="BBCDE3"/>
          </a:solidFill>
          <a:ln w="9525">
            <a:solidFill>
              <a:srgbClr val="4D4D4D"/>
            </a:solidFill>
            <a:round/>
            <a:headEnd/>
            <a:tailEnd/>
          </a:ln>
          <a:effectLst>
            <a:outerShdw dist="35921" dir="2700000" algn="ctr" rotWithShape="0">
              <a:srgbClr val="AFAFAF"/>
            </a:outerShdw>
          </a:effectLst>
        </p:spPr>
        <p:txBody>
          <a:bodyPr wrap="none"/>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lnSpc>
                <a:spcPct val="90000"/>
              </a:lnSpc>
              <a:spcBef>
                <a:spcPct val="40000"/>
              </a:spcBef>
            </a:pPr>
            <a:endParaRPr lang="en-US" altLang="en-US" b="0"/>
          </a:p>
        </p:txBody>
      </p:sp>
      <p:sp>
        <p:nvSpPr>
          <p:cNvPr id="31747" name="Rectangle 2"/>
          <p:cNvSpPr>
            <a:spLocks noGrp="1" noChangeArrowheads="1"/>
          </p:cNvSpPr>
          <p:nvPr>
            <p:ph type="title"/>
          </p:nvPr>
        </p:nvSpPr>
        <p:spPr/>
        <p:txBody>
          <a:bodyPr/>
          <a:lstStyle/>
          <a:p>
            <a:pPr eaLnBrk="1" hangingPunct="1"/>
            <a:r>
              <a:rPr lang="en-US" altLang="en-US" smtClean="0"/>
              <a:t>The Purpose of C#</a:t>
            </a:r>
          </a:p>
        </p:txBody>
      </p:sp>
      <p:sp>
        <p:nvSpPr>
          <p:cNvPr id="31748" name="AutoShape 6"/>
          <p:cNvSpPr>
            <a:spLocks noChangeArrowheads="1"/>
          </p:cNvSpPr>
          <p:nvPr/>
        </p:nvSpPr>
        <p:spPr bwMode="auto">
          <a:xfrm>
            <a:off x="977265" y="3778250"/>
            <a:ext cx="10355580" cy="11747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lnSpc>
                <a:spcPct val="90000"/>
              </a:lnSpc>
              <a:spcBef>
                <a:spcPct val="40000"/>
              </a:spcBef>
            </a:pPr>
            <a:endParaRPr lang="en-US" altLang="en-US">
              <a:latin typeface="Arial" charset="0"/>
            </a:endParaRPr>
          </a:p>
        </p:txBody>
      </p:sp>
      <p:sp>
        <p:nvSpPr>
          <p:cNvPr id="31749" name="Rectangle 19"/>
          <p:cNvSpPr>
            <a:spLocks noChangeArrowheads="1"/>
          </p:cNvSpPr>
          <p:nvPr/>
        </p:nvSpPr>
        <p:spPr bwMode="auto">
          <a:xfrm>
            <a:off x="1303021" y="3950126"/>
            <a:ext cx="972550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en-US" altLang="en-US" sz="2400" b="0" dirty="0" smtClean="0">
                <a:solidFill>
                  <a:schemeClr val="bg1"/>
                </a:solidFill>
                <a:latin typeface="+mn-lt"/>
              </a:rPr>
              <a:t>C</a:t>
            </a:r>
            <a:r>
              <a:rPr lang="en-US" altLang="en-US" sz="2400" b="0" dirty="0">
                <a:solidFill>
                  <a:schemeClr val="bg1"/>
                </a:solidFill>
                <a:latin typeface="+mn-lt"/>
              </a:rPr>
              <a:t># has been standardized and is described by the ECMA-334 C# Language Specification</a:t>
            </a:r>
            <a:endParaRPr lang="en-GB" altLang="en-US" sz="2400" b="0" dirty="0">
              <a:solidFill>
                <a:schemeClr val="bg1"/>
              </a:solidFill>
              <a:latin typeface="+mn-lt"/>
            </a:endParaRPr>
          </a:p>
        </p:txBody>
      </p:sp>
      <p:sp>
        <p:nvSpPr>
          <p:cNvPr id="31750" name="AutoShape 6"/>
          <p:cNvSpPr>
            <a:spLocks noChangeArrowheads="1"/>
          </p:cNvSpPr>
          <p:nvPr/>
        </p:nvSpPr>
        <p:spPr bwMode="auto">
          <a:xfrm>
            <a:off x="994410" y="2863850"/>
            <a:ext cx="10355580" cy="704850"/>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lnSpc>
                <a:spcPct val="90000"/>
              </a:lnSpc>
              <a:spcBef>
                <a:spcPct val="40000"/>
              </a:spcBef>
            </a:pPr>
            <a:endParaRPr lang="en-US" altLang="en-US">
              <a:latin typeface="Arial" charset="0"/>
            </a:endParaRPr>
          </a:p>
        </p:txBody>
      </p:sp>
      <p:sp>
        <p:nvSpPr>
          <p:cNvPr id="31751" name="Rectangle 18"/>
          <p:cNvSpPr>
            <a:spLocks noChangeArrowheads="1"/>
          </p:cNvSpPr>
          <p:nvPr/>
        </p:nvSpPr>
        <p:spPr bwMode="auto">
          <a:xfrm>
            <a:off x="1268731" y="2990851"/>
            <a:ext cx="97083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en-US" altLang="en-US" sz="2400" b="0" dirty="0">
                <a:solidFill>
                  <a:schemeClr val="bg1"/>
                </a:solidFill>
              </a:rPr>
              <a:t>C</a:t>
            </a:r>
            <a:r>
              <a:rPr lang="en-US" altLang="en-US" sz="2400" b="0" dirty="0">
                <a:solidFill>
                  <a:schemeClr val="bg1"/>
                </a:solidFill>
                <a:latin typeface="+mn-lt"/>
              </a:rPr>
              <a:t># uses a very similar syntax to C, C++, and Java</a:t>
            </a:r>
            <a:endParaRPr lang="en-GB" altLang="en-US" sz="2400" b="0" dirty="0">
              <a:solidFill>
                <a:schemeClr val="bg1"/>
              </a:solidFill>
              <a:latin typeface="+mn-lt"/>
            </a:endParaRPr>
          </a:p>
        </p:txBody>
      </p:sp>
      <p:sp>
        <p:nvSpPr>
          <p:cNvPr id="31752" name="AutoShape 6"/>
          <p:cNvSpPr>
            <a:spLocks noChangeArrowheads="1"/>
          </p:cNvSpPr>
          <p:nvPr/>
        </p:nvSpPr>
        <p:spPr bwMode="auto">
          <a:xfrm>
            <a:off x="994410" y="1605283"/>
            <a:ext cx="10355580" cy="1023617"/>
          </a:xfrm>
          <a:prstGeom prst="roundRect">
            <a:avLst>
              <a:gd name="adj" fmla="val 4167"/>
            </a:avLst>
          </a:prstGeom>
          <a:gradFill rotWithShape="1">
            <a:gsLst>
              <a:gs pos="0">
                <a:srgbClr val="EEEFD7"/>
              </a:gs>
              <a:gs pos="100000">
                <a:srgbClr val="D5D69C"/>
              </a:gs>
            </a:gsLst>
            <a:lin ang="2700000" scaled="1"/>
          </a:gradFill>
          <a:ln w="9525">
            <a:solidFill>
              <a:srgbClr val="4D4D4D"/>
            </a:solidFill>
            <a:round/>
            <a:headEnd/>
            <a:tailEnd/>
          </a:ln>
          <a:effectLst>
            <a:outerShdw dist="35921" dir="2700000" algn="ctr" rotWithShape="0">
              <a:srgbClr val="AFAFAF"/>
            </a:outerShdw>
          </a:effectLst>
        </p:spPr>
        <p:txBody>
          <a:bodyPr tIns="91440"/>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lnSpc>
                <a:spcPct val="90000"/>
              </a:lnSpc>
              <a:spcBef>
                <a:spcPct val="40000"/>
              </a:spcBef>
            </a:pPr>
            <a:endParaRPr lang="en-US" altLang="en-US" b="0">
              <a:latin typeface="Arial" charset="0"/>
            </a:endParaRPr>
          </a:p>
        </p:txBody>
      </p:sp>
      <p:sp>
        <p:nvSpPr>
          <p:cNvPr id="31753" name="Rectangle 17"/>
          <p:cNvSpPr>
            <a:spLocks noChangeArrowheads="1"/>
          </p:cNvSpPr>
          <p:nvPr/>
        </p:nvSpPr>
        <p:spPr bwMode="auto">
          <a:xfrm>
            <a:off x="1268731" y="1701592"/>
            <a:ext cx="970835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en-US" altLang="en-US" sz="2400" b="0" dirty="0">
                <a:solidFill>
                  <a:schemeClr val="bg1"/>
                </a:solidFill>
                <a:latin typeface="+mn-lt"/>
              </a:rPr>
              <a:t>C# is the language of choice for many developers who build .NET Framework applications</a:t>
            </a:r>
            <a:endParaRPr lang="en-GB" altLang="en-US" sz="2400" b="0" dirty="0">
              <a:solidFill>
                <a:schemeClr val="bg1"/>
              </a:solidFill>
              <a:latin typeface="+mn-lt"/>
            </a:endParaRPr>
          </a:p>
        </p:txBody>
      </p:sp>
      <p:sp>
        <p:nvSpPr>
          <p:cNvPr id="31754" name="Rectangle 26"/>
          <p:cNvSpPr>
            <a:spLocks noChangeArrowheads="1"/>
          </p:cNvSpPr>
          <p:nvPr/>
        </p:nvSpPr>
        <p:spPr bwMode="auto">
          <a:xfrm>
            <a:off x="1042242" y="1263651"/>
            <a:ext cx="62228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lnSpc>
                <a:spcPct val="90000"/>
              </a:lnSpc>
              <a:spcBef>
                <a:spcPct val="40000"/>
              </a:spcBef>
            </a:pPr>
            <a:r>
              <a:rPr lang="en-US" altLang="ja-JP" sz="2800" b="0" dirty="0">
                <a:solidFill>
                  <a:schemeClr val="bg1"/>
                </a:solidFill>
                <a:latin typeface="+mn-lt"/>
                <a:ea typeface="ＭＳ Ｐゴシック" pitchFamily="34" charset="-128"/>
              </a:rPr>
              <a:t>C#</a:t>
            </a:r>
            <a:endParaRPr lang="en-GB" altLang="en-US" sz="2800" b="0" dirty="0">
              <a:solidFill>
                <a:schemeClr val="bg1"/>
              </a:solidFill>
              <a:latin typeface="+mn-lt"/>
            </a:endParaRPr>
          </a:p>
        </p:txBody>
      </p:sp>
    </p:spTree>
    <p:extLst>
      <p:ext uri="{BB962C8B-B14F-4D97-AF65-F5344CB8AC3E}">
        <p14:creationId xmlns:p14="http://schemas.microsoft.com/office/powerpoint/2010/main" val="37353752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title"/>
          </p:nvPr>
        </p:nvSpPr>
        <p:spPr/>
        <p:txBody>
          <a:bodyPr/>
          <a:lstStyle/>
          <a:p>
            <a:pPr eaLnBrk="1" hangingPunct="1"/>
            <a:r>
              <a:rPr lang="en-GB" altLang="en-US" dirty="0" smtClean="0"/>
              <a:t>What Is an Array?</a:t>
            </a:r>
          </a:p>
        </p:txBody>
      </p:sp>
      <p:sp>
        <p:nvSpPr>
          <p:cNvPr id="18435" name="Rectangle 20"/>
          <p:cNvSpPr>
            <a:spLocks noChangeArrowheads="1"/>
          </p:cNvSpPr>
          <p:nvPr/>
        </p:nvSpPr>
        <p:spPr bwMode="auto">
          <a:xfrm>
            <a:off x="531495" y="947738"/>
            <a:ext cx="1134999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000" b="0" dirty="0">
                <a:latin typeface="+mn-lt"/>
              </a:rPr>
              <a:t>An array is a sequence of elements that are grouped together</a:t>
            </a:r>
          </a:p>
        </p:txBody>
      </p:sp>
      <p:sp>
        <p:nvSpPr>
          <p:cNvPr id="8" name="AutoShape 24"/>
          <p:cNvSpPr>
            <a:spLocks noChangeArrowheads="1"/>
          </p:cNvSpPr>
          <p:nvPr/>
        </p:nvSpPr>
        <p:spPr bwMode="auto">
          <a:xfrm>
            <a:off x="291465" y="1803401"/>
            <a:ext cx="11692890" cy="44926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18437" name="Rectangle 8"/>
          <p:cNvSpPr>
            <a:spLocks noChangeArrowheads="1"/>
          </p:cNvSpPr>
          <p:nvPr/>
        </p:nvSpPr>
        <p:spPr bwMode="auto">
          <a:xfrm>
            <a:off x="685800" y="1899306"/>
            <a:ext cx="401603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31775" indent="-231775"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algn="ctr" eaLnBrk="1" hangingPunct="1">
              <a:buSzPct val="80000"/>
            </a:pPr>
            <a:r>
              <a:rPr lang="en-US" altLang="en-US" sz="2800" dirty="0">
                <a:solidFill>
                  <a:schemeClr val="bg1"/>
                </a:solidFill>
                <a:latin typeface="+mn-lt"/>
              </a:rPr>
              <a:t>Array features include:</a:t>
            </a:r>
            <a:endParaRPr lang="en-US" altLang="en-US" sz="2800" b="0" dirty="0">
              <a:solidFill>
                <a:schemeClr val="bg1"/>
              </a:solidFill>
              <a:latin typeface="+mn-lt"/>
            </a:endParaRPr>
          </a:p>
        </p:txBody>
      </p:sp>
      <p:sp>
        <p:nvSpPr>
          <p:cNvPr id="12" name="AutoShape 25"/>
          <p:cNvSpPr>
            <a:spLocks noChangeArrowheads="1"/>
          </p:cNvSpPr>
          <p:nvPr/>
        </p:nvSpPr>
        <p:spPr bwMode="auto">
          <a:xfrm>
            <a:off x="535782" y="24098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Every element in the array contains a value</a:t>
            </a:r>
            <a:endParaRPr lang="en-GB" sz="2400" b="0" dirty="0">
              <a:solidFill>
                <a:schemeClr val="bg1"/>
              </a:solidFill>
              <a:cs typeface="Arial" charset="0"/>
            </a:endParaRPr>
          </a:p>
        </p:txBody>
      </p:sp>
      <p:sp>
        <p:nvSpPr>
          <p:cNvPr id="13" name="AutoShape 25"/>
          <p:cNvSpPr>
            <a:spLocks noChangeArrowheads="1"/>
          </p:cNvSpPr>
          <p:nvPr/>
        </p:nvSpPr>
        <p:spPr bwMode="auto">
          <a:xfrm>
            <a:off x="518637" y="361315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length of an array is the total number of elements it can contain</a:t>
            </a:r>
            <a:endParaRPr lang="en-GB" sz="2400" b="0" dirty="0">
              <a:solidFill>
                <a:schemeClr val="bg1"/>
              </a:solidFill>
              <a:cs typeface="Arial" charset="0"/>
            </a:endParaRPr>
          </a:p>
        </p:txBody>
      </p:sp>
      <p:sp>
        <p:nvSpPr>
          <p:cNvPr id="14" name="AutoShape 25"/>
          <p:cNvSpPr>
            <a:spLocks noChangeArrowheads="1"/>
          </p:cNvSpPr>
          <p:nvPr/>
        </p:nvSpPr>
        <p:spPr bwMode="auto">
          <a:xfrm>
            <a:off x="518637" y="424815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lower bound of an array is the index of its first element</a:t>
            </a:r>
            <a:endParaRPr lang="en-GB" sz="2400" b="0" dirty="0">
              <a:solidFill>
                <a:schemeClr val="bg1"/>
              </a:solidFill>
              <a:cs typeface="Arial" charset="0"/>
            </a:endParaRPr>
          </a:p>
        </p:txBody>
      </p:sp>
      <p:sp>
        <p:nvSpPr>
          <p:cNvPr id="15" name="AutoShape 25"/>
          <p:cNvSpPr>
            <a:spLocks noChangeArrowheads="1"/>
          </p:cNvSpPr>
          <p:nvPr/>
        </p:nvSpPr>
        <p:spPr bwMode="auto">
          <a:xfrm>
            <a:off x="535782" y="487045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Arrays can be single-dimensional, multidimensional, or jagged</a:t>
            </a:r>
            <a:endParaRPr lang="en-GB" sz="2400" b="0" dirty="0">
              <a:solidFill>
                <a:schemeClr val="bg1"/>
              </a:solidFill>
              <a:cs typeface="Arial" charset="0"/>
            </a:endParaRPr>
          </a:p>
        </p:txBody>
      </p:sp>
      <p:sp>
        <p:nvSpPr>
          <p:cNvPr id="16" name="AutoShape 25"/>
          <p:cNvSpPr>
            <a:spLocks noChangeArrowheads="1"/>
          </p:cNvSpPr>
          <p:nvPr/>
        </p:nvSpPr>
        <p:spPr bwMode="auto">
          <a:xfrm>
            <a:off x="518637" y="550545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rank of an array is the number of dimensions in the array</a:t>
            </a:r>
            <a:endParaRPr lang="en-GB" sz="2400" b="0" dirty="0">
              <a:solidFill>
                <a:schemeClr val="bg1"/>
              </a:solidFill>
              <a:cs typeface="Arial" charset="0"/>
            </a:endParaRPr>
          </a:p>
        </p:txBody>
      </p:sp>
      <p:sp>
        <p:nvSpPr>
          <p:cNvPr id="11" name="AutoShape 25"/>
          <p:cNvSpPr>
            <a:spLocks noChangeArrowheads="1"/>
          </p:cNvSpPr>
          <p:nvPr/>
        </p:nvSpPr>
        <p:spPr bwMode="auto">
          <a:xfrm>
            <a:off x="529353" y="300355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Arrays are zero-indexed</a:t>
            </a:r>
            <a:endParaRPr lang="en-GB" sz="2400" b="0" dirty="0">
              <a:solidFill>
                <a:schemeClr val="bg1"/>
              </a:solidFill>
              <a:cs typeface="Arial" charset="0"/>
            </a:endParaRPr>
          </a:p>
        </p:txBody>
      </p:sp>
    </p:spTree>
    <p:extLst>
      <p:ext uri="{BB962C8B-B14F-4D97-AF65-F5344CB8AC3E}">
        <p14:creationId xmlns:p14="http://schemas.microsoft.com/office/powerpoint/2010/main" val="40459949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title"/>
          </p:nvPr>
        </p:nvSpPr>
        <p:spPr/>
        <p:txBody>
          <a:bodyPr/>
          <a:lstStyle/>
          <a:p>
            <a:pPr eaLnBrk="1" hangingPunct="1"/>
            <a:r>
              <a:rPr lang="en-GB" altLang="en-US" dirty="0" smtClean="0"/>
              <a:t>Creating and Initializing Arrays</a:t>
            </a:r>
          </a:p>
        </p:txBody>
      </p:sp>
      <p:sp>
        <p:nvSpPr>
          <p:cNvPr id="11" name="AutoShape 3"/>
          <p:cNvSpPr>
            <a:spLocks noChangeArrowheads="1"/>
          </p:cNvSpPr>
          <p:nvPr/>
        </p:nvSpPr>
        <p:spPr bwMode="auto">
          <a:xfrm>
            <a:off x="617220" y="1903413"/>
            <a:ext cx="11178540" cy="787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b="1" dirty="0">
                <a:solidFill>
                  <a:schemeClr val="bg1"/>
                </a:solidFill>
                <a:latin typeface="Consolas" panose="020B0609020204030204" pitchFamily="49" charset="0"/>
                <a:cs typeface="Consolas" panose="020B0609020204030204" pitchFamily="49" charset="0"/>
              </a:rPr>
              <a:t>Type[] </a:t>
            </a:r>
            <a:r>
              <a:rPr lang="en-US" b="1" dirty="0" err="1">
                <a:solidFill>
                  <a:schemeClr val="bg1"/>
                </a:solidFill>
                <a:latin typeface="Consolas" panose="020B0609020204030204" pitchFamily="49" charset="0"/>
                <a:cs typeface="Consolas" panose="020B0609020204030204" pitchFamily="49" charset="0"/>
              </a:rPr>
              <a:t>arrayName</a:t>
            </a:r>
            <a:r>
              <a:rPr lang="en-US" b="1" dirty="0">
                <a:solidFill>
                  <a:schemeClr val="bg1"/>
                </a:solidFill>
                <a:latin typeface="Consolas" panose="020B0609020204030204" pitchFamily="49" charset="0"/>
                <a:cs typeface="Consolas" panose="020B0609020204030204" pitchFamily="49" charset="0"/>
              </a:rPr>
              <a:t> = new Type[ Size ];</a:t>
            </a:r>
            <a:endParaRPr lang="en-GB" b="1" dirty="0">
              <a:solidFill>
                <a:schemeClr val="bg1"/>
              </a:solidFill>
              <a:latin typeface="Consolas" panose="020B0609020204030204" pitchFamily="49" charset="0"/>
              <a:cs typeface="Consolas" panose="020B0609020204030204" pitchFamily="49" charset="0"/>
            </a:endParaRPr>
          </a:p>
        </p:txBody>
      </p:sp>
      <p:sp>
        <p:nvSpPr>
          <p:cNvPr id="17" name="AutoShape 25"/>
          <p:cNvSpPr>
            <a:spLocks noChangeArrowheads="1"/>
          </p:cNvSpPr>
          <p:nvPr/>
        </p:nvSpPr>
        <p:spPr bwMode="auto">
          <a:xfrm>
            <a:off x="415767" y="1546226"/>
            <a:ext cx="38190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Single</a:t>
            </a:r>
          </a:p>
        </p:txBody>
      </p:sp>
      <p:sp>
        <p:nvSpPr>
          <p:cNvPr id="18" name="AutoShape 3"/>
          <p:cNvSpPr>
            <a:spLocks noChangeArrowheads="1"/>
          </p:cNvSpPr>
          <p:nvPr/>
        </p:nvSpPr>
        <p:spPr bwMode="auto">
          <a:xfrm>
            <a:off x="617220" y="3429000"/>
            <a:ext cx="11178540" cy="9144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b="1" dirty="0" smtClean="0">
                <a:solidFill>
                  <a:schemeClr val="bg1"/>
                </a:solidFill>
                <a:latin typeface="Consolas" panose="020B0609020204030204" pitchFamily="49" charset="0"/>
                <a:cs typeface="Consolas" panose="020B0609020204030204" pitchFamily="49" charset="0"/>
              </a:rPr>
              <a:t>Type[ , ] </a:t>
            </a:r>
            <a:r>
              <a:rPr lang="en-US" b="1" dirty="0" err="1" smtClean="0">
                <a:solidFill>
                  <a:schemeClr val="bg1"/>
                </a:solidFill>
                <a:latin typeface="Consolas" panose="020B0609020204030204" pitchFamily="49" charset="0"/>
                <a:cs typeface="Consolas" panose="020B0609020204030204" pitchFamily="49" charset="0"/>
              </a:rPr>
              <a:t>arrayName</a:t>
            </a:r>
            <a:r>
              <a:rPr lang="en-US" b="1" dirty="0" smtClean="0">
                <a:solidFill>
                  <a:schemeClr val="bg1"/>
                </a:solidFill>
                <a:latin typeface="Consolas" panose="020B0609020204030204" pitchFamily="49" charset="0"/>
                <a:cs typeface="Consolas" panose="020B0609020204030204" pitchFamily="49" charset="0"/>
              </a:rPr>
              <a:t> = new Type[ Size1, Size2];</a:t>
            </a:r>
            <a:endParaRPr lang="en-GB" b="1" dirty="0">
              <a:solidFill>
                <a:schemeClr val="bg1"/>
              </a:solidFill>
              <a:latin typeface="Consolas" panose="020B0609020204030204" pitchFamily="49" charset="0"/>
              <a:cs typeface="Consolas" panose="020B0609020204030204" pitchFamily="49" charset="0"/>
            </a:endParaRPr>
          </a:p>
        </p:txBody>
      </p:sp>
      <p:sp>
        <p:nvSpPr>
          <p:cNvPr id="19" name="AutoShape 25"/>
          <p:cNvSpPr>
            <a:spLocks noChangeArrowheads="1"/>
          </p:cNvSpPr>
          <p:nvPr/>
        </p:nvSpPr>
        <p:spPr bwMode="auto">
          <a:xfrm>
            <a:off x="415767" y="3111501"/>
            <a:ext cx="38190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Multiple</a:t>
            </a:r>
          </a:p>
        </p:txBody>
      </p:sp>
      <p:sp>
        <p:nvSpPr>
          <p:cNvPr id="19463" name="Rectangle 21"/>
          <p:cNvSpPr>
            <a:spLocks noChangeArrowheads="1"/>
          </p:cNvSpPr>
          <p:nvPr/>
        </p:nvSpPr>
        <p:spPr bwMode="auto">
          <a:xfrm>
            <a:off x="509068" y="944563"/>
            <a:ext cx="89839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An array can have more than one dimension</a:t>
            </a:r>
            <a:endParaRPr lang="en-GB" altLang="en-US" sz="2400" b="0" dirty="0">
              <a:latin typeface="+mn-lt"/>
            </a:endParaRPr>
          </a:p>
        </p:txBody>
      </p:sp>
      <p:sp>
        <p:nvSpPr>
          <p:cNvPr id="12" name="AutoShape 3"/>
          <p:cNvSpPr>
            <a:spLocks noChangeArrowheads="1"/>
          </p:cNvSpPr>
          <p:nvPr/>
        </p:nvSpPr>
        <p:spPr bwMode="auto">
          <a:xfrm>
            <a:off x="617220" y="5105400"/>
            <a:ext cx="11178540" cy="9652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b="1" dirty="0">
                <a:solidFill>
                  <a:schemeClr val="bg1"/>
                </a:solidFill>
                <a:latin typeface="Consolas" panose="020B0609020204030204" pitchFamily="49" charset="0"/>
                <a:cs typeface="Consolas" panose="020B0609020204030204" pitchFamily="49" charset="0"/>
              </a:rPr>
              <a:t>Type [][] </a:t>
            </a:r>
            <a:r>
              <a:rPr lang="en-US" b="1" dirty="0" err="1">
                <a:solidFill>
                  <a:schemeClr val="bg1"/>
                </a:solidFill>
                <a:latin typeface="Consolas" panose="020B0609020204030204" pitchFamily="49" charset="0"/>
                <a:cs typeface="Consolas" panose="020B0609020204030204" pitchFamily="49" charset="0"/>
              </a:rPr>
              <a:t>JaggedArray</a:t>
            </a:r>
            <a:r>
              <a:rPr lang="en-US" b="1" dirty="0">
                <a:solidFill>
                  <a:schemeClr val="bg1"/>
                </a:solidFill>
                <a:latin typeface="Consolas" panose="020B0609020204030204" pitchFamily="49" charset="0"/>
                <a:cs typeface="Consolas" panose="020B0609020204030204" pitchFamily="49" charset="0"/>
              </a:rPr>
              <a:t> = new Type[size][];</a:t>
            </a:r>
            <a:endParaRPr lang="en-GB" b="1" dirty="0">
              <a:solidFill>
                <a:schemeClr val="bg1"/>
              </a:solidFill>
              <a:latin typeface="Consolas" panose="020B0609020204030204" pitchFamily="49" charset="0"/>
              <a:cs typeface="Consolas" panose="020B0609020204030204" pitchFamily="49" charset="0"/>
            </a:endParaRPr>
          </a:p>
        </p:txBody>
      </p:sp>
      <p:sp>
        <p:nvSpPr>
          <p:cNvPr id="13" name="AutoShape 25"/>
          <p:cNvSpPr>
            <a:spLocks noChangeArrowheads="1"/>
          </p:cNvSpPr>
          <p:nvPr/>
        </p:nvSpPr>
        <p:spPr bwMode="auto">
          <a:xfrm>
            <a:off x="426483" y="4787901"/>
            <a:ext cx="38190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Jagged</a:t>
            </a:r>
          </a:p>
        </p:txBody>
      </p:sp>
    </p:spTree>
    <p:extLst>
      <p:ext uri="{BB962C8B-B14F-4D97-AF65-F5344CB8AC3E}">
        <p14:creationId xmlns:p14="http://schemas.microsoft.com/office/powerpoint/2010/main" val="12325560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a:xfrm>
            <a:off x="306895" y="111841"/>
            <a:ext cx="11799190" cy="894996"/>
          </a:xfrm>
        </p:spPr>
        <p:txBody>
          <a:bodyPr/>
          <a:lstStyle/>
          <a:p>
            <a:pPr eaLnBrk="1" hangingPunct="1"/>
            <a:r>
              <a:rPr lang="en-US" altLang="en-US" dirty="0" smtClean="0"/>
              <a:t>Common Properties and Methods Exposed by Arrays</a:t>
            </a:r>
          </a:p>
        </p:txBody>
      </p:sp>
      <p:sp>
        <p:nvSpPr>
          <p:cNvPr id="13" name="AutoShape 3"/>
          <p:cNvSpPr>
            <a:spLocks noChangeArrowheads="1"/>
          </p:cNvSpPr>
          <p:nvPr/>
        </p:nvSpPr>
        <p:spPr bwMode="auto">
          <a:xfrm>
            <a:off x="617220" y="965200"/>
            <a:ext cx="11178540" cy="1125538"/>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1, 2, 3, 4, 5 };</a:t>
            </a:r>
          </a:p>
          <a:p>
            <a:r>
              <a:rPr lang="en-US" b="1" dirty="0">
                <a:solidFill>
                  <a:srgbClr val="000000"/>
                </a:solidFill>
                <a:highlight>
                  <a:srgbClr val="FFFFFF"/>
                </a:highlight>
                <a:latin typeface="Consolas"/>
              </a:rPr>
              <a:t> </a:t>
            </a:r>
            <a:r>
              <a:rPr lang="en-US" b="1" dirty="0" err="1" smtClean="0">
                <a:solidFill>
                  <a:srgbClr val="0000FF"/>
                </a:solidFill>
                <a:highlight>
                  <a:srgbClr val="FFFFFF"/>
                </a:highlight>
                <a:latin typeface="Consolas"/>
              </a:rPr>
              <a:t>int</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numberCount</a:t>
            </a:r>
            <a:r>
              <a:rPr lang="en-US" b="1" dirty="0">
                <a:solidFill>
                  <a:srgbClr val="000000"/>
                </a:solidFill>
                <a:highlight>
                  <a:srgbClr val="FFFFFF"/>
                </a:highlight>
                <a:latin typeface="Consolas"/>
              </a:rPr>
              <a:t> = </a:t>
            </a:r>
            <a:r>
              <a:rPr lang="en-US" b="1" dirty="0" err="1">
                <a:solidFill>
                  <a:srgbClr val="000000"/>
                </a:solidFill>
                <a:highlight>
                  <a:srgbClr val="FFFFFF"/>
                </a:highlight>
                <a:latin typeface="Consolas"/>
              </a:rPr>
              <a:t>oldNumbers.Length</a:t>
            </a:r>
            <a:r>
              <a:rPr lang="en-US" sz="1600" dirty="0">
                <a:solidFill>
                  <a:srgbClr val="000000"/>
                </a:solidFill>
                <a:highlight>
                  <a:srgbClr val="FFFFFF"/>
                </a:highlight>
                <a:latin typeface="Consolas"/>
              </a:rPr>
              <a:t>;</a:t>
            </a:r>
            <a:endParaRPr lang="en-GB" sz="1600" b="0" dirty="0">
              <a:solidFill>
                <a:schemeClr val="bg1"/>
              </a:solidFill>
              <a:cs typeface="Arial" charset="0"/>
            </a:endParaRPr>
          </a:p>
        </p:txBody>
      </p:sp>
      <p:sp>
        <p:nvSpPr>
          <p:cNvPr id="12" name="AutoShape 25"/>
          <p:cNvSpPr>
            <a:spLocks noChangeArrowheads="1"/>
          </p:cNvSpPr>
          <p:nvPr/>
        </p:nvSpPr>
        <p:spPr bwMode="auto">
          <a:xfrm>
            <a:off x="432912" y="804864"/>
            <a:ext cx="3133249" cy="376237"/>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Length</a:t>
            </a:r>
          </a:p>
        </p:txBody>
      </p:sp>
      <p:sp>
        <p:nvSpPr>
          <p:cNvPr id="14" name="AutoShape 3"/>
          <p:cNvSpPr>
            <a:spLocks noChangeArrowheads="1"/>
          </p:cNvSpPr>
          <p:nvPr/>
        </p:nvSpPr>
        <p:spPr bwMode="auto">
          <a:xfrm>
            <a:off x="617220" y="2357439"/>
            <a:ext cx="11178540" cy="1125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1, 2, 3, 4, 5 </a:t>
            </a:r>
            <a:r>
              <a:rPr lang="en-US" b="1" dirty="0" smtClean="0">
                <a:solidFill>
                  <a:srgbClr val="000000"/>
                </a:solidFill>
                <a:highlight>
                  <a:srgbClr val="FFFFFF"/>
                </a:highlight>
                <a:latin typeface="Consolas"/>
              </a:rPr>
              <a:t>};</a:t>
            </a:r>
          </a:p>
          <a:p>
            <a:r>
              <a:rPr lang="en-US" b="1" dirty="0" err="1" smtClean="0">
                <a:solidFill>
                  <a:srgbClr val="0000FF"/>
                </a:solidFill>
                <a:highlight>
                  <a:srgbClr val="FFFFFF"/>
                </a:highlight>
                <a:latin typeface="Consolas"/>
              </a:rPr>
              <a:t>int</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rank = </a:t>
            </a:r>
            <a:r>
              <a:rPr lang="en-US" b="1" dirty="0" err="1">
                <a:solidFill>
                  <a:srgbClr val="000000"/>
                </a:solidFill>
                <a:highlight>
                  <a:srgbClr val="FFFFFF"/>
                </a:highlight>
                <a:latin typeface="Consolas"/>
              </a:rPr>
              <a:t>oldNumbers.Rank</a:t>
            </a:r>
            <a:r>
              <a:rPr lang="en-US" b="1" dirty="0">
                <a:solidFill>
                  <a:srgbClr val="000000"/>
                </a:solidFill>
                <a:highlight>
                  <a:srgbClr val="FFFFFF"/>
                </a:highlight>
                <a:latin typeface="Consolas"/>
              </a:rPr>
              <a:t>;</a:t>
            </a:r>
            <a:endParaRPr lang="en-GB" b="1" dirty="0">
              <a:solidFill>
                <a:schemeClr val="bg1"/>
              </a:solidFill>
              <a:cs typeface="Arial" charset="0"/>
            </a:endParaRPr>
          </a:p>
        </p:txBody>
      </p:sp>
      <p:sp>
        <p:nvSpPr>
          <p:cNvPr id="15" name="AutoShape 25"/>
          <p:cNvSpPr>
            <a:spLocks noChangeArrowheads="1"/>
          </p:cNvSpPr>
          <p:nvPr/>
        </p:nvSpPr>
        <p:spPr bwMode="auto">
          <a:xfrm>
            <a:off x="415767" y="2197100"/>
            <a:ext cx="3133249" cy="37623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Rank</a:t>
            </a:r>
          </a:p>
        </p:txBody>
      </p:sp>
      <p:sp>
        <p:nvSpPr>
          <p:cNvPr id="26" name="AutoShape 3"/>
          <p:cNvSpPr>
            <a:spLocks noChangeArrowheads="1"/>
          </p:cNvSpPr>
          <p:nvPr/>
        </p:nvSpPr>
        <p:spPr bwMode="auto">
          <a:xfrm>
            <a:off x="617220" y="3744913"/>
            <a:ext cx="11178540" cy="15811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1, 2, 3, 4, 5 };</a:t>
            </a:r>
          </a:p>
          <a:p>
            <a:r>
              <a:rPr lang="en-US" b="1" dirty="0">
                <a:solidFill>
                  <a:srgbClr val="000000"/>
                </a:solidFill>
                <a:highlight>
                  <a:srgbClr val="FFFFFF"/>
                </a:highlight>
                <a:latin typeface="Consolas"/>
              </a:rPr>
              <a:t> </a:t>
            </a:r>
            <a:r>
              <a:rPr lang="en-US" b="1" dirty="0" err="1" smtClean="0">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newNumbers</a:t>
            </a:r>
            <a:r>
              <a:rPr lang="en-US" b="1" dirty="0">
                <a:solidFill>
                  <a:srgbClr val="000000"/>
                </a:solidFill>
                <a:highlight>
                  <a:srgbClr val="FFFFFF"/>
                </a:highlight>
                <a:latin typeface="Consolas"/>
              </a:rPr>
              <a:t> = </a:t>
            </a:r>
            <a:r>
              <a:rPr lang="en-US" b="1" dirty="0">
                <a:solidFill>
                  <a:srgbClr val="0000FF"/>
                </a:solidFill>
                <a:highlight>
                  <a:srgbClr val="FFFFFF"/>
                </a:highlight>
                <a:latin typeface="Consolas"/>
              </a:rPr>
              <a:t>new</a:t>
            </a:r>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oldNumbers.Length</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err="1" smtClean="0">
                <a:solidFill>
                  <a:srgbClr val="000000"/>
                </a:solidFill>
                <a:highlight>
                  <a:srgbClr val="FFFFFF"/>
                </a:highlight>
                <a:latin typeface="Consolas"/>
              </a:rPr>
              <a:t>oldNumbers.CopyTo</a:t>
            </a:r>
            <a:r>
              <a:rPr lang="en-US" b="1" dirty="0" smtClean="0">
                <a:solidFill>
                  <a:srgbClr val="000000"/>
                </a:solidFill>
                <a:highlight>
                  <a:srgbClr val="FFFFFF"/>
                </a:highlight>
                <a:latin typeface="Consolas"/>
              </a:rPr>
              <a:t>(</a:t>
            </a:r>
            <a:r>
              <a:rPr lang="en-US" b="1" dirty="0" err="1" smtClean="0">
                <a:solidFill>
                  <a:srgbClr val="000000"/>
                </a:solidFill>
                <a:highlight>
                  <a:srgbClr val="FFFFFF"/>
                </a:highlight>
                <a:latin typeface="Consolas"/>
              </a:rPr>
              <a:t>newNumbers</a:t>
            </a:r>
            <a:r>
              <a:rPr lang="en-US" b="1" dirty="0">
                <a:solidFill>
                  <a:srgbClr val="000000"/>
                </a:solidFill>
                <a:highlight>
                  <a:srgbClr val="FFFFFF"/>
                </a:highlight>
                <a:latin typeface="Consolas"/>
              </a:rPr>
              <a:t>, 0);</a:t>
            </a:r>
            <a:endParaRPr lang="en-GB" b="1" dirty="0">
              <a:solidFill>
                <a:schemeClr val="bg1"/>
              </a:solidFill>
              <a:latin typeface="Lucida Sans Typewriter" pitchFamily="49" charset="0"/>
              <a:cs typeface="Arial" charset="0"/>
            </a:endParaRPr>
          </a:p>
        </p:txBody>
      </p:sp>
      <p:sp>
        <p:nvSpPr>
          <p:cNvPr id="27" name="AutoShape 25"/>
          <p:cNvSpPr>
            <a:spLocks noChangeArrowheads="1"/>
          </p:cNvSpPr>
          <p:nvPr/>
        </p:nvSpPr>
        <p:spPr bwMode="auto">
          <a:xfrm>
            <a:off x="415767" y="3584575"/>
            <a:ext cx="3133249" cy="376238"/>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err="1">
                <a:solidFill>
                  <a:schemeClr val="bg1"/>
                </a:solidFill>
                <a:cs typeface="Arial" charset="0"/>
              </a:rPr>
              <a:t>CopyTo</a:t>
            </a:r>
            <a:r>
              <a:rPr lang="en-US" b="1" dirty="0">
                <a:solidFill>
                  <a:schemeClr val="bg1"/>
                </a:solidFill>
                <a:cs typeface="Arial" charset="0"/>
              </a:rPr>
              <a:t>()</a:t>
            </a:r>
          </a:p>
        </p:txBody>
      </p:sp>
      <p:sp>
        <p:nvSpPr>
          <p:cNvPr id="10" name="AutoShape 3"/>
          <p:cNvSpPr>
            <a:spLocks noChangeArrowheads="1"/>
          </p:cNvSpPr>
          <p:nvPr/>
        </p:nvSpPr>
        <p:spPr bwMode="auto">
          <a:xfrm>
            <a:off x="617220" y="5602289"/>
            <a:ext cx="11178540" cy="1125537"/>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5, 2, 1, 3, 4 };</a:t>
            </a:r>
          </a:p>
          <a:p>
            <a:r>
              <a:rPr lang="en-US" b="1" dirty="0">
                <a:solidFill>
                  <a:srgbClr val="000000"/>
                </a:solidFill>
                <a:highlight>
                  <a:srgbClr val="FFFFFF"/>
                </a:highlight>
                <a:latin typeface="Consolas"/>
              </a:rPr>
              <a:t> </a:t>
            </a:r>
            <a:r>
              <a:rPr lang="en-US" b="1" dirty="0" err="1" smtClean="0">
                <a:solidFill>
                  <a:srgbClr val="2B91AF"/>
                </a:solidFill>
                <a:highlight>
                  <a:srgbClr val="FFFFFF"/>
                </a:highlight>
                <a:latin typeface="Consolas"/>
              </a:rPr>
              <a:t>Array</a:t>
            </a:r>
            <a:r>
              <a:rPr lang="en-US" b="1" dirty="0" err="1" smtClean="0">
                <a:solidFill>
                  <a:srgbClr val="000000"/>
                </a:solidFill>
                <a:highlight>
                  <a:srgbClr val="FFFFFF"/>
                </a:highlight>
                <a:latin typeface="Consolas"/>
              </a:rPr>
              <a:t>.Sort</a:t>
            </a:r>
            <a:r>
              <a:rPr lang="en-US" b="1" dirty="0" smtClean="0">
                <a:solidFill>
                  <a:srgbClr val="000000"/>
                </a:solidFill>
                <a:highlight>
                  <a:srgbClr val="FFFFFF"/>
                </a:highlight>
                <a:latin typeface="Consolas"/>
              </a:rPr>
              <a:t>(</a:t>
            </a:r>
            <a:r>
              <a:rPr lang="en-US" b="1" dirty="0" err="1" smtClean="0">
                <a:solidFill>
                  <a:srgbClr val="000000"/>
                </a:solidFill>
                <a:highlight>
                  <a:srgbClr val="FFFFFF"/>
                </a:highlight>
                <a:latin typeface="Consolas"/>
              </a:rPr>
              <a:t>oldNumbers</a:t>
            </a:r>
            <a:r>
              <a:rPr lang="en-US" b="1" dirty="0">
                <a:solidFill>
                  <a:srgbClr val="000000"/>
                </a:solidFill>
                <a:highlight>
                  <a:srgbClr val="FFFFFF"/>
                </a:highlight>
                <a:latin typeface="Consolas"/>
              </a:rPr>
              <a:t>);</a:t>
            </a:r>
            <a:endParaRPr lang="en-GB" b="1" dirty="0">
              <a:solidFill>
                <a:schemeClr val="bg1"/>
              </a:solidFill>
              <a:cs typeface="Arial" charset="0"/>
            </a:endParaRPr>
          </a:p>
        </p:txBody>
      </p:sp>
      <p:sp>
        <p:nvSpPr>
          <p:cNvPr id="11" name="AutoShape 25"/>
          <p:cNvSpPr>
            <a:spLocks noChangeArrowheads="1"/>
          </p:cNvSpPr>
          <p:nvPr/>
        </p:nvSpPr>
        <p:spPr bwMode="auto">
          <a:xfrm>
            <a:off x="443628" y="5443538"/>
            <a:ext cx="3133249" cy="374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Sort()</a:t>
            </a:r>
          </a:p>
        </p:txBody>
      </p:sp>
    </p:spTree>
    <p:extLst>
      <p:ext uri="{BB962C8B-B14F-4D97-AF65-F5344CB8AC3E}">
        <p14:creationId xmlns:p14="http://schemas.microsoft.com/office/powerpoint/2010/main" val="40118244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title"/>
          </p:nvPr>
        </p:nvSpPr>
        <p:spPr/>
        <p:txBody>
          <a:bodyPr/>
          <a:lstStyle/>
          <a:p>
            <a:pPr eaLnBrk="1" hangingPunct="1"/>
            <a:r>
              <a:rPr lang="en-US" altLang="en-US" smtClean="0"/>
              <a:t>Accessing Data in an Array</a:t>
            </a:r>
          </a:p>
        </p:txBody>
      </p:sp>
      <p:sp>
        <p:nvSpPr>
          <p:cNvPr id="10" name="AutoShape 3"/>
          <p:cNvSpPr>
            <a:spLocks noChangeArrowheads="1"/>
          </p:cNvSpPr>
          <p:nvPr/>
        </p:nvSpPr>
        <p:spPr bwMode="auto">
          <a:xfrm>
            <a:off x="617220" y="1768475"/>
            <a:ext cx="11178540" cy="15557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1, 2, 3, 4, 5 };</a:t>
            </a:r>
          </a:p>
          <a:p>
            <a:r>
              <a:rPr lang="en-US" b="1" dirty="0">
                <a:solidFill>
                  <a:srgbClr val="000000"/>
                </a:solidFill>
                <a:highlight>
                  <a:srgbClr val="FFFFFF"/>
                </a:highlight>
                <a:latin typeface="Consolas"/>
              </a:rPr>
              <a:t> </a:t>
            </a:r>
            <a:r>
              <a:rPr lang="en-US" b="1" dirty="0" err="1" smtClean="0">
                <a:solidFill>
                  <a:srgbClr val="0000FF"/>
                </a:solidFill>
                <a:highlight>
                  <a:srgbClr val="FFFFFF"/>
                </a:highlight>
                <a:latin typeface="Consolas"/>
              </a:rPr>
              <a:t>int</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number =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[2];</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8000"/>
                </a:solidFill>
                <a:highlight>
                  <a:srgbClr val="FFFFFF"/>
                </a:highlight>
                <a:latin typeface="Consolas"/>
              </a:rPr>
              <a:t>// OR</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FF"/>
                </a:solidFill>
                <a:highlight>
                  <a:srgbClr val="FFFFFF"/>
                </a:highlight>
                <a:latin typeface="Consolas"/>
              </a:rPr>
              <a:t>object</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number = </a:t>
            </a:r>
            <a:r>
              <a:rPr lang="en-US" b="1" dirty="0" err="1">
                <a:solidFill>
                  <a:srgbClr val="000000"/>
                </a:solidFill>
                <a:highlight>
                  <a:srgbClr val="FFFFFF"/>
                </a:highlight>
                <a:latin typeface="Consolas"/>
              </a:rPr>
              <a:t>oldNumbers.GetValue</a:t>
            </a:r>
            <a:r>
              <a:rPr lang="en-US" b="1" dirty="0">
                <a:solidFill>
                  <a:srgbClr val="000000"/>
                </a:solidFill>
                <a:highlight>
                  <a:srgbClr val="FFFFFF"/>
                </a:highlight>
                <a:latin typeface="Consolas"/>
              </a:rPr>
              <a:t>(2);</a:t>
            </a:r>
            <a:endParaRPr lang="en-GB" b="1" dirty="0">
              <a:solidFill>
                <a:schemeClr val="bg1"/>
              </a:solidFill>
              <a:cs typeface="Arial" charset="0"/>
            </a:endParaRPr>
          </a:p>
        </p:txBody>
      </p:sp>
      <p:sp>
        <p:nvSpPr>
          <p:cNvPr id="11" name="AutoShape 25"/>
          <p:cNvSpPr>
            <a:spLocks noChangeArrowheads="1"/>
          </p:cNvSpPr>
          <p:nvPr/>
        </p:nvSpPr>
        <p:spPr bwMode="auto">
          <a:xfrm>
            <a:off x="400766" y="1611313"/>
            <a:ext cx="6002892" cy="373062"/>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Accessing specific elements</a:t>
            </a:r>
          </a:p>
        </p:txBody>
      </p:sp>
      <p:sp>
        <p:nvSpPr>
          <p:cNvPr id="16" name="AutoShape 3"/>
          <p:cNvSpPr>
            <a:spLocks noChangeArrowheads="1"/>
          </p:cNvSpPr>
          <p:nvPr/>
        </p:nvSpPr>
        <p:spPr bwMode="auto">
          <a:xfrm>
            <a:off x="617220" y="3633788"/>
            <a:ext cx="11178540" cy="25209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endParaRPr lang="en-US" b="1" dirty="0" smtClean="0">
              <a:solidFill>
                <a:srgbClr val="0000FF"/>
              </a:solidFill>
              <a:highlight>
                <a:srgbClr val="FFFFFF"/>
              </a:highlight>
              <a:latin typeface="Consolas"/>
            </a:endParaRPr>
          </a:p>
          <a:p>
            <a:r>
              <a:rPr lang="en-US" b="1" dirty="0" err="1" smtClean="0">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1, 2, 3, 4, 5 };</a:t>
            </a:r>
          </a:p>
          <a:p>
            <a:r>
              <a:rPr lang="en-US" b="1" dirty="0">
                <a:solidFill>
                  <a:srgbClr val="000000"/>
                </a:solidFill>
                <a:highlight>
                  <a:srgbClr val="FFFFFF"/>
                </a:highlight>
                <a:latin typeface="Consolas"/>
              </a:rPr>
              <a:t>...</a:t>
            </a:r>
          </a:p>
          <a:p>
            <a:r>
              <a:rPr lang="en-US" b="1" dirty="0">
                <a:solidFill>
                  <a:srgbClr val="0000FF"/>
                </a:solidFill>
                <a:highlight>
                  <a:srgbClr val="FFFFFF"/>
                </a:highlight>
                <a:latin typeface="Consolas"/>
              </a:rPr>
              <a:t>for</a:t>
            </a:r>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0;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&lt; </a:t>
            </a:r>
            <a:r>
              <a:rPr lang="en-US" b="1" dirty="0" err="1">
                <a:solidFill>
                  <a:srgbClr val="000000"/>
                </a:solidFill>
                <a:highlight>
                  <a:srgbClr val="FFFFFF"/>
                </a:highlight>
                <a:latin typeface="Consolas"/>
              </a:rPr>
              <a:t>oldNumbers.Length</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number=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a:t>
            </a:r>
          </a:p>
          <a:p>
            <a:r>
              <a:rPr lang="en-US" b="1" dirty="0">
                <a:solidFill>
                  <a:srgbClr val="008000"/>
                </a:solidFill>
                <a:highlight>
                  <a:srgbClr val="FFFFFF"/>
                </a:highlight>
                <a:latin typeface="Consolas"/>
              </a:rPr>
              <a:t>// OR</a:t>
            </a:r>
            <a:endParaRPr lang="en-US" b="1" dirty="0">
              <a:solidFill>
                <a:srgbClr val="000000"/>
              </a:solidFill>
              <a:highlight>
                <a:srgbClr val="FFFFFF"/>
              </a:highlight>
              <a:latin typeface="Consolas"/>
            </a:endParaRPr>
          </a:p>
          <a:p>
            <a:r>
              <a:rPr lang="en-US" b="1" dirty="0" err="1">
                <a:solidFill>
                  <a:srgbClr val="0000FF"/>
                </a:solidFill>
                <a:highlight>
                  <a:srgbClr val="FFFFFF"/>
                </a:highlight>
                <a:latin typeface="Consolas"/>
              </a:rPr>
              <a:t>foreach</a:t>
            </a:r>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number </a:t>
            </a:r>
            <a:r>
              <a:rPr lang="en-US" b="1" dirty="0">
                <a:solidFill>
                  <a:srgbClr val="0000FF"/>
                </a:solidFill>
                <a:highlight>
                  <a:srgbClr val="FFFFFF"/>
                </a:highlight>
                <a:latin typeface="Consolas"/>
              </a:rPr>
              <a:t>in</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 { ... }</a:t>
            </a:r>
            <a:endParaRPr lang="en-GB" b="1" dirty="0">
              <a:solidFill>
                <a:schemeClr val="bg1"/>
              </a:solidFill>
              <a:cs typeface="Arial" charset="0"/>
            </a:endParaRPr>
          </a:p>
        </p:txBody>
      </p:sp>
      <p:sp>
        <p:nvSpPr>
          <p:cNvPr id="17" name="AutoShape 25"/>
          <p:cNvSpPr>
            <a:spLocks noChangeArrowheads="1"/>
          </p:cNvSpPr>
          <p:nvPr/>
        </p:nvSpPr>
        <p:spPr bwMode="auto">
          <a:xfrm>
            <a:off x="383620" y="3462338"/>
            <a:ext cx="6084331" cy="374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Iterating through all elements</a:t>
            </a:r>
            <a:endParaRPr lang="en-GB" b="1" dirty="0">
              <a:solidFill>
                <a:schemeClr val="bg1"/>
              </a:solidFill>
              <a:cs typeface="Arial" charset="0"/>
            </a:endParaRPr>
          </a:p>
        </p:txBody>
      </p:sp>
      <p:sp>
        <p:nvSpPr>
          <p:cNvPr id="21511" name="Rectangle 6"/>
          <p:cNvSpPr>
            <a:spLocks noChangeArrowheads="1"/>
          </p:cNvSpPr>
          <p:nvPr/>
        </p:nvSpPr>
        <p:spPr bwMode="auto">
          <a:xfrm>
            <a:off x="490777" y="957263"/>
            <a:ext cx="11532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Elements are accessed from 0 to N-1</a:t>
            </a:r>
            <a:endParaRPr lang="en-GB" altLang="en-US" sz="2400" b="0" dirty="0">
              <a:latin typeface="+mn-lt"/>
            </a:endParaRPr>
          </a:p>
        </p:txBody>
      </p:sp>
    </p:spTree>
    <p:extLst>
      <p:ext uri="{BB962C8B-B14F-4D97-AF65-F5344CB8AC3E}">
        <p14:creationId xmlns:p14="http://schemas.microsoft.com/office/powerpoint/2010/main" val="28721144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990600"/>
            <a:ext cx="11799191" cy="5379314"/>
          </a:xfrm>
        </p:spPr>
        <p:txBody>
          <a:bodyPr/>
          <a:lstStyle/>
          <a:p>
            <a:r>
              <a:rPr lang="en-US" sz="2400" dirty="0" smtClean="0">
                <a:latin typeface="+mn-lt"/>
              </a:rPr>
              <a:t>1. Steve </a:t>
            </a:r>
            <a:r>
              <a:rPr lang="en-US" sz="2400" dirty="0">
                <a:latin typeface="+mn-lt"/>
              </a:rPr>
              <a:t>is asked to calculate the average age of his family </a:t>
            </a:r>
            <a:r>
              <a:rPr lang="en-US" sz="2400" dirty="0" err="1" smtClean="0">
                <a:latin typeface="+mn-lt"/>
              </a:rPr>
              <a:t>members.He</a:t>
            </a:r>
            <a:r>
              <a:rPr lang="en-US" sz="2400" dirty="0" smtClean="0">
                <a:latin typeface="+mn-lt"/>
              </a:rPr>
              <a:t> </a:t>
            </a:r>
            <a:r>
              <a:rPr lang="en-US" sz="2400" dirty="0">
                <a:latin typeface="+mn-lt"/>
              </a:rPr>
              <a:t>has declared the following array of size 5  which contains the age of his family members as its values.</a:t>
            </a:r>
          </a:p>
          <a:p>
            <a:r>
              <a:rPr lang="en-US" sz="2400" dirty="0">
                <a:latin typeface="+mn-lt"/>
              </a:rPr>
              <a:t>  </a:t>
            </a:r>
            <a:r>
              <a:rPr lang="en-US" sz="2400" dirty="0" err="1">
                <a:latin typeface="+mn-lt"/>
              </a:rPr>
              <a:t>int</a:t>
            </a:r>
            <a:r>
              <a:rPr lang="en-US" sz="2400" dirty="0">
                <a:latin typeface="+mn-lt"/>
              </a:rPr>
              <a:t> [] age = new age[5];</a:t>
            </a:r>
          </a:p>
          <a:p>
            <a:r>
              <a:rPr lang="en-US" sz="2400" dirty="0">
                <a:latin typeface="+mn-lt"/>
              </a:rPr>
              <a:t> age[0] = 54; age[1] = 50; age[2] = 25; age[3] = 20; age[4] = 15;</a:t>
            </a:r>
          </a:p>
          <a:p>
            <a:r>
              <a:rPr lang="en-US" sz="2400" dirty="0" smtClean="0">
                <a:latin typeface="+mn-lt"/>
              </a:rPr>
              <a:t>Which </a:t>
            </a:r>
            <a:r>
              <a:rPr lang="en-US" sz="2400" dirty="0">
                <a:latin typeface="+mn-lt"/>
              </a:rPr>
              <a:t>one of the following is NOT true with respect to the above array declared by </a:t>
            </a:r>
            <a:r>
              <a:rPr lang="en-US" sz="2400" dirty="0" smtClean="0">
                <a:latin typeface="+mn-lt"/>
              </a:rPr>
              <a:t>Steve?</a:t>
            </a:r>
          </a:p>
          <a:p>
            <a:endParaRPr lang="en-US" sz="2400" dirty="0" smtClean="0">
              <a:latin typeface="+mn-lt"/>
            </a:endParaRPr>
          </a:p>
          <a:p>
            <a:pPr marL="457200" indent="-457200">
              <a:buFont typeface="+mj-lt"/>
              <a:buAutoNum type="alphaLcParenR"/>
            </a:pPr>
            <a:r>
              <a:rPr lang="en-US" sz="2400" dirty="0">
                <a:latin typeface="+mn-lt"/>
              </a:rPr>
              <a:t>The array values  54,50,25,20,15 are stored in HEAP</a:t>
            </a:r>
          </a:p>
          <a:p>
            <a:pPr marL="457200" indent="-457200">
              <a:buFont typeface="+mj-lt"/>
              <a:buAutoNum type="alphaLcParenR"/>
            </a:pPr>
            <a:r>
              <a:rPr lang="en-US" sz="2400" dirty="0">
                <a:latin typeface="+mn-lt"/>
              </a:rPr>
              <a:t>The array name is stored in  STACK.</a:t>
            </a:r>
          </a:p>
          <a:p>
            <a:pPr marL="457200" indent="-457200">
              <a:buFont typeface="+mj-lt"/>
              <a:buAutoNum type="alphaLcParenR"/>
            </a:pPr>
            <a:r>
              <a:rPr lang="en-US" sz="2400" dirty="0">
                <a:latin typeface="+mn-lt"/>
              </a:rPr>
              <a:t>The array values  54,50,25,20,15 are stored in STACK.</a:t>
            </a:r>
          </a:p>
          <a:p>
            <a:pPr marL="457200" indent="-457200">
              <a:buFont typeface="+mj-lt"/>
              <a:buAutoNum type="alphaLcParenR"/>
            </a:pPr>
            <a:r>
              <a:rPr lang="en-US" sz="2400" dirty="0">
                <a:latin typeface="+mn-lt"/>
              </a:rPr>
              <a:t>Arrays are reference types</a:t>
            </a:r>
          </a:p>
          <a:p>
            <a:endParaRPr lang="en-US" sz="2400" dirty="0" smtClean="0">
              <a:latin typeface="+mn-lt"/>
            </a:endParaRPr>
          </a:p>
        </p:txBody>
      </p:sp>
    </p:spTree>
    <p:extLst>
      <p:ext uri="{BB962C8B-B14F-4D97-AF65-F5344CB8AC3E}">
        <p14:creationId xmlns:p14="http://schemas.microsoft.com/office/powerpoint/2010/main" val="7780730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990600"/>
            <a:ext cx="11799191" cy="5379314"/>
          </a:xfrm>
        </p:spPr>
        <p:txBody>
          <a:bodyPr/>
          <a:lstStyle/>
          <a:p>
            <a:r>
              <a:rPr lang="en-US" sz="2400" dirty="0" smtClean="0">
                <a:latin typeface="+mn-lt"/>
              </a:rPr>
              <a:t>1. Steve </a:t>
            </a:r>
            <a:r>
              <a:rPr lang="en-US" sz="2400" dirty="0">
                <a:latin typeface="+mn-lt"/>
              </a:rPr>
              <a:t>is asked to calculate the average age of his family </a:t>
            </a:r>
            <a:r>
              <a:rPr lang="en-US" sz="2400" dirty="0" err="1" smtClean="0">
                <a:latin typeface="+mn-lt"/>
              </a:rPr>
              <a:t>members.He</a:t>
            </a:r>
            <a:r>
              <a:rPr lang="en-US" sz="2400" dirty="0" smtClean="0">
                <a:latin typeface="+mn-lt"/>
              </a:rPr>
              <a:t> </a:t>
            </a:r>
            <a:r>
              <a:rPr lang="en-US" sz="2400" dirty="0">
                <a:latin typeface="+mn-lt"/>
              </a:rPr>
              <a:t>has declared the following array of size 5  which contains the age of his family members as its values.</a:t>
            </a:r>
          </a:p>
          <a:p>
            <a:r>
              <a:rPr lang="en-US" sz="2400" dirty="0">
                <a:latin typeface="+mn-lt"/>
              </a:rPr>
              <a:t>  </a:t>
            </a:r>
            <a:r>
              <a:rPr lang="en-US" sz="2400" dirty="0" err="1">
                <a:latin typeface="+mn-lt"/>
              </a:rPr>
              <a:t>int</a:t>
            </a:r>
            <a:r>
              <a:rPr lang="en-US" sz="2400" dirty="0">
                <a:latin typeface="+mn-lt"/>
              </a:rPr>
              <a:t> [] age = new age[5];</a:t>
            </a:r>
          </a:p>
          <a:p>
            <a:r>
              <a:rPr lang="en-US" sz="2400" dirty="0">
                <a:latin typeface="+mn-lt"/>
              </a:rPr>
              <a:t> age[0] = 54; age[1] = 50; age[2] = 25; age[3] = 20; age[4] = 15;</a:t>
            </a:r>
          </a:p>
          <a:p>
            <a:r>
              <a:rPr lang="en-US" sz="2400" dirty="0" smtClean="0">
                <a:latin typeface="+mn-lt"/>
              </a:rPr>
              <a:t>Which </a:t>
            </a:r>
            <a:r>
              <a:rPr lang="en-US" sz="2400" dirty="0">
                <a:latin typeface="+mn-lt"/>
              </a:rPr>
              <a:t>one of the following </a:t>
            </a:r>
            <a:r>
              <a:rPr lang="en-US" sz="2400" dirty="0" smtClean="0">
                <a:latin typeface="+mn-lt"/>
              </a:rPr>
              <a:t>is/are </a:t>
            </a:r>
            <a:r>
              <a:rPr lang="en-US" sz="2400" dirty="0">
                <a:latin typeface="+mn-lt"/>
              </a:rPr>
              <a:t>NOT true with respect to the above array declared by </a:t>
            </a:r>
            <a:r>
              <a:rPr lang="en-US" sz="2400" dirty="0" smtClean="0">
                <a:latin typeface="+mn-lt"/>
              </a:rPr>
              <a:t>Steve?</a:t>
            </a:r>
          </a:p>
          <a:p>
            <a:endParaRPr lang="en-US" sz="2400" dirty="0" smtClean="0">
              <a:latin typeface="+mn-lt"/>
            </a:endParaRPr>
          </a:p>
          <a:p>
            <a:pPr marL="457200" indent="-457200">
              <a:buFont typeface="+mj-lt"/>
              <a:buAutoNum type="alphaLcParenR"/>
            </a:pPr>
            <a:r>
              <a:rPr lang="en-US" sz="2400" dirty="0">
                <a:latin typeface="+mn-lt"/>
              </a:rPr>
              <a:t>The array values  54,50,25,20,15 are stored in HEAP</a:t>
            </a:r>
          </a:p>
          <a:p>
            <a:pPr marL="457200" indent="-457200">
              <a:buFont typeface="+mj-lt"/>
              <a:buAutoNum type="alphaLcParenR"/>
            </a:pPr>
            <a:r>
              <a:rPr lang="en-US" sz="2400" dirty="0">
                <a:latin typeface="+mn-lt"/>
              </a:rPr>
              <a:t>The array name is stored in  STACK.</a:t>
            </a:r>
          </a:p>
          <a:p>
            <a:pPr marL="457200" indent="-457200">
              <a:buFont typeface="+mj-lt"/>
              <a:buAutoNum type="alphaLcParenR"/>
            </a:pPr>
            <a:r>
              <a:rPr lang="en-US" sz="2400" dirty="0">
                <a:latin typeface="+mn-lt"/>
              </a:rPr>
              <a:t>The array values  54,50,25,20,15 are stored in STACK.</a:t>
            </a:r>
          </a:p>
          <a:p>
            <a:pPr marL="457200" indent="-457200">
              <a:buFont typeface="+mj-lt"/>
              <a:buAutoNum type="alphaLcParenR"/>
            </a:pPr>
            <a:r>
              <a:rPr lang="en-US" sz="2400" dirty="0">
                <a:latin typeface="+mn-lt"/>
              </a:rPr>
              <a:t>Arrays are reference types</a:t>
            </a:r>
          </a:p>
          <a:p>
            <a:endParaRPr lang="en-US" sz="2400" dirty="0" smtClean="0">
              <a:latin typeface="+mn-lt"/>
            </a:endParaRPr>
          </a:p>
        </p:txBody>
      </p:sp>
      <p:sp>
        <p:nvSpPr>
          <p:cNvPr id="4" name="Rectangle 3"/>
          <p:cNvSpPr/>
          <p:nvPr/>
        </p:nvSpPr>
        <p:spPr bwMode="auto">
          <a:xfrm>
            <a:off x="353290" y="5181600"/>
            <a:ext cx="7647709"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77722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dirty="0" smtClean="0"/>
              <a:t>Using Decision Statements</a:t>
            </a:r>
          </a:p>
        </p:txBody>
      </p:sp>
      <p:sp>
        <p:nvSpPr>
          <p:cNvPr id="22531"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pPr>
            <a:r>
              <a:rPr lang="en-GB" altLang="en-US" sz="2400" dirty="0" smtClean="0">
                <a:latin typeface="+mn-lt"/>
              </a:rPr>
              <a:t>Using One-Way If Statements</a:t>
            </a:r>
          </a:p>
          <a:p>
            <a:pPr marL="457200" indent="-457200" eaLnBrk="1" hangingPunct="1">
              <a:buFont typeface="Arial" panose="020B0604020202020204" pitchFamily="34" charset="0"/>
              <a:buChar char="•"/>
            </a:pPr>
            <a:r>
              <a:rPr lang="en-GB" altLang="en-US" sz="2400" dirty="0" smtClean="0">
                <a:latin typeface="+mn-lt"/>
              </a:rPr>
              <a:t>Using Either-Or If Statements </a:t>
            </a:r>
          </a:p>
          <a:p>
            <a:pPr marL="457200" indent="-457200" eaLnBrk="1" hangingPunct="1">
              <a:buFont typeface="Arial" panose="020B0604020202020204" pitchFamily="34" charset="0"/>
              <a:buChar char="•"/>
            </a:pPr>
            <a:r>
              <a:rPr lang="en-GB" altLang="en-US" sz="2400" dirty="0" smtClean="0">
                <a:latin typeface="+mn-lt"/>
              </a:rPr>
              <a:t>Using Multiple-Outcome If Statements</a:t>
            </a:r>
          </a:p>
          <a:p>
            <a:pPr marL="457200" indent="-457200" eaLnBrk="1" hangingPunct="1">
              <a:buFont typeface="Arial" panose="020B0604020202020204" pitchFamily="34" charset="0"/>
              <a:buChar char="•"/>
            </a:pPr>
            <a:r>
              <a:rPr lang="en-US" altLang="en-US" sz="2400" dirty="0" smtClean="0">
                <a:latin typeface="+mn-lt"/>
              </a:rPr>
              <a:t>Using the Switch Statement</a:t>
            </a:r>
          </a:p>
          <a:p>
            <a:pPr marL="457200" indent="-457200" eaLnBrk="1" hangingPunct="1">
              <a:buFont typeface="Arial" panose="020B0604020202020204" pitchFamily="34" charset="0"/>
              <a:buChar char="•"/>
            </a:pPr>
            <a:r>
              <a:rPr lang="en-US" altLang="en-US" sz="2400" dirty="0" smtClean="0">
                <a:latin typeface="+mn-lt"/>
              </a:rPr>
              <a:t>Guidelines for Choosing a Decision Construct</a:t>
            </a:r>
          </a:p>
        </p:txBody>
      </p:sp>
    </p:spTree>
    <p:extLst>
      <p:ext uri="{BB962C8B-B14F-4D97-AF65-F5344CB8AC3E}">
        <p14:creationId xmlns:p14="http://schemas.microsoft.com/office/powerpoint/2010/main" val="2537964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title"/>
          </p:nvPr>
        </p:nvSpPr>
        <p:spPr/>
        <p:txBody>
          <a:bodyPr/>
          <a:lstStyle/>
          <a:p>
            <a:pPr eaLnBrk="1" hangingPunct="1"/>
            <a:r>
              <a:rPr lang="en-GB" altLang="en-US" dirty="0" smtClean="0"/>
              <a:t>Using One-Way If Statements</a:t>
            </a:r>
            <a:endParaRPr lang="en-US" altLang="en-US" dirty="0" smtClean="0"/>
          </a:p>
        </p:txBody>
      </p:sp>
      <p:sp>
        <p:nvSpPr>
          <p:cNvPr id="7" name="AutoShape 3"/>
          <p:cNvSpPr>
            <a:spLocks noChangeArrowheads="1"/>
          </p:cNvSpPr>
          <p:nvPr/>
        </p:nvSpPr>
        <p:spPr bwMode="auto">
          <a:xfrm>
            <a:off x="442554" y="1169988"/>
            <a:ext cx="11264265" cy="24622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1" dirty="0">
                <a:solidFill>
                  <a:schemeClr val="bg1"/>
                </a:solidFill>
                <a:cs typeface="Arial" charset="0"/>
              </a:rPr>
              <a:t>if (</a:t>
            </a:r>
            <a:r>
              <a:rPr lang="en-US" sz="1600" b="1" i="1" dirty="0">
                <a:solidFill>
                  <a:schemeClr val="bg1"/>
                </a:solidFill>
                <a:cs typeface="Arial" charset="0"/>
              </a:rPr>
              <a:t>[condition]</a:t>
            </a:r>
            <a:r>
              <a:rPr lang="en-US" sz="1600" b="1" dirty="0">
                <a:solidFill>
                  <a:schemeClr val="bg1"/>
                </a:solidFill>
                <a:cs typeface="Arial" charset="0"/>
              </a:rPr>
              <a:t>) </a:t>
            </a:r>
            <a:r>
              <a:rPr lang="en-US" sz="1600" b="1" i="1" dirty="0">
                <a:solidFill>
                  <a:schemeClr val="bg1"/>
                </a:solidFill>
                <a:cs typeface="Arial" charset="0"/>
              </a:rPr>
              <a:t>[code to execute]</a:t>
            </a:r>
          </a:p>
          <a:p>
            <a:pPr>
              <a:defRPr/>
            </a:pPr>
            <a:endParaRPr lang="en-US" sz="1600" b="1" i="1" dirty="0">
              <a:solidFill>
                <a:schemeClr val="bg1"/>
              </a:solidFill>
              <a:cs typeface="Arial" charset="0"/>
            </a:endParaRPr>
          </a:p>
          <a:p>
            <a:pPr>
              <a:defRPr/>
            </a:pPr>
            <a:r>
              <a:rPr lang="en-US" sz="1600" b="1" i="1" dirty="0">
                <a:solidFill>
                  <a:schemeClr val="bg1"/>
                </a:solidFill>
                <a:cs typeface="Arial" charset="0"/>
              </a:rPr>
              <a:t>// OR</a:t>
            </a:r>
          </a:p>
          <a:p>
            <a:pPr>
              <a:defRPr/>
            </a:pPr>
            <a:endParaRPr lang="en-US" sz="1600" b="1" i="1" dirty="0">
              <a:solidFill>
                <a:schemeClr val="bg1"/>
              </a:solidFill>
              <a:cs typeface="Arial" charset="0"/>
            </a:endParaRPr>
          </a:p>
          <a:p>
            <a:pPr>
              <a:defRPr/>
            </a:pPr>
            <a:r>
              <a:rPr lang="en-US" sz="1600" b="1" dirty="0">
                <a:solidFill>
                  <a:schemeClr val="bg1"/>
                </a:solidFill>
                <a:cs typeface="Arial" charset="0"/>
              </a:rPr>
              <a:t>if (</a:t>
            </a:r>
            <a:r>
              <a:rPr lang="en-US" sz="1600" b="1" i="1" dirty="0">
                <a:solidFill>
                  <a:schemeClr val="bg1"/>
                </a:solidFill>
                <a:cs typeface="Arial" charset="0"/>
              </a:rPr>
              <a:t>[condition]</a:t>
            </a:r>
            <a:r>
              <a:rPr lang="en-US" sz="1600" b="1" dirty="0">
                <a:solidFill>
                  <a:schemeClr val="bg1"/>
                </a:solidFill>
                <a:cs typeface="Arial" charset="0"/>
              </a:rPr>
              <a:t>)</a:t>
            </a:r>
            <a:endParaRPr lang="en-GB" sz="1600" b="1" dirty="0">
              <a:solidFill>
                <a:schemeClr val="bg1"/>
              </a:solidFill>
              <a:cs typeface="Arial" charset="0"/>
            </a:endParaRPr>
          </a:p>
          <a:p>
            <a:pPr>
              <a:defRPr/>
            </a:pPr>
            <a:r>
              <a:rPr lang="en-US" sz="1600" b="1" dirty="0">
                <a:solidFill>
                  <a:schemeClr val="bg1"/>
                </a:solidFill>
                <a:cs typeface="Arial" charset="0"/>
              </a:rPr>
              <a:t>{</a:t>
            </a:r>
            <a:endParaRPr lang="en-GB" sz="1600" b="1" dirty="0">
              <a:solidFill>
                <a:schemeClr val="bg1"/>
              </a:solidFill>
              <a:cs typeface="Arial" charset="0"/>
            </a:endParaRPr>
          </a:p>
          <a:p>
            <a:pPr>
              <a:defRPr/>
            </a:pPr>
            <a:r>
              <a:rPr lang="en-US" sz="1600" b="1" dirty="0">
                <a:solidFill>
                  <a:schemeClr val="bg1"/>
                </a:solidFill>
                <a:cs typeface="Arial" charset="0"/>
              </a:rPr>
              <a:t>    </a:t>
            </a:r>
            <a:r>
              <a:rPr lang="en-US" sz="1600" b="1" i="1" dirty="0">
                <a:solidFill>
                  <a:schemeClr val="bg1"/>
                </a:solidFill>
                <a:cs typeface="Arial" charset="0"/>
              </a:rPr>
              <a:t>[code to execute if condition is true]</a:t>
            </a:r>
            <a:endParaRPr lang="en-GB" sz="1600" b="1" dirty="0">
              <a:solidFill>
                <a:schemeClr val="bg1"/>
              </a:solidFill>
              <a:cs typeface="Arial" charset="0"/>
            </a:endParaRPr>
          </a:p>
          <a:p>
            <a:pPr>
              <a:defRPr/>
            </a:pPr>
            <a:r>
              <a:rPr lang="en-US" sz="1600" b="1" dirty="0">
                <a:solidFill>
                  <a:schemeClr val="bg1"/>
                </a:solidFill>
                <a:cs typeface="Arial" charset="0"/>
              </a:rPr>
              <a:t>}</a:t>
            </a:r>
            <a:endParaRPr lang="en-GB" sz="1600" b="1" dirty="0">
              <a:solidFill>
                <a:schemeClr val="bg1"/>
              </a:solidFill>
              <a:cs typeface="Arial" charset="0"/>
            </a:endParaRPr>
          </a:p>
        </p:txBody>
      </p:sp>
      <p:sp>
        <p:nvSpPr>
          <p:cNvPr id="18" name="AutoShape 25"/>
          <p:cNvSpPr>
            <a:spLocks noChangeArrowheads="1"/>
          </p:cNvSpPr>
          <p:nvPr/>
        </p:nvSpPr>
        <p:spPr bwMode="auto">
          <a:xfrm>
            <a:off x="244317" y="992188"/>
            <a:ext cx="2104549" cy="355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0400" indent="-230400">
              <a:defRPr/>
            </a:pPr>
            <a:r>
              <a:rPr lang="en-US" b="1" dirty="0">
                <a:solidFill>
                  <a:schemeClr val="bg1"/>
                </a:solidFill>
                <a:cs typeface="Arial" charset="0"/>
              </a:rPr>
              <a:t>Syntax</a:t>
            </a:r>
            <a:endParaRPr lang="en-GB" b="1" dirty="0">
              <a:solidFill>
                <a:schemeClr val="bg1"/>
              </a:solidFill>
              <a:cs typeface="Arial" charset="0"/>
            </a:endParaRPr>
          </a:p>
        </p:txBody>
      </p:sp>
      <p:sp>
        <p:nvSpPr>
          <p:cNvPr id="19" name="AutoShape 3"/>
          <p:cNvSpPr>
            <a:spLocks noChangeArrowheads="1"/>
          </p:cNvSpPr>
          <p:nvPr/>
        </p:nvSpPr>
        <p:spPr bwMode="auto">
          <a:xfrm>
            <a:off x="530423" y="5257800"/>
            <a:ext cx="11264265" cy="1439863"/>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((percent &gt;= 0) &amp;&amp; (percent &lt;= 100))</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Add code to execute if a is greater than 50 here.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GB" b="1" dirty="0">
              <a:solidFill>
                <a:schemeClr val="bg1"/>
              </a:solidFill>
              <a:cs typeface="Arial" charset="0"/>
            </a:endParaRPr>
          </a:p>
        </p:txBody>
      </p:sp>
      <p:sp>
        <p:nvSpPr>
          <p:cNvPr id="20" name="AutoShape 25"/>
          <p:cNvSpPr>
            <a:spLocks noChangeArrowheads="1"/>
          </p:cNvSpPr>
          <p:nvPr/>
        </p:nvSpPr>
        <p:spPr bwMode="auto">
          <a:xfrm>
            <a:off x="325105" y="5080000"/>
            <a:ext cx="2104549" cy="355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
        <p:nvSpPr>
          <p:cNvPr id="8" name="AutoShape 24"/>
          <p:cNvSpPr>
            <a:spLocks noChangeArrowheads="1"/>
          </p:cNvSpPr>
          <p:nvPr/>
        </p:nvSpPr>
        <p:spPr bwMode="auto">
          <a:xfrm>
            <a:off x="480060" y="3809509"/>
            <a:ext cx="11189255" cy="9874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23560" name="Rectangle 8"/>
          <p:cNvSpPr>
            <a:spLocks noChangeArrowheads="1"/>
          </p:cNvSpPr>
          <p:nvPr/>
        </p:nvSpPr>
        <p:spPr bwMode="auto">
          <a:xfrm>
            <a:off x="765384" y="3850204"/>
            <a:ext cx="26168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Conditional operators:</a:t>
            </a:r>
            <a:endParaRPr lang="en-GB" altLang="en-US" dirty="0">
              <a:solidFill>
                <a:schemeClr val="bg1"/>
              </a:solidFill>
              <a:latin typeface="+mn-lt"/>
            </a:endParaRPr>
          </a:p>
        </p:txBody>
      </p:sp>
      <p:sp>
        <p:nvSpPr>
          <p:cNvPr id="23561" name="Rectangle 9"/>
          <p:cNvSpPr>
            <a:spLocks noChangeArrowheads="1"/>
          </p:cNvSpPr>
          <p:nvPr/>
        </p:nvSpPr>
        <p:spPr bwMode="auto">
          <a:xfrm>
            <a:off x="4797560" y="4325901"/>
            <a:ext cx="2802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AND</a:t>
            </a:r>
            <a:r>
              <a:rPr lang="en-US" altLang="en-US" b="0" dirty="0">
                <a:solidFill>
                  <a:schemeClr val="bg1"/>
                </a:solidFill>
                <a:latin typeface="+mn-lt"/>
              </a:rPr>
              <a:t> represented by </a:t>
            </a:r>
            <a:r>
              <a:rPr lang="en-US" altLang="en-US" dirty="0">
                <a:solidFill>
                  <a:schemeClr val="bg1"/>
                </a:solidFill>
                <a:latin typeface="+mn-lt"/>
              </a:rPr>
              <a:t>&amp;&amp; </a:t>
            </a:r>
            <a:endParaRPr lang="en-GB" altLang="en-US" dirty="0">
              <a:solidFill>
                <a:schemeClr val="bg1"/>
              </a:solidFill>
              <a:latin typeface="+mn-lt"/>
            </a:endParaRPr>
          </a:p>
        </p:txBody>
      </p:sp>
      <p:sp>
        <p:nvSpPr>
          <p:cNvPr id="23562" name="Rectangle 10"/>
          <p:cNvSpPr>
            <a:spLocks noChangeArrowheads="1"/>
          </p:cNvSpPr>
          <p:nvPr/>
        </p:nvSpPr>
        <p:spPr bwMode="auto">
          <a:xfrm>
            <a:off x="919401" y="4351753"/>
            <a:ext cx="23088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OR</a:t>
            </a:r>
            <a:r>
              <a:rPr lang="en-US" altLang="en-US" b="0" dirty="0">
                <a:solidFill>
                  <a:schemeClr val="bg1"/>
                </a:solidFill>
                <a:latin typeface="+mn-lt"/>
              </a:rPr>
              <a:t> represented by </a:t>
            </a:r>
            <a:r>
              <a:rPr lang="en-US" altLang="en-US" dirty="0">
                <a:solidFill>
                  <a:schemeClr val="bg1"/>
                </a:solidFill>
                <a:latin typeface="+mn-lt"/>
              </a:rPr>
              <a:t>||</a:t>
            </a:r>
            <a:endParaRPr lang="en-GB" altLang="en-US" dirty="0">
              <a:solidFill>
                <a:schemeClr val="bg1"/>
              </a:solidFill>
              <a:latin typeface="+mn-lt"/>
            </a:endParaRPr>
          </a:p>
        </p:txBody>
      </p:sp>
    </p:spTree>
    <p:extLst>
      <p:ext uri="{BB962C8B-B14F-4D97-AF65-F5344CB8AC3E}">
        <p14:creationId xmlns:p14="http://schemas.microsoft.com/office/powerpoint/2010/main" val="344709385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title"/>
          </p:nvPr>
        </p:nvSpPr>
        <p:spPr/>
        <p:txBody>
          <a:bodyPr/>
          <a:lstStyle/>
          <a:p>
            <a:pPr eaLnBrk="1" hangingPunct="1"/>
            <a:r>
              <a:rPr lang="en-GB" altLang="en-US" smtClean="0"/>
              <a:t>Using Either-Or If Statements </a:t>
            </a:r>
          </a:p>
        </p:txBody>
      </p:sp>
      <p:sp>
        <p:nvSpPr>
          <p:cNvPr id="19" name="AutoShape 3"/>
          <p:cNvSpPr>
            <a:spLocks noChangeArrowheads="1"/>
          </p:cNvSpPr>
          <p:nvPr/>
        </p:nvSpPr>
        <p:spPr bwMode="auto">
          <a:xfrm>
            <a:off x="486490" y="1924050"/>
            <a:ext cx="11264265" cy="47053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b="1" dirty="0">
                <a:solidFill>
                  <a:srgbClr val="000000"/>
                </a:solidFill>
                <a:highlight>
                  <a:srgbClr val="FFFFFF"/>
                </a:highlight>
                <a:latin typeface="Consolas"/>
              </a:rPr>
              <a:t> </a:t>
            </a:r>
            <a:r>
              <a:rPr lang="en-US" sz="1600" b="1" dirty="0" smtClean="0">
                <a:solidFill>
                  <a:srgbClr val="000000"/>
                </a:solidFill>
                <a:highlight>
                  <a:srgbClr val="FFFFFF"/>
                </a:highlight>
                <a:latin typeface="Consolas"/>
              </a:rPr>
              <a:t>	</a:t>
            </a:r>
            <a:r>
              <a:rPr lang="en-US" b="1" dirty="0" smtClean="0">
                <a:solidFill>
                  <a:srgbClr val="0000FF"/>
                </a:solidFill>
                <a:highlight>
                  <a:srgbClr val="FFFFFF"/>
                </a:highlight>
                <a:latin typeface="Consolas"/>
              </a:rPr>
              <a:t>if</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 &gt; 50)</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Greater than 50 here </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less than or equal to 50 here </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OR</a:t>
            </a:r>
            <a:endParaRPr lang="en-US" b="1" dirty="0">
              <a:solidFill>
                <a:srgbClr val="000000"/>
              </a:solidFill>
              <a:highlight>
                <a:srgbClr val="FFFFFF"/>
              </a:highlight>
              <a:latin typeface="Consolas"/>
            </a:endParaRPr>
          </a:p>
          <a:p>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string</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carColor</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"green"</a:t>
            </a:r>
            <a:r>
              <a:rPr lang="en-US" b="1" dirty="0">
                <a:solidFill>
                  <a:srgbClr val="000000"/>
                </a:solidFill>
                <a:highlight>
                  <a:srgbClr val="FFFFFF"/>
                </a:highlight>
                <a:latin typeface="Consolas"/>
              </a:rPr>
              <a:t>;</a:t>
            </a:r>
          </a:p>
          <a:p>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string</a:t>
            </a:r>
            <a:r>
              <a:rPr lang="en-US" b="1" dirty="0">
                <a:solidFill>
                  <a:srgbClr val="000000"/>
                </a:solidFill>
                <a:highlight>
                  <a:srgbClr val="FFFFFF"/>
                </a:highlight>
                <a:latin typeface="Consolas"/>
              </a:rPr>
              <a:t> response = (</a:t>
            </a:r>
            <a:r>
              <a:rPr lang="en-US" b="1" dirty="0" err="1">
                <a:solidFill>
                  <a:srgbClr val="000000"/>
                </a:solidFill>
                <a:highlight>
                  <a:srgbClr val="FFFFFF"/>
                </a:highlight>
                <a:latin typeface="Consolas"/>
              </a:rPr>
              <a:t>carColor</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"red"</a:t>
            </a:r>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A31515"/>
                </a:solidFill>
                <a:highlight>
                  <a:srgbClr val="FFFFFF"/>
                </a:highlight>
                <a:latin typeface="Consolas"/>
              </a:rPr>
              <a:t>"You have a red car"</a:t>
            </a:r>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A31515"/>
                </a:solidFill>
                <a:highlight>
                  <a:srgbClr val="FFFFFF"/>
                </a:highlight>
                <a:latin typeface="Consolas"/>
              </a:rPr>
              <a:t>"You do not have a red car"</a:t>
            </a:r>
            <a:r>
              <a:rPr lang="en-US" b="1" dirty="0">
                <a:solidFill>
                  <a:srgbClr val="000000"/>
                </a:solidFill>
                <a:highlight>
                  <a:srgbClr val="FFFFFF"/>
                </a:highlight>
                <a:latin typeface="Consolas"/>
              </a:rPr>
              <a:t>;</a:t>
            </a:r>
          </a:p>
        </p:txBody>
      </p:sp>
      <p:sp>
        <p:nvSpPr>
          <p:cNvPr id="20" name="AutoShape 25"/>
          <p:cNvSpPr>
            <a:spLocks noChangeArrowheads="1"/>
          </p:cNvSpPr>
          <p:nvPr/>
        </p:nvSpPr>
        <p:spPr bwMode="auto">
          <a:xfrm>
            <a:off x="321469" y="1704975"/>
            <a:ext cx="2104549" cy="3841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
        <p:nvSpPr>
          <p:cNvPr id="24581" name="Rectangle 20"/>
          <p:cNvSpPr>
            <a:spLocks noChangeArrowheads="1"/>
          </p:cNvSpPr>
          <p:nvPr/>
        </p:nvSpPr>
        <p:spPr bwMode="auto">
          <a:xfrm>
            <a:off x="522922" y="946150"/>
            <a:ext cx="112556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Provide an additional code block to execute if </a:t>
            </a:r>
            <a:r>
              <a:rPr lang="en-US" altLang="en-US" sz="2400" b="0" i="1" dirty="0">
                <a:latin typeface="+mn-lt"/>
              </a:rPr>
              <a:t>[condition]</a:t>
            </a:r>
            <a:r>
              <a:rPr lang="en-US" altLang="en-US" sz="2400" b="0" dirty="0">
                <a:latin typeface="+mn-lt"/>
              </a:rPr>
              <a:t> evaluates to a Boolean false value</a:t>
            </a:r>
            <a:endParaRPr lang="en-GB" altLang="en-US" sz="2400" b="0" dirty="0">
              <a:latin typeface="+mn-lt"/>
            </a:endParaRPr>
          </a:p>
        </p:txBody>
      </p:sp>
    </p:spTree>
    <p:extLst>
      <p:ext uri="{BB962C8B-B14F-4D97-AF65-F5344CB8AC3E}">
        <p14:creationId xmlns:p14="http://schemas.microsoft.com/office/powerpoint/2010/main" val="26445492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title"/>
          </p:nvPr>
        </p:nvSpPr>
        <p:spPr/>
        <p:txBody>
          <a:bodyPr/>
          <a:lstStyle/>
          <a:p>
            <a:pPr eaLnBrk="1" hangingPunct="1"/>
            <a:r>
              <a:rPr lang="en-GB" altLang="en-US" smtClean="0"/>
              <a:t>Using Multiple-Outcome If Statements</a:t>
            </a:r>
          </a:p>
        </p:txBody>
      </p:sp>
      <p:sp>
        <p:nvSpPr>
          <p:cNvPr id="7" name="AutoShape 3"/>
          <p:cNvSpPr>
            <a:spLocks noChangeArrowheads="1"/>
          </p:cNvSpPr>
          <p:nvPr/>
        </p:nvSpPr>
        <p:spPr bwMode="auto">
          <a:xfrm>
            <a:off x="486490" y="2171700"/>
            <a:ext cx="11264265" cy="40005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smtClean="0">
                <a:solidFill>
                  <a:srgbClr val="0000FF"/>
                </a:solidFill>
                <a:highlight>
                  <a:srgbClr val="FFFFFF"/>
                </a:highlight>
                <a:latin typeface="Consolas"/>
              </a:rPr>
              <a:t>	if</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 &gt; 50)</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Add code to execute if a is greater than 50 here.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 &gt; 10)</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Add code to execute if a is greater than 10 and less than  </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or equal to 50 here.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Add code to execute if a is less than or equal to 50 here.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endParaRPr lang="en-GB" b="1" dirty="0">
              <a:solidFill>
                <a:schemeClr val="bg1"/>
              </a:solidFill>
              <a:cs typeface="Arial" charset="0"/>
            </a:endParaRPr>
          </a:p>
        </p:txBody>
      </p:sp>
      <p:sp>
        <p:nvSpPr>
          <p:cNvPr id="18" name="AutoShape 25"/>
          <p:cNvSpPr>
            <a:spLocks noChangeArrowheads="1"/>
          </p:cNvSpPr>
          <p:nvPr/>
        </p:nvSpPr>
        <p:spPr bwMode="auto">
          <a:xfrm>
            <a:off x="347187" y="1965326"/>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
        <p:nvSpPr>
          <p:cNvPr id="25605" name="Rectangle 20"/>
          <p:cNvSpPr>
            <a:spLocks noChangeArrowheads="1"/>
          </p:cNvSpPr>
          <p:nvPr/>
        </p:nvSpPr>
        <p:spPr bwMode="auto">
          <a:xfrm>
            <a:off x="497205" y="1066800"/>
            <a:ext cx="112814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You can combine several </a:t>
            </a:r>
            <a:r>
              <a:rPr lang="en-US" altLang="en-US" sz="2400" dirty="0">
                <a:latin typeface="+mn-lt"/>
              </a:rPr>
              <a:t>if</a:t>
            </a:r>
            <a:r>
              <a:rPr lang="en-US" altLang="en-US" sz="2400" b="0" dirty="0">
                <a:latin typeface="+mn-lt"/>
              </a:rPr>
              <a:t> statements to create a multiple-outcome statement</a:t>
            </a:r>
            <a:endParaRPr lang="en-GB" altLang="en-US" sz="2400" b="0" dirty="0">
              <a:latin typeface="+mn-lt"/>
            </a:endParaRPr>
          </a:p>
        </p:txBody>
      </p:sp>
    </p:spTree>
    <p:extLst>
      <p:ext uri="{BB962C8B-B14F-4D97-AF65-F5344CB8AC3E}">
        <p14:creationId xmlns:p14="http://schemas.microsoft.com/office/powerpoint/2010/main" val="22335532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416606" y="1463676"/>
            <a:ext cx="9487614" cy="4678363"/>
          </a:xfrm>
        </p:spPr>
        <p:txBody>
          <a:bodyPr/>
          <a:lstStyle/>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a:p>
            <a:pPr eaLnBrk="1" hangingPunct="1"/>
            <a:endParaRPr lang="en-GB" altLang="en-US" smtClean="0"/>
          </a:p>
        </p:txBody>
      </p:sp>
      <p:sp>
        <p:nvSpPr>
          <p:cNvPr id="6147" name="Rectangle 7"/>
          <p:cNvSpPr>
            <a:spLocks noGrp="1" noChangeArrowheads="1"/>
          </p:cNvSpPr>
          <p:nvPr>
            <p:ph type="title"/>
          </p:nvPr>
        </p:nvSpPr>
        <p:spPr>
          <a:xfrm>
            <a:off x="272608" y="292625"/>
            <a:ext cx="11799190" cy="661463"/>
          </a:xfrm>
        </p:spPr>
        <p:txBody>
          <a:bodyPr/>
          <a:lstStyle/>
          <a:p>
            <a:pPr eaLnBrk="1" hangingPunct="1"/>
            <a:r>
              <a:rPr lang="en-US" altLang="en-US" dirty="0" smtClean="0"/>
              <a:t>What Are Variables?</a:t>
            </a:r>
          </a:p>
        </p:txBody>
      </p:sp>
      <p:sp>
        <p:nvSpPr>
          <p:cNvPr id="9" name="AutoShape 24"/>
          <p:cNvSpPr>
            <a:spLocks noChangeArrowheads="1"/>
          </p:cNvSpPr>
          <p:nvPr/>
        </p:nvSpPr>
        <p:spPr bwMode="auto">
          <a:xfrm>
            <a:off x="617220" y="1870076"/>
            <a:ext cx="10818495" cy="416242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r>
              <a:rPr lang="en-GB" dirty="0">
                <a:solidFill>
                  <a:schemeClr val="bg1"/>
                </a:solidFill>
                <a:cs typeface="Arial" charset="0"/>
              </a:rPr>
              <a:t>Variables have the following facets:</a:t>
            </a:r>
            <a:endParaRPr lang="en-US" dirty="0">
              <a:solidFill>
                <a:schemeClr val="bg1"/>
              </a:solidFill>
              <a:cs typeface="Arial" charset="0"/>
            </a:endParaRPr>
          </a:p>
        </p:txBody>
      </p:sp>
      <p:sp>
        <p:nvSpPr>
          <p:cNvPr id="10" name="AutoShape 25"/>
          <p:cNvSpPr>
            <a:spLocks noChangeArrowheads="1"/>
          </p:cNvSpPr>
          <p:nvPr/>
        </p:nvSpPr>
        <p:spPr bwMode="auto">
          <a:xfrm>
            <a:off x="981552" y="23717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Name</a:t>
            </a:r>
          </a:p>
        </p:txBody>
      </p:sp>
      <p:sp>
        <p:nvSpPr>
          <p:cNvPr id="6150" name="Rectangle 11"/>
          <p:cNvSpPr>
            <a:spLocks noChangeArrowheads="1"/>
          </p:cNvSpPr>
          <p:nvPr/>
        </p:nvSpPr>
        <p:spPr bwMode="auto">
          <a:xfrm>
            <a:off x="617219" y="1178442"/>
            <a:ext cx="1134618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Variables store values required by the application in temporary memory locations</a:t>
            </a:r>
            <a:endParaRPr lang="en-GB" altLang="en-US" sz="2400" b="0" dirty="0">
              <a:latin typeface="+mn-lt"/>
            </a:endParaRPr>
          </a:p>
        </p:txBody>
      </p:sp>
      <p:sp>
        <p:nvSpPr>
          <p:cNvPr id="15" name="AutoShape 25"/>
          <p:cNvSpPr>
            <a:spLocks noChangeArrowheads="1"/>
          </p:cNvSpPr>
          <p:nvPr/>
        </p:nvSpPr>
        <p:spPr bwMode="auto">
          <a:xfrm>
            <a:off x="981552" y="29686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Address</a:t>
            </a:r>
          </a:p>
        </p:txBody>
      </p:sp>
      <p:sp>
        <p:nvSpPr>
          <p:cNvPr id="16" name="AutoShape 25"/>
          <p:cNvSpPr>
            <a:spLocks noChangeArrowheads="1"/>
          </p:cNvSpPr>
          <p:nvPr/>
        </p:nvSpPr>
        <p:spPr bwMode="auto">
          <a:xfrm>
            <a:off x="981552" y="35782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Data type</a:t>
            </a:r>
          </a:p>
        </p:txBody>
      </p:sp>
      <p:sp>
        <p:nvSpPr>
          <p:cNvPr id="17" name="AutoShape 25"/>
          <p:cNvSpPr>
            <a:spLocks noChangeArrowheads="1"/>
          </p:cNvSpPr>
          <p:nvPr/>
        </p:nvSpPr>
        <p:spPr bwMode="auto">
          <a:xfrm>
            <a:off x="981552" y="41751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Value</a:t>
            </a:r>
          </a:p>
        </p:txBody>
      </p:sp>
      <p:sp>
        <p:nvSpPr>
          <p:cNvPr id="18" name="AutoShape 25"/>
          <p:cNvSpPr>
            <a:spLocks noChangeArrowheads="1"/>
          </p:cNvSpPr>
          <p:nvPr/>
        </p:nvSpPr>
        <p:spPr bwMode="auto">
          <a:xfrm>
            <a:off x="981552" y="48101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Scope</a:t>
            </a:r>
          </a:p>
        </p:txBody>
      </p:sp>
      <p:sp>
        <p:nvSpPr>
          <p:cNvPr id="19" name="AutoShape 25"/>
          <p:cNvSpPr>
            <a:spLocks noChangeArrowheads="1"/>
          </p:cNvSpPr>
          <p:nvPr/>
        </p:nvSpPr>
        <p:spPr bwMode="auto">
          <a:xfrm>
            <a:off x="981552" y="5407026"/>
            <a:ext cx="10008394"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sz="2000" b="0" dirty="0">
                <a:solidFill>
                  <a:schemeClr val="bg1"/>
                </a:solidFill>
                <a:cs typeface="Arial" charset="0"/>
              </a:rPr>
              <a:t>Lifetime</a:t>
            </a:r>
          </a:p>
        </p:txBody>
      </p:sp>
      <p:pic>
        <p:nvPicPr>
          <p:cNvPr id="6156" name="Picture 3" descr="E:\Projects\ContentDev\MSL PNG Library\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5565" y="1738314"/>
            <a:ext cx="164592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82899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title"/>
          </p:nvPr>
        </p:nvSpPr>
        <p:spPr/>
        <p:txBody>
          <a:bodyPr/>
          <a:lstStyle/>
          <a:p>
            <a:pPr eaLnBrk="1" hangingPunct="1"/>
            <a:r>
              <a:rPr lang="en-GB" altLang="en-US" smtClean="0"/>
              <a:t>Using the S</a:t>
            </a:r>
            <a:r>
              <a:rPr lang="en-US" altLang="en-US" smtClean="0"/>
              <a:t>witch</a:t>
            </a:r>
            <a:r>
              <a:rPr lang="en-GB" altLang="en-US" smtClean="0"/>
              <a:t> Statement</a:t>
            </a:r>
          </a:p>
        </p:txBody>
      </p:sp>
      <p:sp>
        <p:nvSpPr>
          <p:cNvPr id="7" name="AutoShape 3"/>
          <p:cNvSpPr>
            <a:spLocks noChangeArrowheads="1"/>
          </p:cNvSpPr>
          <p:nvPr/>
        </p:nvSpPr>
        <p:spPr bwMode="auto">
          <a:xfrm>
            <a:off x="608648" y="2033588"/>
            <a:ext cx="11264265" cy="451961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switch</a:t>
            </a:r>
            <a:r>
              <a:rPr lang="en-US" b="1" dirty="0">
                <a:solidFill>
                  <a:srgbClr val="000000"/>
                </a:solidFill>
                <a:highlight>
                  <a:srgbClr val="FFFFFF"/>
                </a:highlight>
                <a:latin typeface="Consolas"/>
              </a:rPr>
              <a:t> (a)</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case</a:t>
            </a:r>
            <a:r>
              <a:rPr lang="en-US" b="1" dirty="0">
                <a:solidFill>
                  <a:srgbClr val="000000"/>
                </a:solidFill>
                <a:highlight>
                  <a:srgbClr val="FFFFFF"/>
                </a:highlight>
                <a:latin typeface="Consolas"/>
              </a:rPr>
              <a:t> 0:</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Executed if a is 0.</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case</a:t>
            </a:r>
            <a:r>
              <a:rPr lang="en-US" b="1" dirty="0">
                <a:solidFill>
                  <a:srgbClr val="000000"/>
                </a:solidFill>
                <a:highlight>
                  <a:srgbClr val="FFFFFF"/>
                </a:highlight>
                <a:latin typeface="Consolas"/>
              </a:rPr>
              <a:t> 1:</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case</a:t>
            </a:r>
            <a:r>
              <a:rPr lang="en-US" b="1" dirty="0">
                <a:solidFill>
                  <a:srgbClr val="000000"/>
                </a:solidFill>
                <a:highlight>
                  <a:srgbClr val="FFFFFF"/>
                </a:highlight>
                <a:latin typeface="Consolas"/>
              </a:rPr>
              <a:t> 2:</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case</a:t>
            </a:r>
            <a:r>
              <a:rPr lang="en-US" b="1" dirty="0">
                <a:solidFill>
                  <a:srgbClr val="000000"/>
                </a:solidFill>
                <a:highlight>
                  <a:srgbClr val="FFFFFF"/>
                </a:highlight>
                <a:latin typeface="Consolas"/>
              </a:rPr>
              <a:t> 3:</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Executed if a is 1, 2, or 3.</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default</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Executed if a is any other value.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endParaRPr lang="en-GB" b="1" dirty="0">
              <a:solidFill>
                <a:schemeClr val="bg1"/>
              </a:solidFill>
              <a:cs typeface="Arial" charset="0"/>
            </a:endParaRPr>
          </a:p>
        </p:txBody>
      </p:sp>
      <p:sp>
        <p:nvSpPr>
          <p:cNvPr id="18" name="AutoShape 25"/>
          <p:cNvSpPr>
            <a:spLocks noChangeArrowheads="1"/>
          </p:cNvSpPr>
          <p:nvPr/>
        </p:nvSpPr>
        <p:spPr bwMode="auto">
          <a:xfrm>
            <a:off x="321469" y="1765301"/>
            <a:ext cx="2104549" cy="366713"/>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
        <p:nvSpPr>
          <p:cNvPr id="26629" name="Rectangle 20"/>
          <p:cNvSpPr>
            <a:spLocks noChangeArrowheads="1"/>
          </p:cNvSpPr>
          <p:nvPr/>
        </p:nvSpPr>
        <p:spPr bwMode="auto">
          <a:xfrm>
            <a:off x="497205" y="933450"/>
            <a:ext cx="1133284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The </a:t>
            </a:r>
            <a:r>
              <a:rPr lang="en-US" altLang="en-US" sz="2400" dirty="0">
                <a:latin typeface="+mn-lt"/>
              </a:rPr>
              <a:t>switch</a:t>
            </a:r>
            <a:r>
              <a:rPr lang="en-US" altLang="en-US" sz="2400" b="0" dirty="0">
                <a:latin typeface="+mn-lt"/>
              </a:rPr>
              <a:t> statement enables you to execute one of several blocks of code depending on the value of a variable or expression</a:t>
            </a:r>
            <a:endParaRPr lang="en-GB" altLang="en-US" sz="2400" b="0" dirty="0">
              <a:latin typeface="+mn-lt"/>
            </a:endParaRPr>
          </a:p>
        </p:txBody>
      </p:sp>
    </p:spTree>
    <p:extLst>
      <p:ext uri="{BB962C8B-B14F-4D97-AF65-F5344CB8AC3E}">
        <p14:creationId xmlns:p14="http://schemas.microsoft.com/office/powerpoint/2010/main" val="1917163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title"/>
          </p:nvPr>
        </p:nvSpPr>
        <p:spPr/>
        <p:txBody>
          <a:bodyPr/>
          <a:lstStyle/>
          <a:p>
            <a:pPr eaLnBrk="1" hangingPunct="1"/>
            <a:r>
              <a:rPr lang="en-US" altLang="en-US" dirty="0" smtClean="0"/>
              <a:t>Guidelines for Choosing a Decision Construct</a:t>
            </a:r>
            <a:endParaRPr lang="en-GB" altLang="en-US" dirty="0" smtClean="0"/>
          </a:p>
        </p:txBody>
      </p:sp>
      <p:sp>
        <p:nvSpPr>
          <p:cNvPr id="6" name="AutoShape 25"/>
          <p:cNvSpPr>
            <a:spLocks noChangeArrowheads="1"/>
          </p:cNvSpPr>
          <p:nvPr/>
        </p:nvSpPr>
        <p:spPr bwMode="auto">
          <a:xfrm>
            <a:off x="295752" y="1465263"/>
            <a:ext cx="11722894"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sz="2400" b="0" dirty="0">
                <a:solidFill>
                  <a:schemeClr val="bg1"/>
                </a:solidFill>
                <a:cs typeface="Arial" charset="0"/>
              </a:rPr>
              <a:t>Use an </a:t>
            </a:r>
            <a:r>
              <a:rPr lang="en-GB" sz="2400" dirty="0">
                <a:solidFill>
                  <a:schemeClr val="bg1"/>
                </a:solidFill>
                <a:cs typeface="Arial" charset="0"/>
              </a:rPr>
              <a:t>if</a:t>
            </a:r>
            <a:r>
              <a:rPr lang="en-GB" sz="2400" b="0" dirty="0">
                <a:solidFill>
                  <a:schemeClr val="bg1"/>
                </a:solidFill>
                <a:cs typeface="Arial" charset="0"/>
              </a:rPr>
              <a:t> structure when you have a single condition that controls the execution of a single block of code</a:t>
            </a:r>
          </a:p>
        </p:txBody>
      </p:sp>
      <p:sp>
        <p:nvSpPr>
          <p:cNvPr id="8" name="AutoShape 25"/>
          <p:cNvSpPr>
            <a:spLocks noChangeArrowheads="1"/>
          </p:cNvSpPr>
          <p:nvPr/>
        </p:nvSpPr>
        <p:spPr bwMode="auto">
          <a:xfrm>
            <a:off x="295752" y="2481263"/>
            <a:ext cx="11722894"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sz="2400" b="0" dirty="0">
                <a:solidFill>
                  <a:schemeClr val="bg1"/>
                </a:solidFill>
                <a:cs typeface="Arial" charset="0"/>
              </a:rPr>
              <a:t>Use an </a:t>
            </a:r>
            <a:r>
              <a:rPr lang="en-GB" sz="2400" dirty="0">
                <a:solidFill>
                  <a:schemeClr val="bg1"/>
                </a:solidFill>
                <a:cs typeface="Arial" charset="0"/>
              </a:rPr>
              <a:t>if/else</a:t>
            </a:r>
            <a:r>
              <a:rPr lang="en-GB" sz="2400" b="0" dirty="0">
                <a:solidFill>
                  <a:schemeClr val="bg1"/>
                </a:solidFill>
                <a:cs typeface="Arial" charset="0"/>
              </a:rPr>
              <a:t> structure when you have a single condition that controls the execution of one of two blocks of code</a:t>
            </a:r>
          </a:p>
        </p:txBody>
      </p:sp>
      <p:sp>
        <p:nvSpPr>
          <p:cNvPr id="9" name="AutoShape 25"/>
          <p:cNvSpPr>
            <a:spLocks noChangeArrowheads="1"/>
          </p:cNvSpPr>
          <p:nvPr/>
        </p:nvSpPr>
        <p:spPr bwMode="auto">
          <a:xfrm>
            <a:off x="295752" y="3509962"/>
            <a:ext cx="11722894"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sz="2400" b="0" dirty="0">
                <a:solidFill>
                  <a:schemeClr val="bg1"/>
                </a:solidFill>
                <a:cs typeface="Arial" charset="0"/>
              </a:rPr>
              <a:t>Use an </a:t>
            </a:r>
            <a:r>
              <a:rPr lang="en-GB" sz="2400" dirty="0" smtClean="0">
                <a:solidFill>
                  <a:schemeClr val="bg1"/>
                </a:solidFill>
                <a:cs typeface="Arial" charset="0"/>
              </a:rPr>
              <a:t>if/else </a:t>
            </a:r>
            <a:r>
              <a:rPr lang="en-GB" sz="2400" b="0" dirty="0" smtClean="0">
                <a:solidFill>
                  <a:schemeClr val="bg1"/>
                </a:solidFill>
                <a:cs typeface="Arial" charset="0"/>
              </a:rPr>
              <a:t>structure </a:t>
            </a:r>
            <a:r>
              <a:rPr lang="en-GB" sz="2400" b="0" dirty="0">
                <a:solidFill>
                  <a:schemeClr val="bg1"/>
                </a:solidFill>
                <a:cs typeface="Arial" charset="0"/>
              </a:rPr>
              <a:t>to run one of several blocks of code based on conditions that involve several variables</a:t>
            </a:r>
          </a:p>
        </p:txBody>
      </p:sp>
      <p:sp>
        <p:nvSpPr>
          <p:cNvPr id="10" name="AutoShape 25"/>
          <p:cNvSpPr>
            <a:spLocks noChangeArrowheads="1"/>
          </p:cNvSpPr>
          <p:nvPr/>
        </p:nvSpPr>
        <p:spPr bwMode="auto">
          <a:xfrm>
            <a:off x="295752" y="4538663"/>
            <a:ext cx="11722894"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sz="2400" b="0" dirty="0">
                <a:solidFill>
                  <a:schemeClr val="bg1"/>
                </a:solidFill>
                <a:cs typeface="Arial" charset="0"/>
              </a:rPr>
              <a:t>Use a nested </a:t>
            </a:r>
            <a:r>
              <a:rPr lang="en-GB" sz="2400" dirty="0">
                <a:solidFill>
                  <a:schemeClr val="bg1"/>
                </a:solidFill>
                <a:cs typeface="Arial" charset="0"/>
              </a:rPr>
              <a:t>if</a:t>
            </a:r>
            <a:r>
              <a:rPr lang="en-GB" sz="2400" b="0" dirty="0">
                <a:solidFill>
                  <a:schemeClr val="bg1"/>
                </a:solidFill>
                <a:cs typeface="Arial" charset="0"/>
              </a:rPr>
              <a:t> structure to perform more complicated analysis of conditions that involve several variabl</a:t>
            </a:r>
            <a:r>
              <a:rPr lang="en-GB" b="0" dirty="0">
                <a:solidFill>
                  <a:schemeClr val="bg1"/>
                </a:solidFill>
                <a:cs typeface="Arial" charset="0"/>
              </a:rPr>
              <a:t>es</a:t>
            </a:r>
          </a:p>
        </p:txBody>
      </p:sp>
      <p:sp>
        <p:nvSpPr>
          <p:cNvPr id="11" name="AutoShape 25"/>
          <p:cNvSpPr>
            <a:spLocks noChangeArrowheads="1"/>
          </p:cNvSpPr>
          <p:nvPr/>
        </p:nvSpPr>
        <p:spPr bwMode="auto">
          <a:xfrm>
            <a:off x="295752" y="5567363"/>
            <a:ext cx="11722894" cy="9048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GB" sz="2400" b="0" dirty="0">
                <a:solidFill>
                  <a:schemeClr val="bg1"/>
                </a:solidFill>
                <a:cs typeface="Arial" charset="0"/>
              </a:rPr>
              <a:t>Use a </a:t>
            </a:r>
            <a:r>
              <a:rPr lang="en-GB" sz="2400" dirty="0">
                <a:solidFill>
                  <a:schemeClr val="bg1"/>
                </a:solidFill>
                <a:cs typeface="Arial" charset="0"/>
              </a:rPr>
              <a:t>switch</a:t>
            </a:r>
            <a:r>
              <a:rPr lang="en-GB" sz="2400" b="0" dirty="0">
                <a:solidFill>
                  <a:schemeClr val="bg1"/>
                </a:solidFill>
                <a:cs typeface="Arial" charset="0"/>
              </a:rPr>
              <a:t> statement to perform an action based on the possible values of a single variable</a:t>
            </a:r>
          </a:p>
        </p:txBody>
      </p:sp>
    </p:spTree>
    <p:extLst>
      <p:ext uri="{BB962C8B-B14F-4D97-AF65-F5344CB8AC3E}">
        <p14:creationId xmlns:p14="http://schemas.microsoft.com/office/powerpoint/2010/main" val="29934905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smtClean="0"/>
              <a:t>Using Iteration Statements</a:t>
            </a:r>
          </a:p>
        </p:txBody>
      </p:sp>
      <p:sp>
        <p:nvSpPr>
          <p:cNvPr id="28675" name="Rectangle 3"/>
          <p:cNvSpPr>
            <a:spLocks noGrp="1" noChangeArrowheads="1"/>
          </p:cNvSpPr>
          <p:nvPr>
            <p:ph type="body" idx="1"/>
          </p:nvPr>
        </p:nvSpPr>
        <p:spPr/>
        <p:txBody>
          <a:bodyPr/>
          <a:lstStyle/>
          <a:p>
            <a:pPr marL="457200" indent="-457200" eaLnBrk="1" hangingPunct="1">
              <a:buFont typeface="Arial" panose="020B0604020202020204" pitchFamily="34" charset="0"/>
              <a:buChar char="•"/>
            </a:pPr>
            <a:r>
              <a:rPr lang="en-GB" altLang="en-US" sz="2400" dirty="0" smtClean="0">
                <a:latin typeface="+mn-lt"/>
              </a:rPr>
              <a:t>Types of Iteration Statements</a:t>
            </a:r>
          </a:p>
          <a:p>
            <a:pPr marL="457200" indent="-457200" eaLnBrk="1" hangingPunct="1">
              <a:buFont typeface="Arial" panose="020B0604020202020204" pitchFamily="34" charset="0"/>
              <a:buChar char="•"/>
            </a:pPr>
            <a:r>
              <a:rPr lang="en-GB" altLang="en-US" sz="2400" dirty="0" smtClean="0">
                <a:latin typeface="+mn-lt"/>
              </a:rPr>
              <a:t>Using the While Statement</a:t>
            </a:r>
          </a:p>
          <a:p>
            <a:pPr marL="457200" indent="-457200" eaLnBrk="1" hangingPunct="1">
              <a:buFont typeface="Arial" panose="020B0604020202020204" pitchFamily="34" charset="0"/>
              <a:buChar char="•"/>
            </a:pPr>
            <a:r>
              <a:rPr lang="en-GB" altLang="en-US" sz="2400" dirty="0" smtClean="0">
                <a:latin typeface="+mn-lt"/>
              </a:rPr>
              <a:t>Using the Do Statement</a:t>
            </a:r>
          </a:p>
          <a:p>
            <a:pPr marL="457200" indent="-457200" eaLnBrk="1" hangingPunct="1">
              <a:buFont typeface="Arial" panose="020B0604020202020204" pitchFamily="34" charset="0"/>
              <a:buChar char="•"/>
            </a:pPr>
            <a:r>
              <a:rPr lang="en-GB" altLang="en-US" sz="2400" dirty="0" smtClean="0">
                <a:latin typeface="+mn-lt"/>
              </a:rPr>
              <a:t>Using the For Statement</a:t>
            </a:r>
          </a:p>
          <a:p>
            <a:pPr marL="457200" indent="-457200" eaLnBrk="1" hangingPunct="1">
              <a:buFont typeface="Arial" panose="020B0604020202020204" pitchFamily="34" charset="0"/>
              <a:buChar char="•"/>
            </a:pPr>
            <a:r>
              <a:rPr lang="en-GB" altLang="en-US" sz="2400" dirty="0" smtClean="0">
                <a:latin typeface="+mn-lt"/>
              </a:rPr>
              <a:t>Break and Continue Statements</a:t>
            </a:r>
            <a:endParaRPr lang="en-US" altLang="en-US" sz="2400" dirty="0" smtClean="0">
              <a:latin typeface="+mn-lt"/>
            </a:endParaRPr>
          </a:p>
        </p:txBody>
      </p:sp>
    </p:spTree>
    <p:extLst>
      <p:ext uri="{BB962C8B-B14F-4D97-AF65-F5344CB8AC3E}">
        <p14:creationId xmlns:p14="http://schemas.microsoft.com/office/powerpoint/2010/main" val="1473906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title"/>
          </p:nvPr>
        </p:nvSpPr>
        <p:spPr>
          <a:xfrm>
            <a:off x="367973" y="231187"/>
            <a:ext cx="11799190" cy="894996"/>
          </a:xfrm>
        </p:spPr>
        <p:txBody>
          <a:bodyPr/>
          <a:lstStyle/>
          <a:p>
            <a:pPr eaLnBrk="1" hangingPunct="1"/>
            <a:r>
              <a:rPr lang="en-GB" altLang="en-US" dirty="0" smtClean="0"/>
              <a:t>Types of Iteration Statements</a:t>
            </a:r>
          </a:p>
        </p:txBody>
      </p:sp>
      <p:sp>
        <p:nvSpPr>
          <p:cNvPr id="29699" name="Rectangle 6"/>
          <p:cNvSpPr>
            <a:spLocks noChangeArrowheads="1"/>
          </p:cNvSpPr>
          <p:nvPr/>
        </p:nvSpPr>
        <p:spPr bwMode="auto">
          <a:xfrm>
            <a:off x="492919" y="895351"/>
            <a:ext cx="40366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400" b="0" dirty="0">
                <a:latin typeface="+mn-lt"/>
              </a:rPr>
              <a:t>Iteration statements include:</a:t>
            </a:r>
            <a:endParaRPr lang="en-GB" altLang="en-US" sz="2400" b="0" dirty="0">
              <a:latin typeface="+mn-lt"/>
            </a:endParaRPr>
          </a:p>
        </p:txBody>
      </p:sp>
      <p:pic>
        <p:nvPicPr>
          <p:cNvPr id="29700" name="Picture 4" descr="E:\Projects\ContentDev\MSL PNG Library\abstract_rectangle01_04_gree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323" y="1523444"/>
            <a:ext cx="11082099" cy="1565275"/>
          </a:xfrm>
          <a:prstGeom prst="rect">
            <a:avLst/>
          </a:prstGeom>
          <a:noFill/>
          <a:ln w="635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9701" name="Picture 6" descr="E:\Projects\ContentDev\MSL PNG Library\abstract_rectangle01_04_yellow.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520" y="3258582"/>
            <a:ext cx="11082099" cy="1565275"/>
          </a:xfrm>
          <a:prstGeom prst="rect">
            <a:avLst/>
          </a:prstGeom>
          <a:noFill/>
          <a:ln w="635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9702" name="Rectangle 12"/>
          <p:cNvSpPr>
            <a:spLocks noChangeArrowheads="1"/>
          </p:cNvSpPr>
          <p:nvPr/>
        </p:nvSpPr>
        <p:spPr bwMode="auto">
          <a:xfrm>
            <a:off x="972980" y="1543051"/>
            <a:ext cx="76495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while</a:t>
            </a:r>
            <a:endParaRPr lang="en-GB" altLang="en-US" dirty="0">
              <a:solidFill>
                <a:schemeClr val="bg1"/>
              </a:solidFill>
              <a:latin typeface="+mn-lt"/>
            </a:endParaRPr>
          </a:p>
        </p:txBody>
      </p:sp>
      <p:sp>
        <p:nvSpPr>
          <p:cNvPr id="29703" name="Rectangle 13"/>
          <p:cNvSpPr>
            <a:spLocks noChangeArrowheads="1"/>
          </p:cNvSpPr>
          <p:nvPr/>
        </p:nvSpPr>
        <p:spPr bwMode="auto">
          <a:xfrm>
            <a:off x="955834" y="1936750"/>
            <a:ext cx="81119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A </a:t>
            </a:r>
            <a:r>
              <a:rPr lang="en-US" altLang="en-US" dirty="0">
                <a:solidFill>
                  <a:schemeClr val="bg1"/>
                </a:solidFill>
                <a:latin typeface="+mn-lt"/>
              </a:rPr>
              <a:t>while</a:t>
            </a:r>
            <a:r>
              <a:rPr lang="en-US" altLang="en-US" b="0" dirty="0">
                <a:solidFill>
                  <a:schemeClr val="bg1"/>
                </a:solidFill>
                <a:latin typeface="+mn-lt"/>
              </a:rPr>
              <a:t> loop enables you to execute a block of code zero or </a:t>
            </a:r>
            <a:r>
              <a:rPr lang="en-US" altLang="en-US" b="0" dirty="0" smtClean="0">
                <a:solidFill>
                  <a:schemeClr val="bg1"/>
                </a:solidFill>
                <a:latin typeface="+mn-lt"/>
              </a:rPr>
              <a:t>more </a:t>
            </a:r>
            <a:r>
              <a:rPr lang="en-US" altLang="en-US" b="0" dirty="0">
                <a:solidFill>
                  <a:schemeClr val="bg1"/>
                </a:solidFill>
                <a:latin typeface="+mn-lt"/>
              </a:rPr>
              <a:t>times</a:t>
            </a:r>
            <a:endParaRPr lang="en-GB" altLang="en-US" b="0" dirty="0">
              <a:solidFill>
                <a:schemeClr val="bg1"/>
              </a:solidFill>
              <a:latin typeface="+mn-lt"/>
            </a:endParaRPr>
          </a:p>
        </p:txBody>
      </p:sp>
      <p:sp>
        <p:nvSpPr>
          <p:cNvPr id="29704" name="Rectangle 18"/>
          <p:cNvSpPr>
            <a:spLocks noChangeArrowheads="1"/>
          </p:cNvSpPr>
          <p:nvPr/>
        </p:nvSpPr>
        <p:spPr bwMode="auto">
          <a:xfrm>
            <a:off x="1080135" y="3278188"/>
            <a:ext cx="5052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rPr>
              <a:t>do</a:t>
            </a:r>
            <a:endParaRPr lang="en-GB" altLang="en-US" dirty="0">
              <a:solidFill>
                <a:schemeClr val="bg1"/>
              </a:solidFill>
            </a:endParaRPr>
          </a:p>
        </p:txBody>
      </p:sp>
      <p:sp>
        <p:nvSpPr>
          <p:cNvPr id="29705" name="Rectangle 19"/>
          <p:cNvSpPr>
            <a:spLocks noChangeArrowheads="1"/>
          </p:cNvSpPr>
          <p:nvPr/>
        </p:nvSpPr>
        <p:spPr bwMode="auto">
          <a:xfrm>
            <a:off x="1062991" y="3671888"/>
            <a:ext cx="73190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A </a:t>
            </a:r>
            <a:r>
              <a:rPr lang="en-US" altLang="en-US" dirty="0">
                <a:solidFill>
                  <a:schemeClr val="bg1"/>
                </a:solidFill>
                <a:latin typeface="+mn-lt"/>
              </a:rPr>
              <a:t>do</a:t>
            </a:r>
            <a:r>
              <a:rPr lang="en-US" altLang="en-US" b="0" dirty="0">
                <a:solidFill>
                  <a:schemeClr val="bg1"/>
                </a:solidFill>
                <a:latin typeface="+mn-lt"/>
              </a:rPr>
              <a:t> loop enables you to execute a block of code one or </a:t>
            </a:r>
            <a:r>
              <a:rPr lang="en-US" altLang="en-US" b="0" dirty="0" smtClean="0">
                <a:solidFill>
                  <a:schemeClr val="bg1"/>
                </a:solidFill>
                <a:latin typeface="+mn-lt"/>
              </a:rPr>
              <a:t>more </a:t>
            </a:r>
            <a:r>
              <a:rPr lang="en-US" altLang="en-US" b="0" dirty="0">
                <a:solidFill>
                  <a:schemeClr val="bg1"/>
                </a:solidFill>
                <a:latin typeface="+mn-lt"/>
              </a:rPr>
              <a:t>times</a:t>
            </a:r>
            <a:endParaRPr lang="en-GB" altLang="en-US" b="0" dirty="0">
              <a:solidFill>
                <a:schemeClr val="bg1"/>
              </a:solidFill>
              <a:latin typeface="+mn-lt"/>
            </a:endParaRPr>
          </a:p>
        </p:txBody>
      </p:sp>
      <p:pic>
        <p:nvPicPr>
          <p:cNvPr id="29706" name="Picture 5" descr="E:\Projects\ContentDev\MSL PNG Library\abstract_rectangle01_04_r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6519" y="5013554"/>
            <a:ext cx="11082099" cy="1565275"/>
          </a:xfrm>
          <a:prstGeom prst="rect">
            <a:avLst/>
          </a:prstGeom>
          <a:noFill/>
          <a:ln w="63500" cmpd="sng">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9707" name="Rectangle 16"/>
          <p:cNvSpPr>
            <a:spLocks noChangeArrowheads="1"/>
          </p:cNvSpPr>
          <p:nvPr/>
        </p:nvSpPr>
        <p:spPr bwMode="auto">
          <a:xfrm>
            <a:off x="1080135" y="4949826"/>
            <a:ext cx="5565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rPr>
              <a:t>for</a:t>
            </a:r>
            <a:endParaRPr lang="en-GB" altLang="en-US" dirty="0">
              <a:solidFill>
                <a:schemeClr val="bg1"/>
              </a:solidFill>
            </a:endParaRPr>
          </a:p>
        </p:txBody>
      </p:sp>
      <p:sp>
        <p:nvSpPr>
          <p:cNvPr id="29708" name="Rectangle 20"/>
          <p:cNvSpPr>
            <a:spLocks noChangeArrowheads="1"/>
          </p:cNvSpPr>
          <p:nvPr/>
        </p:nvSpPr>
        <p:spPr bwMode="auto">
          <a:xfrm>
            <a:off x="1062990" y="5343525"/>
            <a:ext cx="853821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b="0" dirty="0">
                <a:solidFill>
                  <a:schemeClr val="bg1"/>
                </a:solidFill>
                <a:latin typeface="+mn-lt"/>
              </a:rPr>
              <a:t>A </a:t>
            </a:r>
            <a:r>
              <a:rPr lang="en-US" altLang="en-US" dirty="0">
                <a:solidFill>
                  <a:schemeClr val="bg1"/>
                </a:solidFill>
                <a:latin typeface="+mn-lt"/>
              </a:rPr>
              <a:t>for</a:t>
            </a:r>
            <a:r>
              <a:rPr lang="en-US" altLang="en-US" b="0" dirty="0">
                <a:solidFill>
                  <a:schemeClr val="bg1"/>
                </a:solidFill>
                <a:latin typeface="+mn-lt"/>
              </a:rPr>
              <a:t> loop enables you to execute code repeatedly a set number </a:t>
            </a:r>
            <a:r>
              <a:rPr lang="en-US" altLang="en-US" b="0" dirty="0" smtClean="0">
                <a:solidFill>
                  <a:schemeClr val="bg1"/>
                </a:solidFill>
                <a:latin typeface="+mn-lt"/>
              </a:rPr>
              <a:t> of </a:t>
            </a:r>
            <a:r>
              <a:rPr lang="en-US" altLang="en-US" b="0" dirty="0">
                <a:solidFill>
                  <a:schemeClr val="bg1"/>
                </a:solidFill>
                <a:latin typeface="+mn-lt"/>
              </a:rPr>
              <a:t>times</a:t>
            </a:r>
            <a:endParaRPr lang="en-GB" altLang="en-US" b="0" dirty="0">
              <a:solidFill>
                <a:schemeClr val="bg1"/>
              </a:solidFill>
              <a:latin typeface="+mn-lt"/>
            </a:endParaRPr>
          </a:p>
        </p:txBody>
      </p:sp>
    </p:spTree>
    <p:extLst>
      <p:ext uri="{BB962C8B-B14F-4D97-AF65-F5344CB8AC3E}">
        <p14:creationId xmlns:p14="http://schemas.microsoft.com/office/powerpoint/2010/main" val="1648396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title"/>
          </p:nvPr>
        </p:nvSpPr>
        <p:spPr/>
        <p:txBody>
          <a:bodyPr/>
          <a:lstStyle/>
          <a:p>
            <a:pPr eaLnBrk="1" hangingPunct="1"/>
            <a:r>
              <a:rPr lang="en-GB" altLang="en-US" smtClean="0"/>
              <a:t>Using the While Statement</a:t>
            </a:r>
          </a:p>
        </p:txBody>
      </p:sp>
      <p:sp>
        <p:nvSpPr>
          <p:cNvPr id="16" name="AutoShape 3"/>
          <p:cNvSpPr>
            <a:spLocks noChangeArrowheads="1"/>
          </p:cNvSpPr>
          <p:nvPr/>
        </p:nvSpPr>
        <p:spPr bwMode="auto">
          <a:xfrm>
            <a:off x="497205" y="3797300"/>
            <a:ext cx="11264265" cy="27559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sz="1600" dirty="0">
                <a:solidFill>
                  <a:schemeClr val="bg1"/>
                </a:solidFill>
                <a:highlight>
                  <a:srgbClr val="FFFFFF"/>
                </a:highlight>
                <a:cs typeface="Arial" charset="0"/>
              </a:rPr>
              <a:t>	</a:t>
            </a:r>
            <a:r>
              <a:rPr lang="en-US" sz="1600" dirty="0">
                <a:solidFill>
                  <a:schemeClr val="bg1"/>
                </a:solidFill>
                <a:highlight>
                  <a:srgbClr val="FFFFFF"/>
                </a:highlight>
                <a:cs typeface="Arial" charset="0"/>
              </a:rPr>
              <a:t> </a:t>
            </a:r>
            <a:r>
              <a:rPr lang="en-US" sz="1600" dirty="0" smtClean="0">
                <a:solidFill>
                  <a:schemeClr val="bg1"/>
                </a:solidFill>
                <a:highlight>
                  <a:srgbClr val="FFFFFF"/>
                </a:highlight>
                <a:cs typeface="Arial" charset="0"/>
              </a:rPr>
              <a:t>         </a:t>
            </a:r>
          </a:p>
          <a:p>
            <a:r>
              <a:rPr lang="en-US" sz="1600" b="1" dirty="0">
                <a:solidFill>
                  <a:schemeClr val="bg1"/>
                </a:solidFill>
                <a:highlight>
                  <a:srgbClr val="FFFFFF"/>
                </a:highlight>
                <a:latin typeface="Consolas"/>
                <a:cs typeface="Arial" charset="0"/>
              </a:rPr>
              <a:t>	</a:t>
            </a:r>
            <a:r>
              <a:rPr lang="en-US" sz="1600" b="1" dirty="0" smtClean="0">
                <a:solidFill>
                  <a:schemeClr val="bg1"/>
                </a:solidFill>
                <a:highlight>
                  <a:srgbClr val="FFFFFF"/>
                </a:highlight>
                <a:latin typeface="Consolas"/>
                <a:cs typeface="Arial" charset="0"/>
              </a:rPr>
              <a:t>     </a:t>
            </a:r>
            <a:r>
              <a:rPr lang="en-US" b="1" dirty="0" smtClean="0">
                <a:solidFill>
                  <a:srgbClr val="0000FF"/>
                </a:solidFill>
                <a:highlight>
                  <a:srgbClr val="FFFFFF"/>
                </a:highlight>
                <a:latin typeface="Consolas"/>
              </a:rPr>
              <a:t>double</a:t>
            </a:r>
            <a:r>
              <a:rPr lang="en-US" b="1" dirty="0" smtClean="0">
                <a:solidFill>
                  <a:srgbClr val="000000"/>
                </a:solidFill>
                <a:highlight>
                  <a:srgbClr val="FFFFFF"/>
                </a:highlight>
                <a:latin typeface="Consolas"/>
              </a:rPr>
              <a:t> </a:t>
            </a:r>
            <a:r>
              <a:rPr lang="en-US" b="1" dirty="0" smtClean="0">
                <a:solidFill>
                  <a:srgbClr val="000000"/>
                </a:solidFill>
                <a:highlight>
                  <a:srgbClr val="FFFFFF"/>
                </a:highlight>
                <a:latin typeface="Consolas"/>
              </a:rPr>
              <a:t>balance </a:t>
            </a:r>
            <a:r>
              <a:rPr lang="en-US" b="1" dirty="0">
                <a:solidFill>
                  <a:srgbClr val="000000"/>
                </a:solidFill>
                <a:highlight>
                  <a:srgbClr val="FFFFFF"/>
                </a:highlight>
                <a:latin typeface="Consolas"/>
              </a:rPr>
              <a:t>= 100D;</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double</a:t>
            </a:r>
            <a:r>
              <a:rPr lang="en-US" b="1" dirty="0">
                <a:solidFill>
                  <a:srgbClr val="000000"/>
                </a:solidFill>
                <a:highlight>
                  <a:srgbClr val="FFFFFF"/>
                </a:highlight>
                <a:latin typeface="Consolas"/>
              </a:rPr>
              <a:t> rate = 2.5D;</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double</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targetBalance</a:t>
            </a:r>
            <a:r>
              <a:rPr lang="en-US" b="1" dirty="0">
                <a:solidFill>
                  <a:srgbClr val="000000"/>
                </a:solidFill>
                <a:highlight>
                  <a:srgbClr val="FFFFFF"/>
                </a:highlight>
                <a:latin typeface="Consolas"/>
              </a:rPr>
              <a:t> = 1000D;</a:t>
            </a:r>
          </a:p>
          <a:p>
            <a:r>
              <a:rPr lang="en-US" b="1" dirty="0">
                <a:solidFill>
                  <a:srgbClr val="000000"/>
                </a:solidFill>
                <a:highlight>
                  <a:srgbClr val="FFFFFF"/>
                </a:highlight>
                <a:latin typeface="Consolas"/>
              </a:rPr>
              <a:t>            </a:t>
            </a:r>
            <a:r>
              <a:rPr lang="en-US" b="1" dirty="0" err="1">
                <a:solidFill>
                  <a:srgbClr val="0000FF"/>
                </a:solidFill>
                <a:highlight>
                  <a:srgbClr val="FFFFFF"/>
                </a:highlight>
                <a:latin typeface="Consolas"/>
              </a:rPr>
              <a:t>int</a:t>
            </a:r>
            <a:r>
              <a:rPr lang="en-US" b="1" dirty="0">
                <a:solidFill>
                  <a:srgbClr val="000000"/>
                </a:solidFill>
                <a:highlight>
                  <a:srgbClr val="FFFFFF"/>
                </a:highlight>
                <a:latin typeface="Consolas"/>
              </a:rPr>
              <a:t> years = 0;</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while</a:t>
            </a:r>
            <a:r>
              <a:rPr lang="en-US" b="1" dirty="0">
                <a:solidFill>
                  <a:srgbClr val="000000"/>
                </a:solidFill>
                <a:highlight>
                  <a:srgbClr val="FFFFFF"/>
                </a:highlight>
                <a:latin typeface="Consolas"/>
              </a:rPr>
              <a:t> (balance &lt;= </a:t>
            </a:r>
            <a:r>
              <a:rPr lang="en-US" b="1" dirty="0" err="1">
                <a:solidFill>
                  <a:srgbClr val="000000"/>
                </a:solidFill>
                <a:highlight>
                  <a:srgbClr val="FFFFFF"/>
                </a:highlight>
                <a:latin typeface="Consolas"/>
              </a:rPr>
              <a:t>targetBalance</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balance *= (rate / 100) + 1;</a:t>
            </a:r>
          </a:p>
          <a:p>
            <a:r>
              <a:rPr lang="en-US" b="1" dirty="0">
                <a:solidFill>
                  <a:srgbClr val="000000"/>
                </a:solidFill>
                <a:highlight>
                  <a:srgbClr val="FFFFFF"/>
                </a:highlight>
                <a:latin typeface="Consolas"/>
              </a:rPr>
              <a:t>                years += 1;</a:t>
            </a:r>
          </a:p>
          <a:p>
            <a:r>
              <a:rPr lang="en-US" b="1" dirty="0">
                <a:solidFill>
                  <a:srgbClr val="000000"/>
                </a:solidFill>
                <a:highlight>
                  <a:srgbClr val="FFFFFF"/>
                </a:highlight>
                <a:latin typeface="Consolas"/>
              </a:rPr>
              <a:t>            }</a:t>
            </a:r>
          </a:p>
        </p:txBody>
      </p:sp>
      <p:sp>
        <p:nvSpPr>
          <p:cNvPr id="22" name="AutoShape 24"/>
          <p:cNvSpPr>
            <a:spLocks noChangeArrowheads="1"/>
          </p:cNvSpPr>
          <p:nvPr/>
        </p:nvSpPr>
        <p:spPr bwMode="auto">
          <a:xfrm>
            <a:off x="291465" y="901700"/>
            <a:ext cx="1169289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0725" name="Rectangle 22"/>
          <p:cNvSpPr>
            <a:spLocks noChangeArrowheads="1"/>
          </p:cNvSpPr>
          <p:nvPr/>
        </p:nvSpPr>
        <p:spPr bwMode="auto">
          <a:xfrm>
            <a:off x="405052" y="971551"/>
            <a:ext cx="40973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The syntax of a while loop contains</a:t>
            </a:r>
            <a:r>
              <a:rPr lang="en-US" altLang="en-US" dirty="0"/>
              <a:t>:</a:t>
            </a:r>
            <a:endParaRPr lang="en-GB" altLang="en-US" dirty="0"/>
          </a:p>
        </p:txBody>
      </p:sp>
      <p:sp>
        <p:nvSpPr>
          <p:cNvPr id="24" name="AutoShape 25"/>
          <p:cNvSpPr>
            <a:spLocks noChangeArrowheads="1"/>
          </p:cNvSpPr>
          <p:nvPr/>
        </p:nvSpPr>
        <p:spPr bwMode="auto">
          <a:xfrm>
            <a:off x="501492" y="14700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a:t>
            </a:r>
            <a:r>
              <a:rPr lang="en-US" sz="2400" dirty="0">
                <a:solidFill>
                  <a:schemeClr val="bg1"/>
                </a:solidFill>
                <a:cs typeface="Arial" charset="0"/>
              </a:rPr>
              <a:t>while</a:t>
            </a:r>
            <a:r>
              <a:rPr lang="en-US" sz="2400" b="0" dirty="0">
                <a:solidFill>
                  <a:schemeClr val="bg1"/>
                </a:solidFill>
                <a:cs typeface="Arial" charset="0"/>
              </a:rPr>
              <a:t> keyword to define the </a:t>
            </a:r>
            <a:r>
              <a:rPr lang="en-US" sz="2400" dirty="0">
                <a:solidFill>
                  <a:schemeClr val="bg1"/>
                </a:solidFill>
                <a:cs typeface="Arial" charset="0"/>
              </a:rPr>
              <a:t>while</a:t>
            </a:r>
            <a:r>
              <a:rPr lang="en-US" sz="2400" b="0" dirty="0">
                <a:solidFill>
                  <a:schemeClr val="bg1"/>
                </a:solidFill>
                <a:cs typeface="Arial" charset="0"/>
              </a:rPr>
              <a:t> loop </a:t>
            </a:r>
            <a:endParaRPr lang="en-GB" sz="2400" b="0" dirty="0">
              <a:solidFill>
                <a:schemeClr val="bg1"/>
              </a:solidFill>
              <a:cs typeface="Arial" charset="0"/>
            </a:endParaRPr>
          </a:p>
        </p:txBody>
      </p:sp>
      <p:sp>
        <p:nvSpPr>
          <p:cNvPr id="25" name="AutoShape 25"/>
          <p:cNvSpPr>
            <a:spLocks noChangeArrowheads="1"/>
          </p:cNvSpPr>
          <p:nvPr/>
        </p:nvSpPr>
        <p:spPr bwMode="auto">
          <a:xfrm>
            <a:off x="518637" y="20669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 condition that is tested at the start of each iteration</a:t>
            </a:r>
            <a:endParaRPr lang="en-GB" sz="2400" b="0" dirty="0">
              <a:solidFill>
                <a:schemeClr val="bg1"/>
              </a:solidFill>
              <a:cs typeface="Arial" charset="0"/>
            </a:endParaRPr>
          </a:p>
        </p:txBody>
      </p:sp>
      <p:sp>
        <p:nvSpPr>
          <p:cNvPr id="26" name="AutoShape 25"/>
          <p:cNvSpPr>
            <a:spLocks noChangeArrowheads="1"/>
          </p:cNvSpPr>
          <p:nvPr/>
        </p:nvSpPr>
        <p:spPr bwMode="auto">
          <a:xfrm>
            <a:off x="518637" y="26892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 block of code to execute for each iteration </a:t>
            </a:r>
            <a:endParaRPr lang="en-GB" sz="2400" b="0" dirty="0">
              <a:solidFill>
                <a:schemeClr val="bg1"/>
              </a:solidFill>
              <a:cs typeface="Arial" charset="0"/>
            </a:endParaRPr>
          </a:p>
        </p:txBody>
      </p:sp>
      <p:sp>
        <p:nvSpPr>
          <p:cNvPr id="27" name="AutoShape 25"/>
          <p:cNvSpPr>
            <a:spLocks noChangeArrowheads="1"/>
          </p:cNvSpPr>
          <p:nvPr/>
        </p:nvSpPr>
        <p:spPr bwMode="auto">
          <a:xfrm>
            <a:off x="261462" y="3538539"/>
            <a:ext cx="21045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Tree>
    <p:extLst>
      <p:ext uri="{BB962C8B-B14F-4D97-AF65-F5344CB8AC3E}">
        <p14:creationId xmlns:p14="http://schemas.microsoft.com/office/powerpoint/2010/main" val="1442883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title"/>
          </p:nvPr>
        </p:nvSpPr>
        <p:spPr/>
        <p:txBody>
          <a:bodyPr/>
          <a:lstStyle/>
          <a:p>
            <a:pPr eaLnBrk="1" hangingPunct="1"/>
            <a:r>
              <a:rPr lang="en-US" altLang="en-US" smtClean="0"/>
              <a:t>Using the Do Statement</a:t>
            </a:r>
            <a:endParaRPr lang="en-GB" altLang="en-US" smtClean="0"/>
          </a:p>
        </p:txBody>
      </p:sp>
      <p:sp>
        <p:nvSpPr>
          <p:cNvPr id="16" name="AutoShape 3"/>
          <p:cNvSpPr>
            <a:spLocks noChangeArrowheads="1"/>
          </p:cNvSpPr>
          <p:nvPr/>
        </p:nvSpPr>
        <p:spPr bwMode="auto">
          <a:xfrm>
            <a:off x="497205" y="3797300"/>
            <a:ext cx="11264265" cy="29083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endParaRPr lang="en-US" sz="1600" b="0" dirty="0" smtClean="0">
              <a:solidFill>
                <a:schemeClr val="bg1"/>
              </a:solidFill>
              <a:cs typeface="Arial" charset="0"/>
            </a:endParaRPr>
          </a:p>
          <a:p>
            <a:r>
              <a:rPr lang="en-US" b="1" dirty="0" smtClean="0">
                <a:solidFill>
                  <a:srgbClr val="0000FF"/>
                </a:solidFill>
                <a:highlight>
                  <a:srgbClr val="FFFFFF"/>
                </a:highlight>
                <a:latin typeface="Consolas"/>
              </a:rPr>
              <a:t>           string</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userInput</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do</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userInput</a:t>
            </a:r>
            <a:r>
              <a:rPr lang="en-US" b="1" dirty="0">
                <a:solidFill>
                  <a:srgbClr val="000000"/>
                </a:solidFill>
                <a:highlight>
                  <a:srgbClr val="FFFFFF"/>
                </a:highlight>
                <a:latin typeface="Consolas"/>
              </a:rPr>
              <a:t> = </a:t>
            </a:r>
            <a:r>
              <a:rPr lang="en-US" b="1" dirty="0" err="1">
                <a:solidFill>
                  <a:srgbClr val="000000"/>
                </a:solidFill>
                <a:highlight>
                  <a:srgbClr val="FFFFFF"/>
                </a:highlight>
                <a:latin typeface="Consolas"/>
              </a:rPr>
              <a:t>GetUserInput</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userInput.Length</a:t>
            </a:r>
            <a:r>
              <a:rPr lang="en-US" b="1" dirty="0">
                <a:solidFill>
                  <a:srgbClr val="000000"/>
                </a:solidFill>
                <a:highlight>
                  <a:srgbClr val="FFFFFF"/>
                </a:highlight>
                <a:latin typeface="Consolas"/>
              </a:rPr>
              <a:t> &lt; 5)</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You must enter at least 5 characters.</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 </a:t>
            </a:r>
            <a:r>
              <a:rPr lang="en-US" b="1" dirty="0">
                <a:solidFill>
                  <a:srgbClr val="0000FF"/>
                </a:solidFill>
                <a:highlight>
                  <a:srgbClr val="FFFFFF"/>
                </a:highlight>
                <a:latin typeface="Consolas"/>
              </a:rPr>
              <a:t>while</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userInput.Length</a:t>
            </a:r>
            <a:r>
              <a:rPr lang="en-US" b="1" dirty="0">
                <a:solidFill>
                  <a:srgbClr val="000000"/>
                </a:solidFill>
                <a:highlight>
                  <a:srgbClr val="FFFFFF"/>
                </a:highlight>
                <a:latin typeface="Consolas"/>
              </a:rPr>
              <a:t> &lt; 5);</a:t>
            </a:r>
          </a:p>
          <a:p>
            <a:endParaRPr lang="en-US" b="1" dirty="0">
              <a:solidFill>
                <a:srgbClr val="000000"/>
              </a:solidFill>
              <a:highlight>
                <a:srgbClr val="FFFFFF"/>
              </a:highlight>
              <a:latin typeface="Consolas"/>
            </a:endParaRPr>
          </a:p>
        </p:txBody>
      </p:sp>
      <p:sp>
        <p:nvSpPr>
          <p:cNvPr id="22" name="AutoShape 24"/>
          <p:cNvSpPr>
            <a:spLocks noChangeArrowheads="1"/>
          </p:cNvSpPr>
          <p:nvPr/>
        </p:nvSpPr>
        <p:spPr bwMode="auto">
          <a:xfrm>
            <a:off x="291465" y="971550"/>
            <a:ext cx="1169289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1749" name="Rectangle 22"/>
          <p:cNvSpPr>
            <a:spLocks noChangeArrowheads="1"/>
          </p:cNvSpPr>
          <p:nvPr/>
        </p:nvSpPr>
        <p:spPr bwMode="auto">
          <a:xfrm>
            <a:off x="405052" y="971550"/>
            <a:ext cx="37703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cs typeface="Simplified Arabic" panose="02020603050405020304" pitchFamily="18" charset="-78"/>
              </a:rPr>
              <a:t>The syntax of a do loop contains:</a:t>
            </a:r>
            <a:endParaRPr lang="en-GB" altLang="en-US" dirty="0">
              <a:solidFill>
                <a:schemeClr val="bg1"/>
              </a:solidFill>
              <a:latin typeface="+mn-lt"/>
              <a:cs typeface="Simplified Arabic" panose="02020603050405020304" pitchFamily="18" charset="-78"/>
            </a:endParaRPr>
          </a:p>
        </p:txBody>
      </p:sp>
      <p:sp>
        <p:nvSpPr>
          <p:cNvPr id="24" name="AutoShape 25"/>
          <p:cNvSpPr>
            <a:spLocks noChangeArrowheads="1"/>
          </p:cNvSpPr>
          <p:nvPr/>
        </p:nvSpPr>
        <p:spPr bwMode="auto">
          <a:xfrm>
            <a:off x="501492" y="14700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a:t>
            </a:r>
            <a:r>
              <a:rPr lang="en-US" sz="2400" dirty="0">
                <a:solidFill>
                  <a:schemeClr val="bg1"/>
                </a:solidFill>
                <a:cs typeface="Arial" charset="0"/>
              </a:rPr>
              <a:t>do</a:t>
            </a:r>
            <a:r>
              <a:rPr lang="en-US" sz="2400" b="0" dirty="0">
                <a:solidFill>
                  <a:schemeClr val="bg1"/>
                </a:solidFill>
                <a:cs typeface="Arial" charset="0"/>
              </a:rPr>
              <a:t> keyword to define the </a:t>
            </a:r>
            <a:r>
              <a:rPr lang="en-US" sz="2400" dirty="0">
                <a:solidFill>
                  <a:schemeClr val="bg1"/>
                </a:solidFill>
                <a:cs typeface="Arial" charset="0"/>
              </a:rPr>
              <a:t>do</a:t>
            </a:r>
            <a:r>
              <a:rPr lang="en-US" sz="2400" b="0" dirty="0">
                <a:solidFill>
                  <a:schemeClr val="bg1"/>
                </a:solidFill>
                <a:cs typeface="Arial" charset="0"/>
              </a:rPr>
              <a:t> loop</a:t>
            </a:r>
            <a:endParaRPr lang="en-GB" sz="2400" b="0" dirty="0">
              <a:solidFill>
                <a:schemeClr val="bg1"/>
              </a:solidFill>
              <a:cs typeface="Arial" charset="0"/>
            </a:endParaRPr>
          </a:p>
        </p:txBody>
      </p:sp>
      <p:sp>
        <p:nvSpPr>
          <p:cNvPr id="25" name="AutoShape 25"/>
          <p:cNvSpPr>
            <a:spLocks noChangeArrowheads="1"/>
          </p:cNvSpPr>
          <p:nvPr/>
        </p:nvSpPr>
        <p:spPr bwMode="auto">
          <a:xfrm>
            <a:off x="518637" y="20669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 block of code to execute for each iteration</a:t>
            </a:r>
            <a:endParaRPr lang="en-GB" sz="2400" b="0" dirty="0">
              <a:solidFill>
                <a:schemeClr val="bg1"/>
              </a:solidFill>
              <a:cs typeface="Arial" charset="0"/>
            </a:endParaRPr>
          </a:p>
        </p:txBody>
      </p:sp>
      <p:sp>
        <p:nvSpPr>
          <p:cNvPr id="26" name="AutoShape 25"/>
          <p:cNvSpPr>
            <a:spLocks noChangeArrowheads="1"/>
          </p:cNvSpPr>
          <p:nvPr/>
        </p:nvSpPr>
        <p:spPr bwMode="auto">
          <a:xfrm>
            <a:off x="518637" y="2689226"/>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 condition that is tested at the end of each iteration</a:t>
            </a:r>
            <a:endParaRPr lang="en-GB" sz="2400" b="0" dirty="0">
              <a:solidFill>
                <a:schemeClr val="bg1"/>
              </a:solidFill>
              <a:cs typeface="Arial" charset="0"/>
            </a:endParaRPr>
          </a:p>
        </p:txBody>
      </p:sp>
      <p:sp>
        <p:nvSpPr>
          <p:cNvPr id="27" name="AutoShape 25"/>
          <p:cNvSpPr>
            <a:spLocks noChangeArrowheads="1"/>
          </p:cNvSpPr>
          <p:nvPr/>
        </p:nvSpPr>
        <p:spPr bwMode="auto">
          <a:xfrm>
            <a:off x="261462" y="3540126"/>
            <a:ext cx="21045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Tree>
    <p:extLst>
      <p:ext uri="{BB962C8B-B14F-4D97-AF65-F5344CB8AC3E}">
        <p14:creationId xmlns:p14="http://schemas.microsoft.com/office/powerpoint/2010/main" val="9276691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title"/>
          </p:nvPr>
        </p:nvSpPr>
        <p:spPr/>
        <p:txBody>
          <a:bodyPr/>
          <a:lstStyle/>
          <a:p>
            <a:pPr eaLnBrk="1" hangingPunct="1"/>
            <a:r>
              <a:rPr lang="en-GB" altLang="en-US" smtClean="0"/>
              <a:t>Using the For Statement</a:t>
            </a:r>
          </a:p>
        </p:txBody>
      </p:sp>
      <p:sp>
        <p:nvSpPr>
          <p:cNvPr id="16" name="AutoShape 3"/>
          <p:cNvSpPr>
            <a:spLocks noChangeArrowheads="1"/>
          </p:cNvSpPr>
          <p:nvPr/>
        </p:nvSpPr>
        <p:spPr bwMode="auto">
          <a:xfrm>
            <a:off x="518637" y="4648200"/>
            <a:ext cx="11264265" cy="170180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nn-NO" b="1" dirty="0" smtClean="0">
                <a:solidFill>
                  <a:srgbClr val="0000FF"/>
                </a:solidFill>
                <a:highlight>
                  <a:srgbClr val="FFFFFF"/>
                </a:highlight>
                <a:latin typeface="Consolas"/>
              </a:rPr>
              <a:t>	   for</a:t>
            </a:r>
            <a:r>
              <a:rPr lang="nn-NO" b="1" dirty="0" smtClean="0">
                <a:solidFill>
                  <a:srgbClr val="000000"/>
                </a:solidFill>
                <a:highlight>
                  <a:srgbClr val="FFFFFF"/>
                </a:highlight>
                <a:latin typeface="Consolas"/>
              </a:rPr>
              <a:t> </a:t>
            </a:r>
            <a:r>
              <a:rPr lang="nn-NO" b="1" dirty="0">
                <a:solidFill>
                  <a:srgbClr val="000000"/>
                </a:solidFill>
                <a:highlight>
                  <a:srgbClr val="FFFFFF"/>
                </a:highlight>
                <a:latin typeface="Consolas"/>
              </a:rPr>
              <a:t>(</a:t>
            </a:r>
            <a:r>
              <a:rPr lang="nn-NO" b="1" dirty="0">
                <a:solidFill>
                  <a:srgbClr val="0000FF"/>
                </a:solidFill>
                <a:highlight>
                  <a:srgbClr val="FFFFFF"/>
                </a:highlight>
                <a:latin typeface="Consolas"/>
              </a:rPr>
              <a:t>int</a:t>
            </a:r>
            <a:r>
              <a:rPr lang="nn-NO" b="1" dirty="0">
                <a:solidFill>
                  <a:srgbClr val="000000"/>
                </a:solidFill>
                <a:highlight>
                  <a:srgbClr val="FFFFFF"/>
                </a:highlight>
                <a:latin typeface="Consolas"/>
              </a:rPr>
              <a:t> i = 0; i &lt; 10; i++)</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8000"/>
                </a:solidFill>
                <a:highlight>
                  <a:srgbClr val="FFFFFF"/>
                </a:highlight>
                <a:latin typeface="Consolas"/>
              </a:rPr>
              <a:t>// Code to loop, which can use </a:t>
            </a:r>
            <a:r>
              <a:rPr lang="en-US" b="1" dirty="0" err="1">
                <a:solidFill>
                  <a:srgbClr val="008000"/>
                </a:solidFill>
                <a:highlight>
                  <a:srgbClr val="FFFFFF"/>
                </a:highlight>
                <a:latin typeface="Consolas"/>
              </a:rPr>
              <a:t>i</a:t>
            </a:r>
            <a:r>
              <a:rPr lang="en-US" b="1" dirty="0">
                <a:solidFill>
                  <a:srgbClr val="008000"/>
                </a:solidFill>
                <a:highlight>
                  <a:srgbClr val="FFFFFF"/>
                </a:highlight>
                <a:latin typeface="Consolas"/>
              </a:rPr>
              <a: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p>
        </p:txBody>
      </p:sp>
      <p:sp>
        <p:nvSpPr>
          <p:cNvPr id="22" name="AutoShape 24"/>
          <p:cNvSpPr>
            <a:spLocks noChangeArrowheads="1"/>
          </p:cNvSpPr>
          <p:nvPr/>
        </p:nvSpPr>
        <p:spPr bwMode="auto">
          <a:xfrm>
            <a:off x="405052" y="1425576"/>
            <a:ext cx="11692890" cy="25273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2773" name="Rectangle 22"/>
          <p:cNvSpPr>
            <a:spLocks noChangeArrowheads="1"/>
          </p:cNvSpPr>
          <p:nvPr/>
        </p:nvSpPr>
        <p:spPr bwMode="auto">
          <a:xfrm>
            <a:off x="555069" y="1455017"/>
            <a:ext cx="541680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sz="2800" b="0" dirty="0">
                <a:solidFill>
                  <a:schemeClr val="bg1"/>
                </a:solidFill>
                <a:latin typeface="+mn-lt"/>
              </a:rPr>
              <a:t>The syntax of a for loop contains:</a:t>
            </a:r>
            <a:endParaRPr lang="en-GB" altLang="en-US" sz="2800" b="0" dirty="0">
              <a:solidFill>
                <a:schemeClr val="bg1"/>
              </a:solidFill>
              <a:latin typeface="+mn-lt"/>
            </a:endParaRPr>
          </a:p>
        </p:txBody>
      </p:sp>
      <p:sp>
        <p:nvSpPr>
          <p:cNvPr id="24" name="AutoShape 25"/>
          <p:cNvSpPr>
            <a:spLocks noChangeArrowheads="1"/>
          </p:cNvSpPr>
          <p:nvPr/>
        </p:nvSpPr>
        <p:spPr bwMode="auto">
          <a:xfrm>
            <a:off x="584576" y="1925784"/>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a:t>
            </a:r>
            <a:r>
              <a:rPr lang="en-US" sz="2400" dirty="0">
                <a:solidFill>
                  <a:schemeClr val="bg1"/>
                </a:solidFill>
                <a:cs typeface="Arial" charset="0"/>
              </a:rPr>
              <a:t>for</a:t>
            </a:r>
            <a:r>
              <a:rPr lang="en-US" sz="2400" b="0" dirty="0">
                <a:solidFill>
                  <a:schemeClr val="bg1"/>
                </a:solidFill>
                <a:cs typeface="Arial" charset="0"/>
              </a:rPr>
              <a:t> keyword to define the </a:t>
            </a:r>
            <a:r>
              <a:rPr lang="en-US" sz="2400" dirty="0">
                <a:solidFill>
                  <a:schemeClr val="bg1"/>
                </a:solidFill>
                <a:cs typeface="Arial" charset="0"/>
              </a:rPr>
              <a:t>for</a:t>
            </a:r>
            <a:r>
              <a:rPr lang="en-US" sz="2400" b="0" dirty="0">
                <a:solidFill>
                  <a:schemeClr val="bg1"/>
                </a:solidFill>
                <a:cs typeface="Arial" charset="0"/>
              </a:rPr>
              <a:t> loop</a:t>
            </a:r>
            <a:endParaRPr lang="en-GB" sz="2400" b="0" dirty="0">
              <a:solidFill>
                <a:schemeClr val="bg1"/>
              </a:solidFill>
              <a:cs typeface="Arial" charset="0"/>
            </a:endParaRPr>
          </a:p>
        </p:txBody>
      </p:sp>
      <p:sp>
        <p:nvSpPr>
          <p:cNvPr id="25" name="AutoShape 25"/>
          <p:cNvSpPr>
            <a:spLocks noChangeArrowheads="1"/>
          </p:cNvSpPr>
          <p:nvPr/>
        </p:nvSpPr>
        <p:spPr bwMode="auto">
          <a:xfrm>
            <a:off x="555069" y="2471738"/>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The loop specification (counter, starting value, limit, modifier)</a:t>
            </a:r>
            <a:endParaRPr lang="en-GB" sz="2400" b="0" dirty="0">
              <a:solidFill>
                <a:schemeClr val="bg1"/>
              </a:solidFill>
              <a:cs typeface="Arial" charset="0"/>
            </a:endParaRPr>
          </a:p>
        </p:txBody>
      </p:sp>
      <p:sp>
        <p:nvSpPr>
          <p:cNvPr id="26" name="AutoShape 25"/>
          <p:cNvSpPr>
            <a:spLocks noChangeArrowheads="1"/>
          </p:cNvSpPr>
          <p:nvPr/>
        </p:nvSpPr>
        <p:spPr bwMode="auto">
          <a:xfrm>
            <a:off x="555069" y="3124201"/>
            <a:ext cx="1119139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sz="2400" b="0" dirty="0">
                <a:solidFill>
                  <a:schemeClr val="bg1"/>
                </a:solidFill>
                <a:cs typeface="Arial" charset="0"/>
              </a:rPr>
              <a:t>A block of code to execute for each iteration</a:t>
            </a:r>
            <a:endParaRPr lang="en-GB" sz="2400" b="0" dirty="0">
              <a:solidFill>
                <a:schemeClr val="bg1"/>
              </a:solidFill>
              <a:cs typeface="Arial" charset="0"/>
            </a:endParaRPr>
          </a:p>
        </p:txBody>
      </p:sp>
      <p:sp>
        <p:nvSpPr>
          <p:cNvPr id="27" name="AutoShape 25"/>
          <p:cNvSpPr>
            <a:spLocks noChangeArrowheads="1"/>
          </p:cNvSpPr>
          <p:nvPr/>
        </p:nvSpPr>
        <p:spPr bwMode="auto">
          <a:xfrm>
            <a:off x="204101" y="4430712"/>
            <a:ext cx="210454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Example</a:t>
            </a:r>
            <a:endParaRPr lang="en-GB" b="1" dirty="0">
              <a:solidFill>
                <a:schemeClr val="bg1"/>
              </a:solidFill>
              <a:cs typeface="Arial" charset="0"/>
            </a:endParaRPr>
          </a:p>
        </p:txBody>
      </p:sp>
    </p:spTree>
    <p:extLst>
      <p:ext uri="{BB962C8B-B14F-4D97-AF65-F5344CB8AC3E}">
        <p14:creationId xmlns:p14="http://schemas.microsoft.com/office/powerpoint/2010/main" val="6054372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title"/>
          </p:nvPr>
        </p:nvSpPr>
        <p:spPr/>
        <p:txBody>
          <a:bodyPr/>
          <a:lstStyle/>
          <a:p>
            <a:pPr eaLnBrk="1" hangingPunct="1"/>
            <a:r>
              <a:rPr lang="en-GB" altLang="en-US" smtClean="0"/>
              <a:t>Break and Continue Statements</a:t>
            </a:r>
            <a:endParaRPr lang="en-US" altLang="en-US" smtClean="0"/>
          </a:p>
        </p:txBody>
      </p:sp>
      <p:sp>
        <p:nvSpPr>
          <p:cNvPr id="22" name="AutoShape 24"/>
          <p:cNvSpPr>
            <a:spLocks noChangeArrowheads="1"/>
          </p:cNvSpPr>
          <p:nvPr/>
        </p:nvSpPr>
        <p:spPr bwMode="auto">
          <a:xfrm>
            <a:off x="291465" y="990600"/>
            <a:ext cx="11692890" cy="2732355"/>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3796" name="Rectangle 22"/>
          <p:cNvSpPr>
            <a:spLocks noChangeArrowheads="1"/>
          </p:cNvSpPr>
          <p:nvPr/>
        </p:nvSpPr>
        <p:spPr bwMode="auto">
          <a:xfrm>
            <a:off x="533486" y="990600"/>
            <a:ext cx="19589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Break statement</a:t>
            </a:r>
            <a:endParaRPr lang="en-GB" altLang="en-US" dirty="0">
              <a:solidFill>
                <a:schemeClr val="bg1"/>
              </a:solidFill>
              <a:latin typeface="+mn-lt"/>
            </a:endParaRPr>
          </a:p>
        </p:txBody>
      </p:sp>
      <p:sp>
        <p:nvSpPr>
          <p:cNvPr id="11" name="AutoShape 3"/>
          <p:cNvSpPr>
            <a:spLocks noChangeArrowheads="1"/>
          </p:cNvSpPr>
          <p:nvPr/>
        </p:nvSpPr>
        <p:spPr bwMode="auto">
          <a:xfrm>
            <a:off x="497551" y="1371600"/>
            <a:ext cx="11264265" cy="223893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FF"/>
                </a:solidFill>
                <a:highlight>
                  <a:srgbClr val="FFFFFF"/>
                </a:highlight>
                <a:latin typeface="Consolas"/>
              </a:rPr>
              <a:t>while</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oldNumbers.Length</a:t>
            </a:r>
            <a:r>
              <a:rPr lang="en-US" b="1" dirty="0">
                <a:solidFill>
                  <a:srgbClr val="000000"/>
                </a:solidFill>
                <a:highlight>
                  <a:srgbClr val="FFFFFF"/>
                </a:highlight>
                <a:latin typeface="Consolas"/>
              </a:rPr>
              <a:t> &gt; count)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FF"/>
                </a:solidFill>
                <a:highlight>
                  <a:srgbClr val="FFFFFF"/>
                </a:highlight>
                <a:latin typeface="Consolas"/>
              </a:rPr>
              <a:t>if</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[count] == 5)</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count</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GB" b="1" dirty="0">
              <a:solidFill>
                <a:schemeClr val="bg1"/>
              </a:solidFill>
              <a:cs typeface="Arial" charset="0"/>
            </a:endParaRPr>
          </a:p>
        </p:txBody>
      </p:sp>
      <p:sp>
        <p:nvSpPr>
          <p:cNvPr id="24" name="AutoShape 25"/>
          <p:cNvSpPr>
            <a:spLocks noChangeArrowheads="1"/>
          </p:cNvSpPr>
          <p:nvPr/>
        </p:nvSpPr>
        <p:spPr bwMode="auto">
          <a:xfrm>
            <a:off x="4993481" y="2094649"/>
            <a:ext cx="6990874" cy="9175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0" dirty="0">
                <a:solidFill>
                  <a:schemeClr val="bg1"/>
                </a:solidFill>
                <a:cs typeface="Arial" charset="0"/>
              </a:rPr>
              <a:t>Enables you to exit the loop and skip </a:t>
            </a:r>
            <a:r>
              <a:rPr lang="en-US" b="0" dirty="0" smtClean="0">
                <a:solidFill>
                  <a:schemeClr val="bg1"/>
                </a:solidFill>
                <a:cs typeface="Arial" charset="0"/>
              </a:rPr>
              <a:t>to </a:t>
            </a:r>
            <a:r>
              <a:rPr lang="en-US" b="0" dirty="0">
                <a:solidFill>
                  <a:schemeClr val="bg1"/>
                </a:solidFill>
                <a:cs typeface="Arial" charset="0"/>
              </a:rPr>
              <a:t>the next line of code</a:t>
            </a:r>
            <a:endParaRPr lang="en-GB" b="0" dirty="0">
              <a:solidFill>
                <a:schemeClr val="bg1"/>
              </a:solidFill>
              <a:cs typeface="Arial" charset="0"/>
            </a:endParaRPr>
          </a:p>
        </p:txBody>
      </p:sp>
      <p:sp>
        <p:nvSpPr>
          <p:cNvPr id="20" name="AutoShape 24"/>
          <p:cNvSpPr>
            <a:spLocks noChangeArrowheads="1"/>
          </p:cNvSpPr>
          <p:nvPr/>
        </p:nvSpPr>
        <p:spPr bwMode="auto">
          <a:xfrm>
            <a:off x="291465" y="3805260"/>
            <a:ext cx="11692890" cy="3052739"/>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endParaRPr lang="en-US">
              <a:cs typeface="Arial" charset="0"/>
            </a:endParaRPr>
          </a:p>
        </p:txBody>
      </p:sp>
      <p:sp>
        <p:nvSpPr>
          <p:cNvPr id="33800" name="Rectangle 20"/>
          <p:cNvSpPr>
            <a:spLocks noChangeArrowheads="1"/>
          </p:cNvSpPr>
          <p:nvPr/>
        </p:nvSpPr>
        <p:spPr bwMode="auto">
          <a:xfrm>
            <a:off x="462915" y="3758746"/>
            <a:ext cx="23269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solidFill>
                  <a:schemeClr val="bg1"/>
                </a:solidFill>
                <a:latin typeface="+mn-lt"/>
              </a:rPr>
              <a:t>Continue statement</a:t>
            </a:r>
            <a:endParaRPr lang="en-GB" altLang="en-US" dirty="0">
              <a:solidFill>
                <a:schemeClr val="bg1"/>
              </a:solidFill>
              <a:latin typeface="+mn-lt"/>
            </a:endParaRPr>
          </a:p>
        </p:txBody>
      </p:sp>
      <p:sp>
        <p:nvSpPr>
          <p:cNvPr id="28" name="AutoShape 3"/>
          <p:cNvSpPr>
            <a:spLocks noChangeArrowheads="1"/>
          </p:cNvSpPr>
          <p:nvPr/>
        </p:nvSpPr>
        <p:spPr bwMode="auto">
          <a:xfrm>
            <a:off x="505777" y="4121149"/>
            <a:ext cx="11264265" cy="2554311"/>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r>
              <a:rPr lang="en-US" b="1" dirty="0">
                <a:solidFill>
                  <a:srgbClr val="0000FF"/>
                </a:solidFill>
                <a:highlight>
                  <a:srgbClr val="FFFFFF"/>
                </a:highlight>
                <a:latin typeface="Consolas"/>
              </a:rPr>
              <a:t>while</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oldNumbers.Length</a:t>
            </a:r>
            <a:r>
              <a:rPr lang="en-US" b="1" dirty="0">
                <a:solidFill>
                  <a:srgbClr val="000000"/>
                </a:solidFill>
                <a:highlight>
                  <a:srgbClr val="FFFFFF"/>
                </a:highlight>
                <a:latin typeface="Consolas"/>
              </a:rPr>
              <a:t> &gt; count)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00FF"/>
                </a:solidFill>
                <a:highlight>
                  <a:srgbClr val="FFFFFF"/>
                </a:highlight>
                <a:latin typeface="Consolas"/>
              </a:rPr>
              <a:t>if</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oldNumbers</a:t>
            </a:r>
            <a:r>
              <a:rPr lang="en-US" b="1" dirty="0">
                <a:solidFill>
                  <a:srgbClr val="000000"/>
                </a:solidFill>
                <a:highlight>
                  <a:srgbClr val="FFFFFF"/>
                </a:highlight>
                <a:latin typeface="Consolas"/>
              </a:rPr>
              <a:t>[count] == 5)</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FF"/>
                </a:solidFill>
                <a:highlight>
                  <a:srgbClr val="FFFFFF"/>
                </a:highlight>
                <a:latin typeface="Consolas"/>
              </a:rPr>
              <a:t>continue</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smtClean="0">
                <a:solidFill>
                  <a:srgbClr val="008000"/>
                </a:solidFill>
                <a:highlight>
                  <a:srgbClr val="FFFFFF"/>
                </a:highlight>
                <a:latin typeface="Consolas"/>
              </a:rPr>
              <a:t>// </a:t>
            </a:r>
            <a:r>
              <a:rPr lang="en-US" b="1" dirty="0">
                <a:solidFill>
                  <a:srgbClr val="008000"/>
                </a:solidFill>
                <a:highlight>
                  <a:srgbClr val="FFFFFF"/>
                </a:highlight>
                <a:latin typeface="Consolas"/>
              </a:rPr>
              <a:t>Code that won't be hit</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 </a:t>
            </a:r>
            <a:r>
              <a:rPr lang="en-US" b="1" dirty="0">
                <a:solidFill>
                  <a:srgbClr val="000000"/>
                </a:solidFill>
                <a:highlight>
                  <a:srgbClr val="FFFFFF"/>
                </a:highlight>
                <a:latin typeface="Consolas"/>
              </a:rPr>
              <a:t>count++;</a:t>
            </a:r>
          </a:p>
          <a:p>
            <a:r>
              <a:rPr lang="en-US" b="1" dirty="0">
                <a:solidFill>
                  <a:srgbClr val="000000"/>
                </a:solidFill>
                <a:highlight>
                  <a:srgbClr val="FFFFFF"/>
                </a:highlight>
                <a:latin typeface="Consolas"/>
              </a:rPr>
              <a:t>      </a:t>
            </a:r>
            <a:r>
              <a:rPr lang="en-US" b="1" dirty="0" smtClean="0">
                <a:solidFill>
                  <a:srgbClr val="000000"/>
                </a:solidFill>
                <a:highlight>
                  <a:srgbClr val="FFFFFF"/>
                </a:highlight>
                <a:latin typeface="Consolas"/>
              </a:rPr>
              <a:t>}</a:t>
            </a:r>
            <a:endParaRPr lang="en-GB" b="1" dirty="0">
              <a:solidFill>
                <a:schemeClr val="bg1"/>
              </a:solidFill>
              <a:cs typeface="Arial" charset="0"/>
            </a:endParaRPr>
          </a:p>
        </p:txBody>
      </p:sp>
      <p:sp>
        <p:nvSpPr>
          <p:cNvPr id="29" name="AutoShape 25"/>
          <p:cNvSpPr>
            <a:spLocks noChangeArrowheads="1"/>
          </p:cNvSpPr>
          <p:nvPr/>
        </p:nvSpPr>
        <p:spPr bwMode="auto">
          <a:xfrm>
            <a:off x="5007336" y="4903004"/>
            <a:ext cx="6977019" cy="99060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0" dirty="0">
                <a:solidFill>
                  <a:schemeClr val="bg1"/>
                </a:solidFill>
                <a:cs typeface="Arial" charset="0"/>
              </a:rPr>
              <a:t>Enables you to skip the remaining code in the current iteration, test the condition, and then start the next iteration of the loop</a:t>
            </a:r>
            <a:endParaRPr lang="en-GB" b="0" dirty="0">
              <a:solidFill>
                <a:schemeClr val="bg1"/>
              </a:solidFill>
              <a:cs typeface="Arial" charset="0"/>
            </a:endParaRPr>
          </a:p>
        </p:txBody>
      </p:sp>
    </p:spTree>
    <p:extLst>
      <p:ext uri="{BB962C8B-B14F-4D97-AF65-F5344CB8AC3E}">
        <p14:creationId xmlns:p14="http://schemas.microsoft.com/office/powerpoint/2010/main" val="4181194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990600"/>
            <a:ext cx="11799191" cy="5379314"/>
          </a:xfrm>
        </p:spPr>
        <p:txBody>
          <a:bodyPr/>
          <a:lstStyle/>
          <a:p>
            <a:r>
              <a:rPr lang="en-US" sz="2400" dirty="0" smtClean="0">
                <a:latin typeface="+mn-lt"/>
              </a:rPr>
              <a:t>1.What </a:t>
            </a:r>
            <a:r>
              <a:rPr lang="en-US" sz="2400" dirty="0">
                <a:latin typeface="+mn-lt"/>
              </a:rPr>
              <a:t>will be the output of the below </a:t>
            </a:r>
            <a:r>
              <a:rPr lang="en-US" sz="2400" dirty="0" smtClean="0">
                <a:latin typeface="+mn-lt"/>
              </a:rPr>
              <a:t>code snippet?</a:t>
            </a: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a:latin typeface="+mn-lt"/>
            </a:endParaRPr>
          </a:p>
          <a:p>
            <a:pPr marL="457200" indent="-457200">
              <a:buFont typeface="+mj-lt"/>
              <a:buAutoNum type="alphaLcParenR"/>
            </a:pPr>
            <a:r>
              <a:rPr lang="es-ES" sz="2400" dirty="0" smtClean="0">
                <a:latin typeface="+mn-lt"/>
              </a:rPr>
              <a:t>1 </a:t>
            </a:r>
            <a:r>
              <a:rPr lang="es-ES" sz="2400" dirty="0">
                <a:latin typeface="+mn-lt"/>
              </a:rPr>
              <a:t>2 3 4 5 6 7 8 9  10</a:t>
            </a:r>
          </a:p>
          <a:p>
            <a:pPr marL="457200" indent="-457200">
              <a:buFont typeface="+mj-lt"/>
              <a:buAutoNum type="alphaLcParenR"/>
            </a:pPr>
            <a:r>
              <a:rPr lang="es-ES" sz="2400" dirty="0">
                <a:latin typeface="+mn-lt"/>
              </a:rPr>
              <a:t>1 2 3 4</a:t>
            </a:r>
          </a:p>
          <a:p>
            <a:pPr marL="457200" indent="-457200">
              <a:buFont typeface="+mj-lt"/>
              <a:buAutoNum type="alphaLcParenR"/>
            </a:pPr>
            <a:r>
              <a:rPr lang="es-ES" sz="2400" dirty="0">
                <a:latin typeface="+mn-lt"/>
              </a:rPr>
              <a:t>0 1 2 3 4 5 6 7 8 9 10</a:t>
            </a:r>
          </a:p>
          <a:p>
            <a:pPr marL="457200" indent="-457200">
              <a:buFont typeface="+mj-lt"/>
              <a:buAutoNum type="alphaLcParenR"/>
            </a:pPr>
            <a:r>
              <a:rPr lang="es-ES" sz="2400" dirty="0" err="1">
                <a:latin typeface="+mn-lt"/>
              </a:rPr>
              <a:t>Syntax</a:t>
            </a:r>
            <a:r>
              <a:rPr lang="es-ES" sz="2400" dirty="0">
                <a:latin typeface="+mn-lt"/>
              </a:rPr>
              <a:t> Error</a:t>
            </a:r>
            <a:endParaRPr lang="en-US" sz="2400" dirty="0" smtClean="0">
              <a:latin typeface="+mn-lt"/>
            </a:endParaRPr>
          </a:p>
        </p:txBody>
      </p:sp>
      <p:sp>
        <p:nvSpPr>
          <p:cNvPr id="4" name="AutoShape 3"/>
          <p:cNvSpPr>
            <a:spLocks noChangeArrowheads="1"/>
          </p:cNvSpPr>
          <p:nvPr/>
        </p:nvSpPr>
        <p:spPr bwMode="auto">
          <a:xfrm>
            <a:off x="613064" y="1447800"/>
            <a:ext cx="7391399" cy="3581400"/>
          </a:xfrm>
          <a:prstGeom prst="roundRect">
            <a:avLst>
              <a:gd name="adj" fmla="val 7093"/>
            </a:avLst>
          </a:prstGeom>
          <a:solidFill>
            <a:schemeClr val="tx1"/>
          </a:solidFill>
          <a:ln w="9525" algn="ctr">
            <a:solidFill>
              <a:srgbClr val="808080"/>
            </a:solidFill>
            <a:round/>
            <a:headEnd/>
            <a:tailEnd/>
          </a:ln>
          <a:effectLst>
            <a:outerShdw dist="35921" dir="2700000" algn="ctr" rotWithShape="0">
              <a:schemeClr val="bg2"/>
            </a:outerShdw>
          </a:effectLst>
        </p:spPr>
        <p:txBody>
          <a:bodyPr anchor="ctr"/>
          <a:lstStyle/>
          <a:p>
            <a:r>
              <a:rPr lang="nn-NO" b="1" dirty="0" smtClean="0">
                <a:solidFill>
                  <a:srgbClr val="0000FF"/>
                </a:solidFill>
                <a:highlight>
                  <a:srgbClr val="FFFFFF"/>
                </a:highlight>
                <a:latin typeface="Consolas"/>
              </a:rPr>
              <a:t>	     </a:t>
            </a:r>
            <a:r>
              <a:rPr lang="en-US" b="1" dirty="0" err="1" smtClean="0">
                <a:solidFill>
                  <a:srgbClr val="0000FF"/>
                </a:solidFill>
                <a:highlight>
                  <a:srgbClr val="FFFFFF"/>
                </a:highlight>
                <a:latin typeface="Consolas"/>
              </a:rPr>
              <a:t>int</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a:t>
            </a:r>
          </a:p>
          <a:p>
            <a:r>
              <a:rPr lang="nn-NO" b="1" dirty="0">
                <a:solidFill>
                  <a:srgbClr val="000000"/>
                </a:solidFill>
                <a:highlight>
                  <a:srgbClr val="FFFFFF"/>
                </a:highlight>
                <a:latin typeface="Consolas"/>
              </a:rPr>
              <a:t>            </a:t>
            </a:r>
            <a:r>
              <a:rPr lang="nn-NO" b="1" dirty="0">
                <a:solidFill>
                  <a:srgbClr val="0000FF"/>
                </a:solidFill>
                <a:highlight>
                  <a:srgbClr val="FFFFFF"/>
                </a:highlight>
                <a:latin typeface="Consolas"/>
              </a:rPr>
              <a:t>for</a:t>
            </a:r>
            <a:r>
              <a:rPr lang="nn-NO" b="1" dirty="0">
                <a:solidFill>
                  <a:srgbClr val="000000"/>
                </a:solidFill>
                <a:highlight>
                  <a:srgbClr val="FFFFFF"/>
                </a:highlight>
                <a:latin typeface="Consolas"/>
              </a:rPr>
              <a:t> (i = 0; i &lt;= 10; i++)</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4)</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err="1">
                <a:solidFill>
                  <a:srgbClr val="2B91AF"/>
                </a:solidFill>
                <a:highlight>
                  <a:srgbClr val="FFFFFF"/>
                </a:highlight>
                <a:latin typeface="Consolas"/>
              </a:rPr>
              <a:t>Console</a:t>
            </a:r>
            <a:r>
              <a:rPr lang="en-US" b="1" dirty="0" err="1">
                <a:solidFill>
                  <a:srgbClr val="000000"/>
                </a:solidFill>
                <a:highlight>
                  <a:srgbClr val="FFFFFF"/>
                </a:highlight>
                <a:latin typeface="Consolas"/>
              </a:rPr>
              <a:t>.Write</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 "</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continue</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4)</a:t>
            </a:r>
          </a:p>
          <a:p>
            <a:r>
              <a:rPr lang="en-US" b="1" dirty="0">
                <a:solidFill>
                  <a:srgbClr val="000000"/>
                </a:solidFill>
                <a:highlight>
                  <a:srgbClr val="FFFFFF"/>
                </a:highlight>
                <a:latin typeface="Consolas"/>
              </a:rPr>
              <a:t>                    </a:t>
            </a:r>
            <a:r>
              <a:rPr lang="en-US" b="1" dirty="0" err="1">
                <a:solidFill>
                  <a:srgbClr val="2B91AF"/>
                </a:solidFill>
                <a:highlight>
                  <a:srgbClr val="FFFFFF"/>
                </a:highlight>
                <a:latin typeface="Consolas"/>
              </a:rPr>
              <a:t>Console</a:t>
            </a:r>
            <a:r>
              <a:rPr lang="en-US" b="1" dirty="0" err="1">
                <a:solidFill>
                  <a:srgbClr val="000000"/>
                </a:solidFill>
                <a:highlight>
                  <a:srgbClr val="FFFFFF"/>
                </a:highlight>
                <a:latin typeface="Consolas"/>
              </a:rPr>
              <a:t>.Write</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 "</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p>
        </p:txBody>
      </p:sp>
    </p:spTree>
    <p:extLst>
      <p:ext uri="{BB962C8B-B14F-4D97-AF65-F5344CB8AC3E}">
        <p14:creationId xmlns:p14="http://schemas.microsoft.com/office/powerpoint/2010/main" val="318191546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 a Minute</a:t>
            </a:r>
            <a:endParaRPr lang="en-US" dirty="0"/>
          </a:p>
        </p:txBody>
      </p:sp>
      <p:sp>
        <p:nvSpPr>
          <p:cNvPr id="3" name="Content Placeholder 2"/>
          <p:cNvSpPr>
            <a:spLocks noGrp="1"/>
          </p:cNvSpPr>
          <p:nvPr>
            <p:ph idx="1"/>
          </p:nvPr>
        </p:nvSpPr>
        <p:spPr>
          <a:xfrm>
            <a:off x="228600" y="990600"/>
            <a:ext cx="11799191" cy="5379314"/>
          </a:xfrm>
        </p:spPr>
        <p:txBody>
          <a:bodyPr/>
          <a:lstStyle/>
          <a:p>
            <a:r>
              <a:rPr lang="en-US" sz="2400" dirty="0" smtClean="0">
                <a:latin typeface="+mn-lt"/>
              </a:rPr>
              <a:t>1.What </a:t>
            </a:r>
            <a:r>
              <a:rPr lang="en-US" sz="2400" dirty="0">
                <a:latin typeface="+mn-lt"/>
              </a:rPr>
              <a:t>will be the output of the below </a:t>
            </a:r>
            <a:r>
              <a:rPr lang="en-US" sz="2400" dirty="0" smtClean="0">
                <a:latin typeface="+mn-lt"/>
              </a:rPr>
              <a:t>code snippet?</a:t>
            </a: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smtClean="0">
              <a:latin typeface="+mn-lt"/>
            </a:endParaRPr>
          </a:p>
          <a:p>
            <a:endParaRPr lang="en-US" sz="2400" dirty="0">
              <a:latin typeface="+mn-lt"/>
            </a:endParaRPr>
          </a:p>
          <a:p>
            <a:endParaRPr lang="en-US" sz="2400" dirty="0">
              <a:latin typeface="+mn-lt"/>
            </a:endParaRPr>
          </a:p>
          <a:p>
            <a:pPr marL="457200" indent="-457200">
              <a:buFont typeface="+mj-lt"/>
              <a:buAutoNum type="alphaLcParenR"/>
            </a:pPr>
            <a:r>
              <a:rPr lang="es-ES" sz="2400" dirty="0" smtClean="0">
                <a:latin typeface="+mn-lt"/>
              </a:rPr>
              <a:t>1 </a:t>
            </a:r>
            <a:r>
              <a:rPr lang="es-ES" sz="2400" dirty="0">
                <a:latin typeface="+mn-lt"/>
              </a:rPr>
              <a:t>2 3 4 5 6 7 8 9  10</a:t>
            </a:r>
          </a:p>
          <a:p>
            <a:pPr marL="457200" indent="-457200">
              <a:buFont typeface="+mj-lt"/>
              <a:buAutoNum type="alphaLcParenR"/>
            </a:pPr>
            <a:r>
              <a:rPr lang="es-ES" sz="2400" dirty="0">
                <a:latin typeface="+mn-lt"/>
              </a:rPr>
              <a:t>1 2 3 4</a:t>
            </a:r>
          </a:p>
          <a:p>
            <a:pPr marL="457200" indent="-457200">
              <a:buFont typeface="+mj-lt"/>
              <a:buAutoNum type="alphaLcParenR"/>
            </a:pPr>
            <a:r>
              <a:rPr lang="es-ES" sz="2400" dirty="0">
                <a:latin typeface="+mn-lt"/>
              </a:rPr>
              <a:t>0 1 2 3 4 5 6 7 8 9 10</a:t>
            </a:r>
          </a:p>
          <a:p>
            <a:pPr marL="457200" indent="-457200">
              <a:buFont typeface="+mj-lt"/>
              <a:buAutoNum type="alphaLcParenR"/>
            </a:pPr>
            <a:r>
              <a:rPr lang="es-ES" sz="2400" dirty="0" err="1">
                <a:latin typeface="+mn-lt"/>
              </a:rPr>
              <a:t>Syntax</a:t>
            </a:r>
            <a:r>
              <a:rPr lang="es-ES" sz="2400" dirty="0">
                <a:latin typeface="+mn-lt"/>
              </a:rPr>
              <a:t> Error</a:t>
            </a:r>
            <a:endParaRPr lang="en-US" sz="2400" dirty="0" smtClean="0">
              <a:latin typeface="+mn-lt"/>
            </a:endParaRPr>
          </a:p>
        </p:txBody>
      </p:sp>
      <p:sp>
        <p:nvSpPr>
          <p:cNvPr id="4" name="Rectangle 3"/>
          <p:cNvSpPr/>
          <p:nvPr/>
        </p:nvSpPr>
        <p:spPr bwMode="auto">
          <a:xfrm>
            <a:off x="304800" y="5867400"/>
            <a:ext cx="3657600" cy="533400"/>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n-US"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6" name="AutoShape 3"/>
          <p:cNvSpPr>
            <a:spLocks noChangeArrowheads="1"/>
          </p:cNvSpPr>
          <p:nvPr/>
        </p:nvSpPr>
        <p:spPr bwMode="auto">
          <a:xfrm>
            <a:off x="613064" y="1447800"/>
            <a:ext cx="7391399" cy="3581400"/>
          </a:xfrm>
          <a:prstGeom prst="roundRect">
            <a:avLst>
              <a:gd name="adj" fmla="val 7093"/>
            </a:avLst>
          </a:prstGeom>
          <a:solidFill>
            <a:schemeClr val="tx1"/>
          </a:solidFill>
          <a:ln w="9525" algn="ctr">
            <a:solidFill>
              <a:srgbClr val="808080"/>
            </a:solidFill>
            <a:round/>
            <a:headEnd/>
            <a:tailEnd/>
          </a:ln>
          <a:effectLst>
            <a:outerShdw dist="35921" dir="2700000" algn="ctr" rotWithShape="0">
              <a:schemeClr val="bg2"/>
            </a:outerShdw>
          </a:effectLst>
        </p:spPr>
        <p:txBody>
          <a:bodyPr anchor="ctr"/>
          <a:lstStyle/>
          <a:p>
            <a:r>
              <a:rPr lang="nn-NO" b="1" dirty="0" smtClean="0">
                <a:solidFill>
                  <a:srgbClr val="0000FF"/>
                </a:solidFill>
                <a:highlight>
                  <a:srgbClr val="FFFFFF"/>
                </a:highlight>
                <a:latin typeface="Consolas"/>
              </a:rPr>
              <a:t>	     </a:t>
            </a:r>
            <a:r>
              <a:rPr lang="en-US" b="1" dirty="0" err="1" smtClean="0">
                <a:solidFill>
                  <a:srgbClr val="0000FF"/>
                </a:solidFill>
                <a:highlight>
                  <a:srgbClr val="FFFFFF"/>
                </a:highlight>
                <a:latin typeface="Consolas"/>
              </a:rPr>
              <a:t>int</a:t>
            </a:r>
            <a:r>
              <a:rPr lang="en-US" b="1" dirty="0" smtClean="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a:t>
            </a:r>
          </a:p>
          <a:p>
            <a:r>
              <a:rPr lang="nn-NO" b="1" dirty="0">
                <a:solidFill>
                  <a:srgbClr val="000000"/>
                </a:solidFill>
                <a:highlight>
                  <a:srgbClr val="FFFFFF"/>
                </a:highlight>
                <a:latin typeface="Consolas"/>
              </a:rPr>
              <a:t>            </a:t>
            </a:r>
            <a:r>
              <a:rPr lang="nn-NO" b="1" dirty="0">
                <a:solidFill>
                  <a:srgbClr val="0000FF"/>
                </a:solidFill>
                <a:highlight>
                  <a:srgbClr val="FFFFFF"/>
                </a:highlight>
                <a:latin typeface="Consolas"/>
              </a:rPr>
              <a:t>for</a:t>
            </a:r>
            <a:r>
              <a:rPr lang="nn-NO" b="1" dirty="0">
                <a:solidFill>
                  <a:srgbClr val="000000"/>
                </a:solidFill>
                <a:highlight>
                  <a:srgbClr val="FFFFFF"/>
                </a:highlight>
                <a:latin typeface="Consolas"/>
              </a:rPr>
              <a:t> (i = 0; i &lt;= 10; i++)</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4)</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err="1">
                <a:solidFill>
                  <a:srgbClr val="2B91AF"/>
                </a:solidFill>
                <a:highlight>
                  <a:srgbClr val="FFFFFF"/>
                </a:highlight>
                <a:latin typeface="Consolas"/>
              </a:rPr>
              <a:t>Console</a:t>
            </a:r>
            <a:r>
              <a:rPr lang="en-US" b="1" dirty="0" err="1">
                <a:solidFill>
                  <a:srgbClr val="000000"/>
                </a:solidFill>
                <a:highlight>
                  <a:srgbClr val="FFFFFF"/>
                </a:highlight>
                <a:latin typeface="Consolas"/>
              </a:rPr>
              <a:t>.Write</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 "</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continue</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if</a:t>
            </a:r>
            <a:r>
              <a:rPr lang="en-US" b="1" dirty="0">
                <a:solidFill>
                  <a:srgbClr val="000000"/>
                </a:solidFill>
                <a:highlight>
                  <a:srgbClr val="FFFFFF"/>
                </a:highlight>
                <a:latin typeface="Consolas"/>
              </a:rPr>
              <a:t> (</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4)</a:t>
            </a:r>
          </a:p>
          <a:p>
            <a:r>
              <a:rPr lang="en-US" b="1" dirty="0">
                <a:solidFill>
                  <a:srgbClr val="000000"/>
                </a:solidFill>
                <a:highlight>
                  <a:srgbClr val="FFFFFF"/>
                </a:highlight>
                <a:latin typeface="Consolas"/>
              </a:rPr>
              <a:t>                    </a:t>
            </a:r>
            <a:r>
              <a:rPr lang="en-US" b="1" dirty="0" err="1">
                <a:solidFill>
                  <a:srgbClr val="2B91AF"/>
                </a:solidFill>
                <a:highlight>
                  <a:srgbClr val="FFFFFF"/>
                </a:highlight>
                <a:latin typeface="Consolas"/>
              </a:rPr>
              <a:t>Console</a:t>
            </a:r>
            <a:r>
              <a:rPr lang="en-US" b="1" dirty="0" err="1">
                <a:solidFill>
                  <a:srgbClr val="000000"/>
                </a:solidFill>
                <a:highlight>
                  <a:srgbClr val="FFFFFF"/>
                </a:highlight>
                <a:latin typeface="Consolas"/>
              </a:rPr>
              <a:t>.Write</a:t>
            </a:r>
            <a:r>
              <a:rPr lang="en-US" b="1" dirty="0">
                <a:solidFill>
                  <a:srgbClr val="000000"/>
                </a:solidFill>
                <a:highlight>
                  <a:srgbClr val="FFFFFF"/>
                </a:highlight>
                <a:latin typeface="Consolas"/>
              </a:rPr>
              <a:t>(</a:t>
            </a:r>
            <a:r>
              <a:rPr lang="en-US" b="1" dirty="0" err="1">
                <a:solidFill>
                  <a:srgbClr val="000000"/>
                </a:solidFill>
                <a:highlight>
                  <a:srgbClr val="FFFFFF"/>
                </a:highlight>
                <a:latin typeface="Consolas"/>
              </a:rPr>
              <a:t>i</a:t>
            </a:r>
            <a:r>
              <a:rPr lang="en-US" b="1" dirty="0">
                <a:solidFill>
                  <a:srgbClr val="000000"/>
                </a:solidFill>
                <a:highlight>
                  <a:srgbClr val="FFFFFF"/>
                </a:highlight>
                <a:latin typeface="Consolas"/>
              </a:rPr>
              <a:t> + </a:t>
            </a:r>
            <a:r>
              <a:rPr lang="en-US" b="1" dirty="0">
                <a:solidFill>
                  <a:srgbClr val="A31515"/>
                </a:solidFill>
                <a:highlight>
                  <a:srgbClr val="FFFFFF"/>
                </a:highlight>
                <a:latin typeface="Consolas"/>
              </a:rPr>
              <a:t>" "</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else</a:t>
            </a:r>
            <a:endParaRPr lang="en-US" b="1" dirty="0">
              <a:solidFill>
                <a:srgbClr val="000000"/>
              </a:solidFill>
              <a:highlight>
                <a:srgbClr val="FFFFFF"/>
              </a:highlight>
              <a:latin typeface="Consolas"/>
            </a:endParaRPr>
          </a:p>
          <a:p>
            <a:r>
              <a:rPr lang="en-US" b="1" dirty="0">
                <a:solidFill>
                  <a:srgbClr val="000000"/>
                </a:solidFill>
                <a:highlight>
                  <a:srgbClr val="FFFFFF"/>
                </a:highlight>
                <a:latin typeface="Consolas"/>
              </a:rPr>
              <a:t>                    </a:t>
            </a:r>
            <a:r>
              <a:rPr lang="en-US" b="1" dirty="0">
                <a:solidFill>
                  <a:srgbClr val="0000FF"/>
                </a:solidFill>
                <a:highlight>
                  <a:srgbClr val="FFFFFF"/>
                </a:highlight>
                <a:latin typeface="Consolas"/>
              </a:rPr>
              <a:t>break</a:t>
            </a:r>
            <a:r>
              <a:rPr lang="en-US" b="1" dirty="0">
                <a:solidFill>
                  <a:srgbClr val="000000"/>
                </a:solidFill>
                <a:highlight>
                  <a:srgbClr val="FFFFFF"/>
                </a:highlight>
                <a:latin typeface="Consolas"/>
              </a:rPr>
              <a:t>;</a:t>
            </a:r>
          </a:p>
          <a:p>
            <a:r>
              <a:rPr lang="en-US" b="1" dirty="0">
                <a:solidFill>
                  <a:srgbClr val="000000"/>
                </a:solidFill>
                <a:highlight>
                  <a:srgbClr val="FFFFFF"/>
                </a:highlight>
                <a:latin typeface="Consolas"/>
              </a:rPr>
              <a:t>            }</a:t>
            </a:r>
          </a:p>
        </p:txBody>
      </p:sp>
    </p:spTree>
    <p:extLst>
      <p:ext uri="{BB962C8B-B14F-4D97-AF65-F5344CB8AC3E}">
        <p14:creationId xmlns:p14="http://schemas.microsoft.com/office/powerpoint/2010/main" val="25366487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title"/>
          </p:nvPr>
        </p:nvSpPr>
        <p:spPr/>
        <p:txBody>
          <a:bodyPr/>
          <a:lstStyle/>
          <a:p>
            <a:pPr eaLnBrk="1" hangingPunct="1"/>
            <a:r>
              <a:rPr lang="en-US" altLang="en-US" dirty="0" smtClean="0"/>
              <a:t>What Are Data Types?</a:t>
            </a:r>
          </a:p>
        </p:txBody>
      </p:sp>
      <p:sp>
        <p:nvSpPr>
          <p:cNvPr id="7171" name="Rectangle 11"/>
          <p:cNvSpPr>
            <a:spLocks noChangeArrowheads="1"/>
          </p:cNvSpPr>
          <p:nvPr/>
        </p:nvSpPr>
        <p:spPr bwMode="auto">
          <a:xfrm>
            <a:off x="585074" y="946151"/>
            <a:ext cx="498062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endParaRPr lang="en-US" altLang="en-US" b="0" dirty="0" smtClean="0">
              <a:latin typeface="+mn-lt"/>
            </a:endParaRPr>
          </a:p>
          <a:p>
            <a:pPr eaLnBrk="1" hangingPunct="1"/>
            <a:r>
              <a:rPr lang="en-US" altLang="en-US" sz="2400" b="0" dirty="0" smtClean="0">
                <a:latin typeface="+mn-lt"/>
              </a:rPr>
              <a:t>C</a:t>
            </a:r>
            <a:r>
              <a:rPr lang="en-US" altLang="en-US" sz="2400" b="0" dirty="0">
                <a:latin typeface="+mn-lt"/>
              </a:rPr>
              <a:t># is type-safe language</a:t>
            </a:r>
            <a:endParaRPr lang="en-GB" altLang="en-US" sz="2400" b="0" dirty="0">
              <a:latin typeface="+mn-lt"/>
            </a:endParaRPr>
          </a:p>
        </p:txBody>
      </p:sp>
      <p:sp>
        <p:nvSpPr>
          <p:cNvPr id="17" name="AutoShape 24"/>
          <p:cNvSpPr>
            <a:spLocks noChangeArrowheads="1"/>
          </p:cNvSpPr>
          <p:nvPr/>
        </p:nvSpPr>
        <p:spPr bwMode="auto">
          <a:xfrm>
            <a:off x="1419745" y="2860676"/>
            <a:ext cx="9549765" cy="3644900"/>
          </a:xfrm>
          <a:prstGeom prst="roundRect">
            <a:avLst>
              <a:gd name="adj" fmla="val 4167"/>
            </a:avLst>
          </a:prstGeom>
          <a:solidFill>
            <a:srgbClr val="B3C8DF"/>
          </a:solidFill>
          <a:ln w="9525">
            <a:solidFill>
              <a:srgbClr val="4D4D4D"/>
            </a:solidFill>
            <a:round/>
            <a:headEnd/>
            <a:tailEnd/>
          </a:ln>
          <a:effectLst>
            <a:outerShdw dist="35921" dir="2700000" algn="ctr" rotWithShape="0">
              <a:srgbClr val="5F5F5F">
                <a:alpha val="50000"/>
              </a:srgbClr>
            </a:outerShdw>
          </a:effectLst>
        </p:spPr>
        <p:txBody>
          <a:bodyPr/>
          <a:lstStyle/>
          <a:p>
            <a:pPr marL="61913">
              <a:defRPr/>
            </a:pPr>
            <a:r>
              <a:rPr lang="en-US" dirty="0">
                <a:solidFill>
                  <a:schemeClr val="bg1"/>
                </a:solidFill>
                <a:cs typeface="Arial" charset="0"/>
              </a:rPr>
              <a:t>Data </a:t>
            </a:r>
            <a:r>
              <a:rPr lang="en-US" dirty="0" smtClean="0">
                <a:solidFill>
                  <a:schemeClr val="bg1"/>
                </a:solidFill>
                <a:cs typeface="Arial" charset="0"/>
              </a:rPr>
              <a:t>types </a:t>
            </a:r>
            <a:r>
              <a:rPr lang="en-US" dirty="0">
                <a:solidFill>
                  <a:schemeClr val="bg1"/>
                </a:solidFill>
                <a:cs typeface="Arial" charset="0"/>
              </a:rPr>
              <a:t>include:</a:t>
            </a:r>
          </a:p>
        </p:txBody>
      </p:sp>
      <p:sp>
        <p:nvSpPr>
          <p:cNvPr id="30" name="AutoShape 25"/>
          <p:cNvSpPr>
            <a:spLocks noChangeArrowheads="1"/>
          </p:cNvSpPr>
          <p:nvPr/>
        </p:nvSpPr>
        <p:spPr bwMode="auto">
          <a:xfrm>
            <a:off x="7445217" y="5257799"/>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string</a:t>
            </a:r>
          </a:p>
        </p:txBody>
      </p:sp>
      <p:sp>
        <p:nvSpPr>
          <p:cNvPr id="31" name="AutoShape 25"/>
          <p:cNvSpPr>
            <a:spLocks noChangeArrowheads="1"/>
          </p:cNvSpPr>
          <p:nvPr/>
        </p:nvSpPr>
        <p:spPr bwMode="auto">
          <a:xfrm>
            <a:off x="7431362" y="4662344"/>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solidFill>
                  <a:schemeClr val="bg1"/>
                </a:solidFill>
                <a:cs typeface="Arial" charset="0"/>
              </a:rPr>
              <a:t>DateTime</a:t>
            </a:r>
            <a:endParaRPr lang="en-US" dirty="0">
              <a:solidFill>
                <a:schemeClr val="bg1"/>
              </a:solidFill>
              <a:cs typeface="Arial" charset="0"/>
            </a:endParaRPr>
          </a:p>
        </p:txBody>
      </p:sp>
      <p:sp>
        <p:nvSpPr>
          <p:cNvPr id="32" name="AutoShape 25"/>
          <p:cNvSpPr>
            <a:spLocks noChangeArrowheads="1"/>
          </p:cNvSpPr>
          <p:nvPr/>
        </p:nvSpPr>
        <p:spPr bwMode="auto">
          <a:xfrm>
            <a:off x="7445216" y="4098923"/>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a:solidFill>
                  <a:schemeClr val="bg1"/>
                </a:solidFill>
                <a:cs typeface="Arial" charset="0"/>
              </a:rPr>
              <a:t>bool</a:t>
            </a:r>
            <a:endParaRPr lang="en-US" dirty="0">
              <a:solidFill>
                <a:schemeClr val="bg1"/>
              </a:solidFill>
              <a:cs typeface="Arial" charset="0"/>
            </a:endParaRPr>
          </a:p>
        </p:txBody>
      </p:sp>
      <p:sp>
        <p:nvSpPr>
          <p:cNvPr id="33" name="AutoShape 25"/>
          <p:cNvSpPr>
            <a:spLocks noChangeArrowheads="1"/>
          </p:cNvSpPr>
          <p:nvPr/>
        </p:nvSpPr>
        <p:spPr bwMode="auto">
          <a:xfrm>
            <a:off x="7417508" y="3397107"/>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char</a:t>
            </a:r>
          </a:p>
        </p:txBody>
      </p:sp>
      <p:sp>
        <p:nvSpPr>
          <p:cNvPr id="34" name="AutoShape 25"/>
          <p:cNvSpPr>
            <a:spLocks noChangeArrowheads="1"/>
          </p:cNvSpPr>
          <p:nvPr/>
        </p:nvSpPr>
        <p:spPr bwMode="auto">
          <a:xfrm>
            <a:off x="2610326" y="5867400"/>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decimal</a:t>
            </a:r>
          </a:p>
        </p:txBody>
      </p:sp>
      <p:sp>
        <p:nvSpPr>
          <p:cNvPr id="35" name="AutoShape 25"/>
          <p:cNvSpPr>
            <a:spLocks noChangeArrowheads="1"/>
          </p:cNvSpPr>
          <p:nvPr/>
        </p:nvSpPr>
        <p:spPr bwMode="auto">
          <a:xfrm>
            <a:off x="2610325" y="5257800"/>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double</a:t>
            </a:r>
          </a:p>
        </p:txBody>
      </p:sp>
      <p:sp>
        <p:nvSpPr>
          <p:cNvPr id="36" name="AutoShape 25"/>
          <p:cNvSpPr>
            <a:spLocks noChangeArrowheads="1"/>
          </p:cNvSpPr>
          <p:nvPr/>
        </p:nvSpPr>
        <p:spPr bwMode="auto">
          <a:xfrm>
            <a:off x="2610327" y="4683126"/>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float</a:t>
            </a:r>
          </a:p>
        </p:txBody>
      </p:sp>
      <p:sp>
        <p:nvSpPr>
          <p:cNvPr id="37" name="AutoShape 25"/>
          <p:cNvSpPr>
            <a:spLocks noChangeArrowheads="1"/>
          </p:cNvSpPr>
          <p:nvPr/>
        </p:nvSpPr>
        <p:spPr bwMode="auto">
          <a:xfrm>
            <a:off x="2610327" y="4098925"/>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a:solidFill>
                  <a:schemeClr val="bg1"/>
                </a:solidFill>
                <a:cs typeface="Arial" charset="0"/>
              </a:rPr>
              <a:t>long</a:t>
            </a:r>
          </a:p>
        </p:txBody>
      </p:sp>
      <p:sp>
        <p:nvSpPr>
          <p:cNvPr id="38" name="AutoShape 25"/>
          <p:cNvSpPr>
            <a:spLocks noChangeArrowheads="1"/>
          </p:cNvSpPr>
          <p:nvPr/>
        </p:nvSpPr>
        <p:spPr bwMode="auto">
          <a:xfrm>
            <a:off x="2576037" y="3462050"/>
            <a:ext cx="207025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lgn="ctr">
              <a:buSzPct val="80000"/>
              <a:defRPr/>
            </a:pPr>
            <a:r>
              <a:rPr lang="en-US" dirty="0" err="1" smtClean="0">
                <a:solidFill>
                  <a:schemeClr val="bg1"/>
                </a:solidFill>
                <a:cs typeface="Arial" charset="0"/>
              </a:rPr>
              <a:t>int</a:t>
            </a:r>
            <a:endParaRPr lang="en-US" dirty="0">
              <a:solidFill>
                <a:schemeClr val="bg1"/>
              </a:solidFill>
              <a:cs typeface="Arial" charset="0"/>
            </a:endParaRPr>
          </a:p>
        </p:txBody>
      </p:sp>
      <p:sp>
        <p:nvSpPr>
          <p:cNvPr id="7182" name="Rectangle 38"/>
          <p:cNvSpPr>
            <a:spLocks noChangeArrowheads="1"/>
          </p:cNvSpPr>
          <p:nvPr/>
        </p:nvSpPr>
        <p:spPr bwMode="auto">
          <a:xfrm>
            <a:off x="565785" y="1417638"/>
            <a:ext cx="1106709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endParaRPr lang="en-US" altLang="en-US" b="0" dirty="0" smtClean="0">
              <a:latin typeface="+mn-lt"/>
            </a:endParaRPr>
          </a:p>
          <a:p>
            <a:pPr eaLnBrk="1" hangingPunct="1"/>
            <a:r>
              <a:rPr lang="en-US" altLang="en-US" sz="2400" b="0" dirty="0" smtClean="0">
                <a:latin typeface="+mn-lt"/>
              </a:rPr>
              <a:t>The </a:t>
            </a:r>
            <a:r>
              <a:rPr lang="en-US" altLang="en-US" sz="2400" b="0" dirty="0">
                <a:latin typeface="+mn-lt"/>
              </a:rPr>
              <a:t>compiler guarantees that values stored in variables are always of the appropriate type</a:t>
            </a:r>
            <a:endParaRPr lang="en-GB" altLang="en-US" sz="2400" b="0" dirty="0">
              <a:latin typeface="+mn-lt"/>
            </a:endParaRPr>
          </a:p>
        </p:txBody>
      </p:sp>
      <p:pic>
        <p:nvPicPr>
          <p:cNvPr id="7183" name="Picture 2" descr="E:\Projects\ContentDev\MSL PNG Library\Sequen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5325" y="2659063"/>
            <a:ext cx="672941"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4" name="Picture 3" descr="E:\Projects\ContentDev\MSL PNG Library\Security_Secur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0802" y="2506663"/>
            <a:ext cx="46934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44806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11799191" cy="896552"/>
          </a:xfrm>
        </p:spPr>
        <p:txBody>
          <a:bodyPr/>
          <a:lstStyle/>
          <a:p>
            <a:r>
              <a:rPr lang="en-US" dirty="0" smtClean="0"/>
              <a:t>Summary</a:t>
            </a:r>
            <a:endParaRPr lang="en-US" dirty="0"/>
          </a:p>
        </p:txBody>
      </p:sp>
      <p:sp>
        <p:nvSpPr>
          <p:cNvPr id="3" name="Subtitle 2"/>
          <p:cNvSpPr>
            <a:spLocks noGrp="1"/>
          </p:cNvSpPr>
          <p:nvPr>
            <p:ph type="subTitle" idx="4294967295"/>
          </p:nvPr>
        </p:nvSpPr>
        <p:spPr>
          <a:xfrm>
            <a:off x="381000" y="1066800"/>
            <a:ext cx="11658600" cy="5181600"/>
          </a:xfrm>
        </p:spPr>
        <p:txBody>
          <a:bodyPr/>
          <a:lstStyle/>
          <a:p>
            <a:r>
              <a:rPr lang="en-US" sz="2400" dirty="0">
                <a:latin typeface="+mn-lt"/>
              </a:rPr>
              <a:t>In this session we have covered</a:t>
            </a:r>
          </a:p>
          <a:p>
            <a:pPr marL="457200" indent="-457200">
              <a:buFont typeface="Arial" panose="020B0604020202020204" pitchFamily="34" charset="0"/>
              <a:buChar char="•"/>
            </a:pPr>
            <a:r>
              <a:rPr lang="en-US" sz="2400" dirty="0" smtClean="0">
                <a:latin typeface="+mn-lt"/>
              </a:rPr>
              <a:t>How to Use C# as programing language in .Net Framework</a:t>
            </a:r>
          </a:p>
          <a:p>
            <a:pPr marL="457200" indent="-457200">
              <a:buFont typeface="Arial" panose="020B0604020202020204" pitchFamily="34" charset="0"/>
              <a:buChar char="•"/>
            </a:pPr>
            <a:r>
              <a:rPr lang="en-US" sz="2400" dirty="0" smtClean="0">
                <a:latin typeface="+mn-lt"/>
              </a:rPr>
              <a:t>What are Variables and Datatypes</a:t>
            </a:r>
          </a:p>
          <a:p>
            <a:pPr marL="457200" indent="-457200">
              <a:buFont typeface="Arial" panose="020B0604020202020204" pitchFamily="34" charset="0"/>
              <a:buChar char="•"/>
            </a:pPr>
            <a:r>
              <a:rPr lang="en-US" sz="2400" dirty="0" smtClean="0">
                <a:latin typeface="+mn-lt"/>
              </a:rPr>
              <a:t>What is CTS and CLS</a:t>
            </a:r>
          </a:p>
          <a:p>
            <a:pPr marL="457200" indent="-457200">
              <a:buFont typeface="Arial" panose="020B0604020202020204" pitchFamily="34" charset="0"/>
              <a:buChar char="•"/>
            </a:pPr>
            <a:r>
              <a:rPr lang="en-US" sz="2400" dirty="0" smtClean="0">
                <a:latin typeface="+mn-lt"/>
              </a:rPr>
              <a:t>Boxing and Unboxing</a:t>
            </a:r>
          </a:p>
          <a:p>
            <a:pPr marL="457200" indent="-457200">
              <a:buFont typeface="Arial" panose="020B0604020202020204" pitchFamily="34" charset="0"/>
              <a:buChar char="•"/>
            </a:pPr>
            <a:r>
              <a:rPr lang="en-US" sz="2400" dirty="0" smtClean="0">
                <a:latin typeface="+mn-lt"/>
              </a:rPr>
              <a:t>What are arrays and types of arrays with important properties and methods</a:t>
            </a:r>
          </a:p>
          <a:p>
            <a:pPr marL="457200" indent="-457200">
              <a:buFont typeface="Arial" panose="020B0604020202020204" pitchFamily="34" charset="0"/>
              <a:buChar char="•"/>
            </a:pPr>
            <a:r>
              <a:rPr lang="en-US" sz="2400" dirty="0" smtClean="0">
                <a:latin typeface="+mn-lt"/>
              </a:rPr>
              <a:t>How to use various programing constructs in C#</a:t>
            </a:r>
            <a:endParaRPr lang="en-US" sz="2400" dirty="0">
              <a:latin typeface="+mn-lt"/>
            </a:endParaRPr>
          </a:p>
          <a:p>
            <a:pPr marL="457200" indent="-457200">
              <a:buFont typeface="Arial" panose="020B0604020202020204" pitchFamily="34" charset="0"/>
              <a:buChar char="•"/>
            </a:pPr>
            <a:endParaRPr lang="en-US" dirty="0" smtClean="0"/>
          </a:p>
        </p:txBody>
      </p:sp>
    </p:spTree>
    <p:extLst>
      <p:ext uri="{BB962C8B-B14F-4D97-AF65-F5344CB8AC3E}">
        <p14:creationId xmlns:p14="http://schemas.microsoft.com/office/powerpoint/2010/main" val="95591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dirty="0" smtClean="0"/>
              <a:t>Common Type System-CTS</a:t>
            </a:r>
            <a:endParaRPr lang="en-IN" altLang="en-US" dirty="0" smtClean="0"/>
          </a:p>
        </p:txBody>
      </p:sp>
      <p:sp>
        <p:nvSpPr>
          <p:cNvPr id="3" name="Content Placeholder 2"/>
          <p:cNvSpPr>
            <a:spLocks noGrp="1"/>
          </p:cNvSpPr>
          <p:nvPr>
            <p:ph idx="1"/>
          </p:nvPr>
        </p:nvSpPr>
        <p:spPr>
          <a:xfrm>
            <a:off x="385762" y="992188"/>
            <a:ext cx="11806237" cy="5865812"/>
          </a:xfrm>
        </p:spPr>
        <p:txBody>
          <a:bodyPr/>
          <a:lstStyle/>
          <a:p>
            <a:pPr marL="0" indent="0">
              <a:buFontTx/>
              <a:buNone/>
              <a:defRPr/>
            </a:pPr>
            <a:r>
              <a:rPr lang="en-IN" sz="2400" dirty="0">
                <a:latin typeface="+mn-lt"/>
              </a:rPr>
              <a:t>The </a:t>
            </a:r>
            <a:r>
              <a:rPr lang="en-IN" sz="2400" dirty="0" smtClean="0">
                <a:latin typeface="+mn-lt"/>
              </a:rPr>
              <a:t>CTS defines </a:t>
            </a:r>
            <a:r>
              <a:rPr lang="en-IN" sz="2400" dirty="0">
                <a:latin typeface="+mn-lt"/>
              </a:rPr>
              <a:t>how types are declared, used, and managed in the common language runtime, and is also an important part of the runtime's support for cross-language integration</a:t>
            </a:r>
            <a:r>
              <a:rPr lang="en-IN" sz="2400" dirty="0" smtClean="0">
                <a:latin typeface="+mn-lt"/>
              </a:rPr>
              <a:t>.</a:t>
            </a:r>
          </a:p>
          <a:p>
            <a:pPr marL="0" indent="0">
              <a:buFontTx/>
              <a:buNone/>
              <a:defRPr/>
            </a:pPr>
            <a:r>
              <a:rPr lang="en-IN" sz="2800" dirty="0" smtClean="0">
                <a:latin typeface="+mn-lt"/>
              </a:rPr>
              <a:t> </a:t>
            </a:r>
            <a:r>
              <a:rPr lang="en-IN" sz="2800" dirty="0">
                <a:latin typeface="+mn-lt"/>
              </a:rPr>
              <a:t>The common type system performs the following functions:</a:t>
            </a:r>
          </a:p>
          <a:p>
            <a:pPr marL="342900" lvl="1" indent="-342900">
              <a:buFont typeface="Arial" panose="020B0604020202020204" pitchFamily="34" charset="0"/>
              <a:buChar char="•"/>
              <a:defRPr/>
            </a:pPr>
            <a:r>
              <a:rPr lang="en-IN" sz="2400" dirty="0">
                <a:latin typeface="+mn-lt"/>
              </a:rPr>
              <a:t>Establishes a framework that helps enable cross-language integration, type safety, and high-performance code execution.</a:t>
            </a:r>
          </a:p>
          <a:p>
            <a:pPr marL="342900" lvl="1" indent="-342900">
              <a:buFont typeface="Arial" panose="020B0604020202020204" pitchFamily="34" charset="0"/>
              <a:buChar char="•"/>
              <a:defRPr/>
            </a:pPr>
            <a:r>
              <a:rPr lang="en-IN" sz="2400" dirty="0">
                <a:latin typeface="+mn-lt"/>
              </a:rPr>
              <a:t>Provides an object-oriented model that supports the complete implementation of many programming languages.</a:t>
            </a:r>
          </a:p>
          <a:p>
            <a:pPr marL="342900" lvl="1" indent="-342900">
              <a:buFont typeface="Arial" panose="020B0604020202020204" pitchFamily="34" charset="0"/>
              <a:buChar char="•"/>
              <a:defRPr/>
            </a:pPr>
            <a:r>
              <a:rPr lang="en-IN" sz="2400" dirty="0">
                <a:latin typeface="+mn-lt"/>
              </a:rPr>
              <a:t>Defines rules that languages must follow, which helps ensure that objects written in different languages can interact with each other.</a:t>
            </a:r>
          </a:p>
          <a:p>
            <a:pPr marL="342900" lvl="1" indent="-342900">
              <a:buFont typeface="Arial" panose="020B0604020202020204" pitchFamily="34" charset="0"/>
              <a:buChar char="•"/>
              <a:defRPr/>
            </a:pPr>
            <a:r>
              <a:rPr lang="en-IN" sz="2400" dirty="0">
                <a:latin typeface="+mn-lt"/>
              </a:rPr>
              <a:t>Provides a library that contains the primitive data types (such as Boolean, Byte, Char, Int32, and UInt64) used in application development.</a:t>
            </a:r>
          </a:p>
          <a:p>
            <a:pPr>
              <a:defRPr/>
            </a:pPr>
            <a:endParaRPr lang="en-IN" sz="2800" dirty="0">
              <a:latin typeface="+mn-lt"/>
            </a:endParaRPr>
          </a:p>
        </p:txBody>
      </p:sp>
    </p:spTree>
    <p:extLst>
      <p:ext uri="{BB962C8B-B14F-4D97-AF65-F5344CB8AC3E}">
        <p14:creationId xmlns:p14="http://schemas.microsoft.com/office/powerpoint/2010/main" val="329005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dirty="0" smtClean="0"/>
              <a:t>System Types</a:t>
            </a:r>
            <a:endParaRPr lang="en-IN" altLang="en-US" dirty="0" smtClean="0"/>
          </a:p>
        </p:txBody>
      </p:sp>
      <p:sp>
        <p:nvSpPr>
          <p:cNvPr id="4" name="Rectangle 2"/>
          <p:cNvSpPr>
            <a:spLocks noGrp="1" noChangeArrowheads="1"/>
          </p:cNvSpPr>
          <p:nvPr>
            <p:ph idx="1"/>
          </p:nvPr>
        </p:nvSpPr>
        <p:spPr/>
        <p:txBody>
          <a:bodyPr/>
          <a:lstStyle/>
          <a:p>
            <a:pPr>
              <a:spcBef>
                <a:spcPct val="20000"/>
              </a:spcBef>
              <a:defRPr/>
            </a:pPr>
            <a:r>
              <a:rPr lang="en-US" sz="2800" dirty="0" smtClean="0">
                <a:latin typeface="+mn-lt"/>
                <a:cs typeface="Arial" pitchFamily="34" charset="0"/>
              </a:rPr>
              <a:t>What </a:t>
            </a:r>
            <a:r>
              <a:rPr lang="en-US" sz="2800" dirty="0">
                <a:latin typeface="+mn-lt"/>
                <a:cs typeface="Arial" pitchFamily="34" charset="0"/>
              </a:rPr>
              <a:t>are System Types?</a:t>
            </a:r>
          </a:p>
          <a:p>
            <a:pPr marL="804863" lvl="1" indent="-342900">
              <a:spcBef>
                <a:spcPct val="20000"/>
              </a:spcBef>
              <a:buFont typeface="Arial" panose="020B0604020202020204" pitchFamily="34" charset="0"/>
              <a:buChar char="•"/>
              <a:defRPr/>
            </a:pPr>
            <a:r>
              <a:rPr lang="en-US" sz="2400" dirty="0">
                <a:cs typeface="Arial" pitchFamily="34" charset="0"/>
              </a:rPr>
              <a:t>System types are pre-defined data types.</a:t>
            </a:r>
          </a:p>
          <a:p>
            <a:pPr marL="804863" lvl="1" indent="-342900">
              <a:spcBef>
                <a:spcPct val="20000"/>
              </a:spcBef>
              <a:buFont typeface="Arial" panose="020B0604020202020204" pitchFamily="34" charset="0"/>
              <a:buChar char="•"/>
              <a:defRPr/>
            </a:pPr>
            <a:r>
              <a:rPr lang="en-US" sz="2400" dirty="0">
                <a:cs typeface="Arial" pitchFamily="34" charset="0"/>
              </a:rPr>
              <a:t>Based on how compilers manage data types, software development environments can be classified into two types:</a:t>
            </a:r>
          </a:p>
          <a:p>
            <a:pPr marL="1147762" lvl="2" indent="-285750">
              <a:defRPr/>
            </a:pPr>
            <a:r>
              <a:rPr lang="en-US" sz="2400" dirty="0">
                <a:cs typeface="Arial" pitchFamily="34" charset="0"/>
              </a:rPr>
              <a:t>Loosely typed</a:t>
            </a:r>
          </a:p>
          <a:p>
            <a:pPr marL="1147762" lvl="2" indent="-285750">
              <a:defRPr/>
            </a:pPr>
            <a:r>
              <a:rPr lang="en-US" sz="2400" dirty="0">
                <a:cs typeface="Arial" pitchFamily="34" charset="0"/>
              </a:rPr>
              <a:t>Strongly typed</a:t>
            </a:r>
          </a:p>
          <a:p>
            <a:pPr marL="804863" lvl="1" indent="-342900">
              <a:spcBef>
                <a:spcPct val="20000"/>
              </a:spcBef>
              <a:buFont typeface="Arial" panose="020B0604020202020204" pitchFamily="34" charset="0"/>
              <a:buChar char="•"/>
              <a:defRPr/>
            </a:pPr>
            <a:r>
              <a:rPr lang="en-US" sz="2400" dirty="0">
                <a:cs typeface="Arial" pitchFamily="34" charset="0"/>
              </a:rPr>
              <a:t>.NET Framework provides a common set of data types called Common Type System (CTS</a:t>
            </a:r>
            <a:r>
              <a:rPr lang="en-US" sz="2400" dirty="0" smtClean="0">
                <a:cs typeface="Arial" pitchFamily="34" charset="0"/>
              </a:rPr>
              <a:t>).</a:t>
            </a:r>
          </a:p>
          <a:p>
            <a:pPr marL="804863" lvl="1" indent="-342900">
              <a:spcBef>
                <a:spcPct val="20000"/>
              </a:spcBef>
              <a:buFont typeface="Arial" panose="020B0604020202020204" pitchFamily="34" charset="0"/>
              <a:buChar char="•"/>
              <a:defRPr/>
            </a:pPr>
            <a:r>
              <a:rPr lang="en-US" sz="2400" dirty="0" smtClean="0"/>
              <a:t>Type safety is a situation where a compiler allows only those values that comply with the assigned data type to be stored in the variable</a:t>
            </a:r>
            <a:endParaRPr lang="en-US" sz="2400" dirty="0" smtClean="0">
              <a:cs typeface="Arial" pitchFamily="34" charset="0"/>
            </a:endParaRPr>
          </a:p>
          <a:p>
            <a:pPr marL="804863" lvl="1" indent="-342900">
              <a:spcBef>
                <a:spcPct val="20000"/>
              </a:spcBef>
              <a:buFont typeface="Arial" panose="020B0604020202020204" pitchFamily="34" charset="0"/>
              <a:buChar char="•"/>
              <a:defRPr/>
            </a:pPr>
            <a:endParaRPr lang="en-US" b="1" dirty="0">
              <a:latin typeface="Arial" pitchFamily="34" charset="0"/>
              <a:cs typeface="Arial" pitchFamily="34" charset="0"/>
            </a:endParaRPr>
          </a:p>
        </p:txBody>
      </p:sp>
      <p:sp>
        <p:nvSpPr>
          <p:cNvPr id="35844" name="AutoShape 20"/>
          <p:cNvSpPr>
            <a:spLocks noChangeArrowheads="1"/>
          </p:cNvSpPr>
          <p:nvPr/>
        </p:nvSpPr>
        <p:spPr bwMode="auto">
          <a:xfrm>
            <a:off x="8491537" y="5408612"/>
            <a:ext cx="1457325" cy="793750"/>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endParaRPr lang="en-US" altLang="en-US"/>
          </a:p>
        </p:txBody>
      </p:sp>
      <p:sp>
        <p:nvSpPr>
          <p:cNvPr id="35845" name="Text Box 11"/>
          <p:cNvSpPr txBox="1">
            <a:spLocks noChangeArrowheads="1"/>
          </p:cNvSpPr>
          <p:nvPr/>
        </p:nvSpPr>
        <p:spPr bwMode="auto">
          <a:xfrm>
            <a:off x="1981200" y="5438775"/>
            <a:ext cx="285678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a:spcBef>
                <a:spcPct val="50000"/>
              </a:spcBef>
            </a:pPr>
            <a:r>
              <a:rPr lang="en-US" altLang="en-US" sz="1600" dirty="0">
                <a:latin typeface="Arial" charset="0"/>
              </a:rPr>
              <a:t>Strongly typed environment</a:t>
            </a:r>
            <a:endParaRPr lang="en-US" altLang="en-US" dirty="0">
              <a:latin typeface="Arial Black" pitchFamily="34" charset="0"/>
            </a:endParaRPr>
          </a:p>
        </p:txBody>
      </p:sp>
      <p:pic>
        <p:nvPicPr>
          <p:cNvPr id="35846" name="Picture 21" descr="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5138" y="5591175"/>
            <a:ext cx="990124"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Line 22"/>
          <p:cNvSpPr>
            <a:spLocks noChangeShapeType="1"/>
          </p:cNvSpPr>
          <p:nvPr/>
        </p:nvSpPr>
        <p:spPr bwMode="auto">
          <a:xfrm>
            <a:off x="4837985" y="5770417"/>
            <a:ext cx="3394710" cy="0"/>
          </a:xfrm>
          <a:prstGeom prst="line">
            <a:avLst/>
          </a:prstGeom>
          <a:noFill/>
          <a:ln w="76200" cmpd="sng">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70335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title"/>
          </p:nvPr>
        </p:nvSpPr>
        <p:spPr/>
        <p:txBody>
          <a:bodyPr/>
          <a:lstStyle/>
          <a:p>
            <a:pPr eaLnBrk="1" hangingPunct="1"/>
            <a:r>
              <a:rPr lang="en-GB" altLang="en-US" dirty="0" smtClean="0"/>
              <a:t>Declaring and Assigning Variables</a:t>
            </a:r>
            <a:br>
              <a:rPr lang="en-GB" altLang="en-US" dirty="0" smtClean="0"/>
            </a:br>
            <a:r>
              <a:rPr lang="en-GB" altLang="en-US" dirty="0"/>
              <a:t/>
            </a:r>
            <a:br>
              <a:rPr lang="en-GB" altLang="en-US" dirty="0"/>
            </a:br>
            <a:endParaRPr lang="en-US" altLang="en-US" dirty="0" smtClean="0"/>
          </a:p>
        </p:txBody>
      </p:sp>
      <p:sp>
        <p:nvSpPr>
          <p:cNvPr id="18" name="AutoShape 3"/>
          <p:cNvSpPr>
            <a:spLocks noChangeArrowheads="1"/>
          </p:cNvSpPr>
          <p:nvPr/>
        </p:nvSpPr>
        <p:spPr bwMode="auto">
          <a:xfrm>
            <a:off x="892232" y="1331670"/>
            <a:ext cx="10629900" cy="1985962"/>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sz="1600" b="0" dirty="0" err="1">
                <a:solidFill>
                  <a:schemeClr val="bg1"/>
                </a:solidFill>
                <a:cs typeface="Arial" charset="0"/>
              </a:rPr>
              <a:t>DataType</a:t>
            </a:r>
            <a:r>
              <a:rPr lang="en-US" sz="1600" b="0" dirty="0">
                <a:solidFill>
                  <a:schemeClr val="bg1"/>
                </a:solidFill>
                <a:cs typeface="Arial" charset="0"/>
              </a:rPr>
              <a:t> </a:t>
            </a:r>
            <a:r>
              <a:rPr lang="en-US" sz="1600" b="0" dirty="0" err="1">
                <a:solidFill>
                  <a:schemeClr val="bg1"/>
                </a:solidFill>
                <a:cs typeface="Arial" charset="0"/>
              </a:rPr>
              <a:t>variableName</a:t>
            </a:r>
            <a:r>
              <a:rPr lang="en-US" sz="1600" b="0" dirty="0">
                <a:solidFill>
                  <a:schemeClr val="bg1"/>
                </a:solidFill>
                <a:cs typeface="Arial" charset="0"/>
              </a:rPr>
              <a:t>;</a:t>
            </a:r>
            <a:endParaRPr lang="en-GB" sz="1600" b="0" dirty="0">
              <a:solidFill>
                <a:schemeClr val="bg1"/>
              </a:solidFill>
              <a:cs typeface="Arial" charset="0"/>
            </a:endParaRPr>
          </a:p>
          <a:p>
            <a:pPr>
              <a:defRPr/>
            </a:pPr>
            <a:r>
              <a:rPr lang="en-US" sz="1600" b="0" dirty="0">
                <a:solidFill>
                  <a:schemeClr val="bg1"/>
                </a:solidFill>
                <a:cs typeface="Arial" charset="0"/>
              </a:rPr>
              <a:t>…</a:t>
            </a:r>
            <a:endParaRPr lang="en-GB" sz="1600" b="0" dirty="0">
              <a:solidFill>
                <a:schemeClr val="bg1"/>
              </a:solidFill>
              <a:cs typeface="Arial" charset="0"/>
            </a:endParaRPr>
          </a:p>
          <a:p>
            <a:pPr>
              <a:defRPr/>
            </a:pPr>
            <a:r>
              <a:rPr lang="en-US" sz="1600" b="0" dirty="0" err="1">
                <a:solidFill>
                  <a:schemeClr val="bg1"/>
                </a:solidFill>
                <a:cs typeface="Arial" charset="0"/>
              </a:rPr>
              <a:t>DataType</a:t>
            </a:r>
            <a:r>
              <a:rPr lang="en-US" sz="1600" b="0" dirty="0">
                <a:solidFill>
                  <a:schemeClr val="bg1"/>
                </a:solidFill>
                <a:cs typeface="Arial" charset="0"/>
              </a:rPr>
              <a:t> variableName1, variableName2;</a:t>
            </a:r>
          </a:p>
          <a:p>
            <a:pPr>
              <a:defRPr/>
            </a:pPr>
            <a:r>
              <a:rPr lang="en-US" sz="1600" b="0" dirty="0">
                <a:solidFill>
                  <a:schemeClr val="bg1"/>
                </a:solidFill>
                <a:cs typeface="Arial" charset="0"/>
              </a:rPr>
              <a:t>…</a:t>
            </a:r>
          </a:p>
          <a:p>
            <a:pPr>
              <a:defRPr/>
            </a:pPr>
            <a:r>
              <a:rPr lang="en-US" sz="1600" b="0" dirty="0" err="1">
                <a:solidFill>
                  <a:schemeClr val="bg1"/>
                </a:solidFill>
                <a:cs typeface="Arial" charset="0"/>
              </a:rPr>
              <a:t>DataType</a:t>
            </a:r>
            <a:r>
              <a:rPr lang="en-US" sz="1600" b="0" dirty="0">
                <a:solidFill>
                  <a:schemeClr val="bg1"/>
                </a:solidFill>
                <a:cs typeface="Arial" charset="0"/>
              </a:rPr>
              <a:t> </a:t>
            </a:r>
            <a:r>
              <a:rPr lang="en-US" sz="1600" b="0" dirty="0" err="1">
                <a:solidFill>
                  <a:schemeClr val="bg1"/>
                </a:solidFill>
                <a:cs typeface="Arial" charset="0"/>
              </a:rPr>
              <a:t>variableName</a:t>
            </a:r>
            <a:r>
              <a:rPr lang="en-US" sz="1600" b="0" dirty="0">
                <a:solidFill>
                  <a:schemeClr val="bg1"/>
                </a:solidFill>
                <a:cs typeface="Arial" charset="0"/>
              </a:rPr>
              <a:t> = new </a:t>
            </a:r>
            <a:r>
              <a:rPr lang="en-US" sz="1600" b="0" dirty="0" err="1">
                <a:solidFill>
                  <a:schemeClr val="bg1"/>
                </a:solidFill>
                <a:cs typeface="Arial" charset="0"/>
              </a:rPr>
              <a:t>DataType</a:t>
            </a:r>
            <a:r>
              <a:rPr lang="en-US" sz="1600" b="0" dirty="0">
                <a:solidFill>
                  <a:schemeClr val="bg1"/>
                </a:solidFill>
                <a:cs typeface="Arial" charset="0"/>
              </a:rPr>
              <a:t>();</a:t>
            </a:r>
            <a:endParaRPr lang="en-GB" sz="1600" b="0" dirty="0">
              <a:solidFill>
                <a:schemeClr val="bg1"/>
              </a:solidFill>
              <a:cs typeface="Arial" charset="0"/>
            </a:endParaRPr>
          </a:p>
        </p:txBody>
      </p:sp>
      <p:sp>
        <p:nvSpPr>
          <p:cNvPr id="20" name="AutoShape 25"/>
          <p:cNvSpPr>
            <a:spLocks noChangeArrowheads="1"/>
          </p:cNvSpPr>
          <p:nvPr/>
        </p:nvSpPr>
        <p:spPr bwMode="auto">
          <a:xfrm>
            <a:off x="379356" y="1114183"/>
            <a:ext cx="10711339" cy="434975"/>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marL="231775" indent="-231775">
              <a:buSzPct val="80000"/>
              <a:defRPr/>
            </a:pPr>
            <a:r>
              <a:rPr lang="en-US" b="1" dirty="0">
                <a:solidFill>
                  <a:schemeClr val="bg1"/>
                </a:solidFill>
                <a:cs typeface="Arial" charset="0"/>
              </a:rPr>
              <a:t>Before you can use a variable, you must declare it</a:t>
            </a:r>
            <a:endParaRPr lang="en-GB" b="1" dirty="0">
              <a:solidFill>
                <a:schemeClr val="bg1"/>
              </a:solidFill>
              <a:cs typeface="Arial" charset="0"/>
            </a:endParaRPr>
          </a:p>
        </p:txBody>
      </p:sp>
      <p:sp>
        <p:nvSpPr>
          <p:cNvPr id="22" name="AutoShape 3"/>
          <p:cNvSpPr>
            <a:spLocks noChangeArrowheads="1"/>
          </p:cNvSpPr>
          <p:nvPr/>
        </p:nvSpPr>
        <p:spPr bwMode="auto">
          <a:xfrm>
            <a:off x="811356" y="3809302"/>
            <a:ext cx="10710776" cy="1428750"/>
          </a:xfrm>
          <a:prstGeom prst="roundRect">
            <a:avLst>
              <a:gd name="adj" fmla="val 7093"/>
            </a:avLst>
          </a:prstGeom>
          <a:solidFill>
            <a:srgbClr val="F6F7EB"/>
          </a:solidFill>
          <a:ln w="9525" algn="ctr">
            <a:solidFill>
              <a:srgbClr val="808080"/>
            </a:solidFill>
            <a:round/>
            <a:headEnd/>
            <a:tailEnd/>
          </a:ln>
          <a:effectLst>
            <a:outerShdw dist="35921" dir="2700000" algn="ctr" rotWithShape="0">
              <a:schemeClr val="bg2"/>
            </a:outerShdw>
          </a:effectLst>
        </p:spPr>
        <p:txBody>
          <a:bodyPr anchor="ctr"/>
          <a:lstStyle/>
          <a:p>
            <a:pPr>
              <a:defRPr/>
            </a:pPr>
            <a:r>
              <a:rPr lang="en-US" dirty="0" err="1">
                <a:solidFill>
                  <a:schemeClr val="bg1"/>
                </a:solidFill>
                <a:cs typeface="Arial" charset="0"/>
              </a:rPr>
              <a:t>variableName</a:t>
            </a:r>
            <a:r>
              <a:rPr lang="en-US" dirty="0">
                <a:solidFill>
                  <a:schemeClr val="bg1"/>
                </a:solidFill>
                <a:cs typeface="Arial" charset="0"/>
              </a:rPr>
              <a:t> = Value;</a:t>
            </a:r>
            <a:endParaRPr lang="en-GB" dirty="0">
              <a:solidFill>
                <a:schemeClr val="bg1"/>
              </a:solidFill>
              <a:cs typeface="Arial" charset="0"/>
            </a:endParaRPr>
          </a:p>
          <a:p>
            <a:pPr>
              <a:defRPr/>
            </a:pPr>
            <a:r>
              <a:rPr lang="en-US" dirty="0">
                <a:solidFill>
                  <a:schemeClr val="bg1"/>
                </a:solidFill>
                <a:cs typeface="Arial" charset="0"/>
              </a:rPr>
              <a:t>…</a:t>
            </a:r>
            <a:endParaRPr lang="en-GB" dirty="0">
              <a:solidFill>
                <a:schemeClr val="bg1"/>
              </a:solidFill>
              <a:cs typeface="Arial" charset="0"/>
            </a:endParaRPr>
          </a:p>
          <a:p>
            <a:pPr>
              <a:defRPr/>
            </a:pPr>
            <a:r>
              <a:rPr lang="en-US" dirty="0" err="1">
                <a:solidFill>
                  <a:schemeClr val="bg1"/>
                </a:solidFill>
                <a:cs typeface="Arial" charset="0"/>
              </a:rPr>
              <a:t>DataType</a:t>
            </a:r>
            <a:r>
              <a:rPr lang="en-US" dirty="0">
                <a:solidFill>
                  <a:schemeClr val="bg1"/>
                </a:solidFill>
                <a:cs typeface="Arial" charset="0"/>
              </a:rPr>
              <a:t> </a:t>
            </a:r>
            <a:r>
              <a:rPr lang="en-US" dirty="0" err="1">
                <a:solidFill>
                  <a:schemeClr val="bg1"/>
                </a:solidFill>
                <a:cs typeface="Arial" charset="0"/>
              </a:rPr>
              <a:t>variableName</a:t>
            </a:r>
            <a:r>
              <a:rPr lang="en-US" dirty="0">
                <a:solidFill>
                  <a:schemeClr val="bg1"/>
                </a:solidFill>
                <a:cs typeface="Arial" charset="0"/>
              </a:rPr>
              <a:t> = Value;</a:t>
            </a:r>
          </a:p>
        </p:txBody>
      </p:sp>
      <p:sp>
        <p:nvSpPr>
          <p:cNvPr id="21" name="AutoShape 25"/>
          <p:cNvSpPr>
            <a:spLocks noChangeArrowheads="1"/>
          </p:cNvSpPr>
          <p:nvPr/>
        </p:nvSpPr>
        <p:spPr bwMode="auto">
          <a:xfrm>
            <a:off x="428625" y="3544622"/>
            <a:ext cx="10711339" cy="501650"/>
          </a:xfrm>
          <a:prstGeom prst="roundRect">
            <a:avLst>
              <a:gd name="adj" fmla="val 4167"/>
            </a:avLst>
          </a:prstGeom>
          <a:gradFill rotWithShape="1">
            <a:gsLst>
              <a:gs pos="0">
                <a:srgbClr val="EEEFD7"/>
              </a:gs>
              <a:gs pos="100000">
                <a:srgbClr val="D5D69C"/>
              </a:gs>
            </a:gsLst>
            <a:lin ang="2700000" scaled="1"/>
          </a:gradFill>
          <a:ln w="9525" algn="ctr">
            <a:solidFill>
              <a:srgbClr val="4D4D4D"/>
            </a:solidFill>
            <a:round/>
            <a:headEnd/>
            <a:tailEnd/>
          </a:ln>
          <a:effectLst>
            <a:outerShdw dist="35921" dir="2700000" algn="ctr" rotWithShape="0">
              <a:srgbClr val="5F5F5F">
                <a:alpha val="50000"/>
              </a:srgbClr>
            </a:outerShdw>
          </a:effectLst>
        </p:spPr>
        <p:txBody>
          <a:bodyPr tIns="91440" bIns="91440" anchor="ctr"/>
          <a:lstStyle/>
          <a:p>
            <a:pPr>
              <a:defRPr/>
            </a:pPr>
            <a:r>
              <a:rPr lang="en-US" b="1" dirty="0">
                <a:solidFill>
                  <a:schemeClr val="bg1"/>
                </a:solidFill>
                <a:cs typeface="Arial" charset="0"/>
              </a:rPr>
              <a:t>After you declare a variable, you can assign a value to it</a:t>
            </a:r>
            <a:endParaRPr lang="en-GB" b="1" dirty="0">
              <a:solidFill>
                <a:schemeClr val="bg1"/>
              </a:solidFill>
              <a:cs typeface="Arial" charset="0"/>
            </a:endParaRPr>
          </a:p>
        </p:txBody>
      </p:sp>
      <p:sp>
        <p:nvSpPr>
          <p:cNvPr id="8199" name="Rectangle 6"/>
          <p:cNvSpPr>
            <a:spLocks noChangeArrowheads="1"/>
          </p:cNvSpPr>
          <p:nvPr/>
        </p:nvSpPr>
        <p:spPr bwMode="auto">
          <a:xfrm>
            <a:off x="857596" y="5306687"/>
            <a:ext cx="66975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r>
              <a:rPr lang="en-US" altLang="en-US" dirty="0">
                <a:latin typeface="+mn-lt"/>
              </a:rPr>
              <a:t>NOTE: </a:t>
            </a:r>
            <a:r>
              <a:rPr lang="en-US" altLang="en-US" b="0" dirty="0">
                <a:latin typeface="+mn-lt"/>
              </a:rPr>
              <a:t>Variable name is known as an </a:t>
            </a:r>
            <a:r>
              <a:rPr lang="en-US" altLang="en-US" dirty="0">
                <a:latin typeface="+mn-lt"/>
              </a:rPr>
              <a:t>identifier</a:t>
            </a:r>
            <a:r>
              <a:rPr lang="en-US" altLang="en-US" b="0" dirty="0">
                <a:latin typeface="+mn-lt"/>
              </a:rPr>
              <a:t>. Identifiers must:</a:t>
            </a:r>
            <a:endParaRPr lang="en-GB" altLang="en-US" b="0" dirty="0">
              <a:latin typeface="+mn-lt"/>
            </a:endParaRPr>
          </a:p>
        </p:txBody>
      </p:sp>
      <p:sp>
        <p:nvSpPr>
          <p:cNvPr id="8200" name="Rectangle 7"/>
          <p:cNvSpPr>
            <a:spLocks noChangeArrowheads="1"/>
          </p:cNvSpPr>
          <p:nvPr/>
        </p:nvSpPr>
        <p:spPr bwMode="auto">
          <a:xfrm>
            <a:off x="1103883" y="5646046"/>
            <a:ext cx="9959103" cy="12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Verdana" pitchFamily="34" charset="0"/>
                <a:cs typeface="Arial" pitchFamily="34" charset="0"/>
              </a:defRPr>
            </a:lvl1pPr>
            <a:lvl2pPr marL="742950" indent="-285750" eaLnBrk="0" hangingPunct="0">
              <a:defRPr b="1">
                <a:solidFill>
                  <a:schemeClr val="tx1"/>
                </a:solidFill>
                <a:latin typeface="Verdana" pitchFamily="34" charset="0"/>
                <a:cs typeface="Arial" pitchFamily="34" charset="0"/>
              </a:defRPr>
            </a:lvl2pPr>
            <a:lvl3pPr marL="1143000" indent="-228600" eaLnBrk="0" hangingPunct="0">
              <a:defRPr b="1">
                <a:solidFill>
                  <a:schemeClr val="tx1"/>
                </a:solidFill>
                <a:latin typeface="Verdana" pitchFamily="34" charset="0"/>
                <a:cs typeface="Arial" pitchFamily="34" charset="0"/>
              </a:defRPr>
            </a:lvl3pPr>
            <a:lvl4pPr marL="1600200" indent="-228600" eaLnBrk="0" hangingPunct="0">
              <a:defRPr b="1">
                <a:solidFill>
                  <a:schemeClr val="tx1"/>
                </a:solidFill>
                <a:latin typeface="Verdana" pitchFamily="34" charset="0"/>
                <a:cs typeface="Arial" pitchFamily="34" charset="0"/>
              </a:defRPr>
            </a:lvl4pPr>
            <a:lvl5pPr marL="2057400" indent="-228600" eaLnBrk="0" hangingPunct="0">
              <a:defRPr b="1">
                <a:solidFill>
                  <a:schemeClr val="tx1"/>
                </a:solidFill>
                <a:latin typeface="Verdana" pitchFamily="34" charset="0"/>
                <a:cs typeface="Arial" pitchFamily="34" charset="0"/>
              </a:defRPr>
            </a:lvl5pPr>
            <a:lvl6pPr marL="2514600" indent="-228600" eaLnBrk="0" fontAlgn="base" hangingPunct="0">
              <a:spcBef>
                <a:spcPct val="0"/>
              </a:spcBef>
              <a:spcAft>
                <a:spcPct val="0"/>
              </a:spcAft>
              <a:defRPr b="1">
                <a:solidFill>
                  <a:schemeClr val="tx1"/>
                </a:solidFill>
                <a:latin typeface="Verdana" pitchFamily="34" charset="0"/>
                <a:cs typeface="Arial" pitchFamily="34" charset="0"/>
              </a:defRPr>
            </a:lvl6pPr>
            <a:lvl7pPr marL="2971800" indent="-228600" eaLnBrk="0" fontAlgn="base" hangingPunct="0">
              <a:spcBef>
                <a:spcPct val="0"/>
              </a:spcBef>
              <a:spcAft>
                <a:spcPct val="0"/>
              </a:spcAft>
              <a:defRPr b="1">
                <a:solidFill>
                  <a:schemeClr val="tx1"/>
                </a:solidFill>
                <a:latin typeface="Verdana" pitchFamily="34" charset="0"/>
                <a:cs typeface="Arial" pitchFamily="34" charset="0"/>
              </a:defRPr>
            </a:lvl7pPr>
            <a:lvl8pPr marL="3429000" indent="-228600" eaLnBrk="0" fontAlgn="base" hangingPunct="0">
              <a:spcBef>
                <a:spcPct val="0"/>
              </a:spcBef>
              <a:spcAft>
                <a:spcPct val="0"/>
              </a:spcAft>
              <a:defRPr b="1">
                <a:solidFill>
                  <a:schemeClr val="tx1"/>
                </a:solidFill>
                <a:latin typeface="Verdana" pitchFamily="34" charset="0"/>
                <a:cs typeface="Arial" pitchFamily="34" charset="0"/>
              </a:defRPr>
            </a:lvl8pPr>
            <a:lvl9pPr marL="3886200" indent="-228600" eaLnBrk="0" fontAlgn="base" hangingPunct="0">
              <a:spcBef>
                <a:spcPct val="0"/>
              </a:spcBef>
              <a:spcAft>
                <a:spcPct val="0"/>
              </a:spcAft>
              <a:defRPr b="1">
                <a:solidFill>
                  <a:schemeClr val="tx1"/>
                </a:solidFill>
                <a:latin typeface="Verdana" pitchFamily="34" charset="0"/>
                <a:cs typeface="Arial" pitchFamily="34" charset="0"/>
              </a:defRPr>
            </a:lvl9pPr>
          </a:lstStyle>
          <a:p>
            <a:pPr eaLnBrk="1" hangingPunct="1">
              <a:buFont typeface="Arial" pitchFamily="34" charset="0"/>
              <a:buChar char="•"/>
            </a:pPr>
            <a:r>
              <a:rPr lang="en-US" altLang="en-US" sz="2400" b="0" dirty="0" smtClean="0">
                <a:latin typeface="+mn-lt"/>
              </a:rPr>
              <a:t> Only </a:t>
            </a:r>
            <a:r>
              <a:rPr lang="en-US" altLang="en-US" sz="2400" b="0" dirty="0">
                <a:latin typeface="+mn-lt"/>
              </a:rPr>
              <a:t>contain letters, digits, and underscore characters</a:t>
            </a:r>
            <a:endParaRPr lang="en-GB" altLang="en-US" sz="2400" b="0" dirty="0">
              <a:latin typeface="+mn-lt"/>
            </a:endParaRPr>
          </a:p>
          <a:p>
            <a:pPr eaLnBrk="1" hangingPunct="1">
              <a:spcBef>
                <a:spcPts val="200"/>
              </a:spcBef>
              <a:spcAft>
                <a:spcPts val="200"/>
              </a:spcAft>
              <a:buFont typeface="Arial" pitchFamily="34" charset="0"/>
              <a:buChar char="•"/>
            </a:pPr>
            <a:r>
              <a:rPr lang="en-US" altLang="en-US" sz="2400" b="0" dirty="0" smtClean="0">
                <a:latin typeface="+mn-lt"/>
              </a:rPr>
              <a:t> Start </a:t>
            </a:r>
            <a:r>
              <a:rPr lang="en-US" altLang="en-US" sz="2400" b="0" dirty="0">
                <a:latin typeface="+mn-lt"/>
              </a:rPr>
              <a:t>with a letter or an underscore</a:t>
            </a:r>
            <a:endParaRPr lang="en-GB" altLang="en-US" sz="2400" b="0" dirty="0">
              <a:latin typeface="+mn-lt"/>
            </a:endParaRPr>
          </a:p>
          <a:p>
            <a:pPr eaLnBrk="1" hangingPunct="1">
              <a:buFont typeface="Arial" pitchFamily="34" charset="0"/>
              <a:buChar char="•"/>
            </a:pPr>
            <a:r>
              <a:rPr lang="en-US" altLang="en-US" sz="2400" b="0" dirty="0" smtClean="0">
                <a:latin typeface="+mn-lt"/>
              </a:rPr>
              <a:t> Not </a:t>
            </a:r>
            <a:r>
              <a:rPr lang="en-US" altLang="en-US" sz="2400" b="0" dirty="0">
                <a:latin typeface="+mn-lt"/>
              </a:rPr>
              <a:t>be one of the keywords that C# reserves for its own use </a:t>
            </a:r>
            <a:endParaRPr lang="en-GB" altLang="en-US" sz="2400" b="0" dirty="0">
              <a:latin typeface="+mn-lt"/>
            </a:endParaRPr>
          </a:p>
        </p:txBody>
      </p:sp>
    </p:spTree>
    <p:extLst>
      <p:ext uri="{BB962C8B-B14F-4D97-AF65-F5344CB8AC3E}">
        <p14:creationId xmlns:p14="http://schemas.microsoft.com/office/powerpoint/2010/main" val="2552514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152400"/>
            <a:ext cx="11799190" cy="894996"/>
          </a:xfrm>
        </p:spPr>
        <p:txBody>
          <a:bodyPr/>
          <a:lstStyle/>
          <a:p>
            <a:r>
              <a:rPr lang="en-US" altLang="en-US" dirty="0" smtClean="0"/>
              <a:t>Primary Types</a:t>
            </a:r>
            <a:endParaRPr lang="en-IN" altLang="en-US" dirty="0" smtClean="0"/>
          </a:p>
        </p:txBody>
      </p:sp>
      <p:sp>
        <p:nvSpPr>
          <p:cNvPr id="39939" name="Rectangle 2"/>
          <p:cNvSpPr>
            <a:spLocks noGrp="1" noChangeArrowheads="1"/>
          </p:cNvSpPr>
          <p:nvPr>
            <p:ph idx="1"/>
          </p:nvPr>
        </p:nvSpPr>
        <p:spPr>
          <a:xfrm>
            <a:off x="304800" y="762000"/>
            <a:ext cx="11799191" cy="5379314"/>
          </a:xfrm>
        </p:spPr>
        <p:txBody>
          <a:bodyPr/>
          <a:lstStyle/>
          <a:p>
            <a:pPr>
              <a:spcBef>
                <a:spcPct val="20000"/>
              </a:spcBef>
            </a:pPr>
            <a:r>
              <a:rPr lang="en-US" altLang="en-US" sz="2800" dirty="0" smtClean="0">
                <a:latin typeface="+mn-lt"/>
                <a:cs typeface="Arial" charset="0"/>
              </a:rPr>
              <a:t>What are Value Types?</a:t>
            </a:r>
          </a:p>
          <a:p>
            <a:pPr marL="804863" lvl="1" indent="-342900">
              <a:spcBef>
                <a:spcPct val="20000"/>
              </a:spcBef>
              <a:buFont typeface="Arial" panose="020B0604020202020204" pitchFamily="34" charset="0"/>
              <a:buChar char="•"/>
            </a:pPr>
            <a:r>
              <a:rPr lang="en-US" altLang="en-US" sz="2400" dirty="0" smtClean="0">
                <a:cs typeface="Arial" charset="0"/>
              </a:rPr>
              <a:t>Value types are types that contain the actual data assigned to them instead of a reference to the data.</a:t>
            </a:r>
          </a:p>
          <a:p>
            <a:pPr marL="804863" lvl="1" indent="-342900">
              <a:spcBef>
                <a:spcPct val="20000"/>
              </a:spcBef>
              <a:buFont typeface="Arial" panose="020B0604020202020204" pitchFamily="34" charset="0"/>
              <a:buChar char="•"/>
            </a:pPr>
            <a:r>
              <a:rPr lang="en-US" altLang="en-US" sz="2400" dirty="0" smtClean="0">
                <a:cs typeface="Arial" charset="0"/>
              </a:rPr>
              <a:t>There are two types of value types:</a:t>
            </a:r>
          </a:p>
          <a:p>
            <a:pPr marL="1204912" lvl="2" indent="-342900"/>
            <a:r>
              <a:rPr lang="en-US" altLang="en-US" sz="2400" dirty="0" smtClean="0">
                <a:cs typeface="Arial" charset="0"/>
              </a:rPr>
              <a:t>Built-in types: These are also referred to as simple or primitive value types. Some of the built-in types are:</a:t>
            </a:r>
          </a:p>
          <a:p>
            <a:pPr marL="1549400" lvl="3" indent="-342900">
              <a:buFont typeface="Arial" panose="020B0604020202020204" pitchFamily="34" charset="0"/>
              <a:buChar char="•"/>
            </a:pPr>
            <a:r>
              <a:rPr lang="en-US" altLang="en-US" sz="2400" dirty="0" err="1" smtClean="0">
                <a:cs typeface="Arial" charset="0"/>
              </a:rPr>
              <a:t>System.Char</a:t>
            </a:r>
            <a:endParaRPr lang="en-US" altLang="en-US" sz="2400" dirty="0" smtClean="0">
              <a:cs typeface="Arial" charset="0"/>
            </a:endParaRPr>
          </a:p>
          <a:p>
            <a:pPr marL="1549400" lvl="3" indent="-342900">
              <a:buFont typeface="Arial" panose="020B0604020202020204" pitchFamily="34" charset="0"/>
              <a:buChar char="•"/>
            </a:pPr>
            <a:r>
              <a:rPr lang="en-US" altLang="en-US" sz="2400" dirty="0" smtClean="0">
                <a:cs typeface="Arial" charset="0"/>
              </a:rPr>
              <a:t>System.Int32</a:t>
            </a:r>
          </a:p>
          <a:p>
            <a:pPr marL="1549400" lvl="3" indent="-342900">
              <a:buFont typeface="Arial" panose="020B0604020202020204" pitchFamily="34" charset="0"/>
              <a:buChar char="•"/>
            </a:pPr>
            <a:r>
              <a:rPr lang="en-US" altLang="en-US" sz="2400" dirty="0" err="1" smtClean="0">
                <a:cs typeface="Arial" charset="0"/>
              </a:rPr>
              <a:t>System.Single</a:t>
            </a:r>
            <a:r>
              <a:rPr lang="en-US" altLang="en-US" sz="2400" dirty="0" smtClean="0">
                <a:cs typeface="Arial" charset="0"/>
              </a:rPr>
              <a:t> </a:t>
            </a:r>
          </a:p>
          <a:p>
            <a:pPr marL="1204912" lvl="2" indent="-342900"/>
            <a:r>
              <a:rPr lang="en-US" altLang="en-US" sz="2400" dirty="0" smtClean="0">
                <a:cs typeface="Arial" charset="0"/>
              </a:rPr>
              <a:t>User-defined value types: These are custom value types that make the .NET Framework fully extensible. Some of the user-defined value types are:</a:t>
            </a:r>
          </a:p>
          <a:p>
            <a:pPr marL="1549400" lvl="3" indent="-342900">
              <a:buFont typeface="Arial" panose="020B0604020202020204" pitchFamily="34" charset="0"/>
              <a:buChar char="•"/>
            </a:pPr>
            <a:r>
              <a:rPr lang="en-US" altLang="en-US" sz="2400" dirty="0" smtClean="0">
                <a:cs typeface="Arial" charset="0"/>
              </a:rPr>
              <a:t>Structure</a:t>
            </a:r>
          </a:p>
          <a:p>
            <a:pPr marL="1549400" lvl="3" indent="-342900">
              <a:buFont typeface="Arial" panose="020B0604020202020204" pitchFamily="34" charset="0"/>
              <a:buChar char="•"/>
            </a:pPr>
            <a:r>
              <a:rPr lang="en-US" altLang="en-US" sz="2400" dirty="0" smtClean="0">
                <a:cs typeface="Arial" charset="0"/>
              </a:rPr>
              <a:t>Constant</a:t>
            </a:r>
          </a:p>
          <a:p>
            <a:pPr marL="1549400" lvl="3" indent="-342900">
              <a:buFont typeface="Arial" panose="020B0604020202020204" pitchFamily="34" charset="0"/>
              <a:buChar char="•"/>
            </a:pPr>
            <a:r>
              <a:rPr lang="en-US" altLang="en-US" sz="2400" dirty="0" smtClean="0">
                <a:cs typeface="Arial" charset="0"/>
              </a:rPr>
              <a:t>Enumeration</a:t>
            </a:r>
          </a:p>
        </p:txBody>
      </p:sp>
    </p:spTree>
    <p:extLst>
      <p:ext uri="{BB962C8B-B14F-4D97-AF65-F5344CB8AC3E}">
        <p14:creationId xmlns:p14="http://schemas.microsoft.com/office/powerpoint/2010/main" val="3175531530"/>
      </p:ext>
    </p:extLst>
  </p:cSld>
  <p:clrMapOvr>
    <a:masterClrMapping/>
  </p:clrMapOvr>
  <p:timing>
    <p:tnLst>
      <p:par>
        <p:cTn id="1" dur="indefinite" restart="never" nodeType="tmRoot"/>
      </p:par>
    </p:tnLst>
  </p:timing>
</p:sld>
</file>

<file path=ppt/theme/theme1.xml><?xml version="1.0" encoding="utf-8"?>
<a:theme xmlns:a="http://schemas.openxmlformats.org/drawingml/2006/main" name="Build_Template_16x9">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2E506D9C0288448950D5641B486D044" ma:contentTypeVersion="0" ma:contentTypeDescription="Create a new document." ma:contentTypeScope="" ma:versionID="d30f30c4119a4cc08797ccd714b03db9">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20EC566F-059B-4EE5-BC6E-49C128EA1251}"/>
</file>

<file path=customXml/itemProps2.xml><?xml version="1.0" encoding="utf-8"?>
<ds:datastoreItem xmlns:ds="http://schemas.openxmlformats.org/officeDocument/2006/customXml" ds:itemID="{CF06C7F0-C134-4F91-AE0B-FD6BB11F00F5}"/>
</file>

<file path=customXml/itemProps3.xml><?xml version="1.0" encoding="utf-8"?>
<ds:datastoreItem xmlns:ds="http://schemas.openxmlformats.org/officeDocument/2006/customXml" ds:itemID="{E9FD464E-13BD-493A-AA27-88DDE7B7BBD7}"/>
</file>

<file path=docProps/app.xml><?xml version="1.0" encoding="utf-8"?>
<Properties xmlns="http://schemas.openxmlformats.org/officeDocument/2006/extended-properties" xmlns:vt="http://schemas.openxmlformats.org/officeDocument/2006/docPropsVTypes">
  <Template/>
  <TotalTime>423</TotalTime>
  <Words>6473</Words>
  <Application>Microsoft Office PowerPoint</Application>
  <PresentationFormat>Custom</PresentationFormat>
  <Paragraphs>939</Paragraphs>
  <Slides>50</Slides>
  <Notes>31</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Build_Template_16x9</vt:lpstr>
      <vt:lpstr>Rationale</vt:lpstr>
      <vt:lpstr>Topics</vt:lpstr>
      <vt:lpstr>The Purpose of C#</vt:lpstr>
      <vt:lpstr>What Are Variables?</vt:lpstr>
      <vt:lpstr>What Are Data Types?</vt:lpstr>
      <vt:lpstr>Common Type System-CTS</vt:lpstr>
      <vt:lpstr>System Types</vt:lpstr>
      <vt:lpstr>Declaring and Assigning Variables  </vt:lpstr>
      <vt:lpstr>Primary Types</vt:lpstr>
      <vt:lpstr>Value Types-Properties</vt:lpstr>
      <vt:lpstr>Primary Types</vt:lpstr>
      <vt:lpstr>Reference Types-Properties</vt:lpstr>
      <vt:lpstr>Boxing and Unboxing</vt:lpstr>
      <vt:lpstr>Examples</vt:lpstr>
      <vt:lpstr>Common Language Specifications-CLS</vt:lpstr>
      <vt:lpstr>Significance of namespaces</vt:lpstr>
      <vt:lpstr>Fully Qualified name </vt:lpstr>
      <vt:lpstr>What Is Variable Scope?</vt:lpstr>
      <vt:lpstr>Converting a Value to a Different Data Type</vt:lpstr>
      <vt:lpstr>Read-Only Variables and Constants</vt:lpstr>
      <vt:lpstr>Just a Minute</vt:lpstr>
      <vt:lpstr>Just a Minute</vt:lpstr>
      <vt:lpstr>Just a Minute</vt:lpstr>
      <vt:lpstr>Just a Minute</vt:lpstr>
      <vt:lpstr>What Is an Expression?</vt:lpstr>
      <vt:lpstr>What Are Operators?</vt:lpstr>
      <vt:lpstr>Specifying Operator Precedence</vt:lpstr>
      <vt:lpstr>Best Practices for Performing String Concatenation</vt:lpstr>
      <vt:lpstr>Best Practices for Commenting C# Applications  </vt:lpstr>
      <vt:lpstr>What Is an Array?</vt:lpstr>
      <vt:lpstr>Creating and Initializing Arrays</vt:lpstr>
      <vt:lpstr>Common Properties and Methods Exposed by Arrays</vt:lpstr>
      <vt:lpstr>Accessing Data in an Array</vt:lpstr>
      <vt:lpstr>Just a Minute</vt:lpstr>
      <vt:lpstr>Just a Minute</vt:lpstr>
      <vt:lpstr>Using Decision Statements</vt:lpstr>
      <vt:lpstr>Using One-Way If Statements</vt:lpstr>
      <vt:lpstr>Using Either-Or If Statements </vt:lpstr>
      <vt:lpstr>Using Multiple-Outcome If Statements</vt:lpstr>
      <vt:lpstr>Using the Switch Statement</vt:lpstr>
      <vt:lpstr>Guidelines for Choosing a Decision Construct</vt:lpstr>
      <vt:lpstr>Using Iteration Statements</vt:lpstr>
      <vt:lpstr>Types of Iteration Statements</vt:lpstr>
      <vt:lpstr>Using the While Statement</vt:lpstr>
      <vt:lpstr>Using the Do Statement</vt:lpstr>
      <vt:lpstr>Using the For Statement</vt:lpstr>
      <vt:lpstr>Break and Continue Statements</vt:lpstr>
      <vt:lpstr>Just a Minute</vt:lpstr>
      <vt:lpstr>Just a Minute</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Dinoop Unnikrishnan</dc:creator>
  <cp:lastModifiedBy>Dinoop Unnikrishnan</cp:lastModifiedBy>
  <cp:revision>54</cp:revision>
  <dcterms:created xsi:type="dcterms:W3CDTF">2015-03-19T06:19:49Z</dcterms:created>
  <dcterms:modified xsi:type="dcterms:W3CDTF">2015-06-18T05:08:39Z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0x01010022E506D9C0288448950D5641B486D044</vt:lpwstr>
  </property>
</Properties>
</file>