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customXml/itemProps1.xml" ContentType="application/vnd.openxmlformats-officedocument.customXmlPropertie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Default Extension="wmf" ContentType="image/x-wmf"/>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8" r:id="rId2"/>
    <p:sldId id="257" r:id="rId3"/>
    <p:sldId id="265" r:id="rId4"/>
    <p:sldId id="261" r:id="rId5"/>
    <p:sldId id="262" r:id="rId6"/>
    <p:sldId id="259" r:id="rId7"/>
    <p:sldId id="266" r:id="rId8"/>
    <p:sldId id="267" r:id="rId9"/>
    <p:sldId id="268" r:id="rId10"/>
    <p:sldId id="269" r:id="rId11"/>
    <p:sldId id="260" r:id="rId12"/>
    <p:sldId id="263" r:id="rId13"/>
    <p:sldId id="270" r:id="rId14"/>
    <p:sldId id="288" r:id="rId15"/>
    <p:sldId id="293" r:id="rId16"/>
    <p:sldId id="294" r:id="rId17"/>
    <p:sldId id="295" r:id="rId18"/>
    <p:sldId id="290" r:id="rId19"/>
    <p:sldId id="296" r:id="rId20"/>
    <p:sldId id="291" r:id="rId21"/>
    <p:sldId id="297" r:id="rId22"/>
    <p:sldId id="299" r:id="rId23"/>
    <p:sldId id="292" r:id="rId24"/>
    <p:sldId id="274" r:id="rId25"/>
    <p:sldId id="275" r:id="rId26"/>
    <p:sldId id="276" r:id="rId27"/>
    <p:sldId id="277" r:id="rId28"/>
    <p:sldId id="304" r:id="rId29"/>
    <p:sldId id="305" r:id="rId30"/>
    <p:sldId id="278" r:id="rId31"/>
    <p:sldId id="279" r:id="rId32"/>
    <p:sldId id="280" r:id="rId33"/>
    <p:sldId id="281" r:id="rId34"/>
    <p:sldId id="282" r:id="rId35"/>
    <p:sldId id="284" r:id="rId36"/>
    <p:sldId id="285" r:id="rId37"/>
    <p:sldId id="286" r:id="rId38"/>
    <p:sldId id="287" r:id="rId39"/>
    <p:sldId id="300" r:id="rId40"/>
    <p:sldId id="301" r:id="rId41"/>
    <p:sldId id="334" r:id="rId42"/>
    <p:sldId id="302" r:id="rId43"/>
    <p:sldId id="319" r:id="rId44"/>
    <p:sldId id="320" r:id="rId45"/>
    <p:sldId id="321" r:id="rId46"/>
    <p:sldId id="322" r:id="rId47"/>
    <p:sldId id="330" r:id="rId48"/>
    <p:sldId id="331" r:id="rId49"/>
    <p:sldId id="306" r:id="rId50"/>
    <p:sldId id="307" r:id="rId51"/>
    <p:sldId id="308" r:id="rId52"/>
    <p:sldId id="309" r:id="rId53"/>
    <p:sldId id="310" r:id="rId54"/>
    <p:sldId id="312" r:id="rId55"/>
    <p:sldId id="313" r:id="rId56"/>
    <p:sldId id="311" r:id="rId57"/>
    <p:sldId id="314" r:id="rId58"/>
    <p:sldId id="315" r:id="rId59"/>
    <p:sldId id="316" r:id="rId60"/>
    <p:sldId id="317" r:id="rId61"/>
    <p:sldId id="324" r:id="rId62"/>
    <p:sldId id="318" r:id="rId63"/>
    <p:sldId id="323" r:id="rId64"/>
    <p:sldId id="325" r:id="rId65"/>
    <p:sldId id="326" r:id="rId66"/>
    <p:sldId id="327" r:id="rId67"/>
    <p:sldId id="329" r:id="rId68"/>
    <p:sldId id="332" r:id="rId69"/>
    <p:sldId id="333" r:id="rId70"/>
    <p:sldId id="256" r:id="rId71"/>
  </p:sldIdLst>
  <p:sldSz cx="12344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38" d="100"/>
          <a:sy n="38" d="100"/>
        </p:scale>
        <p:origin x="-1038" y="-114"/>
      </p:cViewPr>
      <p:guideLst>
        <p:guide orient="horz" pos="2160"/>
        <p:guide pos="388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openxmlformats.org/officeDocument/2006/relationships/customXml" Target="../customXml/item2.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4" Type="http://schemas.openxmlformats.org/officeDocument/2006/relationships/slide" Target="slides/slide3.xml"/><Relationship Id="rId9" Type="http://schemas.openxmlformats.org/officeDocument/2006/relationships/slide" Target="slides/slide8.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B0D723-8A7D-4E0F-9CF9-9A9181C4F0B3}" type="datetimeFigureOut">
              <a:rPr lang="en-US" smtClean="0"/>
              <a:t>6/22/2015</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9C04-D52B-4659-ACEC-19BC50E08FFA}" type="slidenum">
              <a:rPr lang="en-US" smtClean="0"/>
              <a:t>‹#›</a:t>
            </a:fld>
            <a:endParaRPr lang="en-US"/>
          </a:p>
        </p:txBody>
      </p:sp>
    </p:spTree>
    <p:extLst>
      <p:ext uri="{BB962C8B-B14F-4D97-AF65-F5344CB8AC3E}">
        <p14:creationId xmlns:p14="http://schemas.microsoft.com/office/powerpoint/2010/main" val="371753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22AD6B-0750-42C7-B3A4-5448E34FDEC6}" type="slidenum">
              <a:rPr lang="en-US" altLang="en-US"/>
              <a:pPr/>
              <a:t>5</a:t>
            </a:fld>
            <a:endParaRPr lang="en-US" altLang="en-US"/>
          </a:p>
        </p:txBody>
      </p:sp>
      <p:sp>
        <p:nvSpPr>
          <p:cNvPr id="1133570" name="Rectangle 2"/>
          <p:cNvSpPr>
            <a:spLocks noGrp="1" noRot="1" noChangeAspect="1" noChangeArrowheads="1" noTextEdit="1"/>
          </p:cNvSpPr>
          <p:nvPr>
            <p:ph type="sldImg"/>
          </p:nvPr>
        </p:nvSpPr>
        <p:spPr>
          <a:ln/>
        </p:spPr>
      </p:sp>
      <p:sp>
        <p:nvSpPr>
          <p:cNvPr id="1133571" name="Rectangle 3"/>
          <p:cNvSpPr>
            <a:spLocks noGrp="1" noChangeArrowheads="1"/>
          </p:cNvSpPr>
          <p:nvPr>
            <p:ph type="body" idx="1"/>
          </p:nvPr>
        </p:nvSpPr>
        <p:spPr/>
        <p:txBody>
          <a:bodyPr/>
          <a:lstStyle/>
          <a:p>
            <a:r>
              <a:rPr lang="en-US" altLang="en-US"/>
              <a:t>In addition to these shortcomings, some evolutions of computing systems caused further strain on the structural program approach:</a:t>
            </a:r>
          </a:p>
          <a:p>
            <a:r>
              <a:rPr lang="en-US" altLang="en-US"/>
              <a:t>Nonprogrammers demanded and were given direct access to programs through the incorporation of graphical user interfaces and their desktop computers.</a:t>
            </a:r>
          </a:p>
          <a:p>
            <a:r>
              <a:rPr lang="en-US" altLang="en-US"/>
              <a:t>Users demanded a more-intuitive, less-structured approach to interacting with programs.</a:t>
            </a:r>
          </a:p>
          <a:p>
            <a:r>
              <a:rPr lang="en-US" altLang="en-US"/>
              <a:t>Computer systems evolved into a distributed model where the business logic, user interface, and backend database were loosely coupled and accessed over the Internet and intranets.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4FAAE6-A303-4229-81EF-DA05E195D0EC}" type="slidenum">
              <a:rPr lang="en-US" altLang="en-US"/>
              <a:pPr/>
              <a:t>39</a:t>
            </a:fld>
            <a:endParaRPr lang="en-US" altLang="en-US"/>
          </a:p>
        </p:txBody>
      </p:sp>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E9B653-E445-440B-A997-AF51E501D2E2}" type="slidenum">
              <a:rPr lang="en-US" altLang="en-US"/>
              <a:pPr/>
              <a:t>11</a:t>
            </a:fld>
            <a:endParaRPr lang="en-US" alt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r>
              <a:rPr lang="en-US" altLang="en-US"/>
              <a:t>Users of software programs are isolated from the logic needed to accomplish a task. For example, when you print a page in your word processor, you initiate the action by clicking a print button. You are isolated from the internal processing that needs to occur; you just wait for a response telling you if it printed. Internally, the button object interacts with a printer object, which interacts with the printer to accomplish the task of printing the page.</a:t>
            </a:r>
          </a:p>
          <a:p>
            <a:r>
              <a:rPr lang="en-US" altLang="en-US"/>
              <a:t>OOP concepts started surfacing in the mid-1960s with a programming language called Simula and further evolved in the 1970s with advent of Smalltalk. Although software developers did not overwhelmingly embrace these early advances in OOP languages, object-oriented methodologies continued to evolve. A resurgence of interest in object-oriented methodologies occurred in the mid-1980s. Specifically, OOP languages such as C++ and Eifle became popular with mainstream computer programmers. OOP continued to grow in popularity in the 1990s, most notably with the advent of Java and the huge following it attracted. And in 2002, in conjunction with the release of the .NET Framework, Microsoft introduced a new OOP language, C# (pronounced </a:t>
            </a:r>
            <a:r>
              <a:rPr lang="en-US" altLang="en-US" i="1"/>
              <a:t>C-sharp</a:t>
            </a:r>
            <a:r>
              <a:rPr lang="en-US" altLang="en-US"/>
              <a:t>) and revamped Visual Basic so that it is truly an OOP language.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5"/>
          <p:cNvSpPr>
            <a:spLocks noGrp="1" noChangeArrowheads="1"/>
          </p:cNvSpPr>
          <p:nvPr>
            <p:ph type="sldNum" sz="quarter" idx="5"/>
          </p:nvPr>
        </p:nvSpPr>
        <p:spPr>
          <a:noFill/>
        </p:spPr>
        <p:txBody>
          <a:bodyPr/>
          <a:lstStyle/>
          <a:p>
            <a:fld id="{8D80D18D-0E9C-41A4-BB66-41F010D0CBAB}" type="slidenum">
              <a:rPr lang="en-US" smtClean="0"/>
              <a:pPr/>
              <a:t>16</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5"/>
          <p:cNvSpPr>
            <a:spLocks noGrp="1" noChangeArrowheads="1"/>
          </p:cNvSpPr>
          <p:nvPr>
            <p:ph type="sldNum" sz="quarter" idx="5"/>
          </p:nvPr>
        </p:nvSpPr>
        <p:spPr>
          <a:noFill/>
        </p:spPr>
        <p:txBody>
          <a:bodyPr/>
          <a:lstStyle/>
          <a:p>
            <a:fld id="{7DAB7124-C4E5-4DB9-BE37-4F12F73575E3}" type="slidenum">
              <a:rPr lang="en-US" smtClean="0"/>
              <a:pPr/>
              <a:t>17</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eaLnBrk="1" hangingPunct="1"/>
            <a:fld id="{764F3097-BAA9-4C6D-B433-095CD5F7A941}" type="slidenum">
              <a:rPr lang="en-US" sz="1200">
                <a:latin typeface="Times New Roman" pitchFamily="18" charset="0"/>
              </a:rPr>
              <a:pPr eaLnBrk="1" hangingPunct="1"/>
              <a:t>30</a:t>
            </a:fld>
            <a:endParaRPr lang="en-US" sz="120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eaLnBrk="1" hangingPunct="1"/>
            <a:fld id="{73FA88B4-B765-4F61-BE36-768730889DF2}" type="slidenum">
              <a:rPr lang="en-US" sz="1200">
                <a:latin typeface="Times New Roman" pitchFamily="18" charset="0"/>
              </a:rPr>
              <a:pPr eaLnBrk="1" hangingPunct="1"/>
              <a:t>31</a:t>
            </a:fld>
            <a:endParaRPr lang="en-US" sz="120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eaLnBrk="1" hangingPunct="1"/>
            <a:fld id="{BFE8FA08-59CD-40C5-AB51-682553C4240D}" type="slidenum">
              <a:rPr lang="en-US" sz="1200">
                <a:latin typeface="Times New Roman" pitchFamily="18" charset="0"/>
              </a:rPr>
              <a:pPr eaLnBrk="1" hangingPunct="1"/>
              <a:t>32</a:t>
            </a:fld>
            <a:endParaRPr lang="en-US" sz="120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eaLnBrk="1" hangingPunct="1"/>
            <a:fld id="{C6A4BC75-ABF0-4839-BCB7-B429697E4539}" type="slidenum">
              <a:rPr lang="en-US" sz="1200">
                <a:latin typeface="Times New Roman" pitchFamily="18" charset="0"/>
              </a:rPr>
              <a:pPr eaLnBrk="1" hangingPunct="1"/>
              <a:t>33</a:t>
            </a:fld>
            <a:endParaRPr lang="en-US" sz="1200">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eaLnBrk="1" hangingPunct="1"/>
            <a:fld id="{2A4FE2FD-5C63-4BB0-885A-5376D5007390}" type="slidenum">
              <a:rPr lang="en-US" sz="1200">
                <a:latin typeface="Times New Roman" pitchFamily="18" charset="0"/>
              </a:rPr>
              <a:pPr eaLnBrk="1" hangingPunct="1"/>
              <a:t>34</a:t>
            </a:fld>
            <a:endParaRPr lang="en-US" sz="120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2605" y="5670380"/>
            <a:ext cx="11799191" cy="896552"/>
          </a:xfrm>
        </p:spPr>
        <p:txBody>
          <a:bodyPr lIns="150586" tIns="120468" rIns="150586" bIns="120468" anchor="b">
            <a:noAutofit/>
          </a:bodyPr>
          <a:lstStyle>
            <a:lvl1pPr>
              <a:defRPr sz="16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2609" y="2084174"/>
            <a:ext cx="11799190" cy="894996"/>
          </a:xfrm>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367616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Rationale</a:t>
            </a:r>
            <a:endParaRPr lang="en-US" dirty="0"/>
          </a:p>
        </p:txBody>
      </p:sp>
    </p:spTree>
    <p:extLst>
      <p:ext uri="{BB962C8B-B14F-4D97-AF65-F5344CB8AC3E}">
        <p14:creationId xmlns:p14="http://schemas.microsoft.com/office/powerpoint/2010/main" val="21317965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Topics</a:t>
            </a:r>
            <a:endParaRPr lang="en-US" dirty="0"/>
          </a:p>
        </p:txBody>
      </p:sp>
    </p:spTree>
    <p:extLst>
      <p:ext uri="{BB962C8B-B14F-4D97-AF65-F5344CB8AC3E}">
        <p14:creationId xmlns:p14="http://schemas.microsoft.com/office/powerpoint/2010/main" val="244917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Summary</a:t>
            </a:r>
            <a:endParaRPr lang="en-US" dirty="0"/>
          </a:p>
        </p:txBody>
      </p:sp>
    </p:spTree>
    <p:extLst>
      <p:ext uri="{BB962C8B-B14F-4D97-AF65-F5344CB8AC3E}">
        <p14:creationId xmlns:p14="http://schemas.microsoft.com/office/powerpoint/2010/main" val="351042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800" y="228600"/>
            <a:ext cx="11799191" cy="896552"/>
          </a:xfrm>
        </p:spPr>
        <p:txBody>
          <a:bodyPr lIns="150586" tIns="120468" rIns="150586" bIns="120468" anchor="ctr">
            <a:noAutofit/>
          </a:bodyPr>
          <a:lstStyle>
            <a:lvl1pPr>
              <a:lnSpc>
                <a:spcPct val="90000"/>
              </a:lnSpc>
              <a:defRPr sz="54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8"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95903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207885" y="6500814"/>
            <a:ext cx="1358741" cy="320675"/>
          </a:xfrm>
          <a:prstGeom prst="rect">
            <a:avLst/>
          </a:prstGeom>
        </p:spPr>
        <p:txBody>
          <a:bodyPr/>
          <a:lstStyle>
            <a:lvl1pPr>
              <a:defRPr/>
            </a:lvl1pPr>
          </a:lstStyle>
          <a:p>
            <a:fld id="{21F041A8-ACD2-47C1-A76D-7171FBC2BE2C}" type="slidenum">
              <a:rPr lang="en-US" altLang="en-US"/>
              <a:pPr/>
              <a:t>‹#›</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Date Placeholder 5"/>
          <p:cNvSpPr>
            <a:spLocks noGrp="1"/>
          </p:cNvSpPr>
          <p:nvPr>
            <p:ph type="dt" sz="half" idx="12"/>
          </p:nvPr>
        </p:nvSpPr>
        <p:spPr>
          <a:xfrm>
            <a:off x="7365922" y="6500813"/>
            <a:ext cx="2627471" cy="246062"/>
          </a:xfrm>
          <a:prstGeom prst="rect">
            <a:avLst/>
          </a:prstGeom>
        </p:spPr>
        <p:txBody>
          <a:bodyPr/>
          <a:lstStyle>
            <a:lvl1pPr>
              <a:defRPr/>
            </a:lvl1pPr>
          </a:lstStyle>
          <a:p>
            <a:endParaRPr lang="en-US" altLang="en-US"/>
          </a:p>
        </p:txBody>
      </p:sp>
    </p:spTree>
    <p:extLst>
      <p:ext uri="{BB962C8B-B14F-4D97-AF65-F5344CB8AC3E}">
        <p14:creationId xmlns:p14="http://schemas.microsoft.com/office/powerpoint/2010/main" val="1340939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31599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9365" y="992188"/>
            <a:ext cx="512849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3602" y="992188"/>
            <a:ext cx="5130641"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9976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90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2605" y="1187623"/>
            <a:ext cx="11799191"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307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03126" y="2084172"/>
            <a:ext cx="8168672" cy="4482760"/>
          </a:xfrm>
        </p:spPr>
        <p:txBody>
          <a:bodyPr lIns="150586" tIns="120468" rIns="150586" bIns="120468">
            <a:noAutofit/>
          </a:bodyPr>
          <a:lstStyle>
            <a:lvl1pPr>
              <a:defRPr sz="3000"/>
            </a:lvl1pPr>
            <a:lvl2pPr>
              <a:defRPr sz="2300"/>
            </a:lvl2pPr>
            <a:lvl3pPr>
              <a:defRPr sz="2000"/>
            </a:lvl3pPr>
            <a:lvl4pPr>
              <a:defRPr sz="16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2605" y="2084172"/>
            <a:ext cx="2722891" cy="4482760"/>
          </a:xfrm>
        </p:spPr>
        <p:txBody>
          <a:bodyPr lIns="150586" tIns="120468" rIns="150586" bIns="120468">
            <a:noAutofit/>
          </a:bodyPr>
          <a:lstStyle>
            <a:lvl1pPr algn="l" defTabSz="752736" rtl="0" eaLnBrk="1" latinLnBrk="0" hangingPunct="1">
              <a:spcBef>
                <a:spcPct val="0"/>
              </a:spcBef>
              <a:buNone/>
              <a:defRPr lang="en-US" sz="2000" kern="1200" dirty="0" smtClean="0">
                <a:gradFill>
                  <a:gsLst>
                    <a:gs pos="0">
                      <a:schemeClr val="tx1"/>
                    </a:gs>
                    <a:gs pos="100000">
                      <a:schemeClr val="tx1"/>
                    </a:gs>
                  </a:gsLst>
                  <a:lin ang="5400000" scaled="0"/>
                </a:gradFill>
                <a:latin typeface="+mn-lt"/>
                <a:ea typeface="+mj-ea"/>
                <a:cs typeface="+mj-cs"/>
              </a:defRPr>
            </a:lvl1pPr>
            <a:lvl2pPr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184"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367"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8984" indent="0" algn="l" defTabSz="75273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8155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0237" y="2084174"/>
            <a:ext cx="9983932" cy="894996"/>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01865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2084175"/>
            <a:ext cx="2722891" cy="4481203"/>
          </a:xfrm>
        </p:spPr>
        <p:txBody>
          <a:bodyPr vert="horz" lIns="150586" tIns="120468" rIns="150586" bIns="120468"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5265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1187623"/>
            <a:ext cx="2722891" cy="5377755"/>
          </a:xfrm>
        </p:spPr>
        <p:txBody>
          <a:bodyPr lIns="150586" tIns="120468" rIns="150586" bIns="120468"/>
          <a:lstStyle>
            <a:lvl1pPr>
              <a:defRPr lang="en-US" sz="2000" kern="1200" dirty="0" smtClean="0">
                <a:gradFill>
                  <a:gsLst>
                    <a:gs pos="0">
                      <a:schemeClr val="tx1"/>
                    </a:gs>
                    <a:gs pos="100000">
                      <a:schemeClr val="tx1"/>
                    </a:gs>
                  </a:gsLst>
                  <a:lin ang="5400000" scaled="0"/>
                </a:gradFill>
                <a:latin typeface="+mn-lt"/>
                <a:ea typeface="+mj-ea"/>
                <a:cs typeface="+mj-cs"/>
              </a:defRPr>
            </a:lvl1pPr>
          </a:lstStyle>
          <a:p>
            <a:pPr marL="0" lvl="0" indent="0" algn="l" defTabSz="75273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341663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wrap="square" lIns="150586" tIns="120468" rIns="150586" bIns="120468" anchor="ctr">
            <a:noAutofit/>
          </a:bodyPr>
          <a:lstStyle>
            <a:lvl1pPr>
              <a:lnSpc>
                <a:spcPct val="95000"/>
              </a:lnSpc>
              <a:spcBef>
                <a:spcPts val="0"/>
              </a:spcBef>
              <a:spcAft>
                <a:spcPts val="1344"/>
              </a:spcAft>
              <a:defRPr lang="en-US" sz="30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672"/>
              </a:spcBef>
              <a:defRPr sz="1600">
                <a:solidFill>
                  <a:srgbClr val="FFFFFF"/>
                </a:solidFill>
              </a:defRPr>
            </a:lvl2pPr>
            <a:lvl3pPr>
              <a:lnSpc>
                <a:spcPct val="100000"/>
              </a:lnSpc>
              <a:spcBef>
                <a:spcPts val="672"/>
              </a:spcBef>
              <a:defRPr sz="1600">
                <a:solidFill>
                  <a:srgbClr val="FFFFFF"/>
                </a:solidFill>
              </a:defRPr>
            </a:lvl3pPr>
            <a:lvl4pPr>
              <a:lnSpc>
                <a:spcPct val="100000"/>
              </a:lnSpc>
              <a:spcBef>
                <a:spcPts val="672"/>
              </a:spcBef>
              <a:defRPr sz="1600">
                <a:solidFill>
                  <a:srgbClr val="FFFFFF"/>
                </a:solidFill>
              </a:defRPr>
            </a:lvl4pPr>
            <a:lvl5pPr>
              <a:lnSpc>
                <a:spcPct val="100000"/>
              </a:lnSpc>
              <a:spcBef>
                <a:spcPts val="672"/>
              </a:spcBef>
              <a:defRPr sz="1600">
                <a:solidFill>
                  <a:srgbClr val="FFFFFF"/>
                </a:solidFill>
              </a:defRPr>
            </a:lvl5pPr>
          </a:lstStyle>
          <a:p>
            <a:pPr marL="0" lvl="0" indent="0" algn="l" defTabSz="75273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5" y="1194773"/>
            <a:ext cx="4538151"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097354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spcAft>
                <a:spcPts val="1344"/>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7" y="1187620"/>
            <a:ext cx="4552674"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2611" y="291070"/>
            <a:ext cx="11799190" cy="896552"/>
          </a:xfrm>
        </p:spPr>
        <p:txBody>
          <a:bodyPr vert="horz" lIns="150586" tIns="37646" rIns="150586" bIns="37646" rtlCol="0" anchor="t">
            <a:noAutofit/>
          </a:bodyPr>
          <a:lstStyle>
            <a:lvl1pPr>
              <a:defRPr lang="en-US" sz="40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2908609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9706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2605" y="1187620"/>
            <a:ext cx="11799191" cy="5379314"/>
          </a:xfrm>
          <a:prstGeom prst="rect">
            <a:avLst/>
          </a:prstGeom>
        </p:spPr>
        <p:txBody>
          <a:bodyPr vert="horz" lIns="150602" tIns="120481" rIns="150602" bIns="120481"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2608" y="292625"/>
            <a:ext cx="11799190" cy="894996"/>
          </a:xfrm>
          <a:prstGeom prst="rect">
            <a:avLst/>
          </a:prstGeom>
        </p:spPr>
        <p:txBody>
          <a:bodyPr vert="horz" lIns="150602" tIns="37650" rIns="150602" bIns="37650" rtlCol="0" anchor="t">
            <a:noAutofit/>
          </a:bodyPr>
          <a:lstStyle/>
          <a:p>
            <a:r>
              <a:rPr lang="en-US" smtClean="0"/>
              <a:t>Click to edit Master title style</a:t>
            </a:r>
            <a:endParaRPr lang="en-US" dirty="0"/>
          </a:p>
        </p:txBody>
      </p:sp>
      <p:sp>
        <p:nvSpPr>
          <p:cNvPr id="2" name="Footer Placeholder 1"/>
          <p:cNvSpPr>
            <a:spLocks noGrp="1"/>
          </p:cNvSpPr>
          <p:nvPr>
            <p:ph type="ftr" sz="quarter" idx="3"/>
          </p:nvPr>
        </p:nvSpPr>
        <p:spPr>
          <a:xfrm>
            <a:off x="308610" y="6356353"/>
            <a:ext cx="1203579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Odessa Tech</a:t>
            </a:r>
            <a:endParaRPr lang="en-US" dirty="0"/>
          </a:p>
        </p:txBody>
      </p:sp>
    </p:spTree>
    <p:extLst>
      <p:ext uri="{BB962C8B-B14F-4D97-AF65-F5344CB8AC3E}">
        <p14:creationId xmlns:p14="http://schemas.microsoft.com/office/powerpoint/2010/main" val="2432122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9" r:id="rId11"/>
    <p:sldLayoutId id="2147483680" r:id="rId12"/>
    <p:sldLayoutId id="2147483676" r:id="rId13"/>
    <p:sldLayoutId id="2147483681" r:id="rId14"/>
    <p:sldLayoutId id="2147483682" r:id="rId15"/>
    <p:sldLayoutId id="2147483683" r:id="rId16"/>
    <p:sldLayoutId id="2147483684" r:id="rId17"/>
  </p:sldLayoutIdLst>
  <p:hf sldNum="0" hdr="0" dt="0"/>
  <p:txStyles>
    <p:titleStyle>
      <a:lvl1pPr algn="l" defTabSz="752816" rtl="0" eaLnBrk="1" latinLnBrk="0" hangingPunct="1">
        <a:spcBef>
          <a:spcPct val="0"/>
        </a:spcBef>
        <a:buNone/>
        <a:defRPr sz="4000" kern="1200">
          <a:gradFill>
            <a:gsLst>
              <a:gs pos="0">
                <a:schemeClr val="tx1"/>
              </a:gs>
              <a:gs pos="100000">
                <a:schemeClr val="tx1"/>
              </a:gs>
            </a:gsLst>
            <a:lin ang="5400000" scaled="0"/>
          </a:gradFill>
          <a:latin typeface="+mj-lt"/>
          <a:ea typeface="+mj-ea"/>
          <a:cs typeface="+mj-cs"/>
        </a:defRPr>
      </a:lvl1pPr>
    </p:titleStyle>
    <p:bodyStyle>
      <a:lvl1pPr marL="0" indent="0" algn="l" defTabSz="752816" rtl="0" eaLnBrk="1" latinLnBrk="0" hangingPunct="1">
        <a:spcBef>
          <a:spcPct val="20000"/>
        </a:spcBef>
        <a:buFont typeface="Arial" pitchFamily="34" charset="0"/>
        <a:buNone/>
        <a:defRPr sz="3000" kern="1200">
          <a:gradFill>
            <a:gsLst>
              <a:gs pos="0">
                <a:schemeClr val="tx1"/>
              </a:gs>
              <a:gs pos="100000">
                <a:schemeClr val="tx1"/>
              </a:gs>
            </a:gsLst>
            <a:lin ang="5400000" scaled="0"/>
          </a:gradFill>
          <a:latin typeface="+mj-lt"/>
          <a:ea typeface="+mn-ea"/>
          <a:cs typeface="+mn-cs"/>
        </a:defRPr>
      </a:lvl1pPr>
      <a:lvl2pPr marL="0" indent="0" algn="l" defTabSz="752816" rtl="0" eaLnBrk="1" latinLnBrk="0" hangingPunct="1">
        <a:spcBef>
          <a:spcPct val="20000"/>
        </a:spcBef>
        <a:buFont typeface="Arial" pitchFamily="34" charset="0"/>
        <a:buNone/>
        <a:defRPr sz="2300" kern="1200">
          <a:gradFill>
            <a:gsLst>
              <a:gs pos="0">
                <a:schemeClr val="tx1"/>
              </a:gs>
              <a:gs pos="100000">
                <a:schemeClr val="tx1"/>
              </a:gs>
            </a:gsLst>
            <a:lin ang="5400000" scaled="0"/>
          </a:gra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gradFill>
            <a:gsLst>
              <a:gs pos="0">
                <a:schemeClr val="tx1"/>
              </a:gs>
              <a:gs pos="100000">
                <a:schemeClr val="tx1"/>
              </a:gs>
            </a:gsLst>
            <a:lin ang="5400000" scaled="0"/>
          </a:gra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gradFill>
            <a:gsLst>
              <a:gs pos="0">
                <a:schemeClr val="tx1"/>
              </a:gs>
              <a:gs pos="100000">
                <a:schemeClr val="tx1"/>
              </a:gs>
            </a:gsLst>
            <a:lin ang="5400000" scaled="0"/>
          </a:gra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2816" rtl="0" eaLnBrk="1" latinLnBrk="0" hangingPunct="1">
        <a:defRPr sz="1500" kern="1200">
          <a:solidFill>
            <a:schemeClr val="tx1"/>
          </a:solidFill>
          <a:latin typeface="+mn-lt"/>
          <a:ea typeface="+mn-ea"/>
          <a:cs typeface="+mn-cs"/>
        </a:defRPr>
      </a:lvl1pPr>
      <a:lvl2pPr marL="376407" algn="l" defTabSz="752816" rtl="0" eaLnBrk="1" latinLnBrk="0" hangingPunct="1">
        <a:defRPr sz="1500" kern="1200">
          <a:solidFill>
            <a:schemeClr val="tx1"/>
          </a:solidFill>
          <a:latin typeface="+mn-lt"/>
          <a:ea typeface="+mn-ea"/>
          <a:cs typeface="+mn-cs"/>
        </a:defRPr>
      </a:lvl2pPr>
      <a:lvl3pPr marL="752816" algn="l" defTabSz="752816" rtl="0" eaLnBrk="1" latinLnBrk="0" hangingPunct="1">
        <a:defRPr sz="1500" kern="1200">
          <a:solidFill>
            <a:schemeClr val="tx1"/>
          </a:solidFill>
          <a:latin typeface="+mn-lt"/>
          <a:ea typeface="+mn-ea"/>
          <a:cs typeface="+mn-cs"/>
        </a:defRPr>
      </a:lvl3pPr>
      <a:lvl4pPr marL="1129224" algn="l" defTabSz="752816" rtl="0" eaLnBrk="1" latinLnBrk="0" hangingPunct="1">
        <a:defRPr sz="1500" kern="1200">
          <a:solidFill>
            <a:schemeClr val="tx1"/>
          </a:solidFill>
          <a:latin typeface="+mn-lt"/>
          <a:ea typeface="+mn-ea"/>
          <a:cs typeface="+mn-cs"/>
        </a:defRPr>
      </a:lvl4pPr>
      <a:lvl5pPr marL="1505631" algn="l" defTabSz="752816" rtl="0" eaLnBrk="1" latinLnBrk="0" hangingPunct="1">
        <a:defRPr sz="1500" kern="1200">
          <a:solidFill>
            <a:schemeClr val="tx1"/>
          </a:solidFill>
          <a:latin typeface="+mn-lt"/>
          <a:ea typeface="+mn-ea"/>
          <a:cs typeface="+mn-cs"/>
        </a:defRPr>
      </a:lvl5pPr>
      <a:lvl6pPr marL="1882039" algn="l" defTabSz="752816" rtl="0" eaLnBrk="1" latinLnBrk="0" hangingPunct="1">
        <a:defRPr sz="1500" kern="1200">
          <a:solidFill>
            <a:schemeClr val="tx1"/>
          </a:solidFill>
          <a:latin typeface="+mn-lt"/>
          <a:ea typeface="+mn-ea"/>
          <a:cs typeface="+mn-cs"/>
        </a:defRPr>
      </a:lvl6pPr>
      <a:lvl7pPr marL="2258447" algn="l" defTabSz="752816" rtl="0" eaLnBrk="1" latinLnBrk="0" hangingPunct="1">
        <a:defRPr sz="1500" kern="1200">
          <a:solidFill>
            <a:schemeClr val="tx1"/>
          </a:solidFill>
          <a:latin typeface="+mn-lt"/>
          <a:ea typeface="+mn-ea"/>
          <a:cs typeface="+mn-cs"/>
        </a:defRPr>
      </a:lvl7pPr>
      <a:lvl8pPr marL="2634855" algn="l" defTabSz="752816" rtl="0" eaLnBrk="1" latinLnBrk="0" hangingPunct="1">
        <a:defRPr sz="1500" kern="1200">
          <a:solidFill>
            <a:schemeClr val="tx1"/>
          </a:solidFill>
          <a:latin typeface="+mn-lt"/>
          <a:ea typeface="+mn-ea"/>
          <a:cs typeface="+mn-cs"/>
        </a:defRPr>
      </a:lvl8pPr>
      <a:lvl9pPr marL="3011262" algn="l" defTabSz="75281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jpeg"/><Relationship Id="rId2" Type="http://schemas.openxmlformats.org/officeDocument/2006/relationships/image" Target="../media/image3.wmf"/><Relationship Id="rId1" Type="http://schemas.openxmlformats.org/officeDocument/2006/relationships/slideLayout" Target="../slideLayouts/slideLayout1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wmf"/></Relationships>
</file>

<file path=ppt/slides/_rels/slide3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11799191" cy="896552"/>
          </a:xfrm>
        </p:spPr>
        <p:txBody>
          <a:bodyPr/>
          <a:lstStyle/>
          <a:p>
            <a:r>
              <a:rPr lang="en-US" sz="4000" dirty="0" smtClean="0"/>
              <a:t>Rationale</a:t>
            </a:r>
            <a:endParaRPr lang="en-US" sz="4000" dirty="0"/>
          </a:p>
        </p:txBody>
      </p:sp>
      <p:sp>
        <p:nvSpPr>
          <p:cNvPr id="3" name="Subtitle 2"/>
          <p:cNvSpPr>
            <a:spLocks noGrp="1"/>
          </p:cNvSpPr>
          <p:nvPr>
            <p:ph type="subTitle" idx="4294967295"/>
          </p:nvPr>
        </p:nvSpPr>
        <p:spPr>
          <a:xfrm>
            <a:off x="304800" y="990600"/>
            <a:ext cx="11734800" cy="5181600"/>
          </a:xfrm>
        </p:spPr>
        <p:txBody>
          <a:bodyPr/>
          <a:lstStyle/>
          <a:p>
            <a:pPr lvl="0"/>
            <a:r>
              <a:rPr lang="en-US" sz="2400" dirty="0">
                <a:gradFill>
                  <a:gsLst>
                    <a:gs pos="0">
                      <a:srgbClr val="FFFFFF"/>
                    </a:gs>
                    <a:gs pos="100000">
                      <a:srgbClr val="FFFFFF"/>
                    </a:gs>
                  </a:gsLst>
                  <a:lin ang="5400000" scaled="0"/>
                </a:gradFill>
                <a:latin typeface="Segoe UI"/>
              </a:rPr>
              <a:t>To understand object oriented programing basics </a:t>
            </a:r>
            <a:r>
              <a:rPr lang="en-US" sz="2400" dirty="0" smtClean="0">
                <a:gradFill>
                  <a:gsLst>
                    <a:gs pos="0">
                      <a:srgbClr val="FFFFFF"/>
                    </a:gs>
                    <a:gs pos="100000">
                      <a:srgbClr val="FFFFFF"/>
                    </a:gs>
                  </a:gsLst>
                  <a:lin ang="5400000" scaled="0"/>
                </a:gradFill>
                <a:latin typeface="Segoe UI"/>
              </a:rPr>
              <a:t> and implement object oriented programing through </a:t>
            </a:r>
            <a:r>
              <a:rPr lang="en-US" sz="2400" dirty="0">
                <a:gradFill>
                  <a:gsLst>
                    <a:gs pos="0">
                      <a:srgbClr val="FFFFFF"/>
                    </a:gs>
                    <a:gs pos="100000">
                      <a:srgbClr val="FFFFFF"/>
                    </a:gs>
                  </a:gsLst>
                  <a:lin ang="5400000" scaled="0"/>
                </a:gradFill>
                <a:latin typeface="Segoe UI"/>
              </a:rPr>
              <a:t>C</a:t>
            </a:r>
            <a:r>
              <a:rPr lang="en-US" sz="2400" dirty="0" smtClean="0">
                <a:gradFill>
                  <a:gsLst>
                    <a:gs pos="0">
                      <a:srgbClr val="FFFFFF"/>
                    </a:gs>
                    <a:gs pos="100000">
                      <a:srgbClr val="FFFFFF"/>
                    </a:gs>
                  </a:gsLst>
                  <a:lin ang="5400000" scaled="0"/>
                </a:gradFill>
                <a:latin typeface="Segoe UI"/>
              </a:rPr>
              <a:t># using the .Net features</a:t>
            </a:r>
            <a:endParaRPr lang="en-US" dirty="0">
              <a:gradFill>
                <a:gsLst>
                  <a:gs pos="0">
                    <a:srgbClr val="FFFFFF"/>
                  </a:gs>
                  <a:gs pos="100000">
                    <a:srgbClr val="FFFFFF"/>
                  </a:gs>
                </a:gsLst>
                <a:lin ang="5400000" scaled="0"/>
              </a:gradFill>
            </a:endParaRPr>
          </a:p>
          <a:p>
            <a:endParaRPr lang="en-US" dirty="0"/>
          </a:p>
        </p:txBody>
      </p:sp>
    </p:spTree>
    <p:extLst>
      <p:ext uri="{BB962C8B-B14F-4D97-AF65-F5344CB8AC3E}">
        <p14:creationId xmlns:p14="http://schemas.microsoft.com/office/powerpoint/2010/main" val="138454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sz="2400" dirty="0">
                <a:latin typeface="+mn-lt"/>
                <a:cs typeface="Times New Roman" pitchFamily="18" charset="0"/>
              </a:rPr>
              <a:t>OOAD is analysis of requirements and design of software system in terms of the objects, classes, encapsulation, inheritance, polymorphism, abstraction, and dynamic binding</a:t>
            </a:r>
            <a:r>
              <a:rPr lang="en-US" sz="2400" dirty="0" smtClean="0">
                <a:latin typeface="+mn-lt"/>
                <a:cs typeface="Times New Roman" pitchFamily="18" charset="0"/>
              </a:rPr>
              <a:t>.</a:t>
            </a:r>
          </a:p>
          <a:p>
            <a:pPr marL="457200" indent="-457200">
              <a:buFont typeface="Arial" panose="020B0604020202020204" pitchFamily="34" charset="0"/>
              <a:buChar char="•"/>
            </a:pPr>
            <a:endParaRPr lang="en-US" sz="2400" dirty="0">
              <a:latin typeface="+mn-lt"/>
              <a:cs typeface="Times New Roman" pitchFamily="18" charset="0"/>
            </a:endParaRPr>
          </a:p>
          <a:p>
            <a:pPr marL="457200" indent="-457200">
              <a:buFont typeface="Arial" panose="020B0604020202020204" pitchFamily="34" charset="0"/>
              <a:buChar char="•"/>
            </a:pPr>
            <a:r>
              <a:rPr lang="en-US" sz="2400" dirty="0">
                <a:latin typeface="+mn-lt"/>
                <a:cs typeface="Times New Roman" pitchFamily="18" charset="0"/>
              </a:rPr>
              <a:t>OOAD is a methodology that can be applied to linear, iterative, or incremental approach. </a:t>
            </a:r>
          </a:p>
          <a:p>
            <a:endParaRPr lang="en-IN" dirty="0"/>
          </a:p>
        </p:txBody>
      </p:sp>
    </p:spTree>
    <p:extLst>
      <p:ext uri="{BB962C8B-B14F-4D97-AF65-F5344CB8AC3E}">
        <p14:creationId xmlns:p14="http://schemas.microsoft.com/office/powerpoint/2010/main" val="2377210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Rectangle 2"/>
          <p:cNvSpPr>
            <a:spLocks noGrp="1" noChangeArrowheads="1"/>
          </p:cNvSpPr>
          <p:nvPr>
            <p:ph type="title"/>
          </p:nvPr>
        </p:nvSpPr>
        <p:spPr/>
        <p:txBody>
          <a:bodyPr/>
          <a:lstStyle/>
          <a:p>
            <a:r>
              <a:rPr lang="en-US" altLang="en-US"/>
              <a:t>History of Object Oriented Programming.</a:t>
            </a:r>
          </a:p>
        </p:txBody>
      </p:sp>
      <p:sp>
        <p:nvSpPr>
          <p:cNvPr id="1129475" name="Rectangle 3"/>
          <p:cNvSpPr>
            <a:spLocks noGrp="1" noChangeArrowheads="1"/>
          </p:cNvSpPr>
          <p:nvPr>
            <p:ph type="body" idx="1"/>
          </p:nvPr>
        </p:nvSpPr>
        <p:spPr/>
        <p:txBody>
          <a:bodyPr/>
          <a:lstStyle/>
          <a:p>
            <a:pPr marL="457200" indent="-457200">
              <a:lnSpc>
                <a:spcPct val="90000"/>
              </a:lnSpc>
              <a:buFont typeface="Arial" panose="020B0604020202020204" pitchFamily="34" charset="0"/>
              <a:buChar char="•"/>
            </a:pPr>
            <a:r>
              <a:rPr lang="en-US" altLang="en-US" sz="2400" dirty="0">
                <a:latin typeface="+mn-lt"/>
              </a:rPr>
              <a:t>OOP concepts started surfacing in the mid-1960s with a programming language called </a:t>
            </a:r>
            <a:r>
              <a:rPr lang="en-US" altLang="en-US" sz="2400" dirty="0" err="1" smtClean="0">
                <a:latin typeface="+mn-lt"/>
              </a:rPr>
              <a:t>Simula</a:t>
            </a:r>
            <a:r>
              <a:rPr lang="en-US" altLang="en-US" sz="2400" dirty="0" smtClean="0">
                <a:latin typeface="+mn-lt"/>
              </a:rPr>
              <a:t>.</a:t>
            </a:r>
            <a:endParaRPr lang="en-US" altLang="en-US" sz="2400" dirty="0">
              <a:latin typeface="+mn-lt"/>
            </a:endParaRPr>
          </a:p>
          <a:p>
            <a:pPr marL="457200" indent="-457200">
              <a:lnSpc>
                <a:spcPct val="90000"/>
              </a:lnSpc>
              <a:buFont typeface="Arial" panose="020B0604020202020204" pitchFamily="34" charset="0"/>
              <a:buChar char="•"/>
            </a:pPr>
            <a:r>
              <a:rPr lang="en-US" altLang="en-US" sz="2400" dirty="0">
                <a:latin typeface="+mn-lt"/>
              </a:rPr>
              <a:t>It further evolved in the 1970s with advent of Smalltalk.</a:t>
            </a:r>
          </a:p>
          <a:p>
            <a:pPr marL="457200" indent="-457200">
              <a:lnSpc>
                <a:spcPct val="90000"/>
              </a:lnSpc>
              <a:buFont typeface="Arial" panose="020B0604020202020204" pitchFamily="34" charset="0"/>
              <a:buChar char="•"/>
            </a:pPr>
            <a:r>
              <a:rPr lang="en-US" altLang="en-US" sz="2400" dirty="0">
                <a:latin typeface="+mn-lt"/>
              </a:rPr>
              <a:t>A resurgence of interest in object-oriented methodologies occurred in the mid-1980s. Specifically, OOP languages such as C++ and </a:t>
            </a:r>
            <a:r>
              <a:rPr lang="en-US" altLang="en-US" sz="2400" dirty="0" smtClean="0">
                <a:latin typeface="+mn-lt"/>
              </a:rPr>
              <a:t>Eiffel </a:t>
            </a:r>
            <a:r>
              <a:rPr lang="en-US" altLang="en-US" sz="2400" dirty="0">
                <a:latin typeface="+mn-lt"/>
              </a:rPr>
              <a:t>became popular with mainstream computer programmers </a:t>
            </a:r>
          </a:p>
          <a:p>
            <a:pPr marL="457200" indent="-457200">
              <a:lnSpc>
                <a:spcPct val="90000"/>
              </a:lnSpc>
              <a:buFont typeface="Arial" panose="020B0604020202020204" pitchFamily="34" charset="0"/>
              <a:buChar char="•"/>
            </a:pPr>
            <a:r>
              <a:rPr lang="en-US" altLang="en-US" sz="2400" dirty="0">
                <a:latin typeface="+mn-lt"/>
              </a:rPr>
              <a:t>OOP continued to grow in popularity in the 1990s, most notably with the advent of Java.</a:t>
            </a:r>
          </a:p>
          <a:p>
            <a:pPr marL="457200" indent="-457200">
              <a:lnSpc>
                <a:spcPct val="90000"/>
              </a:lnSpc>
              <a:buFont typeface="Arial" panose="020B0604020202020204" pitchFamily="34" charset="0"/>
              <a:buChar char="•"/>
            </a:pPr>
            <a:r>
              <a:rPr lang="en-US" altLang="en-US" sz="2400" dirty="0">
                <a:latin typeface="+mn-lt"/>
              </a:rPr>
              <a:t>In  2002, in conjunction with the release of the .NET Framework, Microsoft introduced a new OOP language, C# </a:t>
            </a:r>
          </a:p>
          <a:p>
            <a:pPr>
              <a:lnSpc>
                <a:spcPct val="90000"/>
              </a:lnSpc>
            </a:pPr>
            <a:endParaRPr lang="en-US" altLang="en-US" dirty="0"/>
          </a:p>
          <a:p>
            <a:pPr>
              <a:lnSpc>
                <a:spcPct val="90000"/>
              </a:lnSpc>
            </a:pPr>
            <a:endParaRPr lang="en-US" altLang="en-US" dirty="0"/>
          </a:p>
          <a:p>
            <a:pPr>
              <a:lnSpc>
                <a:spcPct val="90000"/>
              </a:lnSpc>
            </a:pPr>
            <a:endParaRPr lang="en-US" altLang="en-US" dirty="0"/>
          </a:p>
        </p:txBody>
      </p:sp>
    </p:spTree>
    <p:extLst>
      <p:ext uri="{BB962C8B-B14F-4D97-AF65-F5344CB8AC3E}">
        <p14:creationId xmlns:p14="http://schemas.microsoft.com/office/powerpoint/2010/main" val="209542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p:txBody>
          <a:bodyPr/>
          <a:lstStyle/>
          <a:p>
            <a:r>
              <a:rPr lang="en-US" altLang="en-US"/>
              <a:t>Benefits of Object Oriented Programming</a:t>
            </a:r>
          </a:p>
        </p:txBody>
      </p:sp>
      <p:sp>
        <p:nvSpPr>
          <p:cNvPr id="1134595" name="Rectangle 3"/>
          <p:cNvSpPr>
            <a:spLocks noGrp="1" noChangeArrowheads="1"/>
          </p:cNvSpPr>
          <p:nvPr>
            <p:ph type="body" idx="1"/>
          </p:nvPr>
        </p:nvSpPr>
        <p:spPr/>
        <p:txBody>
          <a:bodyPr/>
          <a:lstStyle/>
          <a:p>
            <a:pPr marL="457200" indent="-457200">
              <a:lnSpc>
                <a:spcPct val="80000"/>
              </a:lnSpc>
              <a:buFont typeface="Arial" panose="020B0604020202020204" pitchFamily="34" charset="0"/>
              <a:buChar char="•"/>
            </a:pPr>
            <a:r>
              <a:rPr lang="en-US" altLang="en-US" sz="2400" dirty="0">
                <a:latin typeface="+mn-lt"/>
              </a:rPr>
              <a:t>A more intuitive transition from business analysis models to software implementation models</a:t>
            </a:r>
          </a:p>
          <a:p>
            <a:pPr marL="457200" indent="-457200">
              <a:lnSpc>
                <a:spcPct val="80000"/>
              </a:lnSpc>
              <a:buFont typeface="Arial" panose="020B0604020202020204" pitchFamily="34" charset="0"/>
              <a:buChar char="•"/>
            </a:pPr>
            <a:r>
              <a:rPr lang="en-US" altLang="en-US" sz="2400" dirty="0">
                <a:latin typeface="+mn-lt"/>
              </a:rPr>
              <a:t>The ability to maintain and implement changes in the programs more efficiently and rapidly</a:t>
            </a:r>
          </a:p>
          <a:p>
            <a:pPr marL="457200" indent="-457200">
              <a:lnSpc>
                <a:spcPct val="80000"/>
              </a:lnSpc>
              <a:buFont typeface="Arial" panose="020B0604020202020204" pitchFamily="34" charset="0"/>
              <a:buChar char="•"/>
            </a:pPr>
            <a:r>
              <a:rPr lang="en-US" altLang="en-US" sz="2400" dirty="0">
                <a:latin typeface="+mn-lt"/>
              </a:rPr>
              <a:t>The ability to more effectively create software systems using a team process, allowing specialists to work on parts of the system</a:t>
            </a:r>
          </a:p>
          <a:p>
            <a:pPr marL="457200" indent="-457200">
              <a:lnSpc>
                <a:spcPct val="80000"/>
              </a:lnSpc>
              <a:buFont typeface="Arial" panose="020B0604020202020204" pitchFamily="34" charset="0"/>
              <a:buChar char="•"/>
            </a:pPr>
            <a:r>
              <a:rPr lang="en-US" altLang="en-US" sz="2400" dirty="0">
                <a:latin typeface="+mn-lt"/>
              </a:rPr>
              <a:t>The ability to reuse code components in other programs and purchase components written by third-party developers to increase the functionality of programs with little effort</a:t>
            </a:r>
          </a:p>
          <a:p>
            <a:pPr marL="457200" indent="-457200">
              <a:lnSpc>
                <a:spcPct val="80000"/>
              </a:lnSpc>
              <a:buFont typeface="Arial" panose="020B0604020202020204" pitchFamily="34" charset="0"/>
              <a:buChar char="•"/>
            </a:pPr>
            <a:r>
              <a:rPr lang="en-US" altLang="en-US" sz="2400" dirty="0">
                <a:latin typeface="+mn-lt"/>
              </a:rPr>
              <a:t>Better integration with loosely coupled distributed computing systems</a:t>
            </a:r>
          </a:p>
          <a:p>
            <a:pPr marL="457200" indent="-457200">
              <a:lnSpc>
                <a:spcPct val="80000"/>
              </a:lnSpc>
              <a:buFont typeface="Arial" panose="020B0604020202020204" pitchFamily="34" charset="0"/>
              <a:buChar char="•"/>
            </a:pPr>
            <a:r>
              <a:rPr lang="en-US" altLang="en-US" sz="2400" dirty="0">
                <a:latin typeface="+mn-lt"/>
              </a:rPr>
              <a:t>Improved integration with modern operating systems</a:t>
            </a:r>
          </a:p>
          <a:p>
            <a:pPr marL="457200" indent="-457200">
              <a:lnSpc>
                <a:spcPct val="80000"/>
              </a:lnSpc>
              <a:buFont typeface="Arial" panose="020B0604020202020204" pitchFamily="34" charset="0"/>
              <a:buChar char="•"/>
            </a:pPr>
            <a:r>
              <a:rPr lang="en-US" altLang="en-US" sz="2400" dirty="0">
                <a:latin typeface="+mn-lt"/>
              </a:rPr>
              <a:t>The ability to create a more intuitive graphical user interface for the users</a:t>
            </a:r>
          </a:p>
        </p:txBody>
      </p:sp>
    </p:spTree>
    <p:extLst>
      <p:ext uri="{BB962C8B-B14F-4D97-AF65-F5344CB8AC3E}">
        <p14:creationId xmlns:p14="http://schemas.microsoft.com/office/powerpoint/2010/main" val="478540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Oriented Programming</a:t>
            </a:r>
            <a:endParaRPr lang="en-IN"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sz="2400" dirty="0" smtClean="0">
                <a:latin typeface="+mn-lt"/>
              </a:rPr>
              <a:t>What is Object ?</a:t>
            </a:r>
          </a:p>
          <a:p>
            <a:pPr marL="457200" indent="-457200">
              <a:buFont typeface="Arial" panose="020B0604020202020204" pitchFamily="34" charset="0"/>
              <a:buChar char="•"/>
            </a:pPr>
            <a:r>
              <a:rPr lang="en-US" sz="2400" dirty="0" smtClean="0">
                <a:latin typeface="+mn-lt"/>
              </a:rPr>
              <a:t>What is class?</a:t>
            </a:r>
          </a:p>
          <a:p>
            <a:pPr marL="457200" indent="-457200">
              <a:buFont typeface="Arial" panose="020B0604020202020204" pitchFamily="34" charset="0"/>
              <a:buChar char="•"/>
            </a:pPr>
            <a:endParaRPr lang="en-US" sz="2400" dirty="0" smtClean="0">
              <a:latin typeface="+mn-lt"/>
            </a:endParaRPr>
          </a:p>
          <a:p>
            <a:pPr marL="457200" indent="-457200">
              <a:buFont typeface="Arial" panose="020B0604020202020204" pitchFamily="34" charset="0"/>
              <a:buChar char="•"/>
            </a:pPr>
            <a:r>
              <a:rPr lang="en-US" sz="2400" dirty="0" smtClean="0">
                <a:latin typeface="+mn-lt"/>
              </a:rPr>
              <a:t>Features/</a:t>
            </a:r>
            <a:r>
              <a:rPr lang="en-US" sz="2400" dirty="0" err="1" smtClean="0">
                <a:latin typeface="+mn-lt"/>
              </a:rPr>
              <a:t>Pillers</a:t>
            </a:r>
            <a:r>
              <a:rPr lang="en-US" sz="2400" dirty="0" smtClean="0">
                <a:latin typeface="+mn-lt"/>
              </a:rPr>
              <a:t> of OOP</a:t>
            </a:r>
          </a:p>
          <a:p>
            <a:pPr marL="719307" lvl="2" indent="-342900"/>
            <a:r>
              <a:rPr lang="en-US" sz="2400" dirty="0" smtClean="0"/>
              <a:t>Abstraction</a:t>
            </a:r>
          </a:p>
          <a:p>
            <a:pPr marL="719307" lvl="2" indent="-342900"/>
            <a:r>
              <a:rPr lang="en-US" sz="2400" dirty="0" smtClean="0"/>
              <a:t>Encapsulation</a:t>
            </a:r>
          </a:p>
          <a:p>
            <a:pPr marL="719307" lvl="2" indent="-342900"/>
            <a:r>
              <a:rPr lang="en-US" sz="2400" dirty="0" smtClean="0"/>
              <a:t>Inheritance</a:t>
            </a:r>
          </a:p>
          <a:p>
            <a:pPr marL="719307" lvl="2" indent="-342900"/>
            <a:r>
              <a:rPr lang="en-US" sz="2400" dirty="0" smtClean="0"/>
              <a:t>Polymorphism</a:t>
            </a:r>
          </a:p>
          <a:p>
            <a:pPr marL="800100" lvl="1" indent="-342900">
              <a:buFont typeface="Arial" panose="020B0604020202020204" pitchFamily="34" charset="0"/>
              <a:buChar char="•"/>
            </a:pPr>
            <a:endParaRPr lang="en-US" sz="2400" dirty="0"/>
          </a:p>
          <a:p>
            <a:pPr marL="342900" lvl="1" indent="-342900">
              <a:buFont typeface="Arial" panose="020B0604020202020204" pitchFamily="34" charset="0"/>
              <a:buChar char="•"/>
            </a:pPr>
            <a:r>
              <a:rPr lang="en-US" sz="2400" dirty="0" smtClean="0"/>
              <a:t>Messages and Methods</a:t>
            </a:r>
            <a:endParaRPr lang="en-IN" sz="2400" dirty="0"/>
          </a:p>
        </p:txBody>
      </p:sp>
    </p:spTree>
    <p:extLst>
      <p:ext uri="{BB962C8B-B14F-4D97-AF65-F5344CB8AC3E}">
        <p14:creationId xmlns:p14="http://schemas.microsoft.com/office/powerpoint/2010/main" val="1469123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dirty="0" smtClean="0"/>
              <a:t>Object Model-What is an Object</a:t>
            </a:r>
          </a:p>
        </p:txBody>
      </p:sp>
      <p:sp>
        <p:nvSpPr>
          <p:cNvPr id="32772" name="Rectangle 3"/>
          <p:cNvSpPr>
            <a:spLocks noGrp="1" noChangeArrowheads="1"/>
          </p:cNvSpPr>
          <p:nvPr>
            <p:ph type="body" idx="1"/>
          </p:nvPr>
        </p:nvSpPr>
        <p:spPr/>
        <p:txBody>
          <a:bodyPr/>
          <a:lstStyle/>
          <a:p>
            <a:r>
              <a:rPr lang="en-US" sz="2400" dirty="0">
                <a:latin typeface="+mn-lt"/>
              </a:rPr>
              <a:t>An object means a ‘material thing’ that can be presented physically.</a:t>
            </a:r>
          </a:p>
          <a:p>
            <a:endParaRPr lang="en-US" sz="2400" dirty="0" smtClean="0">
              <a:latin typeface="+mn-lt"/>
            </a:endParaRPr>
          </a:p>
          <a:p>
            <a:r>
              <a:rPr lang="en-US" sz="2400" dirty="0" smtClean="0">
                <a:latin typeface="+mn-lt"/>
              </a:rPr>
              <a:t>An </a:t>
            </a:r>
            <a:r>
              <a:rPr lang="en-US" sz="2400" dirty="0">
                <a:latin typeface="+mn-lt"/>
              </a:rPr>
              <a:t>object</a:t>
            </a:r>
            <a:r>
              <a:rPr lang="en-US" sz="2400" dirty="0" smtClean="0">
                <a:latin typeface="+mn-lt"/>
              </a:rPr>
              <a:t>:</a:t>
            </a:r>
            <a:endParaRPr lang="en-US" sz="2400" dirty="0">
              <a:latin typeface="+mn-lt"/>
            </a:endParaRPr>
          </a:p>
          <a:p>
            <a:pPr marL="342900" lvl="1" indent="-342900">
              <a:buFont typeface="Arial" panose="020B0604020202020204" pitchFamily="34" charset="0"/>
              <a:buChar char="•"/>
            </a:pPr>
            <a:r>
              <a:rPr lang="en-US" sz="2400" dirty="0" smtClean="0"/>
              <a:t>Has </a:t>
            </a:r>
            <a:r>
              <a:rPr lang="en-US" sz="2400" dirty="0"/>
              <a:t>a state.</a:t>
            </a:r>
          </a:p>
          <a:p>
            <a:pPr marL="342900" lvl="1" indent="-342900">
              <a:buFont typeface="Arial" panose="020B0604020202020204" pitchFamily="34" charset="0"/>
              <a:buChar char="•"/>
            </a:pPr>
            <a:r>
              <a:rPr lang="en-US" sz="2400" dirty="0" smtClean="0"/>
              <a:t>May </a:t>
            </a:r>
            <a:r>
              <a:rPr lang="en-US" sz="2400" dirty="0"/>
              <a:t>display behavior.</a:t>
            </a:r>
          </a:p>
          <a:p>
            <a:pPr marL="342900" lvl="1" indent="-342900">
              <a:buFont typeface="Arial" panose="020B0604020202020204" pitchFamily="34" charset="0"/>
              <a:buChar char="•"/>
            </a:pPr>
            <a:r>
              <a:rPr lang="en-US" sz="2400" dirty="0" smtClean="0"/>
              <a:t>Has </a:t>
            </a:r>
            <a:r>
              <a:rPr lang="en-US" sz="2400" dirty="0"/>
              <a:t>a unique identity</a:t>
            </a:r>
            <a:r>
              <a:rPr lang="en-US" sz="2400" dirty="0" smtClean="0"/>
              <a:t>.</a:t>
            </a:r>
          </a:p>
          <a:p>
            <a:pPr marL="342900" lvl="1" indent="-342900">
              <a:buFont typeface="Arial" panose="020B0604020202020204" pitchFamily="34" charset="0"/>
              <a:buChar char="•"/>
            </a:pPr>
            <a:endParaRPr lang="en-US" dirty="0"/>
          </a:p>
          <a:p>
            <a:pPr eaLnBrk="1" hangingPunct="1"/>
            <a:endParaRPr lang="en-US" dirty="0" smtClean="0">
              <a:solidFill>
                <a:srgbClr val="3333FF"/>
              </a:solidFill>
            </a:endParaRPr>
          </a:p>
          <a:p>
            <a:pPr eaLnBrk="1" hangingPunct="1"/>
            <a:endParaRPr lang="en-US" dirty="0" smtClean="0">
              <a:solidFill>
                <a:srgbClr val="3333FF"/>
              </a:solidFill>
            </a:endParaRPr>
          </a:p>
          <a:p>
            <a:pPr eaLnBrk="1" hangingPunct="1"/>
            <a:endParaRPr lang="en-US" dirty="0" smtClean="0">
              <a:solidFill>
                <a:srgbClr val="3333FF"/>
              </a:solidFill>
            </a:endParaRPr>
          </a:p>
          <a:p>
            <a:pPr eaLnBrk="1" hangingPunct="1"/>
            <a:endParaRPr lang="en-US" dirty="0" smtClean="0">
              <a:solidFill>
                <a:srgbClr val="3333FF"/>
              </a:solidFill>
            </a:endParaRPr>
          </a:p>
          <a:p>
            <a:pPr eaLnBrk="1" hangingPunct="1"/>
            <a:endParaRPr lang="en-US" dirty="0" smtClean="0">
              <a:solidFill>
                <a:srgbClr val="3333FF"/>
              </a:solidFill>
            </a:endParaRPr>
          </a:p>
        </p:txBody>
      </p:sp>
    </p:spTree>
    <p:extLst>
      <p:ext uri="{BB962C8B-B14F-4D97-AF65-F5344CB8AC3E}">
        <p14:creationId xmlns:p14="http://schemas.microsoft.com/office/powerpoint/2010/main" val="505871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sz="2400" dirty="0">
                <a:latin typeface="+mn-lt"/>
              </a:rPr>
              <a:t>The insight of object oriented programming is to combine the state and behavior in a unit called an </a:t>
            </a:r>
            <a:r>
              <a:rPr lang="en-US" sz="2400" dirty="0">
                <a:solidFill>
                  <a:schemeClr val="tx1"/>
                </a:solidFill>
                <a:latin typeface="+mn-lt"/>
              </a:rPr>
              <a:t>Object .</a:t>
            </a:r>
          </a:p>
          <a:p>
            <a:pPr marL="457200" indent="-457200">
              <a:buFont typeface="Arial" panose="020B0604020202020204" pitchFamily="34" charset="0"/>
              <a:buChar char="•"/>
            </a:pPr>
            <a:r>
              <a:rPr lang="en-US" sz="2400" dirty="0">
                <a:latin typeface="+mn-lt"/>
              </a:rPr>
              <a:t>A program consists of a network of interconnected objects that call upon each other to solve a part of the problem.</a:t>
            </a:r>
          </a:p>
          <a:p>
            <a:pPr marL="457200" indent="-457200">
              <a:buFont typeface="Arial" panose="020B0604020202020204" pitchFamily="34" charset="0"/>
              <a:buChar char="•"/>
            </a:pPr>
            <a:r>
              <a:rPr lang="en-US" sz="2400" dirty="0">
                <a:latin typeface="+mn-lt"/>
              </a:rPr>
              <a:t>Each object has a specific role to play in the overall design of the program and is able to communicate with other objects.</a:t>
            </a:r>
          </a:p>
          <a:p>
            <a:pPr marL="457200" indent="-457200">
              <a:buFont typeface="Arial" panose="020B0604020202020204" pitchFamily="34" charset="0"/>
              <a:buChar char="•"/>
            </a:pPr>
            <a:r>
              <a:rPr lang="en-US" sz="2400" dirty="0">
                <a:latin typeface="+mn-lt"/>
              </a:rPr>
              <a:t> Objects communicate through </a:t>
            </a:r>
            <a:r>
              <a:rPr lang="en-US" sz="2400" b="1" dirty="0">
                <a:latin typeface="+mn-lt"/>
              </a:rPr>
              <a:t>messages</a:t>
            </a:r>
            <a:r>
              <a:rPr lang="en-US" sz="2400" dirty="0">
                <a:latin typeface="+mn-lt"/>
              </a:rPr>
              <a:t>, requests to perform a method. </a:t>
            </a:r>
            <a:endParaRPr lang="en-US" sz="2400" dirty="0">
              <a:solidFill>
                <a:srgbClr val="3333FF"/>
              </a:solidFill>
              <a:latin typeface="+mn-lt"/>
            </a:endParaRPr>
          </a:p>
          <a:p>
            <a:endParaRPr lang="en-US" dirty="0"/>
          </a:p>
        </p:txBody>
      </p:sp>
    </p:spTree>
    <p:extLst>
      <p:ext uri="{BB962C8B-B14F-4D97-AF65-F5344CB8AC3E}">
        <p14:creationId xmlns:p14="http://schemas.microsoft.com/office/powerpoint/2010/main" val="3605431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7"/>
          <p:cNvGrpSpPr>
            <a:grpSpLocks/>
          </p:cNvGrpSpPr>
          <p:nvPr/>
        </p:nvGrpSpPr>
        <p:grpSpPr bwMode="auto">
          <a:xfrm>
            <a:off x="6275070" y="1295401"/>
            <a:ext cx="5760720" cy="2098675"/>
            <a:chOff x="4648200" y="1295400"/>
            <a:chExt cx="4267210" cy="2098680"/>
          </a:xfrm>
        </p:grpSpPr>
        <p:grpSp>
          <p:nvGrpSpPr>
            <p:cNvPr id="6156" name="Group 2"/>
            <p:cNvGrpSpPr>
              <a:grpSpLocks/>
            </p:cNvGrpSpPr>
            <p:nvPr/>
          </p:nvGrpSpPr>
          <p:grpSpPr bwMode="auto">
            <a:xfrm>
              <a:off x="4648200" y="1447800"/>
              <a:ext cx="4267210" cy="1946280"/>
              <a:chOff x="1392" y="1008"/>
              <a:chExt cx="2688" cy="1226"/>
            </a:xfrm>
          </p:grpSpPr>
          <p:sp>
            <p:nvSpPr>
              <p:cNvPr id="6160" name="AutoShape 3"/>
              <p:cNvSpPr>
                <a:spLocks noChangeAspect="1" noChangeArrowheads="1" noTextEdit="1"/>
              </p:cNvSpPr>
              <p:nvPr/>
            </p:nvSpPr>
            <p:spPr bwMode="auto">
              <a:xfrm>
                <a:off x="1392" y="1008"/>
                <a:ext cx="2688" cy="1226"/>
              </a:xfrm>
              <a:prstGeom prst="rect">
                <a:avLst/>
              </a:prstGeom>
              <a:noFill/>
              <a:ln w="9525">
                <a:noFill/>
                <a:miter lim="800000"/>
                <a:headEnd/>
                <a:tailEnd/>
              </a:ln>
            </p:spPr>
            <p:txBody>
              <a:bodyPr/>
              <a:lstStyle/>
              <a:p>
                <a:endParaRPr lang="en-US"/>
              </a:p>
            </p:txBody>
          </p:sp>
          <p:sp>
            <p:nvSpPr>
              <p:cNvPr id="6161" name="Freeform 4"/>
              <p:cNvSpPr>
                <a:spLocks/>
              </p:cNvSpPr>
              <p:nvPr/>
            </p:nvSpPr>
            <p:spPr bwMode="auto">
              <a:xfrm>
                <a:off x="1419" y="1513"/>
                <a:ext cx="2623" cy="596"/>
              </a:xfrm>
              <a:custGeom>
                <a:avLst/>
                <a:gdLst>
                  <a:gd name="T0" fmla="*/ 246 w 2623"/>
                  <a:gd name="T1" fmla="*/ 320 h 596"/>
                  <a:gd name="T2" fmla="*/ 140 w 2623"/>
                  <a:gd name="T3" fmla="*/ 347 h 596"/>
                  <a:gd name="T4" fmla="*/ 0 w 2623"/>
                  <a:gd name="T5" fmla="*/ 392 h 596"/>
                  <a:gd name="T6" fmla="*/ 43 w 2623"/>
                  <a:gd name="T7" fmla="*/ 392 h 596"/>
                  <a:gd name="T8" fmla="*/ 114 w 2623"/>
                  <a:gd name="T9" fmla="*/ 392 h 596"/>
                  <a:gd name="T10" fmla="*/ 352 w 2623"/>
                  <a:gd name="T11" fmla="*/ 453 h 596"/>
                  <a:gd name="T12" fmla="*/ 237 w 2623"/>
                  <a:gd name="T13" fmla="*/ 480 h 596"/>
                  <a:gd name="T14" fmla="*/ 325 w 2623"/>
                  <a:gd name="T15" fmla="*/ 517 h 596"/>
                  <a:gd name="T16" fmla="*/ 449 w 2623"/>
                  <a:gd name="T17" fmla="*/ 534 h 596"/>
                  <a:gd name="T18" fmla="*/ 616 w 2623"/>
                  <a:gd name="T19" fmla="*/ 497 h 596"/>
                  <a:gd name="T20" fmla="*/ 837 w 2623"/>
                  <a:gd name="T21" fmla="*/ 552 h 596"/>
                  <a:gd name="T22" fmla="*/ 783 w 2623"/>
                  <a:gd name="T23" fmla="*/ 587 h 596"/>
                  <a:gd name="T24" fmla="*/ 862 w 2623"/>
                  <a:gd name="T25" fmla="*/ 596 h 596"/>
                  <a:gd name="T26" fmla="*/ 1207 w 2623"/>
                  <a:gd name="T27" fmla="*/ 517 h 596"/>
                  <a:gd name="T28" fmla="*/ 1091 w 2623"/>
                  <a:gd name="T29" fmla="*/ 480 h 596"/>
                  <a:gd name="T30" fmla="*/ 1180 w 2623"/>
                  <a:gd name="T31" fmla="*/ 471 h 596"/>
                  <a:gd name="T32" fmla="*/ 1285 w 2623"/>
                  <a:gd name="T33" fmla="*/ 517 h 596"/>
                  <a:gd name="T34" fmla="*/ 1435 w 2623"/>
                  <a:gd name="T35" fmla="*/ 497 h 596"/>
                  <a:gd name="T36" fmla="*/ 1602 w 2623"/>
                  <a:gd name="T37" fmla="*/ 427 h 596"/>
                  <a:gd name="T38" fmla="*/ 1497 w 2623"/>
                  <a:gd name="T39" fmla="*/ 381 h 596"/>
                  <a:gd name="T40" fmla="*/ 1612 w 2623"/>
                  <a:gd name="T41" fmla="*/ 365 h 596"/>
                  <a:gd name="T42" fmla="*/ 2017 w 2623"/>
                  <a:gd name="T43" fmla="*/ 285 h 596"/>
                  <a:gd name="T44" fmla="*/ 2245 w 2623"/>
                  <a:gd name="T45" fmla="*/ 213 h 596"/>
                  <a:gd name="T46" fmla="*/ 2352 w 2623"/>
                  <a:gd name="T47" fmla="*/ 241 h 596"/>
                  <a:gd name="T48" fmla="*/ 2422 w 2623"/>
                  <a:gd name="T49" fmla="*/ 241 h 596"/>
                  <a:gd name="T50" fmla="*/ 2623 w 2623"/>
                  <a:gd name="T51" fmla="*/ 178 h 596"/>
                  <a:gd name="T52" fmla="*/ 2333 w 2623"/>
                  <a:gd name="T53" fmla="*/ 0 h 596"/>
                  <a:gd name="T54" fmla="*/ 1453 w 2623"/>
                  <a:gd name="T55" fmla="*/ 116 h 596"/>
                  <a:gd name="T56" fmla="*/ 256 w 2623"/>
                  <a:gd name="T57" fmla="*/ 241 h 596"/>
                  <a:gd name="T58" fmla="*/ 246 w 2623"/>
                  <a:gd name="T59" fmla="*/ 320 h 59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23"/>
                  <a:gd name="T91" fmla="*/ 0 h 596"/>
                  <a:gd name="T92" fmla="*/ 2623 w 2623"/>
                  <a:gd name="T93" fmla="*/ 596 h 59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23" h="596">
                    <a:moveTo>
                      <a:pt x="246" y="320"/>
                    </a:moveTo>
                    <a:lnTo>
                      <a:pt x="140" y="347"/>
                    </a:lnTo>
                    <a:lnTo>
                      <a:pt x="0" y="392"/>
                    </a:lnTo>
                    <a:lnTo>
                      <a:pt x="43" y="392"/>
                    </a:lnTo>
                    <a:lnTo>
                      <a:pt x="114" y="392"/>
                    </a:lnTo>
                    <a:lnTo>
                      <a:pt x="352" y="453"/>
                    </a:lnTo>
                    <a:lnTo>
                      <a:pt x="237" y="480"/>
                    </a:lnTo>
                    <a:lnTo>
                      <a:pt x="325" y="517"/>
                    </a:lnTo>
                    <a:lnTo>
                      <a:pt x="449" y="534"/>
                    </a:lnTo>
                    <a:lnTo>
                      <a:pt x="616" y="497"/>
                    </a:lnTo>
                    <a:lnTo>
                      <a:pt x="837" y="552"/>
                    </a:lnTo>
                    <a:lnTo>
                      <a:pt x="783" y="587"/>
                    </a:lnTo>
                    <a:lnTo>
                      <a:pt x="862" y="596"/>
                    </a:lnTo>
                    <a:lnTo>
                      <a:pt x="1207" y="517"/>
                    </a:lnTo>
                    <a:lnTo>
                      <a:pt x="1091" y="480"/>
                    </a:lnTo>
                    <a:lnTo>
                      <a:pt x="1180" y="471"/>
                    </a:lnTo>
                    <a:lnTo>
                      <a:pt x="1285" y="517"/>
                    </a:lnTo>
                    <a:lnTo>
                      <a:pt x="1435" y="497"/>
                    </a:lnTo>
                    <a:lnTo>
                      <a:pt x="1602" y="427"/>
                    </a:lnTo>
                    <a:lnTo>
                      <a:pt x="1497" y="381"/>
                    </a:lnTo>
                    <a:lnTo>
                      <a:pt x="1612" y="365"/>
                    </a:lnTo>
                    <a:lnTo>
                      <a:pt x="2017" y="285"/>
                    </a:lnTo>
                    <a:lnTo>
                      <a:pt x="2245" y="213"/>
                    </a:lnTo>
                    <a:lnTo>
                      <a:pt x="2352" y="241"/>
                    </a:lnTo>
                    <a:lnTo>
                      <a:pt x="2422" y="241"/>
                    </a:lnTo>
                    <a:lnTo>
                      <a:pt x="2623" y="178"/>
                    </a:lnTo>
                    <a:lnTo>
                      <a:pt x="2333" y="0"/>
                    </a:lnTo>
                    <a:lnTo>
                      <a:pt x="1453" y="116"/>
                    </a:lnTo>
                    <a:lnTo>
                      <a:pt x="256" y="241"/>
                    </a:lnTo>
                    <a:lnTo>
                      <a:pt x="246" y="320"/>
                    </a:lnTo>
                    <a:close/>
                  </a:path>
                </a:pathLst>
              </a:custGeom>
              <a:solidFill>
                <a:srgbClr val="007F7A"/>
              </a:solidFill>
              <a:ln w="9525">
                <a:noFill/>
                <a:round/>
                <a:headEnd/>
                <a:tailEnd/>
              </a:ln>
            </p:spPr>
            <p:txBody>
              <a:bodyPr/>
              <a:lstStyle/>
              <a:p>
                <a:endParaRPr lang="en-US"/>
              </a:p>
            </p:txBody>
          </p:sp>
          <p:sp>
            <p:nvSpPr>
              <p:cNvPr id="6162" name="Freeform 5"/>
              <p:cNvSpPr>
                <a:spLocks/>
              </p:cNvSpPr>
              <p:nvPr/>
            </p:nvSpPr>
            <p:spPr bwMode="auto">
              <a:xfrm>
                <a:off x="1806" y="1440"/>
                <a:ext cx="204" cy="303"/>
              </a:xfrm>
              <a:custGeom>
                <a:avLst/>
                <a:gdLst>
                  <a:gd name="T0" fmla="*/ 113 w 204"/>
                  <a:gd name="T1" fmla="*/ 0 h 303"/>
                  <a:gd name="T2" fmla="*/ 134 w 204"/>
                  <a:gd name="T3" fmla="*/ 4 h 303"/>
                  <a:gd name="T4" fmla="*/ 151 w 204"/>
                  <a:gd name="T5" fmla="*/ 14 h 303"/>
                  <a:gd name="T6" fmla="*/ 167 w 204"/>
                  <a:gd name="T7" fmla="*/ 29 h 303"/>
                  <a:gd name="T8" fmla="*/ 181 w 204"/>
                  <a:gd name="T9" fmla="*/ 49 h 303"/>
                  <a:gd name="T10" fmla="*/ 191 w 204"/>
                  <a:gd name="T11" fmla="*/ 72 h 303"/>
                  <a:gd name="T12" fmla="*/ 199 w 204"/>
                  <a:gd name="T13" fmla="*/ 99 h 303"/>
                  <a:gd name="T14" fmla="*/ 204 w 204"/>
                  <a:gd name="T15" fmla="*/ 127 h 303"/>
                  <a:gd name="T16" fmla="*/ 204 w 204"/>
                  <a:gd name="T17" fmla="*/ 158 h 303"/>
                  <a:gd name="T18" fmla="*/ 199 w 204"/>
                  <a:gd name="T19" fmla="*/ 189 h 303"/>
                  <a:gd name="T20" fmla="*/ 191 w 204"/>
                  <a:gd name="T21" fmla="*/ 216 h 303"/>
                  <a:gd name="T22" fmla="*/ 181 w 204"/>
                  <a:gd name="T23" fmla="*/ 241 h 303"/>
                  <a:gd name="T24" fmla="*/ 166 w 204"/>
                  <a:gd name="T25" fmla="*/ 263 h 303"/>
                  <a:gd name="T26" fmla="*/ 150 w 204"/>
                  <a:gd name="T27" fmla="*/ 280 h 303"/>
                  <a:gd name="T28" fmla="*/ 132 w 204"/>
                  <a:gd name="T29" fmla="*/ 294 h 303"/>
                  <a:gd name="T30" fmla="*/ 112 w 204"/>
                  <a:gd name="T31" fmla="*/ 302 h 303"/>
                  <a:gd name="T32" fmla="*/ 92 w 204"/>
                  <a:gd name="T33" fmla="*/ 303 h 303"/>
                  <a:gd name="T34" fmla="*/ 72 w 204"/>
                  <a:gd name="T35" fmla="*/ 299 h 303"/>
                  <a:gd name="T36" fmla="*/ 53 w 204"/>
                  <a:gd name="T37" fmla="*/ 289 h 303"/>
                  <a:gd name="T38" fmla="*/ 37 w 204"/>
                  <a:gd name="T39" fmla="*/ 274 h 303"/>
                  <a:gd name="T40" fmla="*/ 23 w 204"/>
                  <a:gd name="T41" fmla="*/ 254 h 303"/>
                  <a:gd name="T42" fmla="*/ 12 w 204"/>
                  <a:gd name="T43" fmla="*/ 231 h 303"/>
                  <a:gd name="T44" fmla="*/ 4 w 204"/>
                  <a:gd name="T45" fmla="*/ 204 h 303"/>
                  <a:gd name="T46" fmla="*/ 0 w 204"/>
                  <a:gd name="T47" fmla="*/ 174 h 303"/>
                  <a:gd name="T48" fmla="*/ 0 w 204"/>
                  <a:gd name="T49" fmla="*/ 143 h 303"/>
                  <a:gd name="T50" fmla="*/ 4 w 204"/>
                  <a:gd name="T51" fmla="*/ 112 h 303"/>
                  <a:gd name="T52" fmla="*/ 12 w 204"/>
                  <a:gd name="T53" fmla="*/ 86 h 303"/>
                  <a:gd name="T54" fmla="*/ 25 w 204"/>
                  <a:gd name="T55" fmla="*/ 60 h 303"/>
                  <a:gd name="T56" fmla="*/ 38 w 204"/>
                  <a:gd name="T57" fmla="*/ 39 h 303"/>
                  <a:gd name="T58" fmla="*/ 54 w 204"/>
                  <a:gd name="T59" fmla="*/ 21 h 303"/>
                  <a:gd name="T60" fmla="*/ 73 w 204"/>
                  <a:gd name="T61" fmla="*/ 9 h 303"/>
                  <a:gd name="T62" fmla="*/ 93 w 204"/>
                  <a:gd name="T63" fmla="*/ 1 h 303"/>
                  <a:gd name="T64" fmla="*/ 113 w 204"/>
                  <a:gd name="T65" fmla="*/ 0 h 3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4"/>
                  <a:gd name="T100" fmla="*/ 0 h 303"/>
                  <a:gd name="T101" fmla="*/ 204 w 204"/>
                  <a:gd name="T102" fmla="*/ 303 h 3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4" h="303">
                    <a:moveTo>
                      <a:pt x="113" y="0"/>
                    </a:moveTo>
                    <a:lnTo>
                      <a:pt x="134" y="4"/>
                    </a:lnTo>
                    <a:lnTo>
                      <a:pt x="151" y="14"/>
                    </a:lnTo>
                    <a:lnTo>
                      <a:pt x="167" y="29"/>
                    </a:lnTo>
                    <a:lnTo>
                      <a:pt x="181" y="49"/>
                    </a:lnTo>
                    <a:lnTo>
                      <a:pt x="191" y="72"/>
                    </a:lnTo>
                    <a:lnTo>
                      <a:pt x="199" y="99"/>
                    </a:lnTo>
                    <a:lnTo>
                      <a:pt x="204" y="127"/>
                    </a:lnTo>
                    <a:lnTo>
                      <a:pt x="204" y="158"/>
                    </a:lnTo>
                    <a:lnTo>
                      <a:pt x="199" y="189"/>
                    </a:lnTo>
                    <a:lnTo>
                      <a:pt x="191" y="216"/>
                    </a:lnTo>
                    <a:lnTo>
                      <a:pt x="181" y="241"/>
                    </a:lnTo>
                    <a:lnTo>
                      <a:pt x="166" y="263"/>
                    </a:lnTo>
                    <a:lnTo>
                      <a:pt x="150" y="280"/>
                    </a:lnTo>
                    <a:lnTo>
                      <a:pt x="132" y="294"/>
                    </a:lnTo>
                    <a:lnTo>
                      <a:pt x="112" y="302"/>
                    </a:lnTo>
                    <a:lnTo>
                      <a:pt x="92" y="303"/>
                    </a:lnTo>
                    <a:lnTo>
                      <a:pt x="72" y="299"/>
                    </a:lnTo>
                    <a:lnTo>
                      <a:pt x="53" y="289"/>
                    </a:lnTo>
                    <a:lnTo>
                      <a:pt x="37" y="274"/>
                    </a:lnTo>
                    <a:lnTo>
                      <a:pt x="23" y="254"/>
                    </a:lnTo>
                    <a:lnTo>
                      <a:pt x="12" y="231"/>
                    </a:lnTo>
                    <a:lnTo>
                      <a:pt x="4" y="204"/>
                    </a:lnTo>
                    <a:lnTo>
                      <a:pt x="0" y="174"/>
                    </a:lnTo>
                    <a:lnTo>
                      <a:pt x="0" y="143"/>
                    </a:lnTo>
                    <a:lnTo>
                      <a:pt x="4" y="112"/>
                    </a:lnTo>
                    <a:lnTo>
                      <a:pt x="12" y="86"/>
                    </a:lnTo>
                    <a:lnTo>
                      <a:pt x="25" y="60"/>
                    </a:lnTo>
                    <a:lnTo>
                      <a:pt x="38" y="39"/>
                    </a:lnTo>
                    <a:lnTo>
                      <a:pt x="54" y="21"/>
                    </a:lnTo>
                    <a:lnTo>
                      <a:pt x="73" y="9"/>
                    </a:lnTo>
                    <a:lnTo>
                      <a:pt x="93" y="1"/>
                    </a:lnTo>
                    <a:lnTo>
                      <a:pt x="113" y="0"/>
                    </a:lnTo>
                    <a:close/>
                  </a:path>
                </a:pathLst>
              </a:custGeom>
              <a:solidFill>
                <a:srgbClr val="877F6D"/>
              </a:solidFill>
              <a:ln w="9525">
                <a:noFill/>
                <a:round/>
                <a:headEnd/>
                <a:tailEnd/>
              </a:ln>
            </p:spPr>
            <p:txBody>
              <a:bodyPr/>
              <a:lstStyle/>
              <a:p>
                <a:endParaRPr lang="en-US"/>
              </a:p>
            </p:txBody>
          </p:sp>
          <p:sp>
            <p:nvSpPr>
              <p:cNvPr id="6163" name="Freeform 6"/>
              <p:cNvSpPr>
                <a:spLocks/>
              </p:cNvSpPr>
              <p:nvPr/>
            </p:nvSpPr>
            <p:spPr bwMode="auto">
              <a:xfrm>
                <a:off x="1609" y="1323"/>
                <a:ext cx="442" cy="479"/>
              </a:xfrm>
              <a:custGeom>
                <a:avLst/>
                <a:gdLst>
                  <a:gd name="T0" fmla="*/ 166 w 442"/>
                  <a:gd name="T1" fmla="*/ 0 h 479"/>
                  <a:gd name="T2" fmla="*/ 337 w 442"/>
                  <a:gd name="T3" fmla="*/ 26 h 479"/>
                  <a:gd name="T4" fmla="*/ 361 w 442"/>
                  <a:gd name="T5" fmla="*/ 41 h 479"/>
                  <a:gd name="T6" fmla="*/ 382 w 442"/>
                  <a:gd name="T7" fmla="*/ 57 h 479"/>
                  <a:gd name="T8" fmla="*/ 398 w 442"/>
                  <a:gd name="T9" fmla="*/ 76 h 479"/>
                  <a:gd name="T10" fmla="*/ 413 w 442"/>
                  <a:gd name="T11" fmla="*/ 96 h 479"/>
                  <a:gd name="T12" fmla="*/ 423 w 442"/>
                  <a:gd name="T13" fmla="*/ 119 h 479"/>
                  <a:gd name="T14" fmla="*/ 433 w 442"/>
                  <a:gd name="T15" fmla="*/ 142 h 479"/>
                  <a:gd name="T16" fmla="*/ 438 w 442"/>
                  <a:gd name="T17" fmla="*/ 169 h 479"/>
                  <a:gd name="T18" fmla="*/ 442 w 442"/>
                  <a:gd name="T19" fmla="*/ 196 h 479"/>
                  <a:gd name="T20" fmla="*/ 442 w 442"/>
                  <a:gd name="T21" fmla="*/ 228 h 479"/>
                  <a:gd name="T22" fmla="*/ 441 w 442"/>
                  <a:gd name="T23" fmla="*/ 258 h 479"/>
                  <a:gd name="T24" fmla="*/ 438 w 442"/>
                  <a:gd name="T25" fmla="*/ 287 h 479"/>
                  <a:gd name="T26" fmla="*/ 433 w 442"/>
                  <a:gd name="T27" fmla="*/ 314 h 479"/>
                  <a:gd name="T28" fmla="*/ 426 w 442"/>
                  <a:gd name="T29" fmla="*/ 340 h 479"/>
                  <a:gd name="T30" fmla="*/ 417 w 442"/>
                  <a:gd name="T31" fmla="*/ 364 h 479"/>
                  <a:gd name="T32" fmla="*/ 407 w 442"/>
                  <a:gd name="T33" fmla="*/ 385 h 479"/>
                  <a:gd name="T34" fmla="*/ 394 w 442"/>
                  <a:gd name="T35" fmla="*/ 406 h 479"/>
                  <a:gd name="T36" fmla="*/ 380 w 442"/>
                  <a:gd name="T37" fmla="*/ 423 h 479"/>
                  <a:gd name="T38" fmla="*/ 363 w 442"/>
                  <a:gd name="T39" fmla="*/ 438 h 479"/>
                  <a:gd name="T40" fmla="*/ 345 w 442"/>
                  <a:gd name="T41" fmla="*/ 451 h 479"/>
                  <a:gd name="T42" fmla="*/ 325 w 442"/>
                  <a:gd name="T43" fmla="*/ 462 h 479"/>
                  <a:gd name="T44" fmla="*/ 302 w 442"/>
                  <a:gd name="T45" fmla="*/ 470 h 479"/>
                  <a:gd name="T46" fmla="*/ 278 w 442"/>
                  <a:gd name="T47" fmla="*/ 477 h 479"/>
                  <a:gd name="T48" fmla="*/ 251 w 442"/>
                  <a:gd name="T49" fmla="*/ 479 h 479"/>
                  <a:gd name="T50" fmla="*/ 223 w 442"/>
                  <a:gd name="T51" fmla="*/ 479 h 479"/>
                  <a:gd name="T52" fmla="*/ 44 w 442"/>
                  <a:gd name="T53" fmla="*/ 434 h 479"/>
                  <a:gd name="T54" fmla="*/ 27 w 442"/>
                  <a:gd name="T55" fmla="*/ 408 h 479"/>
                  <a:gd name="T56" fmla="*/ 14 w 442"/>
                  <a:gd name="T57" fmla="*/ 381 h 479"/>
                  <a:gd name="T58" fmla="*/ 6 w 442"/>
                  <a:gd name="T59" fmla="*/ 356 h 479"/>
                  <a:gd name="T60" fmla="*/ 2 w 442"/>
                  <a:gd name="T61" fmla="*/ 329 h 479"/>
                  <a:gd name="T62" fmla="*/ 0 w 442"/>
                  <a:gd name="T63" fmla="*/ 302 h 479"/>
                  <a:gd name="T64" fmla="*/ 1 w 442"/>
                  <a:gd name="T65" fmla="*/ 274 h 479"/>
                  <a:gd name="T66" fmla="*/ 2 w 442"/>
                  <a:gd name="T67" fmla="*/ 244 h 479"/>
                  <a:gd name="T68" fmla="*/ 4 w 442"/>
                  <a:gd name="T69" fmla="*/ 213 h 479"/>
                  <a:gd name="T70" fmla="*/ 16 w 442"/>
                  <a:gd name="T71" fmla="*/ 177 h 479"/>
                  <a:gd name="T72" fmla="*/ 28 w 442"/>
                  <a:gd name="T73" fmla="*/ 143 h 479"/>
                  <a:gd name="T74" fmla="*/ 43 w 442"/>
                  <a:gd name="T75" fmla="*/ 114 h 479"/>
                  <a:gd name="T76" fmla="*/ 59 w 442"/>
                  <a:gd name="T77" fmla="*/ 86 h 479"/>
                  <a:gd name="T78" fmla="*/ 79 w 442"/>
                  <a:gd name="T79" fmla="*/ 60 h 479"/>
                  <a:gd name="T80" fmla="*/ 103 w 442"/>
                  <a:gd name="T81" fmla="*/ 37 h 479"/>
                  <a:gd name="T82" fmla="*/ 131 w 442"/>
                  <a:gd name="T83" fmla="*/ 17 h 479"/>
                  <a:gd name="T84" fmla="*/ 166 w 442"/>
                  <a:gd name="T85" fmla="*/ 0 h 4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2"/>
                  <a:gd name="T130" fmla="*/ 0 h 479"/>
                  <a:gd name="T131" fmla="*/ 442 w 442"/>
                  <a:gd name="T132" fmla="*/ 479 h 4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2" h="479">
                    <a:moveTo>
                      <a:pt x="166" y="0"/>
                    </a:moveTo>
                    <a:lnTo>
                      <a:pt x="337" y="26"/>
                    </a:lnTo>
                    <a:lnTo>
                      <a:pt x="361" y="41"/>
                    </a:lnTo>
                    <a:lnTo>
                      <a:pt x="382" y="57"/>
                    </a:lnTo>
                    <a:lnTo>
                      <a:pt x="398" y="76"/>
                    </a:lnTo>
                    <a:lnTo>
                      <a:pt x="413" y="96"/>
                    </a:lnTo>
                    <a:lnTo>
                      <a:pt x="423" y="119"/>
                    </a:lnTo>
                    <a:lnTo>
                      <a:pt x="433" y="142"/>
                    </a:lnTo>
                    <a:lnTo>
                      <a:pt x="438" y="169"/>
                    </a:lnTo>
                    <a:lnTo>
                      <a:pt x="442" y="196"/>
                    </a:lnTo>
                    <a:lnTo>
                      <a:pt x="442" y="228"/>
                    </a:lnTo>
                    <a:lnTo>
                      <a:pt x="441" y="258"/>
                    </a:lnTo>
                    <a:lnTo>
                      <a:pt x="438" y="287"/>
                    </a:lnTo>
                    <a:lnTo>
                      <a:pt x="433" y="314"/>
                    </a:lnTo>
                    <a:lnTo>
                      <a:pt x="426" y="340"/>
                    </a:lnTo>
                    <a:lnTo>
                      <a:pt x="417" y="364"/>
                    </a:lnTo>
                    <a:lnTo>
                      <a:pt x="407" y="385"/>
                    </a:lnTo>
                    <a:lnTo>
                      <a:pt x="394" y="406"/>
                    </a:lnTo>
                    <a:lnTo>
                      <a:pt x="380" y="423"/>
                    </a:lnTo>
                    <a:lnTo>
                      <a:pt x="363" y="438"/>
                    </a:lnTo>
                    <a:lnTo>
                      <a:pt x="345" y="451"/>
                    </a:lnTo>
                    <a:lnTo>
                      <a:pt x="325" y="462"/>
                    </a:lnTo>
                    <a:lnTo>
                      <a:pt x="302" y="470"/>
                    </a:lnTo>
                    <a:lnTo>
                      <a:pt x="278" y="477"/>
                    </a:lnTo>
                    <a:lnTo>
                      <a:pt x="251" y="479"/>
                    </a:lnTo>
                    <a:lnTo>
                      <a:pt x="223" y="479"/>
                    </a:lnTo>
                    <a:lnTo>
                      <a:pt x="44" y="434"/>
                    </a:lnTo>
                    <a:lnTo>
                      <a:pt x="27" y="408"/>
                    </a:lnTo>
                    <a:lnTo>
                      <a:pt x="14" y="381"/>
                    </a:lnTo>
                    <a:lnTo>
                      <a:pt x="6" y="356"/>
                    </a:lnTo>
                    <a:lnTo>
                      <a:pt x="2" y="329"/>
                    </a:lnTo>
                    <a:lnTo>
                      <a:pt x="0" y="302"/>
                    </a:lnTo>
                    <a:lnTo>
                      <a:pt x="1" y="274"/>
                    </a:lnTo>
                    <a:lnTo>
                      <a:pt x="2" y="244"/>
                    </a:lnTo>
                    <a:lnTo>
                      <a:pt x="4" y="213"/>
                    </a:lnTo>
                    <a:lnTo>
                      <a:pt x="16" y="177"/>
                    </a:lnTo>
                    <a:lnTo>
                      <a:pt x="28" y="143"/>
                    </a:lnTo>
                    <a:lnTo>
                      <a:pt x="43" y="114"/>
                    </a:lnTo>
                    <a:lnTo>
                      <a:pt x="59" y="86"/>
                    </a:lnTo>
                    <a:lnTo>
                      <a:pt x="79" y="60"/>
                    </a:lnTo>
                    <a:lnTo>
                      <a:pt x="103" y="37"/>
                    </a:lnTo>
                    <a:lnTo>
                      <a:pt x="131" y="17"/>
                    </a:lnTo>
                    <a:lnTo>
                      <a:pt x="166" y="0"/>
                    </a:lnTo>
                    <a:close/>
                  </a:path>
                </a:pathLst>
              </a:custGeom>
              <a:solidFill>
                <a:srgbClr val="140F0A"/>
              </a:solidFill>
              <a:ln w="9525">
                <a:noFill/>
                <a:round/>
                <a:headEnd/>
                <a:tailEnd/>
              </a:ln>
            </p:spPr>
            <p:txBody>
              <a:bodyPr/>
              <a:lstStyle/>
              <a:p>
                <a:endParaRPr lang="en-US"/>
              </a:p>
            </p:txBody>
          </p:sp>
          <p:sp>
            <p:nvSpPr>
              <p:cNvPr id="6164" name="Freeform 7"/>
              <p:cNvSpPr>
                <a:spLocks/>
              </p:cNvSpPr>
              <p:nvPr/>
            </p:nvSpPr>
            <p:spPr bwMode="auto">
              <a:xfrm>
                <a:off x="1839" y="1462"/>
                <a:ext cx="165" cy="279"/>
              </a:xfrm>
              <a:custGeom>
                <a:avLst/>
                <a:gdLst>
                  <a:gd name="T0" fmla="*/ 78 w 165"/>
                  <a:gd name="T1" fmla="*/ 35 h 279"/>
                  <a:gd name="T2" fmla="*/ 92 w 165"/>
                  <a:gd name="T3" fmla="*/ 43 h 279"/>
                  <a:gd name="T4" fmla="*/ 103 w 165"/>
                  <a:gd name="T5" fmla="*/ 54 h 279"/>
                  <a:gd name="T6" fmla="*/ 110 w 165"/>
                  <a:gd name="T7" fmla="*/ 65 h 279"/>
                  <a:gd name="T8" fmla="*/ 115 w 165"/>
                  <a:gd name="T9" fmla="*/ 77 h 279"/>
                  <a:gd name="T10" fmla="*/ 117 w 165"/>
                  <a:gd name="T11" fmla="*/ 90 h 279"/>
                  <a:gd name="T12" fmla="*/ 118 w 165"/>
                  <a:gd name="T13" fmla="*/ 104 h 279"/>
                  <a:gd name="T14" fmla="*/ 118 w 165"/>
                  <a:gd name="T15" fmla="*/ 120 h 279"/>
                  <a:gd name="T16" fmla="*/ 117 w 165"/>
                  <a:gd name="T17" fmla="*/ 136 h 279"/>
                  <a:gd name="T18" fmla="*/ 107 w 165"/>
                  <a:gd name="T19" fmla="*/ 159 h 279"/>
                  <a:gd name="T20" fmla="*/ 99 w 165"/>
                  <a:gd name="T21" fmla="*/ 179 h 279"/>
                  <a:gd name="T22" fmla="*/ 92 w 165"/>
                  <a:gd name="T23" fmla="*/ 195 h 279"/>
                  <a:gd name="T24" fmla="*/ 84 w 165"/>
                  <a:gd name="T25" fmla="*/ 207 h 279"/>
                  <a:gd name="T26" fmla="*/ 75 w 165"/>
                  <a:gd name="T27" fmla="*/ 217 h 279"/>
                  <a:gd name="T28" fmla="*/ 62 w 165"/>
                  <a:gd name="T29" fmla="*/ 224 h 279"/>
                  <a:gd name="T30" fmla="*/ 43 w 165"/>
                  <a:gd name="T31" fmla="*/ 225 h 279"/>
                  <a:gd name="T32" fmla="*/ 18 w 165"/>
                  <a:gd name="T33" fmla="*/ 222 h 279"/>
                  <a:gd name="T34" fmla="*/ 2 w 165"/>
                  <a:gd name="T35" fmla="*/ 203 h 279"/>
                  <a:gd name="T36" fmla="*/ 0 w 165"/>
                  <a:gd name="T37" fmla="*/ 233 h 279"/>
                  <a:gd name="T38" fmla="*/ 10 w 165"/>
                  <a:gd name="T39" fmla="*/ 253 h 279"/>
                  <a:gd name="T40" fmla="*/ 37 w 165"/>
                  <a:gd name="T41" fmla="*/ 279 h 279"/>
                  <a:gd name="T42" fmla="*/ 62 w 165"/>
                  <a:gd name="T43" fmla="*/ 276 h 279"/>
                  <a:gd name="T44" fmla="*/ 80 w 165"/>
                  <a:gd name="T45" fmla="*/ 271 h 279"/>
                  <a:gd name="T46" fmla="*/ 97 w 165"/>
                  <a:gd name="T47" fmla="*/ 263 h 279"/>
                  <a:gd name="T48" fmla="*/ 109 w 165"/>
                  <a:gd name="T49" fmla="*/ 252 h 279"/>
                  <a:gd name="T50" fmla="*/ 121 w 165"/>
                  <a:gd name="T51" fmla="*/ 238 h 279"/>
                  <a:gd name="T52" fmla="*/ 130 w 165"/>
                  <a:gd name="T53" fmla="*/ 222 h 279"/>
                  <a:gd name="T54" fmla="*/ 141 w 165"/>
                  <a:gd name="T55" fmla="*/ 202 h 279"/>
                  <a:gd name="T56" fmla="*/ 152 w 165"/>
                  <a:gd name="T57" fmla="*/ 179 h 279"/>
                  <a:gd name="T58" fmla="*/ 164 w 165"/>
                  <a:gd name="T59" fmla="*/ 119 h 279"/>
                  <a:gd name="T60" fmla="*/ 165 w 165"/>
                  <a:gd name="T61" fmla="*/ 86 h 279"/>
                  <a:gd name="T62" fmla="*/ 161 w 165"/>
                  <a:gd name="T63" fmla="*/ 58 h 279"/>
                  <a:gd name="T64" fmla="*/ 153 w 165"/>
                  <a:gd name="T65" fmla="*/ 34 h 279"/>
                  <a:gd name="T66" fmla="*/ 140 w 165"/>
                  <a:gd name="T67" fmla="*/ 15 h 279"/>
                  <a:gd name="T68" fmla="*/ 123 w 165"/>
                  <a:gd name="T69" fmla="*/ 3 h 279"/>
                  <a:gd name="T70" fmla="*/ 103 w 165"/>
                  <a:gd name="T71" fmla="*/ 0 h 279"/>
                  <a:gd name="T72" fmla="*/ 80 w 165"/>
                  <a:gd name="T73" fmla="*/ 7 h 279"/>
                  <a:gd name="T74" fmla="*/ 56 w 165"/>
                  <a:gd name="T75" fmla="*/ 25 h 279"/>
                  <a:gd name="T76" fmla="*/ 43 w 165"/>
                  <a:gd name="T77" fmla="*/ 38 h 279"/>
                  <a:gd name="T78" fmla="*/ 78 w 165"/>
                  <a:gd name="T79" fmla="*/ 35 h 27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5"/>
                  <a:gd name="T121" fmla="*/ 0 h 279"/>
                  <a:gd name="T122" fmla="*/ 165 w 165"/>
                  <a:gd name="T123" fmla="*/ 279 h 27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5" h="279">
                    <a:moveTo>
                      <a:pt x="78" y="35"/>
                    </a:moveTo>
                    <a:lnTo>
                      <a:pt x="92" y="43"/>
                    </a:lnTo>
                    <a:lnTo>
                      <a:pt x="103" y="54"/>
                    </a:lnTo>
                    <a:lnTo>
                      <a:pt x="110" y="65"/>
                    </a:lnTo>
                    <a:lnTo>
                      <a:pt x="115" y="77"/>
                    </a:lnTo>
                    <a:lnTo>
                      <a:pt x="117" y="90"/>
                    </a:lnTo>
                    <a:lnTo>
                      <a:pt x="118" y="104"/>
                    </a:lnTo>
                    <a:lnTo>
                      <a:pt x="118" y="120"/>
                    </a:lnTo>
                    <a:lnTo>
                      <a:pt x="117" y="136"/>
                    </a:lnTo>
                    <a:lnTo>
                      <a:pt x="107" y="159"/>
                    </a:lnTo>
                    <a:lnTo>
                      <a:pt x="99" y="179"/>
                    </a:lnTo>
                    <a:lnTo>
                      <a:pt x="92" y="195"/>
                    </a:lnTo>
                    <a:lnTo>
                      <a:pt x="84" y="207"/>
                    </a:lnTo>
                    <a:lnTo>
                      <a:pt x="75" y="217"/>
                    </a:lnTo>
                    <a:lnTo>
                      <a:pt x="62" y="224"/>
                    </a:lnTo>
                    <a:lnTo>
                      <a:pt x="43" y="225"/>
                    </a:lnTo>
                    <a:lnTo>
                      <a:pt x="18" y="222"/>
                    </a:lnTo>
                    <a:lnTo>
                      <a:pt x="2" y="203"/>
                    </a:lnTo>
                    <a:lnTo>
                      <a:pt x="0" y="233"/>
                    </a:lnTo>
                    <a:lnTo>
                      <a:pt x="10" y="253"/>
                    </a:lnTo>
                    <a:lnTo>
                      <a:pt x="37" y="279"/>
                    </a:lnTo>
                    <a:lnTo>
                      <a:pt x="62" y="276"/>
                    </a:lnTo>
                    <a:lnTo>
                      <a:pt x="80" y="271"/>
                    </a:lnTo>
                    <a:lnTo>
                      <a:pt x="97" y="263"/>
                    </a:lnTo>
                    <a:lnTo>
                      <a:pt x="109" y="252"/>
                    </a:lnTo>
                    <a:lnTo>
                      <a:pt x="121" y="238"/>
                    </a:lnTo>
                    <a:lnTo>
                      <a:pt x="130" y="222"/>
                    </a:lnTo>
                    <a:lnTo>
                      <a:pt x="141" y="202"/>
                    </a:lnTo>
                    <a:lnTo>
                      <a:pt x="152" y="179"/>
                    </a:lnTo>
                    <a:lnTo>
                      <a:pt x="164" y="119"/>
                    </a:lnTo>
                    <a:lnTo>
                      <a:pt x="165" y="86"/>
                    </a:lnTo>
                    <a:lnTo>
                      <a:pt x="161" y="58"/>
                    </a:lnTo>
                    <a:lnTo>
                      <a:pt x="153" y="34"/>
                    </a:lnTo>
                    <a:lnTo>
                      <a:pt x="140" y="15"/>
                    </a:lnTo>
                    <a:lnTo>
                      <a:pt x="123" y="3"/>
                    </a:lnTo>
                    <a:lnTo>
                      <a:pt x="103" y="0"/>
                    </a:lnTo>
                    <a:lnTo>
                      <a:pt x="80" y="7"/>
                    </a:lnTo>
                    <a:lnTo>
                      <a:pt x="56" y="25"/>
                    </a:lnTo>
                    <a:lnTo>
                      <a:pt x="43" y="38"/>
                    </a:lnTo>
                    <a:lnTo>
                      <a:pt x="78" y="35"/>
                    </a:lnTo>
                    <a:close/>
                  </a:path>
                </a:pathLst>
              </a:custGeom>
              <a:solidFill>
                <a:srgbClr val="332616"/>
              </a:solidFill>
              <a:ln w="9525">
                <a:noFill/>
                <a:round/>
                <a:headEnd/>
                <a:tailEnd/>
              </a:ln>
            </p:spPr>
            <p:txBody>
              <a:bodyPr/>
              <a:lstStyle/>
              <a:p>
                <a:endParaRPr lang="en-US"/>
              </a:p>
            </p:txBody>
          </p:sp>
          <p:sp>
            <p:nvSpPr>
              <p:cNvPr id="6165" name="Freeform 8"/>
              <p:cNvSpPr>
                <a:spLocks/>
              </p:cNvSpPr>
              <p:nvPr/>
            </p:nvSpPr>
            <p:spPr bwMode="auto">
              <a:xfrm>
                <a:off x="1814" y="1446"/>
                <a:ext cx="107" cy="252"/>
              </a:xfrm>
              <a:custGeom>
                <a:avLst/>
                <a:gdLst>
                  <a:gd name="T0" fmla="*/ 107 w 107"/>
                  <a:gd name="T1" fmla="*/ 0 h 252"/>
                  <a:gd name="T2" fmla="*/ 80 w 107"/>
                  <a:gd name="T3" fmla="*/ 14 h 252"/>
                  <a:gd name="T4" fmla="*/ 57 w 107"/>
                  <a:gd name="T5" fmla="*/ 30 h 252"/>
                  <a:gd name="T6" fmla="*/ 39 w 107"/>
                  <a:gd name="T7" fmla="*/ 49 h 252"/>
                  <a:gd name="T8" fmla="*/ 26 w 107"/>
                  <a:gd name="T9" fmla="*/ 70 h 252"/>
                  <a:gd name="T10" fmla="*/ 17 w 107"/>
                  <a:gd name="T11" fmla="*/ 93 h 252"/>
                  <a:gd name="T12" fmla="*/ 9 w 107"/>
                  <a:gd name="T13" fmla="*/ 120 h 252"/>
                  <a:gd name="T14" fmla="*/ 3 w 107"/>
                  <a:gd name="T15" fmla="*/ 149 h 252"/>
                  <a:gd name="T16" fmla="*/ 0 w 107"/>
                  <a:gd name="T17" fmla="*/ 180 h 252"/>
                  <a:gd name="T18" fmla="*/ 4 w 107"/>
                  <a:gd name="T19" fmla="*/ 215 h 252"/>
                  <a:gd name="T20" fmla="*/ 18 w 107"/>
                  <a:gd name="T21" fmla="*/ 252 h 252"/>
                  <a:gd name="T22" fmla="*/ 22 w 107"/>
                  <a:gd name="T23" fmla="*/ 222 h 252"/>
                  <a:gd name="T24" fmla="*/ 18 w 107"/>
                  <a:gd name="T25" fmla="*/ 168 h 252"/>
                  <a:gd name="T26" fmla="*/ 42 w 107"/>
                  <a:gd name="T27" fmla="*/ 178 h 252"/>
                  <a:gd name="T28" fmla="*/ 77 w 107"/>
                  <a:gd name="T29" fmla="*/ 176 h 252"/>
                  <a:gd name="T30" fmla="*/ 88 w 107"/>
                  <a:gd name="T31" fmla="*/ 158 h 252"/>
                  <a:gd name="T32" fmla="*/ 101 w 107"/>
                  <a:gd name="T33" fmla="*/ 147 h 252"/>
                  <a:gd name="T34" fmla="*/ 104 w 107"/>
                  <a:gd name="T35" fmla="*/ 121 h 252"/>
                  <a:gd name="T36" fmla="*/ 88 w 107"/>
                  <a:gd name="T37" fmla="*/ 110 h 252"/>
                  <a:gd name="T38" fmla="*/ 89 w 107"/>
                  <a:gd name="T39" fmla="*/ 82 h 252"/>
                  <a:gd name="T40" fmla="*/ 73 w 107"/>
                  <a:gd name="T41" fmla="*/ 63 h 252"/>
                  <a:gd name="T42" fmla="*/ 60 w 107"/>
                  <a:gd name="T43" fmla="*/ 55 h 252"/>
                  <a:gd name="T44" fmla="*/ 65 w 107"/>
                  <a:gd name="T45" fmla="*/ 49 h 252"/>
                  <a:gd name="T46" fmla="*/ 70 w 107"/>
                  <a:gd name="T47" fmla="*/ 41 h 252"/>
                  <a:gd name="T48" fmla="*/ 76 w 107"/>
                  <a:gd name="T49" fmla="*/ 34 h 252"/>
                  <a:gd name="T50" fmla="*/ 81 w 107"/>
                  <a:gd name="T51" fmla="*/ 27 h 252"/>
                  <a:gd name="T52" fmla="*/ 88 w 107"/>
                  <a:gd name="T53" fmla="*/ 22 h 252"/>
                  <a:gd name="T54" fmla="*/ 93 w 107"/>
                  <a:gd name="T55" fmla="*/ 15 h 252"/>
                  <a:gd name="T56" fmla="*/ 100 w 107"/>
                  <a:gd name="T57" fmla="*/ 7 h 252"/>
                  <a:gd name="T58" fmla="*/ 107 w 107"/>
                  <a:gd name="T59" fmla="*/ 0 h 2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7"/>
                  <a:gd name="T91" fmla="*/ 0 h 252"/>
                  <a:gd name="T92" fmla="*/ 107 w 107"/>
                  <a:gd name="T93" fmla="*/ 252 h 25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7" h="252">
                    <a:moveTo>
                      <a:pt x="107" y="0"/>
                    </a:moveTo>
                    <a:lnTo>
                      <a:pt x="80" y="14"/>
                    </a:lnTo>
                    <a:lnTo>
                      <a:pt x="57" y="30"/>
                    </a:lnTo>
                    <a:lnTo>
                      <a:pt x="39" y="49"/>
                    </a:lnTo>
                    <a:lnTo>
                      <a:pt x="26" y="70"/>
                    </a:lnTo>
                    <a:lnTo>
                      <a:pt x="17" y="93"/>
                    </a:lnTo>
                    <a:lnTo>
                      <a:pt x="9" y="120"/>
                    </a:lnTo>
                    <a:lnTo>
                      <a:pt x="3" y="149"/>
                    </a:lnTo>
                    <a:lnTo>
                      <a:pt x="0" y="180"/>
                    </a:lnTo>
                    <a:lnTo>
                      <a:pt x="4" y="215"/>
                    </a:lnTo>
                    <a:lnTo>
                      <a:pt x="18" y="252"/>
                    </a:lnTo>
                    <a:lnTo>
                      <a:pt x="22" y="222"/>
                    </a:lnTo>
                    <a:lnTo>
                      <a:pt x="18" y="168"/>
                    </a:lnTo>
                    <a:lnTo>
                      <a:pt x="42" y="178"/>
                    </a:lnTo>
                    <a:lnTo>
                      <a:pt x="77" y="176"/>
                    </a:lnTo>
                    <a:lnTo>
                      <a:pt x="88" y="158"/>
                    </a:lnTo>
                    <a:lnTo>
                      <a:pt x="101" y="147"/>
                    </a:lnTo>
                    <a:lnTo>
                      <a:pt x="104" y="121"/>
                    </a:lnTo>
                    <a:lnTo>
                      <a:pt x="88" y="110"/>
                    </a:lnTo>
                    <a:lnTo>
                      <a:pt x="89" y="82"/>
                    </a:lnTo>
                    <a:lnTo>
                      <a:pt x="73" y="63"/>
                    </a:lnTo>
                    <a:lnTo>
                      <a:pt x="60" y="55"/>
                    </a:lnTo>
                    <a:lnTo>
                      <a:pt x="65" y="49"/>
                    </a:lnTo>
                    <a:lnTo>
                      <a:pt x="70" y="41"/>
                    </a:lnTo>
                    <a:lnTo>
                      <a:pt x="76" y="34"/>
                    </a:lnTo>
                    <a:lnTo>
                      <a:pt x="81" y="27"/>
                    </a:lnTo>
                    <a:lnTo>
                      <a:pt x="88" y="22"/>
                    </a:lnTo>
                    <a:lnTo>
                      <a:pt x="93" y="15"/>
                    </a:lnTo>
                    <a:lnTo>
                      <a:pt x="100" y="7"/>
                    </a:lnTo>
                    <a:lnTo>
                      <a:pt x="107" y="0"/>
                    </a:lnTo>
                    <a:close/>
                  </a:path>
                </a:pathLst>
              </a:custGeom>
              <a:solidFill>
                <a:srgbClr val="302B26"/>
              </a:solidFill>
              <a:ln w="9525">
                <a:noFill/>
                <a:round/>
                <a:headEnd/>
                <a:tailEnd/>
              </a:ln>
            </p:spPr>
            <p:txBody>
              <a:bodyPr/>
              <a:lstStyle/>
              <a:p>
                <a:endParaRPr lang="en-US"/>
              </a:p>
            </p:txBody>
          </p:sp>
          <p:sp>
            <p:nvSpPr>
              <p:cNvPr id="6166" name="Freeform 9"/>
              <p:cNvSpPr>
                <a:spLocks/>
              </p:cNvSpPr>
              <p:nvPr/>
            </p:nvSpPr>
            <p:spPr bwMode="auto">
              <a:xfrm>
                <a:off x="1598" y="1324"/>
                <a:ext cx="344" cy="465"/>
              </a:xfrm>
              <a:custGeom>
                <a:avLst/>
                <a:gdLst>
                  <a:gd name="T0" fmla="*/ 157 w 344"/>
                  <a:gd name="T1" fmla="*/ 0 h 465"/>
                  <a:gd name="T2" fmla="*/ 344 w 344"/>
                  <a:gd name="T3" fmla="*/ 24 h 465"/>
                  <a:gd name="T4" fmla="*/ 319 w 344"/>
                  <a:gd name="T5" fmla="*/ 27 h 465"/>
                  <a:gd name="T6" fmla="*/ 293 w 344"/>
                  <a:gd name="T7" fmla="*/ 35 h 465"/>
                  <a:gd name="T8" fmla="*/ 268 w 344"/>
                  <a:gd name="T9" fmla="*/ 48 h 465"/>
                  <a:gd name="T10" fmla="*/ 243 w 344"/>
                  <a:gd name="T11" fmla="*/ 64 h 465"/>
                  <a:gd name="T12" fmla="*/ 222 w 344"/>
                  <a:gd name="T13" fmla="*/ 86 h 465"/>
                  <a:gd name="T14" fmla="*/ 202 w 344"/>
                  <a:gd name="T15" fmla="*/ 110 h 465"/>
                  <a:gd name="T16" fmla="*/ 183 w 344"/>
                  <a:gd name="T17" fmla="*/ 138 h 465"/>
                  <a:gd name="T18" fmla="*/ 168 w 344"/>
                  <a:gd name="T19" fmla="*/ 169 h 465"/>
                  <a:gd name="T20" fmla="*/ 157 w 344"/>
                  <a:gd name="T21" fmla="*/ 203 h 465"/>
                  <a:gd name="T22" fmla="*/ 149 w 344"/>
                  <a:gd name="T23" fmla="*/ 238 h 465"/>
                  <a:gd name="T24" fmla="*/ 145 w 344"/>
                  <a:gd name="T25" fmla="*/ 274 h 465"/>
                  <a:gd name="T26" fmla="*/ 146 w 344"/>
                  <a:gd name="T27" fmla="*/ 312 h 465"/>
                  <a:gd name="T28" fmla="*/ 153 w 344"/>
                  <a:gd name="T29" fmla="*/ 349 h 465"/>
                  <a:gd name="T30" fmla="*/ 164 w 344"/>
                  <a:gd name="T31" fmla="*/ 388 h 465"/>
                  <a:gd name="T32" fmla="*/ 181 w 344"/>
                  <a:gd name="T33" fmla="*/ 427 h 465"/>
                  <a:gd name="T34" fmla="*/ 206 w 344"/>
                  <a:gd name="T35" fmla="*/ 465 h 465"/>
                  <a:gd name="T36" fmla="*/ 137 w 344"/>
                  <a:gd name="T37" fmla="*/ 453 h 465"/>
                  <a:gd name="T38" fmla="*/ 66 w 344"/>
                  <a:gd name="T39" fmla="*/ 433 h 465"/>
                  <a:gd name="T40" fmla="*/ 19 w 344"/>
                  <a:gd name="T41" fmla="*/ 384 h 465"/>
                  <a:gd name="T42" fmla="*/ 5 w 344"/>
                  <a:gd name="T43" fmla="*/ 335 h 465"/>
                  <a:gd name="T44" fmla="*/ 0 w 344"/>
                  <a:gd name="T45" fmla="*/ 280 h 465"/>
                  <a:gd name="T46" fmla="*/ 3 w 344"/>
                  <a:gd name="T47" fmla="*/ 223 h 465"/>
                  <a:gd name="T48" fmla="*/ 13 w 344"/>
                  <a:gd name="T49" fmla="*/ 165 h 465"/>
                  <a:gd name="T50" fmla="*/ 35 w 344"/>
                  <a:gd name="T51" fmla="*/ 113 h 465"/>
                  <a:gd name="T52" fmla="*/ 66 w 344"/>
                  <a:gd name="T53" fmla="*/ 64 h 465"/>
                  <a:gd name="T54" fmla="*/ 106 w 344"/>
                  <a:gd name="T55" fmla="*/ 27 h 465"/>
                  <a:gd name="T56" fmla="*/ 157 w 344"/>
                  <a:gd name="T57" fmla="*/ 0 h 46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44"/>
                  <a:gd name="T88" fmla="*/ 0 h 465"/>
                  <a:gd name="T89" fmla="*/ 344 w 344"/>
                  <a:gd name="T90" fmla="*/ 465 h 46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44" h="465">
                    <a:moveTo>
                      <a:pt x="157" y="0"/>
                    </a:moveTo>
                    <a:lnTo>
                      <a:pt x="344" y="24"/>
                    </a:lnTo>
                    <a:lnTo>
                      <a:pt x="319" y="27"/>
                    </a:lnTo>
                    <a:lnTo>
                      <a:pt x="293" y="35"/>
                    </a:lnTo>
                    <a:lnTo>
                      <a:pt x="268" y="48"/>
                    </a:lnTo>
                    <a:lnTo>
                      <a:pt x="243" y="64"/>
                    </a:lnTo>
                    <a:lnTo>
                      <a:pt x="222" y="86"/>
                    </a:lnTo>
                    <a:lnTo>
                      <a:pt x="202" y="110"/>
                    </a:lnTo>
                    <a:lnTo>
                      <a:pt x="183" y="138"/>
                    </a:lnTo>
                    <a:lnTo>
                      <a:pt x="168" y="169"/>
                    </a:lnTo>
                    <a:lnTo>
                      <a:pt x="157" y="203"/>
                    </a:lnTo>
                    <a:lnTo>
                      <a:pt x="149" y="238"/>
                    </a:lnTo>
                    <a:lnTo>
                      <a:pt x="145" y="274"/>
                    </a:lnTo>
                    <a:lnTo>
                      <a:pt x="146" y="312"/>
                    </a:lnTo>
                    <a:lnTo>
                      <a:pt x="153" y="349"/>
                    </a:lnTo>
                    <a:lnTo>
                      <a:pt x="164" y="388"/>
                    </a:lnTo>
                    <a:lnTo>
                      <a:pt x="181" y="427"/>
                    </a:lnTo>
                    <a:lnTo>
                      <a:pt x="206" y="465"/>
                    </a:lnTo>
                    <a:lnTo>
                      <a:pt x="137" y="453"/>
                    </a:lnTo>
                    <a:lnTo>
                      <a:pt x="66" y="433"/>
                    </a:lnTo>
                    <a:lnTo>
                      <a:pt x="19" y="384"/>
                    </a:lnTo>
                    <a:lnTo>
                      <a:pt x="5" y="335"/>
                    </a:lnTo>
                    <a:lnTo>
                      <a:pt x="0" y="280"/>
                    </a:lnTo>
                    <a:lnTo>
                      <a:pt x="3" y="223"/>
                    </a:lnTo>
                    <a:lnTo>
                      <a:pt x="13" y="165"/>
                    </a:lnTo>
                    <a:lnTo>
                      <a:pt x="35" y="113"/>
                    </a:lnTo>
                    <a:lnTo>
                      <a:pt x="66" y="64"/>
                    </a:lnTo>
                    <a:lnTo>
                      <a:pt x="106" y="27"/>
                    </a:lnTo>
                    <a:lnTo>
                      <a:pt x="157" y="0"/>
                    </a:lnTo>
                    <a:close/>
                  </a:path>
                </a:pathLst>
              </a:custGeom>
              <a:solidFill>
                <a:srgbClr val="332616"/>
              </a:solidFill>
              <a:ln w="9525">
                <a:noFill/>
                <a:round/>
                <a:headEnd/>
                <a:tailEnd/>
              </a:ln>
            </p:spPr>
            <p:txBody>
              <a:bodyPr/>
              <a:lstStyle/>
              <a:p>
                <a:endParaRPr lang="en-US"/>
              </a:p>
            </p:txBody>
          </p:sp>
          <p:sp>
            <p:nvSpPr>
              <p:cNvPr id="6167" name="Freeform 10"/>
              <p:cNvSpPr>
                <a:spLocks/>
              </p:cNvSpPr>
              <p:nvPr/>
            </p:nvSpPr>
            <p:spPr bwMode="auto">
              <a:xfrm>
                <a:off x="3699" y="1310"/>
                <a:ext cx="306" cy="260"/>
              </a:xfrm>
              <a:custGeom>
                <a:avLst/>
                <a:gdLst>
                  <a:gd name="T0" fmla="*/ 0 w 306"/>
                  <a:gd name="T1" fmla="*/ 0 h 260"/>
                  <a:gd name="T2" fmla="*/ 0 w 306"/>
                  <a:gd name="T3" fmla="*/ 189 h 260"/>
                  <a:gd name="T4" fmla="*/ 203 w 306"/>
                  <a:gd name="T5" fmla="*/ 186 h 260"/>
                  <a:gd name="T6" fmla="*/ 224 w 306"/>
                  <a:gd name="T7" fmla="*/ 260 h 260"/>
                  <a:gd name="T8" fmla="*/ 299 w 306"/>
                  <a:gd name="T9" fmla="*/ 242 h 260"/>
                  <a:gd name="T10" fmla="*/ 296 w 306"/>
                  <a:gd name="T11" fmla="*/ 178 h 260"/>
                  <a:gd name="T12" fmla="*/ 306 w 306"/>
                  <a:gd name="T13" fmla="*/ 113 h 260"/>
                  <a:gd name="T14" fmla="*/ 306 w 306"/>
                  <a:gd name="T15" fmla="*/ 52 h 260"/>
                  <a:gd name="T16" fmla="*/ 0 w 306"/>
                  <a:gd name="T17" fmla="*/ 0 h 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6"/>
                  <a:gd name="T28" fmla="*/ 0 h 260"/>
                  <a:gd name="T29" fmla="*/ 306 w 306"/>
                  <a:gd name="T30" fmla="*/ 260 h 2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6" h="260">
                    <a:moveTo>
                      <a:pt x="0" y="0"/>
                    </a:moveTo>
                    <a:lnTo>
                      <a:pt x="0" y="189"/>
                    </a:lnTo>
                    <a:lnTo>
                      <a:pt x="203" y="186"/>
                    </a:lnTo>
                    <a:lnTo>
                      <a:pt x="224" y="260"/>
                    </a:lnTo>
                    <a:lnTo>
                      <a:pt x="299" y="242"/>
                    </a:lnTo>
                    <a:lnTo>
                      <a:pt x="296" y="178"/>
                    </a:lnTo>
                    <a:lnTo>
                      <a:pt x="306" y="113"/>
                    </a:lnTo>
                    <a:lnTo>
                      <a:pt x="306" y="52"/>
                    </a:lnTo>
                    <a:lnTo>
                      <a:pt x="0" y="0"/>
                    </a:lnTo>
                    <a:close/>
                  </a:path>
                </a:pathLst>
              </a:custGeom>
              <a:solidFill>
                <a:srgbClr val="000F28"/>
              </a:solidFill>
              <a:ln w="9525">
                <a:noFill/>
                <a:round/>
                <a:headEnd/>
                <a:tailEnd/>
              </a:ln>
            </p:spPr>
            <p:txBody>
              <a:bodyPr/>
              <a:lstStyle/>
              <a:p>
                <a:endParaRPr lang="en-US"/>
              </a:p>
            </p:txBody>
          </p:sp>
          <p:sp>
            <p:nvSpPr>
              <p:cNvPr id="6168" name="Freeform 11"/>
              <p:cNvSpPr>
                <a:spLocks/>
              </p:cNvSpPr>
              <p:nvPr/>
            </p:nvSpPr>
            <p:spPr bwMode="auto">
              <a:xfrm>
                <a:off x="3699" y="1038"/>
                <a:ext cx="372" cy="250"/>
              </a:xfrm>
              <a:custGeom>
                <a:avLst/>
                <a:gdLst>
                  <a:gd name="T0" fmla="*/ 0 w 372"/>
                  <a:gd name="T1" fmla="*/ 213 h 250"/>
                  <a:gd name="T2" fmla="*/ 0 w 372"/>
                  <a:gd name="T3" fmla="*/ 250 h 250"/>
                  <a:gd name="T4" fmla="*/ 49 w 372"/>
                  <a:gd name="T5" fmla="*/ 149 h 250"/>
                  <a:gd name="T6" fmla="*/ 92 w 372"/>
                  <a:gd name="T7" fmla="*/ 153 h 250"/>
                  <a:gd name="T8" fmla="*/ 105 w 372"/>
                  <a:gd name="T9" fmla="*/ 174 h 250"/>
                  <a:gd name="T10" fmla="*/ 117 w 372"/>
                  <a:gd name="T11" fmla="*/ 188 h 250"/>
                  <a:gd name="T12" fmla="*/ 127 w 372"/>
                  <a:gd name="T13" fmla="*/ 197 h 250"/>
                  <a:gd name="T14" fmla="*/ 137 w 372"/>
                  <a:gd name="T15" fmla="*/ 203 h 250"/>
                  <a:gd name="T16" fmla="*/ 150 w 372"/>
                  <a:gd name="T17" fmla="*/ 207 h 250"/>
                  <a:gd name="T18" fmla="*/ 163 w 372"/>
                  <a:gd name="T19" fmla="*/ 211 h 250"/>
                  <a:gd name="T20" fmla="*/ 182 w 372"/>
                  <a:gd name="T21" fmla="*/ 216 h 250"/>
                  <a:gd name="T22" fmla="*/ 206 w 372"/>
                  <a:gd name="T23" fmla="*/ 224 h 250"/>
                  <a:gd name="T24" fmla="*/ 316 w 372"/>
                  <a:gd name="T25" fmla="*/ 142 h 250"/>
                  <a:gd name="T26" fmla="*/ 372 w 372"/>
                  <a:gd name="T27" fmla="*/ 88 h 250"/>
                  <a:gd name="T28" fmla="*/ 364 w 372"/>
                  <a:gd name="T29" fmla="*/ 35 h 250"/>
                  <a:gd name="T30" fmla="*/ 0 w 372"/>
                  <a:gd name="T31" fmla="*/ 0 h 250"/>
                  <a:gd name="T32" fmla="*/ 0 w 372"/>
                  <a:gd name="T33" fmla="*/ 146 h 250"/>
                  <a:gd name="T34" fmla="*/ 22 w 372"/>
                  <a:gd name="T35" fmla="*/ 146 h 250"/>
                  <a:gd name="T36" fmla="*/ 16 w 372"/>
                  <a:gd name="T37" fmla="*/ 174 h 250"/>
                  <a:gd name="T38" fmla="*/ 0 w 372"/>
                  <a:gd name="T39" fmla="*/ 173 h 250"/>
                  <a:gd name="T40" fmla="*/ 0 w 372"/>
                  <a:gd name="T41" fmla="*/ 190 h 250"/>
                  <a:gd name="T42" fmla="*/ 11 w 372"/>
                  <a:gd name="T43" fmla="*/ 193 h 250"/>
                  <a:gd name="T44" fmla="*/ 0 w 372"/>
                  <a:gd name="T45" fmla="*/ 213 h 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72"/>
                  <a:gd name="T70" fmla="*/ 0 h 250"/>
                  <a:gd name="T71" fmla="*/ 372 w 372"/>
                  <a:gd name="T72" fmla="*/ 250 h 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72" h="250">
                    <a:moveTo>
                      <a:pt x="0" y="213"/>
                    </a:moveTo>
                    <a:lnTo>
                      <a:pt x="0" y="250"/>
                    </a:lnTo>
                    <a:lnTo>
                      <a:pt x="49" y="149"/>
                    </a:lnTo>
                    <a:lnTo>
                      <a:pt x="92" y="153"/>
                    </a:lnTo>
                    <a:lnTo>
                      <a:pt x="105" y="174"/>
                    </a:lnTo>
                    <a:lnTo>
                      <a:pt x="117" y="188"/>
                    </a:lnTo>
                    <a:lnTo>
                      <a:pt x="127" y="197"/>
                    </a:lnTo>
                    <a:lnTo>
                      <a:pt x="137" y="203"/>
                    </a:lnTo>
                    <a:lnTo>
                      <a:pt x="150" y="207"/>
                    </a:lnTo>
                    <a:lnTo>
                      <a:pt x="163" y="211"/>
                    </a:lnTo>
                    <a:lnTo>
                      <a:pt x="182" y="216"/>
                    </a:lnTo>
                    <a:lnTo>
                      <a:pt x="206" y="224"/>
                    </a:lnTo>
                    <a:lnTo>
                      <a:pt x="316" y="142"/>
                    </a:lnTo>
                    <a:lnTo>
                      <a:pt x="372" y="88"/>
                    </a:lnTo>
                    <a:lnTo>
                      <a:pt x="364" y="35"/>
                    </a:lnTo>
                    <a:lnTo>
                      <a:pt x="0" y="0"/>
                    </a:lnTo>
                    <a:lnTo>
                      <a:pt x="0" y="146"/>
                    </a:lnTo>
                    <a:lnTo>
                      <a:pt x="22" y="146"/>
                    </a:lnTo>
                    <a:lnTo>
                      <a:pt x="16" y="174"/>
                    </a:lnTo>
                    <a:lnTo>
                      <a:pt x="0" y="173"/>
                    </a:lnTo>
                    <a:lnTo>
                      <a:pt x="0" y="190"/>
                    </a:lnTo>
                    <a:lnTo>
                      <a:pt x="11" y="193"/>
                    </a:lnTo>
                    <a:lnTo>
                      <a:pt x="0" y="213"/>
                    </a:lnTo>
                    <a:close/>
                  </a:path>
                </a:pathLst>
              </a:custGeom>
              <a:solidFill>
                <a:srgbClr val="000F28"/>
              </a:solidFill>
              <a:ln w="9525">
                <a:noFill/>
                <a:round/>
                <a:headEnd/>
                <a:tailEnd/>
              </a:ln>
            </p:spPr>
            <p:txBody>
              <a:bodyPr/>
              <a:lstStyle/>
              <a:p>
                <a:endParaRPr lang="en-US"/>
              </a:p>
            </p:txBody>
          </p:sp>
          <p:sp>
            <p:nvSpPr>
              <p:cNvPr id="6169" name="Freeform 12"/>
              <p:cNvSpPr>
                <a:spLocks/>
              </p:cNvSpPr>
              <p:nvPr/>
            </p:nvSpPr>
            <p:spPr bwMode="auto">
              <a:xfrm>
                <a:off x="3609" y="1028"/>
                <a:ext cx="90" cy="668"/>
              </a:xfrm>
              <a:custGeom>
                <a:avLst/>
                <a:gdLst>
                  <a:gd name="T0" fmla="*/ 90 w 90"/>
                  <a:gd name="T1" fmla="*/ 156 h 668"/>
                  <a:gd name="T2" fmla="*/ 90 w 90"/>
                  <a:gd name="T3" fmla="*/ 10 h 668"/>
                  <a:gd name="T4" fmla="*/ 0 w 90"/>
                  <a:gd name="T5" fmla="*/ 0 h 668"/>
                  <a:gd name="T6" fmla="*/ 0 w 90"/>
                  <a:gd name="T7" fmla="*/ 145 h 668"/>
                  <a:gd name="T8" fmla="*/ 71 w 90"/>
                  <a:gd name="T9" fmla="*/ 153 h 668"/>
                  <a:gd name="T10" fmla="*/ 34 w 90"/>
                  <a:gd name="T11" fmla="*/ 183 h 668"/>
                  <a:gd name="T12" fmla="*/ 0 w 90"/>
                  <a:gd name="T13" fmla="*/ 187 h 668"/>
                  <a:gd name="T14" fmla="*/ 0 w 90"/>
                  <a:gd name="T15" fmla="*/ 215 h 668"/>
                  <a:gd name="T16" fmla="*/ 31 w 90"/>
                  <a:gd name="T17" fmla="*/ 199 h 668"/>
                  <a:gd name="T18" fmla="*/ 38 w 90"/>
                  <a:gd name="T19" fmla="*/ 200 h 668"/>
                  <a:gd name="T20" fmla="*/ 51 w 90"/>
                  <a:gd name="T21" fmla="*/ 200 h 668"/>
                  <a:gd name="T22" fmla="*/ 63 w 90"/>
                  <a:gd name="T23" fmla="*/ 199 h 668"/>
                  <a:gd name="T24" fmla="*/ 70 w 90"/>
                  <a:gd name="T25" fmla="*/ 199 h 668"/>
                  <a:gd name="T26" fmla="*/ 61 w 90"/>
                  <a:gd name="T27" fmla="*/ 260 h 668"/>
                  <a:gd name="T28" fmla="*/ 43 w 90"/>
                  <a:gd name="T29" fmla="*/ 260 h 668"/>
                  <a:gd name="T30" fmla="*/ 26 w 90"/>
                  <a:gd name="T31" fmla="*/ 248 h 668"/>
                  <a:gd name="T32" fmla="*/ 0 w 90"/>
                  <a:gd name="T33" fmla="*/ 248 h 668"/>
                  <a:gd name="T34" fmla="*/ 0 w 90"/>
                  <a:gd name="T35" fmla="*/ 668 h 668"/>
                  <a:gd name="T36" fmla="*/ 51 w 90"/>
                  <a:gd name="T37" fmla="*/ 653 h 668"/>
                  <a:gd name="T38" fmla="*/ 57 w 90"/>
                  <a:gd name="T39" fmla="*/ 471 h 668"/>
                  <a:gd name="T40" fmla="*/ 90 w 90"/>
                  <a:gd name="T41" fmla="*/ 471 h 668"/>
                  <a:gd name="T42" fmla="*/ 90 w 90"/>
                  <a:gd name="T43" fmla="*/ 282 h 668"/>
                  <a:gd name="T44" fmla="*/ 81 w 90"/>
                  <a:gd name="T45" fmla="*/ 280 h 668"/>
                  <a:gd name="T46" fmla="*/ 90 w 90"/>
                  <a:gd name="T47" fmla="*/ 260 h 668"/>
                  <a:gd name="T48" fmla="*/ 90 w 90"/>
                  <a:gd name="T49" fmla="*/ 223 h 668"/>
                  <a:gd name="T50" fmla="*/ 80 w 90"/>
                  <a:gd name="T51" fmla="*/ 245 h 668"/>
                  <a:gd name="T52" fmla="*/ 85 w 90"/>
                  <a:gd name="T53" fmla="*/ 200 h 668"/>
                  <a:gd name="T54" fmla="*/ 90 w 90"/>
                  <a:gd name="T55" fmla="*/ 200 h 668"/>
                  <a:gd name="T56" fmla="*/ 90 w 90"/>
                  <a:gd name="T57" fmla="*/ 183 h 668"/>
                  <a:gd name="T58" fmla="*/ 80 w 90"/>
                  <a:gd name="T59" fmla="*/ 182 h 668"/>
                  <a:gd name="T60" fmla="*/ 82 w 90"/>
                  <a:gd name="T61" fmla="*/ 156 h 668"/>
                  <a:gd name="T62" fmla="*/ 90 w 90"/>
                  <a:gd name="T63" fmla="*/ 156 h 6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
                  <a:gd name="T97" fmla="*/ 0 h 668"/>
                  <a:gd name="T98" fmla="*/ 90 w 90"/>
                  <a:gd name="T99" fmla="*/ 668 h 66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 h="668">
                    <a:moveTo>
                      <a:pt x="90" y="156"/>
                    </a:moveTo>
                    <a:lnTo>
                      <a:pt x="90" y="10"/>
                    </a:lnTo>
                    <a:lnTo>
                      <a:pt x="0" y="0"/>
                    </a:lnTo>
                    <a:lnTo>
                      <a:pt x="0" y="145"/>
                    </a:lnTo>
                    <a:lnTo>
                      <a:pt x="71" y="153"/>
                    </a:lnTo>
                    <a:lnTo>
                      <a:pt x="34" y="183"/>
                    </a:lnTo>
                    <a:lnTo>
                      <a:pt x="0" y="187"/>
                    </a:lnTo>
                    <a:lnTo>
                      <a:pt x="0" y="215"/>
                    </a:lnTo>
                    <a:lnTo>
                      <a:pt x="31" y="199"/>
                    </a:lnTo>
                    <a:lnTo>
                      <a:pt x="38" y="200"/>
                    </a:lnTo>
                    <a:lnTo>
                      <a:pt x="51" y="200"/>
                    </a:lnTo>
                    <a:lnTo>
                      <a:pt x="63" y="199"/>
                    </a:lnTo>
                    <a:lnTo>
                      <a:pt x="70" y="199"/>
                    </a:lnTo>
                    <a:lnTo>
                      <a:pt x="61" y="260"/>
                    </a:lnTo>
                    <a:lnTo>
                      <a:pt x="43" y="260"/>
                    </a:lnTo>
                    <a:lnTo>
                      <a:pt x="26" y="248"/>
                    </a:lnTo>
                    <a:lnTo>
                      <a:pt x="0" y="248"/>
                    </a:lnTo>
                    <a:lnTo>
                      <a:pt x="0" y="668"/>
                    </a:lnTo>
                    <a:lnTo>
                      <a:pt x="51" y="653"/>
                    </a:lnTo>
                    <a:lnTo>
                      <a:pt x="57" y="471"/>
                    </a:lnTo>
                    <a:lnTo>
                      <a:pt x="90" y="471"/>
                    </a:lnTo>
                    <a:lnTo>
                      <a:pt x="90" y="282"/>
                    </a:lnTo>
                    <a:lnTo>
                      <a:pt x="81" y="280"/>
                    </a:lnTo>
                    <a:lnTo>
                      <a:pt x="90" y="260"/>
                    </a:lnTo>
                    <a:lnTo>
                      <a:pt x="90" y="223"/>
                    </a:lnTo>
                    <a:lnTo>
                      <a:pt x="80" y="245"/>
                    </a:lnTo>
                    <a:lnTo>
                      <a:pt x="85" y="200"/>
                    </a:lnTo>
                    <a:lnTo>
                      <a:pt x="90" y="200"/>
                    </a:lnTo>
                    <a:lnTo>
                      <a:pt x="90" y="183"/>
                    </a:lnTo>
                    <a:lnTo>
                      <a:pt x="80" y="182"/>
                    </a:lnTo>
                    <a:lnTo>
                      <a:pt x="82" y="156"/>
                    </a:lnTo>
                    <a:lnTo>
                      <a:pt x="90" y="156"/>
                    </a:lnTo>
                    <a:close/>
                  </a:path>
                </a:pathLst>
              </a:custGeom>
              <a:solidFill>
                <a:srgbClr val="000F28"/>
              </a:solidFill>
              <a:ln w="9525">
                <a:noFill/>
                <a:round/>
                <a:headEnd/>
                <a:tailEnd/>
              </a:ln>
            </p:spPr>
            <p:txBody>
              <a:bodyPr/>
              <a:lstStyle/>
              <a:p>
                <a:endParaRPr lang="en-US"/>
              </a:p>
            </p:txBody>
          </p:sp>
          <p:sp>
            <p:nvSpPr>
              <p:cNvPr id="6170" name="Freeform 13"/>
              <p:cNvSpPr>
                <a:spLocks/>
              </p:cNvSpPr>
              <p:nvPr/>
            </p:nvSpPr>
            <p:spPr bwMode="auto">
              <a:xfrm>
                <a:off x="3559" y="1024"/>
                <a:ext cx="50" cy="149"/>
              </a:xfrm>
              <a:custGeom>
                <a:avLst/>
                <a:gdLst>
                  <a:gd name="T0" fmla="*/ 50 w 50"/>
                  <a:gd name="T1" fmla="*/ 149 h 149"/>
                  <a:gd name="T2" fmla="*/ 50 w 50"/>
                  <a:gd name="T3" fmla="*/ 4 h 149"/>
                  <a:gd name="T4" fmla="*/ 0 w 50"/>
                  <a:gd name="T5" fmla="*/ 0 h 149"/>
                  <a:gd name="T6" fmla="*/ 0 w 50"/>
                  <a:gd name="T7" fmla="*/ 144 h 149"/>
                  <a:gd name="T8" fmla="*/ 50 w 50"/>
                  <a:gd name="T9" fmla="*/ 149 h 149"/>
                  <a:gd name="T10" fmla="*/ 0 60000 65536"/>
                  <a:gd name="T11" fmla="*/ 0 60000 65536"/>
                  <a:gd name="T12" fmla="*/ 0 60000 65536"/>
                  <a:gd name="T13" fmla="*/ 0 60000 65536"/>
                  <a:gd name="T14" fmla="*/ 0 60000 65536"/>
                  <a:gd name="T15" fmla="*/ 0 w 50"/>
                  <a:gd name="T16" fmla="*/ 0 h 149"/>
                  <a:gd name="T17" fmla="*/ 50 w 50"/>
                  <a:gd name="T18" fmla="*/ 149 h 149"/>
                </a:gdLst>
                <a:ahLst/>
                <a:cxnLst>
                  <a:cxn ang="T10">
                    <a:pos x="T0" y="T1"/>
                  </a:cxn>
                  <a:cxn ang="T11">
                    <a:pos x="T2" y="T3"/>
                  </a:cxn>
                  <a:cxn ang="T12">
                    <a:pos x="T4" y="T5"/>
                  </a:cxn>
                  <a:cxn ang="T13">
                    <a:pos x="T6" y="T7"/>
                  </a:cxn>
                  <a:cxn ang="T14">
                    <a:pos x="T8" y="T9"/>
                  </a:cxn>
                </a:cxnLst>
                <a:rect l="T15" t="T16" r="T17" b="T18"/>
                <a:pathLst>
                  <a:path w="50" h="149">
                    <a:moveTo>
                      <a:pt x="50" y="149"/>
                    </a:moveTo>
                    <a:lnTo>
                      <a:pt x="50" y="4"/>
                    </a:lnTo>
                    <a:lnTo>
                      <a:pt x="0" y="0"/>
                    </a:lnTo>
                    <a:lnTo>
                      <a:pt x="0" y="144"/>
                    </a:lnTo>
                    <a:lnTo>
                      <a:pt x="50" y="149"/>
                    </a:lnTo>
                    <a:close/>
                  </a:path>
                </a:pathLst>
              </a:custGeom>
              <a:solidFill>
                <a:srgbClr val="000F28"/>
              </a:solidFill>
              <a:ln w="9525">
                <a:noFill/>
                <a:round/>
                <a:headEnd/>
                <a:tailEnd/>
              </a:ln>
            </p:spPr>
            <p:txBody>
              <a:bodyPr/>
              <a:lstStyle/>
              <a:p>
                <a:endParaRPr lang="en-US"/>
              </a:p>
            </p:txBody>
          </p:sp>
          <p:sp>
            <p:nvSpPr>
              <p:cNvPr id="6171" name="Freeform 14"/>
              <p:cNvSpPr>
                <a:spLocks/>
              </p:cNvSpPr>
              <p:nvPr/>
            </p:nvSpPr>
            <p:spPr bwMode="auto">
              <a:xfrm>
                <a:off x="3559" y="1215"/>
                <a:ext cx="50" cy="55"/>
              </a:xfrm>
              <a:custGeom>
                <a:avLst/>
                <a:gdLst>
                  <a:gd name="T0" fmla="*/ 50 w 50"/>
                  <a:gd name="T1" fmla="*/ 28 h 55"/>
                  <a:gd name="T2" fmla="*/ 50 w 50"/>
                  <a:gd name="T3" fmla="*/ 0 h 55"/>
                  <a:gd name="T4" fmla="*/ 0 w 50"/>
                  <a:gd name="T5" fmla="*/ 5 h 55"/>
                  <a:gd name="T6" fmla="*/ 0 w 50"/>
                  <a:gd name="T7" fmla="*/ 24 h 55"/>
                  <a:gd name="T8" fmla="*/ 49 w 50"/>
                  <a:gd name="T9" fmla="*/ 17 h 55"/>
                  <a:gd name="T10" fmla="*/ 0 w 50"/>
                  <a:gd name="T11" fmla="*/ 40 h 55"/>
                  <a:gd name="T12" fmla="*/ 0 w 50"/>
                  <a:gd name="T13" fmla="*/ 55 h 55"/>
                  <a:gd name="T14" fmla="*/ 50 w 50"/>
                  <a:gd name="T15" fmla="*/ 28 h 55"/>
                  <a:gd name="T16" fmla="*/ 0 60000 65536"/>
                  <a:gd name="T17" fmla="*/ 0 60000 65536"/>
                  <a:gd name="T18" fmla="*/ 0 60000 65536"/>
                  <a:gd name="T19" fmla="*/ 0 60000 65536"/>
                  <a:gd name="T20" fmla="*/ 0 60000 65536"/>
                  <a:gd name="T21" fmla="*/ 0 60000 65536"/>
                  <a:gd name="T22" fmla="*/ 0 60000 65536"/>
                  <a:gd name="T23" fmla="*/ 0 60000 65536"/>
                  <a:gd name="T24" fmla="*/ 0 w 50"/>
                  <a:gd name="T25" fmla="*/ 0 h 55"/>
                  <a:gd name="T26" fmla="*/ 50 w 50"/>
                  <a:gd name="T27" fmla="*/ 55 h 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 h="55">
                    <a:moveTo>
                      <a:pt x="50" y="28"/>
                    </a:moveTo>
                    <a:lnTo>
                      <a:pt x="50" y="0"/>
                    </a:lnTo>
                    <a:lnTo>
                      <a:pt x="0" y="5"/>
                    </a:lnTo>
                    <a:lnTo>
                      <a:pt x="0" y="24"/>
                    </a:lnTo>
                    <a:lnTo>
                      <a:pt x="49" y="17"/>
                    </a:lnTo>
                    <a:lnTo>
                      <a:pt x="0" y="40"/>
                    </a:lnTo>
                    <a:lnTo>
                      <a:pt x="0" y="55"/>
                    </a:lnTo>
                    <a:lnTo>
                      <a:pt x="50" y="28"/>
                    </a:lnTo>
                    <a:close/>
                  </a:path>
                </a:pathLst>
              </a:custGeom>
              <a:solidFill>
                <a:srgbClr val="000F28"/>
              </a:solidFill>
              <a:ln w="9525">
                <a:noFill/>
                <a:round/>
                <a:headEnd/>
                <a:tailEnd/>
              </a:ln>
            </p:spPr>
            <p:txBody>
              <a:bodyPr/>
              <a:lstStyle/>
              <a:p>
                <a:endParaRPr lang="en-US"/>
              </a:p>
            </p:txBody>
          </p:sp>
          <p:sp>
            <p:nvSpPr>
              <p:cNvPr id="6172" name="Freeform 15"/>
              <p:cNvSpPr>
                <a:spLocks/>
              </p:cNvSpPr>
              <p:nvPr/>
            </p:nvSpPr>
            <p:spPr bwMode="auto">
              <a:xfrm>
                <a:off x="3559" y="1276"/>
                <a:ext cx="50" cy="435"/>
              </a:xfrm>
              <a:custGeom>
                <a:avLst/>
                <a:gdLst>
                  <a:gd name="T0" fmla="*/ 50 w 50"/>
                  <a:gd name="T1" fmla="*/ 420 h 435"/>
                  <a:gd name="T2" fmla="*/ 50 w 50"/>
                  <a:gd name="T3" fmla="*/ 0 h 435"/>
                  <a:gd name="T4" fmla="*/ 31 w 50"/>
                  <a:gd name="T5" fmla="*/ 0 h 435"/>
                  <a:gd name="T6" fmla="*/ 14 w 50"/>
                  <a:gd name="T7" fmla="*/ 12 h 435"/>
                  <a:gd name="T8" fmla="*/ 0 w 50"/>
                  <a:gd name="T9" fmla="*/ 6 h 435"/>
                  <a:gd name="T10" fmla="*/ 0 w 50"/>
                  <a:gd name="T11" fmla="*/ 435 h 435"/>
                  <a:gd name="T12" fmla="*/ 50 w 50"/>
                  <a:gd name="T13" fmla="*/ 420 h 435"/>
                  <a:gd name="T14" fmla="*/ 0 60000 65536"/>
                  <a:gd name="T15" fmla="*/ 0 60000 65536"/>
                  <a:gd name="T16" fmla="*/ 0 60000 65536"/>
                  <a:gd name="T17" fmla="*/ 0 60000 65536"/>
                  <a:gd name="T18" fmla="*/ 0 60000 65536"/>
                  <a:gd name="T19" fmla="*/ 0 60000 65536"/>
                  <a:gd name="T20" fmla="*/ 0 60000 65536"/>
                  <a:gd name="T21" fmla="*/ 0 w 50"/>
                  <a:gd name="T22" fmla="*/ 0 h 435"/>
                  <a:gd name="T23" fmla="*/ 50 w 50"/>
                  <a:gd name="T24" fmla="*/ 435 h 4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435">
                    <a:moveTo>
                      <a:pt x="50" y="420"/>
                    </a:moveTo>
                    <a:lnTo>
                      <a:pt x="50" y="0"/>
                    </a:lnTo>
                    <a:lnTo>
                      <a:pt x="31" y="0"/>
                    </a:lnTo>
                    <a:lnTo>
                      <a:pt x="14" y="12"/>
                    </a:lnTo>
                    <a:lnTo>
                      <a:pt x="0" y="6"/>
                    </a:lnTo>
                    <a:lnTo>
                      <a:pt x="0" y="435"/>
                    </a:lnTo>
                    <a:lnTo>
                      <a:pt x="50" y="420"/>
                    </a:lnTo>
                    <a:close/>
                  </a:path>
                </a:pathLst>
              </a:custGeom>
              <a:solidFill>
                <a:srgbClr val="000F28"/>
              </a:solidFill>
              <a:ln w="9525">
                <a:noFill/>
                <a:round/>
                <a:headEnd/>
                <a:tailEnd/>
              </a:ln>
            </p:spPr>
            <p:txBody>
              <a:bodyPr/>
              <a:lstStyle/>
              <a:p>
                <a:endParaRPr lang="en-US"/>
              </a:p>
            </p:txBody>
          </p:sp>
          <p:sp>
            <p:nvSpPr>
              <p:cNvPr id="6173" name="Freeform 16"/>
              <p:cNvSpPr>
                <a:spLocks/>
              </p:cNvSpPr>
              <p:nvPr/>
            </p:nvSpPr>
            <p:spPr bwMode="auto">
              <a:xfrm>
                <a:off x="3522" y="1020"/>
                <a:ext cx="37" cy="241"/>
              </a:xfrm>
              <a:custGeom>
                <a:avLst/>
                <a:gdLst>
                  <a:gd name="T0" fmla="*/ 37 w 37"/>
                  <a:gd name="T1" fmla="*/ 148 h 241"/>
                  <a:gd name="T2" fmla="*/ 37 w 37"/>
                  <a:gd name="T3" fmla="*/ 4 h 241"/>
                  <a:gd name="T4" fmla="*/ 0 w 37"/>
                  <a:gd name="T5" fmla="*/ 0 h 241"/>
                  <a:gd name="T6" fmla="*/ 0 w 37"/>
                  <a:gd name="T7" fmla="*/ 144 h 241"/>
                  <a:gd name="T8" fmla="*/ 16 w 37"/>
                  <a:gd name="T9" fmla="*/ 148 h 241"/>
                  <a:gd name="T10" fmla="*/ 0 w 37"/>
                  <a:gd name="T11" fmla="*/ 200 h 241"/>
                  <a:gd name="T12" fmla="*/ 0 w 37"/>
                  <a:gd name="T13" fmla="*/ 241 h 241"/>
                  <a:gd name="T14" fmla="*/ 9 w 37"/>
                  <a:gd name="T15" fmla="*/ 222 h 241"/>
                  <a:gd name="T16" fmla="*/ 37 w 37"/>
                  <a:gd name="T17" fmla="*/ 219 h 241"/>
                  <a:gd name="T18" fmla="*/ 37 w 37"/>
                  <a:gd name="T19" fmla="*/ 200 h 241"/>
                  <a:gd name="T20" fmla="*/ 16 w 37"/>
                  <a:gd name="T21" fmla="*/ 202 h 241"/>
                  <a:gd name="T22" fmla="*/ 37 w 37"/>
                  <a:gd name="T23" fmla="*/ 148 h 241"/>
                  <a:gd name="T24" fmla="*/ 37 w 37"/>
                  <a:gd name="T25" fmla="*/ 148 h 2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
                  <a:gd name="T40" fmla="*/ 0 h 241"/>
                  <a:gd name="T41" fmla="*/ 37 w 37"/>
                  <a:gd name="T42" fmla="*/ 241 h 2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 h="241">
                    <a:moveTo>
                      <a:pt x="37" y="148"/>
                    </a:moveTo>
                    <a:lnTo>
                      <a:pt x="37" y="4"/>
                    </a:lnTo>
                    <a:lnTo>
                      <a:pt x="0" y="0"/>
                    </a:lnTo>
                    <a:lnTo>
                      <a:pt x="0" y="144"/>
                    </a:lnTo>
                    <a:lnTo>
                      <a:pt x="16" y="148"/>
                    </a:lnTo>
                    <a:lnTo>
                      <a:pt x="0" y="200"/>
                    </a:lnTo>
                    <a:lnTo>
                      <a:pt x="0" y="241"/>
                    </a:lnTo>
                    <a:lnTo>
                      <a:pt x="9" y="222"/>
                    </a:lnTo>
                    <a:lnTo>
                      <a:pt x="37" y="219"/>
                    </a:lnTo>
                    <a:lnTo>
                      <a:pt x="37" y="200"/>
                    </a:lnTo>
                    <a:lnTo>
                      <a:pt x="16" y="202"/>
                    </a:lnTo>
                    <a:lnTo>
                      <a:pt x="37" y="148"/>
                    </a:lnTo>
                    <a:close/>
                  </a:path>
                </a:pathLst>
              </a:custGeom>
              <a:solidFill>
                <a:srgbClr val="000F28"/>
              </a:solidFill>
              <a:ln w="9525">
                <a:noFill/>
                <a:round/>
                <a:headEnd/>
                <a:tailEnd/>
              </a:ln>
            </p:spPr>
            <p:txBody>
              <a:bodyPr/>
              <a:lstStyle/>
              <a:p>
                <a:endParaRPr lang="en-US"/>
              </a:p>
            </p:txBody>
          </p:sp>
          <p:sp>
            <p:nvSpPr>
              <p:cNvPr id="6174" name="Freeform 17"/>
              <p:cNvSpPr>
                <a:spLocks/>
              </p:cNvSpPr>
              <p:nvPr/>
            </p:nvSpPr>
            <p:spPr bwMode="auto">
              <a:xfrm>
                <a:off x="3522" y="1255"/>
                <a:ext cx="37" cy="467"/>
              </a:xfrm>
              <a:custGeom>
                <a:avLst/>
                <a:gdLst>
                  <a:gd name="T0" fmla="*/ 37 w 37"/>
                  <a:gd name="T1" fmla="*/ 15 h 467"/>
                  <a:gd name="T2" fmla="*/ 37 w 37"/>
                  <a:gd name="T3" fmla="*/ 0 h 467"/>
                  <a:gd name="T4" fmla="*/ 0 w 37"/>
                  <a:gd name="T5" fmla="*/ 19 h 467"/>
                  <a:gd name="T6" fmla="*/ 0 w 37"/>
                  <a:gd name="T7" fmla="*/ 467 h 467"/>
                  <a:gd name="T8" fmla="*/ 37 w 37"/>
                  <a:gd name="T9" fmla="*/ 456 h 467"/>
                  <a:gd name="T10" fmla="*/ 37 w 37"/>
                  <a:gd name="T11" fmla="*/ 27 h 467"/>
                  <a:gd name="T12" fmla="*/ 24 w 37"/>
                  <a:gd name="T13" fmla="*/ 21 h 467"/>
                  <a:gd name="T14" fmla="*/ 37 w 37"/>
                  <a:gd name="T15" fmla="*/ 15 h 467"/>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467"/>
                  <a:gd name="T26" fmla="*/ 37 w 37"/>
                  <a:gd name="T27" fmla="*/ 467 h 4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467">
                    <a:moveTo>
                      <a:pt x="37" y="15"/>
                    </a:moveTo>
                    <a:lnTo>
                      <a:pt x="37" y="0"/>
                    </a:lnTo>
                    <a:lnTo>
                      <a:pt x="0" y="19"/>
                    </a:lnTo>
                    <a:lnTo>
                      <a:pt x="0" y="467"/>
                    </a:lnTo>
                    <a:lnTo>
                      <a:pt x="37" y="456"/>
                    </a:lnTo>
                    <a:lnTo>
                      <a:pt x="37" y="27"/>
                    </a:lnTo>
                    <a:lnTo>
                      <a:pt x="24" y="21"/>
                    </a:lnTo>
                    <a:lnTo>
                      <a:pt x="37" y="15"/>
                    </a:lnTo>
                    <a:close/>
                  </a:path>
                </a:pathLst>
              </a:custGeom>
              <a:solidFill>
                <a:srgbClr val="000F28"/>
              </a:solidFill>
              <a:ln w="9525">
                <a:noFill/>
                <a:round/>
                <a:headEnd/>
                <a:tailEnd/>
              </a:ln>
            </p:spPr>
            <p:txBody>
              <a:bodyPr/>
              <a:lstStyle/>
              <a:p>
                <a:endParaRPr lang="en-US"/>
              </a:p>
            </p:txBody>
          </p:sp>
          <p:sp>
            <p:nvSpPr>
              <p:cNvPr id="6175" name="Freeform 18"/>
              <p:cNvSpPr>
                <a:spLocks/>
              </p:cNvSpPr>
              <p:nvPr/>
            </p:nvSpPr>
            <p:spPr bwMode="auto">
              <a:xfrm>
                <a:off x="3515" y="1019"/>
                <a:ext cx="7" cy="145"/>
              </a:xfrm>
              <a:custGeom>
                <a:avLst/>
                <a:gdLst>
                  <a:gd name="T0" fmla="*/ 7 w 7"/>
                  <a:gd name="T1" fmla="*/ 145 h 145"/>
                  <a:gd name="T2" fmla="*/ 7 w 7"/>
                  <a:gd name="T3" fmla="*/ 1 h 145"/>
                  <a:gd name="T4" fmla="*/ 0 w 7"/>
                  <a:gd name="T5" fmla="*/ 0 h 145"/>
                  <a:gd name="T6" fmla="*/ 0 w 7"/>
                  <a:gd name="T7" fmla="*/ 145 h 145"/>
                  <a:gd name="T8" fmla="*/ 7 w 7"/>
                  <a:gd name="T9" fmla="*/ 145 h 145"/>
                  <a:gd name="T10" fmla="*/ 0 60000 65536"/>
                  <a:gd name="T11" fmla="*/ 0 60000 65536"/>
                  <a:gd name="T12" fmla="*/ 0 60000 65536"/>
                  <a:gd name="T13" fmla="*/ 0 60000 65536"/>
                  <a:gd name="T14" fmla="*/ 0 60000 65536"/>
                  <a:gd name="T15" fmla="*/ 0 w 7"/>
                  <a:gd name="T16" fmla="*/ 0 h 145"/>
                  <a:gd name="T17" fmla="*/ 7 w 7"/>
                  <a:gd name="T18" fmla="*/ 145 h 145"/>
                </a:gdLst>
                <a:ahLst/>
                <a:cxnLst>
                  <a:cxn ang="T10">
                    <a:pos x="T0" y="T1"/>
                  </a:cxn>
                  <a:cxn ang="T11">
                    <a:pos x="T2" y="T3"/>
                  </a:cxn>
                  <a:cxn ang="T12">
                    <a:pos x="T4" y="T5"/>
                  </a:cxn>
                  <a:cxn ang="T13">
                    <a:pos x="T6" y="T7"/>
                  </a:cxn>
                  <a:cxn ang="T14">
                    <a:pos x="T8" y="T9"/>
                  </a:cxn>
                </a:cxnLst>
                <a:rect l="T15" t="T16" r="T17" b="T18"/>
                <a:pathLst>
                  <a:path w="7" h="145">
                    <a:moveTo>
                      <a:pt x="7" y="145"/>
                    </a:moveTo>
                    <a:lnTo>
                      <a:pt x="7" y="1"/>
                    </a:lnTo>
                    <a:lnTo>
                      <a:pt x="0" y="0"/>
                    </a:lnTo>
                    <a:lnTo>
                      <a:pt x="0" y="145"/>
                    </a:lnTo>
                    <a:lnTo>
                      <a:pt x="7" y="145"/>
                    </a:lnTo>
                    <a:close/>
                  </a:path>
                </a:pathLst>
              </a:custGeom>
              <a:solidFill>
                <a:srgbClr val="000F28"/>
              </a:solidFill>
              <a:ln w="9525">
                <a:noFill/>
                <a:round/>
                <a:headEnd/>
                <a:tailEnd/>
              </a:ln>
            </p:spPr>
            <p:txBody>
              <a:bodyPr/>
              <a:lstStyle/>
              <a:p>
                <a:endParaRPr lang="en-US"/>
              </a:p>
            </p:txBody>
          </p:sp>
          <p:sp>
            <p:nvSpPr>
              <p:cNvPr id="6176" name="Freeform 19"/>
              <p:cNvSpPr>
                <a:spLocks/>
              </p:cNvSpPr>
              <p:nvPr/>
            </p:nvSpPr>
            <p:spPr bwMode="auto">
              <a:xfrm>
                <a:off x="3515" y="1220"/>
                <a:ext cx="7" cy="53"/>
              </a:xfrm>
              <a:custGeom>
                <a:avLst/>
                <a:gdLst>
                  <a:gd name="T0" fmla="*/ 7 w 7"/>
                  <a:gd name="T1" fmla="*/ 41 h 53"/>
                  <a:gd name="T2" fmla="*/ 7 w 7"/>
                  <a:gd name="T3" fmla="*/ 0 h 53"/>
                  <a:gd name="T4" fmla="*/ 4 w 7"/>
                  <a:gd name="T5" fmla="*/ 7 h 53"/>
                  <a:gd name="T6" fmla="*/ 0 w 7"/>
                  <a:gd name="T7" fmla="*/ 7 h 53"/>
                  <a:gd name="T8" fmla="*/ 0 w 7"/>
                  <a:gd name="T9" fmla="*/ 19 h 53"/>
                  <a:gd name="T10" fmla="*/ 4 w 7"/>
                  <a:gd name="T11" fmla="*/ 18 h 53"/>
                  <a:gd name="T12" fmla="*/ 0 w 7"/>
                  <a:gd name="T13" fmla="*/ 25 h 53"/>
                  <a:gd name="T14" fmla="*/ 0 w 7"/>
                  <a:gd name="T15" fmla="*/ 53 h 53"/>
                  <a:gd name="T16" fmla="*/ 7 w 7"/>
                  <a:gd name="T17" fmla="*/ 41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3"/>
                  <a:gd name="T29" fmla="*/ 7 w 7"/>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3">
                    <a:moveTo>
                      <a:pt x="7" y="41"/>
                    </a:moveTo>
                    <a:lnTo>
                      <a:pt x="7" y="0"/>
                    </a:lnTo>
                    <a:lnTo>
                      <a:pt x="4" y="7"/>
                    </a:lnTo>
                    <a:lnTo>
                      <a:pt x="0" y="7"/>
                    </a:lnTo>
                    <a:lnTo>
                      <a:pt x="0" y="19"/>
                    </a:lnTo>
                    <a:lnTo>
                      <a:pt x="4" y="18"/>
                    </a:lnTo>
                    <a:lnTo>
                      <a:pt x="0" y="25"/>
                    </a:lnTo>
                    <a:lnTo>
                      <a:pt x="0" y="53"/>
                    </a:lnTo>
                    <a:lnTo>
                      <a:pt x="7" y="41"/>
                    </a:lnTo>
                    <a:close/>
                  </a:path>
                </a:pathLst>
              </a:custGeom>
              <a:solidFill>
                <a:srgbClr val="000F28"/>
              </a:solidFill>
              <a:ln w="9525">
                <a:noFill/>
                <a:round/>
                <a:headEnd/>
                <a:tailEnd/>
              </a:ln>
            </p:spPr>
            <p:txBody>
              <a:bodyPr/>
              <a:lstStyle/>
              <a:p>
                <a:endParaRPr lang="en-US"/>
              </a:p>
            </p:txBody>
          </p:sp>
          <p:sp>
            <p:nvSpPr>
              <p:cNvPr id="6177" name="Freeform 20"/>
              <p:cNvSpPr>
                <a:spLocks/>
              </p:cNvSpPr>
              <p:nvPr/>
            </p:nvSpPr>
            <p:spPr bwMode="auto">
              <a:xfrm>
                <a:off x="3515" y="1274"/>
                <a:ext cx="7" cy="451"/>
              </a:xfrm>
              <a:custGeom>
                <a:avLst/>
                <a:gdLst>
                  <a:gd name="T0" fmla="*/ 7 w 7"/>
                  <a:gd name="T1" fmla="*/ 448 h 451"/>
                  <a:gd name="T2" fmla="*/ 7 w 7"/>
                  <a:gd name="T3" fmla="*/ 0 h 451"/>
                  <a:gd name="T4" fmla="*/ 0 w 7"/>
                  <a:gd name="T5" fmla="*/ 4 h 451"/>
                  <a:gd name="T6" fmla="*/ 0 w 7"/>
                  <a:gd name="T7" fmla="*/ 451 h 451"/>
                  <a:gd name="T8" fmla="*/ 7 w 7"/>
                  <a:gd name="T9" fmla="*/ 448 h 451"/>
                  <a:gd name="T10" fmla="*/ 0 60000 65536"/>
                  <a:gd name="T11" fmla="*/ 0 60000 65536"/>
                  <a:gd name="T12" fmla="*/ 0 60000 65536"/>
                  <a:gd name="T13" fmla="*/ 0 60000 65536"/>
                  <a:gd name="T14" fmla="*/ 0 60000 65536"/>
                  <a:gd name="T15" fmla="*/ 0 w 7"/>
                  <a:gd name="T16" fmla="*/ 0 h 451"/>
                  <a:gd name="T17" fmla="*/ 7 w 7"/>
                  <a:gd name="T18" fmla="*/ 451 h 451"/>
                </a:gdLst>
                <a:ahLst/>
                <a:cxnLst>
                  <a:cxn ang="T10">
                    <a:pos x="T0" y="T1"/>
                  </a:cxn>
                  <a:cxn ang="T11">
                    <a:pos x="T2" y="T3"/>
                  </a:cxn>
                  <a:cxn ang="T12">
                    <a:pos x="T4" y="T5"/>
                  </a:cxn>
                  <a:cxn ang="T13">
                    <a:pos x="T6" y="T7"/>
                  </a:cxn>
                  <a:cxn ang="T14">
                    <a:pos x="T8" y="T9"/>
                  </a:cxn>
                </a:cxnLst>
                <a:rect l="T15" t="T16" r="T17" b="T18"/>
                <a:pathLst>
                  <a:path w="7" h="451">
                    <a:moveTo>
                      <a:pt x="7" y="448"/>
                    </a:moveTo>
                    <a:lnTo>
                      <a:pt x="7" y="0"/>
                    </a:lnTo>
                    <a:lnTo>
                      <a:pt x="0" y="4"/>
                    </a:lnTo>
                    <a:lnTo>
                      <a:pt x="0" y="451"/>
                    </a:lnTo>
                    <a:lnTo>
                      <a:pt x="7" y="448"/>
                    </a:lnTo>
                    <a:close/>
                  </a:path>
                </a:pathLst>
              </a:custGeom>
              <a:solidFill>
                <a:srgbClr val="000F28"/>
              </a:solidFill>
              <a:ln w="9525">
                <a:noFill/>
                <a:round/>
                <a:headEnd/>
                <a:tailEnd/>
              </a:ln>
            </p:spPr>
            <p:txBody>
              <a:bodyPr/>
              <a:lstStyle/>
              <a:p>
                <a:endParaRPr lang="en-US"/>
              </a:p>
            </p:txBody>
          </p:sp>
          <p:sp>
            <p:nvSpPr>
              <p:cNvPr id="6178" name="Freeform 21"/>
              <p:cNvSpPr>
                <a:spLocks/>
              </p:cNvSpPr>
              <p:nvPr/>
            </p:nvSpPr>
            <p:spPr bwMode="auto">
              <a:xfrm>
                <a:off x="3507" y="1019"/>
                <a:ext cx="8" cy="187"/>
              </a:xfrm>
              <a:custGeom>
                <a:avLst/>
                <a:gdLst>
                  <a:gd name="T0" fmla="*/ 8 w 8"/>
                  <a:gd name="T1" fmla="*/ 145 h 187"/>
                  <a:gd name="T2" fmla="*/ 8 w 8"/>
                  <a:gd name="T3" fmla="*/ 0 h 187"/>
                  <a:gd name="T4" fmla="*/ 0 w 8"/>
                  <a:gd name="T5" fmla="*/ 0 h 187"/>
                  <a:gd name="T6" fmla="*/ 0 w 8"/>
                  <a:gd name="T7" fmla="*/ 187 h 187"/>
                  <a:gd name="T8" fmla="*/ 4 w 8"/>
                  <a:gd name="T9" fmla="*/ 145 h 187"/>
                  <a:gd name="T10" fmla="*/ 8 w 8"/>
                  <a:gd name="T11" fmla="*/ 145 h 187"/>
                  <a:gd name="T12" fmla="*/ 0 60000 65536"/>
                  <a:gd name="T13" fmla="*/ 0 60000 65536"/>
                  <a:gd name="T14" fmla="*/ 0 60000 65536"/>
                  <a:gd name="T15" fmla="*/ 0 60000 65536"/>
                  <a:gd name="T16" fmla="*/ 0 60000 65536"/>
                  <a:gd name="T17" fmla="*/ 0 60000 65536"/>
                  <a:gd name="T18" fmla="*/ 0 w 8"/>
                  <a:gd name="T19" fmla="*/ 0 h 187"/>
                  <a:gd name="T20" fmla="*/ 8 w 8"/>
                  <a:gd name="T21" fmla="*/ 187 h 187"/>
                </a:gdLst>
                <a:ahLst/>
                <a:cxnLst>
                  <a:cxn ang="T12">
                    <a:pos x="T0" y="T1"/>
                  </a:cxn>
                  <a:cxn ang="T13">
                    <a:pos x="T2" y="T3"/>
                  </a:cxn>
                  <a:cxn ang="T14">
                    <a:pos x="T4" y="T5"/>
                  </a:cxn>
                  <a:cxn ang="T15">
                    <a:pos x="T6" y="T7"/>
                  </a:cxn>
                  <a:cxn ang="T16">
                    <a:pos x="T8" y="T9"/>
                  </a:cxn>
                  <a:cxn ang="T17">
                    <a:pos x="T10" y="T11"/>
                  </a:cxn>
                </a:cxnLst>
                <a:rect l="T18" t="T19" r="T20" b="T21"/>
                <a:pathLst>
                  <a:path w="8" h="187">
                    <a:moveTo>
                      <a:pt x="8" y="145"/>
                    </a:moveTo>
                    <a:lnTo>
                      <a:pt x="8" y="0"/>
                    </a:lnTo>
                    <a:lnTo>
                      <a:pt x="0" y="0"/>
                    </a:lnTo>
                    <a:lnTo>
                      <a:pt x="0" y="187"/>
                    </a:lnTo>
                    <a:lnTo>
                      <a:pt x="4" y="145"/>
                    </a:lnTo>
                    <a:lnTo>
                      <a:pt x="8" y="145"/>
                    </a:lnTo>
                    <a:close/>
                  </a:path>
                </a:pathLst>
              </a:custGeom>
              <a:solidFill>
                <a:srgbClr val="000F28"/>
              </a:solidFill>
              <a:ln w="9525">
                <a:noFill/>
                <a:round/>
                <a:headEnd/>
                <a:tailEnd/>
              </a:ln>
            </p:spPr>
            <p:txBody>
              <a:bodyPr/>
              <a:lstStyle/>
              <a:p>
                <a:endParaRPr lang="en-US"/>
              </a:p>
            </p:txBody>
          </p:sp>
          <p:sp>
            <p:nvSpPr>
              <p:cNvPr id="6179" name="Freeform 22"/>
              <p:cNvSpPr>
                <a:spLocks/>
              </p:cNvSpPr>
              <p:nvPr/>
            </p:nvSpPr>
            <p:spPr bwMode="auto">
              <a:xfrm>
                <a:off x="3507" y="1227"/>
                <a:ext cx="8" cy="16"/>
              </a:xfrm>
              <a:custGeom>
                <a:avLst/>
                <a:gdLst>
                  <a:gd name="T0" fmla="*/ 8 w 8"/>
                  <a:gd name="T1" fmla="*/ 12 h 16"/>
                  <a:gd name="T2" fmla="*/ 8 w 8"/>
                  <a:gd name="T3" fmla="*/ 0 h 16"/>
                  <a:gd name="T4" fmla="*/ 0 w 8"/>
                  <a:gd name="T5" fmla="*/ 0 h 16"/>
                  <a:gd name="T6" fmla="*/ 0 w 8"/>
                  <a:gd name="T7" fmla="*/ 16 h 16"/>
                  <a:gd name="T8" fmla="*/ 8 w 8"/>
                  <a:gd name="T9" fmla="*/ 12 h 16"/>
                  <a:gd name="T10" fmla="*/ 0 60000 65536"/>
                  <a:gd name="T11" fmla="*/ 0 60000 65536"/>
                  <a:gd name="T12" fmla="*/ 0 60000 65536"/>
                  <a:gd name="T13" fmla="*/ 0 60000 65536"/>
                  <a:gd name="T14" fmla="*/ 0 60000 65536"/>
                  <a:gd name="T15" fmla="*/ 0 w 8"/>
                  <a:gd name="T16" fmla="*/ 0 h 16"/>
                  <a:gd name="T17" fmla="*/ 8 w 8"/>
                  <a:gd name="T18" fmla="*/ 16 h 16"/>
                </a:gdLst>
                <a:ahLst/>
                <a:cxnLst>
                  <a:cxn ang="T10">
                    <a:pos x="T0" y="T1"/>
                  </a:cxn>
                  <a:cxn ang="T11">
                    <a:pos x="T2" y="T3"/>
                  </a:cxn>
                  <a:cxn ang="T12">
                    <a:pos x="T4" y="T5"/>
                  </a:cxn>
                  <a:cxn ang="T13">
                    <a:pos x="T6" y="T7"/>
                  </a:cxn>
                  <a:cxn ang="T14">
                    <a:pos x="T8" y="T9"/>
                  </a:cxn>
                </a:cxnLst>
                <a:rect l="T15" t="T16" r="T17" b="T18"/>
                <a:pathLst>
                  <a:path w="8" h="16">
                    <a:moveTo>
                      <a:pt x="8" y="12"/>
                    </a:moveTo>
                    <a:lnTo>
                      <a:pt x="8" y="0"/>
                    </a:lnTo>
                    <a:lnTo>
                      <a:pt x="0" y="0"/>
                    </a:lnTo>
                    <a:lnTo>
                      <a:pt x="0" y="16"/>
                    </a:lnTo>
                    <a:lnTo>
                      <a:pt x="8" y="12"/>
                    </a:lnTo>
                    <a:close/>
                  </a:path>
                </a:pathLst>
              </a:custGeom>
              <a:solidFill>
                <a:srgbClr val="000F28"/>
              </a:solidFill>
              <a:ln w="9525">
                <a:noFill/>
                <a:round/>
                <a:headEnd/>
                <a:tailEnd/>
              </a:ln>
            </p:spPr>
            <p:txBody>
              <a:bodyPr/>
              <a:lstStyle/>
              <a:p>
                <a:endParaRPr lang="en-US"/>
              </a:p>
            </p:txBody>
          </p:sp>
          <p:sp>
            <p:nvSpPr>
              <p:cNvPr id="6180" name="Freeform 23"/>
              <p:cNvSpPr>
                <a:spLocks/>
              </p:cNvSpPr>
              <p:nvPr/>
            </p:nvSpPr>
            <p:spPr bwMode="auto">
              <a:xfrm>
                <a:off x="3507" y="1245"/>
                <a:ext cx="8" cy="481"/>
              </a:xfrm>
              <a:custGeom>
                <a:avLst/>
                <a:gdLst>
                  <a:gd name="T0" fmla="*/ 8 w 8"/>
                  <a:gd name="T1" fmla="*/ 28 h 481"/>
                  <a:gd name="T2" fmla="*/ 8 w 8"/>
                  <a:gd name="T3" fmla="*/ 0 h 481"/>
                  <a:gd name="T4" fmla="*/ 0 w 8"/>
                  <a:gd name="T5" fmla="*/ 16 h 481"/>
                  <a:gd name="T6" fmla="*/ 0 w 8"/>
                  <a:gd name="T7" fmla="*/ 481 h 481"/>
                  <a:gd name="T8" fmla="*/ 8 w 8"/>
                  <a:gd name="T9" fmla="*/ 480 h 481"/>
                  <a:gd name="T10" fmla="*/ 8 w 8"/>
                  <a:gd name="T11" fmla="*/ 33 h 481"/>
                  <a:gd name="T12" fmla="*/ 4 w 8"/>
                  <a:gd name="T13" fmla="*/ 33 h 481"/>
                  <a:gd name="T14" fmla="*/ 8 w 8"/>
                  <a:gd name="T15" fmla="*/ 28 h 481"/>
                  <a:gd name="T16" fmla="*/ 0 60000 65536"/>
                  <a:gd name="T17" fmla="*/ 0 60000 65536"/>
                  <a:gd name="T18" fmla="*/ 0 60000 65536"/>
                  <a:gd name="T19" fmla="*/ 0 60000 65536"/>
                  <a:gd name="T20" fmla="*/ 0 60000 65536"/>
                  <a:gd name="T21" fmla="*/ 0 60000 65536"/>
                  <a:gd name="T22" fmla="*/ 0 60000 65536"/>
                  <a:gd name="T23" fmla="*/ 0 60000 65536"/>
                  <a:gd name="T24" fmla="*/ 0 w 8"/>
                  <a:gd name="T25" fmla="*/ 0 h 481"/>
                  <a:gd name="T26" fmla="*/ 8 w 8"/>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 h="481">
                    <a:moveTo>
                      <a:pt x="8" y="28"/>
                    </a:moveTo>
                    <a:lnTo>
                      <a:pt x="8" y="0"/>
                    </a:lnTo>
                    <a:lnTo>
                      <a:pt x="0" y="16"/>
                    </a:lnTo>
                    <a:lnTo>
                      <a:pt x="0" y="481"/>
                    </a:lnTo>
                    <a:lnTo>
                      <a:pt x="8" y="480"/>
                    </a:lnTo>
                    <a:lnTo>
                      <a:pt x="8" y="33"/>
                    </a:lnTo>
                    <a:lnTo>
                      <a:pt x="4" y="33"/>
                    </a:lnTo>
                    <a:lnTo>
                      <a:pt x="8" y="28"/>
                    </a:lnTo>
                    <a:close/>
                  </a:path>
                </a:pathLst>
              </a:custGeom>
              <a:solidFill>
                <a:srgbClr val="000F28"/>
              </a:solidFill>
              <a:ln w="9525">
                <a:noFill/>
                <a:round/>
                <a:headEnd/>
                <a:tailEnd/>
              </a:ln>
            </p:spPr>
            <p:txBody>
              <a:bodyPr/>
              <a:lstStyle/>
              <a:p>
                <a:endParaRPr lang="en-US"/>
              </a:p>
            </p:txBody>
          </p:sp>
          <p:sp>
            <p:nvSpPr>
              <p:cNvPr id="6181" name="Freeform 24"/>
              <p:cNvSpPr>
                <a:spLocks/>
              </p:cNvSpPr>
              <p:nvPr/>
            </p:nvSpPr>
            <p:spPr bwMode="auto">
              <a:xfrm>
                <a:off x="3285" y="1015"/>
                <a:ext cx="222" cy="759"/>
              </a:xfrm>
              <a:custGeom>
                <a:avLst/>
                <a:gdLst>
                  <a:gd name="T0" fmla="*/ 222 w 222"/>
                  <a:gd name="T1" fmla="*/ 191 h 759"/>
                  <a:gd name="T2" fmla="*/ 222 w 222"/>
                  <a:gd name="T3" fmla="*/ 4 h 759"/>
                  <a:gd name="T4" fmla="*/ 180 w 222"/>
                  <a:gd name="T5" fmla="*/ 0 h 759"/>
                  <a:gd name="T6" fmla="*/ 0 w 222"/>
                  <a:gd name="T7" fmla="*/ 48 h 759"/>
                  <a:gd name="T8" fmla="*/ 0 w 222"/>
                  <a:gd name="T9" fmla="*/ 130 h 759"/>
                  <a:gd name="T10" fmla="*/ 11 w 222"/>
                  <a:gd name="T11" fmla="*/ 137 h 759"/>
                  <a:gd name="T12" fmla="*/ 23 w 222"/>
                  <a:gd name="T13" fmla="*/ 142 h 759"/>
                  <a:gd name="T14" fmla="*/ 34 w 222"/>
                  <a:gd name="T15" fmla="*/ 148 h 759"/>
                  <a:gd name="T16" fmla="*/ 46 w 222"/>
                  <a:gd name="T17" fmla="*/ 152 h 759"/>
                  <a:gd name="T18" fmla="*/ 56 w 222"/>
                  <a:gd name="T19" fmla="*/ 156 h 759"/>
                  <a:gd name="T20" fmla="*/ 69 w 222"/>
                  <a:gd name="T21" fmla="*/ 158 h 759"/>
                  <a:gd name="T22" fmla="*/ 79 w 222"/>
                  <a:gd name="T23" fmla="*/ 161 h 759"/>
                  <a:gd name="T24" fmla="*/ 90 w 222"/>
                  <a:gd name="T25" fmla="*/ 164 h 759"/>
                  <a:gd name="T26" fmla="*/ 137 w 222"/>
                  <a:gd name="T27" fmla="*/ 144 h 759"/>
                  <a:gd name="T28" fmla="*/ 212 w 222"/>
                  <a:gd name="T29" fmla="*/ 144 h 759"/>
                  <a:gd name="T30" fmla="*/ 203 w 222"/>
                  <a:gd name="T31" fmla="*/ 191 h 759"/>
                  <a:gd name="T32" fmla="*/ 204 w 222"/>
                  <a:gd name="T33" fmla="*/ 191 h 759"/>
                  <a:gd name="T34" fmla="*/ 207 w 222"/>
                  <a:gd name="T35" fmla="*/ 212 h 759"/>
                  <a:gd name="T36" fmla="*/ 199 w 222"/>
                  <a:gd name="T37" fmla="*/ 215 h 759"/>
                  <a:gd name="T38" fmla="*/ 198 w 222"/>
                  <a:gd name="T39" fmla="*/ 226 h 759"/>
                  <a:gd name="T40" fmla="*/ 202 w 222"/>
                  <a:gd name="T41" fmla="*/ 224 h 759"/>
                  <a:gd name="T42" fmla="*/ 194 w 222"/>
                  <a:gd name="T43" fmla="*/ 263 h 759"/>
                  <a:gd name="T44" fmla="*/ 191 w 222"/>
                  <a:gd name="T45" fmla="*/ 261 h 759"/>
                  <a:gd name="T46" fmla="*/ 190 w 222"/>
                  <a:gd name="T47" fmla="*/ 270 h 759"/>
                  <a:gd name="T48" fmla="*/ 0 w 222"/>
                  <a:gd name="T49" fmla="*/ 149 h 759"/>
                  <a:gd name="T50" fmla="*/ 0 w 222"/>
                  <a:gd name="T51" fmla="*/ 192 h 759"/>
                  <a:gd name="T52" fmla="*/ 98 w 222"/>
                  <a:gd name="T53" fmla="*/ 246 h 759"/>
                  <a:gd name="T54" fmla="*/ 54 w 222"/>
                  <a:gd name="T55" fmla="*/ 240 h 759"/>
                  <a:gd name="T56" fmla="*/ 7 w 222"/>
                  <a:gd name="T57" fmla="*/ 240 h 759"/>
                  <a:gd name="T58" fmla="*/ 0 w 222"/>
                  <a:gd name="T59" fmla="*/ 231 h 759"/>
                  <a:gd name="T60" fmla="*/ 0 w 222"/>
                  <a:gd name="T61" fmla="*/ 759 h 759"/>
                  <a:gd name="T62" fmla="*/ 160 w 222"/>
                  <a:gd name="T63" fmla="*/ 731 h 759"/>
                  <a:gd name="T64" fmla="*/ 222 w 222"/>
                  <a:gd name="T65" fmla="*/ 711 h 759"/>
                  <a:gd name="T66" fmla="*/ 222 w 222"/>
                  <a:gd name="T67" fmla="*/ 246 h 759"/>
                  <a:gd name="T68" fmla="*/ 208 w 222"/>
                  <a:gd name="T69" fmla="*/ 270 h 759"/>
                  <a:gd name="T70" fmla="*/ 217 w 222"/>
                  <a:gd name="T71" fmla="*/ 230 h 759"/>
                  <a:gd name="T72" fmla="*/ 222 w 222"/>
                  <a:gd name="T73" fmla="*/ 228 h 759"/>
                  <a:gd name="T74" fmla="*/ 222 w 222"/>
                  <a:gd name="T75" fmla="*/ 212 h 759"/>
                  <a:gd name="T76" fmla="*/ 219 w 222"/>
                  <a:gd name="T77" fmla="*/ 212 h 759"/>
                  <a:gd name="T78" fmla="*/ 222 w 222"/>
                  <a:gd name="T79" fmla="*/ 191 h 7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2"/>
                  <a:gd name="T121" fmla="*/ 0 h 759"/>
                  <a:gd name="T122" fmla="*/ 222 w 222"/>
                  <a:gd name="T123" fmla="*/ 759 h 7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2" h="759">
                    <a:moveTo>
                      <a:pt x="222" y="191"/>
                    </a:moveTo>
                    <a:lnTo>
                      <a:pt x="222" y="4"/>
                    </a:lnTo>
                    <a:lnTo>
                      <a:pt x="180" y="0"/>
                    </a:lnTo>
                    <a:lnTo>
                      <a:pt x="0" y="48"/>
                    </a:lnTo>
                    <a:lnTo>
                      <a:pt x="0" y="130"/>
                    </a:lnTo>
                    <a:lnTo>
                      <a:pt x="11" y="137"/>
                    </a:lnTo>
                    <a:lnTo>
                      <a:pt x="23" y="142"/>
                    </a:lnTo>
                    <a:lnTo>
                      <a:pt x="34" y="148"/>
                    </a:lnTo>
                    <a:lnTo>
                      <a:pt x="46" y="152"/>
                    </a:lnTo>
                    <a:lnTo>
                      <a:pt x="56" y="156"/>
                    </a:lnTo>
                    <a:lnTo>
                      <a:pt x="69" y="158"/>
                    </a:lnTo>
                    <a:lnTo>
                      <a:pt x="79" y="161"/>
                    </a:lnTo>
                    <a:lnTo>
                      <a:pt x="90" y="164"/>
                    </a:lnTo>
                    <a:lnTo>
                      <a:pt x="137" y="144"/>
                    </a:lnTo>
                    <a:lnTo>
                      <a:pt x="212" y="144"/>
                    </a:lnTo>
                    <a:lnTo>
                      <a:pt x="203" y="191"/>
                    </a:lnTo>
                    <a:lnTo>
                      <a:pt x="204" y="191"/>
                    </a:lnTo>
                    <a:lnTo>
                      <a:pt x="207" y="212"/>
                    </a:lnTo>
                    <a:lnTo>
                      <a:pt x="199" y="215"/>
                    </a:lnTo>
                    <a:lnTo>
                      <a:pt x="198" y="226"/>
                    </a:lnTo>
                    <a:lnTo>
                      <a:pt x="202" y="224"/>
                    </a:lnTo>
                    <a:lnTo>
                      <a:pt x="194" y="263"/>
                    </a:lnTo>
                    <a:lnTo>
                      <a:pt x="191" y="261"/>
                    </a:lnTo>
                    <a:lnTo>
                      <a:pt x="190" y="270"/>
                    </a:lnTo>
                    <a:lnTo>
                      <a:pt x="0" y="149"/>
                    </a:lnTo>
                    <a:lnTo>
                      <a:pt x="0" y="192"/>
                    </a:lnTo>
                    <a:lnTo>
                      <a:pt x="98" y="246"/>
                    </a:lnTo>
                    <a:lnTo>
                      <a:pt x="54" y="240"/>
                    </a:lnTo>
                    <a:lnTo>
                      <a:pt x="7" y="240"/>
                    </a:lnTo>
                    <a:lnTo>
                      <a:pt x="0" y="231"/>
                    </a:lnTo>
                    <a:lnTo>
                      <a:pt x="0" y="759"/>
                    </a:lnTo>
                    <a:lnTo>
                      <a:pt x="160" y="731"/>
                    </a:lnTo>
                    <a:lnTo>
                      <a:pt x="222" y="711"/>
                    </a:lnTo>
                    <a:lnTo>
                      <a:pt x="222" y="246"/>
                    </a:lnTo>
                    <a:lnTo>
                      <a:pt x="208" y="270"/>
                    </a:lnTo>
                    <a:lnTo>
                      <a:pt x="217" y="230"/>
                    </a:lnTo>
                    <a:lnTo>
                      <a:pt x="222" y="228"/>
                    </a:lnTo>
                    <a:lnTo>
                      <a:pt x="222" y="212"/>
                    </a:lnTo>
                    <a:lnTo>
                      <a:pt x="219" y="212"/>
                    </a:lnTo>
                    <a:lnTo>
                      <a:pt x="222" y="191"/>
                    </a:lnTo>
                    <a:close/>
                  </a:path>
                </a:pathLst>
              </a:custGeom>
              <a:solidFill>
                <a:srgbClr val="000F28"/>
              </a:solidFill>
              <a:ln w="9525">
                <a:noFill/>
                <a:round/>
                <a:headEnd/>
                <a:tailEnd/>
              </a:ln>
            </p:spPr>
            <p:txBody>
              <a:bodyPr/>
              <a:lstStyle/>
              <a:p>
                <a:endParaRPr lang="en-US"/>
              </a:p>
            </p:txBody>
          </p:sp>
          <p:sp>
            <p:nvSpPr>
              <p:cNvPr id="6182" name="Freeform 25"/>
              <p:cNvSpPr>
                <a:spLocks/>
              </p:cNvSpPr>
              <p:nvPr/>
            </p:nvSpPr>
            <p:spPr bwMode="auto">
              <a:xfrm>
                <a:off x="3250" y="1063"/>
                <a:ext cx="35" cy="82"/>
              </a:xfrm>
              <a:custGeom>
                <a:avLst/>
                <a:gdLst>
                  <a:gd name="T0" fmla="*/ 35 w 35"/>
                  <a:gd name="T1" fmla="*/ 82 h 82"/>
                  <a:gd name="T2" fmla="*/ 35 w 35"/>
                  <a:gd name="T3" fmla="*/ 0 h 82"/>
                  <a:gd name="T4" fmla="*/ 0 w 35"/>
                  <a:gd name="T5" fmla="*/ 10 h 82"/>
                  <a:gd name="T6" fmla="*/ 0 w 35"/>
                  <a:gd name="T7" fmla="*/ 54 h 82"/>
                  <a:gd name="T8" fmla="*/ 8 w 35"/>
                  <a:gd name="T9" fmla="*/ 62 h 82"/>
                  <a:gd name="T10" fmla="*/ 17 w 35"/>
                  <a:gd name="T11" fmla="*/ 69 h 82"/>
                  <a:gd name="T12" fmla="*/ 25 w 35"/>
                  <a:gd name="T13" fmla="*/ 75 h 82"/>
                  <a:gd name="T14" fmla="*/ 35 w 35"/>
                  <a:gd name="T15" fmla="*/ 82 h 82"/>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82"/>
                  <a:gd name="T26" fmla="*/ 35 w 35"/>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82">
                    <a:moveTo>
                      <a:pt x="35" y="82"/>
                    </a:moveTo>
                    <a:lnTo>
                      <a:pt x="35" y="0"/>
                    </a:lnTo>
                    <a:lnTo>
                      <a:pt x="0" y="10"/>
                    </a:lnTo>
                    <a:lnTo>
                      <a:pt x="0" y="54"/>
                    </a:lnTo>
                    <a:lnTo>
                      <a:pt x="8" y="62"/>
                    </a:lnTo>
                    <a:lnTo>
                      <a:pt x="17" y="69"/>
                    </a:lnTo>
                    <a:lnTo>
                      <a:pt x="25" y="75"/>
                    </a:lnTo>
                    <a:lnTo>
                      <a:pt x="35" y="82"/>
                    </a:lnTo>
                    <a:close/>
                  </a:path>
                </a:pathLst>
              </a:custGeom>
              <a:solidFill>
                <a:srgbClr val="000F28"/>
              </a:solidFill>
              <a:ln w="9525">
                <a:noFill/>
                <a:round/>
                <a:headEnd/>
                <a:tailEnd/>
              </a:ln>
            </p:spPr>
            <p:txBody>
              <a:bodyPr/>
              <a:lstStyle/>
              <a:p>
                <a:endParaRPr lang="en-US"/>
              </a:p>
            </p:txBody>
          </p:sp>
          <p:sp>
            <p:nvSpPr>
              <p:cNvPr id="6183" name="Freeform 26"/>
              <p:cNvSpPr>
                <a:spLocks/>
              </p:cNvSpPr>
              <p:nvPr/>
            </p:nvSpPr>
            <p:spPr bwMode="auto">
              <a:xfrm>
                <a:off x="1525" y="1141"/>
                <a:ext cx="1760" cy="878"/>
              </a:xfrm>
              <a:custGeom>
                <a:avLst/>
                <a:gdLst>
                  <a:gd name="T0" fmla="*/ 1760 w 1760"/>
                  <a:gd name="T1" fmla="*/ 23 h 878"/>
                  <a:gd name="T2" fmla="*/ 1550 w 1760"/>
                  <a:gd name="T3" fmla="*/ 0 h 878"/>
                  <a:gd name="T4" fmla="*/ 1522 w 1760"/>
                  <a:gd name="T5" fmla="*/ 53 h 878"/>
                  <a:gd name="T6" fmla="*/ 1352 w 1760"/>
                  <a:gd name="T7" fmla="*/ 47 h 878"/>
                  <a:gd name="T8" fmla="*/ 1282 w 1760"/>
                  <a:gd name="T9" fmla="*/ 105 h 878"/>
                  <a:gd name="T10" fmla="*/ 1007 w 1760"/>
                  <a:gd name="T11" fmla="*/ 164 h 878"/>
                  <a:gd name="T12" fmla="*/ 984 w 1760"/>
                  <a:gd name="T13" fmla="*/ 102 h 878"/>
                  <a:gd name="T14" fmla="*/ 937 w 1760"/>
                  <a:gd name="T15" fmla="*/ 112 h 878"/>
                  <a:gd name="T16" fmla="*/ 924 w 1760"/>
                  <a:gd name="T17" fmla="*/ 184 h 878"/>
                  <a:gd name="T18" fmla="*/ 893 w 1760"/>
                  <a:gd name="T19" fmla="*/ 230 h 878"/>
                  <a:gd name="T20" fmla="*/ 860 w 1760"/>
                  <a:gd name="T21" fmla="*/ 270 h 878"/>
                  <a:gd name="T22" fmla="*/ 825 w 1760"/>
                  <a:gd name="T23" fmla="*/ 305 h 878"/>
                  <a:gd name="T24" fmla="*/ 786 w 1760"/>
                  <a:gd name="T25" fmla="*/ 339 h 878"/>
                  <a:gd name="T26" fmla="*/ 746 w 1760"/>
                  <a:gd name="T27" fmla="*/ 368 h 878"/>
                  <a:gd name="T28" fmla="*/ 702 w 1760"/>
                  <a:gd name="T29" fmla="*/ 397 h 878"/>
                  <a:gd name="T30" fmla="*/ 658 w 1760"/>
                  <a:gd name="T31" fmla="*/ 425 h 878"/>
                  <a:gd name="T32" fmla="*/ 611 w 1760"/>
                  <a:gd name="T33" fmla="*/ 452 h 878"/>
                  <a:gd name="T34" fmla="*/ 425 w 1760"/>
                  <a:gd name="T35" fmla="*/ 524 h 878"/>
                  <a:gd name="T36" fmla="*/ 376 w 1760"/>
                  <a:gd name="T37" fmla="*/ 558 h 878"/>
                  <a:gd name="T38" fmla="*/ 347 w 1760"/>
                  <a:gd name="T39" fmla="*/ 573 h 878"/>
                  <a:gd name="T40" fmla="*/ 322 w 1760"/>
                  <a:gd name="T41" fmla="*/ 582 h 878"/>
                  <a:gd name="T42" fmla="*/ 296 w 1760"/>
                  <a:gd name="T43" fmla="*/ 586 h 878"/>
                  <a:gd name="T44" fmla="*/ 269 w 1760"/>
                  <a:gd name="T45" fmla="*/ 586 h 878"/>
                  <a:gd name="T46" fmla="*/ 240 w 1760"/>
                  <a:gd name="T47" fmla="*/ 582 h 878"/>
                  <a:gd name="T48" fmla="*/ 206 w 1760"/>
                  <a:gd name="T49" fmla="*/ 574 h 878"/>
                  <a:gd name="T50" fmla="*/ 167 w 1760"/>
                  <a:gd name="T51" fmla="*/ 563 h 878"/>
                  <a:gd name="T52" fmla="*/ 145 w 1760"/>
                  <a:gd name="T53" fmla="*/ 437 h 878"/>
                  <a:gd name="T54" fmla="*/ 88 w 1760"/>
                  <a:gd name="T55" fmla="*/ 453 h 878"/>
                  <a:gd name="T56" fmla="*/ 59 w 1760"/>
                  <a:gd name="T57" fmla="*/ 508 h 878"/>
                  <a:gd name="T58" fmla="*/ 30 w 1760"/>
                  <a:gd name="T59" fmla="*/ 561 h 878"/>
                  <a:gd name="T60" fmla="*/ 6 w 1760"/>
                  <a:gd name="T61" fmla="*/ 606 h 878"/>
                  <a:gd name="T62" fmla="*/ 0 w 1760"/>
                  <a:gd name="T63" fmla="*/ 645 h 878"/>
                  <a:gd name="T64" fmla="*/ 6 w 1760"/>
                  <a:gd name="T65" fmla="*/ 656 h 878"/>
                  <a:gd name="T66" fmla="*/ 18 w 1760"/>
                  <a:gd name="T67" fmla="*/ 664 h 878"/>
                  <a:gd name="T68" fmla="*/ 37 w 1760"/>
                  <a:gd name="T69" fmla="*/ 668 h 878"/>
                  <a:gd name="T70" fmla="*/ 62 w 1760"/>
                  <a:gd name="T71" fmla="*/ 670 h 878"/>
                  <a:gd name="T72" fmla="*/ 175 w 1760"/>
                  <a:gd name="T73" fmla="*/ 745 h 878"/>
                  <a:gd name="T74" fmla="*/ 141 w 1760"/>
                  <a:gd name="T75" fmla="*/ 784 h 878"/>
                  <a:gd name="T76" fmla="*/ 316 w 1760"/>
                  <a:gd name="T77" fmla="*/ 846 h 878"/>
                  <a:gd name="T78" fmla="*/ 579 w 1760"/>
                  <a:gd name="T79" fmla="*/ 813 h 878"/>
                  <a:gd name="T80" fmla="*/ 698 w 1760"/>
                  <a:gd name="T81" fmla="*/ 852 h 878"/>
                  <a:gd name="T82" fmla="*/ 700 w 1760"/>
                  <a:gd name="T83" fmla="*/ 873 h 878"/>
                  <a:gd name="T84" fmla="*/ 704 w 1760"/>
                  <a:gd name="T85" fmla="*/ 878 h 878"/>
                  <a:gd name="T86" fmla="*/ 717 w 1760"/>
                  <a:gd name="T87" fmla="*/ 875 h 878"/>
                  <a:gd name="T88" fmla="*/ 743 w 1760"/>
                  <a:gd name="T89" fmla="*/ 873 h 878"/>
                  <a:gd name="T90" fmla="*/ 1027 w 1760"/>
                  <a:gd name="T91" fmla="*/ 784 h 878"/>
                  <a:gd name="T92" fmla="*/ 1390 w 1760"/>
                  <a:gd name="T93" fmla="*/ 664 h 878"/>
                  <a:gd name="T94" fmla="*/ 1502 w 1760"/>
                  <a:gd name="T95" fmla="*/ 679 h 878"/>
                  <a:gd name="T96" fmla="*/ 1760 w 1760"/>
                  <a:gd name="T97" fmla="*/ 633 h 878"/>
                  <a:gd name="T98" fmla="*/ 1749 w 1760"/>
                  <a:gd name="T99" fmla="*/ 91 h 878"/>
                  <a:gd name="T100" fmla="*/ 1689 w 1760"/>
                  <a:gd name="T101" fmla="*/ 65 h 878"/>
                  <a:gd name="T102" fmla="*/ 1760 w 1760"/>
                  <a:gd name="T103" fmla="*/ 66 h 8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60"/>
                  <a:gd name="T157" fmla="*/ 0 h 878"/>
                  <a:gd name="T158" fmla="*/ 1760 w 1760"/>
                  <a:gd name="T159" fmla="*/ 878 h 8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60" h="878">
                    <a:moveTo>
                      <a:pt x="1760" y="66"/>
                    </a:moveTo>
                    <a:lnTo>
                      <a:pt x="1760" y="23"/>
                    </a:lnTo>
                    <a:lnTo>
                      <a:pt x="1720" y="0"/>
                    </a:lnTo>
                    <a:lnTo>
                      <a:pt x="1550" y="0"/>
                    </a:lnTo>
                    <a:lnTo>
                      <a:pt x="1533" y="20"/>
                    </a:lnTo>
                    <a:lnTo>
                      <a:pt x="1522" y="53"/>
                    </a:lnTo>
                    <a:lnTo>
                      <a:pt x="1455" y="47"/>
                    </a:lnTo>
                    <a:lnTo>
                      <a:pt x="1352" y="47"/>
                    </a:lnTo>
                    <a:lnTo>
                      <a:pt x="1315" y="70"/>
                    </a:lnTo>
                    <a:lnTo>
                      <a:pt x="1282" y="105"/>
                    </a:lnTo>
                    <a:lnTo>
                      <a:pt x="1067" y="153"/>
                    </a:lnTo>
                    <a:lnTo>
                      <a:pt x="1007" y="164"/>
                    </a:lnTo>
                    <a:lnTo>
                      <a:pt x="1021" y="126"/>
                    </a:lnTo>
                    <a:lnTo>
                      <a:pt x="984" y="102"/>
                    </a:lnTo>
                    <a:lnTo>
                      <a:pt x="954" y="117"/>
                    </a:lnTo>
                    <a:lnTo>
                      <a:pt x="937" y="112"/>
                    </a:lnTo>
                    <a:lnTo>
                      <a:pt x="907" y="159"/>
                    </a:lnTo>
                    <a:lnTo>
                      <a:pt x="924" y="184"/>
                    </a:lnTo>
                    <a:lnTo>
                      <a:pt x="910" y="207"/>
                    </a:lnTo>
                    <a:lnTo>
                      <a:pt x="893" y="230"/>
                    </a:lnTo>
                    <a:lnTo>
                      <a:pt x="877" y="250"/>
                    </a:lnTo>
                    <a:lnTo>
                      <a:pt x="860" y="270"/>
                    </a:lnTo>
                    <a:lnTo>
                      <a:pt x="842" y="288"/>
                    </a:lnTo>
                    <a:lnTo>
                      <a:pt x="825" y="305"/>
                    </a:lnTo>
                    <a:lnTo>
                      <a:pt x="806" y="323"/>
                    </a:lnTo>
                    <a:lnTo>
                      <a:pt x="786" y="339"/>
                    </a:lnTo>
                    <a:lnTo>
                      <a:pt x="766" y="354"/>
                    </a:lnTo>
                    <a:lnTo>
                      <a:pt x="746" y="368"/>
                    </a:lnTo>
                    <a:lnTo>
                      <a:pt x="724" y="383"/>
                    </a:lnTo>
                    <a:lnTo>
                      <a:pt x="702" y="397"/>
                    </a:lnTo>
                    <a:lnTo>
                      <a:pt x="681" y="411"/>
                    </a:lnTo>
                    <a:lnTo>
                      <a:pt x="658" y="425"/>
                    </a:lnTo>
                    <a:lnTo>
                      <a:pt x="635" y="438"/>
                    </a:lnTo>
                    <a:lnTo>
                      <a:pt x="611" y="452"/>
                    </a:lnTo>
                    <a:lnTo>
                      <a:pt x="421" y="481"/>
                    </a:lnTo>
                    <a:lnTo>
                      <a:pt x="425" y="524"/>
                    </a:lnTo>
                    <a:lnTo>
                      <a:pt x="390" y="549"/>
                    </a:lnTo>
                    <a:lnTo>
                      <a:pt x="376" y="558"/>
                    </a:lnTo>
                    <a:lnTo>
                      <a:pt x="361" y="566"/>
                    </a:lnTo>
                    <a:lnTo>
                      <a:pt x="347" y="573"/>
                    </a:lnTo>
                    <a:lnTo>
                      <a:pt x="335" y="578"/>
                    </a:lnTo>
                    <a:lnTo>
                      <a:pt x="322" y="582"/>
                    </a:lnTo>
                    <a:lnTo>
                      <a:pt x="310" y="585"/>
                    </a:lnTo>
                    <a:lnTo>
                      <a:pt x="296" y="586"/>
                    </a:lnTo>
                    <a:lnTo>
                      <a:pt x="283" y="586"/>
                    </a:lnTo>
                    <a:lnTo>
                      <a:pt x="269" y="586"/>
                    </a:lnTo>
                    <a:lnTo>
                      <a:pt x="254" y="585"/>
                    </a:lnTo>
                    <a:lnTo>
                      <a:pt x="240" y="582"/>
                    </a:lnTo>
                    <a:lnTo>
                      <a:pt x="224" y="578"/>
                    </a:lnTo>
                    <a:lnTo>
                      <a:pt x="206" y="574"/>
                    </a:lnTo>
                    <a:lnTo>
                      <a:pt x="187" y="570"/>
                    </a:lnTo>
                    <a:lnTo>
                      <a:pt x="167" y="563"/>
                    </a:lnTo>
                    <a:lnTo>
                      <a:pt x="145" y="558"/>
                    </a:lnTo>
                    <a:lnTo>
                      <a:pt x="145" y="437"/>
                    </a:lnTo>
                    <a:lnTo>
                      <a:pt x="97" y="426"/>
                    </a:lnTo>
                    <a:lnTo>
                      <a:pt x="88" y="453"/>
                    </a:lnTo>
                    <a:lnTo>
                      <a:pt x="74" y="481"/>
                    </a:lnTo>
                    <a:lnTo>
                      <a:pt x="59" y="508"/>
                    </a:lnTo>
                    <a:lnTo>
                      <a:pt x="45" y="535"/>
                    </a:lnTo>
                    <a:lnTo>
                      <a:pt x="30" y="561"/>
                    </a:lnTo>
                    <a:lnTo>
                      <a:pt x="16" y="584"/>
                    </a:lnTo>
                    <a:lnTo>
                      <a:pt x="6" y="606"/>
                    </a:lnTo>
                    <a:lnTo>
                      <a:pt x="0" y="625"/>
                    </a:lnTo>
                    <a:lnTo>
                      <a:pt x="0" y="645"/>
                    </a:lnTo>
                    <a:lnTo>
                      <a:pt x="3" y="651"/>
                    </a:lnTo>
                    <a:lnTo>
                      <a:pt x="6" y="656"/>
                    </a:lnTo>
                    <a:lnTo>
                      <a:pt x="11" y="660"/>
                    </a:lnTo>
                    <a:lnTo>
                      <a:pt x="18" y="664"/>
                    </a:lnTo>
                    <a:lnTo>
                      <a:pt x="26" y="667"/>
                    </a:lnTo>
                    <a:lnTo>
                      <a:pt x="37" y="668"/>
                    </a:lnTo>
                    <a:lnTo>
                      <a:pt x="49" y="670"/>
                    </a:lnTo>
                    <a:lnTo>
                      <a:pt x="62" y="670"/>
                    </a:lnTo>
                    <a:lnTo>
                      <a:pt x="191" y="700"/>
                    </a:lnTo>
                    <a:lnTo>
                      <a:pt x="175" y="745"/>
                    </a:lnTo>
                    <a:lnTo>
                      <a:pt x="159" y="778"/>
                    </a:lnTo>
                    <a:lnTo>
                      <a:pt x="141" y="784"/>
                    </a:lnTo>
                    <a:lnTo>
                      <a:pt x="141" y="801"/>
                    </a:lnTo>
                    <a:lnTo>
                      <a:pt x="316" y="846"/>
                    </a:lnTo>
                    <a:lnTo>
                      <a:pt x="349" y="846"/>
                    </a:lnTo>
                    <a:lnTo>
                      <a:pt x="579" y="813"/>
                    </a:lnTo>
                    <a:lnTo>
                      <a:pt x="689" y="834"/>
                    </a:lnTo>
                    <a:lnTo>
                      <a:pt x="698" y="852"/>
                    </a:lnTo>
                    <a:lnTo>
                      <a:pt x="698" y="864"/>
                    </a:lnTo>
                    <a:lnTo>
                      <a:pt x="700" y="873"/>
                    </a:lnTo>
                    <a:lnTo>
                      <a:pt x="701" y="877"/>
                    </a:lnTo>
                    <a:lnTo>
                      <a:pt x="704" y="878"/>
                    </a:lnTo>
                    <a:lnTo>
                      <a:pt x="709" y="877"/>
                    </a:lnTo>
                    <a:lnTo>
                      <a:pt x="717" y="875"/>
                    </a:lnTo>
                    <a:lnTo>
                      <a:pt x="728" y="874"/>
                    </a:lnTo>
                    <a:lnTo>
                      <a:pt x="743" y="873"/>
                    </a:lnTo>
                    <a:lnTo>
                      <a:pt x="933" y="807"/>
                    </a:lnTo>
                    <a:lnTo>
                      <a:pt x="1027" y="784"/>
                    </a:lnTo>
                    <a:lnTo>
                      <a:pt x="1000" y="605"/>
                    </a:lnTo>
                    <a:lnTo>
                      <a:pt x="1390" y="664"/>
                    </a:lnTo>
                    <a:lnTo>
                      <a:pt x="1440" y="684"/>
                    </a:lnTo>
                    <a:lnTo>
                      <a:pt x="1502" y="679"/>
                    </a:lnTo>
                    <a:lnTo>
                      <a:pt x="1757" y="635"/>
                    </a:lnTo>
                    <a:lnTo>
                      <a:pt x="1760" y="633"/>
                    </a:lnTo>
                    <a:lnTo>
                      <a:pt x="1760" y="105"/>
                    </a:lnTo>
                    <a:lnTo>
                      <a:pt x="1749" y="91"/>
                    </a:lnTo>
                    <a:lnTo>
                      <a:pt x="1662" y="101"/>
                    </a:lnTo>
                    <a:lnTo>
                      <a:pt x="1689" y="65"/>
                    </a:lnTo>
                    <a:lnTo>
                      <a:pt x="1748" y="59"/>
                    </a:lnTo>
                    <a:lnTo>
                      <a:pt x="1760" y="66"/>
                    </a:lnTo>
                    <a:close/>
                  </a:path>
                </a:pathLst>
              </a:custGeom>
              <a:solidFill>
                <a:srgbClr val="000F28"/>
              </a:solidFill>
              <a:ln w="9525">
                <a:noFill/>
                <a:round/>
                <a:headEnd/>
                <a:tailEnd/>
              </a:ln>
            </p:spPr>
            <p:txBody>
              <a:bodyPr/>
              <a:lstStyle/>
              <a:p>
                <a:endParaRPr lang="en-US"/>
              </a:p>
            </p:txBody>
          </p:sp>
          <p:sp>
            <p:nvSpPr>
              <p:cNvPr id="6184" name="Freeform 27"/>
              <p:cNvSpPr>
                <a:spLocks/>
              </p:cNvSpPr>
              <p:nvPr/>
            </p:nvSpPr>
            <p:spPr bwMode="auto">
              <a:xfrm>
                <a:off x="2073" y="1399"/>
                <a:ext cx="1275" cy="287"/>
              </a:xfrm>
              <a:custGeom>
                <a:avLst/>
                <a:gdLst>
                  <a:gd name="T0" fmla="*/ 110 w 1275"/>
                  <a:gd name="T1" fmla="*/ 162 h 287"/>
                  <a:gd name="T2" fmla="*/ 0 w 1275"/>
                  <a:gd name="T3" fmla="*/ 226 h 287"/>
                  <a:gd name="T4" fmla="*/ 2 w 1275"/>
                  <a:gd name="T5" fmla="*/ 231 h 287"/>
                  <a:gd name="T6" fmla="*/ 4 w 1275"/>
                  <a:gd name="T7" fmla="*/ 235 h 287"/>
                  <a:gd name="T8" fmla="*/ 5 w 1275"/>
                  <a:gd name="T9" fmla="*/ 239 h 287"/>
                  <a:gd name="T10" fmla="*/ 5 w 1275"/>
                  <a:gd name="T11" fmla="*/ 244 h 287"/>
                  <a:gd name="T12" fmla="*/ 6 w 1275"/>
                  <a:gd name="T13" fmla="*/ 248 h 287"/>
                  <a:gd name="T14" fmla="*/ 9 w 1275"/>
                  <a:gd name="T15" fmla="*/ 252 h 287"/>
                  <a:gd name="T16" fmla="*/ 12 w 1275"/>
                  <a:gd name="T17" fmla="*/ 254 h 287"/>
                  <a:gd name="T18" fmla="*/ 19 w 1275"/>
                  <a:gd name="T19" fmla="*/ 258 h 287"/>
                  <a:gd name="T20" fmla="*/ 27 w 1275"/>
                  <a:gd name="T21" fmla="*/ 261 h 287"/>
                  <a:gd name="T22" fmla="*/ 37 w 1275"/>
                  <a:gd name="T23" fmla="*/ 265 h 287"/>
                  <a:gd name="T24" fmla="*/ 54 w 1275"/>
                  <a:gd name="T25" fmla="*/ 268 h 287"/>
                  <a:gd name="T26" fmla="*/ 72 w 1275"/>
                  <a:gd name="T27" fmla="*/ 272 h 287"/>
                  <a:gd name="T28" fmla="*/ 97 w 1275"/>
                  <a:gd name="T29" fmla="*/ 274 h 287"/>
                  <a:gd name="T30" fmla="*/ 126 w 1275"/>
                  <a:gd name="T31" fmla="*/ 278 h 287"/>
                  <a:gd name="T32" fmla="*/ 163 w 1275"/>
                  <a:gd name="T33" fmla="*/ 282 h 287"/>
                  <a:gd name="T34" fmla="*/ 204 w 1275"/>
                  <a:gd name="T35" fmla="*/ 287 h 287"/>
                  <a:gd name="T36" fmla="*/ 255 w 1275"/>
                  <a:gd name="T37" fmla="*/ 266 h 287"/>
                  <a:gd name="T38" fmla="*/ 488 w 1275"/>
                  <a:gd name="T39" fmla="*/ 242 h 287"/>
                  <a:gd name="T40" fmla="*/ 1275 w 1275"/>
                  <a:gd name="T41" fmla="*/ 75 h 287"/>
                  <a:gd name="T42" fmla="*/ 1254 w 1275"/>
                  <a:gd name="T43" fmla="*/ 45 h 287"/>
                  <a:gd name="T44" fmla="*/ 1151 w 1275"/>
                  <a:gd name="T45" fmla="*/ 0 h 287"/>
                  <a:gd name="T46" fmla="*/ 394 w 1275"/>
                  <a:gd name="T47" fmla="*/ 141 h 287"/>
                  <a:gd name="T48" fmla="*/ 272 w 1275"/>
                  <a:gd name="T49" fmla="*/ 174 h 287"/>
                  <a:gd name="T50" fmla="*/ 220 w 1275"/>
                  <a:gd name="T51" fmla="*/ 192 h 287"/>
                  <a:gd name="T52" fmla="*/ 196 w 1275"/>
                  <a:gd name="T53" fmla="*/ 192 h 287"/>
                  <a:gd name="T54" fmla="*/ 173 w 1275"/>
                  <a:gd name="T55" fmla="*/ 194 h 287"/>
                  <a:gd name="T56" fmla="*/ 156 w 1275"/>
                  <a:gd name="T57" fmla="*/ 195 h 287"/>
                  <a:gd name="T58" fmla="*/ 141 w 1275"/>
                  <a:gd name="T59" fmla="*/ 195 h 287"/>
                  <a:gd name="T60" fmla="*/ 130 w 1275"/>
                  <a:gd name="T61" fmla="*/ 192 h 287"/>
                  <a:gd name="T62" fmla="*/ 125 w 1275"/>
                  <a:gd name="T63" fmla="*/ 184 h 287"/>
                  <a:gd name="T64" fmla="*/ 124 w 1275"/>
                  <a:gd name="T65" fmla="*/ 170 h 287"/>
                  <a:gd name="T66" fmla="*/ 128 w 1275"/>
                  <a:gd name="T67" fmla="*/ 148 h 287"/>
                  <a:gd name="T68" fmla="*/ 110 w 1275"/>
                  <a:gd name="T69" fmla="*/ 162 h 2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5"/>
                  <a:gd name="T106" fmla="*/ 0 h 287"/>
                  <a:gd name="T107" fmla="*/ 1275 w 1275"/>
                  <a:gd name="T108" fmla="*/ 287 h 2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5" h="287">
                    <a:moveTo>
                      <a:pt x="110" y="162"/>
                    </a:moveTo>
                    <a:lnTo>
                      <a:pt x="0" y="226"/>
                    </a:lnTo>
                    <a:lnTo>
                      <a:pt x="2" y="231"/>
                    </a:lnTo>
                    <a:lnTo>
                      <a:pt x="4" y="235"/>
                    </a:lnTo>
                    <a:lnTo>
                      <a:pt x="5" y="239"/>
                    </a:lnTo>
                    <a:lnTo>
                      <a:pt x="5" y="244"/>
                    </a:lnTo>
                    <a:lnTo>
                      <a:pt x="6" y="248"/>
                    </a:lnTo>
                    <a:lnTo>
                      <a:pt x="9" y="252"/>
                    </a:lnTo>
                    <a:lnTo>
                      <a:pt x="12" y="254"/>
                    </a:lnTo>
                    <a:lnTo>
                      <a:pt x="19" y="258"/>
                    </a:lnTo>
                    <a:lnTo>
                      <a:pt x="27" y="261"/>
                    </a:lnTo>
                    <a:lnTo>
                      <a:pt x="37" y="265"/>
                    </a:lnTo>
                    <a:lnTo>
                      <a:pt x="54" y="268"/>
                    </a:lnTo>
                    <a:lnTo>
                      <a:pt x="72" y="272"/>
                    </a:lnTo>
                    <a:lnTo>
                      <a:pt x="97" y="274"/>
                    </a:lnTo>
                    <a:lnTo>
                      <a:pt x="126" y="278"/>
                    </a:lnTo>
                    <a:lnTo>
                      <a:pt x="163" y="282"/>
                    </a:lnTo>
                    <a:lnTo>
                      <a:pt x="204" y="287"/>
                    </a:lnTo>
                    <a:lnTo>
                      <a:pt x="255" y="266"/>
                    </a:lnTo>
                    <a:lnTo>
                      <a:pt x="488" y="242"/>
                    </a:lnTo>
                    <a:lnTo>
                      <a:pt x="1275" y="75"/>
                    </a:lnTo>
                    <a:lnTo>
                      <a:pt x="1254" y="45"/>
                    </a:lnTo>
                    <a:lnTo>
                      <a:pt x="1151" y="0"/>
                    </a:lnTo>
                    <a:lnTo>
                      <a:pt x="394" y="141"/>
                    </a:lnTo>
                    <a:lnTo>
                      <a:pt x="272" y="174"/>
                    </a:lnTo>
                    <a:lnTo>
                      <a:pt x="220" y="192"/>
                    </a:lnTo>
                    <a:lnTo>
                      <a:pt x="196" y="192"/>
                    </a:lnTo>
                    <a:lnTo>
                      <a:pt x="173" y="194"/>
                    </a:lnTo>
                    <a:lnTo>
                      <a:pt x="156" y="195"/>
                    </a:lnTo>
                    <a:lnTo>
                      <a:pt x="141" y="195"/>
                    </a:lnTo>
                    <a:lnTo>
                      <a:pt x="130" y="192"/>
                    </a:lnTo>
                    <a:lnTo>
                      <a:pt x="125" y="184"/>
                    </a:lnTo>
                    <a:lnTo>
                      <a:pt x="124" y="170"/>
                    </a:lnTo>
                    <a:lnTo>
                      <a:pt x="128" y="148"/>
                    </a:lnTo>
                    <a:lnTo>
                      <a:pt x="110" y="162"/>
                    </a:lnTo>
                    <a:close/>
                  </a:path>
                </a:pathLst>
              </a:custGeom>
              <a:solidFill>
                <a:srgbClr val="FF2830"/>
              </a:solidFill>
              <a:ln w="9525">
                <a:noFill/>
                <a:round/>
                <a:headEnd/>
                <a:tailEnd/>
              </a:ln>
            </p:spPr>
            <p:txBody>
              <a:bodyPr/>
              <a:lstStyle/>
              <a:p>
                <a:endParaRPr lang="en-US"/>
              </a:p>
            </p:txBody>
          </p:sp>
          <p:sp>
            <p:nvSpPr>
              <p:cNvPr id="6185" name="Freeform 28"/>
              <p:cNvSpPr>
                <a:spLocks/>
              </p:cNvSpPr>
              <p:nvPr/>
            </p:nvSpPr>
            <p:spPr bwMode="auto">
              <a:xfrm>
                <a:off x="1915" y="1715"/>
                <a:ext cx="573" cy="171"/>
              </a:xfrm>
              <a:custGeom>
                <a:avLst/>
                <a:gdLst>
                  <a:gd name="T0" fmla="*/ 0 w 573"/>
                  <a:gd name="T1" fmla="*/ 171 h 171"/>
                  <a:gd name="T2" fmla="*/ 99 w 573"/>
                  <a:gd name="T3" fmla="*/ 116 h 171"/>
                  <a:gd name="T4" fmla="*/ 120 w 573"/>
                  <a:gd name="T5" fmla="*/ 101 h 171"/>
                  <a:gd name="T6" fmla="*/ 140 w 573"/>
                  <a:gd name="T7" fmla="*/ 89 h 171"/>
                  <a:gd name="T8" fmla="*/ 160 w 573"/>
                  <a:gd name="T9" fmla="*/ 78 h 171"/>
                  <a:gd name="T10" fmla="*/ 181 w 573"/>
                  <a:gd name="T11" fmla="*/ 69 h 171"/>
                  <a:gd name="T12" fmla="*/ 199 w 573"/>
                  <a:gd name="T13" fmla="*/ 61 h 171"/>
                  <a:gd name="T14" fmla="*/ 220 w 573"/>
                  <a:gd name="T15" fmla="*/ 53 h 171"/>
                  <a:gd name="T16" fmla="*/ 240 w 573"/>
                  <a:gd name="T17" fmla="*/ 47 h 171"/>
                  <a:gd name="T18" fmla="*/ 260 w 573"/>
                  <a:gd name="T19" fmla="*/ 42 h 171"/>
                  <a:gd name="T20" fmla="*/ 280 w 573"/>
                  <a:gd name="T21" fmla="*/ 36 h 171"/>
                  <a:gd name="T22" fmla="*/ 300 w 573"/>
                  <a:gd name="T23" fmla="*/ 31 h 171"/>
                  <a:gd name="T24" fmla="*/ 321 w 573"/>
                  <a:gd name="T25" fmla="*/ 27 h 171"/>
                  <a:gd name="T26" fmla="*/ 342 w 573"/>
                  <a:gd name="T27" fmla="*/ 23 h 171"/>
                  <a:gd name="T28" fmla="*/ 364 w 573"/>
                  <a:gd name="T29" fmla="*/ 18 h 171"/>
                  <a:gd name="T30" fmla="*/ 386 w 573"/>
                  <a:gd name="T31" fmla="*/ 12 h 171"/>
                  <a:gd name="T32" fmla="*/ 409 w 573"/>
                  <a:gd name="T33" fmla="*/ 7 h 171"/>
                  <a:gd name="T34" fmla="*/ 434 w 573"/>
                  <a:gd name="T35" fmla="*/ 0 h 171"/>
                  <a:gd name="T36" fmla="*/ 502 w 573"/>
                  <a:gd name="T37" fmla="*/ 4 h 171"/>
                  <a:gd name="T38" fmla="*/ 573 w 573"/>
                  <a:gd name="T39" fmla="*/ 3 h 171"/>
                  <a:gd name="T40" fmla="*/ 451 w 573"/>
                  <a:gd name="T41" fmla="*/ 94 h 171"/>
                  <a:gd name="T42" fmla="*/ 362 w 573"/>
                  <a:gd name="T43" fmla="*/ 73 h 171"/>
                  <a:gd name="T44" fmla="*/ 341 w 573"/>
                  <a:gd name="T45" fmla="*/ 85 h 171"/>
                  <a:gd name="T46" fmla="*/ 362 w 573"/>
                  <a:gd name="T47" fmla="*/ 112 h 171"/>
                  <a:gd name="T48" fmla="*/ 282 w 573"/>
                  <a:gd name="T49" fmla="*/ 90 h 171"/>
                  <a:gd name="T50" fmla="*/ 226 w 573"/>
                  <a:gd name="T51" fmla="*/ 116 h 171"/>
                  <a:gd name="T52" fmla="*/ 183 w 573"/>
                  <a:gd name="T53" fmla="*/ 126 h 171"/>
                  <a:gd name="T54" fmla="*/ 95 w 573"/>
                  <a:gd name="T55" fmla="*/ 137 h 171"/>
                  <a:gd name="T56" fmla="*/ 0 w 573"/>
                  <a:gd name="T57" fmla="*/ 171 h 1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73"/>
                  <a:gd name="T88" fmla="*/ 0 h 171"/>
                  <a:gd name="T89" fmla="*/ 573 w 573"/>
                  <a:gd name="T90" fmla="*/ 171 h 1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73" h="171">
                    <a:moveTo>
                      <a:pt x="0" y="171"/>
                    </a:moveTo>
                    <a:lnTo>
                      <a:pt x="99" y="116"/>
                    </a:lnTo>
                    <a:lnTo>
                      <a:pt x="120" y="101"/>
                    </a:lnTo>
                    <a:lnTo>
                      <a:pt x="140" y="89"/>
                    </a:lnTo>
                    <a:lnTo>
                      <a:pt x="160" y="78"/>
                    </a:lnTo>
                    <a:lnTo>
                      <a:pt x="181" y="69"/>
                    </a:lnTo>
                    <a:lnTo>
                      <a:pt x="199" y="61"/>
                    </a:lnTo>
                    <a:lnTo>
                      <a:pt x="220" y="53"/>
                    </a:lnTo>
                    <a:lnTo>
                      <a:pt x="240" y="47"/>
                    </a:lnTo>
                    <a:lnTo>
                      <a:pt x="260" y="42"/>
                    </a:lnTo>
                    <a:lnTo>
                      <a:pt x="280" y="36"/>
                    </a:lnTo>
                    <a:lnTo>
                      <a:pt x="300" y="31"/>
                    </a:lnTo>
                    <a:lnTo>
                      <a:pt x="321" y="27"/>
                    </a:lnTo>
                    <a:lnTo>
                      <a:pt x="342" y="23"/>
                    </a:lnTo>
                    <a:lnTo>
                      <a:pt x="364" y="18"/>
                    </a:lnTo>
                    <a:lnTo>
                      <a:pt x="386" y="12"/>
                    </a:lnTo>
                    <a:lnTo>
                      <a:pt x="409" y="7"/>
                    </a:lnTo>
                    <a:lnTo>
                      <a:pt x="434" y="0"/>
                    </a:lnTo>
                    <a:lnTo>
                      <a:pt x="502" y="4"/>
                    </a:lnTo>
                    <a:lnTo>
                      <a:pt x="573" y="3"/>
                    </a:lnTo>
                    <a:lnTo>
                      <a:pt x="451" y="94"/>
                    </a:lnTo>
                    <a:lnTo>
                      <a:pt x="362" y="73"/>
                    </a:lnTo>
                    <a:lnTo>
                      <a:pt x="341" y="85"/>
                    </a:lnTo>
                    <a:lnTo>
                      <a:pt x="362" y="112"/>
                    </a:lnTo>
                    <a:lnTo>
                      <a:pt x="282" y="90"/>
                    </a:lnTo>
                    <a:lnTo>
                      <a:pt x="226" y="116"/>
                    </a:lnTo>
                    <a:lnTo>
                      <a:pt x="183" y="126"/>
                    </a:lnTo>
                    <a:lnTo>
                      <a:pt x="95" y="137"/>
                    </a:lnTo>
                    <a:lnTo>
                      <a:pt x="0" y="171"/>
                    </a:lnTo>
                    <a:close/>
                  </a:path>
                </a:pathLst>
              </a:custGeom>
              <a:solidFill>
                <a:srgbClr val="998449"/>
              </a:solidFill>
              <a:ln w="9525">
                <a:noFill/>
                <a:round/>
                <a:headEnd/>
                <a:tailEnd/>
              </a:ln>
            </p:spPr>
            <p:txBody>
              <a:bodyPr/>
              <a:lstStyle/>
              <a:p>
                <a:endParaRPr lang="en-US"/>
              </a:p>
            </p:txBody>
          </p:sp>
          <p:sp>
            <p:nvSpPr>
              <p:cNvPr id="6186" name="Freeform 29"/>
              <p:cNvSpPr>
                <a:spLocks/>
              </p:cNvSpPr>
              <p:nvPr/>
            </p:nvSpPr>
            <p:spPr bwMode="auto">
              <a:xfrm>
                <a:off x="2190" y="1255"/>
                <a:ext cx="869" cy="353"/>
              </a:xfrm>
              <a:custGeom>
                <a:avLst/>
                <a:gdLst>
                  <a:gd name="T0" fmla="*/ 257 w 869"/>
                  <a:gd name="T1" fmla="*/ 69 h 353"/>
                  <a:gd name="T2" fmla="*/ 214 w 869"/>
                  <a:gd name="T3" fmla="*/ 133 h 353"/>
                  <a:gd name="T4" fmla="*/ 192 w 869"/>
                  <a:gd name="T5" fmla="*/ 152 h 353"/>
                  <a:gd name="T6" fmla="*/ 173 w 869"/>
                  <a:gd name="T7" fmla="*/ 171 h 353"/>
                  <a:gd name="T8" fmla="*/ 155 w 869"/>
                  <a:gd name="T9" fmla="*/ 187 h 353"/>
                  <a:gd name="T10" fmla="*/ 136 w 869"/>
                  <a:gd name="T11" fmla="*/ 203 h 353"/>
                  <a:gd name="T12" fmla="*/ 115 w 869"/>
                  <a:gd name="T13" fmla="*/ 219 h 353"/>
                  <a:gd name="T14" fmla="*/ 93 w 869"/>
                  <a:gd name="T15" fmla="*/ 237 h 353"/>
                  <a:gd name="T16" fmla="*/ 68 w 869"/>
                  <a:gd name="T17" fmla="*/ 254 h 353"/>
                  <a:gd name="T18" fmla="*/ 40 w 869"/>
                  <a:gd name="T19" fmla="*/ 275 h 353"/>
                  <a:gd name="T20" fmla="*/ 7 w 869"/>
                  <a:gd name="T21" fmla="*/ 299 h 353"/>
                  <a:gd name="T22" fmla="*/ 0 w 869"/>
                  <a:gd name="T23" fmla="*/ 316 h 353"/>
                  <a:gd name="T24" fmla="*/ 0 w 869"/>
                  <a:gd name="T25" fmla="*/ 330 h 353"/>
                  <a:gd name="T26" fmla="*/ 4 w 869"/>
                  <a:gd name="T27" fmla="*/ 340 h 353"/>
                  <a:gd name="T28" fmla="*/ 13 w 869"/>
                  <a:gd name="T29" fmla="*/ 347 h 353"/>
                  <a:gd name="T30" fmla="*/ 27 w 869"/>
                  <a:gd name="T31" fmla="*/ 351 h 353"/>
                  <a:gd name="T32" fmla="*/ 43 w 869"/>
                  <a:gd name="T33" fmla="*/ 353 h 353"/>
                  <a:gd name="T34" fmla="*/ 62 w 869"/>
                  <a:gd name="T35" fmla="*/ 351 h 353"/>
                  <a:gd name="T36" fmla="*/ 82 w 869"/>
                  <a:gd name="T37" fmla="*/ 349 h 353"/>
                  <a:gd name="T38" fmla="*/ 102 w 869"/>
                  <a:gd name="T39" fmla="*/ 344 h 353"/>
                  <a:gd name="T40" fmla="*/ 124 w 869"/>
                  <a:gd name="T41" fmla="*/ 340 h 353"/>
                  <a:gd name="T42" fmla="*/ 144 w 869"/>
                  <a:gd name="T43" fmla="*/ 335 h 353"/>
                  <a:gd name="T44" fmla="*/ 164 w 869"/>
                  <a:gd name="T45" fmla="*/ 328 h 353"/>
                  <a:gd name="T46" fmla="*/ 181 w 869"/>
                  <a:gd name="T47" fmla="*/ 323 h 353"/>
                  <a:gd name="T48" fmla="*/ 196 w 869"/>
                  <a:gd name="T49" fmla="*/ 319 h 353"/>
                  <a:gd name="T50" fmla="*/ 207 w 869"/>
                  <a:gd name="T51" fmla="*/ 315 h 353"/>
                  <a:gd name="T52" fmla="*/ 214 w 869"/>
                  <a:gd name="T53" fmla="*/ 312 h 353"/>
                  <a:gd name="T54" fmla="*/ 254 w 869"/>
                  <a:gd name="T55" fmla="*/ 301 h 353"/>
                  <a:gd name="T56" fmla="*/ 294 w 869"/>
                  <a:gd name="T57" fmla="*/ 292 h 353"/>
                  <a:gd name="T58" fmla="*/ 335 w 869"/>
                  <a:gd name="T59" fmla="*/ 283 h 353"/>
                  <a:gd name="T60" fmla="*/ 376 w 869"/>
                  <a:gd name="T61" fmla="*/ 273 h 353"/>
                  <a:gd name="T62" fmla="*/ 417 w 869"/>
                  <a:gd name="T63" fmla="*/ 265 h 353"/>
                  <a:gd name="T64" fmla="*/ 457 w 869"/>
                  <a:gd name="T65" fmla="*/ 256 h 353"/>
                  <a:gd name="T66" fmla="*/ 499 w 869"/>
                  <a:gd name="T67" fmla="*/ 248 h 353"/>
                  <a:gd name="T68" fmla="*/ 539 w 869"/>
                  <a:gd name="T69" fmla="*/ 240 h 353"/>
                  <a:gd name="T70" fmla="*/ 581 w 869"/>
                  <a:gd name="T71" fmla="*/ 233 h 353"/>
                  <a:gd name="T72" fmla="*/ 621 w 869"/>
                  <a:gd name="T73" fmla="*/ 225 h 353"/>
                  <a:gd name="T74" fmla="*/ 663 w 869"/>
                  <a:gd name="T75" fmla="*/ 218 h 353"/>
                  <a:gd name="T76" fmla="*/ 705 w 869"/>
                  <a:gd name="T77" fmla="*/ 210 h 353"/>
                  <a:gd name="T78" fmla="*/ 745 w 869"/>
                  <a:gd name="T79" fmla="*/ 203 h 353"/>
                  <a:gd name="T80" fmla="*/ 787 w 869"/>
                  <a:gd name="T81" fmla="*/ 195 h 353"/>
                  <a:gd name="T82" fmla="*/ 827 w 869"/>
                  <a:gd name="T83" fmla="*/ 189 h 353"/>
                  <a:gd name="T84" fmla="*/ 869 w 869"/>
                  <a:gd name="T85" fmla="*/ 180 h 353"/>
                  <a:gd name="T86" fmla="*/ 802 w 869"/>
                  <a:gd name="T87" fmla="*/ 0 h 353"/>
                  <a:gd name="T88" fmla="*/ 780 w 869"/>
                  <a:gd name="T89" fmla="*/ 43 h 353"/>
                  <a:gd name="T90" fmla="*/ 759 w 869"/>
                  <a:gd name="T91" fmla="*/ 51 h 353"/>
                  <a:gd name="T92" fmla="*/ 736 w 869"/>
                  <a:gd name="T93" fmla="*/ 60 h 353"/>
                  <a:gd name="T94" fmla="*/ 710 w 869"/>
                  <a:gd name="T95" fmla="*/ 66 h 353"/>
                  <a:gd name="T96" fmla="*/ 683 w 869"/>
                  <a:gd name="T97" fmla="*/ 72 h 353"/>
                  <a:gd name="T98" fmla="*/ 655 w 869"/>
                  <a:gd name="T99" fmla="*/ 77 h 353"/>
                  <a:gd name="T100" fmla="*/ 627 w 869"/>
                  <a:gd name="T101" fmla="*/ 81 h 353"/>
                  <a:gd name="T102" fmla="*/ 597 w 869"/>
                  <a:gd name="T103" fmla="*/ 85 h 353"/>
                  <a:gd name="T104" fmla="*/ 566 w 869"/>
                  <a:gd name="T105" fmla="*/ 88 h 353"/>
                  <a:gd name="T106" fmla="*/ 535 w 869"/>
                  <a:gd name="T107" fmla="*/ 90 h 353"/>
                  <a:gd name="T108" fmla="*/ 506 w 869"/>
                  <a:gd name="T109" fmla="*/ 92 h 353"/>
                  <a:gd name="T110" fmla="*/ 475 w 869"/>
                  <a:gd name="T111" fmla="*/ 93 h 353"/>
                  <a:gd name="T112" fmla="*/ 445 w 869"/>
                  <a:gd name="T113" fmla="*/ 93 h 353"/>
                  <a:gd name="T114" fmla="*/ 416 w 869"/>
                  <a:gd name="T115" fmla="*/ 93 h 353"/>
                  <a:gd name="T116" fmla="*/ 387 w 869"/>
                  <a:gd name="T117" fmla="*/ 93 h 353"/>
                  <a:gd name="T118" fmla="*/ 359 w 869"/>
                  <a:gd name="T119" fmla="*/ 90 h 353"/>
                  <a:gd name="T120" fmla="*/ 333 w 869"/>
                  <a:gd name="T121" fmla="*/ 89 h 353"/>
                  <a:gd name="T122" fmla="*/ 296 w 869"/>
                  <a:gd name="T123" fmla="*/ 77 h 353"/>
                  <a:gd name="T124" fmla="*/ 257 w 869"/>
                  <a:gd name="T125" fmla="*/ 69 h 35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69"/>
                  <a:gd name="T190" fmla="*/ 0 h 353"/>
                  <a:gd name="T191" fmla="*/ 869 w 869"/>
                  <a:gd name="T192" fmla="*/ 353 h 35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69" h="353">
                    <a:moveTo>
                      <a:pt x="257" y="69"/>
                    </a:moveTo>
                    <a:lnTo>
                      <a:pt x="214" y="133"/>
                    </a:lnTo>
                    <a:lnTo>
                      <a:pt x="192" y="152"/>
                    </a:lnTo>
                    <a:lnTo>
                      <a:pt x="173" y="171"/>
                    </a:lnTo>
                    <a:lnTo>
                      <a:pt x="155" y="187"/>
                    </a:lnTo>
                    <a:lnTo>
                      <a:pt x="136" y="203"/>
                    </a:lnTo>
                    <a:lnTo>
                      <a:pt x="115" y="219"/>
                    </a:lnTo>
                    <a:lnTo>
                      <a:pt x="93" y="237"/>
                    </a:lnTo>
                    <a:lnTo>
                      <a:pt x="68" y="254"/>
                    </a:lnTo>
                    <a:lnTo>
                      <a:pt x="40" y="275"/>
                    </a:lnTo>
                    <a:lnTo>
                      <a:pt x="7" y="299"/>
                    </a:lnTo>
                    <a:lnTo>
                      <a:pt x="0" y="316"/>
                    </a:lnTo>
                    <a:lnTo>
                      <a:pt x="0" y="330"/>
                    </a:lnTo>
                    <a:lnTo>
                      <a:pt x="4" y="340"/>
                    </a:lnTo>
                    <a:lnTo>
                      <a:pt x="13" y="347"/>
                    </a:lnTo>
                    <a:lnTo>
                      <a:pt x="27" y="351"/>
                    </a:lnTo>
                    <a:lnTo>
                      <a:pt x="43" y="353"/>
                    </a:lnTo>
                    <a:lnTo>
                      <a:pt x="62" y="351"/>
                    </a:lnTo>
                    <a:lnTo>
                      <a:pt x="82" y="349"/>
                    </a:lnTo>
                    <a:lnTo>
                      <a:pt x="102" y="344"/>
                    </a:lnTo>
                    <a:lnTo>
                      <a:pt x="124" y="340"/>
                    </a:lnTo>
                    <a:lnTo>
                      <a:pt x="144" y="335"/>
                    </a:lnTo>
                    <a:lnTo>
                      <a:pt x="164" y="328"/>
                    </a:lnTo>
                    <a:lnTo>
                      <a:pt x="181" y="323"/>
                    </a:lnTo>
                    <a:lnTo>
                      <a:pt x="196" y="319"/>
                    </a:lnTo>
                    <a:lnTo>
                      <a:pt x="207" y="315"/>
                    </a:lnTo>
                    <a:lnTo>
                      <a:pt x="214" y="312"/>
                    </a:lnTo>
                    <a:lnTo>
                      <a:pt x="254" y="301"/>
                    </a:lnTo>
                    <a:lnTo>
                      <a:pt x="294" y="292"/>
                    </a:lnTo>
                    <a:lnTo>
                      <a:pt x="335" y="283"/>
                    </a:lnTo>
                    <a:lnTo>
                      <a:pt x="376" y="273"/>
                    </a:lnTo>
                    <a:lnTo>
                      <a:pt x="417" y="265"/>
                    </a:lnTo>
                    <a:lnTo>
                      <a:pt x="457" y="256"/>
                    </a:lnTo>
                    <a:lnTo>
                      <a:pt x="499" y="248"/>
                    </a:lnTo>
                    <a:lnTo>
                      <a:pt x="539" y="240"/>
                    </a:lnTo>
                    <a:lnTo>
                      <a:pt x="581" y="233"/>
                    </a:lnTo>
                    <a:lnTo>
                      <a:pt x="621" y="225"/>
                    </a:lnTo>
                    <a:lnTo>
                      <a:pt x="663" y="218"/>
                    </a:lnTo>
                    <a:lnTo>
                      <a:pt x="705" y="210"/>
                    </a:lnTo>
                    <a:lnTo>
                      <a:pt x="745" y="203"/>
                    </a:lnTo>
                    <a:lnTo>
                      <a:pt x="787" y="195"/>
                    </a:lnTo>
                    <a:lnTo>
                      <a:pt x="827" y="189"/>
                    </a:lnTo>
                    <a:lnTo>
                      <a:pt x="869" y="180"/>
                    </a:lnTo>
                    <a:lnTo>
                      <a:pt x="802" y="0"/>
                    </a:lnTo>
                    <a:lnTo>
                      <a:pt x="780" y="43"/>
                    </a:lnTo>
                    <a:lnTo>
                      <a:pt x="759" y="51"/>
                    </a:lnTo>
                    <a:lnTo>
                      <a:pt x="736" y="60"/>
                    </a:lnTo>
                    <a:lnTo>
                      <a:pt x="710" y="66"/>
                    </a:lnTo>
                    <a:lnTo>
                      <a:pt x="683" y="72"/>
                    </a:lnTo>
                    <a:lnTo>
                      <a:pt x="655" y="77"/>
                    </a:lnTo>
                    <a:lnTo>
                      <a:pt x="627" y="81"/>
                    </a:lnTo>
                    <a:lnTo>
                      <a:pt x="597" y="85"/>
                    </a:lnTo>
                    <a:lnTo>
                      <a:pt x="566" y="88"/>
                    </a:lnTo>
                    <a:lnTo>
                      <a:pt x="535" y="90"/>
                    </a:lnTo>
                    <a:lnTo>
                      <a:pt x="506" y="92"/>
                    </a:lnTo>
                    <a:lnTo>
                      <a:pt x="475" y="93"/>
                    </a:lnTo>
                    <a:lnTo>
                      <a:pt x="445" y="93"/>
                    </a:lnTo>
                    <a:lnTo>
                      <a:pt x="416" y="93"/>
                    </a:lnTo>
                    <a:lnTo>
                      <a:pt x="387" y="93"/>
                    </a:lnTo>
                    <a:lnTo>
                      <a:pt x="359" y="90"/>
                    </a:lnTo>
                    <a:lnTo>
                      <a:pt x="333" y="89"/>
                    </a:lnTo>
                    <a:lnTo>
                      <a:pt x="296" y="77"/>
                    </a:lnTo>
                    <a:lnTo>
                      <a:pt x="257" y="69"/>
                    </a:lnTo>
                    <a:close/>
                  </a:path>
                </a:pathLst>
              </a:custGeom>
              <a:solidFill>
                <a:srgbClr val="FFD370"/>
              </a:solidFill>
              <a:ln w="9525">
                <a:noFill/>
                <a:round/>
                <a:headEnd/>
                <a:tailEnd/>
              </a:ln>
            </p:spPr>
            <p:txBody>
              <a:bodyPr/>
              <a:lstStyle/>
              <a:p>
                <a:endParaRPr lang="en-US"/>
              </a:p>
            </p:txBody>
          </p:sp>
          <p:sp>
            <p:nvSpPr>
              <p:cNvPr id="6187" name="Freeform 30"/>
              <p:cNvSpPr>
                <a:spLocks/>
              </p:cNvSpPr>
              <p:nvPr/>
            </p:nvSpPr>
            <p:spPr bwMode="auto">
              <a:xfrm>
                <a:off x="1397" y="1573"/>
                <a:ext cx="409" cy="275"/>
              </a:xfrm>
              <a:custGeom>
                <a:avLst/>
                <a:gdLst>
                  <a:gd name="T0" fmla="*/ 255 w 409"/>
                  <a:gd name="T1" fmla="*/ 0 h 275"/>
                  <a:gd name="T2" fmla="*/ 26 w 409"/>
                  <a:gd name="T3" fmla="*/ 197 h 275"/>
                  <a:gd name="T4" fmla="*/ 0 w 409"/>
                  <a:gd name="T5" fmla="*/ 240 h 275"/>
                  <a:gd name="T6" fmla="*/ 17 w 409"/>
                  <a:gd name="T7" fmla="*/ 275 h 275"/>
                  <a:gd name="T8" fmla="*/ 64 w 409"/>
                  <a:gd name="T9" fmla="*/ 264 h 275"/>
                  <a:gd name="T10" fmla="*/ 166 w 409"/>
                  <a:gd name="T11" fmla="*/ 244 h 275"/>
                  <a:gd name="T12" fmla="*/ 221 w 409"/>
                  <a:gd name="T13" fmla="*/ 240 h 275"/>
                  <a:gd name="T14" fmla="*/ 239 w 409"/>
                  <a:gd name="T15" fmla="*/ 247 h 275"/>
                  <a:gd name="T16" fmla="*/ 253 w 409"/>
                  <a:gd name="T17" fmla="*/ 252 h 275"/>
                  <a:gd name="T18" fmla="*/ 267 w 409"/>
                  <a:gd name="T19" fmla="*/ 258 h 275"/>
                  <a:gd name="T20" fmla="*/ 279 w 409"/>
                  <a:gd name="T21" fmla="*/ 262 h 275"/>
                  <a:gd name="T22" fmla="*/ 290 w 409"/>
                  <a:gd name="T23" fmla="*/ 264 h 275"/>
                  <a:gd name="T24" fmla="*/ 298 w 409"/>
                  <a:gd name="T25" fmla="*/ 266 h 275"/>
                  <a:gd name="T26" fmla="*/ 304 w 409"/>
                  <a:gd name="T27" fmla="*/ 266 h 275"/>
                  <a:gd name="T28" fmla="*/ 310 w 409"/>
                  <a:gd name="T29" fmla="*/ 263 h 275"/>
                  <a:gd name="T30" fmla="*/ 317 w 409"/>
                  <a:gd name="T31" fmla="*/ 255 h 275"/>
                  <a:gd name="T32" fmla="*/ 322 w 409"/>
                  <a:gd name="T33" fmla="*/ 246 h 275"/>
                  <a:gd name="T34" fmla="*/ 329 w 409"/>
                  <a:gd name="T35" fmla="*/ 234 h 275"/>
                  <a:gd name="T36" fmla="*/ 335 w 409"/>
                  <a:gd name="T37" fmla="*/ 221 h 275"/>
                  <a:gd name="T38" fmla="*/ 346 w 409"/>
                  <a:gd name="T39" fmla="*/ 207 h 275"/>
                  <a:gd name="T40" fmla="*/ 361 w 409"/>
                  <a:gd name="T41" fmla="*/ 192 h 275"/>
                  <a:gd name="T42" fmla="*/ 382 w 409"/>
                  <a:gd name="T43" fmla="*/ 174 h 275"/>
                  <a:gd name="T44" fmla="*/ 409 w 409"/>
                  <a:gd name="T45" fmla="*/ 157 h 275"/>
                  <a:gd name="T46" fmla="*/ 280 w 409"/>
                  <a:gd name="T47" fmla="*/ 129 h 275"/>
                  <a:gd name="T48" fmla="*/ 276 w 409"/>
                  <a:gd name="T49" fmla="*/ 92 h 275"/>
                  <a:gd name="T50" fmla="*/ 276 w 409"/>
                  <a:gd name="T51" fmla="*/ 9 h 275"/>
                  <a:gd name="T52" fmla="*/ 255 w 409"/>
                  <a:gd name="T53" fmla="*/ 0 h 2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9"/>
                  <a:gd name="T82" fmla="*/ 0 h 275"/>
                  <a:gd name="T83" fmla="*/ 409 w 409"/>
                  <a:gd name="T84" fmla="*/ 275 h 2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9" h="275">
                    <a:moveTo>
                      <a:pt x="255" y="0"/>
                    </a:moveTo>
                    <a:lnTo>
                      <a:pt x="26" y="197"/>
                    </a:lnTo>
                    <a:lnTo>
                      <a:pt x="0" y="240"/>
                    </a:lnTo>
                    <a:lnTo>
                      <a:pt x="17" y="275"/>
                    </a:lnTo>
                    <a:lnTo>
                      <a:pt x="64" y="264"/>
                    </a:lnTo>
                    <a:lnTo>
                      <a:pt x="166" y="244"/>
                    </a:lnTo>
                    <a:lnTo>
                      <a:pt x="221" y="240"/>
                    </a:lnTo>
                    <a:lnTo>
                      <a:pt x="239" y="247"/>
                    </a:lnTo>
                    <a:lnTo>
                      <a:pt x="253" y="252"/>
                    </a:lnTo>
                    <a:lnTo>
                      <a:pt x="267" y="258"/>
                    </a:lnTo>
                    <a:lnTo>
                      <a:pt x="279" y="262"/>
                    </a:lnTo>
                    <a:lnTo>
                      <a:pt x="290" y="264"/>
                    </a:lnTo>
                    <a:lnTo>
                      <a:pt x="298" y="266"/>
                    </a:lnTo>
                    <a:lnTo>
                      <a:pt x="304" y="266"/>
                    </a:lnTo>
                    <a:lnTo>
                      <a:pt x="310" y="263"/>
                    </a:lnTo>
                    <a:lnTo>
                      <a:pt x="317" y="255"/>
                    </a:lnTo>
                    <a:lnTo>
                      <a:pt x="322" y="246"/>
                    </a:lnTo>
                    <a:lnTo>
                      <a:pt x="329" y="234"/>
                    </a:lnTo>
                    <a:lnTo>
                      <a:pt x="335" y="221"/>
                    </a:lnTo>
                    <a:lnTo>
                      <a:pt x="346" y="207"/>
                    </a:lnTo>
                    <a:lnTo>
                      <a:pt x="361" y="192"/>
                    </a:lnTo>
                    <a:lnTo>
                      <a:pt x="382" y="174"/>
                    </a:lnTo>
                    <a:lnTo>
                      <a:pt x="409" y="157"/>
                    </a:lnTo>
                    <a:lnTo>
                      <a:pt x="280" y="129"/>
                    </a:lnTo>
                    <a:lnTo>
                      <a:pt x="276" y="92"/>
                    </a:lnTo>
                    <a:lnTo>
                      <a:pt x="276" y="9"/>
                    </a:lnTo>
                    <a:lnTo>
                      <a:pt x="255" y="0"/>
                    </a:lnTo>
                    <a:close/>
                  </a:path>
                </a:pathLst>
              </a:custGeom>
              <a:solidFill>
                <a:srgbClr val="8E211E"/>
              </a:solidFill>
              <a:ln w="9525">
                <a:noFill/>
                <a:round/>
                <a:headEnd/>
                <a:tailEnd/>
              </a:ln>
            </p:spPr>
            <p:txBody>
              <a:bodyPr/>
              <a:lstStyle/>
              <a:p>
                <a:endParaRPr lang="en-US"/>
              </a:p>
            </p:txBody>
          </p:sp>
          <p:sp>
            <p:nvSpPr>
              <p:cNvPr id="6188" name="Freeform 31"/>
              <p:cNvSpPr>
                <a:spLocks/>
              </p:cNvSpPr>
              <p:nvPr/>
            </p:nvSpPr>
            <p:spPr bwMode="auto">
              <a:xfrm>
                <a:off x="1400" y="1558"/>
                <a:ext cx="265" cy="283"/>
              </a:xfrm>
              <a:custGeom>
                <a:avLst/>
                <a:gdLst>
                  <a:gd name="T0" fmla="*/ 226 w 265"/>
                  <a:gd name="T1" fmla="*/ 0 h 283"/>
                  <a:gd name="T2" fmla="*/ 265 w 265"/>
                  <a:gd name="T3" fmla="*/ 19 h 283"/>
                  <a:gd name="T4" fmla="*/ 149 w 265"/>
                  <a:gd name="T5" fmla="*/ 114 h 283"/>
                  <a:gd name="T6" fmla="*/ 73 w 265"/>
                  <a:gd name="T7" fmla="*/ 183 h 283"/>
                  <a:gd name="T8" fmla="*/ 27 w 265"/>
                  <a:gd name="T9" fmla="*/ 234 h 283"/>
                  <a:gd name="T10" fmla="*/ 26 w 265"/>
                  <a:gd name="T11" fmla="*/ 249 h 283"/>
                  <a:gd name="T12" fmla="*/ 26 w 265"/>
                  <a:gd name="T13" fmla="*/ 261 h 283"/>
                  <a:gd name="T14" fmla="*/ 27 w 265"/>
                  <a:gd name="T15" fmla="*/ 271 h 283"/>
                  <a:gd name="T16" fmla="*/ 31 w 265"/>
                  <a:gd name="T17" fmla="*/ 283 h 283"/>
                  <a:gd name="T18" fmla="*/ 9 w 265"/>
                  <a:gd name="T19" fmla="*/ 267 h 283"/>
                  <a:gd name="T20" fmla="*/ 0 w 265"/>
                  <a:gd name="T21" fmla="*/ 254 h 283"/>
                  <a:gd name="T22" fmla="*/ 1 w 265"/>
                  <a:gd name="T23" fmla="*/ 236 h 283"/>
                  <a:gd name="T24" fmla="*/ 14 w 265"/>
                  <a:gd name="T25" fmla="*/ 212 h 283"/>
                  <a:gd name="T26" fmla="*/ 226 w 265"/>
                  <a:gd name="T27" fmla="*/ 0 h 2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5"/>
                  <a:gd name="T43" fmla="*/ 0 h 283"/>
                  <a:gd name="T44" fmla="*/ 265 w 265"/>
                  <a:gd name="T45" fmla="*/ 283 h 2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5" h="283">
                    <a:moveTo>
                      <a:pt x="226" y="0"/>
                    </a:moveTo>
                    <a:lnTo>
                      <a:pt x="265" y="19"/>
                    </a:lnTo>
                    <a:lnTo>
                      <a:pt x="149" y="114"/>
                    </a:lnTo>
                    <a:lnTo>
                      <a:pt x="73" y="183"/>
                    </a:lnTo>
                    <a:lnTo>
                      <a:pt x="27" y="234"/>
                    </a:lnTo>
                    <a:lnTo>
                      <a:pt x="26" y="249"/>
                    </a:lnTo>
                    <a:lnTo>
                      <a:pt x="26" y="261"/>
                    </a:lnTo>
                    <a:lnTo>
                      <a:pt x="27" y="271"/>
                    </a:lnTo>
                    <a:lnTo>
                      <a:pt x="31" y="283"/>
                    </a:lnTo>
                    <a:lnTo>
                      <a:pt x="9" y="267"/>
                    </a:lnTo>
                    <a:lnTo>
                      <a:pt x="0" y="254"/>
                    </a:lnTo>
                    <a:lnTo>
                      <a:pt x="1" y="236"/>
                    </a:lnTo>
                    <a:lnTo>
                      <a:pt x="14" y="212"/>
                    </a:lnTo>
                    <a:lnTo>
                      <a:pt x="226" y="0"/>
                    </a:lnTo>
                    <a:close/>
                  </a:path>
                </a:pathLst>
              </a:custGeom>
              <a:solidFill>
                <a:srgbClr val="FF2D44"/>
              </a:solidFill>
              <a:ln w="9525">
                <a:noFill/>
                <a:round/>
                <a:headEnd/>
                <a:tailEnd/>
              </a:ln>
            </p:spPr>
            <p:txBody>
              <a:bodyPr/>
              <a:lstStyle/>
              <a:p>
                <a:endParaRPr lang="en-US"/>
              </a:p>
            </p:txBody>
          </p:sp>
          <p:sp>
            <p:nvSpPr>
              <p:cNvPr id="6189" name="Freeform 32"/>
              <p:cNvSpPr>
                <a:spLocks/>
              </p:cNvSpPr>
              <p:nvPr/>
            </p:nvSpPr>
            <p:spPr bwMode="auto">
              <a:xfrm>
                <a:off x="1579" y="1761"/>
                <a:ext cx="155" cy="80"/>
              </a:xfrm>
              <a:custGeom>
                <a:avLst/>
                <a:gdLst>
                  <a:gd name="T0" fmla="*/ 17 w 155"/>
                  <a:gd name="T1" fmla="*/ 0 h 80"/>
                  <a:gd name="T2" fmla="*/ 155 w 155"/>
                  <a:gd name="T3" fmla="*/ 31 h 80"/>
                  <a:gd name="T4" fmla="*/ 148 w 155"/>
                  <a:gd name="T5" fmla="*/ 44 h 80"/>
                  <a:gd name="T6" fmla="*/ 143 w 155"/>
                  <a:gd name="T7" fmla="*/ 55 h 80"/>
                  <a:gd name="T8" fmla="*/ 137 w 155"/>
                  <a:gd name="T9" fmla="*/ 67 h 80"/>
                  <a:gd name="T10" fmla="*/ 132 w 155"/>
                  <a:gd name="T11" fmla="*/ 80 h 80"/>
                  <a:gd name="T12" fmla="*/ 1 w 155"/>
                  <a:gd name="T13" fmla="*/ 54 h 80"/>
                  <a:gd name="T14" fmla="*/ 0 w 155"/>
                  <a:gd name="T15" fmla="*/ 40 h 80"/>
                  <a:gd name="T16" fmla="*/ 4 w 155"/>
                  <a:gd name="T17" fmla="*/ 27 h 80"/>
                  <a:gd name="T18" fmla="*/ 9 w 155"/>
                  <a:gd name="T19" fmla="*/ 13 h 80"/>
                  <a:gd name="T20" fmla="*/ 17 w 155"/>
                  <a:gd name="T21" fmla="*/ 0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
                  <a:gd name="T34" fmla="*/ 0 h 80"/>
                  <a:gd name="T35" fmla="*/ 155 w 155"/>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 h="80">
                    <a:moveTo>
                      <a:pt x="17" y="0"/>
                    </a:moveTo>
                    <a:lnTo>
                      <a:pt x="155" y="31"/>
                    </a:lnTo>
                    <a:lnTo>
                      <a:pt x="148" y="44"/>
                    </a:lnTo>
                    <a:lnTo>
                      <a:pt x="143" y="55"/>
                    </a:lnTo>
                    <a:lnTo>
                      <a:pt x="137" y="67"/>
                    </a:lnTo>
                    <a:lnTo>
                      <a:pt x="132" y="80"/>
                    </a:lnTo>
                    <a:lnTo>
                      <a:pt x="1" y="54"/>
                    </a:lnTo>
                    <a:lnTo>
                      <a:pt x="0" y="40"/>
                    </a:lnTo>
                    <a:lnTo>
                      <a:pt x="4" y="27"/>
                    </a:lnTo>
                    <a:lnTo>
                      <a:pt x="9" y="13"/>
                    </a:lnTo>
                    <a:lnTo>
                      <a:pt x="17" y="0"/>
                    </a:lnTo>
                    <a:close/>
                  </a:path>
                </a:pathLst>
              </a:custGeom>
              <a:solidFill>
                <a:srgbClr val="FF2830"/>
              </a:solidFill>
              <a:ln w="9525">
                <a:noFill/>
                <a:round/>
                <a:headEnd/>
                <a:tailEnd/>
              </a:ln>
            </p:spPr>
            <p:txBody>
              <a:bodyPr/>
              <a:lstStyle/>
              <a:p>
                <a:endParaRPr lang="en-US"/>
              </a:p>
            </p:txBody>
          </p:sp>
          <p:sp>
            <p:nvSpPr>
              <p:cNvPr id="6190" name="Freeform 33"/>
              <p:cNvSpPr>
                <a:spLocks/>
              </p:cNvSpPr>
              <p:nvPr/>
            </p:nvSpPr>
            <p:spPr bwMode="auto">
              <a:xfrm>
                <a:off x="3010" y="1196"/>
                <a:ext cx="222" cy="234"/>
              </a:xfrm>
              <a:custGeom>
                <a:avLst/>
                <a:gdLst>
                  <a:gd name="T0" fmla="*/ 0 w 222"/>
                  <a:gd name="T1" fmla="*/ 57 h 234"/>
                  <a:gd name="T2" fmla="*/ 31 w 222"/>
                  <a:gd name="T3" fmla="*/ 140 h 234"/>
                  <a:gd name="T4" fmla="*/ 50 w 222"/>
                  <a:gd name="T5" fmla="*/ 141 h 234"/>
                  <a:gd name="T6" fmla="*/ 66 w 222"/>
                  <a:gd name="T7" fmla="*/ 145 h 234"/>
                  <a:gd name="T8" fmla="*/ 77 w 222"/>
                  <a:gd name="T9" fmla="*/ 152 h 234"/>
                  <a:gd name="T10" fmla="*/ 85 w 222"/>
                  <a:gd name="T11" fmla="*/ 160 h 234"/>
                  <a:gd name="T12" fmla="*/ 88 w 222"/>
                  <a:gd name="T13" fmla="*/ 171 h 234"/>
                  <a:gd name="T14" fmla="*/ 88 w 222"/>
                  <a:gd name="T15" fmla="*/ 184 h 234"/>
                  <a:gd name="T16" fmla="*/ 83 w 222"/>
                  <a:gd name="T17" fmla="*/ 201 h 234"/>
                  <a:gd name="T18" fmla="*/ 74 w 222"/>
                  <a:gd name="T19" fmla="*/ 218 h 234"/>
                  <a:gd name="T20" fmla="*/ 74 w 222"/>
                  <a:gd name="T21" fmla="*/ 234 h 234"/>
                  <a:gd name="T22" fmla="*/ 222 w 222"/>
                  <a:gd name="T23" fmla="*/ 215 h 234"/>
                  <a:gd name="T24" fmla="*/ 194 w 222"/>
                  <a:gd name="T25" fmla="*/ 178 h 234"/>
                  <a:gd name="T26" fmla="*/ 148 w 222"/>
                  <a:gd name="T27" fmla="*/ 16 h 234"/>
                  <a:gd name="T28" fmla="*/ 130 w 222"/>
                  <a:gd name="T29" fmla="*/ 3 h 234"/>
                  <a:gd name="T30" fmla="*/ 87 w 222"/>
                  <a:gd name="T31" fmla="*/ 0 h 234"/>
                  <a:gd name="T32" fmla="*/ 49 w 222"/>
                  <a:gd name="T33" fmla="*/ 3 h 234"/>
                  <a:gd name="T34" fmla="*/ 46 w 222"/>
                  <a:gd name="T35" fmla="*/ 18 h 234"/>
                  <a:gd name="T36" fmla="*/ 44 w 222"/>
                  <a:gd name="T37" fmla="*/ 28 h 234"/>
                  <a:gd name="T38" fmla="*/ 39 w 222"/>
                  <a:gd name="T39" fmla="*/ 34 h 234"/>
                  <a:gd name="T40" fmla="*/ 35 w 222"/>
                  <a:gd name="T41" fmla="*/ 38 h 234"/>
                  <a:gd name="T42" fmla="*/ 29 w 222"/>
                  <a:gd name="T43" fmla="*/ 41 h 234"/>
                  <a:gd name="T44" fmla="*/ 22 w 222"/>
                  <a:gd name="T45" fmla="*/ 43 h 234"/>
                  <a:gd name="T46" fmla="*/ 13 w 222"/>
                  <a:gd name="T47" fmla="*/ 49 h 234"/>
                  <a:gd name="T48" fmla="*/ 0 w 222"/>
                  <a:gd name="T49" fmla="*/ 57 h 23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234"/>
                  <a:gd name="T77" fmla="*/ 222 w 222"/>
                  <a:gd name="T78" fmla="*/ 234 h 23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234">
                    <a:moveTo>
                      <a:pt x="0" y="57"/>
                    </a:moveTo>
                    <a:lnTo>
                      <a:pt x="31" y="140"/>
                    </a:lnTo>
                    <a:lnTo>
                      <a:pt x="50" y="141"/>
                    </a:lnTo>
                    <a:lnTo>
                      <a:pt x="66" y="145"/>
                    </a:lnTo>
                    <a:lnTo>
                      <a:pt x="77" y="152"/>
                    </a:lnTo>
                    <a:lnTo>
                      <a:pt x="85" y="160"/>
                    </a:lnTo>
                    <a:lnTo>
                      <a:pt x="88" y="171"/>
                    </a:lnTo>
                    <a:lnTo>
                      <a:pt x="88" y="184"/>
                    </a:lnTo>
                    <a:lnTo>
                      <a:pt x="83" y="201"/>
                    </a:lnTo>
                    <a:lnTo>
                      <a:pt x="74" y="218"/>
                    </a:lnTo>
                    <a:lnTo>
                      <a:pt x="74" y="234"/>
                    </a:lnTo>
                    <a:lnTo>
                      <a:pt x="222" y="215"/>
                    </a:lnTo>
                    <a:lnTo>
                      <a:pt x="194" y="178"/>
                    </a:lnTo>
                    <a:lnTo>
                      <a:pt x="148" y="16"/>
                    </a:lnTo>
                    <a:lnTo>
                      <a:pt x="130" y="3"/>
                    </a:lnTo>
                    <a:lnTo>
                      <a:pt x="87" y="0"/>
                    </a:lnTo>
                    <a:lnTo>
                      <a:pt x="49" y="3"/>
                    </a:lnTo>
                    <a:lnTo>
                      <a:pt x="46" y="18"/>
                    </a:lnTo>
                    <a:lnTo>
                      <a:pt x="44" y="28"/>
                    </a:lnTo>
                    <a:lnTo>
                      <a:pt x="39" y="34"/>
                    </a:lnTo>
                    <a:lnTo>
                      <a:pt x="35" y="38"/>
                    </a:lnTo>
                    <a:lnTo>
                      <a:pt x="29" y="41"/>
                    </a:lnTo>
                    <a:lnTo>
                      <a:pt x="22" y="43"/>
                    </a:lnTo>
                    <a:lnTo>
                      <a:pt x="13" y="49"/>
                    </a:lnTo>
                    <a:lnTo>
                      <a:pt x="0" y="57"/>
                    </a:lnTo>
                    <a:close/>
                  </a:path>
                </a:pathLst>
              </a:custGeom>
              <a:solidFill>
                <a:srgbClr val="FFD370"/>
              </a:solidFill>
              <a:ln w="9525">
                <a:noFill/>
                <a:round/>
                <a:headEnd/>
                <a:tailEnd/>
              </a:ln>
            </p:spPr>
            <p:txBody>
              <a:bodyPr/>
              <a:lstStyle/>
              <a:p>
                <a:endParaRPr lang="en-US"/>
              </a:p>
            </p:txBody>
          </p:sp>
          <p:sp>
            <p:nvSpPr>
              <p:cNvPr id="6191" name="Freeform 34"/>
              <p:cNvSpPr>
                <a:spLocks/>
              </p:cNvSpPr>
              <p:nvPr/>
            </p:nvSpPr>
            <p:spPr bwMode="auto">
              <a:xfrm>
                <a:off x="2980" y="1606"/>
                <a:ext cx="289" cy="167"/>
              </a:xfrm>
              <a:custGeom>
                <a:avLst/>
                <a:gdLst>
                  <a:gd name="T0" fmla="*/ 14 w 289"/>
                  <a:gd name="T1" fmla="*/ 41 h 167"/>
                  <a:gd name="T2" fmla="*/ 24 w 289"/>
                  <a:gd name="T3" fmla="*/ 39 h 167"/>
                  <a:gd name="T4" fmla="*/ 36 w 289"/>
                  <a:gd name="T5" fmla="*/ 37 h 167"/>
                  <a:gd name="T6" fmla="*/ 49 w 289"/>
                  <a:gd name="T7" fmla="*/ 35 h 167"/>
                  <a:gd name="T8" fmla="*/ 64 w 289"/>
                  <a:gd name="T9" fmla="*/ 32 h 167"/>
                  <a:gd name="T10" fmla="*/ 79 w 289"/>
                  <a:gd name="T11" fmla="*/ 30 h 167"/>
                  <a:gd name="T12" fmla="*/ 96 w 289"/>
                  <a:gd name="T13" fmla="*/ 27 h 167"/>
                  <a:gd name="T14" fmla="*/ 113 w 289"/>
                  <a:gd name="T15" fmla="*/ 24 h 167"/>
                  <a:gd name="T16" fmla="*/ 130 w 289"/>
                  <a:gd name="T17" fmla="*/ 22 h 167"/>
                  <a:gd name="T18" fmla="*/ 147 w 289"/>
                  <a:gd name="T19" fmla="*/ 19 h 167"/>
                  <a:gd name="T20" fmla="*/ 166 w 289"/>
                  <a:gd name="T21" fmla="*/ 15 h 167"/>
                  <a:gd name="T22" fmla="*/ 182 w 289"/>
                  <a:gd name="T23" fmla="*/ 14 h 167"/>
                  <a:gd name="T24" fmla="*/ 200 w 289"/>
                  <a:gd name="T25" fmla="*/ 11 h 167"/>
                  <a:gd name="T26" fmla="*/ 216 w 289"/>
                  <a:gd name="T27" fmla="*/ 8 h 167"/>
                  <a:gd name="T28" fmla="*/ 231 w 289"/>
                  <a:gd name="T29" fmla="*/ 6 h 167"/>
                  <a:gd name="T30" fmla="*/ 246 w 289"/>
                  <a:gd name="T31" fmla="*/ 4 h 167"/>
                  <a:gd name="T32" fmla="*/ 258 w 289"/>
                  <a:gd name="T33" fmla="*/ 3 h 167"/>
                  <a:gd name="T34" fmla="*/ 289 w 289"/>
                  <a:gd name="T35" fmla="*/ 0 h 167"/>
                  <a:gd name="T36" fmla="*/ 289 w 289"/>
                  <a:gd name="T37" fmla="*/ 42 h 167"/>
                  <a:gd name="T38" fmla="*/ 289 w 289"/>
                  <a:gd name="T39" fmla="*/ 104 h 167"/>
                  <a:gd name="T40" fmla="*/ 271 w 289"/>
                  <a:gd name="T41" fmla="*/ 110 h 167"/>
                  <a:gd name="T42" fmla="*/ 255 w 289"/>
                  <a:gd name="T43" fmla="*/ 116 h 167"/>
                  <a:gd name="T44" fmla="*/ 238 w 289"/>
                  <a:gd name="T45" fmla="*/ 121 h 167"/>
                  <a:gd name="T46" fmla="*/ 221 w 289"/>
                  <a:gd name="T47" fmla="*/ 125 h 167"/>
                  <a:gd name="T48" fmla="*/ 205 w 289"/>
                  <a:gd name="T49" fmla="*/ 129 h 167"/>
                  <a:gd name="T50" fmla="*/ 188 w 289"/>
                  <a:gd name="T51" fmla="*/ 132 h 167"/>
                  <a:gd name="T52" fmla="*/ 172 w 289"/>
                  <a:gd name="T53" fmla="*/ 136 h 167"/>
                  <a:gd name="T54" fmla="*/ 154 w 289"/>
                  <a:gd name="T55" fmla="*/ 139 h 167"/>
                  <a:gd name="T56" fmla="*/ 137 w 289"/>
                  <a:gd name="T57" fmla="*/ 141 h 167"/>
                  <a:gd name="T58" fmla="*/ 119 w 289"/>
                  <a:gd name="T59" fmla="*/ 144 h 167"/>
                  <a:gd name="T60" fmla="*/ 102 w 289"/>
                  <a:gd name="T61" fmla="*/ 147 h 167"/>
                  <a:gd name="T62" fmla="*/ 83 w 289"/>
                  <a:gd name="T63" fmla="*/ 151 h 167"/>
                  <a:gd name="T64" fmla="*/ 64 w 289"/>
                  <a:gd name="T65" fmla="*/ 153 h 167"/>
                  <a:gd name="T66" fmla="*/ 44 w 289"/>
                  <a:gd name="T67" fmla="*/ 157 h 167"/>
                  <a:gd name="T68" fmla="*/ 24 w 289"/>
                  <a:gd name="T69" fmla="*/ 162 h 167"/>
                  <a:gd name="T70" fmla="*/ 2 w 289"/>
                  <a:gd name="T71" fmla="*/ 167 h 167"/>
                  <a:gd name="T72" fmla="*/ 0 w 289"/>
                  <a:gd name="T73" fmla="*/ 144 h 167"/>
                  <a:gd name="T74" fmla="*/ 30 w 289"/>
                  <a:gd name="T75" fmla="*/ 151 h 167"/>
                  <a:gd name="T76" fmla="*/ 47 w 289"/>
                  <a:gd name="T77" fmla="*/ 137 h 167"/>
                  <a:gd name="T78" fmla="*/ 59 w 289"/>
                  <a:gd name="T79" fmla="*/ 123 h 167"/>
                  <a:gd name="T80" fmla="*/ 65 w 289"/>
                  <a:gd name="T81" fmla="*/ 108 h 167"/>
                  <a:gd name="T82" fmla="*/ 67 w 289"/>
                  <a:gd name="T83" fmla="*/ 93 h 167"/>
                  <a:gd name="T84" fmla="*/ 63 w 289"/>
                  <a:gd name="T85" fmla="*/ 80 h 167"/>
                  <a:gd name="T86" fmla="*/ 52 w 289"/>
                  <a:gd name="T87" fmla="*/ 65 h 167"/>
                  <a:gd name="T88" fmla="*/ 36 w 289"/>
                  <a:gd name="T89" fmla="*/ 53 h 167"/>
                  <a:gd name="T90" fmla="*/ 14 w 289"/>
                  <a:gd name="T91" fmla="*/ 41 h 1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89"/>
                  <a:gd name="T139" fmla="*/ 0 h 167"/>
                  <a:gd name="T140" fmla="*/ 289 w 289"/>
                  <a:gd name="T141" fmla="*/ 167 h 16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89" h="167">
                    <a:moveTo>
                      <a:pt x="14" y="41"/>
                    </a:moveTo>
                    <a:lnTo>
                      <a:pt x="24" y="39"/>
                    </a:lnTo>
                    <a:lnTo>
                      <a:pt x="36" y="37"/>
                    </a:lnTo>
                    <a:lnTo>
                      <a:pt x="49" y="35"/>
                    </a:lnTo>
                    <a:lnTo>
                      <a:pt x="64" y="32"/>
                    </a:lnTo>
                    <a:lnTo>
                      <a:pt x="79" y="30"/>
                    </a:lnTo>
                    <a:lnTo>
                      <a:pt x="96" y="27"/>
                    </a:lnTo>
                    <a:lnTo>
                      <a:pt x="113" y="24"/>
                    </a:lnTo>
                    <a:lnTo>
                      <a:pt x="130" y="22"/>
                    </a:lnTo>
                    <a:lnTo>
                      <a:pt x="147" y="19"/>
                    </a:lnTo>
                    <a:lnTo>
                      <a:pt x="166" y="15"/>
                    </a:lnTo>
                    <a:lnTo>
                      <a:pt x="182" y="14"/>
                    </a:lnTo>
                    <a:lnTo>
                      <a:pt x="200" y="11"/>
                    </a:lnTo>
                    <a:lnTo>
                      <a:pt x="216" y="8"/>
                    </a:lnTo>
                    <a:lnTo>
                      <a:pt x="231" y="6"/>
                    </a:lnTo>
                    <a:lnTo>
                      <a:pt x="246" y="4"/>
                    </a:lnTo>
                    <a:lnTo>
                      <a:pt x="258" y="3"/>
                    </a:lnTo>
                    <a:lnTo>
                      <a:pt x="289" y="0"/>
                    </a:lnTo>
                    <a:lnTo>
                      <a:pt x="289" y="42"/>
                    </a:lnTo>
                    <a:lnTo>
                      <a:pt x="289" y="104"/>
                    </a:lnTo>
                    <a:lnTo>
                      <a:pt x="271" y="110"/>
                    </a:lnTo>
                    <a:lnTo>
                      <a:pt x="255" y="116"/>
                    </a:lnTo>
                    <a:lnTo>
                      <a:pt x="238" y="121"/>
                    </a:lnTo>
                    <a:lnTo>
                      <a:pt x="221" y="125"/>
                    </a:lnTo>
                    <a:lnTo>
                      <a:pt x="205" y="129"/>
                    </a:lnTo>
                    <a:lnTo>
                      <a:pt x="188" y="132"/>
                    </a:lnTo>
                    <a:lnTo>
                      <a:pt x="172" y="136"/>
                    </a:lnTo>
                    <a:lnTo>
                      <a:pt x="154" y="139"/>
                    </a:lnTo>
                    <a:lnTo>
                      <a:pt x="137" y="141"/>
                    </a:lnTo>
                    <a:lnTo>
                      <a:pt x="119" y="144"/>
                    </a:lnTo>
                    <a:lnTo>
                      <a:pt x="102" y="147"/>
                    </a:lnTo>
                    <a:lnTo>
                      <a:pt x="83" y="151"/>
                    </a:lnTo>
                    <a:lnTo>
                      <a:pt x="64" y="153"/>
                    </a:lnTo>
                    <a:lnTo>
                      <a:pt x="44" y="157"/>
                    </a:lnTo>
                    <a:lnTo>
                      <a:pt x="24" y="162"/>
                    </a:lnTo>
                    <a:lnTo>
                      <a:pt x="2" y="167"/>
                    </a:lnTo>
                    <a:lnTo>
                      <a:pt x="0" y="144"/>
                    </a:lnTo>
                    <a:lnTo>
                      <a:pt x="30" y="151"/>
                    </a:lnTo>
                    <a:lnTo>
                      <a:pt x="47" y="137"/>
                    </a:lnTo>
                    <a:lnTo>
                      <a:pt x="59" y="123"/>
                    </a:lnTo>
                    <a:lnTo>
                      <a:pt x="65" y="108"/>
                    </a:lnTo>
                    <a:lnTo>
                      <a:pt x="67" y="93"/>
                    </a:lnTo>
                    <a:lnTo>
                      <a:pt x="63" y="80"/>
                    </a:lnTo>
                    <a:lnTo>
                      <a:pt x="52" y="65"/>
                    </a:lnTo>
                    <a:lnTo>
                      <a:pt x="36" y="53"/>
                    </a:lnTo>
                    <a:lnTo>
                      <a:pt x="14" y="41"/>
                    </a:lnTo>
                    <a:close/>
                  </a:path>
                </a:pathLst>
              </a:custGeom>
              <a:solidFill>
                <a:srgbClr val="D3821E"/>
              </a:solidFill>
              <a:ln w="9525">
                <a:noFill/>
                <a:round/>
                <a:headEnd/>
                <a:tailEnd/>
              </a:ln>
            </p:spPr>
            <p:txBody>
              <a:bodyPr/>
              <a:lstStyle/>
              <a:p>
                <a:endParaRPr lang="en-US"/>
              </a:p>
            </p:txBody>
          </p:sp>
          <p:sp>
            <p:nvSpPr>
              <p:cNvPr id="6192" name="Freeform 35"/>
              <p:cNvSpPr>
                <a:spLocks/>
              </p:cNvSpPr>
              <p:nvPr/>
            </p:nvSpPr>
            <p:spPr bwMode="auto">
              <a:xfrm>
                <a:off x="2973" y="1679"/>
                <a:ext cx="644" cy="144"/>
              </a:xfrm>
              <a:custGeom>
                <a:avLst/>
                <a:gdLst>
                  <a:gd name="T0" fmla="*/ 16 w 644"/>
                  <a:gd name="T1" fmla="*/ 99 h 144"/>
                  <a:gd name="T2" fmla="*/ 41 w 644"/>
                  <a:gd name="T3" fmla="*/ 95 h 144"/>
                  <a:gd name="T4" fmla="*/ 66 w 644"/>
                  <a:gd name="T5" fmla="*/ 91 h 144"/>
                  <a:gd name="T6" fmla="*/ 91 w 644"/>
                  <a:gd name="T7" fmla="*/ 86 h 144"/>
                  <a:gd name="T8" fmla="*/ 117 w 644"/>
                  <a:gd name="T9" fmla="*/ 82 h 144"/>
                  <a:gd name="T10" fmla="*/ 141 w 644"/>
                  <a:gd name="T11" fmla="*/ 76 h 144"/>
                  <a:gd name="T12" fmla="*/ 167 w 644"/>
                  <a:gd name="T13" fmla="*/ 72 h 144"/>
                  <a:gd name="T14" fmla="*/ 191 w 644"/>
                  <a:gd name="T15" fmla="*/ 67 h 144"/>
                  <a:gd name="T16" fmla="*/ 216 w 644"/>
                  <a:gd name="T17" fmla="*/ 62 h 144"/>
                  <a:gd name="T18" fmla="*/ 242 w 644"/>
                  <a:gd name="T19" fmla="*/ 56 h 144"/>
                  <a:gd name="T20" fmla="*/ 266 w 644"/>
                  <a:gd name="T21" fmla="*/ 52 h 144"/>
                  <a:gd name="T22" fmla="*/ 292 w 644"/>
                  <a:gd name="T23" fmla="*/ 47 h 144"/>
                  <a:gd name="T24" fmla="*/ 316 w 644"/>
                  <a:gd name="T25" fmla="*/ 43 h 144"/>
                  <a:gd name="T26" fmla="*/ 341 w 644"/>
                  <a:gd name="T27" fmla="*/ 37 h 144"/>
                  <a:gd name="T28" fmla="*/ 367 w 644"/>
                  <a:gd name="T29" fmla="*/ 33 h 144"/>
                  <a:gd name="T30" fmla="*/ 391 w 644"/>
                  <a:gd name="T31" fmla="*/ 29 h 144"/>
                  <a:gd name="T32" fmla="*/ 417 w 644"/>
                  <a:gd name="T33" fmla="*/ 25 h 144"/>
                  <a:gd name="T34" fmla="*/ 479 w 644"/>
                  <a:gd name="T35" fmla="*/ 16 h 144"/>
                  <a:gd name="T36" fmla="*/ 644 w 644"/>
                  <a:gd name="T37" fmla="*/ 0 h 144"/>
                  <a:gd name="T38" fmla="*/ 580 w 644"/>
                  <a:gd name="T39" fmla="*/ 21 h 144"/>
                  <a:gd name="T40" fmla="*/ 491 w 644"/>
                  <a:gd name="T41" fmla="*/ 50 h 144"/>
                  <a:gd name="T42" fmla="*/ 460 w 644"/>
                  <a:gd name="T43" fmla="*/ 56 h 144"/>
                  <a:gd name="T44" fmla="*/ 430 w 644"/>
                  <a:gd name="T45" fmla="*/ 63 h 144"/>
                  <a:gd name="T46" fmla="*/ 399 w 644"/>
                  <a:gd name="T47" fmla="*/ 68 h 144"/>
                  <a:gd name="T48" fmla="*/ 368 w 644"/>
                  <a:gd name="T49" fmla="*/ 75 h 144"/>
                  <a:gd name="T50" fmla="*/ 337 w 644"/>
                  <a:gd name="T51" fmla="*/ 80 h 144"/>
                  <a:gd name="T52" fmla="*/ 308 w 644"/>
                  <a:gd name="T53" fmla="*/ 87 h 144"/>
                  <a:gd name="T54" fmla="*/ 277 w 644"/>
                  <a:gd name="T55" fmla="*/ 93 h 144"/>
                  <a:gd name="T56" fmla="*/ 246 w 644"/>
                  <a:gd name="T57" fmla="*/ 98 h 144"/>
                  <a:gd name="T58" fmla="*/ 215 w 644"/>
                  <a:gd name="T59" fmla="*/ 105 h 144"/>
                  <a:gd name="T60" fmla="*/ 184 w 644"/>
                  <a:gd name="T61" fmla="*/ 110 h 144"/>
                  <a:gd name="T62" fmla="*/ 153 w 644"/>
                  <a:gd name="T63" fmla="*/ 115 h 144"/>
                  <a:gd name="T64" fmla="*/ 122 w 644"/>
                  <a:gd name="T65" fmla="*/ 121 h 144"/>
                  <a:gd name="T66" fmla="*/ 93 w 644"/>
                  <a:gd name="T67" fmla="*/ 128 h 144"/>
                  <a:gd name="T68" fmla="*/ 62 w 644"/>
                  <a:gd name="T69" fmla="*/ 133 h 144"/>
                  <a:gd name="T70" fmla="*/ 31 w 644"/>
                  <a:gd name="T71" fmla="*/ 138 h 144"/>
                  <a:gd name="T72" fmla="*/ 0 w 644"/>
                  <a:gd name="T73" fmla="*/ 144 h 144"/>
                  <a:gd name="T74" fmla="*/ 0 w 644"/>
                  <a:gd name="T75" fmla="*/ 115 h 144"/>
                  <a:gd name="T76" fmla="*/ 16 w 644"/>
                  <a:gd name="T77" fmla="*/ 99 h 14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4"/>
                  <a:gd name="T118" fmla="*/ 0 h 144"/>
                  <a:gd name="T119" fmla="*/ 644 w 644"/>
                  <a:gd name="T120" fmla="*/ 144 h 14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4" h="144">
                    <a:moveTo>
                      <a:pt x="16" y="99"/>
                    </a:moveTo>
                    <a:lnTo>
                      <a:pt x="41" y="95"/>
                    </a:lnTo>
                    <a:lnTo>
                      <a:pt x="66" y="91"/>
                    </a:lnTo>
                    <a:lnTo>
                      <a:pt x="91" y="86"/>
                    </a:lnTo>
                    <a:lnTo>
                      <a:pt x="117" y="82"/>
                    </a:lnTo>
                    <a:lnTo>
                      <a:pt x="141" y="76"/>
                    </a:lnTo>
                    <a:lnTo>
                      <a:pt x="167" y="72"/>
                    </a:lnTo>
                    <a:lnTo>
                      <a:pt x="191" y="67"/>
                    </a:lnTo>
                    <a:lnTo>
                      <a:pt x="216" y="62"/>
                    </a:lnTo>
                    <a:lnTo>
                      <a:pt x="242" y="56"/>
                    </a:lnTo>
                    <a:lnTo>
                      <a:pt x="266" y="52"/>
                    </a:lnTo>
                    <a:lnTo>
                      <a:pt x="292" y="47"/>
                    </a:lnTo>
                    <a:lnTo>
                      <a:pt x="316" y="43"/>
                    </a:lnTo>
                    <a:lnTo>
                      <a:pt x="341" y="37"/>
                    </a:lnTo>
                    <a:lnTo>
                      <a:pt x="367" y="33"/>
                    </a:lnTo>
                    <a:lnTo>
                      <a:pt x="391" y="29"/>
                    </a:lnTo>
                    <a:lnTo>
                      <a:pt x="417" y="25"/>
                    </a:lnTo>
                    <a:lnTo>
                      <a:pt x="479" y="16"/>
                    </a:lnTo>
                    <a:lnTo>
                      <a:pt x="644" y="0"/>
                    </a:lnTo>
                    <a:lnTo>
                      <a:pt x="580" y="21"/>
                    </a:lnTo>
                    <a:lnTo>
                      <a:pt x="491" y="50"/>
                    </a:lnTo>
                    <a:lnTo>
                      <a:pt x="460" y="56"/>
                    </a:lnTo>
                    <a:lnTo>
                      <a:pt x="430" y="63"/>
                    </a:lnTo>
                    <a:lnTo>
                      <a:pt x="399" y="68"/>
                    </a:lnTo>
                    <a:lnTo>
                      <a:pt x="368" y="75"/>
                    </a:lnTo>
                    <a:lnTo>
                      <a:pt x="337" y="80"/>
                    </a:lnTo>
                    <a:lnTo>
                      <a:pt x="308" y="87"/>
                    </a:lnTo>
                    <a:lnTo>
                      <a:pt x="277" y="93"/>
                    </a:lnTo>
                    <a:lnTo>
                      <a:pt x="246" y="98"/>
                    </a:lnTo>
                    <a:lnTo>
                      <a:pt x="215" y="105"/>
                    </a:lnTo>
                    <a:lnTo>
                      <a:pt x="184" y="110"/>
                    </a:lnTo>
                    <a:lnTo>
                      <a:pt x="153" y="115"/>
                    </a:lnTo>
                    <a:lnTo>
                      <a:pt x="122" y="121"/>
                    </a:lnTo>
                    <a:lnTo>
                      <a:pt x="93" y="128"/>
                    </a:lnTo>
                    <a:lnTo>
                      <a:pt x="62" y="133"/>
                    </a:lnTo>
                    <a:lnTo>
                      <a:pt x="31" y="138"/>
                    </a:lnTo>
                    <a:lnTo>
                      <a:pt x="0" y="144"/>
                    </a:lnTo>
                    <a:lnTo>
                      <a:pt x="0" y="115"/>
                    </a:lnTo>
                    <a:lnTo>
                      <a:pt x="16" y="99"/>
                    </a:lnTo>
                    <a:close/>
                  </a:path>
                </a:pathLst>
              </a:custGeom>
              <a:solidFill>
                <a:srgbClr val="FFD370"/>
              </a:solidFill>
              <a:ln w="9525">
                <a:noFill/>
                <a:round/>
                <a:headEnd/>
                <a:tailEnd/>
              </a:ln>
            </p:spPr>
            <p:txBody>
              <a:bodyPr/>
              <a:lstStyle/>
              <a:p>
                <a:endParaRPr lang="en-US"/>
              </a:p>
            </p:txBody>
          </p:sp>
          <p:sp>
            <p:nvSpPr>
              <p:cNvPr id="6193" name="Freeform 36"/>
              <p:cNvSpPr>
                <a:spLocks/>
              </p:cNvSpPr>
              <p:nvPr/>
            </p:nvSpPr>
            <p:spPr bwMode="auto">
              <a:xfrm>
                <a:off x="3250" y="1030"/>
                <a:ext cx="152" cy="84"/>
              </a:xfrm>
              <a:custGeom>
                <a:avLst/>
                <a:gdLst>
                  <a:gd name="T0" fmla="*/ 141 w 152"/>
                  <a:gd name="T1" fmla="*/ 0 h 84"/>
                  <a:gd name="T2" fmla="*/ 141 w 152"/>
                  <a:gd name="T3" fmla="*/ 37 h 84"/>
                  <a:gd name="T4" fmla="*/ 152 w 152"/>
                  <a:gd name="T5" fmla="*/ 65 h 84"/>
                  <a:gd name="T6" fmla="*/ 21 w 152"/>
                  <a:gd name="T7" fmla="*/ 63 h 84"/>
                  <a:gd name="T8" fmla="*/ 21 w 152"/>
                  <a:gd name="T9" fmla="*/ 84 h 84"/>
                  <a:gd name="T10" fmla="*/ 0 w 152"/>
                  <a:gd name="T11" fmla="*/ 84 h 84"/>
                  <a:gd name="T12" fmla="*/ 0 w 152"/>
                  <a:gd name="T13" fmla="*/ 49 h 84"/>
                  <a:gd name="T14" fmla="*/ 16 w 152"/>
                  <a:gd name="T15" fmla="*/ 37 h 84"/>
                  <a:gd name="T16" fmla="*/ 141 w 152"/>
                  <a:gd name="T17" fmla="*/ 0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2"/>
                  <a:gd name="T28" fmla="*/ 0 h 84"/>
                  <a:gd name="T29" fmla="*/ 152 w 152"/>
                  <a:gd name="T30" fmla="*/ 84 h 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2" h="84">
                    <a:moveTo>
                      <a:pt x="141" y="0"/>
                    </a:moveTo>
                    <a:lnTo>
                      <a:pt x="141" y="37"/>
                    </a:lnTo>
                    <a:lnTo>
                      <a:pt x="152" y="65"/>
                    </a:lnTo>
                    <a:lnTo>
                      <a:pt x="21" y="63"/>
                    </a:lnTo>
                    <a:lnTo>
                      <a:pt x="21" y="84"/>
                    </a:lnTo>
                    <a:lnTo>
                      <a:pt x="0" y="84"/>
                    </a:lnTo>
                    <a:lnTo>
                      <a:pt x="0" y="49"/>
                    </a:lnTo>
                    <a:lnTo>
                      <a:pt x="16" y="37"/>
                    </a:lnTo>
                    <a:lnTo>
                      <a:pt x="141" y="0"/>
                    </a:lnTo>
                    <a:close/>
                  </a:path>
                </a:pathLst>
              </a:custGeom>
              <a:solidFill>
                <a:srgbClr val="FF2830"/>
              </a:solidFill>
              <a:ln w="9525">
                <a:noFill/>
                <a:round/>
                <a:headEnd/>
                <a:tailEnd/>
              </a:ln>
            </p:spPr>
            <p:txBody>
              <a:bodyPr/>
              <a:lstStyle/>
              <a:p>
                <a:endParaRPr lang="en-US"/>
              </a:p>
            </p:txBody>
          </p:sp>
          <p:sp>
            <p:nvSpPr>
              <p:cNvPr id="6194" name="Freeform 37"/>
              <p:cNvSpPr>
                <a:spLocks/>
              </p:cNvSpPr>
              <p:nvPr/>
            </p:nvSpPr>
            <p:spPr bwMode="auto">
              <a:xfrm>
                <a:off x="3274" y="1079"/>
                <a:ext cx="517" cy="73"/>
              </a:xfrm>
              <a:custGeom>
                <a:avLst/>
                <a:gdLst>
                  <a:gd name="T0" fmla="*/ 0 w 517"/>
                  <a:gd name="T1" fmla="*/ 0 h 73"/>
                  <a:gd name="T2" fmla="*/ 0 w 517"/>
                  <a:gd name="T3" fmla="*/ 22 h 73"/>
                  <a:gd name="T4" fmla="*/ 517 w 517"/>
                  <a:gd name="T5" fmla="*/ 73 h 73"/>
                  <a:gd name="T6" fmla="*/ 517 w 517"/>
                  <a:gd name="T7" fmla="*/ 51 h 73"/>
                  <a:gd name="T8" fmla="*/ 0 w 517"/>
                  <a:gd name="T9" fmla="*/ 0 h 73"/>
                  <a:gd name="T10" fmla="*/ 0 60000 65536"/>
                  <a:gd name="T11" fmla="*/ 0 60000 65536"/>
                  <a:gd name="T12" fmla="*/ 0 60000 65536"/>
                  <a:gd name="T13" fmla="*/ 0 60000 65536"/>
                  <a:gd name="T14" fmla="*/ 0 60000 65536"/>
                  <a:gd name="T15" fmla="*/ 0 w 517"/>
                  <a:gd name="T16" fmla="*/ 0 h 73"/>
                  <a:gd name="T17" fmla="*/ 517 w 517"/>
                  <a:gd name="T18" fmla="*/ 73 h 73"/>
                </a:gdLst>
                <a:ahLst/>
                <a:cxnLst>
                  <a:cxn ang="T10">
                    <a:pos x="T0" y="T1"/>
                  </a:cxn>
                  <a:cxn ang="T11">
                    <a:pos x="T2" y="T3"/>
                  </a:cxn>
                  <a:cxn ang="T12">
                    <a:pos x="T4" y="T5"/>
                  </a:cxn>
                  <a:cxn ang="T13">
                    <a:pos x="T6" y="T7"/>
                  </a:cxn>
                  <a:cxn ang="T14">
                    <a:pos x="T8" y="T9"/>
                  </a:cxn>
                </a:cxnLst>
                <a:rect l="T15" t="T16" r="T17" b="T18"/>
                <a:pathLst>
                  <a:path w="517" h="73">
                    <a:moveTo>
                      <a:pt x="0" y="0"/>
                    </a:moveTo>
                    <a:lnTo>
                      <a:pt x="0" y="22"/>
                    </a:lnTo>
                    <a:lnTo>
                      <a:pt x="517" y="73"/>
                    </a:lnTo>
                    <a:lnTo>
                      <a:pt x="517" y="51"/>
                    </a:lnTo>
                    <a:lnTo>
                      <a:pt x="0" y="0"/>
                    </a:lnTo>
                    <a:close/>
                  </a:path>
                </a:pathLst>
              </a:custGeom>
              <a:solidFill>
                <a:srgbClr val="FFD370"/>
              </a:solidFill>
              <a:ln w="9525">
                <a:noFill/>
                <a:round/>
                <a:headEnd/>
                <a:tailEnd/>
              </a:ln>
            </p:spPr>
            <p:txBody>
              <a:bodyPr/>
              <a:lstStyle/>
              <a:p>
                <a:endParaRPr lang="en-US"/>
              </a:p>
            </p:txBody>
          </p:sp>
          <p:sp>
            <p:nvSpPr>
              <p:cNvPr id="6195" name="Freeform 38"/>
              <p:cNvSpPr>
                <a:spLocks/>
              </p:cNvSpPr>
              <p:nvPr/>
            </p:nvSpPr>
            <p:spPr bwMode="auto">
              <a:xfrm>
                <a:off x="3384" y="1008"/>
                <a:ext cx="684" cy="122"/>
              </a:xfrm>
              <a:custGeom>
                <a:avLst/>
                <a:gdLst>
                  <a:gd name="T0" fmla="*/ 65 w 684"/>
                  <a:gd name="T1" fmla="*/ 0 h 122"/>
                  <a:gd name="T2" fmla="*/ 3 w 684"/>
                  <a:gd name="T3" fmla="*/ 22 h 122"/>
                  <a:gd name="T4" fmla="*/ 0 w 684"/>
                  <a:gd name="T5" fmla="*/ 54 h 122"/>
                  <a:gd name="T6" fmla="*/ 6 w 684"/>
                  <a:gd name="T7" fmla="*/ 73 h 122"/>
                  <a:gd name="T8" fmla="*/ 13 w 684"/>
                  <a:gd name="T9" fmla="*/ 85 h 122"/>
                  <a:gd name="T10" fmla="*/ 404 w 684"/>
                  <a:gd name="T11" fmla="*/ 122 h 122"/>
                  <a:gd name="T12" fmla="*/ 422 w 684"/>
                  <a:gd name="T13" fmla="*/ 106 h 122"/>
                  <a:gd name="T14" fmla="*/ 457 w 684"/>
                  <a:gd name="T15" fmla="*/ 99 h 122"/>
                  <a:gd name="T16" fmla="*/ 517 w 684"/>
                  <a:gd name="T17" fmla="*/ 98 h 122"/>
                  <a:gd name="T18" fmla="*/ 561 w 684"/>
                  <a:gd name="T19" fmla="*/ 95 h 122"/>
                  <a:gd name="T20" fmla="*/ 684 w 684"/>
                  <a:gd name="T21" fmla="*/ 55 h 122"/>
                  <a:gd name="T22" fmla="*/ 65 w 684"/>
                  <a:gd name="T23" fmla="*/ 0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84"/>
                  <a:gd name="T37" fmla="*/ 0 h 122"/>
                  <a:gd name="T38" fmla="*/ 684 w 684"/>
                  <a:gd name="T39" fmla="*/ 122 h 1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84" h="122">
                    <a:moveTo>
                      <a:pt x="65" y="0"/>
                    </a:moveTo>
                    <a:lnTo>
                      <a:pt x="3" y="22"/>
                    </a:lnTo>
                    <a:lnTo>
                      <a:pt x="0" y="54"/>
                    </a:lnTo>
                    <a:lnTo>
                      <a:pt x="6" y="73"/>
                    </a:lnTo>
                    <a:lnTo>
                      <a:pt x="13" y="85"/>
                    </a:lnTo>
                    <a:lnTo>
                      <a:pt x="404" y="122"/>
                    </a:lnTo>
                    <a:lnTo>
                      <a:pt x="422" y="106"/>
                    </a:lnTo>
                    <a:lnTo>
                      <a:pt x="457" y="99"/>
                    </a:lnTo>
                    <a:lnTo>
                      <a:pt x="517" y="98"/>
                    </a:lnTo>
                    <a:lnTo>
                      <a:pt x="561" y="95"/>
                    </a:lnTo>
                    <a:lnTo>
                      <a:pt x="684" y="55"/>
                    </a:lnTo>
                    <a:lnTo>
                      <a:pt x="65" y="0"/>
                    </a:lnTo>
                    <a:close/>
                  </a:path>
                </a:pathLst>
              </a:custGeom>
              <a:solidFill>
                <a:srgbClr val="FFD370"/>
              </a:solidFill>
              <a:ln w="9525">
                <a:noFill/>
                <a:round/>
                <a:headEnd/>
                <a:tailEnd/>
              </a:ln>
            </p:spPr>
            <p:txBody>
              <a:bodyPr/>
              <a:lstStyle/>
              <a:p>
                <a:endParaRPr lang="en-US"/>
              </a:p>
            </p:txBody>
          </p:sp>
          <p:sp>
            <p:nvSpPr>
              <p:cNvPr id="6196" name="Freeform 39"/>
              <p:cNvSpPr>
                <a:spLocks/>
              </p:cNvSpPr>
              <p:nvPr/>
            </p:nvSpPr>
            <p:spPr bwMode="auto">
              <a:xfrm>
                <a:off x="3791" y="1063"/>
                <a:ext cx="289" cy="200"/>
              </a:xfrm>
              <a:custGeom>
                <a:avLst/>
                <a:gdLst>
                  <a:gd name="T0" fmla="*/ 0 w 289"/>
                  <a:gd name="T1" fmla="*/ 65 h 200"/>
                  <a:gd name="T2" fmla="*/ 0 w 289"/>
                  <a:gd name="T3" fmla="*/ 86 h 200"/>
                  <a:gd name="T4" fmla="*/ 1 w 289"/>
                  <a:gd name="T5" fmla="*/ 118 h 200"/>
                  <a:gd name="T6" fmla="*/ 8 w 289"/>
                  <a:gd name="T7" fmla="*/ 144 h 200"/>
                  <a:gd name="T8" fmla="*/ 17 w 289"/>
                  <a:gd name="T9" fmla="*/ 163 h 200"/>
                  <a:gd name="T10" fmla="*/ 31 w 289"/>
                  <a:gd name="T11" fmla="*/ 178 h 200"/>
                  <a:gd name="T12" fmla="*/ 48 w 289"/>
                  <a:gd name="T13" fmla="*/ 187 h 200"/>
                  <a:gd name="T14" fmla="*/ 70 w 289"/>
                  <a:gd name="T15" fmla="*/ 192 h 200"/>
                  <a:gd name="T16" fmla="*/ 95 w 289"/>
                  <a:gd name="T17" fmla="*/ 198 h 200"/>
                  <a:gd name="T18" fmla="*/ 126 w 289"/>
                  <a:gd name="T19" fmla="*/ 200 h 200"/>
                  <a:gd name="T20" fmla="*/ 227 w 289"/>
                  <a:gd name="T21" fmla="*/ 135 h 200"/>
                  <a:gd name="T22" fmla="*/ 289 w 289"/>
                  <a:gd name="T23" fmla="*/ 59 h 200"/>
                  <a:gd name="T24" fmla="*/ 269 w 289"/>
                  <a:gd name="T25" fmla="*/ 0 h 200"/>
                  <a:gd name="T26" fmla="*/ 133 w 289"/>
                  <a:gd name="T27" fmla="*/ 38 h 200"/>
                  <a:gd name="T28" fmla="*/ 55 w 289"/>
                  <a:gd name="T29" fmla="*/ 44 h 200"/>
                  <a:gd name="T30" fmla="*/ 0 w 289"/>
                  <a:gd name="T31" fmla="*/ 65 h 2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9"/>
                  <a:gd name="T49" fmla="*/ 0 h 200"/>
                  <a:gd name="T50" fmla="*/ 289 w 289"/>
                  <a:gd name="T51" fmla="*/ 200 h 2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9" h="200">
                    <a:moveTo>
                      <a:pt x="0" y="65"/>
                    </a:moveTo>
                    <a:lnTo>
                      <a:pt x="0" y="86"/>
                    </a:lnTo>
                    <a:lnTo>
                      <a:pt x="1" y="118"/>
                    </a:lnTo>
                    <a:lnTo>
                      <a:pt x="8" y="144"/>
                    </a:lnTo>
                    <a:lnTo>
                      <a:pt x="17" y="163"/>
                    </a:lnTo>
                    <a:lnTo>
                      <a:pt x="31" y="178"/>
                    </a:lnTo>
                    <a:lnTo>
                      <a:pt x="48" y="187"/>
                    </a:lnTo>
                    <a:lnTo>
                      <a:pt x="70" y="192"/>
                    </a:lnTo>
                    <a:lnTo>
                      <a:pt x="95" y="198"/>
                    </a:lnTo>
                    <a:lnTo>
                      <a:pt x="126" y="200"/>
                    </a:lnTo>
                    <a:lnTo>
                      <a:pt x="227" y="135"/>
                    </a:lnTo>
                    <a:lnTo>
                      <a:pt x="289" y="59"/>
                    </a:lnTo>
                    <a:lnTo>
                      <a:pt x="269" y="0"/>
                    </a:lnTo>
                    <a:lnTo>
                      <a:pt x="133" y="38"/>
                    </a:lnTo>
                    <a:lnTo>
                      <a:pt x="55" y="44"/>
                    </a:lnTo>
                    <a:lnTo>
                      <a:pt x="0" y="65"/>
                    </a:lnTo>
                    <a:close/>
                  </a:path>
                </a:pathLst>
              </a:custGeom>
              <a:solidFill>
                <a:srgbClr val="770000"/>
              </a:solidFill>
              <a:ln w="9525">
                <a:noFill/>
                <a:round/>
                <a:headEnd/>
                <a:tailEnd/>
              </a:ln>
            </p:spPr>
            <p:txBody>
              <a:bodyPr/>
              <a:lstStyle/>
              <a:p>
                <a:endParaRPr lang="en-US"/>
              </a:p>
            </p:txBody>
          </p:sp>
          <p:sp>
            <p:nvSpPr>
              <p:cNvPr id="6197" name="Freeform 40"/>
              <p:cNvSpPr>
                <a:spLocks/>
              </p:cNvSpPr>
              <p:nvPr/>
            </p:nvSpPr>
            <p:spPr bwMode="auto">
              <a:xfrm>
                <a:off x="3670" y="1093"/>
                <a:ext cx="293" cy="168"/>
              </a:xfrm>
              <a:custGeom>
                <a:avLst/>
                <a:gdLst>
                  <a:gd name="T0" fmla="*/ 118 w 293"/>
                  <a:gd name="T1" fmla="*/ 35 h 168"/>
                  <a:gd name="T2" fmla="*/ 113 w 293"/>
                  <a:gd name="T3" fmla="*/ 66 h 168"/>
                  <a:gd name="T4" fmla="*/ 118 w 293"/>
                  <a:gd name="T5" fmla="*/ 86 h 168"/>
                  <a:gd name="T6" fmla="*/ 123 w 293"/>
                  <a:gd name="T7" fmla="*/ 103 h 168"/>
                  <a:gd name="T8" fmla="*/ 130 w 293"/>
                  <a:gd name="T9" fmla="*/ 119 h 168"/>
                  <a:gd name="T10" fmla="*/ 140 w 293"/>
                  <a:gd name="T11" fmla="*/ 134 h 168"/>
                  <a:gd name="T12" fmla="*/ 152 w 293"/>
                  <a:gd name="T13" fmla="*/ 146 h 168"/>
                  <a:gd name="T14" fmla="*/ 168 w 293"/>
                  <a:gd name="T15" fmla="*/ 156 h 168"/>
                  <a:gd name="T16" fmla="*/ 187 w 293"/>
                  <a:gd name="T17" fmla="*/ 164 h 168"/>
                  <a:gd name="T18" fmla="*/ 211 w 293"/>
                  <a:gd name="T19" fmla="*/ 168 h 168"/>
                  <a:gd name="T20" fmla="*/ 192 w 293"/>
                  <a:gd name="T21" fmla="*/ 154 h 168"/>
                  <a:gd name="T22" fmla="*/ 177 w 293"/>
                  <a:gd name="T23" fmla="*/ 142 h 168"/>
                  <a:gd name="T24" fmla="*/ 164 w 293"/>
                  <a:gd name="T25" fmla="*/ 133 h 168"/>
                  <a:gd name="T26" fmla="*/ 153 w 293"/>
                  <a:gd name="T27" fmla="*/ 122 h 168"/>
                  <a:gd name="T28" fmla="*/ 145 w 293"/>
                  <a:gd name="T29" fmla="*/ 111 h 168"/>
                  <a:gd name="T30" fmla="*/ 140 w 293"/>
                  <a:gd name="T31" fmla="*/ 98 h 168"/>
                  <a:gd name="T32" fmla="*/ 137 w 293"/>
                  <a:gd name="T33" fmla="*/ 82 h 168"/>
                  <a:gd name="T34" fmla="*/ 136 w 293"/>
                  <a:gd name="T35" fmla="*/ 62 h 168"/>
                  <a:gd name="T36" fmla="*/ 141 w 293"/>
                  <a:gd name="T37" fmla="*/ 35 h 168"/>
                  <a:gd name="T38" fmla="*/ 187 w 293"/>
                  <a:gd name="T39" fmla="*/ 24 h 168"/>
                  <a:gd name="T40" fmla="*/ 293 w 293"/>
                  <a:gd name="T41" fmla="*/ 0 h 168"/>
                  <a:gd name="T42" fmla="*/ 113 w 293"/>
                  <a:gd name="T43" fmla="*/ 13 h 168"/>
                  <a:gd name="T44" fmla="*/ 0 w 293"/>
                  <a:gd name="T45" fmla="*/ 24 h 168"/>
                  <a:gd name="T46" fmla="*/ 118 w 293"/>
                  <a:gd name="T47" fmla="*/ 35 h 1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3"/>
                  <a:gd name="T73" fmla="*/ 0 h 168"/>
                  <a:gd name="T74" fmla="*/ 293 w 293"/>
                  <a:gd name="T75" fmla="*/ 168 h 16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3" h="168">
                    <a:moveTo>
                      <a:pt x="118" y="35"/>
                    </a:moveTo>
                    <a:lnTo>
                      <a:pt x="113" y="66"/>
                    </a:lnTo>
                    <a:lnTo>
                      <a:pt x="118" y="86"/>
                    </a:lnTo>
                    <a:lnTo>
                      <a:pt x="123" y="103"/>
                    </a:lnTo>
                    <a:lnTo>
                      <a:pt x="130" y="119"/>
                    </a:lnTo>
                    <a:lnTo>
                      <a:pt x="140" y="134"/>
                    </a:lnTo>
                    <a:lnTo>
                      <a:pt x="152" y="146"/>
                    </a:lnTo>
                    <a:lnTo>
                      <a:pt x="168" y="156"/>
                    </a:lnTo>
                    <a:lnTo>
                      <a:pt x="187" y="164"/>
                    </a:lnTo>
                    <a:lnTo>
                      <a:pt x="211" y="168"/>
                    </a:lnTo>
                    <a:lnTo>
                      <a:pt x="192" y="154"/>
                    </a:lnTo>
                    <a:lnTo>
                      <a:pt x="177" y="142"/>
                    </a:lnTo>
                    <a:lnTo>
                      <a:pt x="164" y="133"/>
                    </a:lnTo>
                    <a:lnTo>
                      <a:pt x="153" y="122"/>
                    </a:lnTo>
                    <a:lnTo>
                      <a:pt x="145" y="111"/>
                    </a:lnTo>
                    <a:lnTo>
                      <a:pt x="140" y="98"/>
                    </a:lnTo>
                    <a:lnTo>
                      <a:pt x="137" y="82"/>
                    </a:lnTo>
                    <a:lnTo>
                      <a:pt x="136" y="62"/>
                    </a:lnTo>
                    <a:lnTo>
                      <a:pt x="141" y="35"/>
                    </a:lnTo>
                    <a:lnTo>
                      <a:pt x="187" y="24"/>
                    </a:lnTo>
                    <a:lnTo>
                      <a:pt x="293" y="0"/>
                    </a:lnTo>
                    <a:lnTo>
                      <a:pt x="113" y="13"/>
                    </a:lnTo>
                    <a:lnTo>
                      <a:pt x="0" y="24"/>
                    </a:lnTo>
                    <a:lnTo>
                      <a:pt x="118" y="35"/>
                    </a:lnTo>
                    <a:close/>
                  </a:path>
                </a:pathLst>
              </a:custGeom>
              <a:solidFill>
                <a:srgbClr val="FF2830"/>
              </a:solidFill>
              <a:ln w="9525">
                <a:noFill/>
                <a:round/>
                <a:headEnd/>
                <a:tailEnd/>
              </a:ln>
            </p:spPr>
            <p:txBody>
              <a:bodyPr/>
              <a:lstStyle/>
              <a:p>
                <a:endParaRPr lang="en-US"/>
              </a:p>
            </p:txBody>
          </p:sp>
          <p:sp>
            <p:nvSpPr>
              <p:cNvPr id="6198" name="Freeform 41"/>
              <p:cNvSpPr>
                <a:spLocks/>
              </p:cNvSpPr>
              <p:nvPr/>
            </p:nvSpPr>
            <p:spPr bwMode="auto">
              <a:xfrm>
                <a:off x="3816" y="1380"/>
                <a:ext cx="203" cy="306"/>
              </a:xfrm>
              <a:custGeom>
                <a:avLst/>
                <a:gdLst>
                  <a:gd name="T0" fmla="*/ 104 w 203"/>
                  <a:gd name="T1" fmla="*/ 0 h 306"/>
                  <a:gd name="T2" fmla="*/ 124 w 203"/>
                  <a:gd name="T3" fmla="*/ 3 h 306"/>
                  <a:gd name="T4" fmla="*/ 143 w 203"/>
                  <a:gd name="T5" fmla="*/ 12 h 306"/>
                  <a:gd name="T6" fmla="*/ 160 w 203"/>
                  <a:gd name="T7" fmla="*/ 27 h 306"/>
                  <a:gd name="T8" fmla="*/ 175 w 203"/>
                  <a:gd name="T9" fmla="*/ 46 h 306"/>
                  <a:gd name="T10" fmla="*/ 187 w 203"/>
                  <a:gd name="T11" fmla="*/ 69 h 306"/>
                  <a:gd name="T12" fmla="*/ 197 w 203"/>
                  <a:gd name="T13" fmla="*/ 94 h 306"/>
                  <a:gd name="T14" fmla="*/ 202 w 203"/>
                  <a:gd name="T15" fmla="*/ 123 h 306"/>
                  <a:gd name="T16" fmla="*/ 203 w 203"/>
                  <a:gd name="T17" fmla="*/ 154 h 306"/>
                  <a:gd name="T18" fmla="*/ 201 w 203"/>
                  <a:gd name="T19" fmla="*/ 185 h 306"/>
                  <a:gd name="T20" fmla="*/ 194 w 203"/>
                  <a:gd name="T21" fmla="*/ 213 h 306"/>
                  <a:gd name="T22" fmla="*/ 185 w 203"/>
                  <a:gd name="T23" fmla="*/ 238 h 306"/>
                  <a:gd name="T24" fmla="*/ 173 w 203"/>
                  <a:gd name="T25" fmla="*/ 261 h 306"/>
                  <a:gd name="T26" fmla="*/ 156 w 203"/>
                  <a:gd name="T27" fmla="*/ 280 h 306"/>
                  <a:gd name="T28" fmla="*/ 139 w 203"/>
                  <a:gd name="T29" fmla="*/ 293 h 306"/>
                  <a:gd name="T30" fmla="*/ 120 w 203"/>
                  <a:gd name="T31" fmla="*/ 303 h 306"/>
                  <a:gd name="T32" fmla="*/ 100 w 203"/>
                  <a:gd name="T33" fmla="*/ 306 h 306"/>
                  <a:gd name="T34" fmla="*/ 80 w 203"/>
                  <a:gd name="T35" fmla="*/ 301 h 306"/>
                  <a:gd name="T36" fmla="*/ 61 w 203"/>
                  <a:gd name="T37" fmla="*/ 292 h 306"/>
                  <a:gd name="T38" fmla="*/ 43 w 203"/>
                  <a:gd name="T39" fmla="*/ 279 h 306"/>
                  <a:gd name="T40" fmla="*/ 29 w 203"/>
                  <a:gd name="T41" fmla="*/ 258 h 306"/>
                  <a:gd name="T42" fmla="*/ 16 w 203"/>
                  <a:gd name="T43" fmla="*/ 236 h 306"/>
                  <a:gd name="T44" fmla="*/ 7 w 203"/>
                  <a:gd name="T45" fmla="*/ 210 h 306"/>
                  <a:gd name="T46" fmla="*/ 2 w 203"/>
                  <a:gd name="T47" fmla="*/ 182 h 306"/>
                  <a:gd name="T48" fmla="*/ 0 w 203"/>
                  <a:gd name="T49" fmla="*/ 151 h 306"/>
                  <a:gd name="T50" fmla="*/ 3 w 203"/>
                  <a:gd name="T51" fmla="*/ 120 h 306"/>
                  <a:gd name="T52" fmla="*/ 8 w 203"/>
                  <a:gd name="T53" fmla="*/ 92 h 306"/>
                  <a:gd name="T54" fmla="*/ 19 w 203"/>
                  <a:gd name="T55" fmla="*/ 66 h 306"/>
                  <a:gd name="T56" fmla="*/ 31 w 203"/>
                  <a:gd name="T57" fmla="*/ 43 h 306"/>
                  <a:gd name="T58" fmla="*/ 47 w 203"/>
                  <a:gd name="T59" fmla="*/ 25 h 306"/>
                  <a:gd name="T60" fmla="*/ 65 w 203"/>
                  <a:gd name="T61" fmla="*/ 11 h 306"/>
                  <a:gd name="T62" fmla="*/ 84 w 203"/>
                  <a:gd name="T63" fmla="*/ 3 h 306"/>
                  <a:gd name="T64" fmla="*/ 104 w 203"/>
                  <a:gd name="T65" fmla="*/ 0 h 3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3"/>
                  <a:gd name="T100" fmla="*/ 0 h 306"/>
                  <a:gd name="T101" fmla="*/ 203 w 203"/>
                  <a:gd name="T102" fmla="*/ 306 h 3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3" h="306">
                    <a:moveTo>
                      <a:pt x="104" y="0"/>
                    </a:moveTo>
                    <a:lnTo>
                      <a:pt x="124" y="3"/>
                    </a:lnTo>
                    <a:lnTo>
                      <a:pt x="143" y="12"/>
                    </a:lnTo>
                    <a:lnTo>
                      <a:pt x="160" y="27"/>
                    </a:lnTo>
                    <a:lnTo>
                      <a:pt x="175" y="46"/>
                    </a:lnTo>
                    <a:lnTo>
                      <a:pt x="187" y="69"/>
                    </a:lnTo>
                    <a:lnTo>
                      <a:pt x="197" y="94"/>
                    </a:lnTo>
                    <a:lnTo>
                      <a:pt x="202" y="123"/>
                    </a:lnTo>
                    <a:lnTo>
                      <a:pt x="203" y="154"/>
                    </a:lnTo>
                    <a:lnTo>
                      <a:pt x="201" y="185"/>
                    </a:lnTo>
                    <a:lnTo>
                      <a:pt x="194" y="213"/>
                    </a:lnTo>
                    <a:lnTo>
                      <a:pt x="185" y="238"/>
                    </a:lnTo>
                    <a:lnTo>
                      <a:pt x="173" y="261"/>
                    </a:lnTo>
                    <a:lnTo>
                      <a:pt x="156" y="280"/>
                    </a:lnTo>
                    <a:lnTo>
                      <a:pt x="139" y="293"/>
                    </a:lnTo>
                    <a:lnTo>
                      <a:pt x="120" y="303"/>
                    </a:lnTo>
                    <a:lnTo>
                      <a:pt x="100" y="306"/>
                    </a:lnTo>
                    <a:lnTo>
                      <a:pt x="80" y="301"/>
                    </a:lnTo>
                    <a:lnTo>
                      <a:pt x="61" y="292"/>
                    </a:lnTo>
                    <a:lnTo>
                      <a:pt x="43" y="279"/>
                    </a:lnTo>
                    <a:lnTo>
                      <a:pt x="29" y="258"/>
                    </a:lnTo>
                    <a:lnTo>
                      <a:pt x="16" y="236"/>
                    </a:lnTo>
                    <a:lnTo>
                      <a:pt x="7" y="210"/>
                    </a:lnTo>
                    <a:lnTo>
                      <a:pt x="2" y="182"/>
                    </a:lnTo>
                    <a:lnTo>
                      <a:pt x="0" y="151"/>
                    </a:lnTo>
                    <a:lnTo>
                      <a:pt x="3" y="120"/>
                    </a:lnTo>
                    <a:lnTo>
                      <a:pt x="8" y="92"/>
                    </a:lnTo>
                    <a:lnTo>
                      <a:pt x="19" y="66"/>
                    </a:lnTo>
                    <a:lnTo>
                      <a:pt x="31" y="43"/>
                    </a:lnTo>
                    <a:lnTo>
                      <a:pt x="47" y="25"/>
                    </a:lnTo>
                    <a:lnTo>
                      <a:pt x="65" y="11"/>
                    </a:lnTo>
                    <a:lnTo>
                      <a:pt x="84" y="3"/>
                    </a:lnTo>
                    <a:lnTo>
                      <a:pt x="104" y="0"/>
                    </a:lnTo>
                    <a:close/>
                  </a:path>
                </a:pathLst>
              </a:custGeom>
              <a:solidFill>
                <a:srgbClr val="877F6D"/>
              </a:solidFill>
              <a:ln w="9525">
                <a:noFill/>
                <a:round/>
                <a:headEnd/>
                <a:tailEnd/>
              </a:ln>
            </p:spPr>
            <p:txBody>
              <a:bodyPr/>
              <a:lstStyle/>
              <a:p>
                <a:endParaRPr lang="en-US"/>
              </a:p>
            </p:txBody>
          </p:sp>
          <p:sp>
            <p:nvSpPr>
              <p:cNvPr id="6199" name="Freeform 42"/>
              <p:cNvSpPr>
                <a:spLocks/>
              </p:cNvSpPr>
              <p:nvPr/>
            </p:nvSpPr>
            <p:spPr bwMode="auto">
              <a:xfrm>
                <a:off x="3619" y="1273"/>
                <a:ext cx="439" cy="476"/>
              </a:xfrm>
              <a:custGeom>
                <a:avLst/>
                <a:gdLst>
                  <a:gd name="T0" fmla="*/ 152 w 439"/>
                  <a:gd name="T1" fmla="*/ 0 h 476"/>
                  <a:gd name="T2" fmla="*/ 324 w 439"/>
                  <a:gd name="T3" fmla="*/ 16 h 476"/>
                  <a:gd name="T4" fmla="*/ 348 w 439"/>
                  <a:gd name="T5" fmla="*/ 29 h 476"/>
                  <a:gd name="T6" fmla="*/ 368 w 439"/>
                  <a:gd name="T7" fmla="*/ 44 h 476"/>
                  <a:gd name="T8" fmla="*/ 387 w 439"/>
                  <a:gd name="T9" fmla="*/ 63 h 476"/>
                  <a:gd name="T10" fmla="*/ 402 w 439"/>
                  <a:gd name="T11" fmla="*/ 82 h 476"/>
                  <a:gd name="T12" fmla="*/ 415 w 439"/>
                  <a:gd name="T13" fmla="*/ 105 h 476"/>
                  <a:gd name="T14" fmla="*/ 425 w 439"/>
                  <a:gd name="T15" fmla="*/ 128 h 476"/>
                  <a:gd name="T16" fmla="*/ 433 w 439"/>
                  <a:gd name="T17" fmla="*/ 153 h 476"/>
                  <a:gd name="T18" fmla="*/ 438 w 439"/>
                  <a:gd name="T19" fmla="*/ 180 h 476"/>
                  <a:gd name="T20" fmla="*/ 439 w 439"/>
                  <a:gd name="T21" fmla="*/ 212 h 476"/>
                  <a:gd name="T22" fmla="*/ 439 w 439"/>
                  <a:gd name="T23" fmla="*/ 242 h 476"/>
                  <a:gd name="T24" fmla="*/ 438 w 439"/>
                  <a:gd name="T25" fmla="*/ 271 h 476"/>
                  <a:gd name="T26" fmla="*/ 434 w 439"/>
                  <a:gd name="T27" fmla="*/ 298 h 476"/>
                  <a:gd name="T28" fmla="*/ 429 w 439"/>
                  <a:gd name="T29" fmla="*/ 324 h 476"/>
                  <a:gd name="T30" fmla="*/ 422 w 439"/>
                  <a:gd name="T31" fmla="*/ 348 h 476"/>
                  <a:gd name="T32" fmla="*/ 413 w 439"/>
                  <a:gd name="T33" fmla="*/ 371 h 476"/>
                  <a:gd name="T34" fmla="*/ 400 w 439"/>
                  <a:gd name="T35" fmla="*/ 391 h 476"/>
                  <a:gd name="T36" fmla="*/ 387 w 439"/>
                  <a:gd name="T37" fmla="*/ 410 h 476"/>
                  <a:gd name="T38" fmla="*/ 371 w 439"/>
                  <a:gd name="T39" fmla="*/ 426 h 476"/>
                  <a:gd name="T40" fmla="*/ 353 w 439"/>
                  <a:gd name="T41" fmla="*/ 441 h 476"/>
                  <a:gd name="T42" fmla="*/ 335 w 439"/>
                  <a:gd name="T43" fmla="*/ 453 h 476"/>
                  <a:gd name="T44" fmla="*/ 312 w 439"/>
                  <a:gd name="T45" fmla="*/ 462 h 476"/>
                  <a:gd name="T46" fmla="*/ 289 w 439"/>
                  <a:gd name="T47" fmla="*/ 469 h 476"/>
                  <a:gd name="T48" fmla="*/ 262 w 439"/>
                  <a:gd name="T49" fmla="*/ 474 h 476"/>
                  <a:gd name="T50" fmla="*/ 234 w 439"/>
                  <a:gd name="T51" fmla="*/ 476 h 476"/>
                  <a:gd name="T52" fmla="*/ 52 w 439"/>
                  <a:gd name="T53" fmla="*/ 439 h 476"/>
                  <a:gd name="T54" fmla="*/ 35 w 439"/>
                  <a:gd name="T55" fmla="*/ 414 h 476"/>
                  <a:gd name="T56" fmla="*/ 20 w 439"/>
                  <a:gd name="T57" fmla="*/ 388 h 476"/>
                  <a:gd name="T58" fmla="*/ 10 w 439"/>
                  <a:gd name="T59" fmla="*/ 363 h 476"/>
                  <a:gd name="T60" fmla="*/ 5 w 439"/>
                  <a:gd name="T61" fmla="*/ 337 h 476"/>
                  <a:gd name="T62" fmla="*/ 1 w 439"/>
                  <a:gd name="T63" fmla="*/ 310 h 476"/>
                  <a:gd name="T64" fmla="*/ 0 w 439"/>
                  <a:gd name="T65" fmla="*/ 282 h 476"/>
                  <a:gd name="T66" fmla="*/ 0 w 439"/>
                  <a:gd name="T67" fmla="*/ 253 h 476"/>
                  <a:gd name="T68" fmla="*/ 0 w 439"/>
                  <a:gd name="T69" fmla="*/ 222 h 476"/>
                  <a:gd name="T70" fmla="*/ 10 w 439"/>
                  <a:gd name="T71" fmla="*/ 185 h 476"/>
                  <a:gd name="T72" fmla="*/ 21 w 439"/>
                  <a:gd name="T73" fmla="*/ 150 h 476"/>
                  <a:gd name="T74" fmla="*/ 33 w 439"/>
                  <a:gd name="T75" fmla="*/ 119 h 476"/>
                  <a:gd name="T76" fmla="*/ 48 w 439"/>
                  <a:gd name="T77" fmla="*/ 90 h 476"/>
                  <a:gd name="T78" fmla="*/ 67 w 439"/>
                  <a:gd name="T79" fmla="*/ 64 h 476"/>
                  <a:gd name="T80" fmla="*/ 90 w 439"/>
                  <a:gd name="T81" fmla="*/ 40 h 476"/>
                  <a:gd name="T82" fmla="*/ 118 w 439"/>
                  <a:gd name="T83" fmla="*/ 19 h 476"/>
                  <a:gd name="T84" fmla="*/ 152 w 439"/>
                  <a:gd name="T85" fmla="*/ 0 h 47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9"/>
                  <a:gd name="T130" fmla="*/ 0 h 476"/>
                  <a:gd name="T131" fmla="*/ 439 w 439"/>
                  <a:gd name="T132" fmla="*/ 476 h 47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9" h="476">
                    <a:moveTo>
                      <a:pt x="152" y="0"/>
                    </a:moveTo>
                    <a:lnTo>
                      <a:pt x="324" y="16"/>
                    </a:lnTo>
                    <a:lnTo>
                      <a:pt x="348" y="29"/>
                    </a:lnTo>
                    <a:lnTo>
                      <a:pt x="368" y="44"/>
                    </a:lnTo>
                    <a:lnTo>
                      <a:pt x="387" y="63"/>
                    </a:lnTo>
                    <a:lnTo>
                      <a:pt x="402" y="82"/>
                    </a:lnTo>
                    <a:lnTo>
                      <a:pt x="415" y="105"/>
                    </a:lnTo>
                    <a:lnTo>
                      <a:pt x="425" y="128"/>
                    </a:lnTo>
                    <a:lnTo>
                      <a:pt x="433" y="153"/>
                    </a:lnTo>
                    <a:lnTo>
                      <a:pt x="438" y="180"/>
                    </a:lnTo>
                    <a:lnTo>
                      <a:pt x="439" y="212"/>
                    </a:lnTo>
                    <a:lnTo>
                      <a:pt x="439" y="242"/>
                    </a:lnTo>
                    <a:lnTo>
                      <a:pt x="438" y="271"/>
                    </a:lnTo>
                    <a:lnTo>
                      <a:pt x="434" y="298"/>
                    </a:lnTo>
                    <a:lnTo>
                      <a:pt x="429" y="324"/>
                    </a:lnTo>
                    <a:lnTo>
                      <a:pt x="422" y="348"/>
                    </a:lnTo>
                    <a:lnTo>
                      <a:pt x="413" y="371"/>
                    </a:lnTo>
                    <a:lnTo>
                      <a:pt x="400" y="391"/>
                    </a:lnTo>
                    <a:lnTo>
                      <a:pt x="387" y="410"/>
                    </a:lnTo>
                    <a:lnTo>
                      <a:pt x="371" y="426"/>
                    </a:lnTo>
                    <a:lnTo>
                      <a:pt x="353" y="441"/>
                    </a:lnTo>
                    <a:lnTo>
                      <a:pt x="335" y="453"/>
                    </a:lnTo>
                    <a:lnTo>
                      <a:pt x="312" y="462"/>
                    </a:lnTo>
                    <a:lnTo>
                      <a:pt x="289" y="469"/>
                    </a:lnTo>
                    <a:lnTo>
                      <a:pt x="262" y="474"/>
                    </a:lnTo>
                    <a:lnTo>
                      <a:pt x="234" y="476"/>
                    </a:lnTo>
                    <a:lnTo>
                      <a:pt x="52" y="439"/>
                    </a:lnTo>
                    <a:lnTo>
                      <a:pt x="35" y="414"/>
                    </a:lnTo>
                    <a:lnTo>
                      <a:pt x="20" y="388"/>
                    </a:lnTo>
                    <a:lnTo>
                      <a:pt x="10" y="363"/>
                    </a:lnTo>
                    <a:lnTo>
                      <a:pt x="5" y="337"/>
                    </a:lnTo>
                    <a:lnTo>
                      <a:pt x="1" y="310"/>
                    </a:lnTo>
                    <a:lnTo>
                      <a:pt x="0" y="282"/>
                    </a:lnTo>
                    <a:lnTo>
                      <a:pt x="0" y="253"/>
                    </a:lnTo>
                    <a:lnTo>
                      <a:pt x="0" y="222"/>
                    </a:lnTo>
                    <a:lnTo>
                      <a:pt x="10" y="185"/>
                    </a:lnTo>
                    <a:lnTo>
                      <a:pt x="21" y="150"/>
                    </a:lnTo>
                    <a:lnTo>
                      <a:pt x="33" y="119"/>
                    </a:lnTo>
                    <a:lnTo>
                      <a:pt x="48" y="90"/>
                    </a:lnTo>
                    <a:lnTo>
                      <a:pt x="67" y="64"/>
                    </a:lnTo>
                    <a:lnTo>
                      <a:pt x="90" y="40"/>
                    </a:lnTo>
                    <a:lnTo>
                      <a:pt x="118" y="19"/>
                    </a:lnTo>
                    <a:lnTo>
                      <a:pt x="152" y="0"/>
                    </a:lnTo>
                    <a:close/>
                  </a:path>
                </a:pathLst>
              </a:custGeom>
              <a:solidFill>
                <a:srgbClr val="140F0A"/>
              </a:solidFill>
              <a:ln w="9525">
                <a:noFill/>
                <a:round/>
                <a:headEnd/>
                <a:tailEnd/>
              </a:ln>
            </p:spPr>
            <p:txBody>
              <a:bodyPr/>
              <a:lstStyle/>
              <a:p>
                <a:endParaRPr lang="en-US"/>
              </a:p>
            </p:txBody>
          </p:sp>
          <p:sp>
            <p:nvSpPr>
              <p:cNvPr id="6200" name="Freeform 43"/>
              <p:cNvSpPr>
                <a:spLocks/>
              </p:cNvSpPr>
              <p:nvPr/>
            </p:nvSpPr>
            <p:spPr bwMode="auto">
              <a:xfrm>
                <a:off x="3853" y="1402"/>
                <a:ext cx="158" cy="282"/>
              </a:xfrm>
              <a:custGeom>
                <a:avLst/>
                <a:gdLst>
                  <a:gd name="T0" fmla="*/ 68 w 158"/>
                  <a:gd name="T1" fmla="*/ 36 h 282"/>
                  <a:gd name="T2" fmla="*/ 83 w 158"/>
                  <a:gd name="T3" fmla="*/ 44 h 282"/>
                  <a:gd name="T4" fmla="*/ 95 w 158"/>
                  <a:gd name="T5" fmla="*/ 54 h 282"/>
                  <a:gd name="T6" fmla="*/ 102 w 158"/>
                  <a:gd name="T7" fmla="*/ 63 h 282"/>
                  <a:gd name="T8" fmla="*/ 107 w 158"/>
                  <a:gd name="T9" fmla="*/ 75 h 282"/>
                  <a:gd name="T10" fmla="*/ 111 w 158"/>
                  <a:gd name="T11" fmla="*/ 89 h 282"/>
                  <a:gd name="T12" fmla="*/ 113 w 158"/>
                  <a:gd name="T13" fmla="*/ 103 h 282"/>
                  <a:gd name="T14" fmla="*/ 113 w 158"/>
                  <a:gd name="T15" fmla="*/ 118 h 282"/>
                  <a:gd name="T16" fmla="*/ 113 w 158"/>
                  <a:gd name="T17" fmla="*/ 136 h 282"/>
                  <a:gd name="T18" fmla="*/ 105 w 158"/>
                  <a:gd name="T19" fmla="*/ 159 h 282"/>
                  <a:gd name="T20" fmla="*/ 98 w 158"/>
                  <a:gd name="T21" fmla="*/ 179 h 282"/>
                  <a:gd name="T22" fmla="*/ 91 w 158"/>
                  <a:gd name="T23" fmla="*/ 195 h 282"/>
                  <a:gd name="T24" fmla="*/ 84 w 158"/>
                  <a:gd name="T25" fmla="*/ 208 h 282"/>
                  <a:gd name="T26" fmla="*/ 75 w 158"/>
                  <a:gd name="T27" fmla="*/ 219 h 282"/>
                  <a:gd name="T28" fmla="*/ 62 w 158"/>
                  <a:gd name="T29" fmla="*/ 226 h 282"/>
                  <a:gd name="T30" fmla="*/ 43 w 158"/>
                  <a:gd name="T31" fmla="*/ 228 h 282"/>
                  <a:gd name="T32" fmla="*/ 18 w 158"/>
                  <a:gd name="T33" fmla="*/ 227 h 282"/>
                  <a:gd name="T34" fmla="*/ 2 w 158"/>
                  <a:gd name="T35" fmla="*/ 210 h 282"/>
                  <a:gd name="T36" fmla="*/ 0 w 158"/>
                  <a:gd name="T37" fmla="*/ 238 h 282"/>
                  <a:gd name="T38" fmla="*/ 13 w 158"/>
                  <a:gd name="T39" fmla="*/ 258 h 282"/>
                  <a:gd name="T40" fmla="*/ 41 w 158"/>
                  <a:gd name="T41" fmla="*/ 282 h 282"/>
                  <a:gd name="T42" fmla="*/ 64 w 158"/>
                  <a:gd name="T43" fmla="*/ 277 h 282"/>
                  <a:gd name="T44" fmla="*/ 83 w 158"/>
                  <a:gd name="T45" fmla="*/ 270 h 282"/>
                  <a:gd name="T46" fmla="*/ 98 w 158"/>
                  <a:gd name="T47" fmla="*/ 262 h 282"/>
                  <a:gd name="T48" fmla="*/ 111 w 158"/>
                  <a:gd name="T49" fmla="*/ 250 h 282"/>
                  <a:gd name="T50" fmla="*/ 121 w 158"/>
                  <a:gd name="T51" fmla="*/ 236 h 282"/>
                  <a:gd name="T52" fmla="*/ 130 w 158"/>
                  <a:gd name="T53" fmla="*/ 219 h 282"/>
                  <a:gd name="T54" fmla="*/ 140 w 158"/>
                  <a:gd name="T55" fmla="*/ 199 h 282"/>
                  <a:gd name="T56" fmla="*/ 149 w 158"/>
                  <a:gd name="T57" fmla="*/ 176 h 282"/>
                  <a:gd name="T58" fmla="*/ 158 w 158"/>
                  <a:gd name="T59" fmla="*/ 115 h 282"/>
                  <a:gd name="T60" fmla="*/ 158 w 158"/>
                  <a:gd name="T61" fmla="*/ 83 h 282"/>
                  <a:gd name="T62" fmla="*/ 152 w 158"/>
                  <a:gd name="T63" fmla="*/ 55 h 282"/>
                  <a:gd name="T64" fmla="*/ 142 w 158"/>
                  <a:gd name="T65" fmla="*/ 31 h 282"/>
                  <a:gd name="T66" fmla="*/ 129 w 158"/>
                  <a:gd name="T67" fmla="*/ 13 h 282"/>
                  <a:gd name="T68" fmla="*/ 111 w 158"/>
                  <a:gd name="T69" fmla="*/ 3 h 282"/>
                  <a:gd name="T70" fmla="*/ 91 w 158"/>
                  <a:gd name="T71" fmla="*/ 0 h 282"/>
                  <a:gd name="T72" fmla="*/ 70 w 158"/>
                  <a:gd name="T73" fmla="*/ 8 h 282"/>
                  <a:gd name="T74" fmla="*/ 45 w 158"/>
                  <a:gd name="T75" fmla="*/ 27 h 282"/>
                  <a:gd name="T76" fmla="*/ 33 w 158"/>
                  <a:gd name="T77" fmla="*/ 42 h 282"/>
                  <a:gd name="T78" fmla="*/ 68 w 158"/>
                  <a:gd name="T79" fmla="*/ 36 h 28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282"/>
                  <a:gd name="T122" fmla="*/ 158 w 158"/>
                  <a:gd name="T123" fmla="*/ 282 h 28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282">
                    <a:moveTo>
                      <a:pt x="68" y="36"/>
                    </a:moveTo>
                    <a:lnTo>
                      <a:pt x="83" y="44"/>
                    </a:lnTo>
                    <a:lnTo>
                      <a:pt x="95" y="54"/>
                    </a:lnTo>
                    <a:lnTo>
                      <a:pt x="102" y="63"/>
                    </a:lnTo>
                    <a:lnTo>
                      <a:pt x="107" y="75"/>
                    </a:lnTo>
                    <a:lnTo>
                      <a:pt x="111" y="89"/>
                    </a:lnTo>
                    <a:lnTo>
                      <a:pt x="113" y="103"/>
                    </a:lnTo>
                    <a:lnTo>
                      <a:pt x="113" y="118"/>
                    </a:lnTo>
                    <a:lnTo>
                      <a:pt x="113" y="136"/>
                    </a:lnTo>
                    <a:lnTo>
                      <a:pt x="105" y="159"/>
                    </a:lnTo>
                    <a:lnTo>
                      <a:pt x="98" y="179"/>
                    </a:lnTo>
                    <a:lnTo>
                      <a:pt x="91" y="195"/>
                    </a:lnTo>
                    <a:lnTo>
                      <a:pt x="84" y="208"/>
                    </a:lnTo>
                    <a:lnTo>
                      <a:pt x="75" y="219"/>
                    </a:lnTo>
                    <a:lnTo>
                      <a:pt x="62" y="226"/>
                    </a:lnTo>
                    <a:lnTo>
                      <a:pt x="43" y="228"/>
                    </a:lnTo>
                    <a:lnTo>
                      <a:pt x="18" y="227"/>
                    </a:lnTo>
                    <a:lnTo>
                      <a:pt x="2" y="210"/>
                    </a:lnTo>
                    <a:lnTo>
                      <a:pt x="0" y="238"/>
                    </a:lnTo>
                    <a:lnTo>
                      <a:pt x="13" y="258"/>
                    </a:lnTo>
                    <a:lnTo>
                      <a:pt x="41" y="282"/>
                    </a:lnTo>
                    <a:lnTo>
                      <a:pt x="64" y="277"/>
                    </a:lnTo>
                    <a:lnTo>
                      <a:pt x="83" y="270"/>
                    </a:lnTo>
                    <a:lnTo>
                      <a:pt x="98" y="262"/>
                    </a:lnTo>
                    <a:lnTo>
                      <a:pt x="111" y="250"/>
                    </a:lnTo>
                    <a:lnTo>
                      <a:pt x="121" y="236"/>
                    </a:lnTo>
                    <a:lnTo>
                      <a:pt x="130" y="219"/>
                    </a:lnTo>
                    <a:lnTo>
                      <a:pt x="140" y="199"/>
                    </a:lnTo>
                    <a:lnTo>
                      <a:pt x="149" y="176"/>
                    </a:lnTo>
                    <a:lnTo>
                      <a:pt x="158" y="115"/>
                    </a:lnTo>
                    <a:lnTo>
                      <a:pt x="158" y="83"/>
                    </a:lnTo>
                    <a:lnTo>
                      <a:pt x="152" y="55"/>
                    </a:lnTo>
                    <a:lnTo>
                      <a:pt x="142" y="31"/>
                    </a:lnTo>
                    <a:lnTo>
                      <a:pt x="129" y="13"/>
                    </a:lnTo>
                    <a:lnTo>
                      <a:pt x="111" y="3"/>
                    </a:lnTo>
                    <a:lnTo>
                      <a:pt x="91" y="0"/>
                    </a:lnTo>
                    <a:lnTo>
                      <a:pt x="70" y="8"/>
                    </a:lnTo>
                    <a:lnTo>
                      <a:pt x="45" y="27"/>
                    </a:lnTo>
                    <a:lnTo>
                      <a:pt x="33" y="42"/>
                    </a:lnTo>
                    <a:lnTo>
                      <a:pt x="68" y="36"/>
                    </a:lnTo>
                    <a:close/>
                  </a:path>
                </a:pathLst>
              </a:custGeom>
              <a:solidFill>
                <a:srgbClr val="877F6D"/>
              </a:solidFill>
              <a:ln w="9525">
                <a:noFill/>
                <a:round/>
                <a:headEnd/>
                <a:tailEnd/>
              </a:ln>
            </p:spPr>
            <p:txBody>
              <a:bodyPr/>
              <a:lstStyle/>
              <a:p>
                <a:endParaRPr lang="en-US"/>
              </a:p>
            </p:txBody>
          </p:sp>
          <p:sp>
            <p:nvSpPr>
              <p:cNvPr id="6201" name="Freeform 44"/>
              <p:cNvSpPr>
                <a:spLocks/>
              </p:cNvSpPr>
              <p:nvPr/>
            </p:nvSpPr>
            <p:spPr bwMode="auto">
              <a:xfrm>
                <a:off x="3959" y="1501"/>
                <a:ext cx="52" cy="150"/>
              </a:xfrm>
              <a:custGeom>
                <a:avLst/>
                <a:gdLst>
                  <a:gd name="T0" fmla="*/ 15 w 52"/>
                  <a:gd name="T1" fmla="*/ 82 h 150"/>
                  <a:gd name="T2" fmla="*/ 0 w 52"/>
                  <a:gd name="T3" fmla="*/ 113 h 150"/>
                  <a:gd name="T4" fmla="*/ 3 w 52"/>
                  <a:gd name="T5" fmla="*/ 129 h 150"/>
                  <a:gd name="T6" fmla="*/ 1 w 52"/>
                  <a:gd name="T7" fmla="*/ 150 h 150"/>
                  <a:gd name="T8" fmla="*/ 28 w 52"/>
                  <a:gd name="T9" fmla="*/ 124 h 150"/>
                  <a:gd name="T10" fmla="*/ 48 w 52"/>
                  <a:gd name="T11" fmla="*/ 86 h 150"/>
                  <a:gd name="T12" fmla="*/ 52 w 52"/>
                  <a:gd name="T13" fmla="*/ 49 h 150"/>
                  <a:gd name="T14" fmla="*/ 52 w 52"/>
                  <a:gd name="T15" fmla="*/ 0 h 150"/>
                  <a:gd name="T16" fmla="*/ 38 w 52"/>
                  <a:gd name="T17" fmla="*/ 11 h 150"/>
                  <a:gd name="T18" fmla="*/ 40 w 52"/>
                  <a:gd name="T19" fmla="*/ 42 h 150"/>
                  <a:gd name="T20" fmla="*/ 40 w 52"/>
                  <a:gd name="T21" fmla="*/ 72 h 150"/>
                  <a:gd name="T22" fmla="*/ 19 w 52"/>
                  <a:gd name="T23" fmla="*/ 113 h 150"/>
                  <a:gd name="T24" fmla="*/ 15 w 52"/>
                  <a:gd name="T25" fmla="*/ 82 h 1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150"/>
                  <a:gd name="T41" fmla="*/ 52 w 52"/>
                  <a:gd name="T42" fmla="*/ 150 h 1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150">
                    <a:moveTo>
                      <a:pt x="15" y="82"/>
                    </a:moveTo>
                    <a:lnTo>
                      <a:pt x="0" y="113"/>
                    </a:lnTo>
                    <a:lnTo>
                      <a:pt x="3" y="129"/>
                    </a:lnTo>
                    <a:lnTo>
                      <a:pt x="1" y="150"/>
                    </a:lnTo>
                    <a:lnTo>
                      <a:pt x="28" y="124"/>
                    </a:lnTo>
                    <a:lnTo>
                      <a:pt x="48" y="86"/>
                    </a:lnTo>
                    <a:lnTo>
                      <a:pt x="52" y="49"/>
                    </a:lnTo>
                    <a:lnTo>
                      <a:pt x="52" y="0"/>
                    </a:lnTo>
                    <a:lnTo>
                      <a:pt x="38" y="11"/>
                    </a:lnTo>
                    <a:lnTo>
                      <a:pt x="40" y="42"/>
                    </a:lnTo>
                    <a:lnTo>
                      <a:pt x="40" y="72"/>
                    </a:lnTo>
                    <a:lnTo>
                      <a:pt x="19" y="113"/>
                    </a:lnTo>
                    <a:lnTo>
                      <a:pt x="15" y="82"/>
                    </a:lnTo>
                    <a:close/>
                  </a:path>
                </a:pathLst>
              </a:custGeom>
              <a:solidFill>
                <a:srgbClr val="A0B5AD"/>
              </a:solidFill>
              <a:ln w="9525">
                <a:noFill/>
                <a:round/>
                <a:headEnd/>
                <a:tailEnd/>
              </a:ln>
            </p:spPr>
            <p:txBody>
              <a:bodyPr/>
              <a:lstStyle/>
              <a:p>
                <a:endParaRPr lang="en-US"/>
              </a:p>
            </p:txBody>
          </p:sp>
          <p:sp>
            <p:nvSpPr>
              <p:cNvPr id="6202" name="Freeform 45"/>
              <p:cNvSpPr>
                <a:spLocks/>
              </p:cNvSpPr>
              <p:nvPr/>
            </p:nvSpPr>
            <p:spPr bwMode="auto">
              <a:xfrm>
                <a:off x="3826" y="1388"/>
                <a:ext cx="99" cy="255"/>
              </a:xfrm>
              <a:custGeom>
                <a:avLst/>
                <a:gdLst>
                  <a:gd name="T0" fmla="*/ 95 w 99"/>
                  <a:gd name="T1" fmla="*/ 0 h 255"/>
                  <a:gd name="T2" fmla="*/ 70 w 99"/>
                  <a:gd name="T3" fmla="*/ 15 h 255"/>
                  <a:gd name="T4" fmla="*/ 48 w 99"/>
                  <a:gd name="T5" fmla="*/ 31 h 255"/>
                  <a:gd name="T6" fmla="*/ 32 w 99"/>
                  <a:gd name="T7" fmla="*/ 52 h 255"/>
                  <a:gd name="T8" fmla="*/ 20 w 99"/>
                  <a:gd name="T9" fmla="*/ 73 h 255"/>
                  <a:gd name="T10" fmla="*/ 10 w 99"/>
                  <a:gd name="T11" fmla="*/ 97 h 255"/>
                  <a:gd name="T12" fmla="*/ 5 w 99"/>
                  <a:gd name="T13" fmla="*/ 124 h 255"/>
                  <a:gd name="T14" fmla="*/ 1 w 99"/>
                  <a:gd name="T15" fmla="*/ 154 h 255"/>
                  <a:gd name="T16" fmla="*/ 0 w 99"/>
                  <a:gd name="T17" fmla="*/ 185 h 255"/>
                  <a:gd name="T18" fmla="*/ 6 w 99"/>
                  <a:gd name="T19" fmla="*/ 220 h 255"/>
                  <a:gd name="T20" fmla="*/ 20 w 99"/>
                  <a:gd name="T21" fmla="*/ 255 h 255"/>
                  <a:gd name="T22" fmla="*/ 24 w 99"/>
                  <a:gd name="T23" fmla="*/ 226 h 255"/>
                  <a:gd name="T24" fmla="*/ 16 w 99"/>
                  <a:gd name="T25" fmla="*/ 174 h 255"/>
                  <a:gd name="T26" fmla="*/ 41 w 99"/>
                  <a:gd name="T27" fmla="*/ 179 h 255"/>
                  <a:gd name="T28" fmla="*/ 75 w 99"/>
                  <a:gd name="T29" fmla="*/ 178 h 255"/>
                  <a:gd name="T30" fmla="*/ 84 w 99"/>
                  <a:gd name="T31" fmla="*/ 158 h 255"/>
                  <a:gd name="T32" fmla="*/ 99 w 99"/>
                  <a:gd name="T33" fmla="*/ 146 h 255"/>
                  <a:gd name="T34" fmla="*/ 99 w 99"/>
                  <a:gd name="T35" fmla="*/ 120 h 255"/>
                  <a:gd name="T36" fmla="*/ 82 w 99"/>
                  <a:gd name="T37" fmla="*/ 111 h 255"/>
                  <a:gd name="T38" fmla="*/ 83 w 99"/>
                  <a:gd name="T39" fmla="*/ 82 h 255"/>
                  <a:gd name="T40" fmla="*/ 67 w 99"/>
                  <a:gd name="T41" fmla="*/ 64 h 255"/>
                  <a:gd name="T42" fmla="*/ 52 w 99"/>
                  <a:gd name="T43" fmla="*/ 58 h 255"/>
                  <a:gd name="T44" fmla="*/ 58 w 99"/>
                  <a:gd name="T45" fmla="*/ 50 h 255"/>
                  <a:gd name="T46" fmla="*/ 63 w 99"/>
                  <a:gd name="T47" fmla="*/ 42 h 255"/>
                  <a:gd name="T48" fmla="*/ 68 w 99"/>
                  <a:gd name="T49" fmla="*/ 35 h 255"/>
                  <a:gd name="T50" fmla="*/ 72 w 99"/>
                  <a:gd name="T51" fmla="*/ 29 h 255"/>
                  <a:gd name="T52" fmla="*/ 78 w 99"/>
                  <a:gd name="T53" fmla="*/ 22 h 255"/>
                  <a:gd name="T54" fmla="*/ 83 w 99"/>
                  <a:gd name="T55" fmla="*/ 15 h 255"/>
                  <a:gd name="T56" fmla="*/ 89 w 99"/>
                  <a:gd name="T57" fmla="*/ 7 h 255"/>
                  <a:gd name="T58" fmla="*/ 95 w 99"/>
                  <a:gd name="T59" fmla="*/ 0 h 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255"/>
                  <a:gd name="T92" fmla="*/ 99 w 99"/>
                  <a:gd name="T93" fmla="*/ 255 h 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255">
                    <a:moveTo>
                      <a:pt x="95" y="0"/>
                    </a:moveTo>
                    <a:lnTo>
                      <a:pt x="70" y="15"/>
                    </a:lnTo>
                    <a:lnTo>
                      <a:pt x="48" y="31"/>
                    </a:lnTo>
                    <a:lnTo>
                      <a:pt x="32" y="52"/>
                    </a:lnTo>
                    <a:lnTo>
                      <a:pt x="20" y="73"/>
                    </a:lnTo>
                    <a:lnTo>
                      <a:pt x="10" y="97"/>
                    </a:lnTo>
                    <a:lnTo>
                      <a:pt x="5" y="124"/>
                    </a:lnTo>
                    <a:lnTo>
                      <a:pt x="1" y="154"/>
                    </a:lnTo>
                    <a:lnTo>
                      <a:pt x="0" y="185"/>
                    </a:lnTo>
                    <a:lnTo>
                      <a:pt x="6" y="220"/>
                    </a:lnTo>
                    <a:lnTo>
                      <a:pt x="20" y="255"/>
                    </a:lnTo>
                    <a:lnTo>
                      <a:pt x="24" y="226"/>
                    </a:lnTo>
                    <a:lnTo>
                      <a:pt x="16" y="174"/>
                    </a:lnTo>
                    <a:lnTo>
                      <a:pt x="41" y="179"/>
                    </a:lnTo>
                    <a:lnTo>
                      <a:pt x="75" y="178"/>
                    </a:lnTo>
                    <a:lnTo>
                      <a:pt x="84" y="158"/>
                    </a:lnTo>
                    <a:lnTo>
                      <a:pt x="99" y="146"/>
                    </a:lnTo>
                    <a:lnTo>
                      <a:pt x="99" y="120"/>
                    </a:lnTo>
                    <a:lnTo>
                      <a:pt x="82" y="111"/>
                    </a:lnTo>
                    <a:lnTo>
                      <a:pt x="83" y="82"/>
                    </a:lnTo>
                    <a:lnTo>
                      <a:pt x="67" y="64"/>
                    </a:lnTo>
                    <a:lnTo>
                      <a:pt x="52" y="58"/>
                    </a:lnTo>
                    <a:lnTo>
                      <a:pt x="58" y="50"/>
                    </a:lnTo>
                    <a:lnTo>
                      <a:pt x="63" y="42"/>
                    </a:lnTo>
                    <a:lnTo>
                      <a:pt x="68" y="35"/>
                    </a:lnTo>
                    <a:lnTo>
                      <a:pt x="72" y="29"/>
                    </a:lnTo>
                    <a:lnTo>
                      <a:pt x="78" y="22"/>
                    </a:lnTo>
                    <a:lnTo>
                      <a:pt x="83" y="15"/>
                    </a:lnTo>
                    <a:lnTo>
                      <a:pt x="89" y="7"/>
                    </a:lnTo>
                    <a:lnTo>
                      <a:pt x="95" y="0"/>
                    </a:lnTo>
                    <a:close/>
                  </a:path>
                </a:pathLst>
              </a:custGeom>
              <a:solidFill>
                <a:srgbClr val="302B26"/>
              </a:solidFill>
              <a:ln w="9525">
                <a:noFill/>
                <a:round/>
                <a:headEnd/>
                <a:tailEnd/>
              </a:ln>
            </p:spPr>
            <p:txBody>
              <a:bodyPr/>
              <a:lstStyle/>
              <a:p>
                <a:endParaRPr lang="en-US"/>
              </a:p>
            </p:txBody>
          </p:sp>
          <p:sp>
            <p:nvSpPr>
              <p:cNvPr id="6203" name="Freeform 46"/>
              <p:cNvSpPr>
                <a:spLocks/>
              </p:cNvSpPr>
              <p:nvPr/>
            </p:nvSpPr>
            <p:spPr bwMode="auto">
              <a:xfrm>
                <a:off x="3606" y="1274"/>
                <a:ext cx="331" cy="463"/>
              </a:xfrm>
              <a:custGeom>
                <a:avLst/>
                <a:gdLst>
                  <a:gd name="T0" fmla="*/ 146 w 331"/>
                  <a:gd name="T1" fmla="*/ 0 h 463"/>
                  <a:gd name="T2" fmla="*/ 331 w 331"/>
                  <a:gd name="T3" fmla="*/ 14 h 463"/>
                  <a:gd name="T4" fmla="*/ 306 w 331"/>
                  <a:gd name="T5" fmla="*/ 18 h 463"/>
                  <a:gd name="T6" fmla="*/ 280 w 331"/>
                  <a:gd name="T7" fmla="*/ 27 h 463"/>
                  <a:gd name="T8" fmla="*/ 256 w 331"/>
                  <a:gd name="T9" fmla="*/ 42 h 463"/>
                  <a:gd name="T10" fmla="*/ 233 w 331"/>
                  <a:gd name="T11" fmla="*/ 61 h 463"/>
                  <a:gd name="T12" fmla="*/ 212 w 331"/>
                  <a:gd name="T13" fmla="*/ 82 h 463"/>
                  <a:gd name="T14" fmla="*/ 193 w 331"/>
                  <a:gd name="T15" fmla="*/ 109 h 463"/>
                  <a:gd name="T16" fmla="*/ 177 w 331"/>
                  <a:gd name="T17" fmla="*/ 137 h 463"/>
                  <a:gd name="T18" fmla="*/ 163 w 331"/>
                  <a:gd name="T19" fmla="*/ 170 h 463"/>
                  <a:gd name="T20" fmla="*/ 154 w 331"/>
                  <a:gd name="T21" fmla="*/ 203 h 463"/>
                  <a:gd name="T22" fmla="*/ 148 w 331"/>
                  <a:gd name="T23" fmla="*/ 238 h 463"/>
                  <a:gd name="T24" fmla="*/ 147 w 331"/>
                  <a:gd name="T25" fmla="*/ 274 h 463"/>
                  <a:gd name="T26" fmla="*/ 150 w 331"/>
                  <a:gd name="T27" fmla="*/ 312 h 463"/>
                  <a:gd name="T28" fmla="*/ 158 w 331"/>
                  <a:gd name="T29" fmla="*/ 351 h 463"/>
                  <a:gd name="T30" fmla="*/ 171 w 331"/>
                  <a:gd name="T31" fmla="*/ 389 h 463"/>
                  <a:gd name="T32" fmla="*/ 191 w 331"/>
                  <a:gd name="T33" fmla="*/ 426 h 463"/>
                  <a:gd name="T34" fmla="*/ 217 w 331"/>
                  <a:gd name="T35" fmla="*/ 463 h 463"/>
                  <a:gd name="T36" fmla="*/ 148 w 331"/>
                  <a:gd name="T37" fmla="*/ 455 h 463"/>
                  <a:gd name="T38" fmla="*/ 74 w 331"/>
                  <a:gd name="T39" fmla="*/ 438 h 463"/>
                  <a:gd name="T40" fmla="*/ 26 w 331"/>
                  <a:gd name="T41" fmla="*/ 391 h 463"/>
                  <a:gd name="T42" fmla="*/ 10 w 331"/>
                  <a:gd name="T43" fmla="*/ 343 h 463"/>
                  <a:gd name="T44" fmla="*/ 0 w 331"/>
                  <a:gd name="T45" fmla="*/ 289 h 463"/>
                  <a:gd name="T46" fmla="*/ 0 w 331"/>
                  <a:gd name="T47" fmla="*/ 231 h 463"/>
                  <a:gd name="T48" fmla="*/ 10 w 331"/>
                  <a:gd name="T49" fmla="*/ 175 h 463"/>
                  <a:gd name="T50" fmla="*/ 27 w 331"/>
                  <a:gd name="T51" fmla="*/ 120 h 463"/>
                  <a:gd name="T52" fmla="*/ 56 w 331"/>
                  <a:gd name="T53" fmla="*/ 70 h 463"/>
                  <a:gd name="T54" fmla="*/ 95 w 331"/>
                  <a:gd name="T55" fmla="*/ 30 h 463"/>
                  <a:gd name="T56" fmla="*/ 146 w 331"/>
                  <a:gd name="T57" fmla="*/ 0 h 4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1"/>
                  <a:gd name="T88" fmla="*/ 0 h 463"/>
                  <a:gd name="T89" fmla="*/ 331 w 331"/>
                  <a:gd name="T90" fmla="*/ 463 h 4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1" h="463">
                    <a:moveTo>
                      <a:pt x="146" y="0"/>
                    </a:moveTo>
                    <a:lnTo>
                      <a:pt x="331" y="14"/>
                    </a:lnTo>
                    <a:lnTo>
                      <a:pt x="306" y="18"/>
                    </a:lnTo>
                    <a:lnTo>
                      <a:pt x="280" y="27"/>
                    </a:lnTo>
                    <a:lnTo>
                      <a:pt x="256" y="42"/>
                    </a:lnTo>
                    <a:lnTo>
                      <a:pt x="233" y="61"/>
                    </a:lnTo>
                    <a:lnTo>
                      <a:pt x="212" y="82"/>
                    </a:lnTo>
                    <a:lnTo>
                      <a:pt x="193" y="109"/>
                    </a:lnTo>
                    <a:lnTo>
                      <a:pt x="177" y="137"/>
                    </a:lnTo>
                    <a:lnTo>
                      <a:pt x="163" y="170"/>
                    </a:lnTo>
                    <a:lnTo>
                      <a:pt x="154" y="203"/>
                    </a:lnTo>
                    <a:lnTo>
                      <a:pt x="148" y="238"/>
                    </a:lnTo>
                    <a:lnTo>
                      <a:pt x="147" y="274"/>
                    </a:lnTo>
                    <a:lnTo>
                      <a:pt x="150" y="312"/>
                    </a:lnTo>
                    <a:lnTo>
                      <a:pt x="158" y="351"/>
                    </a:lnTo>
                    <a:lnTo>
                      <a:pt x="171" y="389"/>
                    </a:lnTo>
                    <a:lnTo>
                      <a:pt x="191" y="426"/>
                    </a:lnTo>
                    <a:lnTo>
                      <a:pt x="217" y="463"/>
                    </a:lnTo>
                    <a:lnTo>
                      <a:pt x="148" y="455"/>
                    </a:lnTo>
                    <a:lnTo>
                      <a:pt x="74" y="438"/>
                    </a:lnTo>
                    <a:lnTo>
                      <a:pt x="26" y="391"/>
                    </a:lnTo>
                    <a:lnTo>
                      <a:pt x="10" y="343"/>
                    </a:lnTo>
                    <a:lnTo>
                      <a:pt x="0" y="289"/>
                    </a:lnTo>
                    <a:lnTo>
                      <a:pt x="0" y="231"/>
                    </a:lnTo>
                    <a:lnTo>
                      <a:pt x="10" y="175"/>
                    </a:lnTo>
                    <a:lnTo>
                      <a:pt x="27" y="120"/>
                    </a:lnTo>
                    <a:lnTo>
                      <a:pt x="56" y="70"/>
                    </a:lnTo>
                    <a:lnTo>
                      <a:pt x="95" y="30"/>
                    </a:lnTo>
                    <a:lnTo>
                      <a:pt x="146" y="0"/>
                    </a:lnTo>
                    <a:close/>
                  </a:path>
                </a:pathLst>
              </a:custGeom>
              <a:solidFill>
                <a:srgbClr val="332616"/>
              </a:solidFill>
              <a:ln w="9525">
                <a:noFill/>
                <a:round/>
                <a:headEnd/>
                <a:tailEnd/>
              </a:ln>
            </p:spPr>
            <p:txBody>
              <a:bodyPr/>
              <a:lstStyle/>
              <a:p>
                <a:endParaRPr lang="en-US"/>
              </a:p>
            </p:txBody>
          </p:sp>
          <p:sp>
            <p:nvSpPr>
              <p:cNvPr id="6204" name="Freeform 47"/>
              <p:cNvSpPr>
                <a:spLocks/>
              </p:cNvSpPr>
              <p:nvPr/>
            </p:nvSpPr>
            <p:spPr bwMode="auto">
              <a:xfrm>
                <a:off x="1687" y="1383"/>
                <a:ext cx="1997" cy="581"/>
              </a:xfrm>
              <a:custGeom>
                <a:avLst/>
                <a:gdLst>
                  <a:gd name="T0" fmla="*/ 247 w 1997"/>
                  <a:gd name="T1" fmla="*/ 233 h 581"/>
                  <a:gd name="T2" fmla="*/ 211 w 1997"/>
                  <a:gd name="T3" fmla="*/ 294 h 581"/>
                  <a:gd name="T4" fmla="*/ 169 w 1997"/>
                  <a:gd name="T5" fmla="*/ 317 h 581"/>
                  <a:gd name="T6" fmla="*/ 133 w 1997"/>
                  <a:gd name="T7" fmla="*/ 337 h 581"/>
                  <a:gd name="T8" fmla="*/ 101 w 1997"/>
                  <a:gd name="T9" fmla="*/ 360 h 581"/>
                  <a:gd name="T10" fmla="*/ 74 w 1997"/>
                  <a:gd name="T11" fmla="*/ 385 h 581"/>
                  <a:gd name="T12" fmla="*/ 51 w 1997"/>
                  <a:gd name="T13" fmla="*/ 414 h 581"/>
                  <a:gd name="T14" fmla="*/ 29 w 1997"/>
                  <a:gd name="T15" fmla="*/ 450 h 581"/>
                  <a:gd name="T16" fmla="*/ 12 w 1997"/>
                  <a:gd name="T17" fmla="*/ 495 h 581"/>
                  <a:gd name="T18" fmla="*/ 0 w 1997"/>
                  <a:gd name="T19" fmla="*/ 536 h 581"/>
                  <a:gd name="T20" fmla="*/ 28 w 1997"/>
                  <a:gd name="T21" fmla="*/ 499 h 581"/>
                  <a:gd name="T22" fmla="*/ 152 w 1997"/>
                  <a:gd name="T23" fmla="*/ 575 h 581"/>
                  <a:gd name="T24" fmla="*/ 234 w 1997"/>
                  <a:gd name="T25" fmla="*/ 581 h 581"/>
                  <a:gd name="T26" fmla="*/ 224 w 1997"/>
                  <a:gd name="T27" fmla="*/ 520 h 581"/>
                  <a:gd name="T28" fmla="*/ 312 w 1997"/>
                  <a:gd name="T29" fmla="*/ 457 h 581"/>
                  <a:gd name="T30" fmla="*/ 355 w 1997"/>
                  <a:gd name="T31" fmla="*/ 429 h 581"/>
                  <a:gd name="T32" fmla="*/ 395 w 1997"/>
                  <a:gd name="T33" fmla="*/ 407 h 581"/>
                  <a:gd name="T34" fmla="*/ 434 w 1997"/>
                  <a:gd name="T35" fmla="*/ 393 h 581"/>
                  <a:gd name="T36" fmla="*/ 473 w 1997"/>
                  <a:gd name="T37" fmla="*/ 380 h 581"/>
                  <a:gd name="T38" fmla="*/ 512 w 1997"/>
                  <a:gd name="T39" fmla="*/ 372 h 581"/>
                  <a:gd name="T40" fmla="*/ 555 w 1997"/>
                  <a:gd name="T41" fmla="*/ 367 h 581"/>
                  <a:gd name="T42" fmla="*/ 601 w 1997"/>
                  <a:gd name="T43" fmla="*/ 362 h 581"/>
                  <a:gd name="T44" fmla="*/ 653 w 1997"/>
                  <a:gd name="T45" fmla="*/ 356 h 581"/>
                  <a:gd name="T46" fmla="*/ 1120 w 1997"/>
                  <a:gd name="T47" fmla="*/ 266 h 581"/>
                  <a:gd name="T48" fmla="*/ 1205 w 1997"/>
                  <a:gd name="T49" fmla="*/ 255 h 581"/>
                  <a:gd name="T50" fmla="*/ 1290 w 1997"/>
                  <a:gd name="T51" fmla="*/ 243 h 581"/>
                  <a:gd name="T52" fmla="*/ 1375 w 1997"/>
                  <a:gd name="T53" fmla="*/ 231 h 581"/>
                  <a:gd name="T54" fmla="*/ 1459 w 1997"/>
                  <a:gd name="T55" fmla="*/ 216 h 581"/>
                  <a:gd name="T56" fmla="*/ 1544 w 1997"/>
                  <a:gd name="T57" fmla="*/ 202 h 581"/>
                  <a:gd name="T58" fmla="*/ 1629 w 1997"/>
                  <a:gd name="T59" fmla="*/ 186 h 581"/>
                  <a:gd name="T60" fmla="*/ 1712 w 1997"/>
                  <a:gd name="T61" fmla="*/ 167 h 581"/>
                  <a:gd name="T62" fmla="*/ 1794 w 1997"/>
                  <a:gd name="T63" fmla="*/ 147 h 581"/>
                  <a:gd name="T64" fmla="*/ 1858 w 1997"/>
                  <a:gd name="T65" fmla="*/ 121 h 581"/>
                  <a:gd name="T66" fmla="*/ 1914 w 1997"/>
                  <a:gd name="T67" fmla="*/ 93 h 581"/>
                  <a:gd name="T68" fmla="*/ 1962 w 1997"/>
                  <a:gd name="T69" fmla="*/ 55 h 581"/>
                  <a:gd name="T70" fmla="*/ 1997 w 1997"/>
                  <a:gd name="T71" fmla="*/ 0 h 581"/>
                  <a:gd name="T72" fmla="*/ 1884 w 1997"/>
                  <a:gd name="T73" fmla="*/ 19 h 581"/>
                  <a:gd name="T74" fmla="*/ 1870 w 1997"/>
                  <a:gd name="T75" fmla="*/ 44 h 581"/>
                  <a:gd name="T76" fmla="*/ 1848 w 1997"/>
                  <a:gd name="T77" fmla="*/ 63 h 581"/>
                  <a:gd name="T78" fmla="*/ 1821 w 1997"/>
                  <a:gd name="T79" fmla="*/ 79 h 581"/>
                  <a:gd name="T80" fmla="*/ 1741 w 1997"/>
                  <a:gd name="T81" fmla="*/ 70 h 581"/>
                  <a:gd name="T82" fmla="*/ 586 w 1997"/>
                  <a:gd name="T83" fmla="*/ 297 h 581"/>
                  <a:gd name="T84" fmla="*/ 508 w 1997"/>
                  <a:gd name="T85" fmla="*/ 282 h 581"/>
                  <a:gd name="T86" fmla="*/ 458 w 1997"/>
                  <a:gd name="T87" fmla="*/ 278 h 581"/>
                  <a:gd name="T88" fmla="*/ 419 w 1997"/>
                  <a:gd name="T89" fmla="*/ 266 h 581"/>
                  <a:gd name="T90" fmla="*/ 410 w 1997"/>
                  <a:gd name="T91" fmla="*/ 238 h 58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97"/>
                  <a:gd name="T139" fmla="*/ 0 h 581"/>
                  <a:gd name="T140" fmla="*/ 1997 w 1997"/>
                  <a:gd name="T141" fmla="*/ 581 h 58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97" h="581">
                    <a:moveTo>
                      <a:pt x="423" y="216"/>
                    </a:moveTo>
                    <a:lnTo>
                      <a:pt x="247" y="233"/>
                    </a:lnTo>
                    <a:lnTo>
                      <a:pt x="235" y="282"/>
                    </a:lnTo>
                    <a:lnTo>
                      <a:pt x="211" y="294"/>
                    </a:lnTo>
                    <a:lnTo>
                      <a:pt x="189" y="307"/>
                    </a:lnTo>
                    <a:lnTo>
                      <a:pt x="169" y="317"/>
                    </a:lnTo>
                    <a:lnTo>
                      <a:pt x="150" y="328"/>
                    </a:lnTo>
                    <a:lnTo>
                      <a:pt x="133" y="337"/>
                    </a:lnTo>
                    <a:lnTo>
                      <a:pt x="115" y="348"/>
                    </a:lnTo>
                    <a:lnTo>
                      <a:pt x="101" y="360"/>
                    </a:lnTo>
                    <a:lnTo>
                      <a:pt x="87" y="372"/>
                    </a:lnTo>
                    <a:lnTo>
                      <a:pt x="74" y="385"/>
                    </a:lnTo>
                    <a:lnTo>
                      <a:pt x="62" y="399"/>
                    </a:lnTo>
                    <a:lnTo>
                      <a:pt x="51" y="414"/>
                    </a:lnTo>
                    <a:lnTo>
                      <a:pt x="40" y="432"/>
                    </a:lnTo>
                    <a:lnTo>
                      <a:pt x="29" y="450"/>
                    </a:lnTo>
                    <a:lnTo>
                      <a:pt x="21" y="471"/>
                    </a:lnTo>
                    <a:lnTo>
                      <a:pt x="12" y="495"/>
                    </a:lnTo>
                    <a:lnTo>
                      <a:pt x="4" y="520"/>
                    </a:lnTo>
                    <a:lnTo>
                      <a:pt x="0" y="536"/>
                    </a:lnTo>
                    <a:lnTo>
                      <a:pt x="18" y="540"/>
                    </a:lnTo>
                    <a:lnTo>
                      <a:pt x="28" y="499"/>
                    </a:lnTo>
                    <a:lnTo>
                      <a:pt x="165" y="527"/>
                    </a:lnTo>
                    <a:lnTo>
                      <a:pt x="152" y="575"/>
                    </a:lnTo>
                    <a:lnTo>
                      <a:pt x="170" y="581"/>
                    </a:lnTo>
                    <a:lnTo>
                      <a:pt x="234" y="581"/>
                    </a:lnTo>
                    <a:lnTo>
                      <a:pt x="275" y="571"/>
                    </a:lnTo>
                    <a:lnTo>
                      <a:pt x="224" y="520"/>
                    </a:lnTo>
                    <a:lnTo>
                      <a:pt x="228" y="501"/>
                    </a:lnTo>
                    <a:lnTo>
                      <a:pt x="312" y="457"/>
                    </a:lnTo>
                    <a:lnTo>
                      <a:pt x="333" y="442"/>
                    </a:lnTo>
                    <a:lnTo>
                      <a:pt x="355" y="429"/>
                    </a:lnTo>
                    <a:lnTo>
                      <a:pt x="375" y="418"/>
                    </a:lnTo>
                    <a:lnTo>
                      <a:pt x="395" y="407"/>
                    </a:lnTo>
                    <a:lnTo>
                      <a:pt x="414" y="399"/>
                    </a:lnTo>
                    <a:lnTo>
                      <a:pt x="434" y="393"/>
                    </a:lnTo>
                    <a:lnTo>
                      <a:pt x="453" y="386"/>
                    </a:lnTo>
                    <a:lnTo>
                      <a:pt x="473" y="380"/>
                    </a:lnTo>
                    <a:lnTo>
                      <a:pt x="492" y="376"/>
                    </a:lnTo>
                    <a:lnTo>
                      <a:pt x="512" y="372"/>
                    </a:lnTo>
                    <a:lnTo>
                      <a:pt x="534" y="370"/>
                    </a:lnTo>
                    <a:lnTo>
                      <a:pt x="555" y="367"/>
                    </a:lnTo>
                    <a:lnTo>
                      <a:pt x="578" y="364"/>
                    </a:lnTo>
                    <a:lnTo>
                      <a:pt x="601" y="362"/>
                    </a:lnTo>
                    <a:lnTo>
                      <a:pt x="627" y="359"/>
                    </a:lnTo>
                    <a:lnTo>
                      <a:pt x="653" y="356"/>
                    </a:lnTo>
                    <a:lnTo>
                      <a:pt x="731" y="342"/>
                    </a:lnTo>
                    <a:lnTo>
                      <a:pt x="1120" y="266"/>
                    </a:lnTo>
                    <a:lnTo>
                      <a:pt x="1162" y="261"/>
                    </a:lnTo>
                    <a:lnTo>
                      <a:pt x="1205" y="255"/>
                    </a:lnTo>
                    <a:lnTo>
                      <a:pt x="1247" y="249"/>
                    </a:lnTo>
                    <a:lnTo>
                      <a:pt x="1290" y="243"/>
                    </a:lnTo>
                    <a:lnTo>
                      <a:pt x="1333" y="237"/>
                    </a:lnTo>
                    <a:lnTo>
                      <a:pt x="1375" y="231"/>
                    </a:lnTo>
                    <a:lnTo>
                      <a:pt x="1418" y="225"/>
                    </a:lnTo>
                    <a:lnTo>
                      <a:pt x="1459" y="216"/>
                    </a:lnTo>
                    <a:lnTo>
                      <a:pt x="1502" y="210"/>
                    </a:lnTo>
                    <a:lnTo>
                      <a:pt x="1544" y="202"/>
                    </a:lnTo>
                    <a:lnTo>
                      <a:pt x="1587" y="194"/>
                    </a:lnTo>
                    <a:lnTo>
                      <a:pt x="1629" y="186"/>
                    </a:lnTo>
                    <a:lnTo>
                      <a:pt x="1671" y="176"/>
                    </a:lnTo>
                    <a:lnTo>
                      <a:pt x="1712" y="167"/>
                    </a:lnTo>
                    <a:lnTo>
                      <a:pt x="1754" y="157"/>
                    </a:lnTo>
                    <a:lnTo>
                      <a:pt x="1794" y="147"/>
                    </a:lnTo>
                    <a:lnTo>
                      <a:pt x="1827" y="133"/>
                    </a:lnTo>
                    <a:lnTo>
                      <a:pt x="1858" y="121"/>
                    </a:lnTo>
                    <a:lnTo>
                      <a:pt x="1887" y="108"/>
                    </a:lnTo>
                    <a:lnTo>
                      <a:pt x="1914" y="93"/>
                    </a:lnTo>
                    <a:lnTo>
                      <a:pt x="1940" y="77"/>
                    </a:lnTo>
                    <a:lnTo>
                      <a:pt x="1962" y="55"/>
                    </a:lnTo>
                    <a:lnTo>
                      <a:pt x="1981" y="31"/>
                    </a:lnTo>
                    <a:lnTo>
                      <a:pt x="1997" y="0"/>
                    </a:lnTo>
                    <a:lnTo>
                      <a:pt x="1891" y="1"/>
                    </a:lnTo>
                    <a:lnTo>
                      <a:pt x="1884" y="19"/>
                    </a:lnTo>
                    <a:lnTo>
                      <a:pt x="1878" y="34"/>
                    </a:lnTo>
                    <a:lnTo>
                      <a:pt x="1870" y="44"/>
                    </a:lnTo>
                    <a:lnTo>
                      <a:pt x="1860" y="55"/>
                    </a:lnTo>
                    <a:lnTo>
                      <a:pt x="1848" y="63"/>
                    </a:lnTo>
                    <a:lnTo>
                      <a:pt x="1836" y="71"/>
                    </a:lnTo>
                    <a:lnTo>
                      <a:pt x="1821" y="79"/>
                    </a:lnTo>
                    <a:lnTo>
                      <a:pt x="1805" y="89"/>
                    </a:lnTo>
                    <a:lnTo>
                      <a:pt x="1741" y="70"/>
                    </a:lnTo>
                    <a:lnTo>
                      <a:pt x="624" y="286"/>
                    </a:lnTo>
                    <a:lnTo>
                      <a:pt x="586" y="297"/>
                    </a:lnTo>
                    <a:lnTo>
                      <a:pt x="530" y="282"/>
                    </a:lnTo>
                    <a:lnTo>
                      <a:pt x="508" y="282"/>
                    </a:lnTo>
                    <a:lnTo>
                      <a:pt x="483" y="281"/>
                    </a:lnTo>
                    <a:lnTo>
                      <a:pt x="458" y="278"/>
                    </a:lnTo>
                    <a:lnTo>
                      <a:pt x="437" y="274"/>
                    </a:lnTo>
                    <a:lnTo>
                      <a:pt x="419" y="266"/>
                    </a:lnTo>
                    <a:lnTo>
                      <a:pt x="410" y="254"/>
                    </a:lnTo>
                    <a:lnTo>
                      <a:pt x="410" y="238"/>
                    </a:lnTo>
                    <a:lnTo>
                      <a:pt x="423" y="216"/>
                    </a:lnTo>
                    <a:close/>
                  </a:path>
                </a:pathLst>
              </a:custGeom>
              <a:solidFill>
                <a:srgbClr val="FFD370"/>
              </a:solidFill>
              <a:ln w="9525">
                <a:noFill/>
                <a:round/>
                <a:headEnd/>
                <a:tailEnd/>
              </a:ln>
            </p:spPr>
            <p:txBody>
              <a:bodyPr/>
              <a:lstStyle/>
              <a:p>
                <a:endParaRPr lang="en-US"/>
              </a:p>
            </p:txBody>
          </p:sp>
          <p:sp>
            <p:nvSpPr>
              <p:cNvPr id="6205" name="Freeform 48"/>
              <p:cNvSpPr>
                <a:spLocks/>
              </p:cNvSpPr>
              <p:nvPr/>
            </p:nvSpPr>
            <p:spPr bwMode="auto">
              <a:xfrm>
                <a:off x="2896" y="1383"/>
                <a:ext cx="790" cy="476"/>
              </a:xfrm>
              <a:custGeom>
                <a:avLst/>
                <a:gdLst>
                  <a:gd name="T0" fmla="*/ 89 w 790"/>
                  <a:gd name="T1" fmla="*/ 229 h 476"/>
                  <a:gd name="T2" fmla="*/ 497 w 790"/>
                  <a:gd name="T3" fmla="*/ 165 h 476"/>
                  <a:gd name="T4" fmla="*/ 514 w 790"/>
                  <a:gd name="T5" fmla="*/ 161 h 476"/>
                  <a:gd name="T6" fmla="*/ 532 w 790"/>
                  <a:gd name="T7" fmla="*/ 156 h 476"/>
                  <a:gd name="T8" fmla="*/ 549 w 790"/>
                  <a:gd name="T9" fmla="*/ 152 h 476"/>
                  <a:gd name="T10" fmla="*/ 565 w 790"/>
                  <a:gd name="T11" fmla="*/ 147 h 476"/>
                  <a:gd name="T12" fmla="*/ 581 w 790"/>
                  <a:gd name="T13" fmla="*/ 141 h 476"/>
                  <a:gd name="T14" fmla="*/ 597 w 790"/>
                  <a:gd name="T15" fmla="*/ 136 h 476"/>
                  <a:gd name="T16" fmla="*/ 614 w 790"/>
                  <a:gd name="T17" fmla="*/ 130 h 476"/>
                  <a:gd name="T18" fmla="*/ 628 w 790"/>
                  <a:gd name="T19" fmla="*/ 124 h 476"/>
                  <a:gd name="T20" fmla="*/ 643 w 790"/>
                  <a:gd name="T21" fmla="*/ 117 h 476"/>
                  <a:gd name="T22" fmla="*/ 658 w 790"/>
                  <a:gd name="T23" fmla="*/ 110 h 476"/>
                  <a:gd name="T24" fmla="*/ 673 w 790"/>
                  <a:gd name="T25" fmla="*/ 102 h 476"/>
                  <a:gd name="T26" fmla="*/ 688 w 790"/>
                  <a:gd name="T27" fmla="*/ 94 h 476"/>
                  <a:gd name="T28" fmla="*/ 702 w 790"/>
                  <a:gd name="T29" fmla="*/ 85 h 476"/>
                  <a:gd name="T30" fmla="*/ 717 w 790"/>
                  <a:gd name="T31" fmla="*/ 75 h 476"/>
                  <a:gd name="T32" fmla="*/ 732 w 790"/>
                  <a:gd name="T33" fmla="*/ 65 h 476"/>
                  <a:gd name="T34" fmla="*/ 747 w 790"/>
                  <a:gd name="T35" fmla="*/ 54 h 476"/>
                  <a:gd name="T36" fmla="*/ 790 w 790"/>
                  <a:gd name="T37" fmla="*/ 0 h 476"/>
                  <a:gd name="T38" fmla="*/ 771 w 790"/>
                  <a:gd name="T39" fmla="*/ 57 h 476"/>
                  <a:gd name="T40" fmla="*/ 771 w 790"/>
                  <a:gd name="T41" fmla="*/ 93 h 476"/>
                  <a:gd name="T42" fmla="*/ 771 w 790"/>
                  <a:gd name="T43" fmla="*/ 311 h 476"/>
                  <a:gd name="T44" fmla="*/ 712 w 790"/>
                  <a:gd name="T45" fmla="*/ 328 h 476"/>
                  <a:gd name="T46" fmla="*/ 655 w 790"/>
                  <a:gd name="T47" fmla="*/ 344 h 476"/>
                  <a:gd name="T48" fmla="*/ 600 w 790"/>
                  <a:gd name="T49" fmla="*/ 359 h 476"/>
                  <a:gd name="T50" fmla="*/ 546 w 790"/>
                  <a:gd name="T51" fmla="*/ 372 h 476"/>
                  <a:gd name="T52" fmla="*/ 495 w 790"/>
                  <a:gd name="T53" fmla="*/ 383 h 476"/>
                  <a:gd name="T54" fmla="*/ 445 w 790"/>
                  <a:gd name="T55" fmla="*/ 394 h 476"/>
                  <a:gd name="T56" fmla="*/ 397 w 790"/>
                  <a:gd name="T57" fmla="*/ 403 h 476"/>
                  <a:gd name="T58" fmla="*/ 350 w 790"/>
                  <a:gd name="T59" fmla="*/ 411 h 476"/>
                  <a:gd name="T60" fmla="*/ 304 w 790"/>
                  <a:gd name="T61" fmla="*/ 419 h 476"/>
                  <a:gd name="T62" fmla="*/ 258 w 790"/>
                  <a:gd name="T63" fmla="*/ 428 h 476"/>
                  <a:gd name="T64" fmla="*/ 214 w 790"/>
                  <a:gd name="T65" fmla="*/ 434 h 476"/>
                  <a:gd name="T66" fmla="*/ 171 w 790"/>
                  <a:gd name="T67" fmla="*/ 442 h 476"/>
                  <a:gd name="T68" fmla="*/ 128 w 790"/>
                  <a:gd name="T69" fmla="*/ 449 h 476"/>
                  <a:gd name="T70" fmla="*/ 85 w 790"/>
                  <a:gd name="T71" fmla="*/ 457 h 476"/>
                  <a:gd name="T72" fmla="*/ 42 w 790"/>
                  <a:gd name="T73" fmla="*/ 467 h 476"/>
                  <a:gd name="T74" fmla="*/ 0 w 790"/>
                  <a:gd name="T75" fmla="*/ 476 h 476"/>
                  <a:gd name="T76" fmla="*/ 12 w 790"/>
                  <a:gd name="T77" fmla="*/ 442 h 476"/>
                  <a:gd name="T78" fmla="*/ 105 w 790"/>
                  <a:gd name="T79" fmla="*/ 430 h 476"/>
                  <a:gd name="T80" fmla="*/ 135 w 790"/>
                  <a:gd name="T81" fmla="*/ 425 h 476"/>
                  <a:gd name="T82" fmla="*/ 164 w 790"/>
                  <a:gd name="T83" fmla="*/ 418 h 476"/>
                  <a:gd name="T84" fmla="*/ 192 w 790"/>
                  <a:gd name="T85" fmla="*/ 413 h 476"/>
                  <a:gd name="T86" fmla="*/ 222 w 790"/>
                  <a:gd name="T87" fmla="*/ 406 h 476"/>
                  <a:gd name="T88" fmla="*/ 252 w 790"/>
                  <a:gd name="T89" fmla="*/ 401 h 476"/>
                  <a:gd name="T90" fmla="*/ 281 w 790"/>
                  <a:gd name="T91" fmla="*/ 394 h 476"/>
                  <a:gd name="T92" fmla="*/ 310 w 790"/>
                  <a:gd name="T93" fmla="*/ 389 h 476"/>
                  <a:gd name="T94" fmla="*/ 339 w 790"/>
                  <a:gd name="T95" fmla="*/ 382 h 476"/>
                  <a:gd name="T96" fmla="*/ 369 w 790"/>
                  <a:gd name="T97" fmla="*/ 376 h 476"/>
                  <a:gd name="T98" fmla="*/ 398 w 790"/>
                  <a:gd name="T99" fmla="*/ 370 h 476"/>
                  <a:gd name="T100" fmla="*/ 427 w 790"/>
                  <a:gd name="T101" fmla="*/ 364 h 476"/>
                  <a:gd name="T102" fmla="*/ 456 w 790"/>
                  <a:gd name="T103" fmla="*/ 358 h 476"/>
                  <a:gd name="T104" fmla="*/ 486 w 790"/>
                  <a:gd name="T105" fmla="*/ 352 h 476"/>
                  <a:gd name="T106" fmla="*/ 515 w 790"/>
                  <a:gd name="T107" fmla="*/ 346 h 476"/>
                  <a:gd name="T108" fmla="*/ 544 w 790"/>
                  <a:gd name="T109" fmla="*/ 340 h 476"/>
                  <a:gd name="T110" fmla="*/ 573 w 790"/>
                  <a:gd name="T111" fmla="*/ 335 h 476"/>
                  <a:gd name="T112" fmla="*/ 706 w 790"/>
                  <a:gd name="T113" fmla="*/ 300 h 476"/>
                  <a:gd name="T114" fmla="*/ 731 w 790"/>
                  <a:gd name="T115" fmla="*/ 277 h 476"/>
                  <a:gd name="T116" fmla="*/ 731 w 790"/>
                  <a:gd name="T117" fmla="*/ 152 h 476"/>
                  <a:gd name="T118" fmla="*/ 3 w 790"/>
                  <a:gd name="T119" fmla="*/ 276 h 476"/>
                  <a:gd name="T120" fmla="*/ 3 w 790"/>
                  <a:gd name="T121" fmla="*/ 243 h 476"/>
                  <a:gd name="T122" fmla="*/ 89 w 790"/>
                  <a:gd name="T123" fmla="*/ 229 h 4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90"/>
                  <a:gd name="T187" fmla="*/ 0 h 476"/>
                  <a:gd name="T188" fmla="*/ 790 w 790"/>
                  <a:gd name="T189" fmla="*/ 476 h 47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90" h="476">
                    <a:moveTo>
                      <a:pt x="89" y="229"/>
                    </a:moveTo>
                    <a:lnTo>
                      <a:pt x="497" y="165"/>
                    </a:lnTo>
                    <a:lnTo>
                      <a:pt x="514" y="161"/>
                    </a:lnTo>
                    <a:lnTo>
                      <a:pt x="532" y="156"/>
                    </a:lnTo>
                    <a:lnTo>
                      <a:pt x="549" y="152"/>
                    </a:lnTo>
                    <a:lnTo>
                      <a:pt x="565" y="147"/>
                    </a:lnTo>
                    <a:lnTo>
                      <a:pt x="581" y="141"/>
                    </a:lnTo>
                    <a:lnTo>
                      <a:pt x="597" y="136"/>
                    </a:lnTo>
                    <a:lnTo>
                      <a:pt x="614" y="130"/>
                    </a:lnTo>
                    <a:lnTo>
                      <a:pt x="628" y="124"/>
                    </a:lnTo>
                    <a:lnTo>
                      <a:pt x="643" y="117"/>
                    </a:lnTo>
                    <a:lnTo>
                      <a:pt x="658" y="110"/>
                    </a:lnTo>
                    <a:lnTo>
                      <a:pt x="673" y="102"/>
                    </a:lnTo>
                    <a:lnTo>
                      <a:pt x="688" y="94"/>
                    </a:lnTo>
                    <a:lnTo>
                      <a:pt x="702" y="85"/>
                    </a:lnTo>
                    <a:lnTo>
                      <a:pt x="717" y="75"/>
                    </a:lnTo>
                    <a:lnTo>
                      <a:pt x="732" y="65"/>
                    </a:lnTo>
                    <a:lnTo>
                      <a:pt x="747" y="54"/>
                    </a:lnTo>
                    <a:lnTo>
                      <a:pt x="790" y="0"/>
                    </a:lnTo>
                    <a:lnTo>
                      <a:pt x="771" y="57"/>
                    </a:lnTo>
                    <a:lnTo>
                      <a:pt x="771" y="93"/>
                    </a:lnTo>
                    <a:lnTo>
                      <a:pt x="771" y="311"/>
                    </a:lnTo>
                    <a:lnTo>
                      <a:pt x="712" y="328"/>
                    </a:lnTo>
                    <a:lnTo>
                      <a:pt x="655" y="344"/>
                    </a:lnTo>
                    <a:lnTo>
                      <a:pt x="600" y="359"/>
                    </a:lnTo>
                    <a:lnTo>
                      <a:pt x="546" y="372"/>
                    </a:lnTo>
                    <a:lnTo>
                      <a:pt x="495" y="383"/>
                    </a:lnTo>
                    <a:lnTo>
                      <a:pt x="445" y="394"/>
                    </a:lnTo>
                    <a:lnTo>
                      <a:pt x="397" y="403"/>
                    </a:lnTo>
                    <a:lnTo>
                      <a:pt x="350" y="411"/>
                    </a:lnTo>
                    <a:lnTo>
                      <a:pt x="304" y="419"/>
                    </a:lnTo>
                    <a:lnTo>
                      <a:pt x="258" y="428"/>
                    </a:lnTo>
                    <a:lnTo>
                      <a:pt x="214" y="434"/>
                    </a:lnTo>
                    <a:lnTo>
                      <a:pt x="171" y="442"/>
                    </a:lnTo>
                    <a:lnTo>
                      <a:pt x="128" y="449"/>
                    </a:lnTo>
                    <a:lnTo>
                      <a:pt x="85" y="457"/>
                    </a:lnTo>
                    <a:lnTo>
                      <a:pt x="42" y="467"/>
                    </a:lnTo>
                    <a:lnTo>
                      <a:pt x="0" y="476"/>
                    </a:lnTo>
                    <a:lnTo>
                      <a:pt x="12" y="442"/>
                    </a:lnTo>
                    <a:lnTo>
                      <a:pt x="105" y="430"/>
                    </a:lnTo>
                    <a:lnTo>
                      <a:pt x="135" y="425"/>
                    </a:lnTo>
                    <a:lnTo>
                      <a:pt x="164" y="418"/>
                    </a:lnTo>
                    <a:lnTo>
                      <a:pt x="192" y="413"/>
                    </a:lnTo>
                    <a:lnTo>
                      <a:pt x="222" y="406"/>
                    </a:lnTo>
                    <a:lnTo>
                      <a:pt x="252" y="401"/>
                    </a:lnTo>
                    <a:lnTo>
                      <a:pt x="281" y="394"/>
                    </a:lnTo>
                    <a:lnTo>
                      <a:pt x="310" y="389"/>
                    </a:lnTo>
                    <a:lnTo>
                      <a:pt x="339" y="382"/>
                    </a:lnTo>
                    <a:lnTo>
                      <a:pt x="369" y="376"/>
                    </a:lnTo>
                    <a:lnTo>
                      <a:pt x="398" y="370"/>
                    </a:lnTo>
                    <a:lnTo>
                      <a:pt x="427" y="364"/>
                    </a:lnTo>
                    <a:lnTo>
                      <a:pt x="456" y="358"/>
                    </a:lnTo>
                    <a:lnTo>
                      <a:pt x="486" y="352"/>
                    </a:lnTo>
                    <a:lnTo>
                      <a:pt x="515" y="346"/>
                    </a:lnTo>
                    <a:lnTo>
                      <a:pt x="544" y="340"/>
                    </a:lnTo>
                    <a:lnTo>
                      <a:pt x="573" y="335"/>
                    </a:lnTo>
                    <a:lnTo>
                      <a:pt x="706" y="300"/>
                    </a:lnTo>
                    <a:lnTo>
                      <a:pt x="731" y="277"/>
                    </a:lnTo>
                    <a:lnTo>
                      <a:pt x="731" y="152"/>
                    </a:lnTo>
                    <a:lnTo>
                      <a:pt x="3" y="276"/>
                    </a:lnTo>
                    <a:lnTo>
                      <a:pt x="3" y="243"/>
                    </a:lnTo>
                    <a:lnTo>
                      <a:pt x="89" y="229"/>
                    </a:lnTo>
                    <a:close/>
                  </a:path>
                </a:pathLst>
              </a:custGeom>
              <a:solidFill>
                <a:srgbClr val="B76602"/>
              </a:solidFill>
              <a:ln w="9525">
                <a:noFill/>
                <a:round/>
                <a:headEnd/>
                <a:tailEnd/>
              </a:ln>
            </p:spPr>
            <p:txBody>
              <a:bodyPr/>
              <a:lstStyle/>
              <a:p>
                <a:endParaRPr lang="en-US"/>
              </a:p>
            </p:txBody>
          </p:sp>
          <p:sp>
            <p:nvSpPr>
              <p:cNvPr id="6206" name="Freeform 49"/>
              <p:cNvSpPr>
                <a:spLocks/>
              </p:cNvSpPr>
              <p:nvPr/>
            </p:nvSpPr>
            <p:spPr bwMode="auto">
              <a:xfrm>
                <a:off x="2739" y="1602"/>
                <a:ext cx="223" cy="335"/>
              </a:xfrm>
              <a:custGeom>
                <a:avLst/>
                <a:gdLst>
                  <a:gd name="T0" fmla="*/ 113 w 223"/>
                  <a:gd name="T1" fmla="*/ 0 h 335"/>
                  <a:gd name="T2" fmla="*/ 134 w 223"/>
                  <a:gd name="T3" fmla="*/ 4 h 335"/>
                  <a:gd name="T4" fmla="*/ 156 w 223"/>
                  <a:gd name="T5" fmla="*/ 14 h 335"/>
                  <a:gd name="T6" fmla="*/ 175 w 223"/>
                  <a:gd name="T7" fmla="*/ 28 h 335"/>
                  <a:gd name="T8" fmla="*/ 191 w 223"/>
                  <a:gd name="T9" fmla="*/ 50 h 335"/>
                  <a:gd name="T10" fmla="*/ 204 w 223"/>
                  <a:gd name="T11" fmla="*/ 74 h 335"/>
                  <a:gd name="T12" fmla="*/ 215 w 223"/>
                  <a:gd name="T13" fmla="*/ 102 h 335"/>
                  <a:gd name="T14" fmla="*/ 220 w 223"/>
                  <a:gd name="T15" fmla="*/ 135 h 335"/>
                  <a:gd name="T16" fmla="*/ 223 w 223"/>
                  <a:gd name="T17" fmla="*/ 168 h 335"/>
                  <a:gd name="T18" fmla="*/ 220 w 223"/>
                  <a:gd name="T19" fmla="*/ 202 h 335"/>
                  <a:gd name="T20" fmla="*/ 214 w 223"/>
                  <a:gd name="T21" fmla="*/ 233 h 335"/>
                  <a:gd name="T22" fmla="*/ 203 w 223"/>
                  <a:gd name="T23" fmla="*/ 261 h 335"/>
                  <a:gd name="T24" fmla="*/ 188 w 223"/>
                  <a:gd name="T25" fmla="*/ 285 h 335"/>
                  <a:gd name="T26" fmla="*/ 172 w 223"/>
                  <a:gd name="T27" fmla="*/ 307 h 335"/>
                  <a:gd name="T28" fmla="*/ 153 w 223"/>
                  <a:gd name="T29" fmla="*/ 321 h 335"/>
                  <a:gd name="T30" fmla="*/ 132 w 223"/>
                  <a:gd name="T31" fmla="*/ 331 h 335"/>
                  <a:gd name="T32" fmla="*/ 109 w 223"/>
                  <a:gd name="T33" fmla="*/ 335 h 335"/>
                  <a:gd name="T34" fmla="*/ 87 w 223"/>
                  <a:gd name="T35" fmla="*/ 331 h 335"/>
                  <a:gd name="T36" fmla="*/ 66 w 223"/>
                  <a:gd name="T37" fmla="*/ 321 h 335"/>
                  <a:gd name="T38" fmla="*/ 47 w 223"/>
                  <a:gd name="T39" fmla="*/ 305 h 335"/>
                  <a:gd name="T40" fmla="*/ 31 w 223"/>
                  <a:gd name="T41" fmla="*/ 284 h 335"/>
                  <a:gd name="T42" fmla="*/ 17 w 223"/>
                  <a:gd name="T43" fmla="*/ 260 h 335"/>
                  <a:gd name="T44" fmla="*/ 8 w 223"/>
                  <a:gd name="T45" fmla="*/ 231 h 335"/>
                  <a:gd name="T46" fmla="*/ 1 w 223"/>
                  <a:gd name="T47" fmla="*/ 199 h 335"/>
                  <a:gd name="T48" fmla="*/ 0 w 223"/>
                  <a:gd name="T49" fmla="*/ 166 h 335"/>
                  <a:gd name="T50" fmla="*/ 2 w 223"/>
                  <a:gd name="T51" fmla="*/ 132 h 335"/>
                  <a:gd name="T52" fmla="*/ 9 w 223"/>
                  <a:gd name="T53" fmla="*/ 101 h 335"/>
                  <a:gd name="T54" fmla="*/ 19 w 223"/>
                  <a:gd name="T55" fmla="*/ 73 h 335"/>
                  <a:gd name="T56" fmla="*/ 33 w 223"/>
                  <a:gd name="T57" fmla="*/ 49 h 335"/>
                  <a:gd name="T58" fmla="*/ 49 w 223"/>
                  <a:gd name="T59" fmla="*/ 28 h 335"/>
                  <a:gd name="T60" fmla="*/ 68 w 223"/>
                  <a:gd name="T61" fmla="*/ 12 h 335"/>
                  <a:gd name="T62" fmla="*/ 90 w 223"/>
                  <a:gd name="T63" fmla="*/ 3 h 335"/>
                  <a:gd name="T64" fmla="*/ 113 w 223"/>
                  <a:gd name="T65" fmla="*/ 0 h 3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3"/>
                  <a:gd name="T100" fmla="*/ 0 h 335"/>
                  <a:gd name="T101" fmla="*/ 223 w 223"/>
                  <a:gd name="T102" fmla="*/ 335 h 3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3" h="335">
                    <a:moveTo>
                      <a:pt x="113" y="0"/>
                    </a:moveTo>
                    <a:lnTo>
                      <a:pt x="134" y="4"/>
                    </a:lnTo>
                    <a:lnTo>
                      <a:pt x="156" y="14"/>
                    </a:lnTo>
                    <a:lnTo>
                      <a:pt x="175" y="28"/>
                    </a:lnTo>
                    <a:lnTo>
                      <a:pt x="191" y="50"/>
                    </a:lnTo>
                    <a:lnTo>
                      <a:pt x="204" y="74"/>
                    </a:lnTo>
                    <a:lnTo>
                      <a:pt x="215" y="102"/>
                    </a:lnTo>
                    <a:lnTo>
                      <a:pt x="220" y="135"/>
                    </a:lnTo>
                    <a:lnTo>
                      <a:pt x="223" y="168"/>
                    </a:lnTo>
                    <a:lnTo>
                      <a:pt x="220" y="202"/>
                    </a:lnTo>
                    <a:lnTo>
                      <a:pt x="214" y="233"/>
                    </a:lnTo>
                    <a:lnTo>
                      <a:pt x="203" y="261"/>
                    </a:lnTo>
                    <a:lnTo>
                      <a:pt x="188" y="285"/>
                    </a:lnTo>
                    <a:lnTo>
                      <a:pt x="172" y="307"/>
                    </a:lnTo>
                    <a:lnTo>
                      <a:pt x="153" y="321"/>
                    </a:lnTo>
                    <a:lnTo>
                      <a:pt x="132" y="331"/>
                    </a:lnTo>
                    <a:lnTo>
                      <a:pt x="109" y="335"/>
                    </a:lnTo>
                    <a:lnTo>
                      <a:pt x="87" y="331"/>
                    </a:lnTo>
                    <a:lnTo>
                      <a:pt x="66" y="321"/>
                    </a:lnTo>
                    <a:lnTo>
                      <a:pt x="47" y="305"/>
                    </a:lnTo>
                    <a:lnTo>
                      <a:pt x="31" y="284"/>
                    </a:lnTo>
                    <a:lnTo>
                      <a:pt x="17" y="260"/>
                    </a:lnTo>
                    <a:lnTo>
                      <a:pt x="8" y="231"/>
                    </a:lnTo>
                    <a:lnTo>
                      <a:pt x="1" y="199"/>
                    </a:lnTo>
                    <a:lnTo>
                      <a:pt x="0" y="166"/>
                    </a:lnTo>
                    <a:lnTo>
                      <a:pt x="2" y="132"/>
                    </a:lnTo>
                    <a:lnTo>
                      <a:pt x="9" y="101"/>
                    </a:lnTo>
                    <a:lnTo>
                      <a:pt x="19" y="73"/>
                    </a:lnTo>
                    <a:lnTo>
                      <a:pt x="33" y="49"/>
                    </a:lnTo>
                    <a:lnTo>
                      <a:pt x="49" y="28"/>
                    </a:lnTo>
                    <a:lnTo>
                      <a:pt x="68" y="12"/>
                    </a:lnTo>
                    <a:lnTo>
                      <a:pt x="90" y="3"/>
                    </a:lnTo>
                    <a:lnTo>
                      <a:pt x="113" y="0"/>
                    </a:lnTo>
                    <a:close/>
                  </a:path>
                </a:pathLst>
              </a:custGeom>
              <a:solidFill>
                <a:srgbClr val="877F6D"/>
              </a:solidFill>
              <a:ln w="9525">
                <a:noFill/>
                <a:round/>
                <a:headEnd/>
                <a:tailEnd/>
              </a:ln>
            </p:spPr>
            <p:txBody>
              <a:bodyPr/>
              <a:lstStyle/>
              <a:p>
                <a:endParaRPr lang="en-US"/>
              </a:p>
            </p:txBody>
          </p:sp>
          <p:sp>
            <p:nvSpPr>
              <p:cNvPr id="6207" name="Freeform 50"/>
              <p:cNvSpPr>
                <a:spLocks/>
              </p:cNvSpPr>
              <p:nvPr/>
            </p:nvSpPr>
            <p:spPr bwMode="auto">
              <a:xfrm>
                <a:off x="2522" y="1484"/>
                <a:ext cx="483" cy="520"/>
              </a:xfrm>
              <a:custGeom>
                <a:avLst/>
                <a:gdLst>
                  <a:gd name="T0" fmla="*/ 166 w 483"/>
                  <a:gd name="T1" fmla="*/ 0 h 520"/>
                  <a:gd name="T2" fmla="*/ 354 w 483"/>
                  <a:gd name="T3" fmla="*/ 16 h 520"/>
                  <a:gd name="T4" fmla="*/ 381 w 483"/>
                  <a:gd name="T5" fmla="*/ 31 h 520"/>
                  <a:gd name="T6" fmla="*/ 404 w 483"/>
                  <a:gd name="T7" fmla="*/ 48 h 520"/>
                  <a:gd name="T8" fmla="*/ 424 w 483"/>
                  <a:gd name="T9" fmla="*/ 68 h 520"/>
                  <a:gd name="T10" fmla="*/ 441 w 483"/>
                  <a:gd name="T11" fmla="*/ 90 h 520"/>
                  <a:gd name="T12" fmla="*/ 455 w 483"/>
                  <a:gd name="T13" fmla="*/ 114 h 520"/>
                  <a:gd name="T14" fmla="*/ 466 w 483"/>
                  <a:gd name="T15" fmla="*/ 140 h 520"/>
                  <a:gd name="T16" fmla="*/ 475 w 483"/>
                  <a:gd name="T17" fmla="*/ 168 h 520"/>
                  <a:gd name="T18" fmla="*/ 480 w 483"/>
                  <a:gd name="T19" fmla="*/ 197 h 520"/>
                  <a:gd name="T20" fmla="*/ 483 w 483"/>
                  <a:gd name="T21" fmla="*/ 232 h 520"/>
                  <a:gd name="T22" fmla="*/ 483 w 483"/>
                  <a:gd name="T23" fmla="*/ 265 h 520"/>
                  <a:gd name="T24" fmla="*/ 482 w 483"/>
                  <a:gd name="T25" fmla="*/ 297 h 520"/>
                  <a:gd name="T26" fmla="*/ 478 w 483"/>
                  <a:gd name="T27" fmla="*/ 327 h 520"/>
                  <a:gd name="T28" fmla="*/ 471 w 483"/>
                  <a:gd name="T29" fmla="*/ 355 h 520"/>
                  <a:gd name="T30" fmla="*/ 463 w 483"/>
                  <a:gd name="T31" fmla="*/ 382 h 520"/>
                  <a:gd name="T32" fmla="*/ 453 w 483"/>
                  <a:gd name="T33" fmla="*/ 406 h 520"/>
                  <a:gd name="T34" fmla="*/ 440 w 483"/>
                  <a:gd name="T35" fmla="*/ 429 h 520"/>
                  <a:gd name="T36" fmla="*/ 425 w 483"/>
                  <a:gd name="T37" fmla="*/ 449 h 520"/>
                  <a:gd name="T38" fmla="*/ 409 w 483"/>
                  <a:gd name="T39" fmla="*/ 466 h 520"/>
                  <a:gd name="T40" fmla="*/ 389 w 483"/>
                  <a:gd name="T41" fmla="*/ 482 h 520"/>
                  <a:gd name="T42" fmla="*/ 367 w 483"/>
                  <a:gd name="T43" fmla="*/ 495 h 520"/>
                  <a:gd name="T44" fmla="*/ 343 w 483"/>
                  <a:gd name="T45" fmla="*/ 505 h 520"/>
                  <a:gd name="T46" fmla="*/ 318 w 483"/>
                  <a:gd name="T47" fmla="*/ 513 h 520"/>
                  <a:gd name="T48" fmla="*/ 288 w 483"/>
                  <a:gd name="T49" fmla="*/ 519 h 520"/>
                  <a:gd name="T50" fmla="*/ 257 w 483"/>
                  <a:gd name="T51" fmla="*/ 520 h 520"/>
                  <a:gd name="T52" fmla="*/ 59 w 483"/>
                  <a:gd name="T53" fmla="*/ 484 h 520"/>
                  <a:gd name="T54" fmla="*/ 39 w 483"/>
                  <a:gd name="T55" fmla="*/ 456 h 520"/>
                  <a:gd name="T56" fmla="*/ 24 w 483"/>
                  <a:gd name="T57" fmla="*/ 429 h 520"/>
                  <a:gd name="T58" fmla="*/ 14 w 483"/>
                  <a:gd name="T59" fmla="*/ 400 h 520"/>
                  <a:gd name="T60" fmla="*/ 7 w 483"/>
                  <a:gd name="T61" fmla="*/ 371 h 520"/>
                  <a:gd name="T62" fmla="*/ 3 w 483"/>
                  <a:gd name="T63" fmla="*/ 341 h 520"/>
                  <a:gd name="T64" fmla="*/ 0 w 483"/>
                  <a:gd name="T65" fmla="*/ 310 h 520"/>
                  <a:gd name="T66" fmla="*/ 0 w 483"/>
                  <a:gd name="T67" fmla="*/ 278 h 520"/>
                  <a:gd name="T68" fmla="*/ 0 w 483"/>
                  <a:gd name="T69" fmla="*/ 245 h 520"/>
                  <a:gd name="T70" fmla="*/ 11 w 483"/>
                  <a:gd name="T71" fmla="*/ 204 h 520"/>
                  <a:gd name="T72" fmla="*/ 23 w 483"/>
                  <a:gd name="T73" fmla="*/ 168 h 520"/>
                  <a:gd name="T74" fmla="*/ 36 w 483"/>
                  <a:gd name="T75" fmla="*/ 133 h 520"/>
                  <a:gd name="T76" fmla="*/ 53 w 483"/>
                  <a:gd name="T77" fmla="*/ 101 h 520"/>
                  <a:gd name="T78" fmla="*/ 73 w 483"/>
                  <a:gd name="T79" fmla="*/ 72 h 520"/>
                  <a:gd name="T80" fmla="*/ 98 w 483"/>
                  <a:gd name="T81" fmla="*/ 46 h 520"/>
                  <a:gd name="T82" fmla="*/ 128 w 483"/>
                  <a:gd name="T83" fmla="*/ 21 h 520"/>
                  <a:gd name="T84" fmla="*/ 166 w 483"/>
                  <a:gd name="T85" fmla="*/ 0 h 52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83"/>
                  <a:gd name="T130" fmla="*/ 0 h 520"/>
                  <a:gd name="T131" fmla="*/ 483 w 483"/>
                  <a:gd name="T132" fmla="*/ 520 h 52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83" h="520">
                    <a:moveTo>
                      <a:pt x="166" y="0"/>
                    </a:moveTo>
                    <a:lnTo>
                      <a:pt x="354" y="16"/>
                    </a:lnTo>
                    <a:lnTo>
                      <a:pt x="381" y="31"/>
                    </a:lnTo>
                    <a:lnTo>
                      <a:pt x="404" y="48"/>
                    </a:lnTo>
                    <a:lnTo>
                      <a:pt x="424" y="68"/>
                    </a:lnTo>
                    <a:lnTo>
                      <a:pt x="441" y="90"/>
                    </a:lnTo>
                    <a:lnTo>
                      <a:pt x="455" y="114"/>
                    </a:lnTo>
                    <a:lnTo>
                      <a:pt x="466" y="140"/>
                    </a:lnTo>
                    <a:lnTo>
                      <a:pt x="475" y="168"/>
                    </a:lnTo>
                    <a:lnTo>
                      <a:pt x="480" y="197"/>
                    </a:lnTo>
                    <a:lnTo>
                      <a:pt x="483" y="232"/>
                    </a:lnTo>
                    <a:lnTo>
                      <a:pt x="483" y="265"/>
                    </a:lnTo>
                    <a:lnTo>
                      <a:pt x="482" y="297"/>
                    </a:lnTo>
                    <a:lnTo>
                      <a:pt x="478" y="327"/>
                    </a:lnTo>
                    <a:lnTo>
                      <a:pt x="471" y="355"/>
                    </a:lnTo>
                    <a:lnTo>
                      <a:pt x="463" y="382"/>
                    </a:lnTo>
                    <a:lnTo>
                      <a:pt x="453" y="406"/>
                    </a:lnTo>
                    <a:lnTo>
                      <a:pt x="440" y="429"/>
                    </a:lnTo>
                    <a:lnTo>
                      <a:pt x="425" y="449"/>
                    </a:lnTo>
                    <a:lnTo>
                      <a:pt x="409" y="466"/>
                    </a:lnTo>
                    <a:lnTo>
                      <a:pt x="389" y="482"/>
                    </a:lnTo>
                    <a:lnTo>
                      <a:pt x="367" y="495"/>
                    </a:lnTo>
                    <a:lnTo>
                      <a:pt x="343" y="505"/>
                    </a:lnTo>
                    <a:lnTo>
                      <a:pt x="318" y="513"/>
                    </a:lnTo>
                    <a:lnTo>
                      <a:pt x="288" y="519"/>
                    </a:lnTo>
                    <a:lnTo>
                      <a:pt x="257" y="520"/>
                    </a:lnTo>
                    <a:lnTo>
                      <a:pt x="59" y="484"/>
                    </a:lnTo>
                    <a:lnTo>
                      <a:pt x="39" y="456"/>
                    </a:lnTo>
                    <a:lnTo>
                      <a:pt x="24" y="429"/>
                    </a:lnTo>
                    <a:lnTo>
                      <a:pt x="14" y="400"/>
                    </a:lnTo>
                    <a:lnTo>
                      <a:pt x="7" y="371"/>
                    </a:lnTo>
                    <a:lnTo>
                      <a:pt x="3" y="341"/>
                    </a:lnTo>
                    <a:lnTo>
                      <a:pt x="0" y="310"/>
                    </a:lnTo>
                    <a:lnTo>
                      <a:pt x="0" y="278"/>
                    </a:lnTo>
                    <a:lnTo>
                      <a:pt x="0" y="245"/>
                    </a:lnTo>
                    <a:lnTo>
                      <a:pt x="11" y="204"/>
                    </a:lnTo>
                    <a:lnTo>
                      <a:pt x="23" y="168"/>
                    </a:lnTo>
                    <a:lnTo>
                      <a:pt x="36" y="133"/>
                    </a:lnTo>
                    <a:lnTo>
                      <a:pt x="53" y="101"/>
                    </a:lnTo>
                    <a:lnTo>
                      <a:pt x="73" y="72"/>
                    </a:lnTo>
                    <a:lnTo>
                      <a:pt x="98" y="46"/>
                    </a:lnTo>
                    <a:lnTo>
                      <a:pt x="128" y="21"/>
                    </a:lnTo>
                    <a:lnTo>
                      <a:pt x="166" y="0"/>
                    </a:lnTo>
                    <a:close/>
                  </a:path>
                </a:pathLst>
              </a:custGeom>
              <a:solidFill>
                <a:srgbClr val="140F0A"/>
              </a:solidFill>
              <a:ln w="9525">
                <a:noFill/>
                <a:round/>
                <a:headEnd/>
                <a:tailEnd/>
              </a:ln>
            </p:spPr>
            <p:txBody>
              <a:bodyPr/>
              <a:lstStyle/>
              <a:p>
                <a:endParaRPr lang="en-US"/>
              </a:p>
            </p:txBody>
          </p:sp>
          <p:sp>
            <p:nvSpPr>
              <p:cNvPr id="6208" name="Freeform 51"/>
              <p:cNvSpPr>
                <a:spLocks/>
              </p:cNvSpPr>
              <p:nvPr/>
            </p:nvSpPr>
            <p:spPr bwMode="auto">
              <a:xfrm>
                <a:off x="2779" y="1626"/>
                <a:ext cx="174" cy="310"/>
              </a:xfrm>
              <a:custGeom>
                <a:avLst/>
                <a:gdLst>
                  <a:gd name="T0" fmla="*/ 74 w 174"/>
                  <a:gd name="T1" fmla="*/ 39 h 310"/>
                  <a:gd name="T2" fmla="*/ 90 w 174"/>
                  <a:gd name="T3" fmla="*/ 47 h 310"/>
                  <a:gd name="T4" fmla="*/ 102 w 174"/>
                  <a:gd name="T5" fmla="*/ 58 h 310"/>
                  <a:gd name="T6" fmla="*/ 112 w 174"/>
                  <a:gd name="T7" fmla="*/ 69 h 310"/>
                  <a:gd name="T8" fmla="*/ 117 w 174"/>
                  <a:gd name="T9" fmla="*/ 82 h 310"/>
                  <a:gd name="T10" fmla="*/ 121 w 174"/>
                  <a:gd name="T11" fmla="*/ 96 h 310"/>
                  <a:gd name="T12" fmla="*/ 122 w 174"/>
                  <a:gd name="T13" fmla="*/ 112 h 310"/>
                  <a:gd name="T14" fmla="*/ 124 w 174"/>
                  <a:gd name="T15" fmla="*/ 129 h 310"/>
                  <a:gd name="T16" fmla="*/ 124 w 174"/>
                  <a:gd name="T17" fmla="*/ 148 h 310"/>
                  <a:gd name="T18" fmla="*/ 114 w 174"/>
                  <a:gd name="T19" fmla="*/ 174 h 310"/>
                  <a:gd name="T20" fmla="*/ 108 w 174"/>
                  <a:gd name="T21" fmla="*/ 195 h 310"/>
                  <a:gd name="T22" fmla="*/ 101 w 174"/>
                  <a:gd name="T23" fmla="*/ 214 h 310"/>
                  <a:gd name="T24" fmla="*/ 93 w 174"/>
                  <a:gd name="T25" fmla="*/ 229 h 310"/>
                  <a:gd name="T26" fmla="*/ 83 w 174"/>
                  <a:gd name="T27" fmla="*/ 240 h 310"/>
                  <a:gd name="T28" fmla="*/ 69 w 174"/>
                  <a:gd name="T29" fmla="*/ 246 h 310"/>
                  <a:gd name="T30" fmla="*/ 48 w 174"/>
                  <a:gd name="T31" fmla="*/ 250 h 310"/>
                  <a:gd name="T32" fmla="*/ 22 w 174"/>
                  <a:gd name="T33" fmla="*/ 249 h 310"/>
                  <a:gd name="T34" fmla="*/ 3 w 174"/>
                  <a:gd name="T35" fmla="*/ 229 h 310"/>
                  <a:gd name="T36" fmla="*/ 0 w 174"/>
                  <a:gd name="T37" fmla="*/ 261 h 310"/>
                  <a:gd name="T38" fmla="*/ 15 w 174"/>
                  <a:gd name="T39" fmla="*/ 284 h 310"/>
                  <a:gd name="T40" fmla="*/ 46 w 174"/>
                  <a:gd name="T41" fmla="*/ 310 h 310"/>
                  <a:gd name="T42" fmla="*/ 71 w 174"/>
                  <a:gd name="T43" fmla="*/ 304 h 310"/>
                  <a:gd name="T44" fmla="*/ 92 w 174"/>
                  <a:gd name="T45" fmla="*/ 297 h 310"/>
                  <a:gd name="T46" fmla="*/ 109 w 174"/>
                  <a:gd name="T47" fmla="*/ 287 h 310"/>
                  <a:gd name="T48" fmla="*/ 122 w 174"/>
                  <a:gd name="T49" fmla="*/ 275 h 310"/>
                  <a:gd name="T50" fmla="*/ 133 w 174"/>
                  <a:gd name="T51" fmla="*/ 260 h 310"/>
                  <a:gd name="T52" fmla="*/ 144 w 174"/>
                  <a:gd name="T53" fmla="*/ 241 h 310"/>
                  <a:gd name="T54" fmla="*/ 153 w 174"/>
                  <a:gd name="T55" fmla="*/ 218 h 310"/>
                  <a:gd name="T56" fmla="*/ 164 w 174"/>
                  <a:gd name="T57" fmla="*/ 193 h 310"/>
                  <a:gd name="T58" fmla="*/ 174 w 174"/>
                  <a:gd name="T59" fmla="*/ 127 h 310"/>
                  <a:gd name="T60" fmla="*/ 172 w 174"/>
                  <a:gd name="T61" fmla="*/ 92 h 310"/>
                  <a:gd name="T62" fmla="*/ 167 w 174"/>
                  <a:gd name="T63" fmla="*/ 61 h 310"/>
                  <a:gd name="T64" fmla="*/ 155 w 174"/>
                  <a:gd name="T65" fmla="*/ 34 h 310"/>
                  <a:gd name="T66" fmla="*/ 140 w 174"/>
                  <a:gd name="T67" fmla="*/ 14 h 310"/>
                  <a:gd name="T68" fmla="*/ 121 w 174"/>
                  <a:gd name="T69" fmla="*/ 3 h 310"/>
                  <a:gd name="T70" fmla="*/ 98 w 174"/>
                  <a:gd name="T71" fmla="*/ 0 h 310"/>
                  <a:gd name="T72" fmla="*/ 74 w 174"/>
                  <a:gd name="T73" fmla="*/ 8 h 310"/>
                  <a:gd name="T74" fmla="*/ 48 w 174"/>
                  <a:gd name="T75" fmla="*/ 30 h 310"/>
                  <a:gd name="T76" fmla="*/ 36 w 174"/>
                  <a:gd name="T77" fmla="*/ 46 h 310"/>
                  <a:gd name="T78" fmla="*/ 74 w 174"/>
                  <a:gd name="T79" fmla="*/ 39 h 31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4"/>
                  <a:gd name="T121" fmla="*/ 0 h 310"/>
                  <a:gd name="T122" fmla="*/ 174 w 174"/>
                  <a:gd name="T123" fmla="*/ 310 h 31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4" h="310">
                    <a:moveTo>
                      <a:pt x="74" y="39"/>
                    </a:moveTo>
                    <a:lnTo>
                      <a:pt x="90" y="47"/>
                    </a:lnTo>
                    <a:lnTo>
                      <a:pt x="102" y="58"/>
                    </a:lnTo>
                    <a:lnTo>
                      <a:pt x="112" y="69"/>
                    </a:lnTo>
                    <a:lnTo>
                      <a:pt x="117" y="82"/>
                    </a:lnTo>
                    <a:lnTo>
                      <a:pt x="121" y="96"/>
                    </a:lnTo>
                    <a:lnTo>
                      <a:pt x="122" y="112"/>
                    </a:lnTo>
                    <a:lnTo>
                      <a:pt x="124" y="129"/>
                    </a:lnTo>
                    <a:lnTo>
                      <a:pt x="124" y="148"/>
                    </a:lnTo>
                    <a:lnTo>
                      <a:pt x="114" y="174"/>
                    </a:lnTo>
                    <a:lnTo>
                      <a:pt x="108" y="195"/>
                    </a:lnTo>
                    <a:lnTo>
                      <a:pt x="101" y="214"/>
                    </a:lnTo>
                    <a:lnTo>
                      <a:pt x="93" y="229"/>
                    </a:lnTo>
                    <a:lnTo>
                      <a:pt x="83" y="240"/>
                    </a:lnTo>
                    <a:lnTo>
                      <a:pt x="69" y="246"/>
                    </a:lnTo>
                    <a:lnTo>
                      <a:pt x="48" y="250"/>
                    </a:lnTo>
                    <a:lnTo>
                      <a:pt x="22" y="249"/>
                    </a:lnTo>
                    <a:lnTo>
                      <a:pt x="3" y="229"/>
                    </a:lnTo>
                    <a:lnTo>
                      <a:pt x="0" y="261"/>
                    </a:lnTo>
                    <a:lnTo>
                      <a:pt x="15" y="284"/>
                    </a:lnTo>
                    <a:lnTo>
                      <a:pt x="46" y="310"/>
                    </a:lnTo>
                    <a:lnTo>
                      <a:pt x="71" y="304"/>
                    </a:lnTo>
                    <a:lnTo>
                      <a:pt x="92" y="297"/>
                    </a:lnTo>
                    <a:lnTo>
                      <a:pt x="109" y="287"/>
                    </a:lnTo>
                    <a:lnTo>
                      <a:pt x="122" y="275"/>
                    </a:lnTo>
                    <a:lnTo>
                      <a:pt x="133" y="260"/>
                    </a:lnTo>
                    <a:lnTo>
                      <a:pt x="144" y="241"/>
                    </a:lnTo>
                    <a:lnTo>
                      <a:pt x="153" y="218"/>
                    </a:lnTo>
                    <a:lnTo>
                      <a:pt x="164" y="193"/>
                    </a:lnTo>
                    <a:lnTo>
                      <a:pt x="174" y="127"/>
                    </a:lnTo>
                    <a:lnTo>
                      <a:pt x="172" y="92"/>
                    </a:lnTo>
                    <a:lnTo>
                      <a:pt x="167" y="61"/>
                    </a:lnTo>
                    <a:lnTo>
                      <a:pt x="155" y="34"/>
                    </a:lnTo>
                    <a:lnTo>
                      <a:pt x="140" y="14"/>
                    </a:lnTo>
                    <a:lnTo>
                      <a:pt x="121" y="3"/>
                    </a:lnTo>
                    <a:lnTo>
                      <a:pt x="98" y="0"/>
                    </a:lnTo>
                    <a:lnTo>
                      <a:pt x="74" y="8"/>
                    </a:lnTo>
                    <a:lnTo>
                      <a:pt x="48" y="30"/>
                    </a:lnTo>
                    <a:lnTo>
                      <a:pt x="36" y="46"/>
                    </a:lnTo>
                    <a:lnTo>
                      <a:pt x="74" y="39"/>
                    </a:lnTo>
                    <a:close/>
                  </a:path>
                </a:pathLst>
              </a:custGeom>
              <a:solidFill>
                <a:srgbClr val="877F6D"/>
              </a:solidFill>
              <a:ln w="9525">
                <a:noFill/>
                <a:round/>
                <a:headEnd/>
                <a:tailEnd/>
              </a:ln>
            </p:spPr>
            <p:txBody>
              <a:bodyPr/>
              <a:lstStyle/>
              <a:p>
                <a:endParaRPr lang="en-US"/>
              </a:p>
            </p:txBody>
          </p:sp>
          <p:sp>
            <p:nvSpPr>
              <p:cNvPr id="6209" name="Freeform 52"/>
              <p:cNvSpPr>
                <a:spLocks/>
              </p:cNvSpPr>
              <p:nvPr/>
            </p:nvSpPr>
            <p:spPr bwMode="auto">
              <a:xfrm>
                <a:off x="2895" y="1737"/>
                <a:ext cx="58" cy="161"/>
              </a:xfrm>
              <a:custGeom>
                <a:avLst/>
                <a:gdLst>
                  <a:gd name="T0" fmla="*/ 16 w 58"/>
                  <a:gd name="T1" fmla="*/ 88 h 161"/>
                  <a:gd name="T2" fmla="*/ 0 w 58"/>
                  <a:gd name="T3" fmla="*/ 123 h 161"/>
                  <a:gd name="T4" fmla="*/ 2 w 58"/>
                  <a:gd name="T5" fmla="*/ 138 h 161"/>
                  <a:gd name="T6" fmla="*/ 2 w 58"/>
                  <a:gd name="T7" fmla="*/ 161 h 161"/>
                  <a:gd name="T8" fmla="*/ 32 w 58"/>
                  <a:gd name="T9" fmla="*/ 133 h 161"/>
                  <a:gd name="T10" fmla="*/ 54 w 58"/>
                  <a:gd name="T11" fmla="*/ 91 h 161"/>
                  <a:gd name="T12" fmla="*/ 58 w 58"/>
                  <a:gd name="T13" fmla="*/ 51 h 161"/>
                  <a:gd name="T14" fmla="*/ 58 w 58"/>
                  <a:gd name="T15" fmla="*/ 0 h 161"/>
                  <a:gd name="T16" fmla="*/ 41 w 58"/>
                  <a:gd name="T17" fmla="*/ 9 h 161"/>
                  <a:gd name="T18" fmla="*/ 45 w 58"/>
                  <a:gd name="T19" fmla="*/ 43 h 161"/>
                  <a:gd name="T20" fmla="*/ 44 w 58"/>
                  <a:gd name="T21" fmla="*/ 75 h 161"/>
                  <a:gd name="T22" fmla="*/ 23 w 58"/>
                  <a:gd name="T23" fmla="*/ 123 h 161"/>
                  <a:gd name="T24" fmla="*/ 16 w 58"/>
                  <a:gd name="T25" fmla="*/ 88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8"/>
                  <a:gd name="T40" fmla="*/ 0 h 161"/>
                  <a:gd name="T41" fmla="*/ 58 w 58"/>
                  <a:gd name="T42" fmla="*/ 161 h 1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8" h="161">
                    <a:moveTo>
                      <a:pt x="16" y="88"/>
                    </a:moveTo>
                    <a:lnTo>
                      <a:pt x="0" y="123"/>
                    </a:lnTo>
                    <a:lnTo>
                      <a:pt x="2" y="138"/>
                    </a:lnTo>
                    <a:lnTo>
                      <a:pt x="2" y="161"/>
                    </a:lnTo>
                    <a:lnTo>
                      <a:pt x="32" y="133"/>
                    </a:lnTo>
                    <a:lnTo>
                      <a:pt x="54" y="91"/>
                    </a:lnTo>
                    <a:lnTo>
                      <a:pt x="58" y="51"/>
                    </a:lnTo>
                    <a:lnTo>
                      <a:pt x="58" y="0"/>
                    </a:lnTo>
                    <a:lnTo>
                      <a:pt x="41" y="9"/>
                    </a:lnTo>
                    <a:lnTo>
                      <a:pt x="45" y="43"/>
                    </a:lnTo>
                    <a:lnTo>
                      <a:pt x="44" y="75"/>
                    </a:lnTo>
                    <a:lnTo>
                      <a:pt x="23" y="123"/>
                    </a:lnTo>
                    <a:lnTo>
                      <a:pt x="16" y="88"/>
                    </a:lnTo>
                    <a:close/>
                  </a:path>
                </a:pathLst>
              </a:custGeom>
              <a:solidFill>
                <a:srgbClr val="A0B5AD"/>
              </a:solidFill>
              <a:ln w="9525">
                <a:noFill/>
                <a:round/>
                <a:headEnd/>
                <a:tailEnd/>
              </a:ln>
            </p:spPr>
            <p:txBody>
              <a:bodyPr/>
              <a:lstStyle/>
              <a:p>
                <a:endParaRPr lang="en-US"/>
              </a:p>
            </p:txBody>
          </p:sp>
          <p:sp>
            <p:nvSpPr>
              <p:cNvPr id="6210" name="Freeform 53"/>
              <p:cNvSpPr>
                <a:spLocks/>
              </p:cNvSpPr>
              <p:nvPr/>
            </p:nvSpPr>
            <p:spPr bwMode="auto">
              <a:xfrm>
                <a:off x="2749" y="1612"/>
                <a:ext cx="109" cy="278"/>
              </a:xfrm>
              <a:custGeom>
                <a:avLst/>
                <a:gdLst>
                  <a:gd name="T0" fmla="*/ 104 w 109"/>
                  <a:gd name="T1" fmla="*/ 0 h 278"/>
                  <a:gd name="T2" fmla="*/ 76 w 109"/>
                  <a:gd name="T3" fmla="*/ 16 h 278"/>
                  <a:gd name="T4" fmla="*/ 53 w 109"/>
                  <a:gd name="T5" fmla="*/ 35 h 278"/>
                  <a:gd name="T6" fmla="*/ 34 w 109"/>
                  <a:gd name="T7" fmla="*/ 55 h 278"/>
                  <a:gd name="T8" fmla="*/ 21 w 109"/>
                  <a:gd name="T9" fmla="*/ 79 h 278"/>
                  <a:gd name="T10" fmla="*/ 11 w 109"/>
                  <a:gd name="T11" fmla="*/ 106 h 278"/>
                  <a:gd name="T12" fmla="*/ 6 w 109"/>
                  <a:gd name="T13" fmla="*/ 135 h 278"/>
                  <a:gd name="T14" fmla="*/ 2 w 109"/>
                  <a:gd name="T15" fmla="*/ 166 h 278"/>
                  <a:gd name="T16" fmla="*/ 0 w 109"/>
                  <a:gd name="T17" fmla="*/ 201 h 278"/>
                  <a:gd name="T18" fmla="*/ 7 w 109"/>
                  <a:gd name="T19" fmla="*/ 240 h 278"/>
                  <a:gd name="T20" fmla="*/ 23 w 109"/>
                  <a:gd name="T21" fmla="*/ 278 h 278"/>
                  <a:gd name="T22" fmla="*/ 26 w 109"/>
                  <a:gd name="T23" fmla="*/ 247 h 278"/>
                  <a:gd name="T24" fmla="*/ 18 w 109"/>
                  <a:gd name="T25" fmla="*/ 189 h 278"/>
                  <a:gd name="T26" fmla="*/ 46 w 109"/>
                  <a:gd name="T27" fmla="*/ 196 h 278"/>
                  <a:gd name="T28" fmla="*/ 84 w 109"/>
                  <a:gd name="T29" fmla="*/ 193 h 278"/>
                  <a:gd name="T30" fmla="*/ 93 w 109"/>
                  <a:gd name="T31" fmla="*/ 170 h 278"/>
                  <a:gd name="T32" fmla="*/ 109 w 109"/>
                  <a:gd name="T33" fmla="*/ 158 h 278"/>
                  <a:gd name="T34" fmla="*/ 109 w 109"/>
                  <a:gd name="T35" fmla="*/ 130 h 278"/>
                  <a:gd name="T36" fmla="*/ 91 w 109"/>
                  <a:gd name="T37" fmla="*/ 121 h 278"/>
                  <a:gd name="T38" fmla="*/ 91 w 109"/>
                  <a:gd name="T39" fmla="*/ 88 h 278"/>
                  <a:gd name="T40" fmla="*/ 72 w 109"/>
                  <a:gd name="T41" fmla="*/ 69 h 278"/>
                  <a:gd name="T42" fmla="*/ 57 w 109"/>
                  <a:gd name="T43" fmla="*/ 61 h 278"/>
                  <a:gd name="T44" fmla="*/ 62 w 109"/>
                  <a:gd name="T45" fmla="*/ 53 h 278"/>
                  <a:gd name="T46" fmla="*/ 68 w 109"/>
                  <a:gd name="T47" fmla="*/ 45 h 278"/>
                  <a:gd name="T48" fmla="*/ 73 w 109"/>
                  <a:gd name="T49" fmla="*/ 37 h 278"/>
                  <a:gd name="T50" fmla="*/ 78 w 109"/>
                  <a:gd name="T51" fmla="*/ 31 h 278"/>
                  <a:gd name="T52" fmla="*/ 85 w 109"/>
                  <a:gd name="T53" fmla="*/ 22 h 278"/>
                  <a:gd name="T54" fmla="*/ 91 w 109"/>
                  <a:gd name="T55" fmla="*/ 16 h 278"/>
                  <a:gd name="T56" fmla="*/ 97 w 109"/>
                  <a:gd name="T57" fmla="*/ 8 h 278"/>
                  <a:gd name="T58" fmla="*/ 104 w 109"/>
                  <a:gd name="T59" fmla="*/ 0 h 2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9"/>
                  <a:gd name="T91" fmla="*/ 0 h 278"/>
                  <a:gd name="T92" fmla="*/ 109 w 109"/>
                  <a:gd name="T93" fmla="*/ 278 h 2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9" h="278">
                    <a:moveTo>
                      <a:pt x="104" y="0"/>
                    </a:moveTo>
                    <a:lnTo>
                      <a:pt x="76" y="16"/>
                    </a:lnTo>
                    <a:lnTo>
                      <a:pt x="53" y="35"/>
                    </a:lnTo>
                    <a:lnTo>
                      <a:pt x="34" y="55"/>
                    </a:lnTo>
                    <a:lnTo>
                      <a:pt x="21" y="79"/>
                    </a:lnTo>
                    <a:lnTo>
                      <a:pt x="11" y="106"/>
                    </a:lnTo>
                    <a:lnTo>
                      <a:pt x="6" y="135"/>
                    </a:lnTo>
                    <a:lnTo>
                      <a:pt x="2" y="166"/>
                    </a:lnTo>
                    <a:lnTo>
                      <a:pt x="0" y="201"/>
                    </a:lnTo>
                    <a:lnTo>
                      <a:pt x="7" y="240"/>
                    </a:lnTo>
                    <a:lnTo>
                      <a:pt x="23" y="278"/>
                    </a:lnTo>
                    <a:lnTo>
                      <a:pt x="26" y="247"/>
                    </a:lnTo>
                    <a:lnTo>
                      <a:pt x="18" y="189"/>
                    </a:lnTo>
                    <a:lnTo>
                      <a:pt x="46" y="196"/>
                    </a:lnTo>
                    <a:lnTo>
                      <a:pt x="84" y="193"/>
                    </a:lnTo>
                    <a:lnTo>
                      <a:pt x="93" y="170"/>
                    </a:lnTo>
                    <a:lnTo>
                      <a:pt x="109" y="158"/>
                    </a:lnTo>
                    <a:lnTo>
                      <a:pt x="109" y="130"/>
                    </a:lnTo>
                    <a:lnTo>
                      <a:pt x="91" y="121"/>
                    </a:lnTo>
                    <a:lnTo>
                      <a:pt x="91" y="88"/>
                    </a:lnTo>
                    <a:lnTo>
                      <a:pt x="72" y="69"/>
                    </a:lnTo>
                    <a:lnTo>
                      <a:pt x="57" y="61"/>
                    </a:lnTo>
                    <a:lnTo>
                      <a:pt x="62" y="53"/>
                    </a:lnTo>
                    <a:lnTo>
                      <a:pt x="68" y="45"/>
                    </a:lnTo>
                    <a:lnTo>
                      <a:pt x="73" y="37"/>
                    </a:lnTo>
                    <a:lnTo>
                      <a:pt x="78" y="31"/>
                    </a:lnTo>
                    <a:lnTo>
                      <a:pt x="85" y="22"/>
                    </a:lnTo>
                    <a:lnTo>
                      <a:pt x="91" y="16"/>
                    </a:lnTo>
                    <a:lnTo>
                      <a:pt x="97" y="8"/>
                    </a:lnTo>
                    <a:lnTo>
                      <a:pt x="104" y="0"/>
                    </a:lnTo>
                    <a:close/>
                  </a:path>
                </a:pathLst>
              </a:custGeom>
              <a:solidFill>
                <a:srgbClr val="302B26"/>
              </a:solidFill>
              <a:ln w="9525">
                <a:noFill/>
                <a:round/>
                <a:headEnd/>
                <a:tailEnd/>
              </a:ln>
            </p:spPr>
            <p:txBody>
              <a:bodyPr/>
              <a:lstStyle/>
              <a:p>
                <a:endParaRPr lang="en-US"/>
              </a:p>
            </p:txBody>
          </p:sp>
          <p:sp>
            <p:nvSpPr>
              <p:cNvPr id="6211" name="Freeform 54"/>
              <p:cNvSpPr>
                <a:spLocks/>
              </p:cNvSpPr>
              <p:nvPr/>
            </p:nvSpPr>
            <p:spPr bwMode="auto">
              <a:xfrm>
                <a:off x="2509" y="1487"/>
                <a:ext cx="362" cy="506"/>
              </a:xfrm>
              <a:custGeom>
                <a:avLst/>
                <a:gdLst>
                  <a:gd name="T0" fmla="*/ 156 w 362"/>
                  <a:gd name="T1" fmla="*/ 0 h 506"/>
                  <a:gd name="T2" fmla="*/ 362 w 362"/>
                  <a:gd name="T3" fmla="*/ 13 h 506"/>
                  <a:gd name="T4" fmla="*/ 333 w 362"/>
                  <a:gd name="T5" fmla="*/ 18 h 506"/>
                  <a:gd name="T6" fmla="*/ 305 w 362"/>
                  <a:gd name="T7" fmla="*/ 28 h 506"/>
                  <a:gd name="T8" fmla="*/ 279 w 362"/>
                  <a:gd name="T9" fmla="*/ 44 h 506"/>
                  <a:gd name="T10" fmla="*/ 254 w 362"/>
                  <a:gd name="T11" fmla="*/ 64 h 506"/>
                  <a:gd name="T12" fmla="*/ 231 w 362"/>
                  <a:gd name="T13" fmla="*/ 90 h 506"/>
                  <a:gd name="T14" fmla="*/ 211 w 362"/>
                  <a:gd name="T15" fmla="*/ 118 h 506"/>
                  <a:gd name="T16" fmla="*/ 193 w 362"/>
                  <a:gd name="T17" fmla="*/ 149 h 506"/>
                  <a:gd name="T18" fmla="*/ 179 w 362"/>
                  <a:gd name="T19" fmla="*/ 184 h 506"/>
                  <a:gd name="T20" fmla="*/ 169 w 362"/>
                  <a:gd name="T21" fmla="*/ 221 h 506"/>
                  <a:gd name="T22" fmla="*/ 162 w 362"/>
                  <a:gd name="T23" fmla="*/ 260 h 506"/>
                  <a:gd name="T24" fmla="*/ 161 w 362"/>
                  <a:gd name="T25" fmla="*/ 301 h 506"/>
                  <a:gd name="T26" fmla="*/ 164 w 362"/>
                  <a:gd name="T27" fmla="*/ 341 h 506"/>
                  <a:gd name="T28" fmla="*/ 173 w 362"/>
                  <a:gd name="T29" fmla="*/ 383 h 506"/>
                  <a:gd name="T30" fmla="*/ 188 w 362"/>
                  <a:gd name="T31" fmla="*/ 424 h 506"/>
                  <a:gd name="T32" fmla="*/ 210 w 362"/>
                  <a:gd name="T33" fmla="*/ 466 h 506"/>
                  <a:gd name="T34" fmla="*/ 238 w 362"/>
                  <a:gd name="T35" fmla="*/ 506 h 506"/>
                  <a:gd name="T36" fmla="*/ 164 w 362"/>
                  <a:gd name="T37" fmla="*/ 497 h 506"/>
                  <a:gd name="T38" fmla="*/ 82 w 362"/>
                  <a:gd name="T39" fmla="*/ 479 h 506"/>
                  <a:gd name="T40" fmla="*/ 29 w 362"/>
                  <a:gd name="T41" fmla="*/ 430 h 506"/>
                  <a:gd name="T42" fmla="*/ 10 w 362"/>
                  <a:gd name="T43" fmla="*/ 376 h 506"/>
                  <a:gd name="T44" fmla="*/ 1 w 362"/>
                  <a:gd name="T45" fmla="*/ 317 h 506"/>
                  <a:gd name="T46" fmla="*/ 0 w 362"/>
                  <a:gd name="T47" fmla="*/ 254 h 506"/>
                  <a:gd name="T48" fmla="*/ 9 w 362"/>
                  <a:gd name="T49" fmla="*/ 190 h 506"/>
                  <a:gd name="T50" fmla="*/ 28 w 362"/>
                  <a:gd name="T51" fmla="*/ 131 h 506"/>
                  <a:gd name="T52" fmla="*/ 59 w 362"/>
                  <a:gd name="T53" fmla="*/ 76 h 506"/>
                  <a:gd name="T54" fmla="*/ 101 w 362"/>
                  <a:gd name="T55" fmla="*/ 32 h 506"/>
                  <a:gd name="T56" fmla="*/ 156 w 362"/>
                  <a:gd name="T57" fmla="*/ 0 h 5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2"/>
                  <a:gd name="T88" fmla="*/ 0 h 506"/>
                  <a:gd name="T89" fmla="*/ 362 w 362"/>
                  <a:gd name="T90" fmla="*/ 506 h 5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2" h="506">
                    <a:moveTo>
                      <a:pt x="156" y="0"/>
                    </a:moveTo>
                    <a:lnTo>
                      <a:pt x="362" y="13"/>
                    </a:lnTo>
                    <a:lnTo>
                      <a:pt x="333" y="18"/>
                    </a:lnTo>
                    <a:lnTo>
                      <a:pt x="305" y="28"/>
                    </a:lnTo>
                    <a:lnTo>
                      <a:pt x="279" y="44"/>
                    </a:lnTo>
                    <a:lnTo>
                      <a:pt x="254" y="64"/>
                    </a:lnTo>
                    <a:lnTo>
                      <a:pt x="231" y="90"/>
                    </a:lnTo>
                    <a:lnTo>
                      <a:pt x="211" y="118"/>
                    </a:lnTo>
                    <a:lnTo>
                      <a:pt x="193" y="149"/>
                    </a:lnTo>
                    <a:lnTo>
                      <a:pt x="179" y="184"/>
                    </a:lnTo>
                    <a:lnTo>
                      <a:pt x="169" y="221"/>
                    </a:lnTo>
                    <a:lnTo>
                      <a:pt x="162" y="260"/>
                    </a:lnTo>
                    <a:lnTo>
                      <a:pt x="161" y="301"/>
                    </a:lnTo>
                    <a:lnTo>
                      <a:pt x="164" y="341"/>
                    </a:lnTo>
                    <a:lnTo>
                      <a:pt x="173" y="383"/>
                    </a:lnTo>
                    <a:lnTo>
                      <a:pt x="188" y="424"/>
                    </a:lnTo>
                    <a:lnTo>
                      <a:pt x="210" y="466"/>
                    </a:lnTo>
                    <a:lnTo>
                      <a:pt x="238" y="506"/>
                    </a:lnTo>
                    <a:lnTo>
                      <a:pt x="164" y="497"/>
                    </a:lnTo>
                    <a:lnTo>
                      <a:pt x="82" y="479"/>
                    </a:lnTo>
                    <a:lnTo>
                      <a:pt x="29" y="430"/>
                    </a:lnTo>
                    <a:lnTo>
                      <a:pt x="10" y="376"/>
                    </a:lnTo>
                    <a:lnTo>
                      <a:pt x="1" y="317"/>
                    </a:lnTo>
                    <a:lnTo>
                      <a:pt x="0" y="254"/>
                    </a:lnTo>
                    <a:lnTo>
                      <a:pt x="9" y="190"/>
                    </a:lnTo>
                    <a:lnTo>
                      <a:pt x="28" y="131"/>
                    </a:lnTo>
                    <a:lnTo>
                      <a:pt x="59" y="76"/>
                    </a:lnTo>
                    <a:lnTo>
                      <a:pt x="101" y="32"/>
                    </a:lnTo>
                    <a:lnTo>
                      <a:pt x="156" y="0"/>
                    </a:lnTo>
                    <a:close/>
                  </a:path>
                </a:pathLst>
              </a:custGeom>
              <a:solidFill>
                <a:srgbClr val="332616"/>
              </a:solidFill>
              <a:ln w="9525">
                <a:noFill/>
                <a:round/>
                <a:headEnd/>
                <a:tailEnd/>
              </a:ln>
            </p:spPr>
            <p:txBody>
              <a:bodyPr/>
              <a:lstStyle/>
              <a:p>
                <a:endParaRPr lang="en-US"/>
              </a:p>
            </p:txBody>
          </p:sp>
          <p:sp>
            <p:nvSpPr>
              <p:cNvPr id="6212" name="Freeform 55"/>
              <p:cNvSpPr>
                <a:spLocks/>
              </p:cNvSpPr>
              <p:nvPr/>
            </p:nvSpPr>
            <p:spPr bwMode="auto">
              <a:xfrm>
                <a:off x="1933" y="1731"/>
                <a:ext cx="660" cy="301"/>
              </a:xfrm>
              <a:custGeom>
                <a:avLst/>
                <a:gdLst>
                  <a:gd name="T0" fmla="*/ 4 w 660"/>
                  <a:gd name="T1" fmla="*/ 147 h 301"/>
                  <a:gd name="T2" fmla="*/ 110 w 660"/>
                  <a:gd name="T3" fmla="*/ 110 h 301"/>
                  <a:gd name="T4" fmla="*/ 264 w 660"/>
                  <a:gd name="T5" fmla="*/ 69 h 301"/>
                  <a:gd name="T6" fmla="*/ 425 w 660"/>
                  <a:gd name="T7" fmla="*/ 100 h 301"/>
                  <a:gd name="T8" fmla="*/ 518 w 660"/>
                  <a:gd name="T9" fmla="*/ 0 h 301"/>
                  <a:gd name="T10" fmla="*/ 590 w 660"/>
                  <a:gd name="T11" fmla="*/ 14 h 301"/>
                  <a:gd name="T12" fmla="*/ 612 w 660"/>
                  <a:gd name="T13" fmla="*/ 131 h 301"/>
                  <a:gd name="T14" fmla="*/ 624 w 660"/>
                  <a:gd name="T15" fmla="*/ 194 h 301"/>
                  <a:gd name="T16" fmla="*/ 660 w 660"/>
                  <a:gd name="T17" fmla="*/ 229 h 301"/>
                  <a:gd name="T18" fmla="*/ 335 w 660"/>
                  <a:gd name="T19" fmla="*/ 292 h 301"/>
                  <a:gd name="T20" fmla="*/ 297 w 660"/>
                  <a:gd name="T21" fmla="*/ 301 h 301"/>
                  <a:gd name="T22" fmla="*/ 305 w 660"/>
                  <a:gd name="T23" fmla="*/ 250 h 301"/>
                  <a:gd name="T24" fmla="*/ 254 w 660"/>
                  <a:gd name="T25" fmla="*/ 241 h 301"/>
                  <a:gd name="T26" fmla="*/ 0 w 660"/>
                  <a:gd name="T27" fmla="*/ 172 h 301"/>
                  <a:gd name="T28" fmla="*/ 4 w 660"/>
                  <a:gd name="T29" fmla="*/ 147 h 3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60"/>
                  <a:gd name="T46" fmla="*/ 0 h 301"/>
                  <a:gd name="T47" fmla="*/ 660 w 660"/>
                  <a:gd name="T48" fmla="*/ 301 h 3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60" h="301">
                    <a:moveTo>
                      <a:pt x="4" y="147"/>
                    </a:moveTo>
                    <a:lnTo>
                      <a:pt x="110" y="110"/>
                    </a:lnTo>
                    <a:lnTo>
                      <a:pt x="264" y="69"/>
                    </a:lnTo>
                    <a:lnTo>
                      <a:pt x="425" y="100"/>
                    </a:lnTo>
                    <a:lnTo>
                      <a:pt x="518" y="0"/>
                    </a:lnTo>
                    <a:lnTo>
                      <a:pt x="590" y="14"/>
                    </a:lnTo>
                    <a:lnTo>
                      <a:pt x="612" y="131"/>
                    </a:lnTo>
                    <a:lnTo>
                      <a:pt x="624" y="194"/>
                    </a:lnTo>
                    <a:lnTo>
                      <a:pt x="660" y="229"/>
                    </a:lnTo>
                    <a:lnTo>
                      <a:pt x="335" y="292"/>
                    </a:lnTo>
                    <a:lnTo>
                      <a:pt x="297" y="301"/>
                    </a:lnTo>
                    <a:lnTo>
                      <a:pt x="305" y="250"/>
                    </a:lnTo>
                    <a:lnTo>
                      <a:pt x="254" y="241"/>
                    </a:lnTo>
                    <a:lnTo>
                      <a:pt x="0" y="172"/>
                    </a:lnTo>
                    <a:lnTo>
                      <a:pt x="4" y="147"/>
                    </a:lnTo>
                    <a:close/>
                  </a:path>
                </a:pathLst>
              </a:custGeom>
              <a:solidFill>
                <a:srgbClr val="8E211E"/>
              </a:solidFill>
              <a:ln w="9525">
                <a:noFill/>
                <a:round/>
                <a:headEnd/>
                <a:tailEnd/>
              </a:ln>
            </p:spPr>
            <p:txBody>
              <a:bodyPr/>
              <a:lstStyle/>
              <a:p>
                <a:endParaRPr lang="en-US"/>
              </a:p>
            </p:txBody>
          </p:sp>
          <p:sp>
            <p:nvSpPr>
              <p:cNvPr id="6213" name="Freeform 56"/>
              <p:cNvSpPr>
                <a:spLocks/>
              </p:cNvSpPr>
              <p:nvPr/>
            </p:nvSpPr>
            <p:spPr bwMode="auto">
              <a:xfrm>
                <a:off x="1929" y="1863"/>
                <a:ext cx="331" cy="110"/>
              </a:xfrm>
              <a:custGeom>
                <a:avLst/>
                <a:gdLst>
                  <a:gd name="T0" fmla="*/ 4 w 331"/>
                  <a:gd name="T1" fmla="*/ 17 h 110"/>
                  <a:gd name="T2" fmla="*/ 54 w 331"/>
                  <a:gd name="T3" fmla="*/ 0 h 110"/>
                  <a:gd name="T4" fmla="*/ 331 w 331"/>
                  <a:gd name="T5" fmla="*/ 58 h 110"/>
                  <a:gd name="T6" fmla="*/ 305 w 331"/>
                  <a:gd name="T7" fmla="*/ 70 h 110"/>
                  <a:gd name="T8" fmla="*/ 288 w 331"/>
                  <a:gd name="T9" fmla="*/ 110 h 110"/>
                  <a:gd name="T10" fmla="*/ 12 w 331"/>
                  <a:gd name="T11" fmla="*/ 40 h 110"/>
                  <a:gd name="T12" fmla="*/ 1 w 331"/>
                  <a:gd name="T13" fmla="*/ 32 h 110"/>
                  <a:gd name="T14" fmla="*/ 0 w 331"/>
                  <a:gd name="T15" fmla="*/ 26 h 110"/>
                  <a:gd name="T16" fmla="*/ 2 w 331"/>
                  <a:gd name="T17" fmla="*/ 20 h 110"/>
                  <a:gd name="T18" fmla="*/ 4 w 331"/>
                  <a:gd name="T19" fmla="*/ 17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10"/>
                  <a:gd name="T32" fmla="*/ 331 w 331"/>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10">
                    <a:moveTo>
                      <a:pt x="4" y="17"/>
                    </a:moveTo>
                    <a:lnTo>
                      <a:pt x="54" y="0"/>
                    </a:lnTo>
                    <a:lnTo>
                      <a:pt x="331" y="58"/>
                    </a:lnTo>
                    <a:lnTo>
                      <a:pt x="305" y="70"/>
                    </a:lnTo>
                    <a:lnTo>
                      <a:pt x="288" y="110"/>
                    </a:lnTo>
                    <a:lnTo>
                      <a:pt x="12" y="40"/>
                    </a:lnTo>
                    <a:lnTo>
                      <a:pt x="1" y="32"/>
                    </a:lnTo>
                    <a:lnTo>
                      <a:pt x="0" y="26"/>
                    </a:lnTo>
                    <a:lnTo>
                      <a:pt x="2" y="20"/>
                    </a:lnTo>
                    <a:lnTo>
                      <a:pt x="4" y="17"/>
                    </a:lnTo>
                    <a:close/>
                  </a:path>
                </a:pathLst>
              </a:custGeom>
              <a:solidFill>
                <a:srgbClr val="FF2830"/>
              </a:solidFill>
              <a:ln w="9525">
                <a:noFill/>
                <a:round/>
                <a:headEnd/>
                <a:tailEnd/>
              </a:ln>
            </p:spPr>
            <p:txBody>
              <a:bodyPr/>
              <a:lstStyle/>
              <a:p>
                <a:endParaRPr lang="en-US"/>
              </a:p>
            </p:txBody>
          </p:sp>
          <p:sp>
            <p:nvSpPr>
              <p:cNvPr id="6214" name="Freeform 57"/>
              <p:cNvSpPr>
                <a:spLocks/>
              </p:cNvSpPr>
              <p:nvPr/>
            </p:nvSpPr>
            <p:spPr bwMode="auto">
              <a:xfrm>
                <a:off x="2207" y="1731"/>
                <a:ext cx="312" cy="292"/>
              </a:xfrm>
              <a:custGeom>
                <a:avLst/>
                <a:gdLst>
                  <a:gd name="T0" fmla="*/ 253 w 312"/>
                  <a:gd name="T1" fmla="*/ 0 h 292"/>
                  <a:gd name="T2" fmla="*/ 86 w 312"/>
                  <a:gd name="T3" fmla="*/ 159 h 292"/>
                  <a:gd name="T4" fmla="*/ 15 w 312"/>
                  <a:gd name="T5" fmla="*/ 233 h 292"/>
                  <a:gd name="T6" fmla="*/ 8 w 312"/>
                  <a:gd name="T7" fmla="*/ 248 h 292"/>
                  <a:gd name="T8" fmla="*/ 4 w 312"/>
                  <a:gd name="T9" fmla="*/ 258 h 292"/>
                  <a:gd name="T10" fmla="*/ 0 w 312"/>
                  <a:gd name="T11" fmla="*/ 266 h 292"/>
                  <a:gd name="T12" fmla="*/ 0 w 312"/>
                  <a:gd name="T13" fmla="*/ 272 h 292"/>
                  <a:gd name="T14" fmla="*/ 3 w 312"/>
                  <a:gd name="T15" fmla="*/ 277 h 292"/>
                  <a:gd name="T16" fmla="*/ 10 w 312"/>
                  <a:gd name="T17" fmla="*/ 281 h 292"/>
                  <a:gd name="T18" fmla="*/ 20 w 312"/>
                  <a:gd name="T19" fmla="*/ 285 h 292"/>
                  <a:gd name="T20" fmla="*/ 35 w 312"/>
                  <a:gd name="T21" fmla="*/ 292 h 292"/>
                  <a:gd name="T22" fmla="*/ 31 w 312"/>
                  <a:gd name="T23" fmla="*/ 266 h 292"/>
                  <a:gd name="T24" fmla="*/ 34 w 312"/>
                  <a:gd name="T25" fmla="*/ 253 h 292"/>
                  <a:gd name="T26" fmla="*/ 45 w 312"/>
                  <a:gd name="T27" fmla="*/ 241 h 292"/>
                  <a:gd name="T28" fmla="*/ 61 w 312"/>
                  <a:gd name="T29" fmla="*/ 219 h 292"/>
                  <a:gd name="T30" fmla="*/ 312 w 312"/>
                  <a:gd name="T31" fmla="*/ 18 h 292"/>
                  <a:gd name="T32" fmla="*/ 253 w 312"/>
                  <a:gd name="T33" fmla="*/ 0 h 2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2"/>
                  <a:gd name="T52" fmla="*/ 0 h 292"/>
                  <a:gd name="T53" fmla="*/ 312 w 312"/>
                  <a:gd name="T54" fmla="*/ 292 h 29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2" h="292">
                    <a:moveTo>
                      <a:pt x="253" y="0"/>
                    </a:moveTo>
                    <a:lnTo>
                      <a:pt x="86" y="159"/>
                    </a:lnTo>
                    <a:lnTo>
                      <a:pt x="15" y="233"/>
                    </a:lnTo>
                    <a:lnTo>
                      <a:pt x="8" y="248"/>
                    </a:lnTo>
                    <a:lnTo>
                      <a:pt x="4" y="258"/>
                    </a:lnTo>
                    <a:lnTo>
                      <a:pt x="0" y="266"/>
                    </a:lnTo>
                    <a:lnTo>
                      <a:pt x="0" y="272"/>
                    </a:lnTo>
                    <a:lnTo>
                      <a:pt x="3" y="277"/>
                    </a:lnTo>
                    <a:lnTo>
                      <a:pt x="10" y="281"/>
                    </a:lnTo>
                    <a:lnTo>
                      <a:pt x="20" y="285"/>
                    </a:lnTo>
                    <a:lnTo>
                      <a:pt x="35" y="292"/>
                    </a:lnTo>
                    <a:lnTo>
                      <a:pt x="31" y="266"/>
                    </a:lnTo>
                    <a:lnTo>
                      <a:pt x="34" y="253"/>
                    </a:lnTo>
                    <a:lnTo>
                      <a:pt x="45" y="241"/>
                    </a:lnTo>
                    <a:lnTo>
                      <a:pt x="61" y="219"/>
                    </a:lnTo>
                    <a:lnTo>
                      <a:pt x="312" y="18"/>
                    </a:lnTo>
                    <a:lnTo>
                      <a:pt x="253" y="0"/>
                    </a:lnTo>
                    <a:close/>
                  </a:path>
                </a:pathLst>
              </a:custGeom>
              <a:solidFill>
                <a:srgbClr val="FF2830"/>
              </a:solidFill>
              <a:ln w="9525">
                <a:noFill/>
                <a:round/>
                <a:headEnd/>
                <a:tailEnd/>
              </a:ln>
            </p:spPr>
            <p:txBody>
              <a:bodyPr/>
              <a:lstStyle/>
              <a:p>
                <a:endParaRPr lang="en-US"/>
              </a:p>
            </p:txBody>
          </p:sp>
          <p:sp>
            <p:nvSpPr>
              <p:cNvPr id="6215" name="Freeform 58"/>
              <p:cNvSpPr>
                <a:spLocks/>
              </p:cNvSpPr>
              <p:nvPr/>
            </p:nvSpPr>
            <p:spPr bwMode="auto">
              <a:xfrm>
                <a:off x="3044" y="1144"/>
                <a:ext cx="67" cy="56"/>
              </a:xfrm>
              <a:custGeom>
                <a:avLst/>
                <a:gdLst>
                  <a:gd name="T0" fmla="*/ 34 w 67"/>
                  <a:gd name="T1" fmla="*/ 0 h 56"/>
                  <a:gd name="T2" fmla="*/ 8 w 67"/>
                  <a:gd name="T3" fmla="*/ 12 h 56"/>
                  <a:gd name="T4" fmla="*/ 4 w 67"/>
                  <a:gd name="T5" fmla="*/ 25 h 56"/>
                  <a:gd name="T6" fmla="*/ 1 w 67"/>
                  <a:gd name="T7" fmla="*/ 37 h 56"/>
                  <a:gd name="T8" fmla="*/ 0 w 67"/>
                  <a:gd name="T9" fmla="*/ 47 h 56"/>
                  <a:gd name="T10" fmla="*/ 0 w 67"/>
                  <a:gd name="T11" fmla="*/ 50 h 56"/>
                  <a:gd name="T12" fmla="*/ 67 w 67"/>
                  <a:gd name="T13" fmla="*/ 56 h 56"/>
                  <a:gd name="T14" fmla="*/ 63 w 67"/>
                  <a:gd name="T15" fmla="*/ 25 h 56"/>
                  <a:gd name="T16" fmla="*/ 34 w 67"/>
                  <a:gd name="T17" fmla="*/ 0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
                  <a:gd name="T28" fmla="*/ 0 h 56"/>
                  <a:gd name="T29" fmla="*/ 67 w 67"/>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 h="56">
                    <a:moveTo>
                      <a:pt x="34" y="0"/>
                    </a:moveTo>
                    <a:lnTo>
                      <a:pt x="8" y="12"/>
                    </a:lnTo>
                    <a:lnTo>
                      <a:pt x="4" y="25"/>
                    </a:lnTo>
                    <a:lnTo>
                      <a:pt x="1" y="37"/>
                    </a:lnTo>
                    <a:lnTo>
                      <a:pt x="0" y="47"/>
                    </a:lnTo>
                    <a:lnTo>
                      <a:pt x="0" y="50"/>
                    </a:lnTo>
                    <a:lnTo>
                      <a:pt x="67" y="56"/>
                    </a:lnTo>
                    <a:lnTo>
                      <a:pt x="63" y="25"/>
                    </a:lnTo>
                    <a:lnTo>
                      <a:pt x="34" y="0"/>
                    </a:lnTo>
                    <a:close/>
                  </a:path>
                </a:pathLst>
              </a:custGeom>
              <a:solidFill>
                <a:srgbClr val="DDA88E"/>
              </a:solidFill>
              <a:ln w="9525">
                <a:noFill/>
                <a:round/>
                <a:headEnd/>
                <a:tailEnd/>
              </a:ln>
            </p:spPr>
            <p:txBody>
              <a:bodyPr/>
              <a:lstStyle/>
              <a:p>
                <a:endParaRPr lang="en-US"/>
              </a:p>
            </p:txBody>
          </p:sp>
          <p:sp>
            <p:nvSpPr>
              <p:cNvPr id="6216" name="Freeform 59"/>
              <p:cNvSpPr>
                <a:spLocks/>
              </p:cNvSpPr>
              <p:nvPr/>
            </p:nvSpPr>
            <p:spPr bwMode="auto">
              <a:xfrm>
                <a:off x="3067" y="1137"/>
                <a:ext cx="309" cy="101"/>
              </a:xfrm>
              <a:custGeom>
                <a:avLst/>
                <a:gdLst>
                  <a:gd name="T0" fmla="*/ 0 w 309"/>
                  <a:gd name="T1" fmla="*/ 7 h 101"/>
                  <a:gd name="T2" fmla="*/ 175 w 309"/>
                  <a:gd name="T3" fmla="*/ 0 h 101"/>
                  <a:gd name="T4" fmla="*/ 223 w 309"/>
                  <a:gd name="T5" fmla="*/ 32 h 101"/>
                  <a:gd name="T6" fmla="*/ 297 w 309"/>
                  <a:gd name="T7" fmla="*/ 78 h 101"/>
                  <a:gd name="T8" fmla="*/ 309 w 309"/>
                  <a:gd name="T9" fmla="*/ 101 h 101"/>
                  <a:gd name="T10" fmla="*/ 227 w 309"/>
                  <a:gd name="T11" fmla="*/ 63 h 101"/>
                  <a:gd name="T12" fmla="*/ 175 w 309"/>
                  <a:gd name="T13" fmla="*/ 32 h 101"/>
                  <a:gd name="T14" fmla="*/ 116 w 309"/>
                  <a:gd name="T15" fmla="*/ 32 h 101"/>
                  <a:gd name="T16" fmla="*/ 38 w 309"/>
                  <a:gd name="T17" fmla="*/ 40 h 101"/>
                  <a:gd name="T18" fmla="*/ 26 w 309"/>
                  <a:gd name="T19" fmla="*/ 19 h 101"/>
                  <a:gd name="T20" fmla="*/ 0 w 309"/>
                  <a:gd name="T21" fmla="*/ 7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101"/>
                  <a:gd name="T35" fmla="*/ 309 w 309"/>
                  <a:gd name="T36" fmla="*/ 101 h 1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101">
                    <a:moveTo>
                      <a:pt x="0" y="7"/>
                    </a:moveTo>
                    <a:lnTo>
                      <a:pt x="175" y="0"/>
                    </a:lnTo>
                    <a:lnTo>
                      <a:pt x="223" y="32"/>
                    </a:lnTo>
                    <a:lnTo>
                      <a:pt x="297" y="78"/>
                    </a:lnTo>
                    <a:lnTo>
                      <a:pt x="309" y="101"/>
                    </a:lnTo>
                    <a:lnTo>
                      <a:pt x="227" y="63"/>
                    </a:lnTo>
                    <a:lnTo>
                      <a:pt x="175" y="32"/>
                    </a:lnTo>
                    <a:lnTo>
                      <a:pt x="116" y="32"/>
                    </a:lnTo>
                    <a:lnTo>
                      <a:pt x="38" y="40"/>
                    </a:lnTo>
                    <a:lnTo>
                      <a:pt x="26" y="19"/>
                    </a:lnTo>
                    <a:lnTo>
                      <a:pt x="0" y="7"/>
                    </a:lnTo>
                    <a:close/>
                  </a:path>
                </a:pathLst>
              </a:custGeom>
              <a:solidFill>
                <a:srgbClr val="997C7C"/>
              </a:solidFill>
              <a:ln w="9525">
                <a:noFill/>
                <a:round/>
                <a:headEnd/>
                <a:tailEnd/>
              </a:ln>
            </p:spPr>
            <p:txBody>
              <a:bodyPr/>
              <a:lstStyle/>
              <a:p>
                <a:endParaRPr lang="en-US"/>
              </a:p>
            </p:txBody>
          </p:sp>
          <p:sp>
            <p:nvSpPr>
              <p:cNvPr id="6217" name="Freeform 60"/>
              <p:cNvSpPr>
                <a:spLocks/>
              </p:cNvSpPr>
              <p:nvPr/>
            </p:nvSpPr>
            <p:spPr bwMode="auto">
              <a:xfrm>
                <a:off x="3208" y="1347"/>
                <a:ext cx="366" cy="45"/>
              </a:xfrm>
              <a:custGeom>
                <a:avLst/>
                <a:gdLst>
                  <a:gd name="T0" fmla="*/ 0 w 366"/>
                  <a:gd name="T1" fmla="*/ 0 h 45"/>
                  <a:gd name="T2" fmla="*/ 366 w 366"/>
                  <a:gd name="T3" fmla="*/ 37 h 45"/>
                  <a:gd name="T4" fmla="*/ 354 w 366"/>
                  <a:gd name="T5" fmla="*/ 45 h 45"/>
                  <a:gd name="T6" fmla="*/ 0 w 366"/>
                  <a:gd name="T7" fmla="*/ 8 h 45"/>
                  <a:gd name="T8" fmla="*/ 0 w 366"/>
                  <a:gd name="T9" fmla="*/ 0 h 45"/>
                  <a:gd name="T10" fmla="*/ 0 60000 65536"/>
                  <a:gd name="T11" fmla="*/ 0 60000 65536"/>
                  <a:gd name="T12" fmla="*/ 0 60000 65536"/>
                  <a:gd name="T13" fmla="*/ 0 60000 65536"/>
                  <a:gd name="T14" fmla="*/ 0 60000 65536"/>
                  <a:gd name="T15" fmla="*/ 0 w 366"/>
                  <a:gd name="T16" fmla="*/ 0 h 45"/>
                  <a:gd name="T17" fmla="*/ 366 w 366"/>
                  <a:gd name="T18" fmla="*/ 45 h 45"/>
                </a:gdLst>
                <a:ahLst/>
                <a:cxnLst>
                  <a:cxn ang="T10">
                    <a:pos x="T0" y="T1"/>
                  </a:cxn>
                  <a:cxn ang="T11">
                    <a:pos x="T2" y="T3"/>
                  </a:cxn>
                  <a:cxn ang="T12">
                    <a:pos x="T4" y="T5"/>
                  </a:cxn>
                  <a:cxn ang="T13">
                    <a:pos x="T6" y="T7"/>
                  </a:cxn>
                  <a:cxn ang="T14">
                    <a:pos x="T8" y="T9"/>
                  </a:cxn>
                </a:cxnLst>
                <a:rect l="T15" t="T16" r="T17" b="T18"/>
                <a:pathLst>
                  <a:path w="366" h="45">
                    <a:moveTo>
                      <a:pt x="0" y="0"/>
                    </a:moveTo>
                    <a:lnTo>
                      <a:pt x="366" y="37"/>
                    </a:lnTo>
                    <a:lnTo>
                      <a:pt x="354" y="45"/>
                    </a:lnTo>
                    <a:lnTo>
                      <a:pt x="0" y="8"/>
                    </a:lnTo>
                    <a:lnTo>
                      <a:pt x="0" y="0"/>
                    </a:lnTo>
                    <a:close/>
                  </a:path>
                </a:pathLst>
              </a:custGeom>
              <a:solidFill>
                <a:srgbClr val="997C7C"/>
              </a:solidFill>
              <a:ln w="9525">
                <a:noFill/>
                <a:round/>
                <a:headEnd/>
                <a:tailEnd/>
              </a:ln>
            </p:spPr>
            <p:txBody>
              <a:bodyPr/>
              <a:lstStyle/>
              <a:p>
                <a:endParaRPr lang="en-US"/>
              </a:p>
            </p:txBody>
          </p:sp>
          <p:sp>
            <p:nvSpPr>
              <p:cNvPr id="6218" name="Freeform 61"/>
              <p:cNvSpPr>
                <a:spLocks/>
              </p:cNvSpPr>
              <p:nvPr/>
            </p:nvSpPr>
            <p:spPr bwMode="auto">
              <a:xfrm>
                <a:off x="3216" y="1378"/>
                <a:ext cx="342" cy="44"/>
              </a:xfrm>
              <a:custGeom>
                <a:avLst/>
                <a:gdLst>
                  <a:gd name="T0" fmla="*/ 0 w 342"/>
                  <a:gd name="T1" fmla="*/ 0 h 44"/>
                  <a:gd name="T2" fmla="*/ 342 w 342"/>
                  <a:gd name="T3" fmla="*/ 37 h 44"/>
                  <a:gd name="T4" fmla="*/ 331 w 342"/>
                  <a:gd name="T5" fmla="*/ 44 h 44"/>
                  <a:gd name="T6" fmla="*/ 0 w 342"/>
                  <a:gd name="T7" fmla="*/ 6 h 44"/>
                  <a:gd name="T8" fmla="*/ 0 w 342"/>
                  <a:gd name="T9" fmla="*/ 0 h 44"/>
                  <a:gd name="T10" fmla="*/ 0 60000 65536"/>
                  <a:gd name="T11" fmla="*/ 0 60000 65536"/>
                  <a:gd name="T12" fmla="*/ 0 60000 65536"/>
                  <a:gd name="T13" fmla="*/ 0 60000 65536"/>
                  <a:gd name="T14" fmla="*/ 0 60000 65536"/>
                  <a:gd name="T15" fmla="*/ 0 w 342"/>
                  <a:gd name="T16" fmla="*/ 0 h 44"/>
                  <a:gd name="T17" fmla="*/ 342 w 342"/>
                  <a:gd name="T18" fmla="*/ 44 h 44"/>
                </a:gdLst>
                <a:ahLst/>
                <a:cxnLst>
                  <a:cxn ang="T10">
                    <a:pos x="T0" y="T1"/>
                  </a:cxn>
                  <a:cxn ang="T11">
                    <a:pos x="T2" y="T3"/>
                  </a:cxn>
                  <a:cxn ang="T12">
                    <a:pos x="T4" y="T5"/>
                  </a:cxn>
                  <a:cxn ang="T13">
                    <a:pos x="T6" y="T7"/>
                  </a:cxn>
                  <a:cxn ang="T14">
                    <a:pos x="T8" y="T9"/>
                  </a:cxn>
                </a:cxnLst>
                <a:rect l="T15" t="T16" r="T17" b="T18"/>
                <a:pathLst>
                  <a:path w="342" h="44">
                    <a:moveTo>
                      <a:pt x="0" y="0"/>
                    </a:moveTo>
                    <a:lnTo>
                      <a:pt x="342" y="37"/>
                    </a:lnTo>
                    <a:lnTo>
                      <a:pt x="331" y="44"/>
                    </a:lnTo>
                    <a:lnTo>
                      <a:pt x="0" y="6"/>
                    </a:lnTo>
                    <a:lnTo>
                      <a:pt x="0" y="0"/>
                    </a:lnTo>
                    <a:close/>
                  </a:path>
                </a:pathLst>
              </a:custGeom>
              <a:solidFill>
                <a:srgbClr val="997C7C"/>
              </a:solidFill>
              <a:ln w="9525">
                <a:noFill/>
                <a:round/>
                <a:headEnd/>
                <a:tailEnd/>
              </a:ln>
            </p:spPr>
            <p:txBody>
              <a:bodyPr/>
              <a:lstStyle/>
              <a:p>
                <a:endParaRPr lang="en-US"/>
              </a:p>
            </p:txBody>
          </p:sp>
          <p:sp>
            <p:nvSpPr>
              <p:cNvPr id="6219" name="Freeform 62"/>
              <p:cNvSpPr>
                <a:spLocks/>
              </p:cNvSpPr>
              <p:nvPr/>
            </p:nvSpPr>
            <p:spPr bwMode="auto">
              <a:xfrm>
                <a:off x="3201" y="1271"/>
                <a:ext cx="197" cy="61"/>
              </a:xfrm>
              <a:custGeom>
                <a:avLst/>
                <a:gdLst>
                  <a:gd name="T0" fmla="*/ 30 w 197"/>
                  <a:gd name="T1" fmla="*/ 19 h 61"/>
                  <a:gd name="T2" fmla="*/ 178 w 197"/>
                  <a:gd name="T3" fmla="*/ 0 h 61"/>
                  <a:gd name="T4" fmla="*/ 197 w 197"/>
                  <a:gd name="T5" fmla="*/ 7 h 61"/>
                  <a:gd name="T6" fmla="*/ 197 w 197"/>
                  <a:gd name="T7" fmla="*/ 35 h 61"/>
                  <a:gd name="T8" fmla="*/ 49 w 197"/>
                  <a:gd name="T9" fmla="*/ 57 h 61"/>
                  <a:gd name="T10" fmla="*/ 7 w 197"/>
                  <a:gd name="T11" fmla="*/ 61 h 61"/>
                  <a:gd name="T12" fmla="*/ 0 w 197"/>
                  <a:gd name="T13" fmla="*/ 23 h 61"/>
                  <a:gd name="T14" fmla="*/ 30 w 197"/>
                  <a:gd name="T15" fmla="*/ 19 h 61"/>
                  <a:gd name="T16" fmla="*/ 0 60000 65536"/>
                  <a:gd name="T17" fmla="*/ 0 60000 65536"/>
                  <a:gd name="T18" fmla="*/ 0 60000 65536"/>
                  <a:gd name="T19" fmla="*/ 0 60000 65536"/>
                  <a:gd name="T20" fmla="*/ 0 60000 65536"/>
                  <a:gd name="T21" fmla="*/ 0 60000 65536"/>
                  <a:gd name="T22" fmla="*/ 0 60000 65536"/>
                  <a:gd name="T23" fmla="*/ 0 60000 65536"/>
                  <a:gd name="T24" fmla="*/ 0 w 197"/>
                  <a:gd name="T25" fmla="*/ 0 h 61"/>
                  <a:gd name="T26" fmla="*/ 197 w 197"/>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7" h="61">
                    <a:moveTo>
                      <a:pt x="30" y="19"/>
                    </a:moveTo>
                    <a:lnTo>
                      <a:pt x="178" y="0"/>
                    </a:lnTo>
                    <a:lnTo>
                      <a:pt x="197" y="7"/>
                    </a:lnTo>
                    <a:lnTo>
                      <a:pt x="197" y="35"/>
                    </a:lnTo>
                    <a:lnTo>
                      <a:pt x="49" y="57"/>
                    </a:lnTo>
                    <a:lnTo>
                      <a:pt x="7" y="61"/>
                    </a:lnTo>
                    <a:lnTo>
                      <a:pt x="0" y="23"/>
                    </a:lnTo>
                    <a:lnTo>
                      <a:pt x="30" y="19"/>
                    </a:lnTo>
                    <a:close/>
                  </a:path>
                </a:pathLst>
              </a:custGeom>
              <a:solidFill>
                <a:srgbClr val="5B3D1E"/>
              </a:solidFill>
              <a:ln w="9525">
                <a:noFill/>
                <a:round/>
                <a:headEnd/>
                <a:tailEnd/>
              </a:ln>
            </p:spPr>
            <p:txBody>
              <a:bodyPr/>
              <a:lstStyle/>
              <a:p>
                <a:endParaRPr lang="en-US"/>
              </a:p>
            </p:txBody>
          </p:sp>
          <p:sp>
            <p:nvSpPr>
              <p:cNvPr id="6220" name="Freeform 63"/>
              <p:cNvSpPr>
                <a:spLocks/>
              </p:cNvSpPr>
              <p:nvPr/>
            </p:nvSpPr>
            <p:spPr bwMode="auto">
              <a:xfrm>
                <a:off x="3331" y="1284"/>
                <a:ext cx="235" cy="71"/>
              </a:xfrm>
              <a:custGeom>
                <a:avLst/>
                <a:gdLst>
                  <a:gd name="T0" fmla="*/ 0 w 235"/>
                  <a:gd name="T1" fmla="*/ 63 h 71"/>
                  <a:gd name="T2" fmla="*/ 48 w 235"/>
                  <a:gd name="T3" fmla="*/ 44 h 71"/>
                  <a:gd name="T4" fmla="*/ 201 w 235"/>
                  <a:gd name="T5" fmla="*/ 0 h 71"/>
                  <a:gd name="T6" fmla="*/ 235 w 235"/>
                  <a:gd name="T7" fmla="*/ 6 h 71"/>
                  <a:gd name="T8" fmla="*/ 45 w 235"/>
                  <a:gd name="T9" fmla="*/ 71 h 71"/>
                  <a:gd name="T10" fmla="*/ 0 w 235"/>
                  <a:gd name="T11" fmla="*/ 63 h 71"/>
                  <a:gd name="T12" fmla="*/ 0 60000 65536"/>
                  <a:gd name="T13" fmla="*/ 0 60000 65536"/>
                  <a:gd name="T14" fmla="*/ 0 60000 65536"/>
                  <a:gd name="T15" fmla="*/ 0 60000 65536"/>
                  <a:gd name="T16" fmla="*/ 0 60000 65536"/>
                  <a:gd name="T17" fmla="*/ 0 60000 65536"/>
                  <a:gd name="T18" fmla="*/ 0 w 235"/>
                  <a:gd name="T19" fmla="*/ 0 h 71"/>
                  <a:gd name="T20" fmla="*/ 235 w 235"/>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235" h="71">
                    <a:moveTo>
                      <a:pt x="0" y="63"/>
                    </a:moveTo>
                    <a:lnTo>
                      <a:pt x="48" y="44"/>
                    </a:lnTo>
                    <a:lnTo>
                      <a:pt x="201" y="0"/>
                    </a:lnTo>
                    <a:lnTo>
                      <a:pt x="235" y="6"/>
                    </a:lnTo>
                    <a:lnTo>
                      <a:pt x="45" y="71"/>
                    </a:lnTo>
                    <a:lnTo>
                      <a:pt x="0" y="63"/>
                    </a:lnTo>
                    <a:close/>
                  </a:path>
                </a:pathLst>
              </a:custGeom>
              <a:solidFill>
                <a:srgbClr val="5B3D1E"/>
              </a:solidFill>
              <a:ln w="9525">
                <a:noFill/>
                <a:round/>
                <a:headEnd/>
                <a:tailEnd/>
              </a:ln>
            </p:spPr>
            <p:txBody>
              <a:bodyPr/>
              <a:lstStyle/>
              <a:p>
                <a:endParaRPr lang="en-US"/>
              </a:p>
            </p:txBody>
          </p:sp>
          <p:sp>
            <p:nvSpPr>
              <p:cNvPr id="6221" name="Freeform 64"/>
              <p:cNvSpPr>
                <a:spLocks/>
              </p:cNvSpPr>
              <p:nvPr/>
            </p:nvSpPr>
            <p:spPr bwMode="auto">
              <a:xfrm>
                <a:off x="3446" y="1276"/>
                <a:ext cx="225" cy="83"/>
              </a:xfrm>
              <a:custGeom>
                <a:avLst/>
                <a:gdLst>
                  <a:gd name="T0" fmla="*/ 0 w 225"/>
                  <a:gd name="T1" fmla="*/ 75 h 83"/>
                  <a:gd name="T2" fmla="*/ 160 w 225"/>
                  <a:gd name="T3" fmla="*/ 0 h 83"/>
                  <a:gd name="T4" fmla="*/ 202 w 225"/>
                  <a:gd name="T5" fmla="*/ 2 h 83"/>
                  <a:gd name="T6" fmla="*/ 225 w 225"/>
                  <a:gd name="T7" fmla="*/ 22 h 83"/>
                  <a:gd name="T8" fmla="*/ 76 w 225"/>
                  <a:gd name="T9" fmla="*/ 83 h 83"/>
                  <a:gd name="T10" fmla="*/ 0 w 225"/>
                  <a:gd name="T11" fmla="*/ 75 h 83"/>
                  <a:gd name="T12" fmla="*/ 0 60000 65536"/>
                  <a:gd name="T13" fmla="*/ 0 60000 65536"/>
                  <a:gd name="T14" fmla="*/ 0 60000 65536"/>
                  <a:gd name="T15" fmla="*/ 0 60000 65536"/>
                  <a:gd name="T16" fmla="*/ 0 60000 65536"/>
                  <a:gd name="T17" fmla="*/ 0 60000 65536"/>
                  <a:gd name="T18" fmla="*/ 0 w 225"/>
                  <a:gd name="T19" fmla="*/ 0 h 83"/>
                  <a:gd name="T20" fmla="*/ 225 w 225"/>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225" h="83">
                    <a:moveTo>
                      <a:pt x="0" y="75"/>
                    </a:moveTo>
                    <a:lnTo>
                      <a:pt x="160" y="0"/>
                    </a:lnTo>
                    <a:lnTo>
                      <a:pt x="202" y="2"/>
                    </a:lnTo>
                    <a:lnTo>
                      <a:pt x="225" y="22"/>
                    </a:lnTo>
                    <a:lnTo>
                      <a:pt x="76" y="83"/>
                    </a:lnTo>
                    <a:lnTo>
                      <a:pt x="0" y="75"/>
                    </a:lnTo>
                    <a:close/>
                  </a:path>
                </a:pathLst>
              </a:custGeom>
              <a:solidFill>
                <a:srgbClr val="5B3D1E"/>
              </a:solidFill>
              <a:ln w="9525">
                <a:noFill/>
                <a:round/>
                <a:headEnd/>
                <a:tailEnd/>
              </a:ln>
            </p:spPr>
            <p:txBody>
              <a:bodyPr/>
              <a:lstStyle/>
              <a:p>
                <a:endParaRPr lang="en-US"/>
              </a:p>
            </p:txBody>
          </p:sp>
          <p:sp>
            <p:nvSpPr>
              <p:cNvPr id="6222" name="Freeform 65"/>
              <p:cNvSpPr>
                <a:spLocks/>
              </p:cNvSpPr>
              <p:nvPr/>
            </p:nvSpPr>
            <p:spPr bwMode="auto">
              <a:xfrm>
                <a:off x="2515" y="1241"/>
                <a:ext cx="302" cy="88"/>
              </a:xfrm>
              <a:custGeom>
                <a:avLst/>
                <a:gdLst>
                  <a:gd name="T0" fmla="*/ 25 w 302"/>
                  <a:gd name="T1" fmla="*/ 59 h 88"/>
                  <a:gd name="T2" fmla="*/ 268 w 302"/>
                  <a:gd name="T3" fmla="*/ 5 h 88"/>
                  <a:gd name="T4" fmla="*/ 302 w 302"/>
                  <a:gd name="T5" fmla="*/ 0 h 88"/>
                  <a:gd name="T6" fmla="*/ 263 w 302"/>
                  <a:gd name="T7" fmla="*/ 37 h 88"/>
                  <a:gd name="T8" fmla="*/ 244 w 302"/>
                  <a:gd name="T9" fmla="*/ 64 h 88"/>
                  <a:gd name="T10" fmla="*/ 186 w 302"/>
                  <a:gd name="T11" fmla="*/ 88 h 88"/>
                  <a:gd name="T12" fmla="*/ 108 w 302"/>
                  <a:gd name="T13" fmla="*/ 88 h 88"/>
                  <a:gd name="T14" fmla="*/ 25 w 302"/>
                  <a:gd name="T15" fmla="*/ 88 h 88"/>
                  <a:gd name="T16" fmla="*/ 0 w 302"/>
                  <a:gd name="T17" fmla="*/ 74 h 88"/>
                  <a:gd name="T18" fmla="*/ 25 w 302"/>
                  <a:gd name="T19" fmla="*/ 59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2"/>
                  <a:gd name="T31" fmla="*/ 0 h 88"/>
                  <a:gd name="T32" fmla="*/ 302 w 30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2" h="88">
                    <a:moveTo>
                      <a:pt x="25" y="59"/>
                    </a:moveTo>
                    <a:lnTo>
                      <a:pt x="268" y="5"/>
                    </a:lnTo>
                    <a:lnTo>
                      <a:pt x="302" y="0"/>
                    </a:lnTo>
                    <a:lnTo>
                      <a:pt x="263" y="37"/>
                    </a:lnTo>
                    <a:lnTo>
                      <a:pt x="244" y="64"/>
                    </a:lnTo>
                    <a:lnTo>
                      <a:pt x="186" y="88"/>
                    </a:lnTo>
                    <a:lnTo>
                      <a:pt x="108" y="88"/>
                    </a:lnTo>
                    <a:lnTo>
                      <a:pt x="25" y="88"/>
                    </a:lnTo>
                    <a:lnTo>
                      <a:pt x="0" y="74"/>
                    </a:lnTo>
                    <a:lnTo>
                      <a:pt x="25" y="59"/>
                    </a:lnTo>
                    <a:close/>
                  </a:path>
                </a:pathLst>
              </a:custGeom>
              <a:solidFill>
                <a:srgbClr val="663321"/>
              </a:solidFill>
              <a:ln w="9525">
                <a:noFill/>
                <a:round/>
                <a:headEnd/>
                <a:tailEnd/>
              </a:ln>
            </p:spPr>
            <p:txBody>
              <a:bodyPr/>
              <a:lstStyle/>
              <a:p>
                <a:endParaRPr lang="en-US"/>
              </a:p>
            </p:txBody>
          </p:sp>
          <p:sp>
            <p:nvSpPr>
              <p:cNvPr id="6223" name="Freeform 66"/>
              <p:cNvSpPr>
                <a:spLocks/>
              </p:cNvSpPr>
              <p:nvPr/>
            </p:nvSpPr>
            <p:spPr bwMode="auto">
              <a:xfrm>
                <a:off x="2418" y="1241"/>
                <a:ext cx="108" cy="79"/>
              </a:xfrm>
              <a:custGeom>
                <a:avLst/>
                <a:gdLst>
                  <a:gd name="T0" fmla="*/ 40 w 108"/>
                  <a:gd name="T1" fmla="*/ 74 h 79"/>
                  <a:gd name="T2" fmla="*/ 0 w 108"/>
                  <a:gd name="T3" fmla="*/ 64 h 79"/>
                  <a:gd name="T4" fmla="*/ 0 w 108"/>
                  <a:gd name="T5" fmla="*/ 25 h 79"/>
                  <a:gd name="T6" fmla="*/ 58 w 108"/>
                  <a:gd name="T7" fmla="*/ 0 h 79"/>
                  <a:gd name="T8" fmla="*/ 108 w 108"/>
                  <a:gd name="T9" fmla="*/ 0 h 79"/>
                  <a:gd name="T10" fmla="*/ 103 w 108"/>
                  <a:gd name="T11" fmla="*/ 74 h 79"/>
                  <a:gd name="T12" fmla="*/ 73 w 108"/>
                  <a:gd name="T13" fmla="*/ 79 h 79"/>
                  <a:gd name="T14" fmla="*/ 40 w 108"/>
                  <a:gd name="T15" fmla="*/ 74 h 79"/>
                  <a:gd name="T16" fmla="*/ 0 60000 65536"/>
                  <a:gd name="T17" fmla="*/ 0 60000 65536"/>
                  <a:gd name="T18" fmla="*/ 0 60000 65536"/>
                  <a:gd name="T19" fmla="*/ 0 60000 65536"/>
                  <a:gd name="T20" fmla="*/ 0 60000 65536"/>
                  <a:gd name="T21" fmla="*/ 0 60000 65536"/>
                  <a:gd name="T22" fmla="*/ 0 60000 65536"/>
                  <a:gd name="T23" fmla="*/ 0 60000 65536"/>
                  <a:gd name="T24" fmla="*/ 0 w 108"/>
                  <a:gd name="T25" fmla="*/ 0 h 79"/>
                  <a:gd name="T26" fmla="*/ 108 w 108"/>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8" h="79">
                    <a:moveTo>
                      <a:pt x="40" y="74"/>
                    </a:moveTo>
                    <a:lnTo>
                      <a:pt x="0" y="64"/>
                    </a:lnTo>
                    <a:lnTo>
                      <a:pt x="0" y="25"/>
                    </a:lnTo>
                    <a:lnTo>
                      <a:pt x="58" y="0"/>
                    </a:lnTo>
                    <a:lnTo>
                      <a:pt x="108" y="0"/>
                    </a:lnTo>
                    <a:lnTo>
                      <a:pt x="103" y="74"/>
                    </a:lnTo>
                    <a:lnTo>
                      <a:pt x="73" y="79"/>
                    </a:lnTo>
                    <a:lnTo>
                      <a:pt x="40" y="74"/>
                    </a:lnTo>
                    <a:close/>
                  </a:path>
                </a:pathLst>
              </a:custGeom>
              <a:solidFill>
                <a:srgbClr val="FFD370"/>
              </a:solidFill>
              <a:ln w="9525">
                <a:noFill/>
                <a:round/>
                <a:headEnd/>
                <a:tailEnd/>
              </a:ln>
            </p:spPr>
            <p:txBody>
              <a:bodyPr/>
              <a:lstStyle/>
              <a:p>
                <a:endParaRPr lang="en-US"/>
              </a:p>
            </p:txBody>
          </p:sp>
          <p:sp>
            <p:nvSpPr>
              <p:cNvPr id="6224" name="Freeform 67"/>
              <p:cNvSpPr>
                <a:spLocks/>
              </p:cNvSpPr>
              <p:nvPr/>
            </p:nvSpPr>
            <p:spPr bwMode="auto">
              <a:xfrm>
                <a:off x="2729" y="1359"/>
                <a:ext cx="98" cy="68"/>
              </a:xfrm>
              <a:custGeom>
                <a:avLst/>
                <a:gdLst>
                  <a:gd name="T0" fmla="*/ 0 w 98"/>
                  <a:gd name="T1" fmla="*/ 9 h 68"/>
                  <a:gd name="T2" fmla="*/ 0 w 98"/>
                  <a:gd name="T3" fmla="*/ 68 h 68"/>
                  <a:gd name="T4" fmla="*/ 54 w 98"/>
                  <a:gd name="T5" fmla="*/ 59 h 68"/>
                  <a:gd name="T6" fmla="*/ 98 w 98"/>
                  <a:gd name="T7" fmla="*/ 33 h 68"/>
                  <a:gd name="T8" fmla="*/ 78 w 98"/>
                  <a:gd name="T9" fmla="*/ 5 h 68"/>
                  <a:gd name="T10" fmla="*/ 45 w 98"/>
                  <a:gd name="T11" fmla="*/ 0 h 68"/>
                  <a:gd name="T12" fmla="*/ 0 w 98"/>
                  <a:gd name="T13" fmla="*/ 9 h 68"/>
                  <a:gd name="T14" fmla="*/ 0 60000 65536"/>
                  <a:gd name="T15" fmla="*/ 0 60000 65536"/>
                  <a:gd name="T16" fmla="*/ 0 60000 65536"/>
                  <a:gd name="T17" fmla="*/ 0 60000 65536"/>
                  <a:gd name="T18" fmla="*/ 0 60000 65536"/>
                  <a:gd name="T19" fmla="*/ 0 60000 65536"/>
                  <a:gd name="T20" fmla="*/ 0 60000 65536"/>
                  <a:gd name="T21" fmla="*/ 0 w 98"/>
                  <a:gd name="T22" fmla="*/ 0 h 68"/>
                  <a:gd name="T23" fmla="*/ 98 w 98"/>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 h="68">
                    <a:moveTo>
                      <a:pt x="0" y="9"/>
                    </a:moveTo>
                    <a:lnTo>
                      <a:pt x="0" y="68"/>
                    </a:lnTo>
                    <a:lnTo>
                      <a:pt x="54" y="59"/>
                    </a:lnTo>
                    <a:lnTo>
                      <a:pt x="98" y="33"/>
                    </a:lnTo>
                    <a:lnTo>
                      <a:pt x="78" y="5"/>
                    </a:lnTo>
                    <a:lnTo>
                      <a:pt x="45" y="0"/>
                    </a:lnTo>
                    <a:lnTo>
                      <a:pt x="0" y="9"/>
                    </a:lnTo>
                    <a:close/>
                  </a:path>
                </a:pathLst>
              </a:custGeom>
              <a:solidFill>
                <a:srgbClr val="936349"/>
              </a:solidFill>
              <a:ln w="9525">
                <a:noFill/>
                <a:round/>
                <a:headEnd/>
                <a:tailEnd/>
              </a:ln>
            </p:spPr>
            <p:txBody>
              <a:bodyPr/>
              <a:lstStyle/>
              <a:p>
                <a:endParaRPr lang="en-US"/>
              </a:p>
            </p:txBody>
          </p:sp>
          <p:sp>
            <p:nvSpPr>
              <p:cNvPr id="6225" name="Freeform 68"/>
              <p:cNvSpPr>
                <a:spLocks/>
              </p:cNvSpPr>
              <p:nvPr/>
            </p:nvSpPr>
            <p:spPr bwMode="auto">
              <a:xfrm>
                <a:off x="2749" y="1285"/>
                <a:ext cx="88" cy="98"/>
              </a:xfrm>
              <a:custGeom>
                <a:avLst/>
                <a:gdLst>
                  <a:gd name="T0" fmla="*/ 0 w 88"/>
                  <a:gd name="T1" fmla="*/ 68 h 98"/>
                  <a:gd name="T2" fmla="*/ 15 w 88"/>
                  <a:gd name="T3" fmla="*/ 30 h 98"/>
                  <a:gd name="T4" fmla="*/ 68 w 88"/>
                  <a:gd name="T5" fmla="*/ 0 h 98"/>
                  <a:gd name="T6" fmla="*/ 88 w 88"/>
                  <a:gd name="T7" fmla="*/ 35 h 98"/>
                  <a:gd name="T8" fmla="*/ 88 w 88"/>
                  <a:gd name="T9" fmla="*/ 74 h 98"/>
                  <a:gd name="T10" fmla="*/ 29 w 88"/>
                  <a:gd name="T11" fmla="*/ 98 h 98"/>
                  <a:gd name="T12" fmla="*/ 0 w 88"/>
                  <a:gd name="T13" fmla="*/ 68 h 98"/>
                  <a:gd name="T14" fmla="*/ 0 60000 65536"/>
                  <a:gd name="T15" fmla="*/ 0 60000 65536"/>
                  <a:gd name="T16" fmla="*/ 0 60000 65536"/>
                  <a:gd name="T17" fmla="*/ 0 60000 65536"/>
                  <a:gd name="T18" fmla="*/ 0 60000 65536"/>
                  <a:gd name="T19" fmla="*/ 0 60000 65536"/>
                  <a:gd name="T20" fmla="*/ 0 60000 65536"/>
                  <a:gd name="T21" fmla="*/ 0 w 88"/>
                  <a:gd name="T22" fmla="*/ 0 h 98"/>
                  <a:gd name="T23" fmla="*/ 88 w 88"/>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98">
                    <a:moveTo>
                      <a:pt x="0" y="68"/>
                    </a:moveTo>
                    <a:lnTo>
                      <a:pt x="15" y="30"/>
                    </a:lnTo>
                    <a:lnTo>
                      <a:pt x="68" y="0"/>
                    </a:lnTo>
                    <a:lnTo>
                      <a:pt x="88" y="35"/>
                    </a:lnTo>
                    <a:lnTo>
                      <a:pt x="88" y="74"/>
                    </a:lnTo>
                    <a:lnTo>
                      <a:pt x="29" y="98"/>
                    </a:lnTo>
                    <a:lnTo>
                      <a:pt x="0" y="68"/>
                    </a:lnTo>
                    <a:close/>
                  </a:path>
                </a:pathLst>
              </a:custGeom>
              <a:solidFill>
                <a:srgbClr val="FFD370"/>
              </a:solidFill>
              <a:ln w="9525">
                <a:noFill/>
                <a:round/>
                <a:headEnd/>
                <a:tailEnd/>
              </a:ln>
            </p:spPr>
            <p:txBody>
              <a:bodyPr/>
              <a:lstStyle/>
              <a:p>
                <a:endParaRPr lang="en-US"/>
              </a:p>
            </p:txBody>
          </p:sp>
          <p:sp>
            <p:nvSpPr>
              <p:cNvPr id="6226" name="Freeform 69"/>
              <p:cNvSpPr>
                <a:spLocks/>
              </p:cNvSpPr>
              <p:nvPr/>
            </p:nvSpPr>
            <p:spPr bwMode="auto">
              <a:xfrm>
                <a:off x="3208" y="1595"/>
                <a:ext cx="102" cy="135"/>
              </a:xfrm>
              <a:custGeom>
                <a:avLst/>
                <a:gdLst>
                  <a:gd name="T0" fmla="*/ 0 w 102"/>
                  <a:gd name="T1" fmla="*/ 17 h 135"/>
                  <a:gd name="T2" fmla="*/ 102 w 102"/>
                  <a:gd name="T3" fmla="*/ 0 h 135"/>
                  <a:gd name="T4" fmla="*/ 102 w 102"/>
                  <a:gd name="T5" fmla="*/ 112 h 135"/>
                  <a:gd name="T6" fmla="*/ 24 w 102"/>
                  <a:gd name="T7" fmla="*/ 131 h 135"/>
                  <a:gd name="T8" fmla="*/ 0 w 102"/>
                  <a:gd name="T9" fmla="*/ 135 h 135"/>
                  <a:gd name="T10" fmla="*/ 0 w 102"/>
                  <a:gd name="T11" fmla="*/ 17 h 135"/>
                  <a:gd name="T12" fmla="*/ 0 60000 65536"/>
                  <a:gd name="T13" fmla="*/ 0 60000 65536"/>
                  <a:gd name="T14" fmla="*/ 0 60000 65536"/>
                  <a:gd name="T15" fmla="*/ 0 60000 65536"/>
                  <a:gd name="T16" fmla="*/ 0 60000 65536"/>
                  <a:gd name="T17" fmla="*/ 0 60000 65536"/>
                  <a:gd name="T18" fmla="*/ 0 w 102"/>
                  <a:gd name="T19" fmla="*/ 0 h 135"/>
                  <a:gd name="T20" fmla="*/ 102 w 102"/>
                  <a:gd name="T21" fmla="*/ 135 h 135"/>
                </a:gdLst>
                <a:ahLst/>
                <a:cxnLst>
                  <a:cxn ang="T12">
                    <a:pos x="T0" y="T1"/>
                  </a:cxn>
                  <a:cxn ang="T13">
                    <a:pos x="T2" y="T3"/>
                  </a:cxn>
                  <a:cxn ang="T14">
                    <a:pos x="T4" y="T5"/>
                  </a:cxn>
                  <a:cxn ang="T15">
                    <a:pos x="T6" y="T7"/>
                  </a:cxn>
                  <a:cxn ang="T16">
                    <a:pos x="T8" y="T9"/>
                  </a:cxn>
                  <a:cxn ang="T17">
                    <a:pos x="T10" y="T11"/>
                  </a:cxn>
                </a:cxnLst>
                <a:rect l="T18" t="T19" r="T20" b="T21"/>
                <a:pathLst>
                  <a:path w="102" h="135">
                    <a:moveTo>
                      <a:pt x="0" y="17"/>
                    </a:moveTo>
                    <a:lnTo>
                      <a:pt x="102" y="0"/>
                    </a:lnTo>
                    <a:lnTo>
                      <a:pt x="102" y="112"/>
                    </a:lnTo>
                    <a:lnTo>
                      <a:pt x="24" y="131"/>
                    </a:lnTo>
                    <a:lnTo>
                      <a:pt x="0" y="135"/>
                    </a:lnTo>
                    <a:lnTo>
                      <a:pt x="0" y="17"/>
                    </a:lnTo>
                    <a:close/>
                  </a:path>
                </a:pathLst>
              </a:custGeom>
              <a:solidFill>
                <a:srgbClr val="B76602"/>
              </a:solidFill>
              <a:ln w="9525">
                <a:noFill/>
                <a:round/>
                <a:headEnd/>
                <a:tailEnd/>
              </a:ln>
            </p:spPr>
            <p:txBody>
              <a:bodyPr/>
              <a:lstStyle/>
              <a:p>
                <a:endParaRPr lang="en-US"/>
              </a:p>
            </p:txBody>
          </p:sp>
          <p:sp>
            <p:nvSpPr>
              <p:cNvPr id="6227" name="Freeform 70"/>
              <p:cNvSpPr>
                <a:spLocks/>
              </p:cNvSpPr>
              <p:nvPr/>
            </p:nvSpPr>
            <p:spPr bwMode="auto">
              <a:xfrm>
                <a:off x="3266" y="1593"/>
                <a:ext cx="61" cy="125"/>
              </a:xfrm>
              <a:custGeom>
                <a:avLst/>
                <a:gdLst>
                  <a:gd name="T0" fmla="*/ 0 w 61"/>
                  <a:gd name="T1" fmla="*/ 12 h 125"/>
                  <a:gd name="T2" fmla="*/ 0 w 61"/>
                  <a:gd name="T3" fmla="*/ 125 h 125"/>
                  <a:gd name="T4" fmla="*/ 61 w 61"/>
                  <a:gd name="T5" fmla="*/ 114 h 125"/>
                  <a:gd name="T6" fmla="*/ 61 w 61"/>
                  <a:gd name="T7" fmla="*/ 0 h 125"/>
                  <a:gd name="T8" fmla="*/ 0 w 61"/>
                  <a:gd name="T9" fmla="*/ 12 h 125"/>
                  <a:gd name="T10" fmla="*/ 0 60000 65536"/>
                  <a:gd name="T11" fmla="*/ 0 60000 65536"/>
                  <a:gd name="T12" fmla="*/ 0 60000 65536"/>
                  <a:gd name="T13" fmla="*/ 0 60000 65536"/>
                  <a:gd name="T14" fmla="*/ 0 60000 65536"/>
                  <a:gd name="T15" fmla="*/ 0 w 61"/>
                  <a:gd name="T16" fmla="*/ 0 h 125"/>
                  <a:gd name="T17" fmla="*/ 61 w 61"/>
                  <a:gd name="T18" fmla="*/ 125 h 125"/>
                </a:gdLst>
                <a:ahLst/>
                <a:cxnLst>
                  <a:cxn ang="T10">
                    <a:pos x="T0" y="T1"/>
                  </a:cxn>
                  <a:cxn ang="T11">
                    <a:pos x="T2" y="T3"/>
                  </a:cxn>
                  <a:cxn ang="T12">
                    <a:pos x="T4" y="T5"/>
                  </a:cxn>
                  <a:cxn ang="T13">
                    <a:pos x="T6" y="T7"/>
                  </a:cxn>
                  <a:cxn ang="T14">
                    <a:pos x="T8" y="T9"/>
                  </a:cxn>
                </a:cxnLst>
                <a:rect l="T15" t="T16" r="T17" b="T18"/>
                <a:pathLst>
                  <a:path w="61" h="125">
                    <a:moveTo>
                      <a:pt x="0" y="12"/>
                    </a:moveTo>
                    <a:lnTo>
                      <a:pt x="0" y="125"/>
                    </a:lnTo>
                    <a:lnTo>
                      <a:pt x="61" y="114"/>
                    </a:lnTo>
                    <a:lnTo>
                      <a:pt x="61" y="0"/>
                    </a:lnTo>
                    <a:lnTo>
                      <a:pt x="0" y="12"/>
                    </a:lnTo>
                    <a:close/>
                  </a:path>
                </a:pathLst>
              </a:custGeom>
              <a:solidFill>
                <a:srgbClr val="99421C"/>
              </a:solidFill>
              <a:ln w="9525">
                <a:noFill/>
                <a:round/>
                <a:headEnd/>
                <a:tailEnd/>
              </a:ln>
            </p:spPr>
            <p:txBody>
              <a:bodyPr/>
              <a:lstStyle/>
              <a:p>
                <a:endParaRPr lang="en-US"/>
              </a:p>
            </p:txBody>
          </p:sp>
          <p:sp>
            <p:nvSpPr>
              <p:cNvPr id="6228" name="Freeform 71"/>
              <p:cNvSpPr>
                <a:spLocks/>
              </p:cNvSpPr>
              <p:nvPr/>
            </p:nvSpPr>
            <p:spPr bwMode="auto">
              <a:xfrm>
                <a:off x="3302" y="1589"/>
                <a:ext cx="54" cy="123"/>
              </a:xfrm>
              <a:custGeom>
                <a:avLst/>
                <a:gdLst>
                  <a:gd name="T0" fmla="*/ 0 w 54"/>
                  <a:gd name="T1" fmla="*/ 6 h 123"/>
                  <a:gd name="T2" fmla="*/ 0 w 54"/>
                  <a:gd name="T3" fmla="*/ 123 h 123"/>
                  <a:gd name="T4" fmla="*/ 54 w 54"/>
                  <a:gd name="T5" fmla="*/ 111 h 123"/>
                  <a:gd name="T6" fmla="*/ 54 w 54"/>
                  <a:gd name="T7" fmla="*/ 0 h 123"/>
                  <a:gd name="T8" fmla="*/ 0 w 54"/>
                  <a:gd name="T9" fmla="*/ 6 h 123"/>
                  <a:gd name="T10" fmla="*/ 0 60000 65536"/>
                  <a:gd name="T11" fmla="*/ 0 60000 65536"/>
                  <a:gd name="T12" fmla="*/ 0 60000 65536"/>
                  <a:gd name="T13" fmla="*/ 0 60000 65536"/>
                  <a:gd name="T14" fmla="*/ 0 60000 65536"/>
                  <a:gd name="T15" fmla="*/ 0 w 54"/>
                  <a:gd name="T16" fmla="*/ 0 h 123"/>
                  <a:gd name="T17" fmla="*/ 54 w 54"/>
                  <a:gd name="T18" fmla="*/ 123 h 123"/>
                </a:gdLst>
                <a:ahLst/>
                <a:cxnLst>
                  <a:cxn ang="T10">
                    <a:pos x="T0" y="T1"/>
                  </a:cxn>
                  <a:cxn ang="T11">
                    <a:pos x="T2" y="T3"/>
                  </a:cxn>
                  <a:cxn ang="T12">
                    <a:pos x="T4" y="T5"/>
                  </a:cxn>
                  <a:cxn ang="T13">
                    <a:pos x="T6" y="T7"/>
                  </a:cxn>
                  <a:cxn ang="T14">
                    <a:pos x="T8" y="T9"/>
                  </a:cxn>
                </a:cxnLst>
                <a:rect l="T15" t="T16" r="T17" b="T18"/>
                <a:pathLst>
                  <a:path w="54" h="123">
                    <a:moveTo>
                      <a:pt x="0" y="6"/>
                    </a:moveTo>
                    <a:lnTo>
                      <a:pt x="0" y="123"/>
                    </a:lnTo>
                    <a:lnTo>
                      <a:pt x="54" y="111"/>
                    </a:lnTo>
                    <a:lnTo>
                      <a:pt x="54" y="0"/>
                    </a:lnTo>
                    <a:lnTo>
                      <a:pt x="0" y="6"/>
                    </a:lnTo>
                    <a:close/>
                  </a:path>
                </a:pathLst>
              </a:custGeom>
              <a:solidFill>
                <a:srgbClr val="663300"/>
              </a:solidFill>
              <a:ln w="9525">
                <a:noFill/>
                <a:round/>
                <a:headEnd/>
                <a:tailEnd/>
              </a:ln>
            </p:spPr>
            <p:txBody>
              <a:bodyPr/>
              <a:lstStyle/>
              <a:p>
                <a:endParaRPr lang="en-US"/>
              </a:p>
            </p:txBody>
          </p:sp>
          <p:sp>
            <p:nvSpPr>
              <p:cNvPr id="6229" name="Freeform 72"/>
              <p:cNvSpPr>
                <a:spLocks/>
              </p:cNvSpPr>
              <p:nvPr/>
            </p:nvSpPr>
            <p:spPr bwMode="auto">
              <a:xfrm>
                <a:off x="3368" y="1569"/>
                <a:ext cx="57" cy="149"/>
              </a:xfrm>
              <a:custGeom>
                <a:avLst/>
                <a:gdLst>
                  <a:gd name="T0" fmla="*/ 0 w 57"/>
                  <a:gd name="T1" fmla="*/ 4 h 149"/>
                  <a:gd name="T2" fmla="*/ 45 w 57"/>
                  <a:gd name="T3" fmla="*/ 149 h 149"/>
                  <a:gd name="T4" fmla="*/ 57 w 57"/>
                  <a:gd name="T5" fmla="*/ 143 h 149"/>
                  <a:gd name="T6" fmla="*/ 12 w 57"/>
                  <a:gd name="T7" fmla="*/ 0 h 149"/>
                  <a:gd name="T8" fmla="*/ 0 w 57"/>
                  <a:gd name="T9" fmla="*/ 4 h 149"/>
                  <a:gd name="T10" fmla="*/ 0 60000 65536"/>
                  <a:gd name="T11" fmla="*/ 0 60000 65536"/>
                  <a:gd name="T12" fmla="*/ 0 60000 65536"/>
                  <a:gd name="T13" fmla="*/ 0 60000 65536"/>
                  <a:gd name="T14" fmla="*/ 0 60000 65536"/>
                  <a:gd name="T15" fmla="*/ 0 w 57"/>
                  <a:gd name="T16" fmla="*/ 0 h 149"/>
                  <a:gd name="T17" fmla="*/ 57 w 57"/>
                  <a:gd name="T18" fmla="*/ 149 h 149"/>
                </a:gdLst>
                <a:ahLst/>
                <a:cxnLst>
                  <a:cxn ang="T10">
                    <a:pos x="T0" y="T1"/>
                  </a:cxn>
                  <a:cxn ang="T11">
                    <a:pos x="T2" y="T3"/>
                  </a:cxn>
                  <a:cxn ang="T12">
                    <a:pos x="T4" y="T5"/>
                  </a:cxn>
                  <a:cxn ang="T13">
                    <a:pos x="T6" y="T7"/>
                  </a:cxn>
                  <a:cxn ang="T14">
                    <a:pos x="T8" y="T9"/>
                  </a:cxn>
                </a:cxnLst>
                <a:rect l="T15" t="T16" r="T17" b="T18"/>
                <a:pathLst>
                  <a:path w="57" h="149">
                    <a:moveTo>
                      <a:pt x="0" y="4"/>
                    </a:moveTo>
                    <a:lnTo>
                      <a:pt x="45" y="149"/>
                    </a:lnTo>
                    <a:lnTo>
                      <a:pt x="57" y="143"/>
                    </a:lnTo>
                    <a:lnTo>
                      <a:pt x="12" y="0"/>
                    </a:lnTo>
                    <a:lnTo>
                      <a:pt x="0" y="4"/>
                    </a:lnTo>
                    <a:close/>
                  </a:path>
                </a:pathLst>
              </a:custGeom>
              <a:solidFill>
                <a:srgbClr val="CC6633"/>
              </a:solidFill>
              <a:ln w="9525">
                <a:noFill/>
                <a:round/>
                <a:headEnd/>
                <a:tailEnd/>
              </a:ln>
            </p:spPr>
            <p:txBody>
              <a:bodyPr/>
              <a:lstStyle/>
              <a:p>
                <a:endParaRPr lang="en-US"/>
              </a:p>
            </p:txBody>
          </p:sp>
          <p:sp>
            <p:nvSpPr>
              <p:cNvPr id="6230" name="Freeform 73"/>
              <p:cNvSpPr>
                <a:spLocks/>
              </p:cNvSpPr>
              <p:nvPr/>
            </p:nvSpPr>
            <p:spPr bwMode="auto">
              <a:xfrm>
                <a:off x="2439" y="1351"/>
                <a:ext cx="21" cy="31"/>
              </a:xfrm>
              <a:custGeom>
                <a:avLst/>
                <a:gdLst>
                  <a:gd name="T0" fmla="*/ 21 w 21"/>
                  <a:gd name="T1" fmla="*/ 0 h 31"/>
                  <a:gd name="T2" fmla="*/ 0 w 21"/>
                  <a:gd name="T3" fmla="*/ 31 h 31"/>
                  <a:gd name="T4" fmla="*/ 21 w 21"/>
                  <a:gd name="T5" fmla="*/ 31 h 31"/>
                  <a:gd name="T6" fmla="*/ 21 w 21"/>
                  <a:gd name="T7" fmla="*/ 0 h 31"/>
                  <a:gd name="T8" fmla="*/ 0 60000 65536"/>
                  <a:gd name="T9" fmla="*/ 0 60000 65536"/>
                  <a:gd name="T10" fmla="*/ 0 60000 65536"/>
                  <a:gd name="T11" fmla="*/ 0 60000 65536"/>
                  <a:gd name="T12" fmla="*/ 0 w 21"/>
                  <a:gd name="T13" fmla="*/ 0 h 31"/>
                  <a:gd name="T14" fmla="*/ 21 w 21"/>
                  <a:gd name="T15" fmla="*/ 31 h 31"/>
                </a:gdLst>
                <a:ahLst/>
                <a:cxnLst>
                  <a:cxn ang="T8">
                    <a:pos x="T0" y="T1"/>
                  </a:cxn>
                  <a:cxn ang="T9">
                    <a:pos x="T2" y="T3"/>
                  </a:cxn>
                  <a:cxn ang="T10">
                    <a:pos x="T4" y="T5"/>
                  </a:cxn>
                  <a:cxn ang="T11">
                    <a:pos x="T6" y="T7"/>
                  </a:cxn>
                </a:cxnLst>
                <a:rect l="T12" t="T13" r="T14" b="T15"/>
                <a:pathLst>
                  <a:path w="21" h="31">
                    <a:moveTo>
                      <a:pt x="21" y="0"/>
                    </a:moveTo>
                    <a:lnTo>
                      <a:pt x="0" y="31"/>
                    </a:lnTo>
                    <a:lnTo>
                      <a:pt x="21" y="31"/>
                    </a:lnTo>
                    <a:lnTo>
                      <a:pt x="21" y="0"/>
                    </a:lnTo>
                    <a:close/>
                  </a:path>
                </a:pathLst>
              </a:custGeom>
              <a:solidFill>
                <a:srgbClr val="663300"/>
              </a:solidFill>
              <a:ln w="9525">
                <a:noFill/>
                <a:round/>
                <a:headEnd/>
                <a:tailEnd/>
              </a:ln>
            </p:spPr>
            <p:txBody>
              <a:bodyPr/>
              <a:lstStyle/>
              <a:p>
                <a:endParaRPr lang="en-US"/>
              </a:p>
            </p:txBody>
          </p:sp>
          <p:sp>
            <p:nvSpPr>
              <p:cNvPr id="6231" name="Freeform 74"/>
              <p:cNvSpPr>
                <a:spLocks/>
              </p:cNvSpPr>
              <p:nvPr/>
            </p:nvSpPr>
            <p:spPr bwMode="auto">
              <a:xfrm>
                <a:off x="2483" y="1359"/>
                <a:ext cx="22" cy="31"/>
              </a:xfrm>
              <a:custGeom>
                <a:avLst/>
                <a:gdLst>
                  <a:gd name="T0" fmla="*/ 22 w 22"/>
                  <a:gd name="T1" fmla="*/ 0 h 31"/>
                  <a:gd name="T2" fmla="*/ 0 w 22"/>
                  <a:gd name="T3" fmla="*/ 31 h 31"/>
                  <a:gd name="T4" fmla="*/ 22 w 22"/>
                  <a:gd name="T5" fmla="*/ 31 h 31"/>
                  <a:gd name="T6" fmla="*/ 22 w 22"/>
                  <a:gd name="T7" fmla="*/ 0 h 31"/>
                  <a:gd name="T8" fmla="*/ 0 60000 65536"/>
                  <a:gd name="T9" fmla="*/ 0 60000 65536"/>
                  <a:gd name="T10" fmla="*/ 0 60000 65536"/>
                  <a:gd name="T11" fmla="*/ 0 60000 65536"/>
                  <a:gd name="T12" fmla="*/ 0 w 22"/>
                  <a:gd name="T13" fmla="*/ 0 h 31"/>
                  <a:gd name="T14" fmla="*/ 22 w 22"/>
                  <a:gd name="T15" fmla="*/ 31 h 31"/>
                </a:gdLst>
                <a:ahLst/>
                <a:cxnLst>
                  <a:cxn ang="T8">
                    <a:pos x="T0" y="T1"/>
                  </a:cxn>
                  <a:cxn ang="T9">
                    <a:pos x="T2" y="T3"/>
                  </a:cxn>
                  <a:cxn ang="T10">
                    <a:pos x="T4" y="T5"/>
                  </a:cxn>
                  <a:cxn ang="T11">
                    <a:pos x="T6" y="T7"/>
                  </a:cxn>
                </a:cxnLst>
                <a:rect l="T12" t="T13" r="T14" b="T15"/>
                <a:pathLst>
                  <a:path w="22" h="31">
                    <a:moveTo>
                      <a:pt x="22" y="0"/>
                    </a:moveTo>
                    <a:lnTo>
                      <a:pt x="0" y="31"/>
                    </a:lnTo>
                    <a:lnTo>
                      <a:pt x="22" y="31"/>
                    </a:lnTo>
                    <a:lnTo>
                      <a:pt x="22" y="0"/>
                    </a:lnTo>
                    <a:close/>
                  </a:path>
                </a:pathLst>
              </a:custGeom>
              <a:solidFill>
                <a:srgbClr val="663300"/>
              </a:solidFill>
              <a:ln w="9525">
                <a:noFill/>
                <a:round/>
                <a:headEnd/>
                <a:tailEnd/>
              </a:ln>
            </p:spPr>
            <p:txBody>
              <a:bodyPr/>
              <a:lstStyle/>
              <a:p>
                <a:endParaRPr lang="en-US"/>
              </a:p>
            </p:txBody>
          </p:sp>
          <p:sp>
            <p:nvSpPr>
              <p:cNvPr id="6232" name="Freeform 75"/>
              <p:cNvSpPr>
                <a:spLocks/>
              </p:cNvSpPr>
              <p:nvPr/>
            </p:nvSpPr>
            <p:spPr bwMode="auto">
              <a:xfrm>
                <a:off x="2540" y="1376"/>
                <a:ext cx="21" cy="31"/>
              </a:xfrm>
              <a:custGeom>
                <a:avLst/>
                <a:gdLst>
                  <a:gd name="T0" fmla="*/ 21 w 21"/>
                  <a:gd name="T1" fmla="*/ 0 h 31"/>
                  <a:gd name="T2" fmla="*/ 0 w 21"/>
                  <a:gd name="T3" fmla="*/ 31 h 31"/>
                  <a:gd name="T4" fmla="*/ 21 w 21"/>
                  <a:gd name="T5" fmla="*/ 31 h 31"/>
                  <a:gd name="T6" fmla="*/ 21 w 21"/>
                  <a:gd name="T7" fmla="*/ 0 h 31"/>
                  <a:gd name="T8" fmla="*/ 0 60000 65536"/>
                  <a:gd name="T9" fmla="*/ 0 60000 65536"/>
                  <a:gd name="T10" fmla="*/ 0 60000 65536"/>
                  <a:gd name="T11" fmla="*/ 0 60000 65536"/>
                  <a:gd name="T12" fmla="*/ 0 w 21"/>
                  <a:gd name="T13" fmla="*/ 0 h 31"/>
                  <a:gd name="T14" fmla="*/ 21 w 21"/>
                  <a:gd name="T15" fmla="*/ 31 h 31"/>
                </a:gdLst>
                <a:ahLst/>
                <a:cxnLst>
                  <a:cxn ang="T8">
                    <a:pos x="T0" y="T1"/>
                  </a:cxn>
                  <a:cxn ang="T9">
                    <a:pos x="T2" y="T3"/>
                  </a:cxn>
                  <a:cxn ang="T10">
                    <a:pos x="T4" y="T5"/>
                  </a:cxn>
                  <a:cxn ang="T11">
                    <a:pos x="T6" y="T7"/>
                  </a:cxn>
                </a:cxnLst>
                <a:rect l="T12" t="T13" r="T14" b="T15"/>
                <a:pathLst>
                  <a:path w="21" h="31">
                    <a:moveTo>
                      <a:pt x="21" y="0"/>
                    </a:moveTo>
                    <a:lnTo>
                      <a:pt x="0" y="31"/>
                    </a:lnTo>
                    <a:lnTo>
                      <a:pt x="21" y="31"/>
                    </a:lnTo>
                    <a:lnTo>
                      <a:pt x="21" y="0"/>
                    </a:lnTo>
                    <a:close/>
                  </a:path>
                </a:pathLst>
              </a:custGeom>
              <a:solidFill>
                <a:srgbClr val="663300"/>
              </a:solidFill>
              <a:ln w="9525">
                <a:noFill/>
                <a:round/>
                <a:headEnd/>
                <a:tailEnd/>
              </a:ln>
            </p:spPr>
            <p:txBody>
              <a:bodyPr/>
              <a:lstStyle/>
              <a:p>
                <a:endParaRPr lang="en-US"/>
              </a:p>
            </p:txBody>
          </p:sp>
          <p:sp>
            <p:nvSpPr>
              <p:cNvPr id="6233" name="Freeform 76"/>
              <p:cNvSpPr>
                <a:spLocks/>
              </p:cNvSpPr>
              <p:nvPr/>
            </p:nvSpPr>
            <p:spPr bwMode="auto">
              <a:xfrm>
                <a:off x="3113" y="1632"/>
                <a:ext cx="43" cy="109"/>
              </a:xfrm>
              <a:custGeom>
                <a:avLst/>
                <a:gdLst>
                  <a:gd name="T0" fmla="*/ 13 w 43"/>
                  <a:gd name="T1" fmla="*/ 4 h 109"/>
                  <a:gd name="T2" fmla="*/ 0 w 43"/>
                  <a:gd name="T3" fmla="*/ 23 h 109"/>
                  <a:gd name="T4" fmla="*/ 0 w 43"/>
                  <a:gd name="T5" fmla="*/ 45 h 109"/>
                  <a:gd name="T6" fmla="*/ 12 w 43"/>
                  <a:gd name="T7" fmla="*/ 40 h 109"/>
                  <a:gd name="T8" fmla="*/ 12 w 43"/>
                  <a:gd name="T9" fmla="*/ 109 h 109"/>
                  <a:gd name="T10" fmla="*/ 43 w 43"/>
                  <a:gd name="T11" fmla="*/ 103 h 109"/>
                  <a:gd name="T12" fmla="*/ 43 w 43"/>
                  <a:gd name="T13" fmla="*/ 0 h 109"/>
                  <a:gd name="T14" fmla="*/ 13 w 43"/>
                  <a:gd name="T15" fmla="*/ 4 h 109"/>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109"/>
                  <a:gd name="T26" fmla="*/ 43 w 43"/>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109">
                    <a:moveTo>
                      <a:pt x="13" y="4"/>
                    </a:moveTo>
                    <a:lnTo>
                      <a:pt x="0" y="23"/>
                    </a:lnTo>
                    <a:lnTo>
                      <a:pt x="0" y="45"/>
                    </a:lnTo>
                    <a:lnTo>
                      <a:pt x="12" y="40"/>
                    </a:lnTo>
                    <a:lnTo>
                      <a:pt x="12" y="109"/>
                    </a:lnTo>
                    <a:lnTo>
                      <a:pt x="43" y="103"/>
                    </a:lnTo>
                    <a:lnTo>
                      <a:pt x="43" y="0"/>
                    </a:lnTo>
                    <a:lnTo>
                      <a:pt x="13" y="4"/>
                    </a:lnTo>
                    <a:close/>
                  </a:path>
                </a:pathLst>
              </a:custGeom>
              <a:solidFill>
                <a:srgbClr val="420F00"/>
              </a:solidFill>
              <a:ln w="9525">
                <a:noFill/>
                <a:round/>
                <a:headEnd/>
                <a:tailEnd/>
              </a:ln>
            </p:spPr>
            <p:txBody>
              <a:bodyPr/>
              <a:lstStyle/>
              <a:p>
                <a:endParaRPr lang="en-US"/>
              </a:p>
            </p:txBody>
          </p:sp>
          <p:sp>
            <p:nvSpPr>
              <p:cNvPr id="6234" name="Freeform 77"/>
              <p:cNvSpPr>
                <a:spLocks/>
              </p:cNvSpPr>
              <p:nvPr/>
            </p:nvSpPr>
            <p:spPr bwMode="auto">
              <a:xfrm>
                <a:off x="1835" y="1710"/>
                <a:ext cx="145" cy="103"/>
              </a:xfrm>
              <a:custGeom>
                <a:avLst/>
                <a:gdLst>
                  <a:gd name="T0" fmla="*/ 110 w 145"/>
                  <a:gd name="T1" fmla="*/ 2 h 103"/>
                  <a:gd name="T2" fmla="*/ 91 w 145"/>
                  <a:gd name="T3" fmla="*/ 0 h 103"/>
                  <a:gd name="T4" fmla="*/ 63 w 145"/>
                  <a:gd name="T5" fmla="*/ 19 h 103"/>
                  <a:gd name="T6" fmla="*/ 78 w 145"/>
                  <a:gd name="T7" fmla="*/ 24 h 103"/>
                  <a:gd name="T8" fmla="*/ 67 w 145"/>
                  <a:gd name="T9" fmla="*/ 31 h 103"/>
                  <a:gd name="T10" fmla="*/ 56 w 145"/>
                  <a:gd name="T11" fmla="*/ 36 h 103"/>
                  <a:gd name="T12" fmla="*/ 47 w 145"/>
                  <a:gd name="T13" fmla="*/ 43 h 103"/>
                  <a:gd name="T14" fmla="*/ 37 w 145"/>
                  <a:gd name="T15" fmla="*/ 51 h 103"/>
                  <a:gd name="T16" fmla="*/ 29 w 145"/>
                  <a:gd name="T17" fmla="*/ 60 h 103"/>
                  <a:gd name="T18" fmla="*/ 20 w 145"/>
                  <a:gd name="T19" fmla="*/ 70 h 103"/>
                  <a:gd name="T20" fmla="*/ 10 w 145"/>
                  <a:gd name="T21" fmla="*/ 82 h 103"/>
                  <a:gd name="T22" fmla="*/ 0 w 145"/>
                  <a:gd name="T23" fmla="*/ 95 h 103"/>
                  <a:gd name="T24" fmla="*/ 37 w 145"/>
                  <a:gd name="T25" fmla="*/ 103 h 103"/>
                  <a:gd name="T26" fmla="*/ 49 w 145"/>
                  <a:gd name="T27" fmla="*/ 90 h 103"/>
                  <a:gd name="T28" fmla="*/ 62 w 145"/>
                  <a:gd name="T29" fmla="*/ 76 h 103"/>
                  <a:gd name="T30" fmla="*/ 74 w 145"/>
                  <a:gd name="T31" fmla="*/ 64 h 103"/>
                  <a:gd name="T32" fmla="*/ 87 w 145"/>
                  <a:gd name="T33" fmla="*/ 53 h 103"/>
                  <a:gd name="T34" fmla="*/ 101 w 145"/>
                  <a:gd name="T35" fmla="*/ 44 h 103"/>
                  <a:gd name="T36" fmla="*/ 114 w 145"/>
                  <a:gd name="T37" fmla="*/ 33 h 103"/>
                  <a:gd name="T38" fmla="*/ 129 w 145"/>
                  <a:gd name="T39" fmla="*/ 24 h 103"/>
                  <a:gd name="T40" fmla="*/ 145 w 145"/>
                  <a:gd name="T41" fmla="*/ 15 h 103"/>
                  <a:gd name="T42" fmla="*/ 110 w 145"/>
                  <a:gd name="T43" fmla="*/ 2 h 1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5"/>
                  <a:gd name="T67" fmla="*/ 0 h 103"/>
                  <a:gd name="T68" fmla="*/ 145 w 145"/>
                  <a:gd name="T69" fmla="*/ 103 h 1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5" h="103">
                    <a:moveTo>
                      <a:pt x="110" y="2"/>
                    </a:moveTo>
                    <a:lnTo>
                      <a:pt x="91" y="0"/>
                    </a:lnTo>
                    <a:lnTo>
                      <a:pt x="63" y="19"/>
                    </a:lnTo>
                    <a:lnTo>
                      <a:pt x="78" y="24"/>
                    </a:lnTo>
                    <a:lnTo>
                      <a:pt x="67" y="31"/>
                    </a:lnTo>
                    <a:lnTo>
                      <a:pt x="56" y="36"/>
                    </a:lnTo>
                    <a:lnTo>
                      <a:pt x="47" y="43"/>
                    </a:lnTo>
                    <a:lnTo>
                      <a:pt x="37" y="51"/>
                    </a:lnTo>
                    <a:lnTo>
                      <a:pt x="29" y="60"/>
                    </a:lnTo>
                    <a:lnTo>
                      <a:pt x="20" y="70"/>
                    </a:lnTo>
                    <a:lnTo>
                      <a:pt x="10" y="82"/>
                    </a:lnTo>
                    <a:lnTo>
                      <a:pt x="0" y="95"/>
                    </a:lnTo>
                    <a:lnTo>
                      <a:pt x="37" y="103"/>
                    </a:lnTo>
                    <a:lnTo>
                      <a:pt x="49" y="90"/>
                    </a:lnTo>
                    <a:lnTo>
                      <a:pt x="62" y="76"/>
                    </a:lnTo>
                    <a:lnTo>
                      <a:pt x="74" y="64"/>
                    </a:lnTo>
                    <a:lnTo>
                      <a:pt x="87" y="53"/>
                    </a:lnTo>
                    <a:lnTo>
                      <a:pt x="101" y="44"/>
                    </a:lnTo>
                    <a:lnTo>
                      <a:pt x="114" y="33"/>
                    </a:lnTo>
                    <a:lnTo>
                      <a:pt x="129" y="24"/>
                    </a:lnTo>
                    <a:lnTo>
                      <a:pt x="145" y="15"/>
                    </a:lnTo>
                    <a:lnTo>
                      <a:pt x="110" y="2"/>
                    </a:lnTo>
                    <a:close/>
                  </a:path>
                </a:pathLst>
              </a:custGeom>
              <a:solidFill>
                <a:srgbClr val="420F00"/>
              </a:solidFill>
              <a:ln w="9525">
                <a:noFill/>
                <a:round/>
                <a:headEnd/>
                <a:tailEnd/>
              </a:ln>
            </p:spPr>
            <p:txBody>
              <a:bodyPr/>
              <a:lstStyle/>
              <a:p>
                <a:endParaRPr lang="en-US"/>
              </a:p>
            </p:txBody>
          </p:sp>
        </p:grpSp>
        <p:grpSp>
          <p:nvGrpSpPr>
            <p:cNvPr id="6157" name="Group 94"/>
            <p:cNvGrpSpPr>
              <a:grpSpLocks/>
            </p:cNvGrpSpPr>
            <p:nvPr/>
          </p:nvGrpSpPr>
          <p:grpSpPr bwMode="auto">
            <a:xfrm>
              <a:off x="7924800" y="1295400"/>
              <a:ext cx="685800" cy="255695"/>
              <a:chOff x="8160374" y="1154553"/>
              <a:chExt cx="685800" cy="255695"/>
            </a:xfrm>
          </p:grpSpPr>
          <p:sp>
            <p:nvSpPr>
              <p:cNvPr id="90" name="Rounded Rectangle 89"/>
              <p:cNvSpPr/>
              <p:nvPr/>
            </p:nvSpPr>
            <p:spPr>
              <a:xfrm rot="150375">
                <a:off x="8234995" y="1154553"/>
                <a:ext cx="533402" cy="228601"/>
              </a:xfrm>
              <a:prstGeom prst="roundRect">
                <a:avLst/>
              </a:prstGeom>
              <a:solidFill>
                <a:srgbClr val="FFCC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9" name="TextBox 90"/>
              <p:cNvSpPr txBox="1">
                <a:spLocks noChangeArrowheads="1"/>
              </p:cNvSpPr>
              <p:nvPr/>
            </p:nvSpPr>
            <p:spPr bwMode="auto">
              <a:xfrm rot="213312">
                <a:off x="8160374" y="1164027"/>
                <a:ext cx="685800" cy="246221"/>
              </a:xfrm>
              <a:prstGeom prst="rect">
                <a:avLst/>
              </a:prstGeom>
              <a:noFill/>
              <a:ln w="9525">
                <a:noFill/>
                <a:miter lim="800000"/>
                <a:headEnd/>
                <a:tailEnd/>
              </a:ln>
            </p:spPr>
            <p:txBody>
              <a:bodyPr>
                <a:spAutoFit/>
              </a:bodyPr>
              <a:lstStyle/>
              <a:p>
                <a:r>
                  <a:rPr lang="en-US" sz="1000" b="1" dirty="0">
                    <a:solidFill>
                      <a:schemeClr val="bg1"/>
                    </a:solidFill>
                  </a:rPr>
                  <a:t>MMY 88</a:t>
                </a:r>
              </a:p>
            </p:txBody>
          </p:sp>
        </p:grpSp>
      </p:grpSp>
      <p:sp>
        <p:nvSpPr>
          <p:cNvPr id="7171" name="Text Box 78"/>
          <p:cNvSpPr txBox="1">
            <a:spLocks noChangeArrowheads="1"/>
          </p:cNvSpPr>
          <p:nvPr/>
        </p:nvSpPr>
        <p:spPr bwMode="auto">
          <a:xfrm>
            <a:off x="308611" y="1177925"/>
            <a:ext cx="6372707" cy="461665"/>
          </a:xfrm>
          <a:prstGeom prst="rect">
            <a:avLst/>
          </a:prstGeom>
          <a:noFill/>
          <a:ln w="9525">
            <a:noFill/>
            <a:miter lim="800000"/>
            <a:headEnd/>
            <a:tailEnd/>
          </a:ln>
        </p:spPr>
        <p:txBody>
          <a:bodyPr wrap="none">
            <a:spAutoFit/>
          </a:bodyPr>
          <a:lstStyle/>
          <a:p>
            <a:r>
              <a:rPr lang="en-US" sz="2400" dirty="0">
                <a:cs typeface="Arial" charset="0"/>
              </a:rPr>
              <a:t>A car positioned at one place defines its State</a:t>
            </a:r>
          </a:p>
        </p:txBody>
      </p:sp>
      <p:sp>
        <p:nvSpPr>
          <p:cNvPr id="7180" name="Line 79"/>
          <p:cNvSpPr>
            <a:spLocks noChangeShapeType="1"/>
          </p:cNvSpPr>
          <p:nvPr/>
        </p:nvSpPr>
        <p:spPr bwMode="auto">
          <a:xfrm>
            <a:off x="6069330" y="1524000"/>
            <a:ext cx="925830" cy="428625"/>
          </a:xfrm>
          <a:prstGeom prst="line">
            <a:avLst/>
          </a:prstGeom>
          <a:noFill/>
          <a:ln w="38100">
            <a:solidFill>
              <a:srgbClr val="FF0000"/>
            </a:solidFill>
            <a:round/>
            <a:headEnd/>
            <a:tailEnd type="triangle" w="med" len="med"/>
          </a:ln>
        </p:spPr>
        <p:txBody>
          <a:bodyPr/>
          <a:lstStyle/>
          <a:p>
            <a:endParaRPr lang="en-US"/>
          </a:p>
        </p:txBody>
      </p:sp>
      <p:grpSp>
        <p:nvGrpSpPr>
          <p:cNvPr id="5" name="Group 98"/>
          <p:cNvGrpSpPr>
            <a:grpSpLocks/>
          </p:cNvGrpSpPr>
          <p:nvPr/>
        </p:nvGrpSpPr>
        <p:grpSpPr bwMode="auto">
          <a:xfrm>
            <a:off x="900112" y="3079750"/>
            <a:ext cx="6009323" cy="1339850"/>
            <a:chOff x="666750" y="3079750"/>
            <a:chExt cx="4452053" cy="1339850"/>
          </a:xfrm>
        </p:grpSpPr>
        <p:sp>
          <p:nvSpPr>
            <p:cNvPr id="6154" name="Text Box 311"/>
            <p:cNvSpPr txBox="1">
              <a:spLocks noChangeArrowheads="1"/>
            </p:cNvSpPr>
            <p:nvPr/>
          </p:nvSpPr>
          <p:spPr bwMode="auto">
            <a:xfrm>
              <a:off x="666750" y="3079750"/>
              <a:ext cx="4452053" cy="461665"/>
            </a:xfrm>
            <a:prstGeom prst="rect">
              <a:avLst/>
            </a:prstGeom>
            <a:noFill/>
            <a:ln w="9525">
              <a:noFill/>
              <a:miter lim="800000"/>
              <a:headEnd/>
              <a:tailEnd/>
            </a:ln>
          </p:spPr>
          <p:txBody>
            <a:bodyPr>
              <a:spAutoFit/>
            </a:bodyPr>
            <a:lstStyle/>
            <a:p>
              <a:r>
                <a:rPr lang="en-US" sz="2400" dirty="0">
                  <a:cs typeface="Arial" charset="0"/>
                </a:rPr>
                <a:t>Movement of the car defines its Behavior</a:t>
              </a:r>
            </a:p>
          </p:txBody>
        </p:sp>
        <p:sp>
          <p:nvSpPr>
            <p:cNvPr id="6155" name="Line 312"/>
            <p:cNvSpPr>
              <a:spLocks noChangeShapeType="1"/>
            </p:cNvSpPr>
            <p:nvPr/>
          </p:nvSpPr>
          <p:spPr bwMode="auto">
            <a:xfrm>
              <a:off x="2057400" y="3429000"/>
              <a:ext cx="152400" cy="990600"/>
            </a:xfrm>
            <a:prstGeom prst="line">
              <a:avLst/>
            </a:prstGeom>
            <a:noFill/>
            <a:ln w="38100">
              <a:solidFill>
                <a:srgbClr val="FF0000"/>
              </a:solidFill>
              <a:round/>
              <a:headEnd/>
              <a:tailEnd type="triangle" w="med" len="med"/>
            </a:ln>
          </p:spPr>
          <p:txBody>
            <a:bodyPr/>
            <a:lstStyle/>
            <a:p>
              <a:endParaRPr lang="en-US"/>
            </a:p>
          </p:txBody>
        </p:sp>
      </p:grpSp>
      <p:grpSp>
        <p:nvGrpSpPr>
          <p:cNvPr id="6" name="Group 99"/>
          <p:cNvGrpSpPr>
            <a:grpSpLocks/>
          </p:cNvGrpSpPr>
          <p:nvPr/>
        </p:nvGrpSpPr>
        <p:grpSpPr bwMode="auto">
          <a:xfrm>
            <a:off x="5554981" y="3930654"/>
            <a:ext cx="5782151" cy="830997"/>
            <a:chOff x="4114800" y="3930651"/>
            <a:chExt cx="4283075" cy="830507"/>
          </a:xfrm>
        </p:grpSpPr>
        <p:sp>
          <p:nvSpPr>
            <p:cNvPr id="6152" name="Text Box 314"/>
            <p:cNvSpPr txBox="1">
              <a:spLocks noChangeArrowheads="1"/>
            </p:cNvSpPr>
            <p:nvPr/>
          </p:nvSpPr>
          <p:spPr bwMode="auto">
            <a:xfrm>
              <a:off x="4800600" y="3930651"/>
              <a:ext cx="3597275" cy="830507"/>
            </a:xfrm>
            <a:prstGeom prst="rect">
              <a:avLst/>
            </a:prstGeom>
            <a:noFill/>
            <a:ln w="9525">
              <a:noFill/>
              <a:miter lim="800000"/>
              <a:headEnd/>
              <a:tailEnd/>
            </a:ln>
          </p:spPr>
          <p:txBody>
            <a:bodyPr>
              <a:spAutoFit/>
            </a:bodyPr>
            <a:lstStyle/>
            <a:p>
              <a:r>
                <a:rPr lang="en-US" sz="2400" dirty="0">
                  <a:cs typeface="Arial" charset="0"/>
                </a:rPr>
                <a:t>The car’s registration number, MMY 88, shows its Identity</a:t>
              </a:r>
            </a:p>
          </p:txBody>
        </p:sp>
        <p:sp>
          <p:nvSpPr>
            <p:cNvPr id="6153" name="Line 315"/>
            <p:cNvSpPr>
              <a:spLocks noChangeShapeType="1"/>
            </p:cNvSpPr>
            <p:nvPr/>
          </p:nvSpPr>
          <p:spPr bwMode="auto">
            <a:xfrm rot="5400000" flipH="1">
              <a:off x="4410075" y="3819525"/>
              <a:ext cx="120650" cy="711200"/>
            </a:xfrm>
            <a:prstGeom prst="line">
              <a:avLst/>
            </a:prstGeom>
            <a:noFill/>
            <a:ln w="38100">
              <a:solidFill>
                <a:srgbClr val="FF0000"/>
              </a:solidFill>
              <a:round/>
              <a:headEnd/>
              <a:tailEnd type="triangle" w="med" len="med"/>
            </a:ln>
          </p:spPr>
          <p:txBody>
            <a:bodyPr/>
            <a:lstStyle/>
            <a:p>
              <a:endParaRPr lang="en-US"/>
            </a:p>
          </p:txBody>
        </p:sp>
      </p:grpSp>
      <p:sp>
        <p:nvSpPr>
          <p:cNvPr id="6151" name="Text Box 316"/>
          <p:cNvSpPr txBox="1">
            <a:spLocks noChangeArrowheads="1"/>
          </p:cNvSpPr>
          <p:nvPr/>
        </p:nvSpPr>
        <p:spPr bwMode="auto">
          <a:xfrm>
            <a:off x="240376" y="152400"/>
            <a:ext cx="11830050" cy="707886"/>
          </a:xfrm>
          <a:prstGeom prst="rect">
            <a:avLst/>
          </a:prstGeom>
          <a:noFill/>
          <a:ln w="9525">
            <a:noFill/>
            <a:miter lim="800000"/>
            <a:headEnd/>
            <a:tailEnd/>
          </a:ln>
        </p:spPr>
        <p:txBody>
          <a:bodyPr>
            <a:spAutoFit/>
          </a:bodyPr>
          <a:lstStyle/>
          <a:p>
            <a:pPr>
              <a:spcBef>
                <a:spcPct val="50000"/>
              </a:spcBef>
            </a:pPr>
            <a:r>
              <a:rPr lang="en-US" sz="4000" dirty="0" smtClean="0">
                <a:latin typeface="+mj-lt"/>
                <a:cs typeface="Times New Roman" pitchFamily="18" charset="0"/>
              </a:rPr>
              <a:t>Object Model</a:t>
            </a:r>
            <a:endParaRPr lang="en-US" sz="4000" dirty="0">
              <a:latin typeface="+mj-lt"/>
              <a:cs typeface="Times New Roman" pitchFamily="18" charset="0"/>
            </a:endParaRPr>
          </a:p>
        </p:txBody>
      </p:sp>
    </p:spTree>
    <p:extLst>
      <p:ext uri="{BB962C8B-B14F-4D97-AF65-F5344CB8AC3E}">
        <p14:creationId xmlns:p14="http://schemas.microsoft.com/office/powerpoint/2010/main" val="35482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5 0.02475 L -0.5 0.39107 " pathEditMode="relative" rAng="0" ptsTypes="AA">
                                      <p:cBhvr>
                                        <p:cTn id="6" dur="2000" fill="hold"/>
                                        <p:tgtEl>
                                          <p:spTgt spid="2"/>
                                        </p:tgtEl>
                                        <p:attrNameLst>
                                          <p:attrName>ppt_x</p:attrName>
                                          <p:attrName>ppt_y</p:attrName>
                                        </p:attrNameLst>
                                      </p:cBhvr>
                                      <p:rCtr x="-22500" y="18300"/>
                                    </p:animMotion>
                                  </p:childTnLst>
                                </p:cTn>
                              </p:par>
                              <p:par>
                                <p:cTn id="7" presetID="22" presetClass="exit" presetSubtype="4" fill="hold" grpId="0" nodeType="withEffect">
                                  <p:stCondLst>
                                    <p:cond delay="0"/>
                                  </p:stCondLst>
                                  <p:childTnLst>
                                    <p:animEffect transition="out" filter="wipe(down)">
                                      <p:cBhvr>
                                        <p:cTn id="8" dur="500"/>
                                        <p:tgtEl>
                                          <p:spTgt spid="7180"/>
                                        </p:tgtEl>
                                      </p:cBhvr>
                                    </p:animEffect>
                                    <p:set>
                                      <p:cBhvr>
                                        <p:cTn id="9" dur="1" fill="hold">
                                          <p:stCondLst>
                                            <p:cond delay="499"/>
                                          </p:stCondLst>
                                        </p:cTn>
                                        <p:tgtEl>
                                          <p:spTgt spid="7180"/>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7171"/>
                                        </p:tgtEl>
                                        <p:attrNameLst>
                                          <p:attrName>style.visibility</p:attrName>
                                        </p:attrNameLst>
                                      </p:cBhvr>
                                      <p:to>
                                        <p:strVal val="hidden"/>
                                      </p:to>
                                    </p:set>
                                  </p:childTnLst>
                                </p:cTn>
                              </p:par>
                            </p:childTnLst>
                          </p:cTn>
                        </p:par>
                        <p:par>
                          <p:cTn id="12" fill="hold">
                            <p:stCondLst>
                              <p:cond delay="2000"/>
                            </p:stCondLst>
                            <p:childTnLst>
                              <p:par>
                                <p:cTn id="13" presetID="1"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8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flipH="1">
            <a:off x="308610" y="1219200"/>
            <a:ext cx="3188970" cy="1143000"/>
            <a:chOff x="3600" y="1680"/>
            <a:chExt cx="1151" cy="525"/>
          </a:xfrm>
        </p:grpSpPr>
        <p:sp>
          <p:nvSpPr>
            <p:cNvPr id="7256" name="AutoShape 3"/>
            <p:cNvSpPr>
              <a:spLocks noChangeAspect="1" noChangeArrowheads="1" noTextEdit="1"/>
            </p:cNvSpPr>
            <p:nvPr/>
          </p:nvSpPr>
          <p:spPr bwMode="auto">
            <a:xfrm>
              <a:off x="3600" y="1680"/>
              <a:ext cx="1151" cy="525"/>
            </a:xfrm>
            <a:prstGeom prst="rect">
              <a:avLst/>
            </a:prstGeom>
            <a:noFill/>
            <a:ln w="9525">
              <a:noFill/>
              <a:miter lim="800000"/>
              <a:headEnd/>
              <a:tailEnd/>
            </a:ln>
          </p:spPr>
          <p:txBody>
            <a:bodyPr/>
            <a:lstStyle/>
            <a:p>
              <a:endParaRPr lang="en-US"/>
            </a:p>
          </p:txBody>
        </p:sp>
        <p:sp>
          <p:nvSpPr>
            <p:cNvPr id="7257" name="Freeform 4"/>
            <p:cNvSpPr>
              <a:spLocks/>
            </p:cNvSpPr>
            <p:nvPr/>
          </p:nvSpPr>
          <p:spPr bwMode="auto">
            <a:xfrm>
              <a:off x="3612" y="1896"/>
              <a:ext cx="1123" cy="255"/>
            </a:xfrm>
            <a:custGeom>
              <a:avLst/>
              <a:gdLst>
                <a:gd name="T0" fmla="*/ 0 w 2247"/>
                <a:gd name="T1" fmla="*/ 1 h 510"/>
                <a:gd name="T2" fmla="*/ 0 w 2247"/>
                <a:gd name="T3" fmla="*/ 1 h 510"/>
                <a:gd name="T4" fmla="*/ 0 w 2247"/>
                <a:gd name="T5" fmla="*/ 1 h 510"/>
                <a:gd name="T6" fmla="*/ 0 w 2247"/>
                <a:gd name="T7" fmla="*/ 1 h 510"/>
                <a:gd name="T8" fmla="*/ 0 w 2247"/>
                <a:gd name="T9" fmla="*/ 1 h 510"/>
                <a:gd name="T10" fmla="*/ 0 w 2247"/>
                <a:gd name="T11" fmla="*/ 1 h 510"/>
                <a:gd name="T12" fmla="*/ 0 w 2247"/>
                <a:gd name="T13" fmla="*/ 1 h 510"/>
                <a:gd name="T14" fmla="*/ 0 w 2247"/>
                <a:gd name="T15" fmla="*/ 1 h 510"/>
                <a:gd name="T16" fmla="*/ 0 w 2247"/>
                <a:gd name="T17" fmla="*/ 1 h 510"/>
                <a:gd name="T18" fmla="*/ 0 w 2247"/>
                <a:gd name="T19" fmla="*/ 1 h 510"/>
                <a:gd name="T20" fmla="*/ 0 w 2247"/>
                <a:gd name="T21" fmla="*/ 1 h 510"/>
                <a:gd name="T22" fmla="*/ 0 w 2247"/>
                <a:gd name="T23" fmla="*/ 1 h 510"/>
                <a:gd name="T24" fmla="*/ 0 w 2247"/>
                <a:gd name="T25" fmla="*/ 1 h 510"/>
                <a:gd name="T26" fmla="*/ 0 w 2247"/>
                <a:gd name="T27" fmla="*/ 1 h 510"/>
                <a:gd name="T28" fmla="*/ 0 w 2247"/>
                <a:gd name="T29" fmla="*/ 1 h 510"/>
                <a:gd name="T30" fmla="*/ 0 w 2247"/>
                <a:gd name="T31" fmla="*/ 1 h 510"/>
                <a:gd name="T32" fmla="*/ 0 w 2247"/>
                <a:gd name="T33" fmla="*/ 1 h 510"/>
                <a:gd name="T34" fmla="*/ 0 w 2247"/>
                <a:gd name="T35" fmla="*/ 1 h 510"/>
                <a:gd name="T36" fmla="*/ 0 w 2247"/>
                <a:gd name="T37" fmla="*/ 1 h 510"/>
                <a:gd name="T38" fmla="*/ 0 w 2247"/>
                <a:gd name="T39" fmla="*/ 1 h 510"/>
                <a:gd name="T40" fmla="*/ 0 w 2247"/>
                <a:gd name="T41" fmla="*/ 1 h 510"/>
                <a:gd name="T42" fmla="*/ 0 w 2247"/>
                <a:gd name="T43" fmla="*/ 1 h 510"/>
                <a:gd name="T44" fmla="*/ 0 w 2247"/>
                <a:gd name="T45" fmla="*/ 1 h 510"/>
                <a:gd name="T46" fmla="*/ 0 w 2247"/>
                <a:gd name="T47" fmla="*/ 1 h 510"/>
                <a:gd name="T48" fmla="*/ 0 w 2247"/>
                <a:gd name="T49" fmla="*/ 1 h 510"/>
                <a:gd name="T50" fmla="*/ 0 w 2247"/>
                <a:gd name="T51" fmla="*/ 1 h 510"/>
                <a:gd name="T52" fmla="*/ 0 w 2247"/>
                <a:gd name="T53" fmla="*/ 0 h 510"/>
                <a:gd name="T54" fmla="*/ 0 w 2247"/>
                <a:gd name="T55" fmla="*/ 1 h 510"/>
                <a:gd name="T56" fmla="*/ 0 w 2247"/>
                <a:gd name="T57" fmla="*/ 1 h 510"/>
                <a:gd name="T58" fmla="*/ 0 w 2247"/>
                <a:gd name="T59" fmla="*/ 1 h 5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47"/>
                <a:gd name="T91" fmla="*/ 0 h 510"/>
                <a:gd name="T92" fmla="*/ 2247 w 2247"/>
                <a:gd name="T93" fmla="*/ 510 h 51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47" h="510">
                  <a:moveTo>
                    <a:pt x="211" y="274"/>
                  </a:moveTo>
                  <a:lnTo>
                    <a:pt x="120" y="297"/>
                  </a:lnTo>
                  <a:lnTo>
                    <a:pt x="0" y="335"/>
                  </a:lnTo>
                  <a:lnTo>
                    <a:pt x="37" y="335"/>
                  </a:lnTo>
                  <a:lnTo>
                    <a:pt x="98" y="335"/>
                  </a:lnTo>
                  <a:lnTo>
                    <a:pt x="302" y="388"/>
                  </a:lnTo>
                  <a:lnTo>
                    <a:pt x="203" y="411"/>
                  </a:lnTo>
                  <a:lnTo>
                    <a:pt x="279" y="442"/>
                  </a:lnTo>
                  <a:lnTo>
                    <a:pt x="385" y="457"/>
                  </a:lnTo>
                  <a:lnTo>
                    <a:pt x="528" y="425"/>
                  </a:lnTo>
                  <a:lnTo>
                    <a:pt x="717" y="472"/>
                  </a:lnTo>
                  <a:lnTo>
                    <a:pt x="671" y="502"/>
                  </a:lnTo>
                  <a:lnTo>
                    <a:pt x="739" y="510"/>
                  </a:lnTo>
                  <a:lnTo>
                    <a:pt x="1034" y="442"/>
                  </a:lnTo>
                  <a:lnTo>
                    <a:pt x="934" y="411"/>
                  </a:lnTo>
                  <a:lnTo>
                    <a:pt x="1010" y="403"/>
                  </a:lnTo>
                  <a:lnTo>
                    <a:pt x="1100" y="442"/>
                  </a:lnTo>
                  <a:lnTo>
                    <a:pt x="1229" y="425"/>
                  </a:lnTo>
                  <a:lnTo>
                    <a:pt x="1372" y="365"/>
                  </a:lnTo>
                  <a:lnTo>
                    <a:pt x="1282" y="326"/>
                  </a:lnTo>
                  <a:lnTo>
                    <a:pt x="1380" y="312"/>
                  </a:lnTo>
                  <a:lnTo>
                    <a:pt x="1727" y="244"/>
                  </a:lnTo>
                  <a:lnTo>
                    <a:pt x="1923" y="182"/>
                  </a:lnTo>
                  <a:lnTo>
                    <a:pt x="2014" y="206"/>
                  </a:lnTo>
                  <a:lnTo>
                    <a:pt x="2074" y="206"/>
                  </a:lnTo>
                  <a:lnTo>
                    <a:pt x="2247" y="152"/>
                  </a:lnTo>
                  <a:lnTo>
                    <a:pt x="1998" y="0"/>
                  </a:lnTo>
                  <a:lnTo>
                    <a:pt x="1244" y="99"/>
                  </a:lnTo>
                  <a:lnTo>
                    <a:pt x="219" y="206"/>
                  </a:lnTo>
                  <a:lnTo>
                    <a:pt x="211" y="274"/>
                  </a:lnTo>
                  <a:close/>
                </a:path>
              </a:pathLst>
            </a:custGeom>
            <a:solidFill>
              <a:srgbClr val="007F7A"/>
            </a:solidFill>
            <a:ln w="9525">
              <a:noFill/>
              <a:round/>
              <a:headEnd/>
              <a:tailEnd/>
            </a:ln>
          </p:spPr>
          <p:txBody>
            <a:bodyPr/>
            <a:lstStyle/>
            <a:p>
              <a:endParaRPr lang="en-US"/>
            </a:p>
          </p:txBody>
        </p:sp>
        <p:sp>
          <p:nvSpPr>
            <p:cNvPr id="7258" name="Freeform 5"/>
            <p:cNvSpPr>
              <a:spLocks/>
            </p:cNvSpPr>
            <p:nvPr/>
          </p:nvSpPr>
          <p:spPr bwMode="auto">
            <a:xfrm>
              <a:off x="3777" y="1865"/>
              <a:ext cx="87" cy="130"/>
            </a:xfrm>
            <a:custGeom>
              <a:avLst/>
              <a:gdLst>
                <a:gd name="T0" fmla="*/ 1 w 174"/>
                <a:gd name="T1" fmla="*/ 0 h 260"/>
                <a:gd name="T2" fmla="*/ 1 w 174"/>
                <a:gd name="T3" fmla="*/ 1 h 260"/>
                <a:gd name="T4" fmla="*/ 1 w 174"/>
                <a:gd name="T5" fmla="*/ 1 h 260"/>
                <a:gd name="T6" fmla="*/ 1 w 174"/>
                <a:gd name="T7" fmla="*/ 1 h 260"/>
                <a:gd name="T8" fmla="*/ 1 w 174"/>
                <a:gd name="T9" fmla="*/ 1 h 260"/>
                <a:gd name="T10" fmla="*/ 1 w 174"/>
                <a:gd name="T11" fmla="*/ 1 h 260"/>
                <a:gd name="T12" fmla="*/ 1 w 174"/>
                <a:gd name="T13" fmla="*/ 1 h 260"/>
                <a:gd name="T14" fmla="*/ 1 w 174"/>
                <a:gd name="T15" fmla="*/ 1 h 260"/>
                <a:gd name="T16" fmla="*/ 1 w 174"/>
                <a:gd name="T17" fmla="*/ 1 h 260"/>
                <a:gd name="T18" fmla="*/ 1 w 174"/>
                <a:gd name="T19" fmla="*/ 1 h 260"/>
                <a:gd name="T20" fmla="*/ 1 w 174"/>
                <a:gd name="T21" fmla="*/ 1 h 260"/>
                <a:gd name="T22" fmla="*/ 1 w 174"/>
                <a:gd name="T23" fmla="*/ 1 h 260"/>
                <a:gd name="T24" fmla="*/ 1 w 174"/>
                <a:gd name="T25" fmla="*/ 1 h 260"/>
                <a:gd name="T26" fmla="*/ 1 w 174"/>
                <a:gd name="T27" fmla="*/ 1 h 260"/>
                <a:gd name="T28" fmla="*/ 1 w 174"/>
                <a:gd name="T29" fmla="*/ 1 h 260"/>
                <a:gd name="T30" fmla="*/ 1 w 174"/>
                <a:gd name="T31" fmla="*/ 1 h 260"/>
                <a:gd name="T32" fmla="*/ 1 w 174"/>
                <a:gd name="T33" fmla="*/ 1 h 260"/>
                <a:gd name="T34" fmla="*/ 1 w 174"/>
                <a:gd name="T35" fmla="*/ 1 h 260"/>
                <a:gd name="T36" fmla="*/ 1 w 174"/>
                <a:gd name="T37" fmla="*/ 1 h 260"/>
                <a:gd name="T38" fmla="*/ 1 w 174"/>
                <a:gd name="T39" fmla="*/ 1 h 260"/>
                <a:gd name="T40" fmla="*/ 1 w 174"/>
                <a:gd name="T41" fmla="*/ 1 h 260"/>
                <a:gd name="T42" fmla="*/ 1 w 174"/>
                <a:gd name="T43" fmla="*/ 1 h 260"/>
                <a:gd name="T44" fmla="*/ 1 w 174"/>
                <a:gd name="T45" fmla="*/ 1 h 260"/>
                <a:gd name="T46" fmla="*/ 0 w 174"/>
                <a:gd name="T47" fmla="*/ 1 h 260"/>
                <a:gd name="T48" fmla="*/ 0 w 174"/>
                <a:gd name="T49" fmla="*/ 1 h 260"/>
                <a:gd name="T50" fmla="*/ 1 w 174"/>
                <a:gd name="T51" fmla="*/ 1 h 260"/>
                <a:gd name="T52" fmla="*/ 1 w 174"/>
                <a:gd name="T53" fmla="*/ 1 h 260"/>
                <a:gd name="T54" fmla="*/ 1 w 174"/>
                <a:gd name="T55" fmla="*/ 1 h 260"/>
                <a:gd name="T56" fmla="*/ 1 w 174"/>
                <a:gd name="T57" fmla="*/ 1 h 260"/>
                <a:gd name="T58" fmla="*/ 1 w 174"/>
                <a:gd name="T59" fmla="*/ 1 h 260"/>
                <a:gd name="T60" fmla="*/ 1 w 174"/>
                <a:gd name="T61" fmla="*/ 1 h 260"/>
                <a:gd name="T62" fmla="*/ 1 w 174"/>
                <a:gd name="T63" fmla="*/ 1 h 260"/>
                <a:gd name="T64" fmla="*/ 1 w 174"/>
                <a:gd name="T65" fmla="*/ 0 h 2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4"/>
                <a:gd name="T100" fmla="*/ 0 h 260"/>
                <a:gd name="T101" fmla="*/ 174 w 174"/>
                <a:gd name="T102" fmla="*/ 260 h 2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4" h="260">
                  <a:moveTo>
                    <a:pt x="97" y="0"/>
                  </a:moveTo>
                  <a:lnTo>
                    <a:pt x="114" y="3"/>
                  </a:lnTo>
                  <a:lnTo>
                    <a:pt x="129" y="12"/>
                  </a:lnTo>
                  <a:lnTo>
                    <a:pt x="143" y="25"/>
                  </a:lnTo>
                  <a:lnTo>
                    <a:pt x="154" y="42"/>
                  </a:lnTo>
                  <a:lnTo>
                    <a:pt x="163" y="62"/>
                  </a:lnTo>
                  <a:lnTo>
                    <a:pt x="170" y="85"/>
                  </a:lnTo>
                  <a:lnTo>
                    <a:pt x="174" y="109"/>
                  </a:lnTo>
                  <a:lnTo>
                    <a:pt x="174" y="135"/>
                  </a:lnTo>
                  <a:lnTo>
                    <a:pt x="170" y="162"/>
                  </a:lnTo>
                  <a:lnTo>
                    <a:pt x="163" y="185"/>
                  </a:lnTo>
                  <a:lnTo>
                    <a:pt x="154" y="207"/>
                  </a:lnTo>
                  <a:lnTo>
                    <a:pt x="142" y="225"/>
                  </a:lnTo>
                  <a:lnTo>
                    <a:pt x="128" y="240"/>
                  </a:lnTo>
                  <a:lnTo>
                    <a:pt x="113" y="252"/>
                  </a:lnTo>
                  <a:lnTo>
                    <a:pt x="95" y="259"/>
                  </a:lnTo>
                  <a:lnTo>
                    <a:pt x="78" y="260"/>
                  </a:lnTo>
                  <a:lnTo>
                    <a:pt x="61" y="256"/>
                  </a:lnTo>
                  <a:lnTo>
                    <a:pt x="45" y="247"/>
                  </a:lnTo>
                  <a:lnTo>
                    <a:pt x="31" y="234"/>
                  </a:lnTo>
                  <a:lnTo>
                    <a:pt x="19" y="217"/>
                  </a:lnTo>
                  <a:lnTo>
                    <a:pt x="10" y="198"/>
                  </a:lnTo>
                  <a:lnTo>
                    <a:pt x="3" y="175"/>
                  </a:lnTo>
                  <a:lnTo>
                    <a:pt x="0" y="149"/>
                  </a:lnTo>
                  <a:lnTo>
                    <a:pt x="0" y="123"/>
                  </a:lnTo>
                  <a:lnTo>
                    <a:pt x="3" y="96"/>
                  </a:lnTo>
                  <a:lnTo>
                    <a:pt x="10" y="73"/>
                  </a:lnTo>
                  <a:lnTo>
                    <a:pt x="21" y="51"/>
                  </a:lnTo>
                  <a:lnTo>
                    <a:pt x="32" y="33"/>
                  </a:lnTo>
                  <a:lnTo>
                    <a:pt x="46" y="18"/>
                  </a:lnTo>
                  <a:lnTo>
                    <a:pt x="62" y="8"/>
                  </a:lnTo>
                  <a:lnTo>
                    <a:pt x="79" y="1"/>
                  </a:lnTo>
                  <a:lnTo>
                    <a:pt x="97" y="0"/>
                  </a:lnTo>
                  <a:close/>
                </a:path>
              </a:pathLst>
            </a:custGeom>
            <a:solidFill>
              <a:srgbClr val="877F6D"/>
            </a:solidFill>
            <a:ln w="9525">
              <a:noFill/>
              <a:round/>
              <a:headEnd/>
              <a:tailEnd/>
            </a:ln>
          </p:spPr>
          <p:txBody>
            <a:bodyPr/>
            <a:lstStyle/>
            <a:p>
              <a:endParaRPr lang="en-US"/>
            </a:p>
          </p:txBody>
        </p:sp>
        <p:sp>
          <p:nvSpPr>
            <p:cNvPr id="7259" name="Freeform 6"/>
            <p:cNvSpPr>
              <a:spLocks/>
            </p:cNvSpPr>
            <p:nvPr/>
          </p:nvSpPr>
          <p:spPr bwMode="auto">
            <a:xfrm>
              <a:off x="3693" y="1815"/>
              <a:ext cx="189" cy="205"/>
            </a:xfrm>
            <a:custGeom>
              <a:avLst/>
              <a:gdLst>
                <a:gd name="T0" fmla="*/ 0 w 380"/>
                <a:gd name="T1" fmla="*/ 0 h 411"/>
                <a:gd name="T2" fmla="*/ 0 w 380"/>
                <a:gd name="T3" fmla="*/ 0 h 411"/>
                <a:gd name="T4" fmla="*/ 0 w 380"/>
                <a:gd name="T5" fmla="*/ 0 h 411"/>
                <a:gd name="T6" fmla="*/ 0 w 380"/>
                <a:gd name="T7" fmla="*/ 0 h 411"/>
                <a:gd name="T8" fmla="*/ 0 w 380"/>
                <a:gd name="T9" fmla="*/ 0 h 411"/>
                <a:gd name="T10" fmla="*/ 0 w 380"/>
                <a:gd name="T11" fmla="*/ 0 h 411"/>
                <a:gd name="T12" fmla="*/ 0 w 380"/>
                <a:gd name="T13" fmla="*/ 0 h 411"/>
                <a:gd name="T14" fmla="*/ 0 w 380"/>
                <a:gd name="T15" fmla="*/ 0 h 411"/>
                <a:gd name="T16" fmla="*/ 0 w 380"/>
                <a:gd name="T17" fmla="*/ 0 h 411"/>
                <a:gd name="T18" fmla="*/ 0 w 380"/>
                <a:gd name="T19" fmla="*/ 0 h 411"/>
                <a:gd name="T20" fmla="*/ 0 w 380"/>
                <a:gd name="T21" fmla="*/ 0 h 411"/>
                <a:gd name="T22" fmla="*/ 0 w 380"/>
                <a:gd name="T23" fmla="*/ 0 h 411"/>
                <a:gd name="T24" fmla="*/ 0 w 380"/>
                <a:gd name="T25" fmla="*/ 0 h 411"/>
                <a:gd name="T26" fmla="*/ 0 w 380"/>
                <a:gd name="T27" fmla="*/ 0 h 411"/>
                <a:gd name="T28" fmla="*/ 0 w 380"/>
                <a:gd name="T29" fmla="*/ 0 h 411"/>
                <a:gd name="T30" fmla="*/ 0 w 380"/>
                <a:gd name="T31" fmla="*/ 0 h 411"/>
                <a:gd name="T32" fmla="*/ 0 w 380"/>
                <a:gd name="T33" fmla="*/ 0 h 411"/>
                <a:gd name="T34" fmla="*/ 0 w 380"/>
                <a:gd name="T35" fmla="*/ 0 h 411"/>
                <a:gd name="T36" fmla="*/ 0 w 380"/>
                <a:gd name="T37" fmla="*/ 0 h 411"/>
                <a:gd name="T38" fmla="*/ 0 w 380"/>
                <a:gd name="T39" fmla="*/ 0 h 411"/>
                <a:gd name="T40" fmla="*/ 0 w 380"/>
                <a:gd name="T41" fmla="*/ 0 h 411"/>
                <a:gd name="T42" fmla="*/ 0 w 380"/>
                <a:gd name="T43" fmla="*/ 0 h 411"/>
                <a:gd name="T44" fmla="*/ 0 w 380"/>
                <a:gd name="T45" fmla="*/ 0 h 411"/>
                <a:gd name="T46" fmla="*/ 0 w 380"/>
                <a:gd name="T47" fmla="*/ 0 h 411"/>
                <a:gd name="T48" fmla="*/ 0 w 380"/>
                <a:gd name="T49" fmla="*/ 0 h 411"/>
                <a:gd name="T50" fmla="*/ 0 w 380"/>
                <a:gd name="T51" fmla="*/ 0 h 411"/>
                <a:gd name="T52" fmla="*/ 0 w 380"/>
                <a:gd name="T53" fmla="*/ 0 h 411"/>
                <a:gd name="T54" fmla="*/ 0 w 380"/>
                <a:gd name="T55" fmla="*/ 0 h 411"/>
                <a:gd name="T56" fmla="*/ 0 w 380"/>
                <a:gd name="T57" fmla="*/ 0 h 411"/>
                <a:gd name="T58" fmla="*/ 0 w 380"/>
                <a:gd name="T59" fmla="*/ 0 h 411"/>
                <a:gd name="T60" fmla="*/ 0 w 380"/>
                <a:gd name="T61" fmla="*/ 0 h 411"/>
                <a:gd name="T62" fmla="*/ 0 w 380"/>
                <a:gd name="T63" fmla="*/ 0 h 411"/>
                <a:gd name="T64" fmla="*/ 0 w 380"/>
                <a:gd name="T65" fmla="*/ 0 h 411"/>
                <a:gd name="T66" fmla="*/ 0 w 380"/>
                <a:gd name="T67" fmla="*/ 0 h 411"/>
                <a:gd name="T68" fmla="*/ 0 w 380"/>
                <a:gd name="T69" fmla="*/ 0 h 411"/>
                <a:gd name="T70" fmla="*/ 0 w 380"/>
                <a:gd name="T71" fmla="*/ 0 h 411"/>
                <a:gd name="T72" fmla="*/ 0 w 380"/>
                <a:gd name="T73" fmla="*/ 0 h 411"/>
                <a:gd name="T74" fmla="*/ 0 w 380"/>
                <a:gd name="T75" fmla="*/ 0 h 411"/>
                <a:gd name="T76" fmla="*/ 0 w 380"/>
                <a:gd name="T77" fmla="*/ 0 h 411"/>
                <a:gd name="T78" fmla="*/ 0 w 380"/>
                <a:gd name="T79" fmla="*/ 0 h 411"/>
                <a:gd name="T80" fmla="*/ 0 w 380"/>
                <a:gd name="T81" fmla="*/ 0 h 411"/>
                <a:gd name="T82" fmla="*/ 0 w 380"/>
                <a:gd name="T83" fmla="*/ 0 h 411"/>
                <a:gd name="T84" fmla="*/ 0 w 380"/>
                <a:gd name="T85" fmla="*/ 0 h 4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0"/>
                <a:gd name="T130" fmla="*/ 0 h 411"/>
                <a:gd name="T131" fmla="*/ 380 w 380"/>
                <a:gd name="T132" fmla="*/ 411 h 4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0" h="411">
                  <a:moveTo>
                    <a:pt x="143" y="0"/>
                  </a:moveTo>
                  <a:lnTo>
                    <a:pt x="290" y="23"/>
                  </a:lnTo>
                  <a:lnTo>
                    <a:pt x="310" y="36"/>
                  </a:lnTo>
                  <a:lnTo>
                    <a:pt x="328" y="50"/>
                  </a:lnTo>
                  <a:lnTo>
                    <a:pt x="342" y="66"/>
                  </a:lnTo>
                  <a:lnTo>
                    <a:pt x="354" y="83"/>
                  </a:lnTo>
                  <a:lnTo>
                    <a:pt x="363" y="103"/>
                  </a:lnTo>
                  <a:lnTo>
                    <a:pt x="371" y="122"/>
                  </a:lnTo>
                  <a:lnTo>
                    <a:pt x="376" y="145"/>
                  </a:lnTo>
                  <a:lnTo>
                    <a:pt x="380" y="169"/>
                  </a:lnTo>
                  <a:lnTo>
                    <a:pt x="380" y="196"/>
                  </a:lnTo>
                  <a:lnTo>
                    <a:pt x="378" y="221"/>
                  </a:lnTo>
                  <a:lnTo>
                    <a:pt x="376" y="247"/>
                  </a:lnTo>
                  <a:lnTo>
                    <a:pt x="371" y="270"/>
                  </a:lnTo>
                  <a:lnTo>
                    <a:pt x="366" y="292"/>
                  </a:lnTo>
                  <a:lnTo>
                    <a:pt x="358" y="312"/>
                  </a:lnTo>
                  <a:lnTo>
                    <a:pt x="350" y="331"/>
                  </a:lnTo>
                  <a:lnTo>
                    <a:pt x="338" y="348"/>
                  </a:lnTo>
                  <a:lnTo>
                    <a:pt x="327" y="363"/>
                  </a:lnTo>
                  <a:lnTo>
                    <a:pt x="312" y="376"/>
                  </a:lnTo>
                  <a:lnTo>
                    <a:pt x="297" y="387"/>
                  </a:lnTo>
                  <a:lnTo>
                    <a:pt x="279" y="396"/>
                  </a:lnTo>
                  <a:lnTo>
                    <a:pt x="260" y="403"/>
                  </a:lnTo>
                  <a:lnTo>
                    <a:pt x="239" y="409"/>
                  </a:lnTo>
                  <a:lnTo>
                    <a:pt x="216" y="411"/>
                  </a:lnTo>
                  <a:lnTo>
                    <a:pt x="192" y="411"/>
                  </a:lnTo>
                  <a:lnTo>
                    <a:pt x="39" y="372"/>
                  </a:lnTo>
                  <a:lnTo>
                    <a:pt x="24" y="350"/>
                  </a:lnTo>
                  <a:lnTo>
                    <a:pt x="13" y="327"/>
                  </a:lnTo>
                  <a:lnTo>
                    <a:pt x="6" y="306"/>
                  </a:lnTo>
                  <a:lnTo>
                    <a:pt x="3" y="282"/>
                  </a:lnTo>
                  <a:lnTo>
                    <a:pt x="0" y="259"/>
                  </a:lnTo>
                  <a:lnTo>
                    <a:pt x="2" y="235"/>
                  </a:lnTo>
                  <a:lnTo>
                    <a:pt x="3" y="210"/>
                  </a:lnTo>
                  <a:lnTo>
                    <a:pt x="4" y="183"/>
                  </a:lnTo>
                  <a:lnTo>
                    <a:pt x="14" y="152"/>
                  </a:lnTo>
                  <a:lnTo>
                    <a:pt x="25" y="124"/>
                  </a:lnTo>
                  <a:lnTo>
                    <a:pt x="37" y="98"/>
                  </a:lnTo>
                  <a:lnTo>
                    <a:pt x="51" y="74"/>
                  </a:lnTo>
                  <a:lnTo>
                    <a:pt x="68" y="52"/>
                  </a:lnTo>
                  <a:lnTo>
                    <a:pt x="89" y="33"/>
                  </a:lnTo>
                  <a:lnTo>
                    <a:pt x="113" y="15"/>
                  </a:lnTo>
                  <a:lnTo>
                    <a:pt x="143" y="0"/>
                  </a:lnTo>
                  <a:close/>
                </a:path>
              </a:pathLst>
            </a:custGeom>
            <a:solidFill>
              <a:srgbClr val="140F0A"/>
            </a:solidFill>
            <a:ln w="9525">
              <a:noFill/>
              <a:round/>
              <a:headEnd/>
              <a:tailEnd/>
            </a:ln>
          </p:spPr>
          <p:txBody>
            <a:bodyPr/>
            <a:lstStyle/>
            <a:p>
              <a:endParaRPr lang="en-US"/>
            </a:p>
          </p:txBody>
        </p:sp>
        <p:sp>
          <p:nvSpPr>
            <p:cNvPr id="7260" name="Freeform 7"/>
            <p:cNvSpPr>
              <a:spLocks/>
            </p:cNvSpPr>
            <p:nvPr/>
          </p:nvSpPr>
          <p:spPr bwMode="auto">
            <a:xfrm>
              <a:off x="3791" y="1875"/>
              <a:ext cx="71" cy="119"/>
            </a:xfrm>
            <a:custGeom>
              <a:avLst/>
              <a:gdLst>
                <a:gd name="T0" fmla="*/ 1 w 141"/>
                <a:gd name="T1" fmla="*/ 1 h 238"/>
                <a:gd name="T2" fmla="*/ 1 w 141"/>
                <a:gd name="T3" fmla="*/ 1 h 238"/>
                <a:gd name="T4" fmla="*/ 1 w 141"/>
                <a:gd name="T5" fmla="*/ 1 h 238"/>
                <a:gd name="T6" fmla="*/ 1 w 141"/>
                <a:gd name="T7" fmla="*/ 1 h 238"/>
                <a:gd name="T8" fmla="*/ 1 w 141"/>
                <a:gd name="T9" fmla="*/ 1 h 238"/>
                <a:gd name="T10" fmla="*/ 1 w 141"/>
                <a:gd name="T11" fmla="*/ 1 h 238"/>
                <a:gd name="T12" fmla="*/ 1 w 141"/>
                <a:gd name="T13" fmla="*/ 1 h 238"/>
                <a:gd name="T14" fmla="*/ 1 w 141"/>
                <a:gd name="T15" fmla="*/ 1 h 238"/>
                <a:gd name="T16" fmla="*/ 1 w 141"/>
                <a:gd name="T17" fmla="*/ 1 h 238"/>
                <a:gd name="T18" fmla="*/ 1 w 141"/>
                <a:gd name="T19" fmla="*/ 1 h 238"/>
                <a:gd name="T20" fmla="*/ 1 w 141"/>
                <a:gd name="T21" fmla="*/ 1 h 238"/>
                <a:gd name="T22" fmla="*/ 1 w 141"/>
                <a:gd name="T23" fmla="*/ 1 h 238"/>
                <a:gd name="T24" fmla="*/ 1 w 141"/>
                <a:gd name="T25" fmla="*/ 1 h 238"/>
                <a:gd name="T26" fmla="*/ 1 w 141"/>
                <a:gd name="T27" fmla="*/ 1 h 238"/>
                <a:gd name="T28" fmla="*/ 1 w 141"/>
                <a:gd name="T29" fmla="*/ 1 h 238"/>
                <a:gd name="T30" fmla="*/ 1 w 141"/>
                <a:gd name="T31" fmla="*/ 1 h 238"/>
                <a:gd name="T32" fmla="*/ 1 w 141"/>
                <a:gd name="T33" fmla="*/ 1 h 238"/>
                <a:gd name="T34" fmla="*/ 1 w 141"/>
                <a:gd name="T35" fmla="*/ 1 h 238"/>
                <a:gd name="T36" fmla="*/ 0 w 141"/>
                <a:gd name="T37" fmla="*/ 1 h 238"/>
                <a:gd name="T38" fmla="*/ 1 w 141"/>
                <a:gd name="T39" fmla="*/ 1 h 238"/>
                <a:gd name="T40" fmla="*/ 1 w 141"/>
                <a:gd name="T41" fmla="*/ 1 h 238"/>
                <a:gd name="T42" fmla="*/ 1 w 141"/>
                <a:gd name="T43" fmla="*/ 1 h 238"/>
                <a:gd name="T44" fmla="*/ 1 w 141"/>
                <a:gd name="T45" fmla="*/ 1 h 238"/>
                <a:gd name="T46" fmla="*/ 1 w 141"/>
                <a:gd name="T47" fmla="*/ 1 h 238"/>
                <a:gd name="T48" fmla="*/ 1 w 141"/>
                <a:gd name="T49" fmla="*/ 1 h 238"/>
                <a:gd name="T50" fmla="*/ 1 w 141"/>
                <a:gd name="T51" fmla="*/ 1 h 238"/>
                <a:gd name="T52" fmla="*/ 1 w 141"/>
                <a:gd name="T53" fmla="*/ 1 h 238"/>
                <a:gd name="T54" fmla="*/ 1 w 141"/>
                <a:gd name="T55" fmla="*/ 1 h 238"/>
                <a:gd name="T56" fmla="*/ 1 w 141"/>
                <a:gd name="T57" fmla="*/ 1 h 238"/>
                <a:gd name="T58" fmla="*/ 1 w 141"/>
                <a:gd name="T59" fmla="*/ 1 h 238"/>
                <a:gd name="T60" fmla="*/ 1 w 141"/>
                <a:gd name="T61" fmla="*/ 1 h 238"/>
                <a:gd name="T62" fmla="*/ 1 w 141"/>
                <a:gd name="T63" fmla="*/ 1 h 238"/>
                <a:gd name="T64" fmla="*/ 1 w 141"/>
                <a:gd name="T65" fmla="*/ 1 h 238"/>
                <a:gd name="T66" fmla="*/ 1 w 141"/>
                <a:gd name="T67" fmla="*/ 1 h 238"/>
                <a:gd name="T68" fmla="*/ 1 w 141"/>
                <a:gd name="T69" fmla="*/ 1 h 238"/>
                <a:gd name="T70" fmla="*/ 1 w 141"/>
                <a:gd name="T71" fmla="*/ 0 h 238"/>
                <a:gd name="T72" fmla="*/ 1 w 141"/>
                <a:gd name="T73" fmla="*/ 1 h 238"/>
                <a:gd name="T74" fmla="*/ 1 w 141"/>
                <a:gd name="T75" fmla="*/ 1 h 238"/>
                <a:gd name="T76" fmla="*/ 1 w 141"/>
                <a:gd name="T77" fmla="*/ 1 h 238"/>
                <a:gd name="T78" fmla="*/ 1 w 141"/>
                <a:gd name="T79" fmla="*/ 1 h 2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1"/>
                <a:gd name="T121" fmla="*/ 0 h 238"/>
                <a:gd name="T122" fmla="*/ 141 w 141"/>
                <a:gd name="T123" fmla="*/ 238 h 2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1" h="238">
                  <a:moveTo>
                    <a:pt x="66" y="30"/>
                  </a:moveTo>
                  <a:lnTo>
                    <a:pt x="79" y="37"/>
                  </a:lnTo>
                  <a:lnTo>
                    <a:pt x="88" y="46"/>
                  </a:lnTo>
                  <a:lnTo>
                    <a:pt x="94" y="55"/>
                  </a:lnTo>
                  <a:lnTo>
                    <a:pt x="99" y="66"/>
                  </a:lnTo>
                  <a:lnTo>
                    <a:pt x="100" y="77"/>
                  </a:lnTo>
                  <a:lnTo>
                    <a:pt x="101" y="89"/>
                  </a:lnTo>
                  <a:lnTo>
                    <a:pt x="101" y="103"/>
                  </a:lnTo>
                  <a:lnTo>
                    <a:pt x="100" y="116"/>
                  </a:lnTo>
                  <a:lnTo>
                    <a:pt x="92" y="136"/>
                  </a:lnTo>
                  <a:lnTo>
                    <a:pt x="85" y="153"/>
                  </a:lnTo>
                  <a:lnTo>
                    <a:pt x="79" y="167"/>
                  </a:lnTo>
                  <a:lnTo>
                    <a:pt x="72" y="177"/>
                  </a:lnTo>
                  <a:lnTo>
                    <a:pt x="64" y="186"/>
                  </a:lnTo>
                  <a:lnTo>
                    <a:pt x="53" y="191"/>
                  </a:lnTo>
                  <a:lnTo>
                    <a:pt x="36" y="192"/>
                  </a:lnTo>
                  <a:lnTo>
                    <a:pt x="16" y="190"/>
                  </a:lnTo>
                  <a:lnTo>
                    <a:pt x="2" y="174"/>
                  </a:lnTo>
                  <a:lnTo>
                    <a:pt x="0" y="199"/>
                  </a:lnTo>
                  <a:lnTo>
                    <a:pt x="9" y="217"/>
                  </a:lnTo>
                  <a:lnTo>
                    <a:pt x="32" y="238"/>
                  </a:lnTo>
                  <a:lnTo>
                    <a:pt x="53" y="236"/>
                  </a:lnTo>
                  <a:lnTo>
                    <a:pt x="69" y="232"/>
                  </a:lnTo>
                  <a:lnTo>
                    <a:pt x="82" y="225"/>
                  </a:lnTo>
                  <a:lnTo>
                    <a:pt x="93" y="215"/>
                  </a:lnTo>
                  <a:lnTo>
                    <a:pt x="103" y="204"/>
                  </a:lnTo>
                  <a:lnTo>
                    <a:pt x="111" y="190"/>
                  </a:lnTo>
                  <a:lnTo>
                    <a:pt x="120" y="173"/>
                  </a:lnTo>
                  <a:lnTo>
                    <a:pt x="130" y="153"/>
                  </a:lnTo>
                  <a:lnTo>
                    <a:pt x="140" y="101"/>
                  </a:lnTo>
                  <a:lnTo>
                    <a:pt x="141" y="74"/>
                  </a:lnTo>
                  <a:lnTo>
                    <a:pt x="138" y="50"/>
                  </a:lnTo>
                  <a:lnTo>
                    <a:pt x="131" y="29"/>
                  </a:lnTo>
                  <a:lnTo>
                    <a:pt x="119" y="13"/>
                  </a:lnTo>
                  <a:lnTo>
                    <a:pt x="106" y="2"/>
                  </a:lnTo>
                  <a:lnTo>
                    <a:pt x="88" y="0"/>
                  </a:lnTo>
                  <a:lnTo>
                    <a:pt x="69" y="6"/>
                  </a:lnTo>
                  <a:lnTo>
                    <a:pt x="48" y="21"/>
                  </a:lnTo>
                  <a:lnTo>
                    <a:pt x="36" y="32"/>
                  </a:lnTo>
                  <a:lnTo>
                    <a:pt x="66" y="30"/>
                  </a:lnTo>
                  <a:close/>
                </a:path>
              </a:pathLst>
            </a:custGeom>
            <a:solidFill>
              <a:srgbClr val="332616"/>
            </a:solidFill>
            <a:ln w="9525">
              <a:noFill/>
              <a:round/>
              <a:headEnd/>
              <a:tailEnd/>
            </a:ln>
          </p:spPr>
          <p:txBody>
            <a:bodyPr/>
            <a:lstStyle/>
            <a:p>
              <a:endParaRPr lang="en-US"/>
            </a:p>
          </p:txBody>
        </p:sp>
        <p:sp>
          <p:nvSpPr>
            <p:cNvPr id="7261" name="Freeform 8"/>
            <p:cNvSpPr>
              <a:spLocks/>
            </p:cNvSpPr>
            <p:nvPr/>
          </p:nvSpPr>
          <p:spPr bwMode="auto">
            <a:xfrm>
              <a:off x="3781" y="1868"/>
              <a:ext cx="45" cy="107"/>
            </a:xfrm>
            <a:custGeom>
              <a:avLst/>
              <a:gdLst>
                <a:gd name="T0" fmla="*/ 0 w 91"/>
                <a:gd name="T1" fmla="*/ 0 h 216"/>
                <a:gd name="T2" fmla="*/ 0 w 91"/>
                <a:gd name="T3" fmla="*/ 0 h 216"/>
                <a:gd name="T4" fmla="*/ 0 w 91"/>
                <a:gd name="T5" fmla="*/ 0 h 216"/>
                <a:gd name="T6" fmla="*/ 0 w 91"/>
                <a:gd name="T7" fmla="*/ 0 h 216"/>
                <a:gd name="T8" fmla="*/ 0 w 91"/>
                <a:gd name="T9" fmla="*/ 0 h 216"/>
                <a:gd name="T10" fmla="*/ 0 w 91"/>
                <a:gd name="T11" fmla="*/ 0 h 216"/>
                <a:gd name="T12" fmla="*/ 0 w 91"/>
                <a:gd name="T13" fmla="*/ 0 h 216"/>
                <a:gd name="T14" fmla="*/ 0 w 91"/>
                <a:gd name="T15" fmla="*/ 0 h 216"/>
                <a:gd name="T16" fmla="*/ 0 w 91"/>
                <a:gd name="T17" fmla="*/ 0 h 216"/>
                <a:gd name="T18" fmla="*/ 0 w 91"/>
                <a:gd name="T19" fmla="*/ 0 h 216"/>
                <a:gd name="T20" fmla="*/ 0 w 91"/>
                <a:gd name="T21" fmla="*/ 0 h 216"/>
                <a:gd name="T22" fmla="*/ 0 w 91"/>
                <a:gd name="T23" fmla="*/ 0 h 216"/>
                <a:gd name="T24" fmla="*/ 0 w 91"/>
                <a:gd name="T25" fmla="*/ 0 h 216"/>
                <a:gd name="T26" fmla="*/ 0 w 91"/>
                <a:gd name="T27" fmla="*/ 0 h 216"/>
                <a:gd name="T28" fmla="*/ 0 w 91"/>
                <a:gd name="T29" fmla="*/ 0 h 216"/>
                <a:gd name="T30" fmla="*/ 0 w 91"/>
                <a:gd name="T31" fmla="*/ 0 h 216"/>
                <a:gd name="T32" fmla="*/ 0 w 91"/>
                <a:gd name="T33" fmla="*/ 0 h 216"/>
                <a:gd name="T34" fmla="*/ 0 w 91"/>
                <a:gd name="T35" fmla="*/ 0 h 216"/>
                <a:gd name="T36" fmla="*/ 0 w 91"/>
                <a:gd name="T37" fmla="*/ 0 h 216"/>
                <a:gd name="T38" fmla="*/ 0 w 91"/>
                <a:gd name="T39" fmla="*/ 0 h 216"/>
                <a:gd name="T40" fmla="*/ 0 w 91"/>
                <a:gd name="T41" fmla="*/ 0 h 216"/>
                <a:gd name="T42" fmla="*/ 0 w 91"/>
                <a:gd name="T43" fmla="*/ 0 h 216"/>
                <a:gd name="T44" fmla="*/ 0 w 91"/>
                <a:gd name="T45" fmla="*/ 0 h 216"/>
                <a:gd name="T46" fmla="*/ 0 w 91"/>
                <a:gd name="T47" fmla="*/ 0 h 216"/>
                <a:gd name="T48" fmla="*/ 0 w 91"/>
                <a:gd name="T49" fmla="*/ 0 h 216"/>
                <a:gd name="T50" fmla="*/ 0 w 91"/>
                <a:gd name="T51" fmla="*/ 0 h 216"/>
                <a:gd name="T52" fmla="*/ 0 w 91"/>
                <a:gd name="T53" fmla="*/ 0 h 216"/>
                <a:gd name="T54" fmla="*/ 0 w 91"/>
                <a:gd name="T55" fmla="*/ 0 h 216"/>
                <a:gd name="T56" fmla="*/ 0 w 91"/>
                <a:gd name="T57" fmla="*/ 0 h 216"/>
                <a:gd name="T58" fmla="*/ 0 w 91"/>
                <a:gd name="T59" fmla="*/ 0 h 2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1"/>
                <a:gd name="T91" fmla="*/ 0 h 216"/>
                <a:gd name="T92" fmla="*/ 91 w 91"/>
                <a:gd name="T93" fmla="*/ 216 h 2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1" h="216">
                  <a:moveTo>
                    <a:pt x="91" y="0"/>
                  </a:moveTo>
                  <a:lnTo>
                    <a:pt x="68" y="12"/>
                  </a:lnTo>
                  <a:lnTo>
                    <a:pt x="48" y="26"/>
                  </a:lnTo>
                  <a:lnTo>
                    <a:pt x="33" y="42"/>
                  </a:lnTo>
                  <a:lnTo>
                    <a:pt x="22" y="60"/>
                  </a:lnTo>
                  <a:lnTo>
                    <a:pt x="14" y="80"/>
                  </a:lnTo>
                  <a:lnTo>
                    <a:pt x="7" y="103"/>
                  </a:lnTo>
                  <a:lnTo>
                    <a:pt x="2" y="128"/>
                  </a:lnTo>
                  <a:lnTo>
                    <a:pt x="0" y="155"/>
                  </a:lnTo>
                  <a:lnTo>
                    <a:pt x="3" y="185"/>
                  </a:lnTo>
                  <a:lnTo>
                    <a:pt x="15" y="216"/>
                  </a:lnTo>
                  <a:lnTo>
                    <a:pt x="18" y="190"/>
                  </a:lnTo>
                  <a:lnTo>
                    <a:pt x="15" y="144"/>
                  </a:lnTo>
                  <a:lnTo>
                    <a:pt x="35" y="152"/>
                  </a:lnTo>
                  <a:lnTo>
                    <a:pt x="65" y="151"/>
                  </a:lnTo>
                  <a:lnTo>
                    <a:pt x="75" y="135"/>
                  </a:lnTo>
                  <a:lnTo>
                    <a:pt x="86" y="126"/>
                  </a:lnTo>
                  <a:lnTo>
                    <a:pt x="88" y="104"/>
                  </a:lnTo>
                  <a:lnTo>
                    <a:pt x="75" y="95"/>
                  </a:lnTo>
                  <a:lnTo>
                    <a:pt x="76" y="71"/>
                  </a:lnTo>
                  <a:lnTo>
                    <a:pt x="62" y="54"/>
                  </a:lnTo>
                  <a:lnTo>
                    <a:pt x="50" y="48"/>
                  </a:lnTo>
                  <a:lnTo>
                    <a:pt x="55" y="42"/>
                  </a:lnTo>
                  <a:lnTo>
                    <a:pt x="60" y="35"/>
                  </a:lnTo>
                  <a:lnTo>
                    <a:pt x="64" y="29"/>
                  </a:lnTo>
                  <a:lnTo>
                    <a:pt x="69" y="23"/>
                  </a:lnTo>
                  <a:lnTo>
                    <a:pt x="75" y="19"/>
                  </a:lnTo>
                  <a:lnTo>
                    <a:pt x="79" y="13"/>
                  </a:lnTo>
                  <a:lnTo>
                    <a:pt x="85" y="6"/>
                  </a:lnTo>
                  <a:lnTo>
                    <a:pt x="91" y="0"/>
                  </a:lnTo>
                  <a:close/>
                </a:path>
              </a:pathLst>
            </a:custGeom>
            <a:solidFill>
              <a:srgbClr val="302B26"/>
            </a:solidFill>
            <a:ln w="9525">
              <a:noFill/>
              <a:round/>
              <a:headEnd/>
              <a:tailEnd/>
            </a:ln>
          </p:spPr>
          <p:txBody>
            <a:bodyPr/>
            <a:lstStyle/>
            <a:p>
              <a:endParaRPr lang="en-US"/>
            </a:p>
          </p:txBody>
        </p:sp>
        <p:sp>
          <p:nvSpPr>
            <p:cNvPr id="7262" name="Freeform 9"/>
            <p:cNvSpPr>
              <a:spLocks/>
            </p:cNvSpPr>
            <p:nvPr/>
          </p:nvSpPr>
          <p:spPr bwMode="auto">
            <a:xfrm>
              <a:off x="3688" y="1815"/>
              <a:ext cx="148" cy="199"/>
            </a:xfrm>
            <a:custGeom>
              <a:avLst/>
              <a:gdLst>
                <a:gd name="T0" fmla="*/ 1 w 295"/>
                <a:gd name="T1" fmla="*/ 0 h 398"/>
                <a:gd name="T2" fmla="*/ 1 w 295"/>
                <a:gd name="T3" fmla="*/ 1 h 398"/>
                <a:gd name="T4" fmla="*/ 1 w 295"/>
                <a:gd name="T5" fmla="*/ 1 h 398"/>
                <a:gd name="T6" fmla="*/ 1 w 295"/>
                <a:gd name="T7" fmla="*/ 1 h 398"/>
                <a:gd name="T8" fmla="*/ 1 w 295"/>
                <a:gd name="T9" fmla="*/ 1 h 398"/>
                <a:gd name="T10" fmla="*/ 1 w 295"/>
                <a:gd name="T11" fmla="*/ 1 h 398"/>
                <a:gd name="T12" fmla="*/ 1 w 295"/>
                <a:gd name="T13" fmla="*/ 1 h 398"/>
                <a:gd name="T14" fmla="*/ 1 w 295"/>
                <a:gd name="T15" fmla="*/ 1 h 398"/>
                <a:gd name="T16" fmla="*/ 1 w 295"/>
                <a:gd name="T17" fmla="*/ 1 h 398"/>
                <a:gd name="T18" fmla="*/ 1 w 295"/>
                <a:gd name="T19" fmla="*/ 1 h 398"/>
                <a:gd name="T20" fmla="*/ 1 w 295"/>
                <a:gd name="T21" fmla="*/ 1 h 398"/>
                <a:gd name="T22" fmla="*/ 1 w 295"/>
                <a:gd name="T23" fmla="*/ 1 h 398"/>
                <a:gd name="T24" fmla="*/ 1 w 295"/>
                <a:gd name="T25" fmla="*/ 1 h 398"/>
                <a:gd name="T26" fmla="*/ 1 w 295"/>
                <a:gd name="T27" fmla="*/ 1 h 398"/>
                <a:gd name="T28" fmla="*/ 1 w 295"/>
                <a:gd name="T29" fmla="*/ 1 h 398"/>
                <a:gd name="T30" fmla="*/ 1 w 295"/>
                <a:gd name="T31" fmla="*/ 1 h 398"/>
                <a:gd name="T32" fmla="*/ 1 w 295"/>
                <a:gd name="T33" fmla="*/ 1 h 398"/>
                <a:gd name="T34" fmla="*/ 1 w 295"/>
                <a:gd name="T35" fmla="*/ 1 h 398"/>
                <a:gd name="T36" fmla="*/ 1 w 295"/>
                <a:gd name="T37" fmla="*/ 1 h 398"/>
                <a:gd name="T38" fmla="*/ 1 w 295"/>
                <a:gd name="T39" fmla="*/ 1 h 398"/>
                <a:gd name="T40" fmla="*/ 1 w 295"/>
                <a:gd name="T41" fmla="*/ 1 h 398"/>
                <a:gd name="T42" fmla="*/ 1 w 295"/>
                <a:gd name="T43" fmla="*/ 1 h 398"/>
                <a:gd name="T44" fmla="*/ 0 w 295"/>
                <a:gd name="T45" fmla="*/ 1 h 398"/>
                <a:gd name="T46" fmla="*/ 1 w 295"/>
                <a:gd name="T47" fmla="*/ 1 h 398"/>
                <a:gd name="T48" fmla="*/ 1 w 295"/>
                <a:gd name="T49" fmla="*/ 1 h 398"/>
                <a:gd name="T50" fmla="*/ 1 w 295"/>
                <a:gd name="T51" fmla="*/ 1 h 398"/>
                <a:gd name="T52" fmla="*/ 1 w 295"/>
                <a:gd name="T53" fmla="*/ 1 h 398"/>
                <a:gd name="T54" fmla="*/ 1 w 295"/>
                <a:gd name="T55" fmla="*/ 1 h 398"/>
                <a:gd name="T56" fmla="*/ 1 w 295"/>
                <a:gd name="T57" fmla="*/ 0 h 39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95"/>
                <a:gd name="T88" fmla="*/ 0 h 398"/>
                <a:gd name="T89" fmla="*/ 295 w 295"/>
                <a:gd name="T90" fmla="*/ 398 h 39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95" h="398">
                  <a:moveTo>
                    <a:pt x="135" y="0"/>
                  </a:moveTo>
                  <a:lnTo>
                    <a:pt x="295" y="20"/>
                  </a:lnTo>
                  <a:lnTo>
                    <a:pt x="273" y="23"/>
                  </a:lnTo>
                  <a:lnTo>
                    <a:pt x="251" y="29"/>
                  </a:lnTo>
                  <a:lnTo>
                    <a:pt x="230" y="41"/>
                  </a:lnTo>
                  <a:lnTo>
                    <a:pt x="209" y="55"/>
                  </a:lnTo>
                  <a:lnTo>
                    <a:pt x="190" y="73"/>
                  </a:lnTo>
                  <a:lnTo>
                    <a:pt x="173" y="94"/>
                  </a:lnTo>
                  <a:lnTo>
                    <a:pt x="157" y="118"/>
                  </a:lnTo>
                  <a:lnTo>
                    <a:pt x="144" y="145"/>
                  </a:lnTo>
                  <a:lnTo>
                    <a:pt x="135" y="173"/>
                  </a:lnTo>
                  <a:lnTo>
                    <a:pt x="128" y="203"/>
                  </a:lnTo>
                  <a:lnTo>
                    <a:pt x="125" y="234"/>
                  </a:lnTo>
                  <a:lnTo>
                    <a:pt x="126" y="267"/>
                  </a:lnTo>
                  <a:lnTo>
                    <a:pt x="132" y="299"/>
                  </a:lnTo>
                  <a:lnTo>
                    <a:pt x="141" y="332"/>
                  </a:lnTo>
                  <a:lnTo>
                    <a:pt x="156" y="366"/>
                  </a:lnTo>
                  <a:lnTo>
                    <a:pt x="177" y="398"/>
                  </a:lnTo>
                  <a:lnTo>
                    <a:pt x="118" y="388"/>
                  </a:lnTo>
                  <a:lnTo>
                    <a:pt x="57" y="370"/>
                  </a:lnTo>
                  <a:lnTo>
                    <a:pt x="16" y="329"/>
                  </a:lnTo>
                  <a:lnTo>
                    <a:pt x="5" y="286"/>
                  </a:lnTo>
                  <a:lnTo>
                    <a:pt x="0" y="239"/>
                  </a:lnTo>
                  <a:lnTo>
                    <a:pt x="3" y="191"/>
                  </a:lnTo>
                  <a:lnTo>
                    <a:pt x="12" y="141"/>
                  </a:lnTo>
                  <a:lnTo>
                    <a:pt x="30" y="96"/>
                  </a:lnTo>
                  <a:lnTo>
                    <a:pt x="57" y="55"/>
                  </a:lnTo>
                  <a:lnTo>
                    <a:pt x="91" y="23"/>
                  </a:lnTo>
                  <a:lnTo>
                    <a:pt x="135" y="0"/>
                  </a:lnTo>
                  <a:close/>
                </a:path>
              </a:pathLst>
            </a:custGeom>
            <a:solidFill>
              <a:srgbClr val="332616"/>
            </a:solidFill>
            <a:ln w="9525">
              <a:noFill/>
              <a:round/>
              <a:headEnd/>
              <a:tailEnd/>
            </a:ln>
          </p:spPr>
          <p:txBody>
            <a:bodyPr/>
            <a:lstStyle/>
            <a:p>
              <a:endParaRPr lang="en-US"/>
            </a:p>
          </p:txBody>
        </p:sp>
        <p:sp>
          <p:nvSpPr>
            <p:cNvPr id="7263" name="Freeform 10"/>
            <p:cNvSpPr>
              <a:spLocks/>
            </p:cNvSpPr>
            <p:nvPr/>
          </p:nvSpPr>
          <p:spPr bwMode="auto">
            <a:xfrm>
              <a:off x="4588" y="1810"/>
              <a:ext cx="131" cy="111"/>
            </a:xfrm>
            <a:custGeom>
              <a:avLst/>
              <a:gdLst>
                <a:gd name="T0" fmla="*/ 0 w 261"/>
                <a:gd name="T1" fmla="*/ 0 h 222"/>
                <a:gd name="T2" fmla="*/ 0 w 261"/>
                <a:gd name="T3" fmla="*/ 1 h 222"/>
                <a:gd name="T4" fmla="*/ 1 w 261"/>
                <a:gd name="T5" fmla="*/ 1 h 222"/>
                <a:gd name="T6" fmla="*/ 1 w 261"/>
                <a:gd name="T7" fmla="*/ 1 h 222"/>
                <a:gd name="T8" fmla="*/ 1 w 261"/>
                <a:gd name="T9" fmla="*/ 1 h 222"/>
                <a:gd name="T10" fmla="*/ 1 w 261"/>
                <a:gd name="T11" fmla="*/ 1 h 222"/>
                <a:gd name="T12" fmla="*/ 1 w 261"/>
                <a:gd name="T13" fmla="*/ 1 h 222"/>
                <a:gd name="T14" fmla="*/ 1 w 261"/>
                <a:gd name="T15" fmla="*/ 1 h 222"/>
                <a:gd name="T16" fmla="*/ 0 w 261"/>
                <a:gd name="T17" fmla="*/ 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1"/>
                <a:gd name="T28" fmla="*/ 0 h 222"/>
                <a:gd name="T29" fmla="*/ 261 w 261"/>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1" h="222">
                  <a:moveTo>
                    <a:pt x="0" y="0"/>
                  </a:moveTo>
                  <a:lnTo>
                    <a:pt x="0" y="161"/>
                  </a:lnTo>
                  <a:lnTo>
                    <a:pt x="174" y="159"/>
                  </a:lnTo>
                  <a:lnTo>
                    <a:pt x="191" y="222"/>
                  </a:lnTo>
                  <a:lnTo>
                    <a:pt x="256" y="207"/>
                  </a:lnTo>
                  <a:lnTo>
                    <a:pt x="253" y="152"/>
                  </a:lnTo>
                  <a:lnTo>
                    <a:pt x="261" y="97"/>
                  </a:lnTo>
                  <a:lnTo>
                    <a:pt x="261" y="44"/>
                  </a:lnTo>
                  <a:lnTo>
                    <a:pt x="0" y="0"/>
                  </a:lnTo>
                  <a:close/>
                </a:path>
              </a:pathLst>
            </a:custGeom>
            <a:solidFill>
              <a:srgbClr val="000F28"/>
            </a:solidFill>
            <a:ln w="9525">
              <a:noFill/>
              <a:round/>
              <a:headEnd/>
              <a:tailEnd/>
            </a:ln>
          </p:spPr>
          <p:txBody>
            <a:bodyPr/>
            <a:lstStyle/>
            <a:p>
              <a:endParaRPr lang="en-US"/>
            </a:p>
          </p:txBody>
        </p:sp>
        <p:sp>
          <p:nvSpPr>
            <p:cNvPr id="7264" name="Freeform 11"/>
            <p:cNvSpPr>
              <a:spLocks/>
            </p:cNvSpPr>
            <p:nvPr/>
          </p:nvSpPr>
          <p:spPr bwMode="auto">
            <a:xfrm>
              <a:off x="4588" y="1693"/>
              <a:ext cx="159" cy="107"/>
            </a:xfrm>
            <a:custGeom>
              <a:avLst/>
              <a:gdLst>
                <a:gd name="T0" fmla="*/ 0 w 318"/>
                <a:gd name="T1" fmla="*/ 1 h 214"/>
                <a:gd name="T2" fmla="*/ 0 w 318"/>
                <a:gd name="T3" fmla="*/ 1 h 214"/>
                <a:gd name="T4" fmla="*/ 1 w 318"/>
                <a:gd name="T5" fmla="*/ 1 h 214"/>
                <a:gd name="T6" fmla="*/ 1 w 318"/>
                <a:gd name="T7" fmla="*/ 1 h 214"/>
                <a:gd name="T8" fmla="*/ 1 w 318"/>
                <a:gd name="T9" fmla="*/ 1 h 214"/>
                <a:gd name="T10" fmla="*/ 1 w 318"/>
                <a:gd name="T11" fmla="*/ 1 h 214"/>
                <a:gd name="T12" fmla="*/ 1 w 318"/>
                <a:gd name="T13" fmla="*/ 1 h 214"/>
                <a:gd name="T14" fmla="*/ 1 w 318"/>
                <a:gd name="T15" fmla="*/ 1 h 214"/>
                <a:gd name="T16" fmla="*/ 1 w 318"/>
                <a:gd name="T17" fmla="*/ 1 h 214"/>
                <a:gd name="T18" fmla="*/ 1 w 318"/>
                <a:gd name="T19" fmla="*/ 1 h 214"/>
                <a:gd name="T20" fmla="*/ 1 w 318"/>
                <a:gd name="T21" fmla="*/ 1 h 214"/>
                <a:gd name="T22" fmla="*/ 1 w 318"/>
                <a:gd name="T23" fmla="*/ 1 h 214"/>
                <a:gd name="T24" fmla="*/ 1 w 318"/>
                <a:gd name="T25" fmla="*/ 1 h 214"/>
                <a:gd name="T26" fmla="*/ 1 w 318"/>
                <a:gd name="T27" fmla="*/ 1 h 214"/>
                <a:gd name="T28" fmla="*/ 1 w 318"/>
                <a:gd name="T29" fmla="*/ 1 h 214"/>
                <a:gd name="T30" fmla="*/ 0 w 318"/>
                <a:gd name="T31" fmla="*/ 0 h 214"/>
                <a:gd name="T32" fmla="*/ 0 w 318"/>
                <a:gd name="T33" fmla="*/ 1 h 214"/>
                <a:gd name="T34" fmla="*/ 1 w 318"/>
                <a:gd name="T35" fmla="*/ 1 h 214"/>
                <a:gd name="T36" fmla="*/ 1 w 318"/>
                <a:gd name="T37" fmla="*/ 1 h 214"/>
                <a:gd name="T38" fmla="*/ 0 w 318"/>
                <a:gd name="T39" fmla="*/ 1 h 214"/>
                <a:gd name="T40" fmla="*/ 0 w 318"/>
                <a:gd name="T41" fmla="*/ 1 h 214"/>
                <a:gd name="T42" fmla="*/ 1 w 318"/>
                <a:gd name="T43" fmla="*/ 1 h 214"/>
                <a:gd name="T44" fmla="*/ 0 w 318"/>
                <a:gd name="T45" fmla="*/ 1 h 2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8"/>
                <a:gd name="T70" fmla="*/ 0 h 214"/>
                <a:gd name="T71" fmla="*/ 318 w 318"/>
                <a:gd name="T72" fmla="*/ 214 h 2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8" h="214">
                  <a:moveTo>
                    <a:pt x="0" y="183"/>
                  </a:moveTo>
                  <a:lnTo>
                    <a:pt x="0" y="214"/>
                  </a:lnTo>
                  <a:lnTo>
                    <a:pt x="41" y="128"/>
                  </a:lnTo>
                  <a:lnTo>
                    <a:pt x="78" y="132"/>
                  </a:lnTo>
                  <a:lnTo>
                    <a:pt x="90" y="150"/>
                  </a:lnTo>
                  <a:lnTo>
                    <a:pt x="100" y="162"/>
                  </a:lnTo>
                  <a:lnTo>
                    <a:pt x="108" y="170"/>
                  </a:lnTo>
                  <a:lnTo>
                    <a:pt x="117" y="174"/>
                  </a:lnTo>
                  <a:lnTo>
                    <a:pt x="128" y="178"/>
                  </a:lnTo>
                  <a:lnTo>
                    <a:pt x="139" y="181"/>
                  </a:lnTo>
                  <a:lnTo>
                    <a:pt x="155" y="186"/>
                  </a:lnTo>
                  <a:lnTo>
                    <a:pt x="176" y="193"/>
                  </a:lnTo>
                  <a:lnTo>
                    <a:pt x="271" y="122"/>
                  </a:lnTo>
                  <a:lnTo>
                    <a:pt x="318" y="76"/>
                  </a:lnTo>
                  <a:lnTo>
                    <a:pt x="311" y="30"/>
                  </a:lnTo>
                  <a:lnTo>
                    <a:pt x="0" y="0"/>
                  </a:lnTo>
                  <a:lnTo>
                    <a:pt x="0" y="126"/>
                  </a:lnTo>
                  <a:lnTo>
                    <a:pt x="18" y="126"/>
                  </a:lnTo>
                  <a:lnTo>
                    <a:pt x="14" y="150"/>
                  </a:lnTo>
                  <a:lnTo>
                    <a:pt x="0" y="149"/>
                  </a:lnTo>
                  <a:lnTo>
                    <a:pt x="0" y="164"/>
                  </a:lnTo>
                  <a:lnTo>
                    <a:pt x="9" y="166"/>
                  </a:lnTo>
                  <a:lnTo>
                    <a:pt x="0" y="183"/>
                  </a:lnTo>
                  <a:close/>
                </a:path>
              </a:pathLst>
            </a:custGeom>
            <a:solidFill>
              <a:srgbClr val="000F28"/>
            </a:solidFill>
            <a:ln w="9525">
              <a:noFill/>
              <a:round/>
              <a:headEnd/>
              <a:tailEnd/>
            </a:ln>
          </p:spPr>
          <p:txBody>
            <a:bodyPr/>
            <a:lstStyle/>
            <a:p>
              <a:endParaRPr lang="en-US"/>
            </a:p>
          </p:txBody>
        </p:sp>
        <p:sp>
          <p:nvSpPr>
            <p:cNvPr id="7265" name="Freeform 12"/>
            <p:cNvSpPr>
              <a:spLocks/>
            </p:cNvSpPr>
            <p:nvPr/>
          </p:nvSpPr>
          <p:spPr bwMode="auto">
            <a:xfrm>
              <a:off x="4549" y="1689"/>
              <a:ext cx="39" cy="286"/>
            </a:xfrm>
            <a:custGeom>
              <a:avLst/>
              <a:gdLst>
                <a:gd name="T0" fmla="*/ 1 w 77"/>
                <a:gd name="T1" fmla="*/ 1 h 572"/>
                <a:gd name="T2" fmla="*/ 1 w 77"/>
                <a:gd name="T3" fmla="*/ 1 h 572"/>
                <a:gd name="T4" fmla="*/ 0 w 77"/>
                <a:gd name="T5" fmla="*/ 0 h 572"/>
                <a:gd name="T6" fmla="*/ 0 w 77"/>
                <a:gd name="T7" fmla="*/ 1 h 572"/>
                <a:gd name="T8" fmla="*/ 1 w 77"/>
                <a:gd name="T9" fmla="*/ 1 h 572"/>
                <a:gd name="T10" fmla="*/ 1 w 77"/>
                <a:gd name="T11" fmla="*/ 1 h 572"/>
                <a:gd name="T12" fmla="*/ 0 w 77"/>
                <a:gd name="T13" fmla="*/ 1 h 572"/>
                <a:gd name="T14" fmla="*/ 0 w 77"/>
                <a:gd name="T15" fmla="*/ 1 h 572"/>
                <a:gd name="T16" fmla="*/ 1 w 77"/>
                <a:gd name="T17" fmla="*/ 1 h 572"/>
                <a:gd name="T18" fmla="*/ 1 w 77"/>
                <a:gd name="T19" fmla="*/ 1 h 572"/>
                <a:gd name="T20" fmla="*/ 1 w 77"/>
                <a:gd name="T21" fmla="*/ 1 h 572"/>
                <a:gd name="T22" fmla="*/ 1 w 77"/>
                <a:gd name="T23" fmla="*/ 1 h 572"/>
                <a:gd name="T24" fmla="*/ 1 w 77"/>
                <a:gd name="T25" fmla="*/ 1 h 572"/>
                <a:gd name="T26" fmla="*/ 1 w 77"/>
                <a:gd name="T27" fmla="*/ 1 h 572"/>
                <a:gd name="T28" fmla="*/ 1 w 77"/>
                <a:gd name="T29" fmla="*/ 1 h 572"/>
                <a:gd name="T30" fmla="*/ 1 w 77"/>
                <a:gd name="T31" fmla="*/ 1 h 572"/>
                <a:gd name="T32" fmla="*/ 0 w 77"/>
                <a:gd name="T33" fmla="*/ 1 h 572"/>
                <a:gd name="T34" fmla="*/ 0 w 77"/>
                <a:gd name="T35" fmla="*/ 1 h 572"/>
                <a:gd name="T36" fmla="*/ 1 w 77"/>
                <a:gd name="T37" fmla="*/ 1 h 572"/>
                <a:gd name="T38" fmla="*/ 1 w 77"/>
                <a:gd name="T39" fmla="*/ 1 h 572"/>
                <a:gd name="T40" fmla="*/ 1 w 77"/>
                <a:gd name="T41" fmla="*/ 1 h 572"/>
                <a:gd name="T42" fmla="*/ 1 w 77"/>
                <a:gd name="T43" fmla="*/ 1 h 572"/>
                <a:gd name="T44" fmla="*/ 1 w 77"/>
                <a:gd name="T45" fmla="*/ 1 h 572"/>
                <a:gd name="T46" fmla="*/ 1 w 77"/>
                <a:gd name="T47" fmla="*/ 1 h 572"/>
                <a:gd name="T48" fmla="*/ 1 w 77"/>
                <a:gd name="T49" fmla="*/ 1 h 572"/>
                <a:gd name="T50" fmla="*/ 1 w 77"/>
                <a:gd name="T51" fmla="*/ 1 h 572"/>
                <a:gd name="T52" fmla="*/ 1 w 77"/>
                <a:gd name="T53" fmla="*/ 1 h 572"/>
                <a:gd name="T54" fmla="*/ 1 w 77"/>
                <a:gd name="T55" fmla="*/ 1 h 572"/>
                <a:gd name="T56" fmla="*/ 1 w 77"/>
                <a:gd name="T57" fmla="*/ 1 h 572"/>
                <a:gd name="T58" fmla="*/ 1 w 77"/>
                <a:gd name="T59" fmla="*/ 1 h 572"/>
                <a:gd name="T60" fmla="*/ 1 w 77"/>
                <a:gd name="T61" fmla="*/ 1 h 572"/>
                <a:gd name="T62" fmla="*/ 1 w 77"/>
                <a:gd name="T63" fmla="*/ 1 h 5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7"/>
                <a:gd name="T97" fmla="*/ 0 h 572"/>
                <a:gd name="T98" fmla="*/ 77 w 77"/>
                <a:gd name="T99" fmla="*/ 572 h 5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7" h="572">
                  <a:moveTo>
                    <a:pt x="77" y="134"/>
                  </a:moveTo>
                  <a:lnTo>
                    <a:pt x="77" y="8"/>
                  </a:lnTo>
                  <a:lnTo>
                    <a:pt x="0" y="0"/>
                  </a:lnTo>
                  <a:lnTo>
                    <a:pt x="0" y="125"/>
                  </a:lnTo>
                  <a:lnTo>
                    <a:pt x="61" y="132"/>
                  </a:lnTo>
                  <a:lnTo>
                    <a:pt x="29" y="157"/>
                  </a:lnTo>
                  <a:lnTo>
                    <a:pt x="0" y="160"/>
                  </a:lnTo>
                  <a:lnTo>
                    <a:pt x="0" y="184"/>
                  </a:lnTo>
                  <a:lnTo>
                    <a:pt x="26" y="171"/>
                  </a:lnTo>
                  <a:lnTo>
                    <a:pt x="32" y="172"/>
                  </a:lnTo>
                  <a:lnTo>
                    <a:pt x="44" y="172"/>
                  </a:lnTo>
                  <a:lnTo>
                    <a:pt x="54" y="171"/>
                  </a:lnTo>
                  <a:lnTo>
                    <a:pt x="60" y="171"/>
                  </a:lnTo>
                  <a:lnTo>
                    <a:pt x="52" y="222"/>
                  </a:lnTo>
                  <a:lnTo>
                    <a:pt x="37" y="222"/>
                  </a:lnTo>
                  <a:lnTo>
                    <a:pt x="22" y="212"/>
                  </a:lnTo>
                  <a:lnTo>
                    <a:pt x="0" y="212"/>
                  </a:lnTo>
                  <a:lnTo>
                    <a:pt x="0" y="572"/>
                  </a:lnTo>
                  <a:lnTo>
                    <a:pt x="44" y="560"/>
                  </a:lnTo>
                  <a:lnTo>
                    <a:pt x="48" y="403"/>
                  </a:lnTo>
                  <a:lnTo>
                    <a:pt x="77" y="403"/>
                  </a:lnTo>
                  <a:lnTo>
                    <a:pt x="77" y="242"/>
                  </a:lnTo>
                  <a:lnTo>
                    <a:pt x="69" y="240"/>
                  </a:lnTo>
                  <a:lnTo>
                    <a:pt x="77" y="222"/>
                  </a:lnTo>
                  <a:lnTo>
                    <a:pt x="77" y="191"/>
                  </a:lnTo>
                  <a:lnTo>
                    <a:pt x="68" y="210"/>
                  </a:lnTo>
                  <a:lnTo>
                    <a:pt x="72" y="172"/>
                  </a:lnTo>
                  <a:lnTo>
                    <a:pt x="77" y="172"/>
                  </a:lnTo>
                  <a:lnTo>
                    <a:pt x="77" y="157"/>
                  </a:lnTo>
                  <a:lnTo>
                    <a:pt x="68" y="156"/>
                  </a:lnTo>
                  <a:lnTo>
                    <a:pt x="70" y="134"/>
                  </a:lnTo>
                  <a:lnTo>
                    <a:pt x="77" y="134"/>
                  </a:lnTo>
                  <a:close/>
                </a:path>
              </a:pathLst>
            </a:custGeom>
            <a:solidFill>
              <a:srgbClr val="000F28"/>
            </a:solidFill>
            <a:ln w="9525">
              <a:noFill/>
              <a:round/>
              <a:headEnd/>
              <a:tailEnd/>
            </a:ln>
          </p:spPr>
          <p:txBody>
            <a:bodyPr/>
            <a:lstStyle/>
            <a:p>
              <a:endParaRPr lang="en-US"/>
            </a:p>
          </p:txBody>
        </p:sp>
        <p:sp>
          <p:nvSpPr>
            <p:cNvPr id="7266" name="Freeform 13"/>
            <p:cNvSpPr>
              <a:spLocks/>
            </p:cNvSpPr>
            <p:nvPr/>
          </p:nvSpPr>
          <p:spPr bwMode="auto">
            <a:xfrm>
              <a:off x="4528" y="1687"/>
              <a:ext cx="21" cy="64"/>
            </a:xfrm>
            <a:custGeom>
              <a:avLst/>
              <a:gdLst>
                <a:gd name="T0" fmla="*/ 0 w 43"/>
                <a:gd name="T1" fmla="*/ 1 h 128"/>
                <a:gd name="T2" fmla="*/ 0 w 43"/>
                <a:gd name="T3" fmla="*/ 1 h 128"/>
                <a:gd name="T4" fmla="*/ 0 w 43"/>
                <a:gd name="T5" fmla="*/ 0 h 128"/>
                <a:gd name="T6" fmla="*/ 0 w 43"/>
                <a:gd name="T7" fmla="*/ 1 h 128"/>
                <a:gd name="T8" fmla="*/ 0 w 43"/>
                <a:gd name="T9" fmla="*/ 1 h 128"/>
                <a:gd name="T10" fmla="*/ 0 60000 65536"/>
                <a:gd name="T11" fmla="*/ 0 60000 65536"/>
                <a:gd name="T12" fmla="*/ 0 60000 65536"/>
                <a:gd name="T13" fmla="*/ 0 60000 65536"/>
                <a:gd name="T14" fmla="*/ 0 60000 65536"/>
                <a:gd name="T15" fmla="*/ 0 w 43"/>
                <a:gd name="T16" fmla="*/ 0 h 128"/>
                <a:gd name="T17" fmla="*/ 43 w 43"/>
                <a:gd name="T18" fmla="*/ 128 h 128"/>
              </a:gdLst>
              <a:ahLst/>
              <a:cxnLst>
                <a:cxn ang="T10">
                  <a:pos x="T0" y="T1"/>
                </a:cxn>
                <a:cxn ang="T11">
                  <a:pos x="T2" y="T3"/>
                </a:cxn>
                <a:cxn ang="T12">
                  <a:pos x="T4" y="T5"/>
                </a:cxn>
                <a:cxn ang="T13">
                  <a:pos x="T6" y="T7"/>
                </a:cxn>
                <a:cxn ang="T14">
                  <a:pos x="T8" y="T9"/>
                </a:cxn>
              </a:cxnLst>
              <a:rect l="T15" t="T16" r="T17" b="T18"/>
              <a:pathLst>
                <a:path w="43" h="128">
                  <a:moveTo>
                    <a:pt x="43" y="128"/>
                  </a:moveTo>
                  <a:lnTo>
                    <a:pt x="43" y="3"/>
                  </a:lnTo>
                  <a:lnTo>
                    <a:pt x="0" y="0"/>
                  </a:lnTo>
                  <a:lnTo>
                    <a:pt x="0" y="123"/>
                  </a:lnTo>
                  <a:lnTo>
                    <a:pt x="43" y="128"/>
                  </a:lnTo>
                  <a:close/>
                </a:path>
              </a:pathLst>
            </a:custGeom>
            <a:solidFill>
              <a:srgbClr val="000F28"/>
            </a:solidFill>
            <a:ln w="9525">
              <a:noFill/>
              <a:round/>
              <a:headEnd/>
              <a:tailEnd/>
            </a:ln>
          </p:spPr>
          <p:txBody>
            <a:bodyPr/>
            <a:lstStyle/>
            <a:p>
              <a:endParaRPr lang="en-US"/>
            </a:p>
          </p:txBody>
        </p:sp>
        <p:sp>
          <p:nvSpPr>
            <p:cNvPr id="7267" name="Freeform 14"/>
            <p:cNvSpPr>
              <a:spLocks/>
            </p:cNvSpPr>
            <p:nvPr/>
          </p:nvSpPr>
          <p:spPr bwMode="auto">
            <a:xfrm>
              <a:off x="4528" y="1769"/>
              <a:ext cx="21" cy="23"/>
            </a:xfrm>
            <a:custGeom>
              <a:avLst/>
              <a:gdLst>
                <a:gd name="T0" fmla="*/ 0 w 43"/>
                <a:gd name="T1" fmla="*/ 0 h 48"/>
                <a:gd name="T2" fmla="*/ 0 w 43"/>
                <a:gd name="T3" fmla="*/ 0 h 48"/>
                <a:gd name="T4" fmla="*/ 0 w 43"/>
                <a:gd name="T5" fmla="*/ 0 h 48"/>
                <a:gd name="T6" fmla="*/ 0 w 43"/>
                <a:gd name="T7" fmla="*/ 0 h 48"/>
                <a:gd name="T8" fmla="*/ 0 w 43"/>
                <a:gd name="T9" fmla="*/ 0 h 48"/>
                <a:gd name="T10" fmla="*/ 0 w 43"/>
                <a:gd name="T11" fmla="*/ 0 h 48"/>
                <a:gd name="T12" fmla="*/ 0 w 43"/>
                <a:gd name="T13" fmla="*/ 0 h 48"/>
                <a:gd name="T14" fmla="*/ 0 w 43"/>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48"/>
                <a:gd name="T26" fmla="*/ 43 w 43"/>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48">
                  <a:moveTo>
                    <a:pt x="43" y="24"/>
                  </a:moveTo>
                  <a:lnTo>
                    <a:pt x="43" y="0"/>
                  </a:lnTo>
                  <a:lnTo>
                    <a:pt x="0" y="5"/>
                  </a:lnTo>
                  <a:lnTo>
                    <a:pt x="0" y="21"/>
                  </a:lnTo>
                  <a:lnTo>
                    <a:pt x="42" y="15"/>
                  </a:lnTo>
                  <a:lnTo>
                    <a:pt x="0" y="35"/>
                  </a:lnTo>
                  <a:lnTo>
                    <a:pt x="0" y="48"/>
                  </a:lnTo>
                  <a:lnTo>
                    <a:pt x="43" y="24"/>
                  </a:lnTo>
                  <a:close/>
                </a:path>
              </a:pathLst>
            </a:custGeom>
            <a:solidFill>
              <a:srgbClr val="000F28"/>
            </a:solidFill>
            <a:ln w="9525">
              <a:noFill/>
              <a:round/>
              <a:headEnd/>
              <a:tailEnd/>
            </a:ln>
          </p:spPr>
          <p:txBody>
            <a:bodyPr/>
            <a:lstStyle/>
            <a:p>
              <a:endParaRPr lang="en-US"/>
            </a:p>
          </p:txBody>
        </p:sp>
        <p:sp>
          <p:nvSpPr>
            <p:cNvPr id="7268" name="Freeform 15"/>
            <p:cNvSpPr>
              <a:spLocks/>
            </p:cNvSpPr>
            <p:nvPr/>
          </p:nvSpPr>
          <p:spPr bwMode="auto">
            <a:xfrm>
              <a:off x="4528" y="1795"/>
              <a:ext cx="21" cy="186"/>
            </a:xfrm>
            <a:custGeom>
              <a:avLst/>
              <a:gdLst>
                <a:gd name="T0" fmla="*/ 0 w 43"/>
                <a:gd name="T1" fmla="*/ 0 h 373"/>
                <a:gd name="T2" fmla="*/ 0 w 43"/>
                <a:gd name="T3" fmla="*/ 0 h 373"/>
                <a:gd name="T4" fmla="*/ 0 w 43"/>
                <a:gd name="T5" fmla="*/ 0 h 373"/>
                <a:gd name="T6" fmla="*/ 0 w 43"/>
                <a:gd name="T7" fmla="*/ 0 h 373"/>
                <a:gd name="T8" fmla="*/ 0 w 43"/>
                <a:gd name="T9" fmla="*/ 0 h 373"/>
                <a:gd name="T10" fmla="*/ 0 w 43"/>
                <a:gd name="T11" fmla="*/ 0 h 373"/>
                <a:gd name="T12" fmla="*/ 0 w 43"/>
                <a:gd name="T13" fmla="*/ 0 h 373"/>
                <a:gd name="T14" fmla="*/ 0 60000 65536"/>
                <a:gd name="T15" fmla="*/ 0 60000 65536"/>
                <a:gd name="T16" fmla="*/ 0 60000 65536"/>
                <a:gd name="T17" fmla="*/ 0 60000 65536"/>
                <a:gd name="T18" fmla="*/ 0 60000 65536"/>
                <a:gd name="T19" fmla="*/ 0 60000 65536"/>
                <a:gd name="T20" fmla="*/ 0 60000 65536"/>
                <a:gd name="T21" fmla="*/ 0 w 43"/>
                <a:gd name="T22" fmla="*/ 0 h 373"/>
                <a:gd name="T23" fmla="*/ 43 w 43"/>
                <a:gd name="T24" fmla="*/ 373 h 3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373">
                  <a:moveTo>
                    <a:pt x="43" y="360"/>
                  </a:moveTo>
                  <a:lnTo>
                    <a:pt x="43" y="0"/>
                  </a:lnTo>
                  <a:lnTo>
                    <a:pt x="27" y="0"/>
                  </a:lnTo>
                  <a:lnTo>
                    <a:pt x="12" y="10"/>
                  </a:lnTo>
                  <a:lnTo>
                    <a:pt x="0" y="6"/>
                  </a:lnTo>
                  <a:lnTo>
                    <a:pt x="0" y="373"/>
                  </a:lnTo>
                  <a:lnTo>
                    <a:pt x="43" y="360"/>
                  </a:lnTo>
                  <a:close/>
                </a:path>
              </a:pathLst>
            </a:custGeom>
            <a:solidFill>
              <a:srgbClr val="000F28"/>
            </a:solidFill>
            <a:ln w="9525">
              <a:noFill/>
              <a:round/>
              <a:headEnd/>
              <a:tailEnd/>
            </a:ln>
          </p:spPr>
          <p:txBody>
            <a:bodyPr/>
            <a:lstStyle/>
            <a:p>
              <a:endParaRPr lang="en-US"/>
            </a:p>
          </p:txBody>
        </p:sp>
        <p:sp>
          <p:nvSpPr>
            <p:cNvPr id="7269" name="Freeform 16"/>
            <p:cNvSpPr>
              <a:spLocks/>
            </p:cNvSpPr>
            <p:nvPr/>
          </p:nvSpPr>
          <p:spPr bwMode="auto">
            <a:xfrm>
              <a:off x="4512" y="1685"/>
              <a:ext cx="16" cy="103"/>
            </a:xfrm>
            <a:custGeom>
              <a:avLst/>
              <a:gdLst>
                <a:gd name="T0" fmla="*/ 1 w 32"/>
                <a:gd name="T1" fmla="*/ 1 h 206"/>
                <a:gd name="T2" fmla="*/ 1 w 32"/>
                <a:gd name="T3" fmla="*/ 1 h 206"/>
                <a:gd name="T4" fmla="*/ 0 w 32"/>
                <a:gd name="T5" fmla="*/ 0 h 206"/>
                <a:gd name="T6" fmla="*/ 0 w 32"/>
                <a:gd name="T7" fmla="*/ 1 h 206"/>
                <a:gd name="T8" fmla="*/ 1 w 32"/>
                <a:gd name="T9" fmla="*/ 1 h 206"/>
                <a:gd name="T10" fmla="*/ 0 w 32"/>
                <a:gd name="T11" fmla="*/ 1 h 206"/>
                <a:gd name="T12" fmla="*/ 0 w 32"/>
                <a:gd name="T13" fmla="*/ 1 h 206"/>
                <a:gd name="T14" fmla="*/ 1 w 32"/>
                <a:gd name="T15" fmla="*/ 1 h 206"/>
                <a:gd name="T16" fmla="*/ 1 w 32"/>
                <a:gd name="T17" fmla="*/ 1 h 206"/>
                <a:gd name="T18" fmla="*/ 1 w 32"/>
                <a:gd name="T19" fmla="*/ 1 h 206"/>
                <a:gd name="T20" fmla="*/ 1 w 32"/>
                <a:gd name="T21" fmla="*/ 1 h 206"/>
                <a:gd name="T22" fmla="*/ 1 w 32"/>
                <a:gd name="T23" fmla="*/ 1 h 206"/>
                <a:gd name="T24" fmla="*/ 1 w 32"/>
                <a:gd name="T25" fmla="*/ 1 h 2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206"/>
                <a:gd name="T41" fmla="*/ 32 w 32"/>
                <a:gd name="T42" fmla="*/ 206 h 2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206">
                  <a:moveTo>
                    <a:pt x="32" y="127"/>
                  </a:moveTo>
                  <a:lnTo>
                    <a:pt x="32" y="4"/>
                  </a:lnTo>
                  <a:lnTo>
                    <a:pt x="0" y="0"/>
                  </a:lnTo>
                  <a:lnTo>
                    <a:pt x="0" y="124"/>
                  </a:lnTo>
                  <a:lnTo>
                    <a:pt x="14" y="127"/>
                  </a:lnTo>
                  <a:lnTo>
                    <a:pt x="0" y="172"/>
                  </a:lnTo>
                  <a:lnTo>
                    <a:pt x="0" y="206"/>
                  </a:lnTo>
                  <a:lnTo>
                    <a:pt x="8" y="190"/>
                  </a:lnTo>
                  <a:lnTo>
                    <a:pt x="32" y="188"/>
                  </a:lnTo>
                  <a:lnTo>
                    <a:pt x="32" y="172"/>
                  </a:lnTo>
                  <a:lnTo>
                    <a:pt x="14" y="173"/>
                  </a:lnTo>
                  <a:lnTo>
                    <a:pt x="32" y="127"/>
                  </a:lnTo>
                  <a:close/>
                </a:path>
              </a:pathLst>
            </a:custGeom>
            <a:solidFill>
              <a:srgbClr val="000F28"/>
            </a:solidFill>
            <a:ln w="9525">
              <a:noFill/>
              <a:round/>
              <a:headEnd/>
              <a:tailEnd/>
            </a:ln>
          </p:spPr>
          <p:txBody>
            <a:bodyPr/>
            <a:lstStyle/>
            <a:p>
              <a:endParaRPr lang="en-US"/>
            </a:p>
          </p:txBody>
        </p:sp>
        <p:sp>
          <p:nvSpPr>
            <p:cNvPr id="7270" name="Freeform 17"/>
            <p:cNvSpPr>
              <a:spLocks/>
            </p:cNvSpPr>
            <p:nvPr/>
          </p:nvSpPr>
          <p:spPr bwMode="auto">
            <a:xfrm>
              <a:off x="4512" y="1786"/>
              <a:ext cx="16" cy="200"/>
            </a:xfrm>
            <a:custGeom>
              <a:avLst/>
              <a:gdLst>
                <a:gd name="T0" fmla="*/ 1 w 32"/>
                <a:gd name="T1" fmla="*/ 1 h 399"/>
                <a:gd name="T2" fmla="*/ 1 w 32"/>
                <a:gd name="T3" fmla="*/ 0 h 399"/>
                <a:gd name="T4" fmla="*/ 0 w 32"/>
                <a:gd name="T5" fmla="*/ 1 h 399"/>
                <a:gd name="T6" fmla="*/ 0 w 32"/>
                <a:gd name="T7" fmla="*/ 1 h 399"/>
                <a:gd name="T8" fmla="*/ 1 w 32"/>
                <a:gd name="T9" fmla="*/ 1 h 399"/>
                <a:gd name="T10" fmla="*/ 1 w 32"/>
                <a:gd name="T11" fmla="*/ 1 h 399"/>
                <a:gd name="T12" fmla="*/ 1 w 32"/>
                <a:gd name="T13" fmla="*/ 1 h 399"/>
                <a:gd name="T14" fmla="*/ 1 w 32"/>
                <a:gd name="T15" fmla="*/ 1 h 399"/>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99"/>
                <a:gd name="T26" fmla="*/ 32 w 32"/>
                <a:gd name="T27" fmla="*/ 399 h 3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99">
                  <a:moveTo>
                    <a:pt x="32" y="13"/>
                  </a:moveTo>
                  <a:lnTo>
                    <a:pt x="32" y="0"/>
                  </a:lnTo>
                  <a:lnTo>
                    <a:pt x="0" y="16"/>
                  </a:lnTo>
                  <a:lnTo>
                    <a:pt x="0" y="399"/>
                  </a:lnTo>
                  <a:lnTo>
                    <a:pt x="32" y="390"/>
                  </a:lnTo>
                  <a:lnTo>
                    <a:pt x="32" y="23"/>
                  </a:lnTo>
                  <a:lnTo>
                    <a:pt x="21" y="17"/>
                  </a:lnTo>
                  <a:lnTo>
                    <a:pt x="32" y="13"/>
                  </a:lnTo>
                  <a:close/>
                </a:path>
              </a:pathLst>
            </a:custGeom>
            <a:solidFill>
              <a:srgbClr val="000F28"/>
            </a:solidFill>
            <a:ln w="9525">
              <a:noFill/>
              <a:round/>
              <a:headEnd/>
              <a:tailEnd/>
            </a:ln>
          </p:spPr>
          <p:txBody>
            <a:bodyPr/>
            <a:lstStyle/>
            <a:p>
              <a:endParaRPr lang="en-US"/>
            </a:p>
          </p:txBody>
        </p:sp>
        <p:sp>
          <p:nvSpPr>
            <p:cNvPr id="7271" name="Freeform 18"/>
            <p:cNvSpPr>
              <a:spLocks/>
            </p:cNvSpPr>
            <p:nvPr/>
          </p:nvSpPr>
          <p:spPr bwMode="auto">
            <a:xfrm>
              <a:off x="4509" y="1685"/>
              <a:ext cx="3" cy="62"/>
            </a:xfrm>
            <a:custGeom>
              <a:avLst/>
              <a:gdLst>
                <a:gd name="T0" fmla="*/ 1 w 6"/>
                <a:gd name="T1" fmla="*/ 0 h 125"/>
                <a:gd name="T2" fmla="*/ 1 w 6"/>
                <a:gd name="T3" fmla="*/ 0 h 125"/>
                <a:gd name="T4" fmla="*/ 0 w 6"/>
                <a:gd name="T5" fmla="*/ 0 h 125"/>
                <a:gd name="T6" fmla="*/ 0 w 6"/>
                <a:gd name="T7" fmla="*/ 0 h 125"/>
                <a:gd name="T8" fmla="*/ 1 w 6"/>
                <a:gd name="T9" fmla="*/ 0 h 125"/>
                <a:gd name="T10" fmla="*/ 0 60000 65536"/>
                <a:gd name="T11" fmla="*/ 0 60000 65536"/>
                <a:gd name="T12" fmla="*/ 0 60000 65536"/>
                <a:gd name="T13" fmla="*/ 0 60000 65536"/>
                <a:gd name="T14" fmla="*/ 0 60000 65536"/>
                <a:gd name="T15" fmla="*/ 0 w 6"/>
                <a:gd name="T16" fmla="*/ 0 h 125"/>
                <a:gd name="T17" fmla="*/ 6 w 6"/>
                <a:gd name="T18" fmla="*/ 125 h 125"/>
              </a:gdLst>
              <a:ahLst/>
              <a:cxnLst>
                <a:cxn ang="T10">
                  <a:pos x="T0" y="T1"/>
                </a:cxn>
                <a:cxn ang="T11">
                  <a:pos x="T2" y="T3"/>
                </a:cxn>
                <a:cxn ang="T12">
                  <a:pos x="T4" y="T5"/>
                </a:cxn>
                <a:cxn ang="T13">
                  <a:pos x="T6" y="T7"/>
                </a:cxn>
                <a:cxn ang="T14">
                  <a:pos x="T8" y="T9"/>
                </a:cxn>
              </a:cxnLst>
              <a:rect l="T15" t="T16" r="T17" b="T18"/>
              <a:pathLst>
                <a:path w="6" h="125">
                  <a:moveTo>
                    <a:pt x="6" y="125"/>
                  </a:moveTo>
                  <a:lnTo>
                    <a:pt x="6" y="1"/>
                  </a:lnTo>
                  <a:lnTo>
                    <a:pt x="0" y="0"/>
                  </a:lnTo>
                  <a:lnTo>
                    <a:pt x="0" y="125"/>
                  </a:lnTo>
                  <a:lnTo>
                    <a:pt x="6" y="125"/>
                  </a:lnTo>
                  <a:close/>
                </a:path>
              </a:pathLst>
            </a:custGeom>
            <a:solidFill>
              <a:srgbClr val="000F28"/>
            </a:solidFill>
            <a:ln w="9525">
              <a:noFill/>
              <a:round/>
              <a:headEnd/>
              <a:tailEnd/>
            </a:ln>
          </p:spPr>
          <p:txBody>
            <a:bodyPr/>
            <a:lstStyle/>
            <a:p>
              <a:endParaRPr lang="en-US"/>
            </a:p>
          </p:txBody>
        </p:sp>
        <p:sp>
          <p:nvSpPr>
            <p:cNvPr id="7272" name="Freeform 19"/>
            <p:cNvSpPr>
              <a:spLocks/>
            </p:cNvSpPr>
            <p:nvPr/>
          </p:nvSpPr>
          <p:spPr bwMode="auto">
            <a:xfrm>
              <a:off x="4509" y="1771"/>
              <a:ext cx="3" cy="22"/>
            </a:xfrm>
            <a:custGeom>
              <a:avLst/>
              <a:gdLst>
                <a:gd name="T0" fmla="*/ 1 w 6"/>
                <a:gd name="T1" fmla="*/ 0 h 45"/>
                <a:gd name="T2" fmla="*/ 1 w 6"/>
                <a:gd name="T3" fmla="*/ 0 h 45"/>
                <a:gd name="T4" fmla="*/ 1 w 6"/>
                <a:gd name="T5" fmla="*/ 0 h 45"/>
                <a:gd name="T6" fmla="*/ 0 w 6"/>
                <a:gd name="T7" fmla="*/ 0 h 45"/>
                <a:gd name="T8" fmla="*/ 0 w 6"/>
                <a:gd name="T9" fmla="*/ 0 h 45"/>
                <a:gd name="T10" fmla="*/ 1 w 6"/>
                <a:gd name="T11" fmla="*/ 0 h 45"/>
                <a:gd name="T12" fmla="*/ 0 w 6"/>
                <a:gd name="T13" fmla="*/ 0 h 45"/>
                <a:gd name="T14" fmla="*/ 0 w 6"/>
                <a:gd name="T15" fmla="*/ 0 h 45"/>
                <a:gd name="T16" fmla="*/ 1 w 6"/>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45"/>
                <a:gd name="T29" fmla="*/ 6 w 6"/>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45">
                  <a:moveTo>
                    <a:pt x="6" y="34"/>
                  </a:moveTo>
                  <a:lnTo>
                    <a:pt x="6" y="0"/>
                  </a:lnTo>
                  <a:lnTo>
                    <a:pt x="4" y="6"/>
                  </a:lnTo>
                  <a:lnTo>
                    <a:pt x="0" y="6"/>
                  </a:lnTo>
                  <a:lnTo>
                    <a:pt x="0" y="16"/>
                  </a:lnTo>
                  <a:lnTo>
                    <a:pt x="4" y="15"/>
                  </a:lnTo>
                  <a:lnTo>
                    <a:pt x="0" y="21"/>
                  </a:lnTo>
                  <a:lnTo>
                    <a:pt x="0" y="45"/>
                  </a:lnTo>
                  <a:lnTo>
                    <a:pt x="6" y="34"/>
                  </a:lnTo>
                  <a:close/>
                </a:path>
              </a:pathLst>
            </a:custGeom>
            <a:solidFill>
              <a:srgbClr val="000F28"/>
            </a:solidFill>
            <a:ln w="9525">
              <a:noFill/>
              <a:round/>
              <a:headEnd/>
              <a:tailEnd/>
            </a:ln>
          </p:spPr>
          <p:txBody>
            <a:bodyPr/>
            <a:lstStyle/>
            <a:p>
              <a:endParaRPr lang="en-US"/>
            </a:p>
          </p:txBody>
        </p:sp>
        <p:sp>
          <p:nvSpPr>
            <p:cNvPr id="7273" name="Freeform 20"/>
            <p:cNvSpPr>
              <a:spLocks/>
            </p:cNvSpPr>
            <p:nvPr/>
          </p:nvSpPr>
          <p:spPr bwMode="auto">
            <a:xfrm>
              <a:off x="4509" y="1794"/>
              <a:ext cx="3" cy="193"/>
            </a:xfrm>
            <a:custGeom>
              <a:avLst/>
              <a:gdLst>
                <a:gd name="T0" fmla="*/ 1 w 6"/>
                <a:gd name="T1" fmla="*/ 1 h 386"/>
                <a:gd name="T2" fmla="*/ 1 w 6"/>
                <a:gd name="T3" fmla="*/ 0 h 386"/>
                <a:gd name="T4" fmla="*/ 0 w 6"/>
                <a:gd name="T5" fmla="*/ 1 h 386"/>
                <a:gd name="T6" fmla="*/ 0 w 6"/>
                <a:gd name="T7" fmla="*/ 1 h 386"/>
                <a:gd name="T8" fmla="*/ 1 w 6"/>
                <a:gd name="T9" fmla="*/ 1 h 386"/>
                <a:gd name="T10" fmla="*/ 0 60000 65536"/>
                <a:gd name="T11" fmla="*/ 0 60000 65536"/>
                <a:gd name="T12" fmla="*/ 0 60000 65536"/>
                <a:gd name="T13" fmla="*/ 0 60000 65536"/>
                <a:gd name="T14" fmla="*/ 0 60000 65536"/>
                <a:gd name="T15" fmla="*/ 0 w 6"/>
                <a:gd name="T16" fmla="*/ 0 h 386"/>
                <a:gd name="T17" fmla="*/ 6 w 6"/>
                <a:gd name="T18" fmla="*/ 386 h 386"/>
              </a:gdLst>
              <a:ahLst/>
              <a:cxnLst>
                <a:cxn ang="T10">
                  <a:pos x="T0" y="T1"/>
                </a:cxn>
                <a:cxn ang="T11">
                  <a:pos x="T2" y="T3"/>
                </a:cxn>
                <a:cxn ang="T12">
                  <a:pos x="T4" y="T5"/>
                </a:cxn>
                <a:cxn ang="T13">
                  <a:pos x="T6" y="T7"/>
                </a:cxn>
                <a:cxn ang="T14">
                  <a:pos x="T8" y="T9"/>
                </a:cxn>
              </a:cxnLst>
              <a:rect l="T15" t="T16" r="T17" b="T18"/>
              <a:pathLst>
                <a:path w="6" h="386">
                  <a:moveTo>
                    <a:pt x="6" y="383"/>
                  </a:moveTo>
                  <a:lnTo>
                    <a:pt x="6" y="0"/>
                  </a:lnTo>
                  <a:lnTo>
                    <a:pt x="0" y="3"/>
                  </a:lnTo>
                  <a:lnTo>
                    <a:pt x="0" y="386"/>
                  </a:lnTo>
                  <a:lnTo>
                    <a:pt x="6" y="383"/>
                  </a:lnTo>
                  <a:close/>
                </a:path>
              </a:pathLst>
            </a:custGeom>
            <a:solidFill>
              <a:srgbClr val="000F28"/>
            </a:solidFill>
            <a:ln w="9525">
              <a:noFill/>
              <a:round/>
              <a:headEnd/>
              <a:tailEnd/>
            </a:ln>
          </p:spPr>
          <p:txBody>
            <a:bodyPr/>
            <a:lstStyle/>
            <a:p>
              <a:endParaRPr lang="en-US"/>
            </a:p>
          </p:txBody>
        </p:sp>
        <p:sp>
          <p:nvSpPr>
            <p:cNvPr id="7274" name="Freeform 21"/>
            <p:cNvSpPr>
              <a:spLocks/>
            </p:cNvSpPr>
            <p:nvPr/>
          </p:nvSpPr>
          <p:spPr bwMode="auto">
            <a:xfrm>
              <a:off x="4506" y="1685"/>
              <a:ext cx="3" cy="80"/>
            </a:xfrm>
            <a:custGeom>
              <a:avLst/>
              <a:gdLst>
                <a:gd name="T0" fmla="*/ 0 w 7"/>
                <a:gd name="T1" fmla="*/ 1 h 160"/>
                <a:gd name="T2" fmla="*/ 0 w 7"/>
                <a:gd name="T3" fmla="*/ 0 h 160"/>
                <a:gd name="T4" fmla="*/ 0 w 7"/>
                <a:gd name="T5" fmla="*/ 0 h 160"/>
                <a:gd name="T6" fmla="*/ 0 w 7"/>
                <a:gd name="T7" fmla="*/ 1 h 160"/>
                <a:gd name="T8" fmla="*/ 0 w 7"/>
                <a:gd name="T9" fmla="*/ 1 h 160"/>
                <a:gd name="T10" fmla="*/ 0 w 7"/>
                <a:gd name="T11" fmla="*/ 1 h 160"/>
                <a:gd name="T12" fmla="*/ 0 60000 65536"/>
                <a:gd name="T13" fmla="*/ 0 60000 65536"/>
                <a:gd name="T14" fmla="*/ 0 60000 65536"/>
                <a:gd name="T15" fmla="*/ 0 60000 65536"/>
                <a:gd name="T16" fmla="*/ 0 60000 65536"/>
                <a:gd name="T17" fmla="*/ 0 60000 65536"/>
                <a:gd name="T18" fmla="*/ 0 w 7"/>
                <a:gd name="T19" fmla="*/ 0 h 160"/>
                <a:gd name="T20" fmla="*/ 7 w 7"/>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7" h="160">
                  <a:moveTo>
                    <a:pt x="7" y="125"/>
                  </a:moveTo>
                  <a:lnTo>
                    <a:pt x="7" y="0"/>
                  </a:lnTo>
                  <a:lnTo>
                    <a:pt x="0" y="0"/>
                  </a:lnTo>
                  <a:lnTo>
                    <a:pt x="0" y="160"/>
                  </a:lnTo>
                  <a:lnTo>
                    <a:pt x="4" y="125"/>
                  </a:lnTo>
                  <a:lnTo>
                    <a:pt x="7" y="125"/>
                  </a:lnTo>
                  <a:close/>
                </a:path>
              </a:pathLst>
            </a:custGeom>
            <a:solidFill>
              <a:srgbClr val="000F28"/>
            </a:solidFill>
            <a:ln w="9525">
              <a:noFill/>
              <a:round/>
              <a:headEnd/>
              <a:tailEnd/>
            </a:ln>
          </p:spPr>
          <p:txBody>
            <a:bodyPr/>
            <a:lstStyle/>
            <a:p>
              <a:endParaRPr lang="en-US"/>
            </a:p>
          </p:txBody>
        </p:sp>
        <p:sp>
          <p:nvSpPr>
            <p:cNvPr id="7275" name="Freeform 22"/>
            <p:cNvSpPr>
              <a:spLocks/>
            </p:cNvSpPr>
            <p:nvPr/>
          </p:nvSpPr>
          <p:spPr bwMode="auto">
            <a:xfrm>
              <a:off x="4506" y="1774"/>
              <a:ext cx="3" cy="7"/>
            </a:xfrm>
            <a:custGeom>
              <a:avLst/>
              <a:gdLst>
                <a:gd name="T0" fmla="*/ 0 w 7"/>
                <a:gd name="T1" fmla="*/ 1 h 13"/>
                <a:gd name="T2" fmla="*/ 0 w 7"/>
                <a:gd name="T3" fmla="*/ 0 h 13"/>
                <a:gd name="T4" fmla="*/ 0 w 7"/>
                <a:gd name="T5" fmla="*/ 0 h 13"/>
                <a:gd name="T6" fmla="*/ 0 w 7"/>
                <a:gd name="T7" fmla="*/ 1 h 13"/>
                <a:gd name="T8" fmla="*/ 0 w 7"/>
                <a:gd name="T9" fmla="*/ 1 h 13"/>
                <a:gd name="T10" fmla="*/ 0 60000 65536"/>
                <a:gd name="T11" fmla="*/ 0 60000 65536"/>
                <a:gd name="T12" fmla="*/ 0 60000 65536"/>
                <a:gd name="T13" fmla="*/ 0 60000 65536"/>
                <a:gd name="T14" fmla="*/ 0 60000 65536"/>
                <a:gd name="T15" fmla="*/ 0 w 7"/>
                <a:gd name="T16" fmla="*/ 0 h 13"/>
                <a:gd name="T17" fmla="*/ 7 w 7"/>
                <a:gd name="T18" fmla="*/ 13 h 13"/>
              </a:gdLst>
              <a:ahLst/>
              <a:cxnLst>
                <a:cxn ang="T10">
                  <a:pos x="T0" y="T1"/>
                </a:cxn>
                <a:cxn ang="T11">
                  <a:pos x="T2" y="T3"/>
                </a:cxn>
                <a:cxn ang="T12">
                  <a:pos x="T4" y="T5"/>
                </a:cxn>
                <a:cxn ang="T13">
                  <a:pos x="T6" y="T7"/>
                </a:cxn>
                <a:cxn ang="T14">
                  <a:pos x="T8" y="T9"/>
                </a:cxn>
              </a:cxnLst>
              <a:rect l="T15" t="T16" r="T17" b="T18"/>
              <a:pathLst>
                <a:path w="7" h="13">
                  <a:moveTo>
                    <a:pt x="7" y="10"/>
                  </a:moveTo>
                  <a:lnTo>
                    <a:pt x="7" y="0"/>
                  </a:lnTo>
                  <a:lnTo>
                    <a:pt x="0" y="0"/>
                  </a:lnTo>
                  <a:lnTo>
                    <a:pt x="0" y="13"/>
                  </a:lnTo>
                  <a:lnTo>
                    <a:pt x="7" y="10"/>
                  </a:lnTo>
                  <a:close/>
                </a:path>
              </a:pathLst>
            </a:custGeom>
            <a:solidFill>
              <a:srgbClr val="000F28"/>
            </a:solidFill>
            <a:ln w="9525">
              <a:noFill/>
              <a:round/>
              <a:headEnd/>
              <a:tailEnd/>
            </a:ln>
          </p:spPr>
          <p:txBody>
            <a:bodyPr/>
            <a:lstStyle/>
            <a:p>
              <a:endParaRPr lang="en-US"/>
            </a:p>
          </p:txBody>
        </p:sp>
        <p:sp>
          <p:nvSpPr>
            <p:cNvPr id="7276" name="Freeform 23"/>
            <p:cNvSpPr>
              <a:spLocks/>
            </p:cNvSpPr>
            <p:nvPr/>
          </p:nvSpPr>
          <p:spPr bwMode="auto">
            <a:xfrm>
              <a:off x="4506" y="1781"/>
              <a:ext cx="3" cy="206"/>
            </a:xfrm>
            <a:custGeom>
              <a:avLst/>
              <a:gdLst>
                <a:gd name="T0" fmla="*/ 0 w 7"/>
                <a:gd name="T1" fmla="*/ 1 h 412"/>
                <a:gd name="T2" fmla="*/ 0 w 7"/>
                <a:gd name="T3" fmla="*/ 0 h 412"/>
                <a:gd name="T4" fmla="*/ 0 w 7"/>
                <a:gd name="T5" fmla="*/ 1 h 412"/>
                <a:gd name="T6" fmla="*/ 0 w 7"/>
                <a:gd name="T7" fmla="*/ 1 h 412"/>
                <a:gd name="T8" fmla="*/ 0 w 7"/>
                <a:gd name="T9" fmla="*/ 1 h 412"/>
                <a:gd name="T10" fmla="*/ 0 w 7"/>
                <a:gd name="T11" fmla="*/ 1 h 412"/>
                <a:gd name="T12" fmla="*/ 0 w 7"/>
                <a:gd name="T13" fmla="*/ 1 h 412"/>
                <a:gd name="T14" fmla="*/ 0 w 7"/>
                <a:gd name="T15" fmla="*/ 1 h 412"/>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412"/>
                <a:gd name="T26" fmla="*/ 7 w 7"/>
                <a:gd name="T27" fmla="*/ 412 h 4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412">
                  <a:moveTo>
                    <a:pt x="7" y="24"/>
                  </a:moveTo>
                  <a:lnTo>
                    <a:pt x="7" y="0"/>
                  </a:lnTo>
                  <a:lnTo>
                    <a:pt x="0" y="13"/>
                  </a:lnTo>
                  <a:lnTo>
                    <a:pt x="0" y="412"/>
                  </a:lnTo>
                  <a:lnTo>
                    <a:pt x="7" y="411"/>
                  </a:lnTo>
                  <a:lnTo>
                    <a:pt x="7" y="28"/>
                  </a:lnTo>
                  <a:lnTo>
                    <a:pt x="4" y="28"/>
                  </a:lnTo>
                  <a:lnTo>
                    <a:pt x="7" y="24"/>
                  </a:lnTo>
                  <a:close/>
                </a:path>
              </a:pathLst>
            </a:custGeom>
            <a:solidFill>
              <a:srgbClr val="000F28"/>
            </a:solidFill>
            <a:ln w="9525">
              <a:noFill/>
              <a:round/>
              <a:headEnd/>
              <a:tailEnd/>
            </a:ln>
          </p:spPr>
          <p:txBody>
            <a:bodyPr/>
            <a:lstStyle/>
            <a:p>
              <a:endParaRPr lang="en-US"/>
            </a:p>
          </p:txBody>
        </p:sp>
        <p:sp>
          <p:nvSpPr>
            <p:cNvPr id="7277" name="Freeform 24"/>
            <p:cNvSpPr>
              <a:spLocks/>
            </p:cNvSpPr>
            <p:nvPr/>
          </p:nvSpPr>
          <p:spPr bwMode="auto">
            <a:xfrm>
              <a:off x="4411" y="1683"/>
              <a:ext cx="95" cy="325"/>
            </a:xfrm>
            <a:custGeom>
              <a:avLst/>
              <a:gdLst>
                <a:gd name="T0" fmla="*/ 1 w 190"/>
                <a:gd name="T1" fmla="*/ 1 h 650"/>
                <a:gd name="T2" fmla="*/ 1 w 190"/>
                <a:gd name="T3" fmla="*/ 1 h 650"/>
                <a:gd name="T4" fmla="*/ 1 w 190"/>
                <a:gd name="T5" fmla="*/ 0 h 650"/>
                <a:gd name="T6" fmla="*/ 0 w 190"/>
                <a:gd name="T7" fmla="*/ 1 h 650"/>
                <a:gd name="T8" fmla="*/ 0 w 190"/>
                <a:gd name="T9" fmla="*/ 1 h 650"/>
                <a:gd name="T10" fmla="*/ 1 w 190"/>
                <a:gd name="T11" fmla="*/ 1 h 650"/>
                <a:gd name="T12" fmla="*/ 1 w 190"/>
                <a:gd name="T13" fmla="*/ 1 h 650"/>
                <a:gd name="T14" fmla="*/ 1 w 190"/>
                <a:gd name="T15" fmla="*/ 1 h 650"/>
                <a:gd name="T16" fmla="*/ 1 w 190"/>
                <a:gd name="T17" fmla="*/ 1 h 650"/>
                <a:gd name="T18" fmla="*/ 1 w 190"/>
                <a:gd name="T19" fmla="*/ 1 h 650"/>
                <a:gd name="T20" fmla="*/ 1 w 190"/>
                <a:gd name="T21" fmla="*/ 1 h 650"/>
                <a:gd name="T22" fmla="*/ 1 w 190"/>
                <a:gd name="T23" fmla="*/ 1 h 650"/>
                <a:gd name="T24" fmla="*/ 1 w 190"/>
                <a:gd name="T25" fmla="*/ 1 h 650"/>
                <a:gd name="T26" fmla="*/ 1 w 190"/>
                <a:gd name="T27" fmla="*/ 1 h 650"/>
                <a:gd name="T28" fmla="*/ 1 w 190"/>
                <a:gd name="T29" fmla="*/ 1 h 650"/>
                <a:gd name="T30" fmla="*/ 1 w 190"/>
                <a:gd name="T31" fmla="*/ 1 h 650"/>
                <a:gd name="T32" fmla="*/ 1 w 190"/>
                <a:gd name="T33" fmla="*/ 1 h 650"/>
                <a:gd name="T34" fmla="*/ 1 w 190"/>
                <a:gd name="T35" fmla="*/ 1 h 650"/>
                <a:gd name="T36" fmla="*/ 1 w 190"/>
                <a:gd name="T37" fmla="*/ 1 h 650"/>
                <a:gd name="T38" fmla="*/ 1 w 190"/>
                <a:gd name="T39" fmla="*/ 1 h 650"/>
                <a:gd name="T40" fmla="*/ 1 w 190"/>
                <a:gd name="T41" fmla="*/ 1 h 650"/>
                <a:gd name="T42" fmla="*/ 1 w 190"/>
                <a:gd name="T43" fmla="*/ 1 h 650"/>
                <a:gd name="T44" fmla="*/ 1 w 190"/>
                <a:gd name="T45" fmla="*/ 1 h 650"/>
                <a:gd name="T46" fmla="*/ 1 w 190"/>
                <a:gd name="T47" fmla="*/ 1 h 650"/>
                <a:gd name="T48" fmla="*/ 0 w 190"/>
                <a:gd name="T49" fmla="*/ 1 h 650"/>
                <a:gd name="T50" fmla="*/ 0 w 190"/>
                <a:gd name="T51" fmla="*/ 1 h 650"/>
                <a:gd name="T52" fmla="*/ 1 w 190"/>
                <a:gd name="T53" fmla="*/ 1 h 650"/>
                <a:gd name="T54" fmla="*/ 1 w 190"/>
                <a:gd name="T55" fmla="*/ 1 h 650"/>
                <a:gd name="T56" fmla="*/ 1 w 190"/>
                <a:gd name="T57" fmla="*/ 1 h 650"/>
                <a:gd name="T58" fmla="*/ 0 w 190"/>
                <a:gd name="T59" fmla="*/ 1 h 650"/>
                <a:gd name="T60" fmla="*/ 0 w 190"/>
                <a:gd name="T61" fmla="*/ 1 h 650"/>
                <a:gd name="T62" fmla="*/ 1 w 190"/>
                <a:gd name="T63" fmla="*/ 1 h 650"/>
                <a:gd name="T64" fmla="*/ 1 w 190"/>
                <a:gd name="T65" fmla="*/ 1 h 650"/>
                <a:gd name="T66" fmla="*/ 1 w 190"/>
                <a:gd name="T67" fmla="*/ 1 h 650"/>
                <a:gd name="T68" fmla="*/ 1 w 190"/>
                <a:gd name="T69" fmla="*/ 1 h 650"/>
                <a:gd name="T70" fmla="*/ 1 w 190"/>
                <a:gd name="T71" fmla="*/ 1 h 650"/>
                <a:gd name="T72" fmla="*/ 1 w 190"/>
                <a:gd name="T73" fmla="*/ 1 h 650"/>
                <a:gd name="T74" fmla="*/ 1 w 190"/>
                <a:gd name="T75" fmla="*/ 1 h 650"/>
                <a:gd name="T76" fmla="*/ 1 w 190"/>
                <a:gd name="T77" fmla="*/ 1 h 650"/>
                <a:gd name="T78" fmla="*/ 1 w 190"/>
                <a:gd name="T79" fmla="*/ 1 h 6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0"/>
                <a:gd name="T121" fmla="*/ 0 h 650"/>
                <a:gd name="T122" fmla="*/ 190 w 190"/>
                <a:gd name="T123" fmla="*/ 650 h 6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0" h="650">
                  <a:moveTo>
                    <a:pt x="190" y="163"/>
                  </a:moveTo>
                  <a:lnTo>
                    <a:pt x="190" y="3"/>
                  </a:lnTo>
                  <a:lnTo>
                    <a:pt x="154" y="0"/>
                  </a:lnTo>
                  <a:lnTo>
                    <a:pt x="0" y="41"/>
                  </a:lnTo>
                  <a:lnTo>
                    <a:pt x="0" y="111"/>
                  </a:lnTo>
                  <a:lnTo>
                    <a:pt x="9" y="117"/>
                  </a:lnTo>
                  <a:lnTo>
                    <a:pt x="20" y="122"/>
                  </a:lnTo>
                  <a:lnTo>
                    <a:pt x="29" y="126"/>
                  </a:lnTo>
                  <a:lnTo>
                    <a:pt x="39" y="130"/>
                  </a:lnTo>
                  <a:lnTo>
                    <a:pt x="48" y="133"/>
                  </a:lnTo>
                  <a:lnTo>
                    <a:pt x="59" y="136"/>
                  </a:lnTo>
                  <a:lnTo>
                    <a:pt x="68" y="138"/>
                  </a:lnTo>
                  <a:lnTo>
                    <a:pt x="77" y="140"/>
                  </a:lnTo>
                  <a:lnTo>
                    <a:pt x="118" y="123"/>
                  </a:lnTo>
                  <a:lnTo>
                    <a:pt x="182" y="123"/>
                  </a:lnTo>
                  <a:lnTo>
                    <a:pt x="174" y="163"/>
                  </a:lnTo>
                  <a:lnTo>
                    <a:pt x="175" y="163"/>
                  </a:lnTo>
                  <a:lnTo>
                    <a:pt x="178" y="182"/>
                  </a:lnTo>
                  <a:lnTo>
                    <a:pt x="171" y="184"/>
                  </a:lnTo>
                  <a:lnTo>
                    <a:pt x="169" y="193"/>
                  </a:lnTo>
                  <a:lnTo>
                    <a:pt x="173" y="192"/>
                  </a:lnTo>
                  <a:lnTo>
                    <a:pt x="166" y="225"/>
                  </a:lnTo>
                  <a:lnTo>
                    <a:pt x="164" y="223"/>
                  </a:lnTo>
                  <a:lnTo>
                    <a:pt x="163" y="231"/>
                  </a:lnTo>
                  <a:lnTo>
                    <a:pt x="0" y="128"/>
                  </a:lnTo>
                  <a:lnTo>
                    <a:pt x="0" y="164"/>
                  </a:lnTo>
                  <a:lnTo>
                    <a:pt x="84" y="210"/>
                  </a:lnTo>
                  <a:lnTo>
                    <a:pt x="46" y="206"/>
                  </a:lnTo>
                  <a:lnTo>
                    <a:pt x="6" y="206"/>
                  </a:lnTo>
                  <a:lnTo>
                    <a:pt x="0" y="198"/>
                  </a:lnTo>
                  <a:lnTo>
                    <a:pt x="0" y="650"/>
                  </a:lnTo>
                  <a:lnTo>
                    <a:pt x="137" y="626"/>
                  </a:lnTo>
                  <a:lnTo>
                    <a:pt x="190" y="609"/>
                  </a:lnTo>
                  <a:lnTo>
                    <a:pt x="190" y="210"/>
                  </a:lnTo>
                  <a:lnTo>
                    <a:pt x="179" y="231"/>
                  </a:lnTo>
                  <a:lnTo>
                    <a:pt x="186" y="197"/>
                  </a:lnTo>
                  <a:lnTo>
                    <a:pt x="190" y="195"/>
                  </a:lnTo>
                  <a:lnTo>
                    <a:pt x="190" y="182"/>
                  </a:lnTo>
                  <a:lnTo>
                    <a:pt x="188" y="182"/>
                  </a:lnTo>
                  <a:lnTo>
                    <a:pt x="190" y="163"/>
                  </a:lnTo>
                  <a:close/>
                </a:path>
              </a:pathLst>
            </a:custGeom>
            <a:solidFill>
              <a:srgbClr val="000F28"/>
            </a:solidFill>
            <a:ln w="9525">
              <a:noFill/>
              <a:round/>
              <a:headEnd/>
              <a:tailEnd/>
            </a:ln>
          </p:spPr>
          <p:txBody>
            <a:bodyPr/>
            <a:lstStyle/>
            <a:p>
              <a:endParaRPr lang="en-US"/>
            </a:p>
          </p:txBody>
        </p:sp>
        <p:sp>
          <p:nvSpPr>
            <p:cNvPr id="7278" name="Freeform 25"/>
            <p:cNvSpPr>
              <a:spLocks/>
            </p:cNvSpPr>
            <p:nvPr/>
          </p:nvSpPr>
          <p:spPr bwMode="auto">
            <a:xfrm>
              <a:off x="4396" y="1704"/>
              <a:ext cx="15" cy="35"/>
            </a:xfrm>
            <a:custGeom>
              <a:avLst/>
              <a:gdLst>
                <a:gd name="T0" fmla="*/ 1 w 30"/>
                <a:gd name="T1" fmla="*/ 1 h 70"/>
                <a:gd name="T2" fmla="*/ 1 w 30"/>
                <a:gd name="T3" fmla="*/ 0 h 70"/>
                <a:gd name="T4" fmla="*/ 0 w 30"/>
                <a:gd name="T5" fmla="*/ 1 h 70"/>
                <a:gd name="T6" fmla="*/ 0 w 30"/>
                <a:gd name="T7" fmla="*/ 1 h 70"/>
                <a:gd name="T8" fmla="*/ 1 w 30"/>
                <a:gd name="T9" fmla="*/ 1 h 70"/>
                <a:gd name="T10" fmla="*/ 1 w 30"/>
                <a:gd name="T11" fmla="*/ 1 h 70"/>
                <a:gd name="T12" fmla="*/ 1 w 30"/>
                <a:gd name="T13" fmla="*/ 1 h 70"/>
                <a:gd name="T14" fmla="*/ 1 w 30"/>
                <a:gd name="T15" fmla="*/ 1 h 70"/>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70"/>
                <a:gd name="T26" fmla="*/ 30 w 30"/>
                <a:gd name="T27" fmla="*/ 70 h 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70">
                  <a:moveTo>
                    <a:pt x="30" y="70"/>
                  </a:moveTo>
                  <a:lnTo>
                    <a:pt x="30" y="0"/>
                  </a:lnTo>
                  <a:lnTo>
                    <a:pt x="0" y="8"/>
                  </a:lnTo>
                  <a:lnTo>
                    <a:pt x="0" y="46"/>
                  </a:lnTo>
                  <a:lnTo>
                    <a:pt x="7" y="53"/>
                  </a:lnTo>
                  <a:lnTo>
                    <a:pt x="15" y="59"/>
                  </a:lnTo>
                  <a:lnTo>
                    <a:pt x="22" y="65"/>
                  </a:lnTo>
                  <a:lnTo>
                    <a:pt x="30" y="70"/>
                  </a:lnTo>
                  <a:close/>
                </a:path>
              </a:pathLst>
            </a:custGeom>
            <a:solidFill>
              <a:srgbClr val="000F28"/>
            </a:solidFill>
            <a:ln w="9525">
              <a:noFill/>
              <a:round/>
              <a:headEnd/>
              <a:tailEnd/>
            </a:ln>
          </p:spPr>
          <p:txBody>
            <a:bodyPr/>
            <a:lstStyle/>
            <a:p>
              <a:endParaRPr lang="en-US"/>
            </a:p>
          </p:txBody>
        </p:sp>
        <p:sp>
          <p:nvSpPr>
            <p:cNvPr id="7279" name="Freeform 26"/>
            <p:cNvSpPr>
              <a:spLocks/>
            </p:cNvSpPr>
            <p:nvPr/>
          </p:nvSpPr>
          <p:spPr bwMode="auto">
            <a:xfrm>
              <a:off x="3657" y="1737"/>
              <a:ext cx="754" cy="376"/>
            </a:xfrm>
            <a:custGeom>
              <a:avLst/>
              <a:gdLst>
                <a:gd name="T0" fmla="*/ 1 w 1507"/>
                <a:gd name="T1" fmla="*/ 1 h 752"/>
                <a:gd name="T2" fmla="*/ 1 w 1507"/>
                <a:gd name="T3" fmla="*/ 0 h 752"/>
                <a:gd name="T4" fmla="*/ 1 w 1507"/>
                <a:gd name="T5" fmla="*/ 1 h 752"/>
                <a:gd name="T6" fmla="*/ 1 w 1507"/>
                <a:gd name="T7" fmla="*/ 1 h 752"/>
                <a:gd name="T8" fmla="*/ 1 w 1507"/>
                <a:gd name="T9" fmla="*/ 1 h 752"/>
                <a:gd name="T10" fmla="*/ 1 w 1507"/>
                <a:gd name="T11" fmla="*/ 1 h 752"/>
                <a:gd name="T12" fmla="*/ 1 w 1507"/>
                <a:gd name="T13" fmla="*/ 1 h 752"/>
                <a:gd name="T14" fmla="*/ 1 w 1507"/>
                <a:gd name="T15" fmla="*/ 1 h 752"/>
                <a:gd name="T16" fmla="*/ 1 w 1507"/>
                <a:gd name="T17" fmla="*/ 1 h 752"/>
                <a:gd name="T18" fmla="*/ 1 w 1507"/>
                <a:gd name="T19" fmla="*/ 1 h 752"/>
                <a:gd name="T20" fmla="*/ 1 w 1507"/>
                <a:gd name="T21" fmla="*/ 1 h 752"/>
                <a:gd name="T22" fmla="*/ 1 w 1507"/>
                <a:gd name="T23" fmla="*/ 1 h 752"/>
                <a:gd name="T24" fmla="*/ 1 w 1507"/>
                <a:gd name="T25" fmla="*/ 1 h 752"/>
                <a:gd name="T26" fmla="*/ 1 w 1507"/>
                <a:gd name="T27" fmla="*/ 1 h 752"/>
                <a:gd name="T28" fmla="*/ 1 w 1507"/>
                <a:gd name="T29" fmla="*/ 1 h 752"/>
                <a:gd name="T30" fmla="*/ 1 w 1507"/>
                <a:gd name="T31" fmla="*/ 1 h 752"/>
                <a:gd name="T32" fmla="*/ 1 w 1507"/>
                <a:gd name="T33" fmla="*/ 1 h 752"/>
                <a:gd name="T34" fmla="*/ 1 w 1507"/>
                <a:gd name="T35" fmla="*/ 1 h 752"/>
                <a:gd name="T36" fmla="*/ 1 w 1507"/>
                <a:gd name="T37" fmla="*/ 1 h 752"/>
                <a:gd name="T38" fmla="*/ 1 w 1507"/>
                <a:gd name="T39" fmla="*/ 1 h 752"/>
                <a:gd name="T40" fmla="*/ 1 w 1507"/>
                <a:gd name="T41" fmla="*/ 1 h 752"/>
                <a:gd name="T42" fmla="*/ 1 w 1507"/>
                <a:gd name="T43" fmla="*/ 1 h 752"/>
                <a:gd name="T44" fmla="*/ 1 w 1507"/>
                <a:gd name="T45" fmla="*/ 1 h 752"/>
                <a:gd name="T46" fmla="*/ 1 w 1507"/>
                <a:gd name="T47" fmla="*/ 1 h 752"/>
                <a:gd name="T48" fmla="*/ 1 w 1507"/>
                <a:gd name="T49" fmla="*/ 1 h 752"/>
                <a:gd name="T50" fmla="*/ 1 w 1507"/>
                <a:gd name="T51" fmla="*/ 1 h 752"/>
                <a:gd name="T52" fmla="*/ 1 w 1507"/>
                <a:gd name="T53" fmla="*/ 1 h 752"/>
                <a:gd name="T54" fmla="*/ 1 w 1507"/>
                <a:gd name="T55" fmla="*/ 1 h 752"/>
                <a:gd name="T56" fmla="*/ 1 w 1507"/>
                <a:gd name="T57" fmla="*/ 1 h 752"/>
                <a:gd name="T58" fmla="*/ 1 w 1507"/>
                <a:gd name="T59" fmla="*/ 1 h 752"/>
                <a:gd name="T60" fmla="*/ 1 w 1507"/>
                <a:gd name="T61" fmla="*/ 1 h 752"/>
                <a:gd name="T62" fmla="*/ 0 w 1507"/>
                <a:gd name="T63" fmla="*/ 1 h 752"/>
                <a:gd name="T64" fmla="*/ 1 w 1507"/>
                <a:gd name="T65" fmla="*/ 1 h 752"/>
                <a:gd name="T66" fmla="*/ 1 w 1507"/>
                <a:gd name="T67" fmla="*/ 1 h 752"/>
                <a:gd name="T68" fmla="*/ 1 w 1507"/>
                <a:gd name="T69" fmla="*/ 1 h 752"/>
                <a:gd name="T70" fmla="*/ 1 w 1507"/>
                <a:gd name="T71" fmla="*/ 1 h 752"/>
                <a:gd name="T72" fmla="*/ 1 w 1507"/>
                <a:gd name="T73" fmla="*/ 1 h 752"/>
                <a:gd name="T74" fmla="*/ 1 w 1507"/>
                <a:gd name="T75" fmla="*/ 1 h 752"/>
                <a:gd name="T76" fmla="*/ 1 w 1507"/>
                <a:gd name="T77" fmla="*/ 1 h 752"/>
                <a:gd name="T78" fmla="*/ 1 w 1507"/>
                <a:gd name="T79" fmla="*/ 1 h 752"/>
                <a:gd name="T80" fmla="*/ 1 w 1507"/>
                <a:gd name="T81" fmla="*/ 1 h 752"/>
                <a:gd name="T82" fmla="*/ 1 w 1507"/>
                <a:gd name="T83" fmla="*/ 1 h 752"/>
                <a:gd name="T84" fmla="*/ 1 w 1507"/>
                <a:gd name="T85" fmla="*/ 1 h 752"/>
                <a:gd name="T86" fmla="*/ 1 w 1507"/>
                <a:gd name="T87" fmla="*/ 1 h 752"/>
                <a:gd name="T88" fmla="*/ 1 w 1507"/>
                <a:gd name="T89" fmla="*/ 1 h 752"/>
                <a:gd name="T90" fmla="*/ 1 w 1507"/>
                <a:gd name="T91" fmla="*/ 1 h 752"/>
                <a:gd name="T92" fmla="*/ 1 w 1507"/>
                <a:gd name="T93" fmla="*/ 1 h 752"/>
                <a:gd name="T94" fmla="*/ 1 w 1507"/>
                <a:gd name="T95" fmla="*/ 1 h 752"/>
                <a:gd name="T96" fmla="*/ 1 w 1507"/>
                <a:gd name="T97" fmla="*/ 1 h 752"/>
                <a:gd name="T98" fmla="*/ 1 w 1507"/>
                <a:gd name="T99" fmla="*/ 1 h 752"/>
                <a:gd name="T100" fmla="*/ 1 w 1507"/>
                <a:gd name="T101" fmla="*/ 1 h 752"/>
                <a:gd name="T102" fmla="*/ 1 w 1507"/>
                <a:gd name="T103" fmla="*/ 1 h 7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07"/>
                <a:gd name="T157" fmla="*/ 0 h 752"/>
                <a:gd name="T158" fmla="*/ 1507 w 1507"/>
                <a:gd name="T159" fmla="*/ 752 h 7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07" h="752">
                  <a:moveTo>
                    <a:pt x="1507" y="56"/>
                  </a:moveTo>
                  <a:lnTo>
                    <a:pt x="1507" y="20"/>
                  </a:lnTo>
                  <a:lnTo>
                    <a:pt x="1473" y="0"/>
                  </a:lnTo>
                  <a:lnTo>
                    <a:pt x="1327" y="0"/>
                  </a:lnTo>
                  <a:lnTo>
                    <a:pt x="1312" y="17"/>
                  </a:lnTo>
                  <a:lnTo>
                    <a:pt x="1303" y="45"/>
                  </a:lnTo>
                  <a:lnTo>
                    <a:pt x="1246" y="40"/>
                  </a:lnTo>
                  <a:lnTo>
                    <a:pt x="1158" y="40"/>
                  </a:lnTo>
                  <a:lnTo>
                    <a:pt x="1126" y="60"/>
                  </a:lnTo>
                  <a:lnTo>
                    <a:pt x="1098" y="90"/>
                  </a:lnTo>
                  <a:lnTo>
                    <a:pt x="914" y="131"/>
                  </a:lnTo>
                  <a:lnTo>
                    <a:pt x="862" y="140"/>
                  </a:lnTo>
                  <a:lnTo>
                    <a:pt x="875" y="108"/>
                  </a:lnTo>
                  <a:lnTo>
                    <a:pt x="842" y="87"/>
                  </a:lnTo>
                  <a:lnTo>
                    <a:pt x="817" y="100"/>
                  </a:lnTo>
                  <a:lnTo>
                    <a:pt x="802" y="96"/>
                  </a:lnTo>
                  <a:lnTo>
                    <a:pt x="777" y="136"/>
                  </a:lnTo>
                  <a:lnTo>
                    <a:pt x="792" y="158"/>
                  </a:lnTo>
                  <a:lnTo>
                    <a:pt x="779" y="177"/>
                  </a:lnTo>
                  <a:lnTo>
                    <a:pt x="765" y="197"/>
                  </a:lnTo>
                  <a:lnTo>
                    <a:pt x="751" y="214"/>
                  </a:lnTo>
                  <a:lnTo>
                    <a:pt x="736" y="231"/>
                  </a:lnTo>
                  <a:lnTo>
                    <a:pt x="721" y="246"/>
                  </a:lnTo>
                  <a:lnTo>
                    <a:pt x="706" y="261"/>
                  </a:lnTo>
                  <a:lnTo>
                    <a:pt x="690" y="276"/>
                  </a:lnTo>
                  <a:lnTo>
                    <a:pt x="673" y="290"/>
                  </a:lnTo>
                  <a:lnTo>
                    <a:pt x="656" y="303"/>
                  </a:lnTo>
                  <a:lnTo>
                    <a:pt x="638" y="315"/>
                  </a:lnTo>
                  <a:lnTo>
                    <a:pt x="620" y="328"/>
                  </a:lnTo>
                  <a:lnTo>
                    <a:pt x="601" y="340"/>
                  </a:lnTo>
                  <a:lnTo>
                    <a:pt x="583" y="352"/>
                  </a:lnTo>
                  <a:lnTo>
                    <a:pt x="563" y="364"/>
                  </a:lnTo>
                  <a:lnTo>
                    <a:pt x="544" y="375"/>
                  </a:lnTo>
                  <a:lnTo>
                    <a:pt x="523" y="387"/>
                  </a:lnTo>
                  <a:lnTo>
                    <a:pt x="361" y="412"/>
                  </a:lnTo>
                  <a:lnTo>
                    <a:pt x="364" y="449"/>
                  </a:lnTo>
                  <a:lnTo>
                    <a:pt x="334" y="470"/>
                  </a:lnTo>
                  <a:lnTo>
                    <a:pt x="322" y="478"/>
                  </a:lnTo>
                  <a:lnTo>
                    <a:pt x="309" y="485"/>
                  </a:lnTo>
                  <a:lnTo>
                    <a:pt x="297" y="490"/>
                  </a:lnTo>
                  <a:lnTo>
                    <a:pt x="287" y="495"/>
                  </a:lnTo>
                  <a:lnTo>
                    <a:pt x="275" y="499"/>
                  </a:lnTo>
                  <a:lnTo>
                    <a:pt x="265" y="501"/>
                  </a:lnTo>
                  <a:lnTo>
                    <a:pt x="254" y="502"/>
                  </a:lnTo>
                  <a:lnTo>
                    <a:pt x="242" y="502"/>
                  </a:lnTo>
                  <a:lnTo>
                    <a:pt x="230" y="502"/>
                  </a:lnTo>
                  <a:lnTo>
                    <a:pt x="218" y="501"/>
                  </a:lnTo>
                  <a:lnTo>
                    <a:pt x="205" y="499"/>
                  </a:lnTo>
                  <a:lnTo>
                    <a:pt x="191" y="495"/>
                  </a:lnTo>
                  <a:lnTo>
                    <a:pt x="176" y="492"/>
                  </a:lnTo>
                  <a:lnTo>
                    <a:pt x="160" y="488"/>
                  </a:lnTo>
                  <a:lnTo>
                    <a:pt x="143" y="482"/>
                  </a:lnTo>
                  <a:lnTo>
                    <a:pt x="124" y="478"/>
                  </a:lnTo>
                  <a:lnTo>
                    <a:pt x="124" y="374"/>
                  </a:lnTo>
                  <a:lnTo>
                    <a:pt x="83" y="365"/>
                  </a:lnTo>
                  <a:lnTo>
                    <a:pt x="75" y="388"/>
                  </a:lnTo>
                  <a:lnTo>
                    <a:pt x="63" y="412"/>
                  </a:lnTo>
                  <a:lnTo>
                    <a:pt x="51" y="435"/>
                  </a:lnTo>
                  <a:lnTo>
                    <a:pt x="38" y="458"/>
                  </a:lnTo>
                  <a:lnTo>
                    <a:pt x="25" y="480"/>
                  </a:lnTo>
                  <a:lnTo>
                    <a:pt x="14" y="500"/>
                  </a:lnTo>
                  <a:lnTo>
                    <a:pt x="5" y="519"/>
                  </a:lnTo>
                  <a:lnTo>
                    <a:pt x="0" y="535"/>
                  </a:lnTo>
                  <a:lnTo>
                    <a:pt x="0" y="553"/>
                  </a:lnTo>
                  <a:lnTo>
                    <a:pt x="2" y="557"/>
                  </a:lnTo>
                  <a:lnTo>
                    <a:pt x="5" y="562"/>
                  </a:lnTo>
                  <a:lnTo>
                    <a:pt x="9" y="565"/>
                  </a:lnTo>
                  <a:lnTo>
                    <a:pt x="15" y="569"/>
                  </a:lnTo>
                  <a:lnTo>
                    <a:pt x="22" y="571"/>
                  </a:lnTo>
                  <a:lnTo>
                    <a:pt x="31" y="572"/>
                  </a:lnTo>
                  <a:lnTo>
                    <a:pt x="42" y="573"/>
                  </a:lnTo>
                  <a:lnTo>
                    <a:pt x="53" y="573"/>
                  </a:lnTo>
                  <a:lnTo>
                    <a:pt x="164" y="600"/>
                  </a:lnTo>
                  <a:lnTo>
                    <a:pt x="150" y="638"/>
                  </a:lnTo>
                  <a:lnTo>
                    <a:pt x="136" y="667"/>
                  </a:lnTo>
                  <a:lnTo>
                    <a:pt x="121" y="671"/>
                  </a:lnTo>
                  <a:lnTo>
                    <a:pt x="121" y="686"/>
                  </a:lnTo>
                  <a:lnTo>
                    <a:pt x="271" y="724"/>
                  </a:lnTo>
                  <a:lnTo>
                    <a:pt x="298" y="724"/>
                  </a:lnTo>
                  <a:lnTo>
                    <a:pt x="495" y="697"/>
                  </a:lnTo>
                  <a:lnTo>
                    <a:pt x="590" y="714"/>
                  </a:lnTo>
                  <a:lnTo>
                    <a:pt x="598" y="730"/>
                  </a:lnTo>
                  <a:lnTo>
                    <a:pt x="598" y="740"/>
                  </a:lnTo>
                  <a:lnTo>
                    <a:pt x="599" y="747"/>
                  </a:lnTo>
                  <a:lnTo>
                    <a:pt x="600" y="751"/>
                  </a:lnTo>
                  <a:lnTo>
                    <a:pt x="603" y="752"/>
                  </a:lnTo>
                  <a:lnTo>
                    <a:pt x="607" y="751"/>
                  </a:lnTo>
                  <a:lnTo>
                    <a:pt x="614" y="749"/>
                  </a:lnTo>
                  <a:lnTo>
                    <a:pt x="623" y="748"/>
                  </a:lnTo>
                  <a:lnTo>
                    <a:pt x="636" y="747"/>
                  </a:lnTo>
                  <a:lnTo>
                    <a:pt x="799" y="691"/>
                  </a:lnTo>
                  <a:lnTo>
                    <a:pt x="879" y="671"/>
                  </a:lnTo>
                  <a:lnTo>
                    <a:pt x="856" y="518"/>
                  </a:lnTo>
                  <a:lnTo>
                    <a:pt x="1190" y="569"/>
                  </a:lnTo>
                  <a:lnTo>
                    <a:pt x="1233" y="586"/>
                  </a:lnTo>
                  <a:lnTo>
                    <a:pt x="1286" y="581"/>
                  </a:lnTo>
                  <a:lnTo>
                    <a:pt x="1505" y="543"/>
                  </a:lnTo>
                  <a:lnTo>
                    <a:pt x="1507" y="542"/>
                  </a:lnTo>
                  <a:lnTo>
                    <a:pt x="1507" y="90"/>
                  </a:lnTo>
                  <a:lnTo>
                    <a:pt x="1498" y="78"/>
                  </a:lnTo>
                  <a:lnTo>
                    <a:pt x="1423" y="86"/>
                  </a:lnTo>
                  <a:lnTo>
                    <a:pt x="1446" y="55"/>
                  </a:lnTo>
                  <a:lnTo>
                    <a:pt x="1497" y="51"/>
                  </a:lnTo>
                  <a:lnTo>
                    <a:pt x="1507" y="56"/>
                  </a:lnTo>
                  <a:close/>
                </a:path>
              </a:pathLst>
            </a:custGeom>
            <a:solidFill>
              <a:srgbClr val="000F28"/>
            </a:solidFill>
            <a:ln w="9525">
              <a:noFill/>
              <a:round/>
              <a:headEnd/>
              <a:tailEnd/>
            </a:ln>
          </p:spPr>
          <p:txBody>
            <a:bodyPr/>
            <a:lstStyle/>
            <a:p>
              <a:endParaRPr lang="en-US"/>
            </a:p>
          </p:txBody>
        </p:sp>
        <p:sp>
          <p:nvSpPr>
            <p:cNvPr id="7280" name="Freeform 27"/>
            <p:cNvSpPr>
              <a:spLocks/>
            </p:cNvSpPr>
            <p:nvPr/>
          </p:nvSpPr>
          <p:spPr bwMode="auto">
            <a:xfrm>
              <a:off x="3891" y="1848"/>
              <a:ext cx="547" cy="122"/>
            </a:xfrm>
            <a:custGeom>
              <a:avLst/>
              <a:gdLst>
                <a:gd name="T0" fmla="*/ 1 w 1092"/>
                <a:gd name="T1" fmla="*/ 0 h 245"/>
                <a:gd name="T2" fmla="*/ 0 w 1092"/>
                <a:gd name="T3" fmla="*/ 0 h 245"/>
                <a:gd name="T4" fmla="*/ 1 w 1092"/>
                <a:gd name="T5" fmla="*/ 0 h 245"/>
                <a:gd name="T6" fmla="*/ 1 w 1092"/>
                <a:gd name="T7" fmla="*/ 0 h 245"/>
                <a:gd name="T8" fmla="*/ 1 w 1092"/>
                <a:gd name="T9" fmla="*/ 0 h 245"/>
                <a:gd name="T10" fmla="*/ 1 w 1092"/>
                <a:gd name="T11" fmla="*/ 0 h 245"/>
                <a:gd name="T12" fmla="*/ 1 w 1092"/>
                <a:gd name="T13" fmla="*/ 0 h 245"/>
                <a:gd name="T14" fmla="*/ 1 w 1092"/>
                <a:gd name="T15" fmla="*/ 0 h 245"/>
                <a:gd name="T16" fmla="*/ 1 w 1092"/>
                <a:gd name="T17" fmla="*/ 0 h 245"/>
                <a:gd name="T18" fmla="*/ 1 w 1092"/>
                <a:gd name="T19" fmla="*/ 0 h 245"/>
                <a:gd name="T20" fmla="*/ 1 w 1092"/>
                <a:gd name="T21" fmla="*/ 0 h 245"/>
                <a:gd name="T22" fmla="*/ 1 w 1092"/>
                <a:gd name="T23" fmla="*/ 0 h 245"/>
                <a:gd name="T24" fmla="*/ 1 w 1092"/>
                <a:gd name="T25" fmla="*/ 0 h 245"/>
                <a:gd name="T26" fmla="*/ 1 w 1092"/>
                <a:gd name="T27" fmla="*/ 0 h 245"/>
                <a:gd name="T28" fmla="*/ 1 w 1092"/>
                <a:gd name="T29" fmla="*/ 0 h 245"/>
                <a:gd name="T30" fmla="*/ 1 w 1092"/>
                <a:gd name="T31" fmla="*/ 0 h 245"/>
                <a:gd name="T32" fmla="*/ 1 w 1092"/>
                <a:gd name="T33" fmla="*/ 0 h 245"/>
                <a:gd name="T34" fmla="*/ 1 w 1092"/>
                <a:gd name="T35" fmla="*/ 0 h 245"/>
                <a:gd name="T36" fmla="*/ 1 w 1092"/>
                <a:gd name="T37" fmla="*/ 0 h 245"/>
                <a:gd name="T38" fmla="*/ 1 w 1092"/>
                <a:gd name="T39" fmla="*/ 0 h 245"/>
                <a:gd name="T40" fmla="*/ 1 w 1092"/>
                <a:gd name="T41" fmla="*/ 0 h 245"/>
                <a:gd name="T42" fmla="*/ 1 w 1092"/>
                <a:gd name="T43" fmla="*/ 0 h 245"/>
                <a:gd name="T44" fmla="*/ 1 w 1092"/>
                <a:gd name="T45" fmla="*/ 0 h 245"/>
                <a:gd name="T46" fmla="*/ 1 w 1092"/>
                <a:gd name="T47" fmla="*/ 0 h 245"/>
                <a:gd name="T48" fmla="*/ 1 w 1092"/>
                <a:gd name="T49" fmla="*/ 0 h 245"/>
                <a:gd name="T50" fmla="*/ 1 w 1092"/>
                <a:gd name="T51" fmla="*/ 0 h 245"/>
                <a:gd name="T52" fmla="*/ 1 w 1092"/>
                <a:gd name="T53" fmla="*/ 0 h 245"/>
                <a:gd name="T54" fmla="*/ 1 w 1092"/>
                <a:gd name="T55" fmla="*/ 0 h 245"/>
                <a:gd name="T56" fmla="*/ 1 w 1092"/>
                <a:gd name="T57" fmla="*/ 0 h 245"/>
                <a:gd name="T58" fmla="*/ 1 w 1092"/>
                <a:gd name="T59" fmla="*/ 0 h 245"/>
                <a:gd name="T60" fmla="*/ 1 w 1092"/>
                <a:gd name="T61" fmla="*/ 0 h 245"/>
                <a:gd name="T62" fmla="*/ 1 w 1092"/>
                <a:gd name="T63" fmla="*/ 0 h 245"/>
                <a:gd name="T64" fmla="*/ 1 w 1092"/>
                <a:gd name="T65" fmla="*/ 0 h 245"/>
                <a:gd name="T66" fmla="*/ 1 w 1092"/>
                <a:gd name="T67" fmla="*/ 0 h 245"/>
                <a:gd name="T68" fmla="*/ 1 w 1092"/>
                <a:gd name="T69" fmla="*/ 0 h 2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92"/>
                <a:gd name="T106" fmla="*/ 0 h 245"/>
                <a:gd name="T107" fmla="*/ 1092 w 1092"/>
                <a:gd name="T108" fmla="*/ 245 h 2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92" h="245">
                  <a:moveTo>
                    <a:pt x="94" y="138"/>
                  </a:moveTo>
                  <a:lnTo>
                    <a:pt x="0" y="193"/>
                  </a:lnTo>
                  <a:lnTo>
                    <a:pt x="2" y="198"/>
                  </a:lnTo>
                  <a:lnTo>
                    <a:pt x="3" y="202"/>
                  </a:lnTo>
                  <a:lnTo>
                    <a:pt x="5" y="205"/>
                  </a:lnTo>
                  <a:lnTo>
                    <a:pt x="5" y="208"/>
                  </a:lnTo>
                  <a:lnTo>
                    <a:pt x="6" y="212"/>
                  </a:lnTo>
                  <a:lnTo>
                    <a:pt x="8" y="215"/>
                  </a:lnTo>
                  <a:lnTo>
                    <a:pt x="10" y="218"/>
                  </a:lnTo>
                  <a:lnTo>
                    <a:pt x="16" y="221"/>
                  </a:lnTo>
                  <a:lnTo>
                    <a:pt x="23" y="223"/>
                  </a:lnTo>
                  <a:lnTo>
                    <a:pt x="32" y="227"/>
                  </a:lnTo>
                  <a:lnTo>
                    <a:pt x="46" y="229"/>
                  </a:lnTo>
                  <a:lnTo>
                    <a:pt x="62" y="233"/>
                  </a:lnTo>
                  <a:lnTo>
                    <a:pt x="83" y="235"/>
                  </a:lnTo>
                  <a:lnTo>
                    <a:pt x="108" y="238"/>
                  </a:lnTo>
                  <a:lnTo>
                    <a:pt x="139" y="242"/>
                  </a:lnTo>
                  <a:lnTo>
                    <a:pt x="175" y="245"/>
                  </a:lnTo>
                  <a:lnTo>
                    <a:pt x="219" y="228"/>
                  </a:lnTo>
                  <a:lnTo>
                    <a:pt x="418" y="207"/>
                  </a:lnTo>
                  <a:lnTo>
                    <a:pt x="1092" y="65"/>
                  </a:lnTo>
                  <a:lnTo>
                    <a:pt x="1074" y="38"/>
                  </a:lnTo>
                  <a:lnTo>
                    <a:pt x="986" y="0"/>
                  </a:lnTo>
                  <a:lnTo>
                    <a:pt x="338" y="121"/>
                  </a:lnTo>
                  <a:lnTo>
                    <a:pt x="233" y="149"/>
                  </a:lnTo>
                  <a:lnTo>
                    <a:pt x="189" y="165"/>
                  </a:lnTo>
                  <a:lnTo>
                    <a:pt x="168" y="165"/>
                  </a:lnTo>
                  <a:lnTo>
                    <a:pt x="149" y="166"/>
                  </a:lnTo>
                  <a:lnTo>
                    <a:pt x="134" y="167"/>
                  </a:lnTo>
                  <a:lnTo>
                    <a:pt x="121" y="167"/>
                  </a:lnTo>
                  <a:lnTo>
                    <a:pt x="112" y="165"/>
                  </a:lnTo>
                  <a:lnTo>
                    <a:pt x="107" y="158"/>
                  </a:lnTo>
                  <a:lnTo>
                    <a:pt x="106" y="145"/>
                  </a:lnTo>
                  <a:lnTo>
                    <a:pt x="109" y="127"/>
                  </a:lnTo>
                  <a:lnTo>
                    <a:pt x="94" y="138"/>
                  </a:lnTo>
                  <a:close/>
                </a:path>
              </a:pathLst>
            </a:custGeom>
            <a:solidFill>
              <a:srgbClr val="FF2830"/>
            </a:solidFill>
            <a:ln w="9525">
              <a:noFill/>
              <a:round/>
              <a:headEnd/>
              <a:tailEnd/>
            </a:ln>
          </p:spPr>
          <p:txBody>
            <a:bodyPr/>
            <a:lstStyle/>
            <a:p>
              <a:endParaRPr lang="en-US"/>
            </a:p>
          </p:txBody>
        </p:sp>
        <p:sp>
          <p:nvSpPr>
            <p:cNvPr id="7281" name="Freeform 28"/>
            <p:cNvSpPr>
              <a:spLocks/>
            </p:cNvSpPr>
            <p:nvPr/>
          </p:nvSpPr>
          <p:spPr bwMode="auto">
            <a:xfrm>
              <a:off x="3824" y="1983"/>
              <a:ext cx="246" cy="73"/>
            </a:xfrm>
            <a:custGeom>
              <a:avLst/>
              <a:gdLst>
                <a:gd name="T0" fmla="*/ 0 w 491"/>
                <a:gd name="T1" fmla="*/ 1 h 146"/>
                <a:gd name="T2" fmla="*/ 1 w 491"/>
                <a:gd name="T3" fmla="*/ 1 h 146"/>
                <a:gd name="T4" fmla="*/ 1 w 491"/>
                <a:gd name="T5" fmla="*/ 1 h 146"/>
                <a:gd name="T6" fmla="*/ 1 w 491"/>
                <a:gd name="T7" fmla="*/ 1 h 146"/>
                <a:gd name="T8" fmla="*/ 1 w 491"/>
                <a:gd name="T9" fmla="*/ 1 h 146"/>
                <a:gd name="T10" fmla="*/ 1 w 491"/>
                <a:gd name="T11" fmla="*/ 1 h 146"/>
                <a:gd name="T12" fmla="*/ 1 w 491"/>
                <a:gd name="T13" fmla="*/ 1 h 146"/>
                <a:gd name="T14" fmla="*/ 1 w 491"/>
                <a:gd name="T15" fmla="*/ 1 h 146"/>
                <a:gd name="T16" fmla="*/ 1 w 491"/>
                <a:gd name="T17" fmla="*/ 1 h 146"/>
                <a:gd name="T18" fmla="*/ 1 w 491"/>
                <a:gd name="T19" fmla="*/ 1 h 146"/>
                <a:gd name="T20" fmla="*/ 1 w 491"/>
                <a:gd name="T21" fmla="*/ 1 h 146"/>
                <a:gd name="T22" fmla="*/ 1 w 491"/>
                <a:gd name="T23" fmla="*/ 1 h 146"/>
                <a:gd name="T24" fmla="*/ 1 w 491"/>
                <a:gd name="T25" fmla="*/ 1 h 146"/>
                <a:gd name="T26" fmla="*/ 1 w 491"/>
                <a:gd name="T27" fmla="*/ 1 h 146"/>
                <a:gd name="T28" fmla="*/ 1 w 491"/>
                <a:gd name="T29" fmla="*/ 1 h 146"/>
                <a:gd name="T30" fmla="*/ 1 w 491"/>
                <a:gd name="T31" fmla="*/ 1 h 146"/>
                <a:gd name="T32" fmla="*/ 1 w 491"/>
                <a:gd name="T33" fmla="*/ 1 h 146"/>
                <a:gd name="T34" fmla="*/ 1 w 491"/>
                <a:gd name="T35" fmla="*/ 0 h 146"/>
                <a:gd name="T36" fmla="*/ 1 w 491"/>
                <a:gd name="T37" fmla="*/ 1 h 146"/>
                <a:gd name="T38" fmla="*/ 1 w 491"/>
                <a:gd name="T39" fmla="*/ 1 h 146"/>
                <a:gd name="T40" fmla="*/ 1 w 491"/>
                <a:gd name="T41" fmla="*/ 1 h 146"/>
                <a:gd name="T42" fmla="*/ 1 w 491"/>
                <a:gd name="T43" fmla="*/ 1 h 146"/>
                <a:gd name="T44" fmla="*/ 1 w 491"/>
                <a:gd name="T45" fmla="*/ 1 h 146"/>
                <a:gd name="T46" fmla="*/ 1 w 491"/>
                <a:gd name="T47" fmla="*/ 1 h 146"/>
                <a:gd name="T48" fmla="*/ 1 w 491"/>
                <a:gd name="T49" fmla="*/ 1 h 146"/>
                <a:gd name="T50" fmla="*/ 1 w 491"/>
                <a:gd name="T51" fmla="*/ 1 h 146"/>
                <a:gd name="T52" fmla="*/ 1 w 491"/>
                <a:gd name="T53" fmla="*/ 1 h 146"/>
                <a:gd name="T54" fmla="*/ 1 w 491"/>
                <a:gd name="T55" fmla="*/ 1 h 146"/>
                <a:gd name="T56" fmla="*/ 0 w 491"/>
                <a:gd name="T57" fmla="*/ 1 h 1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1"/>
                <a:gd name="T88" fmla="*/ 0 h 146"/>
                <a:gd name="T89" fmla="*/ 491 w 491"/>
                <a:gd name="T90" fmla="*/ 146 h 1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1" h="146">
                  <a:moveTo>
                    <a:pt x="0" y="146"/>
                  </a:moveTo>
                  <a:lnTo>
                    <a:pt x="84" y="99"/>
                  </a:lnTo>
                  <a:lnTo>
                    <a:pt x="103" y="86"/>
                  </a:lnTo>
                  <a:lnTo>
                    <a:pt x="120" y="76"/>
                  </a:lnTo>
                  <a:lnTo>
                    <a:pt x="137" y="66"/>
                  </a:lnTo>
                  <a:lnTo>
                    <a:pt x="155" y="58"/>
                  </a:lnTo>
                  <a:lnTo>
                    <a:pt x="171" y="51"/>
                  </a:lnTo>
                  <a:lnTo>
                    <a:pt x="188" y="44"/>
                  </a:lnTo>
                  <a:lnTo>
                    <a:pt x="205" y="40"/>
                  </a:lnTo>
                  <a:lnTo>
                    <a:pt x="223" y="35"/>
                  </a:lnTo>
                  <a:lnTo>
                    <a:pt x="240" y="31"/>
                  </a:lnTo>
                  <a:lnTo>
                    <a:pt x="257" y="26"/>
                  </a:lnTo>
                  <a:lnTo>
                    <a:pt x="274" y="23"/>
                  </a:lnTo>
                  <a:lnTo>
                    <a:pt x="293" y="19"/>
                  </a:lnTo>
                  <a:lnTo>
                    <a:pt x="311" y="15"/>
                  </a:lnTo>
                  <a:lnTo>
                    <a:pt x="331" y="10"/>
                  </a:lnTo>
                  <a:lnTo>
                    <a:pt x="350" y="5"/>
                  </a:lnTo>
                  <a:lnTo>
                    <a:pt x="371" y="0"/>
                  </a:lnTo>
                  <a:lnTo>
                    <a:pt x="430" y="3"/>
                  </a:lnTo>
                  <a:lnTo>
                    <a:pt x="491" y="2"/>
                  </a:lnTo>
                  <a:lnTo>
                    <a:pt x="386" y="80"/>
                  </a:lnTo>
                  <a:lnTo>
                    <a:pt x="310" y="62"/>
                  </a:lnTo>
                  <a:lnTo>
                    <a:pt x="292" y="72"/>
                  </a:lnTo>
                  <a:lnTo>
                    <a:pt x="310" y="95"/>
                  </a:lnTo>
                  <a:lnTo>
                    <a:pt x="241" y="77"/>
                  </a:lnTo>
                  <a:lnTo>
                    <a:pt x="194" y="99"/>
                  </a:lnTo>
                  <a:lnTo>
                    <a:pt x="157" y="108"/>
                  </a:lnTo>
                  <a:lnTo>
                    <a:pt x="81" y="117"/>
                  </a:lnTo>
                  <a:lnTo>
                    <a:pt x="0" y="146"/>
                  </a:lnTo>
                  <a:close/>
                </a:path>
              </a:pathLst>
            </a:custGeom>
            <a:solidFill>
              <a:srgbClr val="998449"/>
            </a:solidFill>
            <a:ln w="9525">
              <a:noFill/>
              <a:round/>
              <a:headEnd/>
              <a:tailEnd/>
            </a:ln>
          </p:spPr>
          <p:txBody>
            <a:bodyPr/>
            <a:lstStyle/>
            <a:p>
              <a:endParaRPr lang="en-US"/>
            </a:p>
          </p:txBody>
        </p:sp>
        <p:sp>
          <p:nvSpPr>
            <p:cNvPr id="7282" name="Freeform 29"/>
            <p:cNvSpPr>
              <a:spLocks/>
            </p:cNvSpPr>
            <p:nvPr/>
          </p:nvSpPr>
          <p:spPr bwMode="auto">
            <a:xfrm>
              <a:off x="3942" y="1786"/>
              <a:ext cx="372" cy="151"/>
            </a:xfrm>
            <a:custGeom>
              <a:avLst/>
              <a:gdLst>
                <a:gd name="T0" fmla="*/ 0 w 745"/>
                <a:gd name="T1" fmla="*/ 1 h 301"/>
                <a:gd name="T2" fmla="*/ 0 w 745"/>
                <a:gd name="T3" fmla="*/ 1 h 301"/>
                <a:gd name="T4" fmla="*/ 0 w 745"/>
                <a:gd name="T5" fmla="*/ 1 h 301"/>
                <a:gd name="T6" fmla="*/ 0 w 745"/>
                <a:gd name="T7" fmla="*/ 1 h 301"/>
                <a:gd name="T8" fmla="*/ 0 w 745"/>
                <a:gd name="T9" fmla="*/ 1 h 301"/>
                <a:gd name="T10" fmla="*/ 0 w 745"/>
                <a:gd name="T11" fmla="*/ 1 h 301"/>
                <a:gd name="T12" fmla="*/ 0 w 745"/>
                <a:gd name="T13" fmla="*/ 1 h 301"/>
                <a:gd name="T14" fmla="*/ 0 w 745"/>
                <a:gd name="T15" fmla="*/ 1 h 301"/>
                <a:gd name="T16" fmla="*/ 0 w 745"/>
                <a:gd name="T17" fmla="*/ 1 h 301"/>
                <a:gd name="T18" fmla="*/ 0 w 745"/>
                <a:gd name="T19" fmla="*/ 1 h 301"/>
                <a:gd name="T20" fmla="*/ 0 w 745"/>
                <a:gd name="T21" fmla="*/ 1 h 301"/>
                <a:gd name="T22" fmla="*/ 0 w 745"/>
                <a:gd name="T23" fmla="*/ 1 h 301"/>
                <a:gd name="T24" fmla="*/ 0 w 745"/>
                <a:gd name="T25" fmla="*/ 1 h 301"/>
                <a:gd name="T26" fmla="*/ 0 w 745"/>
                <a:gd name="T27" fmla="*/ 1 h 301"/>
                <a:gd name="T28" fmla="*/ 0 w 745"/>
                <a:gd name="T29" fmla="*/ 1 h 301"/>
                <a:gd name="T30" fmla="*/ 0 w 745"/>
                <a:gd name="T31" fmla="*/ 1 h 301"/>
                <a:gd name="T32" fmla="*/ 0 w 745"/>
                <a:gd name="T33" fmla="*/ 1 h 301"/>
                <a:gd name="T34" fmla="*/ 0 w 745"/>
                <a:gd name="T35" fmla="*/ 1 h 301"/>
                <a:gd name="T36" fmla="*/ 0 w 745"/>
                <a:gd name="T37" fmla="*/ 1 h 301"/>
                <a:gd name="T38" fmla="*/ 0 w 745"/>
                <a:gd name="T39" fmla="*/ 1 h 301"/>
                <a:gd name="T40" fmla="*/ 0 w 745"/>
                <a:gd name="T41" fmla="*/ 1 h 301"/>
                <a:gd name="T42" fmla="*/ 0 w 745"/>
                <a:gd name="T43" fmla="*/ 1 h 301"/>
                <a:gd name="T44" fmla="*/ 0 w 745"/>
                <a:gd name="T45" fmla="*/ 1 h 301"/>
                <a:gd name="T46" fmla="*/ 0 w 745"/>
                <a:gd name="T47" fmla="*/ 1 h 301"/>
                <a:gd name="T48" fmla="*/ 0 w 745"/>
                <a:gd name="T49" fmla="*/ 1 h 301"/>
                <a:gd name="T50" fmla="*/ 0 w 745"/>
                <a:gd name="T51" fmla="*/ 1 h 301"/>
                <a:gd name="T52" fmla="*/ 0 w 745"/>
                <a:gd name="T53" fmla="*/ 1 h 301"/>
                <a:gd name="T54" fmla="*/ 0 w 745"/>
                <a:gd name="T55" fmla="*/ 1 h 301"/>
                <a:gd name="T56" fmla="*/ 0 w 745"/>
                <a:gd name="T57" fmla="*/ 1 h 301"/>
                <a:gd name="T58" fmla="*/ 0 w 745"/>
                <a:gd name="T59" fmla="*/ 1 h 301"/>
                <a:gd name="T60" fmla="*/ 0 w 745"/>
                <a:gd name="T61" fmla="*/ 1 h 301"/>
                <a:gd name="T62" fmla="*/ 0 w 745"/>
                <a:gd name="T63" fmla="*/ 1 h 301"/>
                <a:gd name="T64" fmla="*/ 0 w 745"/>
                <a:gd name="T65" fmla="*/ 1 h 301"/>
                <a:gd name="T66" fmla="*/ 0 w 745"/>
                <a:gd name="T67" fmla="*/ 1 h 301"/>
                <a:gd name="T68" fmla="*/ 0 w 745"/>
                <a:gd name="T69" fmla="*/ 1 h 301"/>
                <a:gd name="T70" fmla="*/ 0 w 745"/>
                <a:gd name="T71" fmla="*/ 1 h 301"/>
                <a:gd name="T72" fmla="*/ 0 w 745"/>
                <a:gd name="T73" fmla="*/ 1 h 301"/>
                <a:gd name="T74" fmla="*/ 0 w 745"/>
                <a:gd name="T75" fmla="*/ 1 h 301"/>
                <a:gd name="T76" fmla="*/ 0 w 745"/>
                <a:gd name="T77" fmla="*/ 1 h 301"/>
                <a:gd name="T78" fmla="*/ 0 w 745"/>
                <a:gd name="T79" fmla="*/ 1 h 301"/>
                <a:gd name="T80" fmla="*/ 0 w 745"/>
                <a:gd name="T81" fmla="*/ 1 h 301"/>
                <a:gd name="T82" fmla="*/ 0 w 745"/>
                <a:gd name="T83" fmla="*/ 1 h 301"/>
                <a:gd name="T84" fmla="*/ 0 w 745"/>
                <a:gd name="T85" fmla="*/ 1 h 301"/>
                <a:gd name="T86" fmla="*/ 0 w 745"/>
                <a:gd name="T87" fmla="*/ 0 h 301"/>
                <a:gd name="T88" fmla="*/ 0 w 745"/>
                <a:gd name="T89" fmla="*/ 1 h 301"/>
                <a:gd name="T90" fmla="*/ 0 w 745"/>
                <a:gd name="T91" fmla="*/ 1 h 301"/>
                <a:gd name="T92" fmla="*/ 0 w 745"/>
                <a:gd name="T93" fmla="*/ 1 h 301"/>
                <a:gd name="T94" fmla="*/ 0 w 745"/>
                <a:gd name="T95" fmla="*/ 1 h 301"/>
                <a:gd name="T96" fmla="*/ 0 w 745"/>
                <a:gd name="T97" fmla="*/ 1 h 301"/>
                <a:gd name="T98" fmla="*/ 0 w 745"/>
                <a:gd name="T99" fmla="*/ 1 h 301"/>
                <a:gd name="T100" fmla="*/ 0 w 745"/>
                <a:gd name="T101" fmla="*/ 1 h 301"/>
                <a:gd name="T102" fmla="*/ 0 w 745"/>
                <a:gd name="T103" fmla="*/ 1 h 301"/>
                <a:gd name="T104" fmla="*/ 0 w 745"/>
                <a:gd name="T105" fmla="*/ 1 h 301"/>
                <a:gd name="T106" fmla="*/ 0 w 745"/>
                <a:gd name="T107" fmla="*/ 1 h 301"/>
                <a:gd name="T108" fmla="*/ 0 w 745"/>
                <a:gd name="T109" fmla="*/ 1 h 301"/>
                <a:gd name="T110" fmla="*/ 0 w 745"/>
                <a:gd name="T111" fmla="*/ 1 h 301"/>
                <a:gd name="T112" fmla="*/ 0 w 745"/>
                <a:gd name="T113" fmla="*/ 1 h 301"/>
                <a:gd name="T114" fmla="*/ 0 w 745"/>
                <a:gd name="T115" fmla="*/ 1 h 301"/>
                <a:gd name="T116" fmla="*/ 0 w 745"/>
                <a:gd name="T117" fmla="*/ 1 h 301"/>
                <a:gd name="T118" fmla="*/ 0 w 745"/>
                <a:gd name="T119" fmla="*/ 1 h 301"/>
                <a:gd name="T120" fmla="*/ 0 w 745"/>
                <a:gd name="T121" fmla="*/ 1 h 301"/>
                <a:gd name="T122" fmla="*/ 0 w 745"/>
                <a:gd name="T123" fmla="*/ 1 h 301"/>
                <a:gd name="T124" fmla="*/ 0 w 745"/>
                <a:gd name="T125" fmla="*/ 1 h 3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5"/>
                <a:gd name="T190" fmla="*/ 0 h 301"/>
                <a:gd name="T191" fmla="*/ 745 w 745"/>
                <a:gd name="T192" fmla="*/ 301 h 30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5" h="301">
                  <a:moveTo>
                    <a:pt x="220" y="59"/>
                  </a:moveTo>
                  <a:lnTo>
                    <a:pt x="183" y="114"/>
                  </a:lnTo>
                  <a:lnTo>
                    <a:pt x="165" y="130"/>
                  </a:lnTo>
                  <a:lnTo>
                    <a:pt x="149" y="146"/>
                  </a:lnTo>
                  <a:lnTo>
                    <a:pt x="133" y="160"/>
                  </a:lnTo>
                  <a:lnTo>
                    <a:pt x="117" y="174"/>
                  </a:lnTo>
                  <a:lnTo>
                    <a:pt x="99" y="188"/>
                  </a:lnTo>
                  <a:lnTo>
                    <a:pt x="80" y="202"/>
                  </a:lnTo>
                  <a:lnTo>
                    <a:pt x="59" y="217"/>
                  </a:lnTo>
                  <a:lnTo>
                    <a:pt x="35" y="235"/>
                  </a:lnTo>
                  <a:lnTo>
                    <a:pt x="6" y="255"/>
                  </a:lnTo>
                  <a:lnTo>
                    <a:pt x="0" y="270"/>
                  </a:lnTo>
                  <a:lnTo>
                    <a:pt x="0" y="282"/>
                  </a:lnTo>
                  <a:lnTo>
                    <a:pt x="4" y="291"/>
                  </a:lnTo>
                  <a:lnTo>
                    <a:pt x="12" y="297"/>
                  </a:lnTo>
                  <a:lnTo>
                    <a:pt x="23" y="300"/>
                  </a:lnTo>
                  <a:lnTo>
                    <a:pt x="37" y="301"/>
                  </a:lnTo>
                  <a:lnTo>
                    <a:pt x="53" y="300"/>
                  </a:lnTo>
                  <a:lnTo>
                    <a:pt x="71" y="298"/>
                  </a:lnTo>
                  <a:lnTo>
                    <a:pt x="88" y="295"/>
                  </a:lnTo>
                  <a:lnTo>
                    <a:pt x="106" y="291"/>
                  </a:lnTo>
                  <a:lnTo>
                    <a:pt x="124" y="287"/>
                  </a:lnTo>
                  <a:lnTo>
                    <a:pt x="141" y="281"/>
                  </a:lnTo>
                  <a:lnTo>
                    <a:pt x="156" y="276"/>
                  </a:lnTo>
                  <a:lnTo>
                    <a:pt x="168" y="273"/>
                  </a:lnTo>
                  <a:lnTo>
                    <a:pt x="178" y="269"/>
                  </a:lnTo>
                  <a:lnTo>
                    <a:pt x="183" y="267"/>
                  </a:lnTo>
                  <a:lnTo>
                    <a:pt x="218" y="258"/>
                  </a:lnTo>
                  <a:lnTo>
                    <a:pt x="253" y="250"/>
                  </a:lnTo>
                  <a:lnTo>
                    <a:pt x="287" y="242"/>
                  </a:lnTo>
                  <a:lnTo>
                    <a:pt x="323" y="234"/>
                  </a:lnTo>
                  <a:lnTo>
                    <a:pt x="357" y="227"/>
                  </a:lnTo>
                  <a:lnTo>
                    <a:pt x="392" y="219"/>
                  </a:lnTo>
                  <a:lnTo>
                    <a:pt x="428" y="212"/>
                  </a:lnTo>
                  <a:lnTo>
                    <a:pt x="462" y="205"/>
                  </a:lnTo>
                  <a:lnTo>
                    <a:pt x="498" y="199"/>
                  </a:lnTo>
                  <a:lnTo>
                    <a:pt x="533" y="192"/>
                  </a:lnTo>
                  <a:lnTo>
                    <a:pt x="568" y="186"/>
                  </a:lnTo>
                  <a:lnTo>
                    <a:pt x="604" y="179"/>
                  </a:lnTo>
                  <a:lnTo>
                    <a:pt x="639" y="174"/>
                  </a:lnTo>
                  <a:lnTo>
                    <a:pt x="674" y="167"/>
                  </a:lnTo>
                  <a:lnTo>
                    <a:pt x="709" y="161"/>
                  </a:lnTo>
                  <a:lnTo>
                    <a:pt x="745" y="154"/>
                  </a:lnTo>
                  <a:lnTo>
                    <a:pt x="687" y="0"/>
                  </a:lnTo>
                  <a:lnTo>
                    <a:pt x="668" y="37"/>
                  </a:lnTo>
                  <a:lnTo>
                    <a:pt x="650" y="44"/>
                  </a:lnTo>
                  <a:lnTo>
                    <a:pt x="630" y="51"/>
                  </a:lnTo>
                  <a:lnTo>
                    <a:pt x="609" y="56"/>
                  </a:lnTo>
                  <a:lnTo>
                    <a:pt x="586" y="61"/>
                  </a:lnTo>
                  <a:lnTo>
                    <a:pt x="561" y="65"/>
                  </a:lnTo>
                  <a:lnTo>
                    <a:pt x="537" y="69"/>
                  </a:lnTo>
                  <a:lnTo>
                    <a:pt x="512" y="72"/>
                  </a:lnTo>
                  <a:lnTo>
                    <a:pt x="485" y="75"/>
                  </a:lnTo>
                  <a:lnTo>
                    <a:pt x="459" y="77"/>
                  </a:lnTo>
                  <a:lnTo>
                    <a:pt x="433" y="78"/>
                  </a:lnTo>
                  <a:lnTo>
                    <a:pt x="407" y="79"/>
                  </a:lnTo>
                  <a:lnTo>
                    <a:pt x="382" y="79"/>
                  </a:lnTo>
                  <a:lnTo>
                    <a:pt x="356" y="79"/>
                  </a:lnTo>
                  <a:lnTo>
                    <a:pt x="332" y="79"/>
                  </a:lnTo>
                  <a:lnTo>
                    <a:pt x="308" y="77"/>
                  </a:lnTo>
                  <a:lnTo>
                    <a:pt x="286" y="76"/>
                  </a:lnTo>
                  <a:lnTo>
                    <a:pt x="254" y="65"/>
                  </a:lnTo>
                  <a:lnTo>
                    <a:pt x="220" y="59"/>
                  </a:lnTo>
                  <a:close/>
                </a:path>
              </a:pathLst>
            </a:custGeom>
            <a:solidFill>
              <a:srgbClr val="FFD370"/>
            </a:solidFill>
            <a:ln w="9525">
              <a:noFill/>
              <a:round/>
              <a:headEnd/>
              <a:tailEnd/>
            </a:ln>
          </p:spPr>
          <p:txBody>
            <a:bodyPr/>
            <a:lstStyle/>
            <a:p>
              <a:endParaRPr lang="en-US"/>
            </a:p>
          </p:txBody>
        </p:sp>
        <p:sp>
          <p:nvSpPr>
            <p:cNvPr id="7283" name="Freeform 30"/>
            <p:cNvSpPr>
              <a:spLocks/>
            </p:cNvSpPr>
            <p:nvPr/>
          </p:nvSpPr>
          <p:spPr bwMode="auto">
            <a:xfrm>
              <a:off x="3602" y="1922"/>
              <a:ext cx="175" cy="118"/>
            </a:xfrm>
            <a:custGeom>
              <a:avLst/>
              <a:gdLst>
                <a:gd name="T0" fmla="*/ 1 w 350"/>
                <a:gd name="T1" fmla="*/ 0 h 236"/>
                <a:gd name="T2" fmla="*/ 1 w 350"/>
                <a:gd name="T3" fmla="*/ 1 h 236"/>
                <a:gd name="T4" fmla="*/ 0 w 350"/>
                <a:gd name="T5" fmla="*/ 1 h 236"/>
                <a:gd name="T6" fmla="*/ 1 w 350"/>
                <a:gd name="T7" fmla="*/ 1 h 236"/>
                <a:gd name="T8" fmla="*/ 1 w 350"/>
                <a:gd name="T9" fmla="*/ 1 h 236"/>
                <a:gd name="T10" fmla="*/ 1 w 350"/>
                <a:gd name="T11" fmla="*/ 1 h 236"/>
                <a:gd name="T12" fmla="*/ 1 w 350"/>
                <a:gd name="T13" fmla="*/ 1 h 236"/>
                <a:gd name="T14" fmla="*/ 1 w 350"/>
                <a:gd name="T15" fmla="*/ 1 h 236"/>
                <a:gd name="T16" fmla="*/ 1 w 350"/>
                <a:gd name="T17" fmla="*/ 1 h 236"/>
                <a:gd name="T18" fmla="*/ 1 w 350"/>
                <a:gd name="T19" fmla="*/ 1 h 236"/>
                <a:gd name="T20" fmla="*/ 1 w 350"/>
                <a:gd name="T21" fmla="*/ 1 h 236"/>
                <a:gd name="T22" fmla="*/ 1 w 350"/>
                <a:gd name="T23" fmla="*/ 1 h 236"/>
                <a:gd name="T24" fmla="*/ 1 w 350"/>
                <a:gd name="T25" fmla="*/ 1 h 236"/>
                <a:gd name="T26" fmla="*/ 1 w 350"/>
                <a:gd name="T27" fmla="*/ 1 h 236"/>
                <a:gd name="T28" fmla="*/ 1 w 350"/>
                <a:gd name="T29" fmla="*/ 1 h 236"/>
                <a:gd name="T30" fmla="*/ 1 w 350"/>
                <a:gd name="T31" fmla="*/ 1 h 236"/>
                <a:gd name="T32" fmla="*/ 1 w 350"/>
                <a:gd name="T33" fmla="*/ 1 h 236"/>
                <a:gd name="T34" fmla="*/ 1 w 350"/>
                <a:gd name="T35" fmla="*/ 1 h 236"/>
                <a:gd name="T36" fmla="*/ 1 w 350"/>
                <a:gd name="T37" fmla="*/ 1 h 236"/>
                <a:gd name="T38" fmla="*/ 1 w 350"/>
                <a:gd name="T39" fmla="*/ 1 h 236"/>
                <a:gd name="T40" fmla="*/ 1 w 350"/>
                <a:gd name="T41" fmla="*/ 1 h 236"/>
                <a:gd name="T42" fmla="*/ 1 w 350"/>
                <a:gd name="T43" fmla="*/ 1 h 236"/>
                <a:gd name="T44" fmla="*/ 1 w 350"/>
                <a:gd name="T45" fmla="*/ 1 h 236"/>
                <a:gd name="T46" fmla="*/ 1 w 350"/>
                <a:gd name="T47" fmla="*/ 1 h 236"/>
                <a:gd name="T48" fmla="*/ 1 w 350"/>
                <a:gd name="T49" fmla="*/ 1 h 236"/>
                <a:gd name="T50" fmla="*/ 1 w 350"/>
                <a:gd name="T51" fmla="*/ 1 h 236"/>
                <a:gd name="T52" fmla="*/ 1 w 350"/>
                <a:gd name="T53" fmla="*/ 0 h 2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0"/>
                <a:gd name="T82" fmla="*/ 0 h 236"/>
                <a:gd name="T83" fmla="*/ 350 w 350"/>
                <a:gd name="T84" fmla="*/ 236 h 2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0" h="236">
                  <a:moveTo>
                    <a:pt x="217" y="0"/>
                  </a:moveTo>
                  <a:lnTo>
                    <a:pt x="21" y="169"/>
                  </a:lnTo>
                  <a:lnTo>
                    <a:pt x="0" y="206"/>
                  </a:lnTo>
                  <a:lnTo>
                    <a:pt x="13" y="236"/>
                  </a:lnTo>
                  <a:lnTo>
                    <a:pt x="54" y="226"/>
                  </a:lnTo>
                  <a:lnTo>
                    <a:pt x="141" y="209"/>
                  </a:lnTo>
                  <a:lnTo>
                    <a:pt x="189" y="206"/>
                  </a:lnTo>
                  <a:lnTo>
                    <a:pt x="204" y="211"/>
                  </a:lnTo>
                  <a:lnTo>
                    <a:pt x="216" y="216"/>
                  </a:lnTo>
                  <a:lnTo>
                    <a:pt x="228" y="221"/>
                  </a:lnTo>
                  <a:lnTo>
                    <a:pt x="238" y="224"/>
                  </a:lnTo>
                  <a:lnTo>
                    <a:pt x="247" y="226"/>
                  </a:lnTo>
                  <a:lnTo>
                    <a:pt x="254" y="228"/>
                  </a:lnTo>
                  <a:lnTo>
                    <a:pt x="260" y="228"/>
                  </a:lnTo>
                  <a:lnTo>
                    <a:pt x="265" y="225"/>
                  </a:lnTo>
                  <a:lnTo>
                    <a:pt x="270" y="218"/>
                  </a:lnTo>
                  <a:lnTo>
                    <a:pt x="275" y="210"/>
                  </a:lnTo>
                  <a:lnTo>
                    <a:pt x="281" y="200"/>
                  </a:lnTo>
                  <a:lnTo>
                    <a:pt x="286" y="190"/>
                  </a:lnTo>
                  <a:lnTo>
                    <a:pt x="296" y="177"/>
                  </a:lnTo>
                  <a:lnTo>
                    <a:pt x="308" y="164"/>
                  </a:lnTo>
                  <a:lnTo>
                    <a:pt x="327" y="149"/>
                  </a:lnTo>
                  <a:lnTo>
                    <a:pt x="350" y="134"/>
                  </a:lnTo>
                  <a:lnTo>
                    <a:pt x="239" y="110"/>
                  </a:lnTo>
                  <a:lnTo>
                    <a:pt x="236" y="79"/>
                  </a:lnTo>
                  <a:lnTo>
                    <a:pt x="236" y="8"/>
                  </a:lnTo>
                  <a:lnTo>
                    <a:pt x="217" y="0"/>
                  </a:lnTo>
                  <a:close/>
                </a:path>
              </a:pathLst>
            </a:custGeom>
            <a:solidFill>
              <a:srgbClr val="8E211E"/>
            </a:solidFill>
            <a:ln w="9525">
              <a:noFill/>
              <a:round/>
              <a:headEnd/>
              <a:tailEnd/>
            </a:ln>
          </p:spPr>
          <p:txBody>
            <a:bodyPr/>
            <a:lstStyle/>
            <a:p>
              <a:endParaRPr lang="en-US"/>
            </a:p>
          </p:txBody>
        </p:sp>
        <p:sp>
          <p:nvSpPr>
            <p:cNvPr id="7284" name="Freeform 31"/>
            <p:cNvSpPr>
              <a:spLocks/>
            </p:cNvSpPr>
            <p:nvPr/>
          </p:nvSpPr>
          <p:spPr bwMode="auto">
            <a:xfrm>
              <a:off x="3603" y="1915"/>
              <a:ext cx="114" cy="122"/>
            </a:xfrm>
            <a:custGeom>
              <a:avLst/>
              <a:gdLst>
                <a:gd name="T0" fmla="*/ 1 w 227"/>
                <a:gd name="T1" fmla="*/ 0 h 243"/>
                <a:gd name="T2" fmla="*/ 1 w 227"/>
                <a:gd name="T3" fmla="*/ 1 h 243"/>
                <a:gd name="T4" fmla="*/ 1 w 227"/>
                <a:gd name="T5" fmla="*/ 1 h 243"/>
                <a:gd name="T6" fmla="*/ 1 w 227"/>
                <a:gd name="T7" fmla="*/ 1 h 243"/>
                <a:gd name="T8" fmla="*/ 1 w 227"/>
                <a:gd name="T9" fmla="*/ 1 h 243"/>
                <a:gd name="T10" fmla="*/ 1 w 227"/>
                <a:gd name="T11" fmla="*/ 1 h 243"/>
                <a:gd name="T12" fmla="*/ 1 w 227"/>
                <a:gd name="T13" fmla="*/ 1 h 243"/>
                <a:gd name="T14" fmla="*/ 1 w 227"/>
                <a:gd name="T15" fmla="*/ 1 h 243"/>
                <a:gd name="T16" fmla="*/ 1 w 227"/>
                <a:gd name="T17" fmla="*/ 1 h 243"/>
                <a:gd name="T18" fmla="*/ 1 w 227"/>
                <a:gd name="T19" fmla="*/ 1 h 243"/>
                <a:gd name="T20" fmla="*/ 0 w 227"/>
                <a:gd name="T21" fmla="*/ 1 h 243"/>
                <a:gd name="T22" fmla="*/ 1 w 227"/>
                <a:gd name="T23" fmla="*/ 1 h 243"/>
                <a:gd name="T24" fmla="*/ 1 w 227"/>
                <a:gd name="T25" fmla="*/ 1 h 243"/>
                <a:gd name="T26" fmla="*/ 1 w 227"/>
                <a:gd name="T27" fmla="*/ 0 h 2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7"/>
                <a:gd name="T43" fmla="*/ 0 h 243"/>
                <a:gd name="T44" fmla="*/ 227 w 227"/>
                <a:gd name="T45" fmla="*/ 243 h 2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7" h="243">
                  <a:moveTo>
                    <a:pt x="193" y="0"/>
                  </a:moveTo>
                  <a:lnTo>
                    <a:pt x="227" y="16"/>
                  </a:lnTo>
                  <a:lnTo>
                    <a:pt x="128" y="98"/>
                  </a:lnTo>
                  <a:lnTo>
                    <a:pt x="62" y="156"/>
                  </a:lnTo>
                  <a:lnTo>
                    <a:pt x="23" y="200"/>
                  </a:lnTo>
                  <a:lnTo>
                    <a:pt x="22" y="213"/>
                  </a:lnTo>
                  <a:lnTo>
                    <a:pt x="22" y="223"/>
                  </a:lnTo>
                  <a:lnTo>
                    <a:pt x="23" y="232"/>
                  </a:lnTo>
                  <a:lnTo>
                    <a:pt x="26" y="243"/>
                  </a:lnTo>
                  <a:lnTo>
                    <a:pt x="8" y="229"/>
                  </a:lnTo>
                  <a:lnTo>
                    <a:pt x="0" y="217"/>
                  </a:lnTo>
                  <a:lnTo>
                    <a:pt x="1" y="203"/>
                  </a:lnTo>
                  <a:lnTo>
                    <a:pt x="11" y="182"/>
                  </a:lnTo>
                  <a:lnTo>
                    <a:pt x="193" y="0"/>
                  </a:lnTo>
                  <a:close/>
                </a:path>
              </a:pathLst>
            </a:custGeom>
            <a:solidFill>
              <a:srgbClr val="FF2D44"/>
            </a:solidFill>
            <a:ln w="9525">
              <a:noFill/>
              <a:round/>
              <a:headEnd/>
              <a:tailEnd/>
            </a:ln>
          </p:spPr>
          <p:txBody>
            <a:bodyPr/>
            <a:lstStyle/>
            <a:p>
              <a:endParaRPr lang="en-US"/>
            </a:p>
          </p:txBody>
        </p:sp>
        <p:sp>
          <p:nvSpPr>
            <p:cNvPr id="7285" name="Freeform 32"/>
            <p:cNvSpPr>
              <a:spLocks/>
            </p:cNvSpPr>
            <p:nvPr/>
          </p:nvSpPr>
          <p:spPr bwMode="auto">
            <a:xfrm>
              <a:off x="3680" y="2002"/>
              <a:ext cx="66" cy="35"/>
            </a:xfrm>
            <a:custGeom>
              <a:avLst/>
              <a:gdLst>
                <a:gd name="T0" fmla="*/ 0 w 133"/>
                <a:gd name="T1" fmla="*/ 0 h 69"/>
                <a:gd name="T2" fmla="*/ 0 w 133"/>
                <a:gd name="T3" fmla="*/ 1 h 69"/>
                <a:gd name="T4" fmla="*/ 0 w 133"/>
                <a:gd name="T5" fmla="*/ 1 h 69"/>
                <a:gd name="T6" fmla="*/ 0 w 133"/>
                <a:gd name="T7" fmla="*/ 1 h 69"/>
                <a:gd name="T8" fmla="*/ 0 w 133"/>
                <a:gd name="T9" fmla="*/ 1 h 69"/>
                <a:gd name="T10" fmla="*/ 0 w 133"/>
                <a:gd name="T11" fmla="*/ 1 h 69"/>
                <a:gd name="T12" fmla="*/ 0 w 133"/>
                <a:gd name="T13" fmla="*/ 1 h 69"/>
                <a:gd name="T14" fmla="*/ 0 w 133"/>
                <a:gd name="T15" fmla="*/ 1 h 69"/>
                <a:gd name="T16" fmla="*/ 0 w 133"/>
                <a:gd name="T17" fmla="*/ 1 h 69"/>
                <a:gd name="T18" fmla="*/ 0 w 133"/>
                <a:gd name="T19" fmla="*/ 1 h 69"/>
                <a:gd name="T20" fmla="*/ 0 w 133"/>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3"/>
                <a:gd name="T34" fmla="*/ 0 h 69"/>
                <a:gd name="T35" fmla="*/ 133 w 133"/>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3" h="69">
                  <a:moveTo>
                    <a:pt x="15" y="0"/>
                  </a:moveTo>
                  <a:lnTo>
                    <a:pt x="133" y="26"/>
                  </a:lnTo>
                  <a:lnTo>
                    <a:pt x="127" y="38"/>
                  </a:lnTo>
                  <a:lnTo>
                    <a:pt x="122" y="47"/>
                  </a:lnTo>
                  <a:lnTo>
                    <a:pt x="118" y="57"/>
                  </a:lnTo>
                  <a:lnTo>
                    <a:pt x="113" y="69"/>
                  </a:lnTo>
                  <a:lnTo>
                    <a:pt x="1" y="46"/>
                  </a:lnTo>
                  <a:lnTo>
                    <a:pt x="0" y="34"/>
                  </a:lnTo>
                  <a:lnTo>
                    <a:pt x="4" y="23"/>
                  </a:lnTo>
                  <a:lnTo>
                    <a:pt x="8" y="11"/>
                  </a:lnTo>
                  <a:lnTo>
                    <a:pt x="15" y="0"/>
                  </a:lnTo>
                  <a:close/>
                </a:path>
              </a:pathLst>
            </a:custGeom>
            <a:solidFill>
              <a:srgbClr val="FF2830"/>
            </a:solidFill>
            <a:ln w="9525">
              <a:noFill/>
              <a:round/>
              <a:headEnd/>
              <a:tailEnd/>
            </a:ln>
          </p:spPr>
          <p:txBody>
            <a:bodyPr/>
            <a:lstStyle/>
            <a:p>
              <a:endParaRPr lang="en-US"/>
            </a:p>
          </p:txBody>
        </p:sp>
        <p:sp>
          <p:nvSpPr>
            <p:cNvPr id="7286" name="Freeform 33"/>
            <p:cNvSpPr>
              <a:spLocks/>
            </p:cNvSpPr>
            <p:nvPr/>
          </p:nvSpPr>
          <p:spPr bwMode="auto">
            <a:xfrm>
              <a:off x="4293" y="1761"/>
              <a:ext cx="95" cy="100"/>
            </a:xfrm>
            <a:custGeom>
              <a:avLst/>
              <a:gdLst>
                <a:gd name="T0" fmla="*/ 0 w 190"/>
                <a:gd name="T1" fmla="*/ 0 h 201"/>
                <a:gd name="T2" fmla="*/ 1 w 190"/>
                <a:gd name="T3" fmla="*/ 0 h 201"/>
                <a:gd name="T4" fmla="*/ 1 w 190"/>
                <a:gd name="T5" fmla="*/ 0 h 201"/>
                <a:gd name="T6" fmla="*/ 1 w 190"/>
                <a:gd name="T7" fmla="*/ 0 h 201"/>
                <a:gd name="T8" fmla="*/ 1 w 190"/>
                <a:gd name="T9" fmla="*/ 0 h 201"/>
                <a:gd name="T10" fmla="*/ 1 w 190"/>
                <a:gd name="T11" fmla="*/ 0 h 201"/>
                <a:gd name="T12" fmla="*/ 1 w 190"/>
                <a:gd name="T13" fmla="*/ 0 h 201"/>
                <a:gd name="T14" fmla="*/ 1 w 190"/>
                <a:gd name="T15" fmla="*/ 0 h 201"/>
                <a:gd name="T16" fmla="*/ 1 w 190"/>
                <a:gd name="T17" fmla="*/ 0 h 201"/>
                <a:gd name="T18" fmla="*/ 1 w 190"/>
                <a:gd name="T19" fmla="*/ 0 h 201"/>
                <a:gd name="T20" fmla="*/ 1 w 190"/>
                <a:gd name="T21" fmla="*/ 0 h 201"/>
                <a:gd name="T22" fmla="*/ 1 w 190"/>
                <a:gd name="T23" fmla="*/ 0 h 201"/>
                <a:gd name="T24" fmla="*/ 1 w 190"/>
                <a:gd name="T25" fmla="*/ 0 h 201"/>
                <a:gd name="T26" fmla="*/ 1 w 190"/>
                <a:gd name="T27" fmla="*/ 0 h 201"/>
                <a:gd name="T28" fmla="*/ 1 w 190"/>
                <a:gd name="T29" fmla="*/ 0 h 201"/>
                <a:gd name="T30" fmla="*/ 1 w 190"/>
                <a:gd name="T31" fmla="*/ 0 h 201"/>
                <a:gd name="T32" fmla="*/ 1 w 190"/>
                <a:gd name="T33" fmla="*/ 0 h 201"/>
                <a:gd name="T34" fmla="*/ 1 w 190"/>
                <a:gd name="T35" fmla="*/ 0 h 201"/>
                <a:gd name="T36" fmla="*/ 1 w 190"/>
                <a:gd name="T37" fmla="*/ 0 h 201"/>
                <a:gd name="T38" fmla="*/ 1 w 190"/>
                <a:gd name="T39" fmla="*/ 0 h 201"/>
                <a:gd name="T40" fmla="*/ 1 w 190"/>
                <a:gd name="T41" fmla="*/ 0 h 201"/>
                <a:gd name="T42" fmla="*/ 1 w 190"/>
                <a:gd name="T43" fmla="*/ 0 h 201"/>
                <a:gd name="T44" fmla="*/ 1 w 190"/>
                <a:gd name="T45" fmla="*/ 0 h 201"/>
                <a:gd name="T46" fmla="*/ 1 w 190"/>
                <a:gd name="T47" fmla="*/ 0 h 201"/>
                <a:gd name="T48" fmla="*/ 0 w 190"/>
                <a:gd name="T49" fmla="*/ 0 h 2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0"/>
                <a:gd name="T76" fmla="*/ 0 h 201"/>
                <a:gd name="T77" fmla="*/ 190 w 190"/>
                <a:gd name="T78" fmla="*/ 201 h 2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0" h="201">
                  <a:moveTo>
                    <a:pt x="0" y="49"/>
                  </a:moveTo>
                  <a:lnTo>
                    <a:pt x="27" y="120"/>
                  </a:lnTo>
                  <a:lnTo>
                    <a:pt x="43" y="121"/>
                  </a:lnTo>
                  <a:lnTo>
                    <a:pt x="56" y="125"/>
                  </a:lnTo>
                  <a:lnTo>
                    <a:pt x="66" y="130"/>
                  </a:lnTo>
                  <a:lnTo>
                    <a:pt x="73" y="137"/>
                  </a:lnTo>
                  <a:lnTo>
                    <a:pt x="75" y="146"/>
                  </a:lnTo>
                  <a:lnTo>
                    <a:pt x="75" y="158"/>
                  </a:lnTo>
                  <a:lnTo>
                    <a:pt x="70" y="172"/>
                  </a:lnTo>
                  <a:lnTo>
                    <a:pt x="63" y="187"/>
                  </a:lnTo>
                  <a:lnTo>
                    <a:pt x="63" y="201"/>
                  </a:lnTo>
                  <a:lnTo>
                    <a:pt x="190" y="184"/>
                  </a:lnTo>
                  <a:lnTo>
                    <a:pt x="166" y="152"/>
                  </a:lnTo>
                  <a:lnTo>
                    <a:pt x="127" y="14"/>
                  </a:lnTo>
                  <a:lnTo>
                    <a:pt x="111" y="2"/>
                  </a:lnTo>
                  <a:lnTo>
                    <a:pt x="74" y="0"/>
                  </a:lnTo>
                  <a:lnTo>
                    <a:pt x="42" y="2"/>
                  </a:lnTo>
                  <a:lnTo>
                    <a:pt x="39" y="15"/>
                  </a:lnTo>
                  <a:lnTo>
                    <a:pt x="37" y="24"/>
                  </a:lnTo>
                  <a:lnTo>
                    <a:pt x="33" y="29"/>
                  </a:lnTo>
                  <a:lnTo>
                    <a:pt x="30" y="32"/>
                  </a:lnTo>
                  <a:lnTo>
                    <a:pt x="24" y="35"/>
                  </a:lnTo>
                  <a:lnTo>
                    <a:pt x="18" y="37"/>
                  </a:lnTo>
                  <a:lnTo>
                    <a:pt x="10" y="42"/>
                  </a:lnTo>
                  <a:lnTo>
                    <a:pt x="0" y="49"/>
                  </a:lnTo>
                  <a:close/>
                </a:path>
              </a:pathLst>
            </a:custGeom>
            <a:solidFill>
              <a:srgbClr val="FFD370"/>
            </a:solidFill>
            <a:ln w="9525">
              <a:noFill/>
              <a:round/>
              <a:headEnd/>
              <a:tailEnd/>
            </a:ln>
          </p:spPr>
          <p:txBody>
            <a:bodyPr/>
            <a:lstStyle/>
            <a:p>
              <a:endParaRPr lang="en-US"/>
            </a:p>
          </p:txBody>
        </p:sp>
        <p:sp>
          <p:nvSpPr>
            <p:cNvPr id="7287" name="Freeform 34"/>
            <p:cNvSpPr>
              <a:spLocks/>
            </p:cNvSpPr>
            <p:nvPr/>
          </p:nvSpPr>
          <p:spPr bwMode="auto">
            <a:xfrm>
              <a:off x="4280" y="1936"/>
              <a:ext cx="124" cy="72"/>
            </a:xfrm>
            <a:custGeom>
              <a:avLst/>
              <a:gdLst>
                <a:gd name="T0" fmla="*/ 1 w 247"/>
                <a:gd name="T1" fmla="*/ 1 h 143"/>
                <a:gd name="T2" fmla="*/ 1 w 247"/>
                <a:gd name="T3" fmla="*/ 1 h 143"/>
                <a:gd name="T4" fmla="*/ 1 w 247"/>
                <a:gd name="T5" fmla="*/ 1 h 143"/>
                <a:gd name="T6" fmla="*/ 1 w 247"/>
                <a:gd name="T7" fmla="*/ 1 h 143"/>
                <a:gd name="T8" fmla="*/ 1 w 247"/>
                <a:gd name="T9" fmla="*/ 1 h 143"/>
                <a:gd name="T10" fmla="*/ 1 w 247"/>
                <a:gd name="T11" fmla="*/ 1 h 143"/>
                <a:gd name="T12" fmla="*/ 1 w 247"/>
                <a:gd name="T13" fmla="*/ 1 h 143"/>
                <a:gd name="T14" fmla="*/ 1 w 247"/>
                <a:gd name="T15" fmla="*/ 1 h 143"/>
                <a:gd name="T16" fmla="*/ 1 w 247"/>
                <a:gd name="T17" fmla="*/ 1 h 143"/>
                <a:gd name="T18" fmla="*/ 1 w 247"/>
                <a:gd name="T19" fmla="*/ 1 h 143"/>
                <a:gd name="T20" fmla="*/ 1 w 247"/>
                <a:gd name="T21" fmla="*/ 1 h 143"/>
                <a:gd name="T22" fmla="*/ 1 w 247"/>
                <a:gd name="T23" fmla="*/ 1 h 143"/>
                <a:gd name="T24" fmla="*/ 1 w 247"/>
                <a:gd name="T25" fmla="*/ 1 h 143"/>
                <a:gd name="T26" fmla="*/ 1 w 247"/>
                <a:gd name="T27" fmla="*/ 1 h 143"/>
                <a:gd name="T28" fmla="*/ 1 w 247"/>
                <a:gd name="T29" fmla="*/ 1 h 143"/>
                <a:gd name="T30" fmla="*/ 1 w 247"/>
                <a:gd name="T31" fmla="*/ 1 h 143"/>
                <a:gd name="T32" fmla="*/ 1 w 247"/>
                <a:gd name="T33" fmla="*/ 1 h 143"/>
                <a:gd name="T34" fmla="*/ 1 w 247"/>
                <a:gd name="T35" fmla="*/ 0 h 143"/>
                <a:gd name="T36" fmla="*/ 1 w 247"/>
                <a:gd name="T37" fmla="*/ 1 h 143"/>
                <a:gd name="T38" fmla="*/ 1 w 247"/>
                <a:gd name="T39" fmla="*/ 1 h 143"/>
                <a:gd name="T40" fmla="*/ 1 w 247"/>
                <a:gd name="T41" fmla="*/ 1 h 143"/>
                <a:gd name="T42" fmla="*/ 1 w 247"/>
                <a:gd name="T43" fmla="*/ 1 h 143"/>
                <a:gd name="T44" fmla="*/ 1 w 247"/>
                <a:gd name="T45" fmla="*/ 1 h 143"/>
                <a:gd name="T46" fmla="*/ 1 w 247"/>
                <a:gd name="T47" fmla="*/ 1 h 143"/>
                <a:gd name="T48" fmla="*/ 1 w 247"/>
                <a:gd name="T49" fmla="*/ 1 h 143"/>
                <a:gd name="T50" fmla="*/ 1 w 247"/>
                <a:gd name="T51" fmla="*/ 1 h 143"/>
                <a:gd name="T52" fmla="*/ 1 w 247"/>
                <a:gd name="T53" fmla="*/ 1 h 143"/>
                <a:gd name="T54" fmla="*/ 1 w 247"/>
                <a:gd name="T55" fmla="*/ 1 h 143"/>
                <a:gd name="T56" fmla="*/ 1 w 247"/>
                <a:gd name="T57" fmla="*/ 1 h 143"/>
                <a:gd name="T58" fmla="*/ 1 w 247"/>
                <a:gd name="T59" fmla="*/ 1 h 143"/>
                <a:gd name="T60" fmla="*/ 1 w 247"/>
                <a:gd name="T61" fmla="*/ 1 h 143"/>
                <a:gd name="T62" fmla="*/ 1 w 247"/>
                <a:gd name="T63" fmla="*/ 1 h 143"/>
                <a:gd name="T64" fmla="*/ 1 w 247"/>
                <a:gd name="T65" fmla="*/ 1 h 143"/>
                <a:gd name="T66" fmla="*/ 1 w 247"/>
                <a:gd name="T67" fmla="*/ 1 h 143"/>
                <a:gd name="T68" fmla="*/ 1 w 247"/>
                <a:gd name="T69" fmla="*/ 1 h 143"/>
                <a:gd name="T70" fmla="*/ 1 w 247"/>
                <a:gd name="T71" fmla="*/ 1 h 143"/>
                <a:gd name="T72" fmla="*/ 0 w 247"/>
                <a:gd name="T73" fmla="*/ 1 h 143"/>
                <a:gd name="T74" fmla="*/ 1 w 247"/>
                <a:gd name="T75" fmla="*/ 1 h 143"/>
                <a:gd name="T76" fmla="*/ 1 w 247"/>
                <a:gd name="T77" fmla="*/ 1 h 143"/>
                <a:gd name="T78" fmla="*/ 1 w 247"/>
                <a:gd name="T79" fmla="*/ 1 h 143"/>
                <a:gd name="T80" fmla="*/ 1 w 247"/>
                <a:gd name="T81" fmla="*/ 1 h 143"/>
                <a:gd name="T82" fmla="*/ 1 w 247"/>
                <a:gd name="T83" fmla="*/ 1 h 143"/>
                <a:gd name="T84" fmla="*/ 1 w 247"/>
                <a:gd name="T85" fmla="*/ 1 h 143"/>
                <a:gd name="T86" fmla="*/ 1 w 247"/>
                <a:gd name="T87" fmla="*/ 1 h 143"/>
                <a:gd name="T88" fmla="*/ 1 w 247"/>
                <a:gd name="T89" fmla="*/ 1 h 143"/>
                <a:gd name="T90" fmla="*/ 1 w 247"/>
                <a:gd name="T91" fmla="*/ 1 h 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7"/>
                <a:gd name="T139" fmla="*/ 0 h 143"/>
                <a:gd name="T140" fmla="*/ 247 w 247"/>
                <a:gd name="T141" fmla="*/ 143 h 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7" h="143">
                  <a:moveTo>
                    <a:pt x="12" y="35"/>
                  </a:moveTo>
                  <a:lnTo>
                    <a:pt x="20" y="34"/>
                  </a:lnTo>
                  <a:lnTo>
                    <a:pt x="31" y="31"/>
                  </a:lnTo>
                  <a:lnTo>
                    <a:pt x="42" y="30"/>
                  </a:lnTo>
                  <a:lnTo>
                    <a:pt x="55" y="28"/>
                  </a:lnTo>
                  <a:lnTo>
                    <a:pt x="68" y="26"/>
                  </a:lnTo>
                  <a:lnTo>
                    <a:pt x="82" y="23"/>
                  </a:lnTo>
                  <a:lnTo>
                    <a:pt x="96" y="21"/>
                  </a:lnTo>
                  <a:lnTo>
                    <a:pt x="111" y="19"/>
                  </a:lnTo>
                  <a:lnTo>
                    <a:pt x="126" y="16"/>
                  </a:lnTo>
                  <a:lnTo>
                    <a:pt x="142" y="13"/>
                  </a:lnTo>
                  <a:lnTo>
                    <a:pt x="156" y="12"/>
                  </a:lnTo>
                  <a:lnTo>
                    <a:pt x="171" y="10"/>
                  </a:lnTo>
                  <a:lnTo>
                    <a:pt x="185" y="7"/>
                  </a:lnTo>
                  <a:lnTo>
                    <a:pt x="198" y="5"/>
                  </a:lnTo>
                  <a:lnTo>
                    <a:pt x="210" y="4"/>
                  </a:lnTo>
                  <a:lnTo>
                    <a:pt x="221" y="3"/>
                  </a:lnTo>
                  <a:lnTo>
                    <a:pt x="247" y="0"/>
                  </a:lnTo>
                  <a:lnTo>
                    <a:pt x="247" y="36"/>
                  </a:lnTo>
                  <a:lnTo>
                    <a:pt x="247" y="89"/>
                  </a:lnTo>
                  <a:lnTo>
                    <a:pt x="232" y="95"/>
                  </a:lnTo>
                  <a:lnTo>
                    <a:pt x="218" y="99"/>
                  </a:lnTo>
                  <a:lnTo>
                    <a:pt x="203" y="104"/>
                  </a:lnTo>
                  <a:lnTo>
                    <a:pt x="190" y="107"/>
                  </a:lnTo>
                  <a:lnTo>
                    <a:pt x="176" y="111"/>
                  </a:lnTo>
                  <a:lnTo>
                    <a:pt x="161" y="113"/>
                  </a:lnTo>
                  <a:lnTo>
                    <a:pt x="147" y="117"/>
                  </a:lnTo>
                  <a:lnTo>
                    <a:pt x="132" y="119"/>
                  </a:lnTo>
                  <a:lnTo>
                    <a:pt x="117" y="121"/>
                  </a:lnTo>
                  <a:lnTo>
                    <a:pt x="102" y="124"/>
                  </a:lnTo>
                  <a:lnTo>
                    <a:pt x="87" y="126"/>
                  </a:lnTo>
                  <a:lnTo>
                    <a:pt x="71" y="129"/>
                  </a:lnTo>
                  <a:lnTo>
                    <a:pt x="55" y="132"/>
                  </a:lnTo>
                  <a:lnTo>
                    <a:pt x="38" y="135"/>
                  </a:lnTo>
                  <a:lnTo>
                    <a:pt x="20" y="138"/>
                  </a:lnTo>
                  <a:lnTo>
                    <a:pt x="2" y="143"/>
                  </a:lnTo>
                  <a:lnTo>
                    <a:pt x="0" y="124"/>
                  </a:lnTo>
                  <a:lnTo>
                    <a:pt x="26" y="129"/>
                  </a:lnTo>
                  <a:lnTo>
                    <a:pt x="40" y="118"/>
                  </a:lnTo>
                  <a:lnTo>
                    <a:pt x="50" y="105"/>
                  </a:lnTo>
                  <a:lnTo>
                    <a:pt x="56" y="92"/>
                  </a:lnTo>
                  <a:lnTo>
                    <a:pt x="57" y="80"/>
                  </a:lnTo>
                  <a:lnTo>
                    <a:pt x="54" y="68"/>
                  </a:lnTo>
                  <a:lnTo>
                    <a:pt x="44" y="56"/>
                  </a:lnTo>
                  <a:lnTo>
                    <a:pt x="31" y="45"/>
                  </a:lnTo>
                  <a:lnTo>
                    <a:pt x="12" y="35"/>
                  </a:lnTo>
                  <a:close/>
                </a:path>
              </a:pathLst>
            </a:custGeom>
            <a:solidFill>
              <a:srgbClr val="D3821E"/>
            </a:solidFill>
            <a:ln w="9525">
              <a:noFill/>
              <a:round/>
              <a:headEnd/>
              <a:tailEnd/>
            </a:ln>
          </p:spPr>
          <p:txBody>
            <a:bodyPr/>
            <a:lstStyle/>
            <a:p>
              <a:endParaRPr lang="en-US"/>
            </a:p>
          </p:txBody>
        </p:sp>
        <p:sp>
          <p:nvSpPr>
            <p:cNvPr id="7288" name="Freeform 35"/>
            <p:cNvSpPr>
              <a:spLocks/>
            </p:cNvSpPr>
            <p:nvPr/>
          </p:nvSpPr>
          <p:spPr bwMode="auto">
            <a:xfrm>
              <a:off x="4277" y="1967"/>
              <a:ext cx="276" cy="62"/>
            </a:xfrm>
            <a:custGeom>
              <a:avLst/>
              <a:gdLst>
                <a:gd name="T0" fmla="*/ 1 w 552"/>
                <a:gd name="T1" fmla="*/ 1 h 123"/>
                <a:gd name="T2" fmla="*/ 1 w 552"/>
                <a:gd name="T3" fmla="*/ 1 h 123"/>
                <a:gd name="T4" fmla="*/ 1 w 552"/>
                <a:gd name="T5" fmla="*/ 1 h 123"/>
                <a:gd name="T6" fmla="*/ 1 w 552"/>
                <a:gd name="T7" fmla="*/ 1 h 123"/>
                <a:gd name="T8" fmla="*/ 1 w 552"/>
                <a:gd name="T9" fmla="*/ 1 h 123"/>
                <a:gd name="T10" fmla="*/ 1 w 552"/>
                <a:gd name="T11" fmla="*/ 1 h 123"/>
                <a:gd name="T12" fmla="*/ 1 w 552"/>
                <a:gd name="T13" fmla="*/ 1 h 123"/>
                <a:gd name="T14" fmla="*/ 1 w 552"/>
                <a:gd name="T15" fmla="*/ 1 h 123"/>
                <a:gd name="T16" fmla="*/ 1 w 552"/>
                <a:gd name="T17" fmla="*/ 1 h 123"/>
                <a:gd name="T18" fmla="*/ 1 w 552"/>
                <a:gd name="T19" fmla="*/ 1 h 123"/>
                <a:gd name="T20" fmla="*/ 1 w 552"/>
                <a:gd name="T21" fmla="*/ 1 h 123"/>
                <a:gd name="T22" fmla="*/ 1 w 552"/>
                <a:gd name="T23" fmla="*/ 1 h 123"/>
                <a:gd name="T24" fmla="*/ 1 w 552"/>
                <a:gd name="T25" fmla="*/ 1 h 123"/>
                <a:gd name="T26" fmla="*/ 1 w 552"/>
                <a:gd name="T27" fmla="*/ 1 h 123"/>
                <a:gd name="T28" fmla="*/ 1 w 552"/>
                <a:gd name="T29" fmla="*/ 1 h 123"/>
                <a:gd name="T30" fmla="*/ 1 w 552"/>
                <a:gd name="T31" fmla="*/ 1 h 123"/>
                <a:gd name="T32" fmla="*/ 1 w 552"/>
                <a:gd name="T33" fmla="*/ 1 h 123"/>
                <a:gd name="T34" fmla="*/ 1 w 552"/>
                <a:gd name="T35" fmla="*/ 1 h 123"/>
                <a:gd name="T36" fmla="*/ 1 w 552"/>
                <a:gd name="T37" fmla="*/ 0 h 123"/>
                <a:gd name="T38" fmla="*/ 1 w 552"/>
                <a:gd name="T39" fmla="*/ 1 h 123"/>
                <a:gd name="T40" fmla="*/ 1 w 552"/>
                <a:gd name="T41" fmla="*/ 1 h 123"/>
                <a:gd name="T42" fmla="*/ 1 w 552"/>
                <a:gd name="T43" fmla="*/ 1 h 123"/>
                <a:gd name="T44" fmla="*/ 1 w 552"/>
                <a:gd name="T45" fmla="*/ 1 h 123"/>
                <a:gd name="T46" fmla="*/ 1 w 552"/>
                <a:gd name="T47" fmla="*/ 1 h 123"/>
                <a:gd name="T48" fmla="*/ 1 w 552"/>
                <a:gd name="T49" fmla="*/ 1 h 123"/>
                <a:gd name="T50" fmla="*/ 1 w 552"/>
                <a:gd name="T51" fmla="*/ 1 h 123"/>
                <a:gd name="T52" fmla="*/ 1 w 552"/>
                <a:gd name="T53" fmla="*/ 1 h 123"/>
                <a:gd name="T54" fmla="*/ 1 w 552"/>
                <a:gd name="T55" fmla="*/ 1 h 123"/>
                <a:gd name="T56" fmla="*/ 1 w 552"/>
                <a:gd name="T57" fmla="*/ 1 h 123"/>
                <a:gd name="T58" fmla="*/ 1 w 552"/>
                <a:gd name="T59" fmla="*/ 1 h 123"/>
                <a:gd name="T60" fmla="*/ 1 w 552"/>
                <a:gd name="T61" fmla="*/ 1 h 123"/>
                <a:gd name="T62" fmla="*/ 1 w 552"/>
                <a:gd name="T63" fmla="*/ 1 h 123"/>
                <a:gd name="T64" fmla="*/ 1 w 552"/>
                <a:gd name="T65" fmla="*/ 1 h 123"/>
                <a:gd name="T66" fmla="*/ 1 w 552"/>
                <a:gd name="T67" fmla="*/ 1 h 123"/>
                <a:gd name="T68" fmla="*/ 1 w 552"/>
                <a:gd name="T69" fmla="*/ 1 h 123"/>
                <a:gd name="T70" fmla="*/ 1 w 552"/>
                <a:gd name="T71" fmla="*/ 1 h 123"/>
                <a:gd name="T72" fmla="*/ 0 w 552"/>
                <a:gd name="T73" fmla="*/ 1 h 123"/>
                <a:gd name="T74" fmla="*/ 0 w 552"/>
                <a:gd name="T75" fmla="*/ 1 h 123"/>
                <a:gd name="T76" fmla="*/ 1 w 552"/>
                <a:gd name="T77" fmla="*/ 1 h 12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52"/>
                <a:gd name="T118" fmla="*/ 0 h 123"/>
                <a:gd name="T119" fmla="*/ 552 w 552"/>
                <a:gd name="T120" fmla="*/ 123 h 12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52" h="123">
                  <a:moveTo>
                    <a:pt x="14" y="85"/>
                  </a:moveTo>
                  <a:lnTo>
                    <a:pt x="35" y="81"/>
                  </a:lnTo>
                  <a:lnTo>
                    <a:pt x="56" y="78"/>
                  </a:lnTo>
                  <a:lnTo>
                    <a:pt x="78" y="73"/>
                  </a:lnTo>
                  <a:lnTo>
                    <a:pt x="100" y="70"/>
                  </a:lnTo>
                  <a:lnTo>
                    <a:pt x="121" y="65"/>
                  </a:lnTo>
                  <a:lnTo>
                    <a:pt x="143" y="62"/>
                  </a:lnTo>
                  <a:lnTo>
                    <a:pt x="163" y="57"/>
                  </a:lnTo>
                  <a:lnTo>
                    <a:pt x="185" y="52"/>
                  </a:lnTo>
                  <a:lnTo>
                    <a:pt x="207" y="48"/>
                  </a:lnTo>
                  <a:lnTo>
                    <a:pt x="228" y="44"/>
                  </a:lnTo>
                  <a:lnTo>
                    <a:pt x="250" y="40"/>
                  </a:lnTo>
                  <a:lnTo>
                    <a:pt x="271" y="36"/>
                  </a:lnTo>
                  <a:lnTo>
                    <a:pt x="292" y="32"/>
                  </a:lnTo>
                  <a:lnTo>
                    <a:pt x="314" y="28"/>
                  </a:lnTo>
                  <a:lnTo>
                    <a:pt x="335" y="25"/>
                  </a:lnTo>
                  <a:lnTo>
                    <a:pt x="357" y="21"/>
                  </a:lnTo>
                  <a:lnTo>
                    <a:pt x="410" y="13"/>
                  </a:lnTo>
                  <a:lnTo>
                    <a:pt x="552" y="0"/>
                  </a:lnTo>
                  <a:lnTo>
                    <a:pt x="496" y="18"/>
                  </a:lnTo>
                  <a:lnTo>
                    <a:pt x="420" y="42"/>
                  </a:lnTo>
                  <a:lnTo>
                    <a:pt x="394" y="48"/>
                  </a:lnTo>
                  <a:lnTo>
                    <a:pt x="368" y="54"/>
                  </a:lnTo>
                  <a:lnTo>
                    <a:pt x="342" y="58"/>
                  </a:lnTo>
                  <a:lnTo>
                    <a:pt x="315" y="64"/>
                  </a:lnTo>
                  <a:lnTo>
                    <a:pt x="289" y="69"/>
                  </a:lnTo>
                  <a:lnTo>
                    <a:pt x="264" y="74"/>
                  </a:lnTo>
                  <a:lnTo>
                    <a:pt x="237" y="79"/>
                  </a:lnTo>
                  <a:lnTo>
                    <a:pt x="211" y="84"/>
                  </a:lnTo>
                  <a:lnTo>
                    <a:pt x="184" y="89"/>
                  </a:lnTo>
                  <a:lnTo>
                    <a:pt x="158" y="94"/>
                  </a:lnTo>
                  <a:lnTo>
                    <a:pt x="131" y="99"/>
                  </a:lnTo>
                  <a:lnTo>
                    <a:pt x="105" y="103"/>
                  </a:lnTo>
                  <a:lnTo>
                    <a:pt x="79" y="109"/>
                  </a:lnTo>
                  <a:lnTo>
                    <a:pt x="53" y="113"/>
                  </a:lnTo>
                  <a:lnTo>
                    <a:pt x="26" y="118"/>
                  </a:lnTo>
                  <a:lnTo>
                    <a:pt x="0" y="123"/>
                  </a:lnTo>
                  <a:lnTo>
                    <a:pt x="0" y="99"/>
                  </a:lnTo>
                  <a:lnTo>
                    <a:pt x="14" y="85"/>
                  </a:lnTo>
                  <a:close/>
                </a:path>
              </a:pathLst>
            </a:custGeom>
            <a:solidFill>
              <a:srgbClr val="FFD370"/>
            </a:solidFill>
            <a:ln w="9525">
              <a:noFill/>
              <a:round/>
              <a:headEnd/>
              <a:tailEnd/>
            </a:ln>
          </p:spPr>
          <p:txBody>
            <a:bodyPr/>
            <a:lstStyle/>
            <a:p>
              <a:endParaRPr lang="en-US"/>
            </a:p>
          </p:txBody>
        </p:sp>
        <p:sp>
          <p:nvSpPr>
            <p:cNvPr id="7289" name="Freeform 36"/>
            <p:cNvSpPr>
              <a:spLocks/>
            </p:cNvSpPr>
            <p:nvPr/>
          </p:nvSpPr>
          <p:spPr bwMode="auto">
            <a:xfrm>
              <a:off x="4396" y="1689"/>
              <a:ext cx="65" cy="36"/>
            </a:xfrm>
            <a:custGeom>
              <a:avLst/>
              <a:gdLst>
                <a:gd name="T0" fmla="*/ 1 w 130"/>
                <a:gd name="T1" fmla="*/ 0 h 73"/>
                <a:gd name="T2" fmla="*/ 1 w 130"/>
                <a:gd name="T3" fmla="*/ 0 h 73"/>
                <a:gd name="T4" fmla="*/ 1 w 130"/>
                <a:gd name="T5" fmla="*/ 0 h 73"/>
                <a:gd name="T6" fmla="*/ 1 w 130"/>
                <a:gd name="T7" fmla="*/ 0 h 73"/>
                <a:gd name="T8" fmla="*/ 1 w 130"/>
                <a:gd name="T9" fmla="*/ 0 h 73"/>
                <a:gd name="T10" fmla="*/ 0 w 130"/>
                <a:gd name="T11" fmla="*/ 0 h 73"/>
                <a:gd name="T12" fmla="*/ 0 w 130"/>
                <a:gd name="T13" fmla="*/ 0 h 73"/>
                <a:gd name="T14" fmla="*/ 1 w 130"/>
                <a:gd name="T15" fmla="*/ 0 h 73"/>
                <a:gd name="T16" fmla="*/ 1 w 130"/>
                <a:gd name="T17" fmla="*/ 0 h 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
                <a:gd name="T28" fmla="*/ 0 h 73"/>
                <a:gd name="T29" fmla="*/ 130 w 130"/>
                <a:gd name="T30" fmla="*/ 73 h 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 h="73">
                  <a:moveTo>
                    <a:pt x="121" y="0"/>
                  </a:moveTo>
                  <a:lnTo>
                    <a:pt x="121" y="33"/>
                  </a:lnTo>
                  <a:lnTo>
                    <a:pt x="130" y="57"/>
                  </a:lnTo>
                  <a:lnTo>
                    <a:pt x="19" y="55"/>
                  </a:lnTo>
                  <a:lnTo>
                    <a:pt x="19" y="73"/>
                  </a:lnTo>
                  <a:lnTo>
                    <a:pt x="0" y="73"/>
                  </a:lnTo>
                  <a:lnTo>
                    <a:pt x="0" y="43"/>
                  </a:lnTo>
                  <a:lnTo>
                    <a:pt x="14" y="33"/>
                  </a:lnTo>
                  <a:lnTo>
                    <a:pt x="121" y="0"/>
                  </a:lnTo>
                  <a:close/>
                </a:path>
              </a:pathLst>
            </a:custGeom>
            <a:solidFill>
              <a:srgbClr val="FF2830"/>
            </a:solidFill>
            <a:ln w="9525">
              <a:noFill/>
              <a:round/>
              <a:headEnd/>
              <a:tailEnd/>
            </a:ln>
          </p:spPr>
          <p:txBody>
            <a:bodyPr/>
            <a:lstStyle/>
            <a:p>
              <a:endParaRPr lang="en-US"/>
            </a:p>
          </p:txBody>
        </p:sp>
        <p:sp>
          <p:nvSpPr>
            <p:cNvPr id="7290" name="Freeform 37"/>
            <p:cNvSpPr>
              <a:spLocks/>
            </p:cNvSpPr>
            <p:nvPr/>
          </p:nvSpPr>
          <p:spPr bwMode="auto">
            <a:xfrm>
              <a:off x="4406" y="1711"/>
              <a:ext cx="221" cy="31"/>
            </a:xfrm>
            <a:custGeom>
              <a:avLst/>
              <a:gdLst>
                <a:gd name="T0" fmla="*/ 0 w 442"/>
                <a:gd name="T1" fmla="*/ 0 h 62"/>
                <a:gd name="T2" fmla="*/ 0 w 442"/>
                <a:gd name="T3" fmla="*/ 1 h 62"/>
                <a:gd name="T4" fmla="*/ 1 w 442"/>
                <a:gd name="T5" fmla="*/ 1 h 62"/>
                <a:gd name="T6" fmla="*/ 1 w 442"/>
                <a:gd name="T7" fmla="*/ 1 h 62"/>
                <a:gd name="T8" fmla="*/ 0 w 442"/>
                <a:gd name="T9" fmla="*/ 0 h 62"/>
                <a:gd name="T10" fmla="*/ 0 60000 65536"/>
                <a:gd name="T11" fmla="*/ 0 60000 65536"/>
                <a:gd name="T12" fmla="*/ 0 60000 65536"/>
                <a:gd name="T13" fmla="*/ 0 60000 65536"/>
                <a:gd name="T14" fmla="*/ 0 60000 65536"/>
                <a:gd name="T15" fmla="*/ 0 w 442"/>
                <a:gd name="T16" fmla="*/ 0 h 62"/>
                <a:gd name="T17" fmla="*/ 442 w 442"/>
                <a:gd name="T18" fmla="*/ 62 h 62"/>
              </a:gdLst>
              <a:ahLst/>
              <a:cxnLst>
                <a:cxn ang="T10">
                  <a:pos x="T0" y="T1"/>
                </a:cxn>
                <a:cxn ang="T11">
                  <a:pos x="T2" y="T3"/>
                </a:cxn>
                <a:cxn ang="T12">
                  <a:pos x="T4" y="T5"/>
                </a:cxn>
                <a:cxn ang="T13">
                  <a:pos x="T6" y="T7"/>
                </a:cxn>
                <a:cxn ang="T14">
                  <a:pos x="T8" y="T9"/>
                </a:cxn>
              </a:cxnLst>
              <a:rect l="T15" t="T16" r="T17" b="T18"/>
              <a:pathLst>
                <a:path w="442" h="62">
                  <a:moveTo>
                    <a:pt x="0" y="0"/>
                  </a:moveTo>
                  <a:lnTo>
                    <a:pt x="0" y="18"/>
                  </a:lnTo>
                  <a:lnTo>
                    <a:pt x="442" y="62"/>
                  </a:lnTo>
                  <a:lnTo>
                    <a:pt x="442" y="44"/>
                  </a:lnTo>
                  <a:lnTo>
                    <a:pt x="0" y="0"/>
                  </a:lnTo>
                  <a:close/>
                </a:path>
              </a:pathLst>
            </a:custGeom>
            <a:solidFill>
              <a:srgbClr val="FFD370"/>
            </a:solidFill>
            <a:ln w="9525">
              <a:noFill/>
              <a:round/>
              <a:headEnd/>
              <a:tailEnd/>
            </a:ln>
          </p:spPr>
          <p:txBody>
            <a:bodyPr/>
            <a:lstStyle/>
            <a:p>
              <a:endParaRPr lang="en-US"/>
            </a:p>
          </p:txBody>
        </p:sp>
        <p:sp>
          <p:nvSpPr>
            <p:cNvPr id="7291" name="Freeform 38"/>
            <p:cNvSpPr>
              <a:spLocks/>
            </p:cNvSpPr>
            <p:nvPr/>
          </p:nvSpPr>
          <p:spPr bwMode="auto">
            <a:xfrm>
              <a:off x="4453" y="1680"/>
              <a:ext cx="293" cy="52"/>
            </a:xfrm>
            <a:custGeom>
              <a:avLst/>
              <a:gdLst>
                <a:gd name="T0" fmla="*/ 1 w 586"/>
                <a:gd name="T1" fmla="*/ 0 h 105"/>
                <a:gd name="T2" fmla="*/ 1 w 586"/>
                <a:gd name="T3" fmla="*/ 0 h 105"/>
                <a:gd name="T4" fmla="*/ 0 w 586"/>
                <a:gd name="T5" fmla="*/ 0 h 105"/>
                <a:gd name="T6" fmla="*/ 1 w 586"/>
                <a:gd name="T7" fmla="*/ 0 h 105"/>
                <a:gd name="T8" fmla="*/ 1 w 586"/>
                <a:gd name="T9" fmla="*/ 0 h 105"/>
                <a:gd name="T10" fmla="*/ 1 w 586"/>
                <a:gd name="T11" fmla="*/ 0 h 105"/>
                <a:gd name="T12" fmla="*/ 1 w 586"/>
                <a:gd name="T13" fmla="*/ 0 h 105"/>
                <a:gd name="T14" fmla="*/ 1 w 586"/>
                <a:gd name="T15" fmla="*/ 0 h 105"/>
                <a:gd name="T16" fmla="*/ 1 w 586"/>
                <a:gd name="T17" fmla="*/ 0 h 105"/>
                <a:gd name="T18" fmla="*/ 1 w 586"/>
                <a:gd name="T19" fmla="*/ 0 h 105"/>
                <a:gd name="T20" fmla="*/ 1 w 586"/>
                <a:gd name="T21" fmla="*/ 0 h 105"/>
                <a:gd name="T22" fmla="*/ 1 w 586"/>
                <a:gd name="T23" fmla="*/ 0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6"/>
                <a:gd name="T37" fmla="*/ 0 h 105"/>
                <a:gd name="T38" fmla="*/ 586 w 586"/>
                <a:gd name="T39" fmla="*/ 105 h 1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6" h="105">
                  <a:moveTo>
                    <a:pt x="56" y="0"/>
                  </a:moveTo>
                  <a:lnTo>
                    <a:pt x="3" y="18"/>
                  </a:lnTo>
                  <a:lnTo>
                    <a:pt x="0" y="46"/>
                  </a:lnTo>
                  <a:lnTo>
                    <a:pt x="5" y="62"/>
                  </a:lnTo>
                  <a:lnTo>
                    <a:pt x="11" y="73"/>
                  </a:lnTo>
                  <a:lnTo>
                    <a:pt x="346" y="105"/>
                  </a:lnTo>
                  <a:lnTo>
                    <a:pt x="361" y="91"/>
                  </a:lnTo>
                  <a:lnTo>
                    <a:pt x="391" y="85"/>
                  </a:lnTo>
                  <a:lnTo>
                    <a:pt x="443" y="84"/>
                  </a:lnTo>
                  <a:lnTo>
                    <a:pt x="481" y="82"/>
                  </a:lnTo>
                  <a:lnTo>
                    <a:pt x="586" y="47"/>
                  </a:lnTo>
                  <a:lnTo>
                    <a:pt x="56" y="0"/>
                  </a:lnTo>
                  <a:close/>
                </a:path>
              </a:pathLst>
            </a:custGeom>
            <a:solidFill>
              <a:srgbClr val="FFD370"/>
            </a:solidFill>
            <a:ln w="9525">
              <a:noFill/>
              <a:round/>
              <a:headEnd/>
              <a:tailEnd/>
            </a:ln>
          </p:spPr>
          <p:txBody>
            <a:bodyPr/>
            <a:lstStyle/>
            <a:p>
              <a:endParaRPr lang="en-US"/>
            </a:p>
          </p:txBody>
        </p:sp>
        <p:sp>
          <p:nvSpPr>
            <p:cNvPr id="7292" name="Freeform 39"/>
            <p:cNvSpPr>
              <a:spLocks/>
            </p:cNvSpPr>
            <p:nvPr/>
          </p:nvSpPr>
          <p:spPr bwMode="auto">
            <a:xfrm>
              <a:off x="4627" y="1704"/>
              <a:ext cx="124" cy="85"/>
            </a:xfrm>
            <a:custGeom>
              <a:avLst/>
              <a:gdLst>
                <a:gd name="T0" fmla="*/ 0 w 248"/>
                <a:gd name="T1" fmla="*/ 0 h 172"/>
                <a:gd name="T2" fmla="*/ 0 w 248"/>
                <a:gd name="T3" fmla="*/ 0 h 172"/>
                <a:gd name="T4" fmla="*/ 1 w 248"/>
                <a:gd name="T5" fmla="*/ 0 h 172"/>
                <a:gd name="T6" fmla="*/ 1 w 248"/>
                <a:gd name="T7" fmla="*/ 0 h 172"/>
                <a:gd name="T8" fmla="*/ 1 w 248"/>
                <a:gd name="T9" fmla="*/ 0 h 172"/>
                <a:gd name="T10" fmla="*/ 1 w 248"/>
                <a:gd name="T11" fmla="*/ 0 h 172"/>
                <a:gd name="T12" fmla="*/ 1 w 248"/>
                <a:gd name="T13" fmla="*/ 0 h 172"/>
                <a:gd name="T14" fmla="*/ 1 w 248"/>
                <a:gd name="T15" fmla="*/ 0 h 172"/>
                <a:gd name="T16" fmla="*/ 1 w 248"/>
                <a:gd name="T17" fmla="*/ 0 h 172"/>
                <a:gd name="T18" fmla="*/ 1 w 248"/>
                <a:gd name="T19" fmla="*/ 0 h 172"/>
                <a:gd name="T20" fmla="*/ 1 w 248"/>
                <a:gd name="T21" fmla="*/ 0 h 172"/>
                <a:gd name="T22" fmla="*/ 1 w 248"/>
                <a:gd name="T23" fmla="*/ 0 h 172"/>
                <a:gd name="T24" fmla="*/ 1 w 248"/>
                <a:gd name="T25" fmla="*/ 0 h 172"/>
                <a:gd name="T26" fmla="*/ 1 w 248"/>
                <a:gd name="T27" fmla="*/ 0 h 172"/>
                <a:gd name="T28" fmla="*/ 1 w 248"/>
                <a:gd name="T29" fmla="*/ 0 h 172"/>
                <a:gd name="T30" fmla="*/ 0 w 248"/>
                <a:gd name="T31" fmla="*/ 0 h 1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8"/>
                <a:gd name="T49" fmla="*/ 0 h 172"/>
                <a:gd name="T50" fmla="*/ 248 w 248"/>
                <a:gd name="T51" fmla="*/ 172 h 1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8" h="172">
                  <a:moveTo>
                    <a:pt x="0" y="55"/>
                  </a:moveTo>
                  <a:lnTo>
                    <a:pt x="0" y="74"/>
                  </a:lnTo>
                  <a:lnTo>
                    <a:pt x="1" y="102"/>
                  </a:lnTo>
                  <a:lnTo>
                    <a:pt x="7" y="123"/>
                  </a:lnTo>
                  <a:lnTo>
                    <a:pt x="15" y="140"/>
                  </a:lnTo>
                  <a:lnTo>
                    <a:pt x="27" y="152"/>
                  </a:lnTo>
                  <a:lnTo>
                    <a:pt x="42" y="160"/>
                  </a:lnTo>
                  <a:lnTo>
                    <a:pt x="60" y="165"/>
                  </a:lnTo>
                  <a:lnTo>
                    <a:pt x="82" y="169"/>
                  </a:lnTo>
                  <a:lnTo>
                    <a:pt x="109" y="172"/>
                  </a:lnTo>
                  <a:lnTo>
                    <a:pt x="195" y="115"/>
                  </a:lnTo>
                  <a:lnTo>
                    <a:pt x="248" y="51"/>
                  </a:lnTo>
                  <a:lnTo>
                    <a:pt x="231" y="0"/>
                  </a:lnTo>
                  <a:lnTo>
                    <a:pt x="114" y="32"/>
                  </a:lnTo>
                  <a:lnTo>
                    <a:pt x="48" y="38"/>
                  </a:lnTo>
                  <a:lnTo>
                    <a:pt x="0" y="55"/>
                  </a:lnTo>
                  <a:close/>
                </a:path>
              </a:pathLst>
            </a:custGeom>
            <a:solidFill>
              <a:srgbClr val="770000"/>
            </a:solidFill>
            <a:ln w="9525">
              <a:noFill/>
              <a:round/>
              <a:headEnd/>
              <a:tailEnd/>
            </a:ln>
          </p:spPr>
          <p:txBody>
            <a:bodyPr/>
            <a:lstStyle/>
            <a:p>
              <a:endParaRPr lang="en-US"/>
            </a:p>
          </p:txBody>
        </p:sp>
        <p:sp>
          <p:nvSpPr>
            <p:cNvPr id="7293" name="Freeform 40"/>
            <p:cNvSpPr>
              <a:spLocks/>
            </p:cNvSpPr>
            <p:nvPr/>
          </p:nvSpPr>
          <p:spPr bwMode="auto">
            <a:xfrm>
              <a:off x="4575" y="1716"/>
              <a:ext cx="126" cy="72"/>
            </a:xfrm>
            <a:custGeom>
              <a:avLst/>
              <a:gdLst>
                <a:gd name="T0" fmla="*/ 1 w 251"/>
                <a:gd name="T1" fmla="*/ 1 h 143"/>
                <a:gd name="T2" fmla="*/ 1 w 251"/>
                <a:gd name="T3" fmla="*/ 1 h 143"/>
                <a:gd name="T4" fmla="*/ 1 w 251"/>
                <a:gd name="T5" fmla="*/ 1 h 143"/>
                <a:gd name="T6" fmla="*/ 1 w 251"/>
                <a:gd name="T7" fmla="*/ 1 h 143"/>
                <a:gd name="T8" fmla="*/ 1 w 251"/>
                <a:gd name="T9" fmla="*/ 1 h 143"/>
                <a:gd name="T10" fmla="*/ 1 w 251"/>
                <a:gd name="T11" fmla="*/ 1 h 143"/>
                <a:gd name="T12" fmla="*/ 1 w 251"/>
                <a:gd name="T13" fmla="*/ 1 h 143"/>
                <a:gd name="T14" fmla="*/ 1 w 251"/>
                <a:gd name="T15" fmla="*/ 1 h 143"/>
                <a:gd name="T16" fmla="*/ 1 w 251"/>
                <a:gd name="T17" fmla="*/ 1 h 143"/>
                <a:gd name="T18" fmla="*/ 1 w 251"/>
                <a:gd name="T19" fmla="*/ 1 h 143"/>
                <a:gd name="T20" fmla="*/ 1 w 251"/>
                <a:gd name="T21" fmla="*/ 1 h 143"/>
                <a:gd name="T22" fmla="*/ 1 w 251"/>
                <a:gd name="T23" fmla="*/ 1 h 143"/>
                <a:gd name="T24" fmla="*/ 1 w 251"/>
                <a:gd name="T25" fmla="*/ 1 h 143"/>
                <a:gd name="T26" fmla="*/ 1 w 251"/>
                <a:gd name="T27" fmla="*/ 1 h 143"/>
                <a:gd name="T28" fmla="*/ 1 w 251"/>
                <a:gd name="T29" fmla="*/ 1 h 143"/>
                <a:gd name="T30" fmla="*/ 1 w 251"/>
                <a:gd name="T31" fmla="*/ 1 h 143"/>
                <a:gd name="T32" fmla="*/ 1 w 251"/>
                <a:gd name="T33" fmla="*/ 1 h 143"/>
                <a:gd name="T34" fmla="*/ 1 w 251"/>
                <a:gd name="T35" fmla="*/ 1 h 143"/>
                <a:gd name="T36" fmla="*/ 1 w 251"/>
                <a:gd name="T37" fmla="*/ 1 h 143"/>
                <a:gd name="T38" fmla="*/ 1 w 251"/>
                <a:gd name="T39" fmla="*/ 1 h 143"/>
                <a:gd name="T40" fmla="*/ 1 w 251"/>
                <a:gd name="T41" fmla="*/ 0 h 143"/>
                <a:gd name="T42" fmla="*/ 1 w 251"/>
                <a:gd name="T43" fmla="*/ 1 h 143"/>
                <a:gd name="T44" fmla="*/ 0 w 251"/>
                <a:gd name="T45" fmla="*/ 1 h 143"/>
                <a:gd name="T46" fmla="*/ 1 w 251"/>
                <a:gd name="T47" fmla="*/ 1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1"/>
                <a:gd name="T73" fmla="*/ 0 h 143"/>
                <a:gd name="T74" fmla="*/ 251 w 251"/>
                <a:gd name="T75" fmla="*/ 143 h 1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1" h="143">
                  <a:moveTo>
                    <a:pt x="101" y="29"/>
                  </a:moveTo>
                  <a:lnTo>
                    <a:pt x="96" y="56"/>
                  </a:lnTo>
                  <a:lnTo>
                    <a:pt x="101" y="73"/>
                  </a:lnTo>
                  <a:lnTo>
                    <a:pt x="106" y="88"/>
                  </a:lnTo>
                  <a:lnTo>
                    <a:pt x="111" y="102"/>
                  </a:lnTo>
                  <a:lnTo>
                    <a:pt x="119" y="115"/>
                  </a:lnTo>
                  <a:lnTo>
                    <a:pt x="130" y="125"/>
                  </a:lnTo>
                  <a:lnTo>
                    <a:pt x="144" y="133"/>
                  </a:lnTo>
                  <a:lnTo>
                    <a:pt x="160" y="140"/>
                  </a:lnTo>
                  <a:lnTo>
                    <a:pt x="180" y="143"/>
                  </a:lnTo>
                  <a:lnTo>
                    <a:pt x="164" y="132"/>
                  </a:lnTo>
                  <a:lnTo>
                    <a:pt x="152" y="122"/>
                  </a:lnTo>
                  <a:lnTo>
                    <a:pt x="140" y="114"/>
                  </a:lnTo>
                  <a:lnTo>
                    <a:pt x="131" y="104"/>
                  </a:lnTo>
                  <a:lnTo>
                    <a:pt x="124" y="95"/>
                  </a:lnTo>
                  <a:lnTo>
                    <a:pt x="119" y="84"/>
                  </a:lnTo>
                  <a:lnTo>
                    <a:pt x="117" y="70"/>
                  </a:lnTo>
                  <a:lnTo>
                    <a:pt x="116" y="52"/>
                  </a:lnTo>
                  <a:lnTo>
                    <a:pt x="121" y="29"/>
                  </a:lnTo>
                  <a:lnTo>
                    <a:pt x="160" y="20"/>
                  </a:lnTo>
                  <a:lnTo>
                    <a:pt x="251" y="0"/>
                  </a:lnTo>
                  <a:lnTo>
                    <a:pt x="96" y="11"/>
                  </a:lnTo>
                  <a:lnTo>
                    <a:pt x="0" y="20"/>
                  </a:lnTo>
                  <a:lnTo>
                    <a:pt x="101" y="29"/>
                  </a:lnTo>
                  <a:close/>
                </a:path>
              </a:pathLst>
            </a:custGeom>
            <a:solidFill>
              <a:srgbClr val="FF2830"/>
            </a:solidFill>
            <a:ln w="9525">
              <a:noFill/>
              <a:round/>
              <a:headEnd/>
              <a:tailEnd/>
            </a:ln>
          </p:spPr>
          <p:txBody>
            <a:bodyPr/>
            <a:lstStyle/>
            <a:p>
              <a:endParaRPr lang="en-US"/>
            </a:p>
          </p:txBody>
        </p:sp>
        <p:sp>
          <p:nvSpPr>
            <p:cNvPr id="7294" name="Freeform 41"/>
            <p:cNvSpPr>
              <a:spLocks/>
            </p:cNvSpPr>
            <p:nvPr/>
          </p:nvSpPr>
          <p:spPr bwMode="auto">
            <a:xfrm>
              <a:off x="4638" y="1839"/>
              <a:ext cx="87" cy="131"/>
            </a:xfrm>
            <a:custGeom>
              <a:avLst/>
              <a:gdLst>
                <a:gd name="T0" fmla="*/ 1 w 174"/>
                <a:gd name="T1" fmla="*/ 0 h 261"/>
                <a:gd name="T2" fmla="*/ 1 w 174"/>
                <a:gd name="T3" fmla="*/ 1 h 261"/>
                <a:gd name="T4" fmla="*/ 1 w 174"/>
                <a:gd name="T5" fmla="*/ 1 h 261"/>
                <a:gd name="T6" fmla="*/ 1 w 174"/>
                <a:gd name="T7" fmla="*/ 1 h 261"/>
                <a:gd name="T8" fmla="*/ 1 w 174"/>
                <a:gd name="T9" fmla="*/ 1 h 261"/>
                <a:gd name="T10" fmla="*/ 1 w 174"/>
                <a:gd name="T11" fmla="*/ 1 h 261"/>
                <a:gd name="T12" fmla="*/ 1 w 174"/>
                <a:gd name="T13" fmla="*/ 1 h 261"/>
                <a:gd name="T14" fmla="*/ 1 w 174"/>
                <a:gd name="T15" fmla="*/ 1 h 261"/>
                <a:gd name="T16" fmla="*/ 1 w 174"/>
                <a:gd name="T17" fmla="*/ 1 h 261"/>
                <a:gd name="T18" fmla="*/ 1 w 174"/>
                <a:gd name="T19" fmla="*/ 1 h 261"/>
                <a:gd name="T20" fmla="*/ 1 w 174"/>
                <a:gd name="T21" fmla="*/ 1 h 261"/>
                <a:gd name="T22" fmla="*/ 1 w 174"/>
                <a:gd name="T23" fmla="*/ 1 h 261"/>
                <a:gd name="T24" fmla="*/ 1 w 174"/>
                <a:gd name="T25" fmla="*/ 1 h 261"/>
                <a:gd name="T26" fmla="*/ 1 w 174"/>
                <a:gd name="T27" fmla="*/ 1 h 261"/>
                <a:gd name="T28" fmla="*/ 1 w 174"/>
                <a:gd name="T29" fmla="*/ 1 h 261"/>
                <a:gd name="T30" fmla="*/ 1 w 174"/>
                <a:gd name="T31" fmla="*/ 1 h 261"/>
                <a:gd name="T32" fmla="*/ 1 w 174"/>
                <a:gd name="T33" fmla="*/ 1 h 261"/>
                <a:gd name="T34" fmla="*/ 1 w 174"/>
                <a:gd name="T35" fmla="*/ 1 h 261"/>
                <a:gd name="T36" fmla="*/ 1 w 174"/>
                <a:gd name="T37" fmla="*/ 1 h 261"/>
                <a:gd name="T38" fmla="*/ 1 w 174"/>
                <a:gd name="T39" fmla="*/ 1 h 261"/>
                <a:gd name="T40" fmla="*/ 1 w 174"/>
                <a:gd name="T41" fmla="*/ 1 h 261"/>
                <a:gd name="T42" fmla="*/ 1 w 174"/>
                <a:gd name="T43" fmla="*/ 1 h 261"/>
                <a:gd name="T44" fmla="*/ 1 w 174"/>
                <a:gd name="T45" fmla="*/ 1 h 261"/>
                <a:gd name="T46" fmla="*/ 1 w 174"/>
                <a:gd name="T47" fmla="*/ 1 h 261"/>
                <a:gd name="T48" fmla="*/ 0 w 174"/>
                <a:gd name="T49" fmla="*/ 1 h 261"/>
                <a:gd name="T50" fmla="*/ 1 w 174"/>
                <a:gd name="T51" fmla="*/ 1 h 261"/>
                <a:gd name="T52" fmla="*/ 1 w 174"/>
                <a:gd name="T53" fmla="*/ 1 h 261"/>
                <a:gd name="T54" fmla="*/ 1 w 174"/>
                <a:gd name="T55" fmla="*/ 1 h 261"/>
                <a:gd name="T56" fmla="*/ 1 w 174"/>
                <a:gd name="T57" fmla="*/ 1 h 261"/>
                <a:gd name="T58" fmla="*/ 1 w 174"/>
                <a:gd name="T59" fmla="*/ 1 h 261"/>
                <a:gd name="T60" fmla="*/ 1 w 174"/>
                <a:gd name="T61" fmla="*/ 1 h 261"/>
                <a:gd name="T62" fmla="*/ 1 w 174"/>
                <a:gd name="T63" fmla="*/ 1 h 261"/>
                <a:gd name="T64" fmla="*/ 1 w 174"/>
                <a:gd name="T65" fmla="*/ 0 h 2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4"/>
                <a:gd name="T100" fmla="*/ 0 h 261"/>
                <a:gd name="T101" fmla="*/ 174 w 174"/>
                <a:gd name="T102" fmla="*/ 261 h 2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4" h="261">
                  <a:moveTo>
                    <a:pt x="89" y="0"/>
                  </a:moveTo>
                  <a:lnTo>
                    <a:pt x="106" y="2"/>
                  </a:lnTo>
                  <a:lnTo>
                    <a:pt x="122" y="10"/>
                  </a:lnTo>
                  <a:lnTo>
                    <a:pt x="137" y="23"/>
                  </a:lnTo>
                  <a:lnTo>
                    <a:pt x="150" y="39"/>
                  </a:lnTo>
                  <a:lnTo>
                    <a:pt x="160" y="59"/>
                  </a:lnTo>
                  <a:lnTo>
                    <a:pt x="168" y="81"/>
                  </a:lnTo>
                  <a:lnTo>
                    <a:pt x="173" y="105"/>
                  </a:lnTo>
                  <a:lnTo>
                    <a:pt x="174" y="131"/>
                  </a:lnTo>
                  <a:lnTo>
                    <a:pt x="172" y="158"/>
                  </a:lnTo>
                  <a:lnTo>
                    <a:pt x="166" y="182"/>
                  </a:lnTo>
                  <a:lnTo>
                    <a:pt x="158" y="204"/>
                  </a:lnTo>
                  <a:lnTo>
                    <a:pt x="148" y="223"/>
                  </a:lnTo>
                  <a:lnTo>
                    <a:pt x="134" y="239"/>
                  </a:lnTo>
                  <a:lnTo>
                    <a:pt x="119" y="251"/>
                  </a:lnTo>
                  <a:lnTo>
                    <a:pt x="103" y="259"/>
                  </a:lnTo>
                  <a:lnTo>
                    <a:pt x="85" y="261"/>
                  </a:lnTo>
                  <a:lnTo>
                    <a:pt x="68" y="258"/>
                  </a:lnTo>
                  <a:lnTo>
                    <a:pt x="52" y="250"/>
                  </a:lnTo>
                  <a:lnTo>
                    <a:pt x="37" y="238"/>
                  </a:lnTo>
                  <a:lnTo>
                    <a:pt x="24" y="221"/>
                  </a:lnTo>
                  <a:lnTo>
                    <a:pt x="14" y="201"/>
                  </a:lnTo>
                  <a:lnTo>
                    <a:pt x="6" y="180"/>
                  </a:lnTo>
                  <a:lnTo>
                    <a:pt x="1" y="155"/>
                  </a:lnTo>
                  <a:lnTo>
                    <a:pt x="0" y="129"/>
                  </a:lnTo>
                  <a:lnTo>
                    <a:pt x="2" y="102"/>
                  </a:lnTo>
                  <a:lnTo>
                    <a:pt x="7" y="78"/>
                  </a:lnTo>
                  <a:lnTo>
                    <a:pt x="16" y="56"/>
                  </a:lnTo>
                  <a:lnTo>
                    <a:pt x="27" y="37"/>
                  </a:lnTo>
                  <a:lnTo>
                    <a:pt x="41" y="21"/>
                  </a:lnTo>
                  <a:lnTo>
                    <a:pt x="55" y="9"/>
                  </a:lnTo>
                  <a:lnTo>
                    <a:pt x="72" y="2"/>
                  </a:lnTo>
                  <a:lnTo>
                    <a:pt x="89" y="0"/>
                  </a:lnTo>
                  <a:close/>
                </a:path>
              </a:pathLst>
            </a:custGeom>
            <a:solidFill>
              <a:srgbClr val="877F6D"/>
            </a:solidFill>
            <a:ln w="9525">
              <a:noFill/>
              <a:round/>
              <a:headEnd/>
              <a:tailEnd/>
            </a:ln>
          </p:spPr>
          <p:txBody>
            <a:bodyPr/>
            <a:lstStyle/>
            <a:p>
              <a:endParaRPr lang="en-US"/>
            </a:p>
          </p:txBody>
        </p:sp>
        <p:sp>
          <p:nvSpPr>
            <p:cNvPr id="7295" name="Freeform 42"/>
            <p:cNvSpPr>
              <a:spLocks/>
            </p:cNvSpPr>
            <p:nvPr/>
          </p:nvSpPr>
          <p:spPr bwMode="auto">
            <a:xfrm>
              <a:off x="4553" y="1793"/>
              <a:ext cx="189" cy="204"/>
            </a:xfrm>
            <a:custGeom>
              <a:avLst/>
              <a:gdLst>
                <a:gd name="T0" fmla="*/ 1 w 377"/>
                <a:gd name="T1" fmla="*/ 0 h 407"/>
                <a:gd name="T2" fmla="*/ 1 w 377"/>
                <a:gd name="T3" fmla="*/ 1 h 407"/>
                <a:gd name="T4" fmla="*/ 1 w 377"/>
                <a:gd name="T5" fmla="*/ 1 h 407"/>
                <a:gd name="T6" fmla="*/ 1 w 377"/>
                <a:gd name="T7" fmla="*/ 1 h 407"/>
                <a:gd name="T8" fmla="*/ 1 w 377"/>
                <a:gd name="T9" fmla="*/ 1 h 407"/>
                <a:gd name="T10" fmla="*/ 1 w 377"/>
                <a:gd name="T11" fmla="*/ 1 h 407"/>
                <a:gd name="T12" fmla="*/ 1 w 377"/>
                <a:gd name="T13" fmla="*/ 1 h 407"/>
                <a:gd name="T14" fmla="*/ 1 w 377"/>
                <a:gd name="T15" fmla="*/ 1 h 407"/>
                <a:gd name="T16" fmla="*/ 1 w 377"/>
                <a:gd name="T17" fmla="*/ 1 h 407"/>
                <a:gd name="T18" fmla="*/ 1 w 377"/>
                <a:gd name="T19" fmla="*/ 1 h 407"/>
                <a:gd name="T20" fmla="*/ 1 w 377"/>
                <a:gd name="T21" fmla="*/ 1 h 407"/>
                <a:gd name="T22" fmla="*/ 1 w 377"/>
                <a:gd name="T23" fmla="*/ 1 h 407"/>
                <a:gd name="T24" fmla="*/ 1 w 377"/>
                <a:gd name="T25" fmla="*/ 1 h 407"/>
                <a:gd name="T26" fmla="*/ 1 w 377"/>
                <a:gd name="T27" fmla="*/ 1 h 407"/>
                <a:gd name="T28" fmla="*/ 1 w 377"/>
                <a:gd name="T29" fmla="*/ 1 h 407"/>
                <a:gd name="T30" fmla="*/ 1 w 377"/>
                <a:gd name="T31" fmla="*/ 1 h 407"/>
                <a:gd name="T32" fmla="*/ 1 w 377"/>
                <a:gd name="T33" fmla="*/ 1 h 407"/>
                <a:gd name="T34" fmla="*/ 1 w 377"/>
                <a:gd name="T35" fmla="*/ 1 h 407"/>
                <a:gd name="T36" fmla="*/ 1 w 377"/>
                <a:gd name="T37" fmla="*/ 1 h 407"/>
                <a:gd name="T38" fmla="*/ 1 w 377"/>
                <a:gd name="T39" fmla="*/ 1 h 407"/>
                <a:gd name="T40" fmla="*/ 1 w 377"/>
                <a:gd name="T41" fmla="*/ 1 h 407"/>
                <a:gd name="T42" fmla="*/ 1 w 377"/>
                <a:gd name="T43" fmla="*/ 1 h 407"/>
                <a:gd name="T44" fmla="*/ 1 w 377"/>
                <a:gd name="T45" fmla="*/ 1 h 407"/>
                <a:gd name="T46" fmla="*/ 1 w 377"/>
                <a:gd name="T47" fmla="*/ 1 h 407"/>
                <a:gd name="T48" fmla="*/ 1 w 377"/>
                <a:gd name="T49" fmla="*/ 1 h 407"/>
                <a:gd name="T50" fmla="*/ 1 w 377"/>
                <a:gd name="T51" fmla="*/ 1 h 407"/>
                <a:gd name="T52" fmla="*/ 1 w 377"/>
                <a:gd name="T53" fmla="*/ 1 h 407"/>
                <a:gd name="T54" fmla="*/ 1 w 377"/>
                <a:gd name="T55" fmla="*/ 1 h 407"/>
                <a:gd name="T56" fmla="*/ 1 w 377"/>
                <a:gd name="T57" fmla="*/ 1 h 407"/>
                <a:gd name="T58" fmla="*/ 1 w 377"/>
                <a:gd name="T59" fmla="*/ 1 h 407"/>
                <a:gd name="T60" fmla="*/ 1 w 377"/>
                <a:gd name="T61" fmla="*/ 1 h 407"/>
                <a:gd name="T62" fmla="*/ 1 w 377"/>
                <a:gd name="T63" fmla="*/ 1 h 407"/>
                <a:gd name="T64" fmla="*/ 0 w 377"/>
                <a:gd name="T65" fmla="*/ 1 h 407"/>
                <a:gd name="T66" fmla="*/ 0 w 377"/>
                <a:gd name="T67" fmla="*/ 1 h 407"/>
                <a:gd name="T68" fmla="*/ 0 w 377"/>
                <a:gd name="T69" fmla="*/ 1 h 407"/>
                <a:gd name="T70" fmla="*/ 1 w 377"/>
                <a:gd name="T71" fmla="*/ 1 h 407"/>
                <a:gd name="T72" fmla="*/ 1 w 377"/>
                <a:gd name="T73" fmla="*/ 1 h 407"/>
                <a:gd name="T74" fmla="*/ 1 w 377"/>
                <a:gd name="T75" fmla="*/ 1 h 407"/>
                <a:gd name="T76" fmla="*/ 1 w 377"/>
                <a:gd name="T77" fmla="*/ 1 h 407"/>
                <a:gd name="T78" fmla="*/ 1 w 377"/>
                <a:gd name="T79" fmla="*/ 1 h 407"/>
                <a:gd name="T80" fmla="*/ 1 w 377"/>
                <a:gd name="T81" fmla="*/ 1 h 407"/>
                <a:gd name="T82" fmla="*/ 1 w 377"/>
                <a:gd name="T83" fmla="*/ 1 h 407"/>
                <a:gd name="T84" fmla="*/ 1 w 377"/>
                <a:gd name="T85" fmla="*/ 0 h 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7"/>
                <a:gd name="T130" fmla="*/ 0 h 407"/>
                <a:gd name="T131" fmla="*/ 377 w 377"/>
                <a:gd name="T132" fmla="*/ 407 h 4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7" h="407">
                  <a:moveTo>
                    <a:pt x="130" y="0"/>
                  </a:moveTo>
                  <a:lnTo>
                    <a:pt x="277" y="14"/>
                  </a:lnTo>
                  <a:lnTo>
                    <a:pt x="298" y="25"/>
                  </a:lnTo>
                  <a:lnTo>
                    <a:pt x="316" y="38"/>
                  </a:lnTo>
                  <a:lnTo>
                    <a:pt x="332" y="54"/>
                  </a:lnTo>
                  <a:lnTo>
                    <a:pt x="344" y="70"/>
                  </a:lnTo>
                  <a:lnTo>
                    <a:pt x="356" y="90"/>
                  </a:lnTo>
                  <a:lnTo>
                    <a:pt x="364" y="109"/>
                  </a:lnTo>
                  <a:lnTo>
                    <a:pt x="371" y="131"/>
                  </a:lnTo>
                  <a:lnTo>
                    <a:pt x="375" y="154"/>
                  </a:lnTo>
                  <a:lnTo>
                    <a:pt x="377" y="182"/>
                  </a:lnTo>
                  <a:lnTo>
                    <a:pt x="377" y="207"/>
                  </a:lnTo>
                  <a:lnTo>
                    <a:pt x="375" y="232"/>
                  </a:lnTo>
                  <a:lnTo>
                    <a:pt x="372" y="255"/>
                  </a:lnTo>
                  <a:lnTo>
                    <a:pt x="367" y="277"/>
                  </a:lnTo>
                  <a:lnTo>
                    <a:pt x="362" y="298"/>
                  </a:lnTo>
                  <a:lnTo>
                    <a:pt x="354" y="318"/>
                  </a:lnTo>
                  <a:lnTo>
                    <a:pt x="343" y="335"/>
                  </a:lnTo>
                  <a:lnTo>
                    <a:pt x="332" y="351"/>
                  </a:lnTo>
                  <a:lnTo>
                    <a:pt x="318" y="365"/>
                  </a:lnTo>
                  <a:lnTo>
                    <a:pt x="303" y="377"/>
                  </a:lnTo>
                  <a:lnTo>
                    <a:pt x="287" y="388"/>
                  </a:lnTo>
                  <a:lnTo>
                    <a:pt x="267" y="396"/>
                  </a:lnTo>
                  <a:lnTo>
                    <a:pt x="248" y="402"/>
                  </a:lnTo>
                  <a:lnTo>
                    <a:pt x="224" y="406"/>
                  </a:lnTo>
                  <a:lnTo>
                    <a:pt x="200" y="407"/>
                  </a:lnTo>
                  <a:lnTo>
                    <a:pt x="45" y="376"/>
                  </a:lnTo>
                  <a:lnTo>
                    <a:pt x="30" y="354"/>
                  </a:lnTo>
                  <a:lnTo>
                    <a:pt x="17" y="333"/>
                  </a:lnTo>
                  <a:lnTo>
                    <a:pt x="9" y="311"/>
                  </a:lnTo>
                  <a:lnTo>
                    <a:pt x="4" y="289"/>
                  </a:lnTo>
                  <a:lnTo>
                    <a:pt x="1" y="266"/>
                  </a:lnTo>
                  <a:lnTo>
                    <a:pt x="0" y="242"/>
                  </a:lnTo>
                  <a:lnTo>
                    <a:pt x="0" y="216"/>
                  </a:lnTo>
                  <a:lnTo>
                    <a:pt x="0" y="190"/>
                  </a:lnTo>
                  <a:lnTo>
                    <a:pt x="9" y="159"/>
                  </a:lnTo>
                  <a:lnTo>
                    <a:pt x="18" y="129"/>
                  </a:lnTo>
                  <a:lnTo>
                    <a:pt x="29" y="102"/>
                  </a:lnTo>
                  <a:lnTo>
                    <a:pt x="41" y="77"/>
                  </a:lnTo>
                  <a:lnTo>
                    <a:pt x="57" y="55"/>
                  </a:lnTo>
                  <a:lnTo>
                    <a:pt x="77" y="34"/>
                  </a:lnTo>
                  <a:lnTo>
                    <a:pt x="101" y="16"/>
                  </a:lnTo>
                  <a:lnTo>
                    <a:pt x="130" y="0"/>
                  </a:lnTo>
                  <a:close/>
                </a:path>
              </a:pathLst>
            </a:custGeom>
            <a:solidFill>
              <a:srgbClr val="140F0A"/>
            </a:solidFill>
            <a:ln w="9525">
              <a:noFill/>
              <a:round/>
              <a:headEnd/>
              <a:tailEnd/>
            </a:ln>
          </p:spPr>
          <p:txBody>
            <a:bodyPr/>
            <a:lstStyle/>
            <a:p>
              <a:endParaRPr lang="en-US"/>
            </a:p>
          </p:txBody>
        </p:sp>
        <p:sp>
          <p:nvSpPr>
            <p:cNvPr id="7296" name="Freeform 43"/>
            <p:cNvSpPr>
              <a:spLocks/>
            </p:cNvSpPr>
            <p:nvPr/>
          </p:nvSpPr>
          <p:spPr bwMode="auto">
            <a:xfrm>
              <a:off x="4654" y="1849"/>
              <a:ext cx="68" cy="121"/>
            </a:xfrm>
            <a:custGeom>
              <a:avLst/>
              <a:gdLst>
                <a:gd name="T0" fmla="*/ 1 w 136"/>
                <a:gd name="T1" fmla="*/ 1 h 242"/>
                <a:gd name="T2" fmla="*/ 1 w 136"/>
                <a:gd name="T3" fmla="*/ 1 h 242"/>
                <a:gd name="T4" fmla="*/ 1 w 136"/>
                <a:gd name="T5" fmla="*/ 1 h 242"/>
                <a:gd name="T6" fmla="*/ 1 w 136"/>
                <a:gd name="T7" fmla="*/ 1 h 242"/>
                <a:gd name="T8" fmla="*/ 1 w 136"/>
                <a:gd name="T9" fmla="*/ 1 h 242"/>
                <a:gd name="T10" fmla="*/ 1 w 136"/>
                <a:gd name="T11" fmla="*/ 1 h 242"/>
                <a:gd name="T12" fmla="*/ 1 w 136"/>
                <a:gd name="T13" fmla="*/ 1 h 242"/>
                <a:gd name="T14" fmla="*/ 1 w 136"/>
                <a:gd name="T15" fmla="*/ 1 h 242"/>
                <a:gd name="T16" fmla="*/ 1 w 136"/>
                <a:gd name="T17" fmla="*/ 1 h 242"/>
                <a:gd name="T18" fmla="*/ 1 w 136"/>
                <a:gd name="T19" fmla="*/ 1 h 242"/>
                <a:gd name="T20" fmla="*/ 1 w 136"/>
                <a:gd name="T21" fmla="*/ 1 h 242"/>
                <a:gd name="T22" fmla="*/ 1 w 136"/>
                <a:gd name="T23" fmla="*/ 1 h 242"/>
                <a:gd name="T24" fmla="*/ 1 w 136"/>
                <a:gd name="T25" fmla="*/ 1 h 242"/>
                <a:gd name="T26" fmla="*/ 1 w 136"/>
                <a:gd name="T27" fmla="*/ 1 h 242"/>
                <a:gd name="T28" fmla="*/ 1 w 136"/>
                <a:gd name="T29" fmla="*/ 1 h 242"/>
                <a:gd name="T30" fmla="*/ 1 w 136"/>
                <a:gd name="T31" fmla="*/ 1 h 242"/>
                <a:gd name="T32" fmla="*/ 1 w 136"/>
                <a:gd name="T33" fmla="*/ 1 h 242"/>
                <a:gd name="T34" fmla="*/ 1 w 136"/>
                <a:gd name="T35" fmla="*/ 1 h 242"/>
                <a:gd name="T36" fmla="*/ 0 w 136"/>
                <a:gd name="T37" fmla="*/ 1 h 242"/>
                <a:gd name="T38" fmla="*/ 1 w 136"/>
                <a:gd name="T39" fmla="*/ 1 h 242"/>
                <a:gd name="T40" fmla="*/ 1 w 136"/>
                <a:gd name="T41" fmla="*/ 1 h 242"/>
                <a:gd name="T42" fmla="*/ 1 w 136"/>
                <a:gd name="T43" fmla="*/ 1 h 242"/>
                <a:gd name="T44" fmla="*/ 1 w 136"/>
                <a:gd name="T45" fmla="*/ 1 h 242"/>
                <a:gd name="T46" fmla="*/ 1 w 136"/>
                <a:gd name="T47" fmla="*/ 1 h 242"/>
                <a:gd name="T48" fmla="*/ 1 w 136"/>
                <a:gd name="T49" fmla="*/ 1 h 242"/>
                <a:gd name="T50" fmla="*/ 1 w 136"/>
                <a:gd name="T51" fmla="*/ 1 h 242"/>
                <a:gd name="T52" fmla="*/ 1 w 136"/>
                <a:gd name="T53" fmla="*/ 1 h 242"/>
                <a:gd name="T54" fmla="*/ 1 w 136"/>
                <a:gd name="T55" fmla="*/ 1 h 242"/>
                <a:gd name="T56" fmla="*/ 1 w 136"/>
                <a:gd name="T57" fmla="*/ 1 h 242"/>
                <a:gd name="T58" fmla="*/ 1 w 136"/>
                <a:gd name="T59" fmla="*/ 1 h 242"/>
                <a:gd name="T60" fmla="*/ 1 w 136"/>
                <a:gd name="T61" fmla="*/ 1 h 242"/>
                <a:gd name="T62" fmla="*/ 1 w 136"/>
                <a:gd name="T63" fmla="*/ 1 h 242"/>
                <a:gd name="T64" fmla="*/ 1 w 136"/>
                <a:gd name="T65" fmla="*/ 1 h 242"/>
                <a:gd name="T66" fmla="*/ 1 w 136"/>
                <a:gd name="T67" fmla="*/ 1 h 242"/>
                <a:gd name="T68" fmla="*/ 1 w 136"/>
                <a:gd name="T69" fmla="*/ 1 h 242"/>
                <a:gd name="T70" fmla="*/ 1 w 136"/>
                <a:gd name="T71" fmla="*/ 0 h 242"/>
                <a:gd name="T72" fmla="*/ 1 w 136"/>
                <a:gd name="T73" fmla="*/ 1 h 242"/>
                <a:gd name="T74" fmla="*/ 1 w 136"/>
                <a:gd name="T75" fmla="*/ 1 h 242"/>
                <a:gd name="T76" fmla="*/ 1 w 136"/>
                <a:gd name="T77" fmla="*/ 1 h 242"/>
                <a:gd name="T78" fmla="*/ 1 w 136"/>
                <a:gd name="T79" fmla="*/ 1 h 2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6"/>
                <a:gd name="T121" fmla="*/ 0 h 242"/>
                <a:gd name="T122" fmla="*/ 136 w 136"/>
                <a:gd name="T123" fmla="*/ 242 h 24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6" h="242">
                  <a:moveTo>
                    <a:pt x="59" y="31"/>
                  </a:moveTo>
                  <a:lnTo>
                    <a:pt x="72" y="38"/>
                  </a:lnTo>
                  <a:lnTo>
                    <a:pt x="82" y="46"/>
                  </a:lnTo>
                  <a:lnTo>
                    <a:pt x="88" y="54"/>
                  </a:lnTo>
                  <a:lnTo>
                    <a:pt x="92" y="65"/>
                  </a:lnTo>
                  <a:lnTo>
                    <a:pt x="96" y="76"/>
                  </a:lnTo>
                  <a:lnTo>
                    <a:pt x="97" y="89"/>
                  </a:lnTo>
                  <a:lnTo>
                    <a:pt x="97" y="102"/>
                  </a:lnTo>
                  <a:lnTo>
                    <a:pt x="97" y="117"/>
                  </a:lnTo>
                  <a:lnTo>
                    <a:pt x="90" y="136"/>
                  </a:lnTo>
                  <a:lnTo>
                    <a:pt x="84" y="153"/>
                  </a:lnTo>
                  <a:lnTo>
                    <a:pt x="79" y="167"/>
                  </a:lnTo>
                  <a:lnTo>
                    <a:pt x="73" y="179"/>
                  </a:lnTo>
                  <a:lnTo>
                    <a:pt x="65" y="188"/>
                  </a:lnTo>
                  <a:lnTo>
                    <a:pt x="53" y="194"/>
                  </a:lnTo>
                  <a:lnTo>
                    <a:pt x="37" y="196"/>
                  </a:lnTo>
                  <a:lnTo>
                    <a:pt x="16" y="195"/>
                  </a:lnTo>
                  <a:lnTo>
                    <a:pt x="3" y="180"/>
                  </a:lnTo>
                  <a:lnTo>
                    <a:pt x="0" y="204"/>
                  </a:lnTo>
                  <a:lnTo>
                    <a:pt x="12" y="221"/>
                  </a:lnTo>
                  <a:lnTo>
                    <a:pt x="36" y="242"/>
                  </a:lnTo>
                  <a:lnTo>
                    <a:pt x="56" y="238"/>
                  </a:lnTo>
                  <a:lnTo>
                    <a:pt x="72" y="232"/>
                  </a:lnTo>
                  <a:lnTo>
                    <a:pt x="84" y="225"/>
                  </a:lnTo>
                  <a:lnTo>
                    <a:pt x="96" y="214"/>
                  </a:lnTo>
                  <a:lnTo>
                    <a:pt x="104" y="203"/>
                  </a:lnTo>
                  <a:lnTo>
                    <a:pt x="112" y="188"/>
                  </a:lnTo>
                  <a:lnTo>
                    <a:pt x="120" y="171"/>
                  </a:lnTo>
                  <a:lnTo>
                    <a:pt x="128" y="151"/>
                  </a:lnTo>
                  <a:lnTo>
                    <a:pt x="136" y="99"/>
                  </a:lnTo>
                  <a:lnTo>
                    <a:pt x="136" y="72"/>
                  </a:lnTo>
                  <a:lnTo>
                    <a:pt x="130" y="48"/>
                  </a:lnTo>
                  <a:lnTo>
                    <a:pt x="122" y="27"/>
                  </a:lnTo>
                  <a:lnTo>
                    <a:pt x="111" y="12"/>
                  </a:lnTo>
                  <a:lnTo>
                    <a:pt x="96" y="3"/>
                  </a:lnTo>
                  <a:lnTo>
                    <a:pt x="79" y="0"/>
                  </a:lnTo>
                  <a:lnTo>
                    <a:pt x="60" y="7"/>
                  </a:lnTo>
                  <a:lnTo>
                    <a:pt x="39" y="23"/>
                  </a:lnTo>
                  <a:lnTo>
                    <a:pt x="29" y="36"/>
                  </a:lnTo>
                  <a:lnTo>
                    <a:pt x="59" y="31"/>
                  </a:lnTo>
                  <a:close/>
                </a:path>
              </a:pathLst>
            </a:custGeom>
            <a:solidFill>
              <a:srgbClr val="877F6D"/>
            </a:solidFill>
            <a:ln w="9525">
              <a:noFill/>
              <a:round/>
              <a:headEnd/>
              <a:tailEnd/>
            </a:ln>
          </p:spPr>
          <p:txBody>
            <a:bodyPr/>
            <a:lstStyle/>
            <a:p>
              <a:endParaRPr lang="en-US"/>
            </a:p>
          </p:txBody>
        </p:sp>
        <p:sp>
          <p:nvSpPr>
            <p:cNvPr id="7297" name="Freeform 44"/>
            <p:cNvSpPr>
              <a:spLocks/>
            </p:cNvSpPr>
            <p:nvPr/>
          </p:nvSpPr>
          <p:spPr bwMode="auto">
            <a:xfrm>
              <a:off x="4699" y="1891"/>
              <a:ext cx="23" cy="64"/>
            </a:xfrm>
            <a:custGeom>
              <a:avLst/>
              <a:gdLst>
                <a:gd name="T0" fmla="*/ 1 w 45"/>
                <a:gd name="T1" fmla="*/ 1 h 127"/>
                <a:gd name="T2" fmla="*/ 0 w 45"/>
                <a:gd name="T3" fmla="*/ 1 h 127"/>
                <a:gd name="T4" fmla="*/ 1 w 45"/>
                <a:gd name="T5" fmla="*/ 1 h 127"/>
                <a:gd name="T6" fmla="*/ 1 w 45"/>
                <a:gd name="T7" fmla="*/ 1 h 127"/>
                <a:gd name="T8" fmla="*/ 1 w 45"/>
                <a:gd name="T9" fmla="*/ 1 h 127"/>
                <a:gd name="T10" fmla="*/ 1 w 45"/>
                <a:gd name="T11" fmla="*/ 1 h 127"/>
                <a:gd name="T12" fmla="*/ 1 w 45"/>
                <a:gd name="T13" fmla="*/ 1 h 127"/>
                <a:gd name="T14" fmla="*/ 1 w 45"/>
                <a:gd name="T15" fmla="*/ 0 h 127"/>
                <a:gd name="T16" fmla="*/ 1 w 45"/>
                <a:gd name="T17" fmla="*/ 1 h 127"/>
                <a:gd name="T18" fmla="*/ 1 w 45"/>
                <a:gd name="T19" fmla="*/ 1 h 127"/>
                <a:gd name="T20" fmla="*/ 1 w 45"/>
                <a:gd name="T21" fmla="*/ 1 h 127"/>
                <a:gd name="T22" fmla="*/ 1 w 45"/>
                <a:gd name="T23" fmla="*/ 1 h 127"/>
                <a:gd name="T24" fmla="*/ 1 w 45"/>
                <a:gd name="T25" fmla="*/ 1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
                <a:gd name="T40" fmla="*/ 0 h 127"/>
                <a:gd name="T41" fmla="*/ 45 w 4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 h="127">
                  <a:moveTo>
                    <a:pt x="13" y="70"/>
                  </a:moveTo>
                  <a:lnTo>
                    <a:pt x="0" y="96"/>
                  </a:lnTo>
                  <a:lnTo>
                    <a:pt x="3" y="110"/>
                  </a:lnTo>
                  <a:lnTo>
                    <a:pt x="1" y="127"/>
                  </a:lnTo>
                  <a:lnTo>
                    <a:pt x="25" y="105"/>
                  </a:lnTo>
                  <a:lnTo>
                    <a:pt x="42" y="73"/>
                  </a:lnTo>
                  <a:lnTo>
                    <a:pt x="45" y="41"/>
                  </a:lnTo>
                  <a:lnTo>
                    <a:pt x="45" y="0"/>
                  </a:lnTo>
                  <a:lnTo>
                    <a:pt x="33" y="9"/>
                  </a:lnTo>
                  <a:lnTo>
                    <a:pt x="35" y="35"/>
                  </a:lnTo>
                  <a:lnTo>
                    <a:pt x="35" y="61"/>
                  </a:lnTo>
                  <a:lnTo>
                    <a:pt x="16" y="96"/>
                  </a:lnTo>
                  <a:lnTo>
                    <a:pt x="13" y="70"/>
                  </a:lnTo>
                  <a:close/>
                </a:path>
              </a:pathLst>
            </a:custGeom>
            <a:solidFill>
              <a:srgbClr val="A0B5AD"/>
            </a:solidFill>
            <a:ln w="9525">
              <a:noFill/>
              <a:round/>
              <a:headEnd/>
              <a:tailEnd/>
            </a:ln>
          </p:spPr>
          <p:txBody>
            <a:bodyPr/>
            <a:lstStyle/>
            <a:p>
              <a:endParaRPr lang="en-US"/>
            </a:p>
          </p:txBody>
        </p:sp>
        <p:sp>
          <p:nvSpPr>
            <p:cNvPr id="7298" name="Freeform 45"/>
            <p:cNvSpPr>
              <a:spLocks/>
            </p:cNvSpPr>
            <p:nvPr/>
          </p:nvSpPr>
          <p:spPr bwMode="auto">
            <a:xfrm>
              <a:off x="4642" y="1843"/>
              <a:ext cx="43" cy="109"/>
            </a:xfrm>
            <a:custGeom>
              <a:avLst/>
              <a:gdLst>
                <a:gd name="T0" fmla="*/ 1 w 86"/>
                <a:gd name="T1" fmla="*/ 0 h 217"/>
                <a:gd name="T2" fmla="*/ 1 w 86"/>
                <a:gd name="T3" fmla="*/ 1 h 217"/>
                <a:gd name="T4" fmla="*/ 1 w 86"/>
                <a:gd name="T5" fmla="*/ 1 h 217"/>
                <a:gd name="T6" fmla="*/ 1 w 86"/>
                <a:gd name="T7" fmla="*/ 1 h 217"/>
                <a:gd name="T8" fmla="*/ 1 w 86"/>
                <a:gd name="T9" fmla="*/ 1 h 217"/>
                <a:gd name="T10" fmla="*/ 1 w 86"/>
                <a:gd name="T11" fmla="*/ 1 h 217"/>
                <a:gd name="T12" fmla="*/ 1 w 86"/>
                <a:gd name="T13" fmla="*/ 1 h 217"/>
                <a:gd name="T14" fmla="*/ 1 w 86"/>
                <a:gd name="T15" fmla="*/ 1 h 217"/>
                <a:gd name="T16" fmla="*/ 0 w 86"/>
                <a:gd name="T17" fmla="*/ 1 h 217"/>
                <a:gd name="T18" fmla="*/ 1 w 86"/>
                <a:gd name="T19" fmla="*/ 1 h 217"/>
                <a:gd name="T20" fmla="*/ 1 w 86"/>
                <a:gd name="T21" fmla="*/ 1 h 217"/>
                <a:gd name="T22" fmla="*/ 1 w 86"/>
                <a:gd name="T23" fmla="*/ 1 h 217"/>
                <a:gd name="T24" fmla="*/ 1 w 86"/>
                <a:gd name="T25" fmla="*/ 1 h 217"/>
                <a:gd name="T26" fmla="*/ 1 w 86"/>
                <a:gd name="T27" fmla="*/ 1 h 217"/>
                <a:gd name="T28" fmla="*/ 1 w 86"/>
                <a:gd name="T29" fmla="*/ 1 h 217"/>
                <a:gd name="T30" fmla="*/ 1 w 86"/>
                <a:gd name="T31" fmla="*/ 1 h 217"/>
                <a:gd name="T32" fmla="*/ 1 w 86"/>
                <a:gd name="T33" fmla="*/ 1 h 217"/>
                <a:gd name="T34" fmla="*/ 1 w 86"/>
                <a:gd name="T35" fmla="*/ 1 h 217"/>
                <a:gd name="T36" fmla="*/ 1 w 86"/>
                <a:gd name="T37" fmla="*/ 1 h 217"/>
                <a:gd name="T38" fmla="*/ 1 w 86"/>
                <a:gd name="T39" fmla="*/ 1 h 217"/>
                <a:gd name="T40" fmla="*/ 1 w 86"/>
                <a:gd name="T41" fmla="*/ 1 h 217"/>
                <a:gd name="T42" fmla="*/ 1 w 86"/>
                <a:gd name="T43" fmla="*/ 1 h 217"/>
                <a:gd name="T44" fmla="*/ 1 w 86"/>
                <a:gd name="T45" fmla="*/ 1 h 217"/>
                <a:gd name="T46" fmla="*/ 1 w 86"/>
                <a:gd name="T47" fmla="*/ 1 h 217"/>
                <a:gd name="T48" fmla="*/ 1 w 86"/>
                <a:gd name="T49" fmla="*/ 1 h 217"/>
                <a:gd name="T50" fmla="*/ 1 w 86"/>
                <a:gd name="T51" fmla="*/ 1 h 217"/>
                <a:gd name="T52" fmla="*/ 1 w 86"/>
                <a:gd name="T53" fmla="*/ 1 h 217"/>
                <a:gd name="T54" fmla="*/ 1 w 86"/>
                <a:gd name="T55" fmla="*/ 1 h 217"/>
                <a:gd name="T56" fmla="*/ 1 w 86"/>
                <a:gd name="T57" fmla="*/ 1 h 217"/>
                <a:gd name="T58" fmla="*/ 1 w 86"/>
                <a:gd name="T59" fmla="*/ 0 h 21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6"/>
                <a:gd name="T91" fmla="*/ 0 h 217"/>
                <a:gd name="T92" fmla="*/ 86 w 86"/>
                <a:gd name="T93" fmla="*/ 217 h 21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6" h="217">
                  <a:moveTo>
                    <a:pt x="82" y="0"/>
                  </a:moveTo>
                  <a:lnTo>
                    <a:pt x="60" y="12"/>
                  </a:lnTo>
                  <a:lnTo>
                    <a:pt x="42" y="26"/>
                  </a:lnTo>
                  <a:lnTo>
                    <a:pt x="28" y="44"/>
                  </a:lnTo>
                  <a:lnTo>
                    <a:pt x="18" y="62"/>
                  </a:lnTo>
                  <a:lnTo>
                    <a:pt x="9" y="83"/>
                  </a:lnTo>
                  <a:lnTo>
                    <a:pt x="5" y="106"/>
                  </a:lnTo>
                  <a:lnTo>
                    <a:pt x="1" y="131"/>
                  </a:lnTo>
                  <a:lnTo>
                    <a:pt x="0" y="158"/>
                  </a:lnTo>
                  <a:lnTo>
                    <a:pt x="6" y="187"/>
                  </a:lnTo>
                  <a:lnTo>
                    <a:pt x="18" y="217"/>
                  </a:lnTo>
                  <a:lnTo>
                    <a:pt x="21" y="193"/>
                  </a:lnTo>
                  <a:lnTo>
                    <a:pt x="14" y="148"/>
                  </a:lnTo>
                  <a:lnTo>
                    <a:pt x="36" y="153"/>
                  </a:lnTo>
                  <a:lnTo>
                    <a:pt x="65" y="152"/>
                  </a:lnTo>
                  <a:lnTo>
                    <a:pt x="73" y="135"/>
                  </a:lnTo>
                  <a:lnTo>
                    <a:pt x="86" y="124"/>
                  </a:lnTo>
                  <a:lnTo>
                    <a:pt x="86" y="102"/>
                  </a:lnTo>
                  <a:lnTo>
                    <a:pt x="71" y="94"/>
                  </a:lnTo>
                  <a:lnTo>
                    <a:pt x="72" y="70"/>
                  </a:lnTo>
                  <a:lnTo>
                    <a:pt x="58" y="54"/>
                  </a:lnTo>
                  <a:lnTo>
                    <a:pt x="45" y="49"/>
                  </a:lnTo>
                  <a:lnTo>
                    <a:pt x="50" y="42"/>
                  </a:lnTo>
                  <a:lnTo>
                    <a:pt x="54" y="36"/>
                  </a:lnTo>
                  <a:lnTo>
                    <a:pt x="59" y="30"/>
                  </a:lnTo>
                  <a:lnTo>
                    <a:pt x="62" y="24"/>
                  </a:lnTo>
                  <a:lnTo>
                    <a:pt x="67" y="18"/>
                  </a:lnTo>
                  <a:lnTo>
                    <a:pt x="72" y="12"/>
                  </a:lnTo>
                  <a:lnTo>
                    <a:pt x="76" y="6"/>
                  </a:lnTo>
                  <a:lnTo>
                    <a:pt x="82" y="0"/>
                  </a:lnTo>
                  <a:close/>
                </a:path>
              </a:pathLst>
            </a:custGeom>
            <a:solidFill>
              <a:srgbClr val="302B26"/>
            </a:solidFill>
            <a:ln w="9525">
              <a:noFill/>
              <a:round/>
              <a:headEnd/>
              <a:tailEnd/>
            </a:ln>
          </p:spPr>
          <p:txBody>
            <a:bodyPr/>
            <a:lstStyle/>
            <a:p>
              <a:endParaRPr lang="en-US"/>
            </a:p>
          </p:txBody>
        </p:sp>
        <p:sp>
          <p:nvSpPr>
            <p:cNvPr id="7299" name="Freeform 46"/>
            <p:cNvSpPr>
              <a:spLocks/>
            </p:cNvSpPr>
            <p:nvPr/>
          </p:nvSpPr>
          <p:spPr bwMode="auto">
            <a:xfrm>
              <a:off x="4548" y="1794"/>
              <a:ext cx="142" cy="198"/>
            </a:xfrm>
            <a:custGeom>
              <a:avLst/>
              <a:gdLst>
                <a:gd name="T0" fmla="*/ 1 w 284"/>
                <a:gd name="T1" fmla="*/ 0 h 396"/>
                <a:gd name="T2" fmla="*/ 1 w 284"/>
                <a:gd name="T3" fmla="*/ 1 h 396"/>
                <a:gd name="T4" fmla="*/ 1 w 284"/>
                <a:gd name="T5" fmla="*/ 1 h 396"/>
                <a:gd name="T6" fmla="*/ 1 w 284"/>
                <a:gd name="T7" fmla="*/ 1 h 396"/>
                <a:gd name="T8" fmla="*/ 1 w 284"/>
                <a:gd name="T9" fmla="*/ 1 h 396"/>
                <a:gd name="T10" fmla="*/ 1 w 284"/>
                <a:gd name="T11" fmla="*/ 1 h 396"/>
                <a:gd name="T12" fmla="*/ 1 w 284"/>
                <a:gd name="T13" fmla="*/ 1 h 396"/>
                <a:gd name="T14" fmla="*/ 1 w 284"/>
                <a:gd name="T15" fmla="*/ 1 h 396"/>
                <a:gd name="T16" fmla="*/ 1 w 284"/>
                <a:gd name="T17" fmla="*/ 1 h 396"/>
                <a:gd name="T18" fmla="*/ 1 w 284"/>
                <a:gd name="T19" fmla="*/ 1 h 396"/>
                <a:gd name="T20" fmla="*/ 1 w 284"/>
                <a:gd name="T21" fmla="*/ 1 h 396"/>
                <a:gd name="T22" fmla="*/ 1 w 284"/>
                <a:gd name="T23" fmla="*/ 1 h 396"/>
                <a:gd name="T24" fmla="*/ 1 w 284"/>
                <a:gd name="T25" fmla="*/ 1 h 396"/>
                <a:gd name="T26" fmla="*/ 1 w 284"/>
                <a:gd name="T27" fmla="*/ 1 h 396"/>
                <a:gd name="T28" fmla="*/ 1 w 284"/>
                <a:gd name="T29" fmla="*/ 1 h 396"/>
                <a:gd name="T30" fmla="*/ 1 w 284"/>
                <a:gd name="T31" fmla="*/ 1 h 396"/>
                <a:gd name="T32" fmla="*/ 1 w 284"/>
                <a:gd name="T33" fmla="*/ 1 h 396"/>
                <a:gd name="T34" fmla="*/ 1 w 284"/>
                <a:gd name="T35" fmla="*/ 1 h 396"/>
                <a:gd name="T36" fmla="*/ 1 w 284"/>
                <a:gd name="T37" fmla="*/ 1 h 396"/>
                <a:gd name="T38" fmla="*/ 1 w 284"/>
                <a:gd name="T39" fmla="*/ 1 h 396"/>
                <a:gd name="T40" fmla="*/ 1 w 284"/>
                <a:gd name="T41" fmla="*/ 1 h 396"/>
                <a:gd name="T42" fmla="*/ 1 w 284"/>
                <a:gd name="T43" fmla="*/ 1 h 396"/>
                <a:gd name="T44" fmla="*/ 0 w 284"/>
                <a:gd name="T45" fmla="*/ 1 h 396"/>
                <a:gd name="T46" fmla="*/ 0 w 284"/>
                <a:gd name="T47" fmla="*/ 1 h 396"/>
                <a:gd name="T48" fmla="*/ 1 w 284"/>
                <a:gd name="T49" fmla="*/ 1 h 396"/>
                <a:gd name="T50" fmla="*/ 1 w 284"/>
                <a:gd name="T51" fmla="*/ 1 h 396"/>
                <a:gd name="T52" fmla="*/ 1 w 284"/>
                <a:gd name="T53" fmla="*/ 1 h 396"/>
                <a:gd name="T54" fmla="*/ 1 w 284"/>
                <a:gd name="T55" fmla="*/ 1 h 396"/>
                <a:gd name="T56" fmla="*/ 1 w 284"/>
                <a:gd name="T57" fmla="*/ 0 h 3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4"/>
                <a:gd name="T88" fmla="*/ 0 h 396"/>
                <a:gd name="T89" fmla="*/ 284 w 284"/>
                <a:gd name="T90" fmla="*/ 396 h 3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4" h="396">
                  <a:moveTo>
                    <a:pt x="125" y="0"/>
                  </a:moveTo>
                  <a:lnTo>
                    <a:pt x="284" y="11"/>
                  </a:lnTo>
                  <a:lnTo>
                    <a:pt x="262" y="15"/>
                  </a:lnTo>
                  <a:lnTo>
                    <a:pt x="240" y="23"/>
                  </a:lnTo>
                  <a:lnTo>
                    <a:pt x="219" y="36"/>
                  </a:lnTo>
                  <a:lnTo>
                    <a:pt x="200" y="52"/>
                  </a:lnTo>
                  <a:lnTo>
                    <a:pt x="181" y="70"/>
                  </a:lnTo>
                  <a:lnTo>
                    <a:pt x="165" y="93"/>
                  </a:lnTo>
                  <a:lnTo>
                    <a:pt x="151" y="117"/>
                  </a:lnTo>
                  <a:lnTo>
                    <a:pt x="140" y="145"/>
                  </a:lnTo>
                  <a:lnTo>
                    <a:pt x="132" y="174"/>
                  </a:lnTo>
                  <a:lnTo>
                    <a:pt x="127" y="204"/>
                  </a:lnTo>
                  <a:lnTo>
                    <a:pt x="126" y="235"/>
                  </a:lnTo>
                  <a:lnTo>
                    <a:pt x="128" y="267"/>
                  </a:lnTo>
                  <a:lnTo>
                    <a:pt x="135" y="300"/>
                  </a:lnTo>
                  <a:lnTo>
                    <a:pt x="147" y="333"/>
                  </a:lnTo>
                  <a:lnTo>
                    <a:pt x="164" y="365"/>
                  </a:lnTo>
                  <a:lnTo>
                    <a:pt x="186" y="396"/>
                  </a:lnTo>
                  <a:lnTo>
                    <a:pt x="127" y="389"/>
                  </a:lnTo>
                  <a:lnTo>
                    <a:pt x="64" y="375"/>
                  </a:lnTo>
                  <a:lnTo>
                    <a:pt x="22" y="335"/>
                  </a:lnTo>
                  <a:lnTo>
                    <a:pt x="9" y="294"/>
                  </a:lnTo>
                  <a:lnTo>
                    <a:pt x="0" y="247"/>
                  </a:lnTo>
                  <a:lnTo>
                    <a:pt x="0" y="198"/>
                  </a:lnTo>
                  <a:lnTo>
                    <a:pt x="9" y="150"/>
                  </a:lnTo>
                  <a:lnTo>
                    <a:pt x="23" y="102"/>
                  </a:lnTo>
                  <a:lnTo>
                    <a:pt x="48" y="60"/>
                  </a:lnTo>
                  <a:lnTo>
                    <a:pt x="81" y="25"/>
                  </a:lnTo>
                  <a:lnTo>
                    <a:pt x="125" y="0"/>
                  </a:lnTo>
                  <a:close/>
                </a:path>
              </a:pathLst>
            </a:custGeom>
            <a:solidFill>
              <a:srgbClr val="332616"/>
            </a:solidFill>
            <a:ln w="9525">
              <a:noFill/>
              <a:round/>
              <a:headEnd/>
              <a:tailEnd/>
            </a:ln>
          </p:spPr>
          <p:txBody>
            <a:bodyPr/>
            <a:lstStyle/>
            <a:p>
              <a:endParaRPr lang="en-US"/>
            </a:p>
          </p:txBody>
        </p:sp>
        <p:sp>
          <p:nvSpPr>
            <p:cNvPr id="7300" name="Freeform 47"/>
            <p:cNvSpPr>
              <a:spLocks/>
            </p:cNvSpPr>
            <p:nvPr/>
          </p:nvSpPr>
          <p:spPr bwMode="auto">
            <a:xfrm>
              <a:off x="3726" y="1841"/>
              <a:ext cx="856" cy="248"/>
            </a:xfrm>
            <a:custGeom>
              <a:avLst/>
              <a:gdLst>
                <a:gd name="T0" fmla="*/ 1 w 1711"/>
                <a:gd name="T1" fmla="*/ 0 h 498"/>
                <a:gd name="T2" fmla="*/ 1 w 1711"/>
                <a:gd name="T3" fmla="*/ 0 h 498"/>
                <a:gd name="T4" fmla="*/ 1 w 1711"/>
                <a:gd name="T5" fmla="*/ 0 h 498"/>
                <a:gd name="T6" fmla="*/ 1 w 1711"/>
                <a:gd name="T7" fmla="*/ 0 h 498"/>
                <a:gd name="T8" fmla="*/ 1 w 1711"/>
                <a:gd name="T9" fmla="*/ 0 h 498"/>
                <a:gd name="T10" fmla="*/ 1 w 1711"/>
                <a:gd name="T11" fmla="*/ 0 h 498"/>
                <a:gd name="T12" fmla="*/ 1 w 1711"/>
                <a:gd name="T13" fmla="*/ 0 h 498"/>
                <a:gd name="T14" fmla="*/ 1 w 1711"/>
                <a:gd name="T15" fmla="*/ 0 h 498"/>
                <a:gd name="T16" fmla="*/ 1 w 1711"/>
                <a:gd name="T17" fmla="*/ 0 h 498"/>
                <a:gd name="T18" fmla="*/ 0 w 1711"/>
                <a:gd name="T19" fmla="*/ 0 h 498"/>
                <a:gd name="T20" fmla="*/ 1 w 1711"/>
                <a:gd name="T21" fmla="*/ 0 h 498"/>
                <a:gd name="T22" fmla="*/ 1 w 1711"/>
                <a:gd name="T23" fmla="*/ 0 h 498"/>
                <a:gd name="T24" fmla="*/ 1 w 1711"/>
                <a:gd name="T25" fmla="*/ 0 h 498"/>
                <a:gd name="T26" fmla="*/ 1 w 1711"/>
                <a:gd name="T27" fmla="*/ 0 h 498"/>
                <a:gd name="T28" fmla="*/ 1 w 1711"/>
                <a:gd name="T29" fmla="*/ 0 h 498"/>
                <a:gd name="T30" fmla="*/ 1 w 1711"/>
                <a:gd name="T31" fmla="*/ 0 h 498"/>
                <a:gd name="T32" fmla="*/ 1 w 1711"/>
                <a:gd name="T33" fmla="*/ 0 h 498"/>
                <a:gd name="T34" fmla="*/ 1 w 1711"/>
                <a:gd name="T35" fmla="*/ 0 h 498"/>
                <a:gd name="T36" fmla="*/ 1 w 1711"/>
                <a:gd name="T37" fmla="*/ 0 h 498"/>
                <a:gd name="T38" fmla="*/ 1 w 1711"/>
                <a:gd name="T39" fmla="*/ 0 h 498"/>
                <a:gd name="T40" fmla="*/ 1 w 1711"/>
                <a:gd name="T41" fmla="*/ 0 h 498"/>
                <a:gd name="T42" fmla="*/ 1 w 1711"/>
                <a:gd name="T43" fmla="*/ 0 h 498"/>
                <a:gd name="T44" fmla="*/ 1 w 1711"/>
                <a:gd name="T45" fmla="*/ 0 h 498"/>
                <a:gd name="T46" fmla="*/ 1 w 1711"/>
                <a:gd name="T47" fmla="*/ 0 h 498"/>
                <a:gd name="T48" fmla="*/ 1 w 1711"/>
                <a:gd name="T49" fmla="*/ 0 h 498"/>
                <a:gd name="T50" fmla="*/ 1 w 1711"/>
                <a:gd name="T51" fmla="*/ 0 h 498"/>
                <a:gd name="T52" fmla="*/ 1 w 1711"/>
                <a:gd name="T53" fmla="*/ 0 h 498"/>
                <a:gd name="T54" fmla="*/ 1 w 1711"/>
                <a:gd name="T55" fmla="*/ 0 h 498"/>
                <a:gd name="T56" fmla="*/ 1 w 1711"/>
                <a:gd name="T57" fmla="*/ 0 h 498"/>
                <a:gd name="T58" fmla="*/ 1 w 1711"/>
                <a:gd name="T59" fmla="*/ 0 h 498"/>
                <a:gd name="T60" fmla="*/ 1 w 1711"/>
                <a:gd name="T61" fmla="*/ 0 h 498"/>
                <a:gd name="T62" fmla="*/ 1 w 1711"/>
                <a:gd name="T63" fmla="*/ 0 h 498"/>
                <a:gd name="T64" fmla="*/ 1 w 1711"/>
                <a:gd name="T65" fmla="*/ 0 h 498"/>
                <a:gd name="T66" fmla="*/ 1 w 1711"/>
                <a:gd name="T67" fmla="*/ 0 h 498"/>
                <a:gd name="T68" fmla="*/ 1 w 1711"/>
                <a:gd name="T69" fmla="*/ 0 h 498"/>
                <a:gd name="T70" fmla="*/ 1 w 1711"/>
                <a:gd name="T71" fmla="*/ 0 h 498"/>
                <a:gd name="T72" fmla="*/ 1 w 1711"/>
                <a:gd name="T73" fmla="*/ 0 h 498"/>
                <a:gd name="T74" fmla="*/ 1 w 1711"/>
                <a:gd name="T75" fmla="*/ 0 h 498"/>
                <a:gd name="T76" fmla="*/ 1 w 1711"/>
                <a:gd name="T77" fmla="*/ 0 h 498"/>
                <a:gd name="T78" fmla="*/ 1 w 1711"/>
                <a:gd name="T79" fmla="*/ 0 h 498"/>
                <a:gd name="T80" fmla="*/ 1 w 1711"/>
                <a:gd name="T81" fmla="*/ 0 h 498"/>
                <a:gd name="T82" fmla="*/ 1 w 1711"/>
                <a:gd name="T83" fmla="*/ 0 h 498"/>
                <a:gd name="T84" fmla="*/ 1 w 1711"/>
                <a:gd name="T85" fmla="*/ 0 h 498"/>
                <a:gd name="T86" fmla="*/ 1 w 1711"/>
                <a:gd name="T87" fmla="*/ 0 h 498"/>
                <a:gd name="T88" fmla="*/ 1 w 1711"/>
                <a:gd name="T89" fmla="*/ 0 h 498"/>
                <a:gd name="T90" fmla="*/ 1 w 1711"/>
                <a:gd name="T91" fmla="*/ 0 h 4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11"/>
                <a:gd name="T139" fmla="*/ 0 h 498"/>
                <a:gd name="T140" fmla="*/ 1711 w 1711"/>
                <a:gd name="T141" fmla="*/ 498 h 4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11" h="498">
                  <a:moveTo>
                    <a:pt x="363" y="186"/>
                  </a:moveTo>
                  <a:lnTo>
                    <a:pt x="212" y="199"/>
                  </a:lnTo>
                  <a:lnTo>
                    <a:pt x="202" y="242"/>
                  </a:lnTo>
                  <a:lnTo>
                    <a:pt x="181" y="252"/>
                  </a:lnTo>
                  <a:lnTo>
                    <a:pt x="163" y="263"/>
                  </a:lnTo>
                  <a:lnTo>
                    <a:pt x="145" y="272"/>
                  </a:lnTo>
                  <a:lnTo>
                    <a:pt x="129" y="281"/>
                  </a:lnTo>
                  <a:lnTo>
                    <a:pt x="114" y="289"/>
                  </a:lnTo>
                  <a:lnTo>
                    <a:pt x="99" y="298"/>
                  </a:lnTo>
                  <a:lnTo>
                    <a:pt x="87" y="309"/>
                  </a:lnTo>
                  <a:lnTo>
                    <a:pt x="75" y="319"/>
                  </a:lnTo>
                  <a:lnTo>
                    <a:pt x="64" y="329"/>
                  </a:lnTo>
                  <a:lnTo>
                    <a:pt x="53" y="342"/>
                  </a:lnTo>
                  <a:lnTo>
                    <a:pt x="44" y="355"/>
                  </a:lnTo>
                  <a:lnTo>
                    <a:pt x="35" y="370"/>
                  </a:lnTo>
                  <a:lnTo>
                    <a:pt x="26" y="386"/>
                  </a:lnTo>
                  <a:lnTo>
                    <a:pt x="19" y="403"/>
                  </a:lnTo>
                  <a:lnTo>
                    <a:pt x="11" y="424"/>
                  </a:lnTo>
                  <a:lnTo>
                    <a:pt x="4" y="446"/>
                  </a:lnTo>
                  <a:lnTo>
                    <a:pt x="0" y="460"/>
                  </a:lnTo>
                  <a:lnTo>
                    <a:pt x="16" y="463"/>
                  </a:lnTo>
                  <a:lnTo>
                    <a:pt x="25" y="427"/>
                  </a:lnTo>
                  <a:lnTo>
                    <a:pt x="142" y="452"/>
                  </a:lnTo>
                  <a:lnTo>
                    <a:pt x="131" y="493"/>
                  </a:lnTo>
                  <a:lnTo>
                    <a:pt x="147" y="498"/>
                  </a:lnTo>
                  <a:lnTo>
                    <a:pt x="201" y="498"/>
                  </a:lnTo>
                  <a:lnTo>
                    <a:pt x="237" y="490"/>
                  </a:lnTo>
                  <a:lnTo>
                    <a:pt x="193" y="446"/>
                  </a:lnTo>
                  <a:lnTo>
                    <a:pt x="196" y="430"/>
                  </a:lnTo>
                  <a:lnTo>
                    <a:pt x="268" y="392"/>
                  </a:lnTo>
                  <a:lnTo>
                    <a:pt x="286" y="379"/>
                  </a:lnTo>
                  <a:lnTo>
                    <a:pt x="304" y="367"/>
                  </a:lnTo>
                  <a:lnTo>
                    <a:pt x="322" y="358"/>
                  </a:lnTo>
                  <a:lnTo>
                    <a:pt x="339" y="349"/>
                  </a:lnTo>
                  <a:lnTo>
                    <a:pt x="355" y="342"/>
                  </a:lnTo>
                  <a:lnTo>
                    <a:pt x="372" y="336"/>
                  </a:lnTo>
                  <a:lnTo>
                    <a:pt x="389" y="331"/>
                  </a:lnTo>
                  <a:lnTo>
                    <a:pt x="406" y="326"/>
                  </a:lnTo>
                  <a:lnTo>
                    <a:pt x="422" y="323"/>
                  </a:lnTo>
                  <a:lnTo>
                    <a:pt x="439" y="319"/>
                  </a:lnTo>
                  <a:lnTo>
                    <a:pt x="458" y="317"/>
                  </a:lnTo>
                  <a:lnTo>
                    <a:pt x="476" y="315"/>
                  </a:lnTo>
                  <a:lnTo>
                    <a:pt x="496" y="312"/>
                  </a:lnTo>
                  <a:lnTo>
                    <a:pt x="515" y="310"/>
                  </a:lnTo>
                  <a:lnTo>
                    <a:pt x="537" y="308"/>
                  </a:lnTo>
                  <a:lnTo>
                    <a:pt x="560" y="305"/>
                  </a:lnTo>
                  <a:lnTo>
                    <a:pt x="627" y="293"/>
                  </a:lnTo>
                  <a:lnTo>
                    <a:pt x="960" y="228"/>
                  </a:lnTo>
                  <a:lnTo>
                    <a:pt x="996" y="224"/>
                  </a:lnTo>
                  <a:lnTo>
                    <a:pt x="1033" y="219"/>
                  </a:lnTo>
                  <a:lnTo>
                    <a:pt x="1068" y="213"/>
                  </a:lnTo>
                  <a:lnTo>
                    <a:pt x="1105" y="209"/>
                  </a:lnTo>
                  <a:lnTo>
                    <a:pt x="1142" y="203"/>
                  </a:lnTo>
                  <a:lnTo>
                    <a:pt x="1178" y="198"/>
                  </a:lnTo>
                  <a:lnTo>
                    <a:pt x="1215" y="192"/>
                  </a:lnTo>
                  <a:lnTo>
                    <a:pt x="1250" y="186"/>
                  </a:lnTo>
                  <a:lnTo>
                    <a:pt x="1287" y="180"/>
                  </a:lnTo>
                  <a:lnTo>
                    <a:pt x="1323" y="173"/>
                  </a:lnTo>
                  <a:lnTo>
                    <a:pt x="1360" y="166"/>
                  </a:lnTo>
                  <a:lnTo>
                    <a:pt x="1396" y="159"/>
                  </a:lnTo>
                  <a:lnTo>
                    <a:pt x="1431" y="151"/>
                  </a:lnTo>
                  <a:lnTo>
                    <a:pt x="1467" y="143"/>
                  </a:lnTo>
                  <a:lnTo>
                    <a:pt x="1503" y="135"/>
                  </a:lnTo>
                  <a:lnTo>
                    <a:pt x="1537" y="126"/>
                  </a:lnTo>
                  <a:lnTo>
                    <a:pt x="1565" y="114"/>
                  </a:lnTo>
                  <a:lnTo>
                    <a:pt x="1591" y="104"/>
                  </a:lnTo>
                  <a:lnTo>
                    <a:pt x="1617" y="92"/>
                  </a:lnTo>
                  <a:lnTo>
                    <a:pt x="1640" y="80"/>
                  </a:lnTo>
                  <a:lnTo>
                    <a:pt x="1662" y="66"/>
                  </a:lnTo>
                  <a:lnTo>
                    <a:pt x="1681" y="47"/>
                  </a:lnTo>
                  <a:lnTo>
                    <a:pt x="1697" y="27"/>
                  </a:lnTo>
                  <a:lnTo>
                    <a:pt x="1711" y="0"/>
                  </a:lnTo>
                  <a:lnTo>
                    <a:pt x="1620" y="1"/>
                  </a:lnTo>
                  <a:lnTo>
                    <a:pt x="1614" y="16"/>
                  </a:lnTo>
                  <a:lnTo>
                    <a:pt x="1609" y="29"/>
                  </a:lnTo>
                  <a:lnTo>
                    <a:pt x="1602" y="38"/>
                  </a:lnTo>
                  <a:lnTo>
                    <a:pt x="1594" y="47"/>
                  </a:lnTo>
                  <a:lnTo>
                    <a:pt x="1583" y="54"/>
                  </a:lnTo>
                  <a:lnTo>
                    <a:pt x="1573" y="61"/>
                  </a:lnTo>
                  <a:lnTo>
                    <a:pt x="1560" y="68"/>
                  </a:lnTo>
                  <a:lnTo>
                    <a:pt x="1547" y="76"/>
                  </a:lnTo>
                  <a:lnTo>
                    <a:pt x="1491" y="60"/>
                  </a:lnTo>
                  <a:lnTo>
                    <a:pt x="535" y="245"/>
                  </a:lnTo>
                  <a:lnTo>
                    <a:pt x="503" y="255"/>
                  </a:lnTo>
                  <a:lnTo>
                    <a:pt x="454" y="242"/>
                  </a:lnTo>
                  <a:lnTo>
                    <a:pt x="436" y="242"/>
                  </a:lnTo>
                  <a:lnTo>
                    <a:pt x="414" y="241"/>
                  </a:lnTo>
                  <a:lnTo>
                    <a:pt x="393" y="239"/>
                  </a:lnTo>
                  <a:lnTo>
                    <a:pt x="375" y="235"/>
                  </a:lnTo>
                  <a:lnTo>
                    <a:pt x="360" y="228"/>
                  </a:lnTo>
                  <a:lnTo>
                    <a:pt x="352" y="218"/>
                  </a:lnTo>
                  <a:lnTo>
                    <a:pt x="352" y="204"/>
                  </a:lnTo>
                  <a:lnTo>
                    <a:pt x="363" y="186"/>
                  </a:lnTo>
                  <a:close/>
                </a:path>
              </a:pathLst>
            </a:custGeom>
            <a:solidFill>
              <a:srgbClr val="FFD370"/>
            </a:solidFill>
            <a:ln w="9525">
              <a:noFill/>
              <a:round/>
              <a:headEnd/>
              <a:tailEnd/>
            </a:ln>
          </p:spPr>
          <p:txBody>
            <a:bodyPr/>
            <a:lstStyle/>
            <a:p>
              <a:endParaRPr lang="en-US"/>
            </a:p>
          </p:txBody>
        </p:sp>
        <p:sp>
          <p:nvSpPr>
            <p:cNvPr id="7301" name="Freeform 48"/>
            <p:cNvSpPr>
              <a:spLocks/>
            </p:cNvSpPr>
            <p:nvPr/>
          </p:nvSpPr>
          <p:spPr bwMode="auto">
            <a:xfrm>
              <a:off x="4244" y="1841"/>
              <a:ext cx="338" cy="203"/>
            </a:xfrm>
            <a:custGeom>
              <a:avLst/>
              <a:gdLst>
                <a:gd name="T0" fmla="*/ 1 w 676"/>
                <a:gd name="T1" fmla="*/ 0 h 408"/>
                <a:gd name="T2" fmla="*/ 1 w 676"/>
                <a:gd name="T3" fmla="*/ 0 h 408"/>
                <a:gd name="T4" fmla="*/ 1 w 676"/>
                <a:gd name="T5" fmla="*/ 0 h 408"/>
                <a:gd name="T6" fmla="*/ 1 w 676"/>
                <a:gd name="T7" fmla="*/ 0 h 408"/>
                <a:gd name="T8" fmla="*/ 1 w 676"/>
                <a:gd name="T9" fmla="*/ 0 h 408"/>
                <a:gd name="T10" fmla="*/ 1 w 676"/>
                <a:gd name="T11" fmla="*/ 0 h 408"/>
                <a:gd name="T12" fmla="*/ 1 w 676"/>
                <a:gd name="T13" fmla="*/ 0 h 408"/>
                <a:gd name="T14" fmla="*/ 1 w 676"/>
                <a:gd name="T15" fmla="*/ 0 h 408"/>
                <a:gd name="T16" fmla="*/ 1 w 676"/>
                <a:gd name="T17" fmla="*/ 0 h 408"/>
                <a:gd name="T18" fmla="*/ 1 w 676"/>
                <a:gd name="T19" fmla="*/ 0 h 408"/>
                <a:gd name="T20" fmla="*/ 1 w 676"/>
                <a:gd name="T21" fmla="*/ 0 h 408"/>
                <a:gd name="T22" fmla="*/ 1 w 676"/>
                <a:gd name="T23" fmla="*/ 0 h 408"/>
                <a:gd name="T24" fmla="*/ 1 w 676"/>
                <a:gd name="T25" fmla="*/ 0 h 408"/>
                <a:gd name="T26" fmla="*/ 1 w 676"/>
                <a:gd name="T27" fmla="*/ 0 h 408"/>
                <a:gd name="T28" fmla="*/ 1 w 676"/>
                <a:gd name="T29" fmla="*/ 0 h 408"/>
                <a:gd name="T30" fmla="*/ 1 w 676"/>
                <a:gd name="T31" fmla="*/ 0 h 408"/>
                <a:gd name="T32" fmla="*/ 1 w 676"/>
                <a:gd name="T33" fmla="*/ 0 h 408"/>
                <a:gd name="T34" fmla="*/ 1 w 676"/>
                <a:gd name="T35" fmla="*/ 0 h 408"/>
                <a:gd name="T36" fmla="*/ 1 w 676"/>
                <a:gd name="T37" fmla="*/ 0 h 408"/>
                <a:gd name="T38" fmla="*/ 1 w 676"/>
                <a:gd name="T39" fmla="*/ 0 h 408"/>
                <a:gd name="T40" fmla="*/ 1 w 676"/>
                <a:gd name="T41" fmla="*/ 0 h 408"/>
                <a:gd name="T42" fmla="*/ 1 w 676"/>
                <a:gd name="T43" fmla="*/ 0 h 408"/>
                <a:gd name="T44" fmla="*/ 1 w 676"/>
                <a:gd name="T45" fmla="*/ 0 h 408"/>
                <a:gd name="T46" fmla="*/ 1 w 676"/>
                <a:gd name="T47" fmla="*/ 0 h 408"/>
                <a:gd name="T48" fmla="*/ 1 w 676"/>
                <a:gd name="T49" fmla="*/ 0 h 408"/>
                <a:gd name="T50" fmla="*/ 1 w 676"/>
                <a:gd name="T51" fmla="*/ 0 h 408"/>
                <a:gd name="T52" fmla="*/ 1 w 676"/>
                <a:gd name="T53" fmla="*/ 0 h 408"/>
                <a:gd name="T54" fmla="*/ 1 w 676"/>
                <a:gd name="T55" fmla="*/ 0 h 408"/>
                <a:gd name="T56" fmla="*/ 1 w 676"/>
                <a:gd name="T57" fmla="*/ 0 h 408"/>
                <a:gd name="T58" fmla="*/ 1 w 676"/>
                <a:gd name="T59" fmla="*/ 0 h 408"/>
                <a:gd name="T60" fmla="*/ 1 w 676"/>
                <a:gd name="T61" fmla="*/ 0 h 408"/>
                <a:gd name="T62" fmla="*/ 1 w 676"/>
                <a:gd name="T63" fmla="*/ 0 h 408"/>
                <a:gd name="T64" fmla="*/ 1 w 676"/>
                <a:gd name="T65" fmla="*/ 0 h 408"/>
                <a:gd name="T66" fmla="*/ 1 w 676"/>
                <a:gd name="T67" fmla="*/ 0 h 408"/>
                <a:gd name="T68" fmla="*/ 1 w 676"/>
                <a:gd name="T69" fmla="*/ 0 h 408"/>
                <a:gd name="T70" fmla="*/ 1 w 676"/>
                <a:gd name="T71" fmla="*/ 0 h 408"/>
                <a:gd name="T72" fmla="*/ 1 w 676"/>
                <a:gd name="T73" fmla="*/ 0 h 408"/>
                <a:gd name="T74" fmla="*/ 0 w 676"/>
                <a:gd name="T75" fmla="*/ 0 h 408"/>
                <a:gd name="T76" fmla="*/ 1 w 676"/>
                <a:gd name="T77" fmla="*/ 0 h 408"/>
                <a:gd name="T78" fmla="*/ 1 w 676"/>
                <a:gd name="T79" fmla="*/ 0 h 408"/>
                <a:gd name="T80" fmla="*/ 1 w 676"/>
                <a:gd name="T81" fmla="*/ 0 h 408"/>
                <a:gd name="T82" fmla="*/ 1 w 676"/>
                <a:gd name="T83" fmla="*/ 0 h 408"/>
                <a:gd name="T84" fmla="*/ 1 w 676"/>
                <a:gd name="T85" fmla="*/ 0 h 408"/>
                <a:gd name="T86" fmla="*/ 1 w 676"/>
                <a:gd name="T87" fmla="*/ 0 h 408"/>
                <a:gd name="T88" fmla="*/ 1 w 676"/>
                <a:gd name="T89" fmla="*/ 0 h 408"/>
                <a:gd name="T90" fmla="*/ 1 w 676"/>
                <a:gd name="T91" fmla="*/ 0 h 408"/>
                <a:gd name="T92" fmla="*/ 1 w 676"/>
                <a:gd name="T93" fmla="*/ 0 h 408"/>
                <a:gd name="T94" fmla="*/ 1 w 676"/>
                <a:gd name="T95" fmla="*/ 0 h 408"/>
                <a:gd name="T96" fmla="*/ 1 w 676"/>
                <a:gd name="T97" fmla="*/ 0 h 408"/>
                <a:gd name="T98" fmla="*/ 1 w 676"/>
                <a:gd name="T99" fmla="*/ 0 h 408"/>
                <a:gd name="T100" fmla="*/ 1 w 676"/>
                <a:gd name="T101" fmla="*/ 0 h 408"/>
                <a:gd name="T102" fmla="*/ 1 w 676"/>
                <a:gd name="T103" fmla="*/ 0 h 408"/>
                <a:gd name="T104" fmla="*/ 1 w 676"/>
                <a:gd name="T105" fmla="*/ 0 h 408"/>
                <a:gd name="T106" fmla="*/ 1 w 676"/>
                <a:gd name="T107" fmla="*/ 0 h 408"/>
                <a:gd name="T108" fmla="*/ 1 w 676"/>
                <a:gd name="T109" fmla="*/ 0 h 408"/>
                <a:gd name="T110" fmla="*/ 1 w 676"/>
                <a:gd name="T111" fmla="*/ 0 h 408"/>
                <a:gd name="T112" fmla="*/ 1 w 676"/>
                <a:gd name="T113" fmla="*/ 0 h 408"/>
                <a:gd name="T114" fmla="*/ 1 w 676"/>
                <a:gd name="T115" fmla="*/ 0 h 408"/>
                <a:gd name="T116" fmla="*/ 1 w 676"/>
                <a:gd name="T117" fmla="*/ 0 h 408"/>
                <a:gd name="T118" fmla="*/ 1 w 676"/>
                <a:gd name="T119" fmla="*/ 0 h 408"/>
                <a:gd name="T120" fmla="*/ 1 w 676"/>
                <a:gd name="T121" fmla="*/ 0 h 408"/>
                <a:gd name="T122" fmla="*/ 1 w 676"/>
                <a:gd name="T123" fmla="*/ 0 h 4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6"/>
                <a:gd name="T187" fmla="*/ 0 h 408"/>
                <a:gd name="T188" fmla="*/ 676 w 676"/>
                <a:gd name="T189" fmla="*/ 408 h 4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6" h="408">
                  <a:moveTo>
                    <a:pt x="76" y="196"/>
                  </a:moveTo>
                  <a:lnTo>
                    <a:pt x="425" y="142"/>
                  </a:lnTo>
                  <a:lnTo>
                    <a:pt x="440" y="138"/>
                  </a:lnTo>
                  <a:lnTo>
                    <a:pt x="455" y="134"/>
                  </a:lnTo>
                  <a:lnTo>
                    <a:pt x="470" y="130"/>
                  </a:lnTo>
                  <a:lnTo>
                    <a:pt x="484" y="126"/>
                  </a:lnTo>
                  <a:lnTo>
                    <a:pt x="498" y="121"/>
                  </a:lnTo>
                  <a:lnTo>
                    <a:pt x="512" y="117"/>
                  </a:lnTo>
                  <a:lnTo>
                    <a:pt x="525" y="112"/>
                  </a:lnTo>
                  <a:lnTo>
                    <a:pt x="538" y="106"/>
                  </a:lnTo>
                  <a:lnTo>
                    <a:pt x="551" y="100"/>
                  </a:lnTo>
                  <a:lnTo>
                    <a:pt x="564" y="95"/>
                  </a:lnTo>
                  <a:lnTo>
                    <a:pt x="576" y="88"/>
                  </a:lnTo>
                  <a:lnTo>
                    <a:pt x="589" y="81"/>
                  </a:lnTo>
                  <a:lnTo>
                    <a:pt x="602" y="73"/>
                  </a:lnTo>
                  <a:lnTo>
                    <a:pt x="614" y="65"/>
                  </a:lnTo>
                  <a:lnTo>
                    <a:pt x="627" y="55"/>
                  </a:lnTo>
                  <a:lnTo>
                    <a:pt x="640" y="46"/>
                  </a:lnTo>
                  <a:lnTo>
                    <a:pt x="676" y="0"/>
                  </a:lnTo>
                  <a:lnTo>
                    <a:pt x="660" y="49"/>
                  </a:lnTo>
                  <a:lnTo>
                    <a:pt x="660" y="80"/>
                  </a:lnTo>
                  <a:lnTo>
                    <a:pt x="660" y="266"/>
                  </a:lnTo>
                  <a:lnTo>
                    <a:pt x="610" y="281"/>
                  </a:lnTo>
                  <a:lnTo>
                    <a:pt x="561" y="295"/>
                  </a:lnTo>
                  <a:lnTo>
                    <a:pt x="514" y="308"/>
                  </a:lnTo>
                  <a:lnTo>
                    <a:pt x="468" y="319"/>
                  </a:lnTo>
                  <a:lnTo>
                    <a:pt x="424" y="328"/>
                  </a:lnTo>
                  <a:lnTo>
                    <a:pt x="381" y="338"/>
                  </a:lnTo>
                  <a:lnTo>
                    <a:pt x="340" y="346"/>
                  </a:lnTo>
                  <a:lnTo>
                    <a:pt x="300" y="353"/>
                  </a:lnTo>
                  <a:lnTo>
                    <a:pt x="260" y="359"/>
                  </a:lnTo>
                  <a:lnTo>
                    <a:pt x="221" y="366"/>
                  </a:lnTo>
                  <a:lnTo>
                    <a:pt x="183" y="372"/>
                  </a:lnTo>
                  <a:lnTo>
                    <a:pt x="146" y="379"/>
                  </a:lnTo>
                  <a:lnTo>
                    <a:pt x="110" y="385"/>
                  </a:lnTo>
                  <a:lnTo>
                    <a:pt x="73" y="392"/>
                  </a:lnTo>
                  <a:lnTo>
                    <a:pt x="36" y="400"/>
                  </a:lnTo>
                  <a:lnTo>
                    <a:pt x="0" y="408"/>
                  </a:lnTo>
                  <a:lnTo>
                    <a:pt x="10" y="379"/>
                  </a:lnTo>
                  <a:lnTo>
                    <a:pt x="90" y="369"/>
                  </a:lnTo>
                  <a:lnTo>
                    <a:pt x="115" y="364"/>
                  </a:lnTo>
                  <a:lnTo>
                    <a:pt x="141" y="358"/>
                  </a:lnTo>
                  <a:lnTo>
                    <a:pt x="165" y="354"/>
                  </a:lnTo>
                  <a:lnTo>
                    <a:pt x="190" y="348"/>
                  </a:lnTo>
                  <a:lnTo>
                    <a:pt x="216" y="343"/>
                  </a:lnTo>
                  <a:lnTo>
                    <a:pt x="241" y="338"/>
                  </a:lnTo>
                  <a:lnTo>
                    <a:pt x="265" y="333"/>
                  </a:lnTo>
                  <a:lnTo>
                    <a:pt x="290" y="327"/>
                  </a:lnTo>
                  <a:lnTo>
                    <a:pt x="316" y="323"/>
                  </a:lnTo>
                  <a:lnTo>
                    <a:pt x="341" y="317"/>
                  </a:lnTo>
                  <a:lnTo>
                    <a:pt x="365" y="312"/>
                  </a:lnTo>
                  <a:lnTo>
                    <a:pt x="391" y="306"/>
                  </a:lnTo>
                  <a:lnTo>
                    <a:pt x="416" y="302"/>
                  </a:lnTo>
                  <a:lnTo>
                    <a:pt x="441" y="296"/>
                  </a:lnTo>
                  <a:lnTo>
                    <a:pt x="466" y="292"/>
                  </a:lnTo>
                  <a:lnTo>
                    <a:pt x="491" y="287"/>
                  </a:lnTo>
                  <a:lnTo>
                    <a:pt x="605" y="257"/>
                  </a:lnTo>
                  <a:lnTo>
                    <a:pt x="626" y="237"/>
                  </a:lnTo>
                  <a:lnTo>
                    <a:pt x="626" y="130"/>
                  </a:lnTo>
                  <a:lnTo>
                    <a:pt x="2" y="236"/>
                  </a:lnTo>
                  <a:lnTo>
                    <a:pt x="2" y="209"/>
                  </a:lnTo>
                  <a:lnTo>
                    <a:pt x="76" y="196"/>
                  </a:lnTo>
                  <a:close/>
                </a:path>
              </a:pathLst>
            </a:custGeom>
            <a:solidFill>
              <a:srgbClr val="B76602"/>
            </a:solidFill>
            <a:ln w="9525">
              <a:noFill/>
              <a:round/>
              <a:headEnd/>
              <a:tailEnd/>
            </a:ln>
          </p:spPr>
          <p:txBody>
            <a:bodyPr/>
            <a:lstStyle/>
            <a:p>
              <a:endParaRPr lang="en-US"/>
            </a:p>
          </p:txBody>
        </p:sp>
        <p:sp>
          <p:nvSpPr>
            <p:cNvPr id="7302" name="Freeform 49"/>
            <p:cNvSpPr>
              <a:spLocks/>
            </p:cNvSpPr>
            <p:nvPr/>
          </p:nvSpPr>
          <p:spPr bwMode="auto">
            <a:xfrm>
              <a:off x="4177" y="1934"/>
              <a:ext cx="95" cy="144"/>
            </a:xfrm>
            <a:custGeom>
              <a:avLst/>
              <a:gdLst>
                <a:gd name="T0" fmla="*/ 0 w 192"/>
                <a:gd name="T1" fmla="*/ 0 h 287"/>
                <a:gd name="T2" fmla="*/ 0 w 192"/>
                <a:gd name="T3" fmla="*/ 1 h 287"/>
                <a:gd name="T4" fmla="*/ 0 w 192"/>
                <a:gd name="T5" fmla="*/ 1 h 287"/>
                <a:gd name="T6" fmla="*/ 0 w 192"/>
                <a:gd name="T7" fmla="*/ 1 h 287"/>
                <a:gd name="T8" fmla="*/ 0 w 192"/>
                <a:gd name="T9" fmla="*/ 1 h 287"/>
                <a:gd name="T10" fmla="*/ 0 w 192"/>
                <a:gd name="T11" fmla="*/ 1 h 287"/>
                <a:gd name="T12" fmla="*/ 0 w 192"/>
                <a:gd name="T13" fmla="*/ 1 h 287"/>
                <a:gd name="T14" fmla="*/ 0 w 192"/>
                <a:gd name="T15" fmla="*/ 1 h 287"/>
                <a:gd name="T16" fmla="*/ 0 w 192"/>
                <a:gd name="T17" fmla="*/ 1 h 287"/>
                <a:gd name="T18" fmla="*/ 0 w 192"/>
                <a:gd name="T19" fmla="*/ 1 h 287"/>
                <a:gd name="T20" fmla="*/ 0 w 192"/>
                <a:gd name="T21" fmla="*/ 1 h 287"/>
                <a:gd name="T22" fmla="*/ 0 w 192"/>
                <a:gd name="T23" fmla="*/ 1 h 287"/>
                <a:gd name="T24" fmla="*/ 0 w 192"/>
                <a:gd name="T25" fmla="*/ 1 h 287"/>
                <a:gd name="T26" fmla="*/ 0 w 192"/>
                <a:gd name="T27" fmla="*/ 1 h 287"/>
                <a:gd name="T28" fmla="*/ 0 w 192"/>
                <a:gd name="T29" fmla="*/ 1 h 287"/>
                <a:gd name="T30" fmla="*/ 0 w 192"/>
                <a:gd name="T31" fmla="*/ 1 h 287"/>
                <a:gd name="T32" fmla="*/ 0 w 192"/>
                <a:gd name="T33" fmla="*/ 1 h 287"/>
                <a:gd name="T34" fmla="*/ 0 w 192"/>
                <a:gd name="T35" fmla="*/ 1 h 287"/>
                <a:gd name="T36" fmla="*/ 0 w 192"/>
                <a:gd name="T37" fmla="*/ 1 h 287"/>
                <a:gd name="T38" fmla="*/ 0 w 192"/>
                <a:gd name="T39" fmla="*/ 1 h 287"/>
                <a:gd name="T40" fmla="*/ 0 w 192"/>
                <a:gd name="T41" fmla="*/ 1 h 287"/>
                <a:gd name="T42" fmla="*/ 0 w 192"/>
                <a:gd name="T43" fmla="*/ 1 h 287"/>
                <a:gd name="T44" fmla="*/ 0 w 192"/>
                <a:gd name="T45" fmla="*/ 1 h 287"/>
                <a:gd name="T46" fmla="*/ 0 w 192"/>
                <a:gd name="T47" fmla="*/ 1 h 287"/>
                <a:gd name="T48" fmla="*/ 0 w 192"/>
                <a:gd name="T49" fmla="*/ 1 h 287"/>
                <a:gd name="T50" fmla="*/ 0 w 192"/>
                <a:gd name="T51" fmla="*/ 1 h 287"/>
                <a:gd name="T52" fmla="*/ 0 w 192"/>
                <a:gd name="T53" fmla="*/ 1 h 287"/>
                <a:gd name="T54" fmla="*/ 0 w 192"/>
                <a:gd name="T55" fmla="*/ 1 h 287"/>
                <a:gd name="T56" fmla="*/ 0 w 192"/>
                <a:gd name="T57" fmla="*/ 1 h 287"/>
                <a:gd name="T58" fmla="*/ 0 w 192"/>
                <a:gd name="T59" fmla="*/ 1 h 287"/>
                <a:gd name="T60" fmla="*/ 0 w 192"/>
                <a:gd name="T61" fmla="*/ 1 h 287"/>
                <a:gd name="T62" fmla="*/ 0 w 192"/>
                <a:gd name="T63" fmla="*/ 1 h 287"/>
                <a:gd name="T64" fmla="*/ 0 w 192"/>
                <a:gd name="T65" fmla="*/ 0 h 2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2"/>
                <a:gd name="T100" fmla="*/ 0 h 287"/>
                <a:gd name="T101" fmla="*/ 192 w 192"/>
                <a:gd name="T102" fmla="*/ 287 h 2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2" h="287">
                  <a:moveTo>
                    <a:pt x="97" y="0"/>
                  </a:moveTo>
                  <a:lnTo>
                    <a:pt x="116" y="3"/>
                  </a:lnTo>
                  <a:lnTo>
                    <a:pt x="134" y="11"/>
                  </a:lnTo>
                  <a:lnTo>
                    <a:pt x="150" y="24"/>
                  </a:lnTo>
                  <a:lnTo>
                    <a:pt x="164" y="42"/>
                  </a:lnTo>
                  <a:lnTo>
                    <a:pt x="175" y="63"/>
                  </a:lnTo>
                  <a:lnTo>
                    <a:pt x="185" y="87"/>
                  </a:lnTo>
                  <a:lnTo>
                    <a:pt x="189" y="115"/>
                  </a:lnTo>
                  <a:lnTo>
                    <a:pt x="192" y="144"/>
                  </a:lnTo>
                  <a:lnTo>
                    <a:pt x="189" y="173"/>
                  </a:lnTo>
                  <a:lnTo>
                    <a:pt x="183" y="199"/>
                  </a:lnTo>
                  <a:lnTo>
                    <a:pt x="174" y="223"/>
                  </a:lnTo>
                  <a:lnTo>
                    <a:pt x="162" y="244"/>
                  </a:lnTo>
                  <a:lnTo>
                    <a:pt x="148" y="262"/>
                  </a:lnTo>
                  <a:lnTo>
                    <a:pt x="132" y="275"/>
                  </a:lnTo>
                  <a:lnTo>
                    <a:pt x="113" y="283"/>
                  </a:lnTo>
                  <a:lnTo>
                    <a:pt x="94" y="287"/>
                  </a:lnTo>
                  <a:lnTo>
                    <a:pt x="75" y="283"/>
                  </a:lnTo>
                  <a:lnTo>
                    <a:pt x="57" y="275"/>
                  </a:lnTo>
                  <a:lnTo>
                    <a:pt x="41" y="261"/>
                  </a:lnTo>
                  <a:lnTo>
                    <a:pt x="27" y="243"/>
                  </a:lnTo>
                  <a:lnTo>
                    <a:pt x="15" y="222"/>
                  </a:lnTo>
                  <a:lnTo>
                    <a:pt x="7" y="198"/>
                  </a:lnTo>
                  <a:lnTo>
                    <a:pt x="1" y="170"/>
                  </a:lnTo>
                  <a:lnTo>
                    <a:pt x="0" y="141"/>
                  </a:lnTo>
                  <a:lnTo>
                    <a:pt x="3" y="113"/>
                  </a:lnTo>
                  <a:lnTo>
                    <a:pt x="8" y="86"/>
                  </a:lnTo>
                  <a:lnTo>
                    <a:pt x="16" y="62"/>
                  </a:lnTo>
                  <a:lnTo>
                    <a:pt x="29" y="41"/>
                  </a:lnTo>
                  <a:lnTo>
                    <a:pt x="43" y="24"/>
                  </a:lnTo>
                  <a:lnTo>
                    <a:pt x="59" y="10"/>
                  </a:lnTo>
                  <a:lnTo>
                    <a:pt x="77" y="2"/>
                  </a:lnTo>
                  <a:lnTo>
                    <a:pt x="97" y="0"/>
                  </a:lnTo>
                  <a:close/>
                </a:path>
              </a:pathLst>
            </a:custGeom>
            <a:solidFill>
              <a:srgbClr val="877F6D"/>
            </a:solidFill>
            <a:ln w="9525">
              <a:noFill/>
              <a:round/>
              <a:headEnd/>
              <a:tailEnd/>
            </a:ln>
          </p:spPr>
          <p:txBody>
            <a:bodyPr/>
            <a:lstStyle/>
            <a:p>
              <a:endParaRPr lang="en-US"/>
            </a:p>
          </p:txBody>
        </p:sp>
        <p:sp>
          <p:nvSpPr>
            <p:cNvPr id="7303" name="Freeform 50"/>
            <p:cNvSpPr>
              <a:spLocks/>
            </p:cNvSpPr>
            <p:nvPr/>
          </p:nvSpPr>
          <p:spPr bwMode="auto">
            <a:xfrm>
              <a:off x="4084" y="1884"/>
              <a:ext cx="207" cy="223"/>
            </a:xfrm>
            <a:custGeom>
              <a:avLst/>
              <a:gdLst>
                <a:gd name="T0" fmla="*/ 1 w 413"/>
                <a:gd name="T1" fmla="*/ 0 h 445"/>
                <a:gd name="T2" fmla="*/ 1 w 413"/>
                <a:gd name="T3" fmla="*/ 1 h 445"/>
                <a:gd name="T4" fmla="*/ 1 w 413"/>
                <a:gd name="T5" fmla="*/ 1 h 445"/>
                <a:gd name="T6" fmla="*/ 1 w 413"/>
                <a:gd name="T7" fmla="*/ 1 h 445"/>
                <a:gd name="T8" fmla="*/ 1 w 413"/>
                <a:gd name="T9" fmla="*/ 1 h 445"/>
                <a:gd name="T10" fmla="*/ 1 w 413"/>
                <a:gd name="T11" fmla="*/ 1 h 445"/>
                <a:gd name="T12" fmla="*/ 1 w 413"/>
                <a:gd name="T13" fmla="*/ 1 h 445"/>
                <a:gd name="T14" fmla="*/ 1 w 413"/>
                <a:gd name="T15" fmla="*/ 1 h 445"/>
                <a:gd name="T16" fmla="*/ 1 w 413"/>
                <a:gd name="T17" fmla="*/ 1 h 445"/>
                <a:gd name="T18" fmla="*/ 1 w 413"/>
                <a:gd name="T19" fmla="*/ 1 h 445"/>
                <a:gd name="T20" fmla="*/ 1 w 413"/>
                <a:gd name="T21" fmla="*/ 1 h 445"/>
                <a:gd name="T22" fmla="*/ 1 w 413"/>
                <a:gd name="T23" fmla="*/ 1 h 445"/>
                <a:gd name="T24" fmla="*/ 1 w 413"/>
                <a:gd name="T25" fmla="*/ 1 h 445"/>
                <a:gd name="T26" fmla="*/ 1 w 413"/>
                <a:gd name="T27" fmla="*/ 1 h 445"/>
                <a:gd name="T28" fmla="*/ 1 w 413"/>
                <a:gd name="T29" fmla="*/ 1 h 445"/>
                <a:gd name="T30" fmla="*/ 1 w 413"/>
                <a:gd name="T31" fmla="*/ 1 h 445"/>
                <a:gd name="T32" fmla="*/ 1 w 413"/>
                <a:gd name="T33" fmla="*/ 1 h 445"/>
                <a:gd name="T34" fmla="*/ 1 w 413"/>
                <a:gd name="T35" fmla="*/ 1 h 445"/>
                <a:gd name="T36" fmla="*/ 1 w 413"/>
                <a:gd name="T37" fmla="*/ 1 h 445"/>
                <a:gd name="T38" fmla="*/ 1 w 413"/>
                <a:gd name="T39" fmla="*/ 1 h 445"/>
                <a:gd name="T40" fmla="*/ 1 w 413"/>
                <a:gd name="T41" fmla="*/ 1 h 445"/>
                <a:gd name="T42" fmla="*/ 1 w 413"/>
                <a:gd name="T43" fmla="*/ 1 h 445"/>
                <a:gd name="T44" fmla="*/ 1 w 413"/>
                <a:gd name="T45" fmla="*/ 1 h 445"/>
                <a:gd name="T46" fmla="*/ 1 w 413"/>
                <a:gd name="T47" fmla="*/ 1 h 445"/>
                <a:gd name="T48" fmla="*/ 1 w 413"/>
                <a:gd name="T49" fmla="*/ 1 h 445"/>
                <a:gd name="T50" fmla="*/ 1 w 413"/>
                <a:gd name="T51" fmla="*/ 1 h 445"/>
                <a:gd name="T52" fmla="*/ 1 w 413"/>
                <a:gd name="T53" fmla="*/ 1 h 445"/>
                <a:gd name="T54" fmla="*/ 1 w 413"/>
                <a:gd name="T55" fmla="*/ 1 h 445"/>
                <a:gd name="T56" fmla="*/ 1 w 413"/>
                <a:gd name="T57" fmla="*/ 1 h 445"/>
                <a:gd name="T58" fmla="*/ 1 w 413"/>
                <a:gd name="T59" fmla="*/ 1 h 445"/>
                <a:gd name="T60" fmla="*/ 1 w 413"/>
                <a:gd name="T61" fmla="*/ 1 h 445"/>
                <a:gd name="T62" fmla="*/ 1 w 413"/>
                <a:gd name="T63" fmla="*/ 1 h 445"/>
                <a:gd name="T64" fmla="*/ 0 w 413"/>
                <a:gd name="T65" fmla="*/ 1 h 445"/>
                <a:gd name="T66" fmla="*/ 0 w 413"/>
                <a:gd name="T67" fmla="*/ 1 h 445"/>
                <a:gd name="T68" fmla="*/ 0 w 413"/>
                <a:gd name="T69" fmla="*/ 1 h 445"/>
                <a:gd name="T70" fmla="*/ 1 w 413"/>
                <a:gd name="T71" fmla="*/ 1 h 445"/>
                <a:gd name="T72" fmla="*/ 1 w 413"/>
                <a:gd name="T73" fmla="*/ 1 h 445"/>
                <a:gd name="T74" fmla="*/ 1 w 413"/>
                <a:gd name="T75" fmla="*/ 1 h 445"/>
                <a:gd name="T76" fmla="*/ 1 w 413"/>
                <a:gd name="T77" fmla="*/ 1 h 445"/>
                <a:gd name="T78" fmla="*/ 1 w 413"/>
                <a:gd name="T79" fmla="*/ 1 h 445"/>
                <a:gd name="T80" fmla="*/ 1 w 413"/>
                <a:gd name="T81" fmla="*/ 1 h 445"/>
                <a:gd name="T82" fmla="*/ 1 w 413"/>
                <a:gd name="T83" fmla="*/ 1 h 445"/>
                <a:gd name="T84" fmla="*/ 1 w 413"/>
                <a:gd name="T85" fmla="*/ 0 h 4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3"/>
                <a:gd name="T130" fmla="*/ 0 h 445"/>
                <a:gd name="T131" fmla="*/ 413 w 413"/>
                <a:gd name="T132" fmla="*/ 445 h 4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3" h="445">
                  <a:moveTo>
                    <a:pt x="142" y="0"/>
                  </a:moveTo>
                  <a:lnTo>
                    <a:pt x="303" y="13"/>
                  </a:lnTo>
                  <a:lnTo>
                    <a:pt x="326" y="26"/>
                  </a:lnTo>
                  <a:lnTo>
                    <a:pt x="345" y="41"/>
                  </a:lnTo>
                  <a:lnTo>
                    <a:pt x="363" y="58"/>
                  </a:lnTo>
                  <a:lnTo>
                    <a:pt x="378" y="77"/>
                  </a:lnTo>
                  <a:lnTo>
                    <a:pt x="389" y="97"/>
                  </a:lnTo>
                  <a:lnTo>
                    <a:pt x="398" y="119"/>
                  </a:lnTo>
                  <a:lnTo>
                    <a:pt x="407" y="143"/>
                  </a:lnTo>
                  <a:lnTo>
                    <a:pt x="411" y="169"/>
                  </a:lnTo>
                  <a:lnTo>
                    <a:pt x="413" y="199"/>
                  </a:lnTo>
                  <a:lnTo>
                    <a:pt x="413" y="226"/>
                  </a:lnTo>
                  <a:lnTo>
                    <a:pt x="412" y="254"/>
                  </a:lnTo>
                  <a:lnTo>
                    <a:pt x="409" y="279"/>
                  </a:lnTo>
                  <a:lnTo>
                    <a:pt x="403" y="304"/>
                  </a:lnTo>
                  <a:lnTo>
                    <a:pt x="396" y="327"/>
                  </a:lnTo>
                  <a:lnTo>
                    <a:pt x="388" y="347"/>
                  </a:lnTo>
                  <a:lnTo>
                    <a:pt x="377" y="367"/>
                  </a:lnTo>
                  <a:lnTo>
                    <a:pt x="364" y="384"/>
                  </a:lnTo>
                  <a:lnTo>
                    <a:pt x="350" y="399"/>
                  </a:lnTo>
                  <a:lnTo>
                    <a:pt x="333" y="413"/>
                  </a:lnTo>
                  <a:lnTo>
                    <a:pt x="314" y="423"/>
                  </a:lnTo>
                  <a:lnTo>
                    <a:pt x="294" y="432"/>
                  </a:lnTo>
                  <a:lnTo>
                    <a:pt x="272" y="439"/>
                  </a:lnTo>
                  <a:lnTo>
                    <a:pt x="246" y="444"/>
                  </a:lnTo>
                  <a:lnTo>
                    <a:pt x="220" y="445"/>
                  </a:lnTo>
                  <a:lnTo>
                    <a:pt x="51" y="414"/>
                  </a:lnTo>
                  <a:lnTo>
                    <a:pt x="33" y="390"/>
                  </a:lnTo>
                  <a:lnTo>
                    <a:pt x="21" y="367"/>
                  </a:lnTo>
                  <a:lnTo>
                    <a:pt x="11" y="343"/>
                  </a:lnTo>
                  <a:lnTo>
                    <a:pt x="6" y="317"/>
                  </a:lnTo>
                  <a:lnTo>
                    <a:pt x="2" y="292"/>
                  </a:lnTo>
                  <a:lnTo>
                    <a:pt x="0" y="266"/>
                  </a:lnTo>
                  <a:lnTo>
                    <a:pt x="0" y="238"/>
                  </a:lnTo>
                  <a:lnTo>
                    <a:pt x="0" y="209"/>
                  </a:lnTo>
                  <a:lnTo>
                    <a:pt x="9" y="175"/>
                  </a:lnTo>
                  <a:lnTo>
                    <a:pt x="19" y="143"/>
                  </a:lnTo>
                  <a:lnTo>
                    <a:pt x="31" y="114"/>
                  </a:lnTo>
                  <a:lnTo>
                    <a:pt x="45" y="86"/>
                  </a:lnTo>
                  <a:lnTo>
                    <a:pt x="62" y="62"/>
                  </a:lnTo>
                  <a:lnTo>
                    <a:pt x="84" y="39"/>
                  </a:lnTo>
                  <a:lnTo>
                    <a:pt x="109" y="18"/>
                  </a:lnTo>
                  <a:lnTo>
                    <a:pt x="142" y="0"/>
                  </a:lnTo>
                  <a:close/>
                </a:path>
              </a:pathLst>
            </a:custGeom>
            <a:solidFill>
              <a:srgbClr val="140F0A"/>
            </a:solidFill>
            <a:ln w="9525">
              <a:noFill/>
              <a:round/>
              <a:headEnd/>
              <a:tailEnd/>
            </a:ln>
          </p:spPr>
          <p:txBody>
            <a:bodyPr/>
            <a:lstStyle/>
            <a:p>
              <a:endParaRPr lang="en-US"/>
            </a:p>
          </p:txBody>
        </p:sp>
        <p:sp>
          <p:nvSpPr>
            <p:cNvPr id="7304" name="Freeform 51"/>
            <p:cNvSpPr>
              <a:spLocks/>
            </p:cNvSpPr>
            <p:nvPr/>
          </p:nvSpPr>
          <p:spPr bwMode="auto">
            <a:xfrm>
              <a:off x="4194" y="1945"/>
              <a:ext cx="74" cy="132"/>
            </a:xfrm>
            <a:custGeom>
              <a:avLst/>
              <a:gdLst>
                <a:gd name="T0" fmla="*/ 1 w 148"/>
                <a:gd name="T1" fmla="*/ 1 h 264"/>
                <a:gd name="T2" fmla="*/ 1 w 148"/>
                <a:gd name="T3" fmla="*/ 1 h 264"/>
                <a:gd name="T4" fmla="*/ 1 w 148"/>
                <a:gd name="T5" fmla="*/ 1 h 264"/>
                <a:gd name="T6" fmla="*/ 1 w 148"/>
                <a:gd name="T7" fmla="*/ 1 h 264"/>
                <a:gd name="T8" fmla="*/ 1 w 148"/>
                <a:gd name="T9" fmla="*/ 1 h 264"/>
                <a:gd name="T10" fmla="*/ 1 w 148"/>
                <a:gd name="T11" fmla="*/ 1 h 264"/>
                <a:gd name="T12" fmla="*/ 1 w 148"/>
                <a:gd name="T13" fmla="*/ 1 h 264"/>
                <a:gd name="T14" fmla="*/ 1 w 148"/>
                <a:gd name="T15" fmla="*/ 1 h 264"/>
                <a:gd name="T16" fmla="*/ 1 w 148"/>
                <a:gd name="T17" fmla="*/ 1 h 264"/>
                <a:gd name="T18" fmla="*/ 1 w 148"/>
                <a:gd name="T19" fmla="*/ 1 h 264"/>
                <a:gd name="T20" fmla="*/ 1 w 148"/>
                <a:gd name="T21" fmla="*/ 1 h 264"/>
                <a:gd name="T22" fmla="*/ 1 w 148"/>
                <a:gd name="T23" fmla="*/ 1 h 264"/>
                <a:gd name="T24" fmla="*/ 1 w 148"/>
                <a:gd name="T25" fmla="*/ 1 h 264"/>
                <a:gd name="T26" fmla="*/ 1 w 148"/>
                <a:gd name="T27" fmla="*/ 1 h 264"/>
                <a:gd name="T28" fmla="*/ 1 w 148"/>
                <a:gd name="T29" fmla="*/ 1 h 264"/>
                <a:gd name="T30" fmla="*/ 1 w 148"/>
                <a:gd name="T31" fmla="*/ 1 h 264"/>
                <a:gd name="T32" fmla="*/ 1 w 148"/>
                <a:gd name="T33" fmla="*/ 1 h 264"/>
                <a:gd name="T34" fmla="*/ 1 w 148"/>
                <a:gd name="T35" fmla="*/ 1 h 264"/>
                <a:gd name="T36" fmla="*/ 0 w 148"/>
                <a:gd name="T37" fmla="*/ 1 h 264"/>
                <a:gd name="T38" fmla="*/ 1 w 148"/>
                <a:gd name="T39" fmla="*/ 1 h 264"/>
                <a:gd name="T40" fmla="*/ 1 w 148"/>
                <a:gd name="T41" fmla="*/ 1 h 264"/>
                <a:gd name="T42" fmla="*/ 1 w 148"/>
                <a:gd name="T43" fmla="*/ 1 h 264"/>
                <a:gd name="T44" fmla="*/ 1 w 148"/>
                <a:gd name="T45" fmla="*/ 1 h 264"/>
                <a:gd name="T46" fmla="*/ 1 w 148"/>
                <a:gd name="T47" fmla="*/ 1 h 264"/>
                <a:gd name="T48" fmla="*/ 1 w 148"/>
                <a:gd name="T49" fmla="*/ 1 h 264"/>
                <a:gd name="T50" fmla="*/ 1 w 148"/>
                <a:gd name="T51" fmla="*/ 1 h 264"/>
                <a:gd name="T52" fmla="*/ 1 w 148"/>
                <a:gd name="T53" fmla="*/ 1 h 264"/>
                <a:gd name="T54" fmla="*/ 1 w 148"/>
                <a:gd name="T55" fmla="*/ 1 h 264"/>
                <a:gd name="T56" fmla="*/ 1 w 148"/>
                <a:gd name="T57" fmla="*/ 1 h 264"/>
                <a:gd name="T58" fmla="*/ 1 w 148"/>
                <a:gd name="T59" fmla="*/ 1 h 264"/>
                <a:gd name="T60" fmla="*/ 1 w 148"/>
                <a:gd name="T61" fmla="*/ 1 h 264"/>
                <a:gd name="T62" fmla="*/ 1 w 148"/>
                <a:gd name="T63" fmla="*/ 1 h 264"/>
                <a:gd name="T64" fmla="*/ 1 w 148"/>
                <a:gd name="T65" fmla="*/ 1 h 264"/>
                <a:gd name="T66" fmla="*/ 1 w 148"/>
                <a:gd name="T67" fmla="*/ 1 h 264"/>
                <a:gd name="T68" fmla="*/ 1 w 148"/>
                <a:gd name="T69" fmla="*/ 1 h 264"/>
                <a:gd name="T70" fmla="*/ 1 w 148"/>
                <a:gd name="T71" fmla="*/ 0 h 264"/>
                <a:gd name="T72" fmla="*/ 1 w 148"/>
                <a:gd name="T73" fmla="*/ 1 h 264"/>
                <a:gd name="T74" fmla="*/ 1 w 148"/>
                <a:gd name="T75" fmla="*/ 1 h 264"/>
                <a:gd name="T76" fmla="*/ 1 w 148"/>
                <a:gd name="T77" fmla="*/ 1 h 264"/>
                <a:gd name="T78" fmla="*/ 1 w 148"/>
                <a:gd name="T79" fmla="*/ 1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
                <a:gd name="T121" fmla="*/ 0 h 264"/>
                <a:gd name="T122" fmla="*/ 148 w 148"/>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 h="264">
                  <a:moveTo>
                    <a:pt x="63" y="33"/>
                  </a:moveTo>
                  <a:lnTo>
                    <a:pt x="77" y="40"/>
                  </a:lnTo>
                  <a:lnTo>
                    <a:pt x="87" y="49"/>
                  </a:lnTo>
                  <a:lnTo>
                    <a:pt x="95" y="58"/>
                  </a:lnTo>
                  <a:lnTo>
                    <a:pt x="100" y="70"/>
                  </a:lnTo>
                  <a:lnTo>
                    <a:pt x="104" y="81"/>
                  </a:lnTo>
                  <a:lnTo>
                    <a:pt x="105" y="95"/>
                  </a:lnTo>
                  <a:lnTo>
                    <a:pt x="106" y="110"/>
                  </a:lnTo>
                  <a:lnTo>
                    <a:pt x="106" y="126"/>
                  </a:lnTo>
                  <a:lnTo>
                    <a:pt x="98" y="148"/>
                  </a:lnTo>
                  <a:lnTo>
                    <a:pt x="92" y="167"/>
                  </a:lnTo>
                  <a:lnTo>
                    <a:pt x="86" y="183"/>
                  </a:lnTo>
                  <a:lnTo>
                    <a:pt x="79" y="195"/>
                  </a:lnTo>
                  <a:lnTo>
                    <a:pt x="71" y="205"/>
                  </a:lnTo>
                  <a:lnTo>
                    <a:pt x="59" y="210"/>
                  </a:lnTo>
                  <a:lnTo>
                    <a:pt x="41" y="214"/>
                  </a:lnTo>
                  <a:lnTo>
                    <a:pt x="18" y="213"/>
                  </a:lnTo>
                  <a:lnTo>
                    <a:pt x="2" y="195"/>
                  </a:lnTo>
                  <a:lnTo>
                    <a:pt x="0" y="223"/>
                  </a:lnTo>
                  <a:lnTo>
                    <a:pt x="13" y="243"/>
                  </a:lnTo>
                  <a:lnTo>
                    <a:pt x="39" y="264"/>
                  </a:lnTo>
                  <a:lnTo>
                    <a:pt x="61" y="260"/>
                  </a:lnTo>
                  <a:lnTo>
                    <a:pt x="78" y="254"/>
                  </a:lnTo>
                  <a:lnTo>
                    <a:pt x="93" y="245"/>
                  </a:lnTo>
                  <a:lnTo>
                    <a:pt x="105" y="234"/>
                  </a:lnTo>
                  <a:lnTo>
                    <a:pt x="114" y="222"/>
                  </a:lnTo>
                  <a:lnTo>
                    <a:pt x="123" y="206"/>
                  </a:lnTo>
                  <a:lnTo>
                    <a:pt x="131" y="186"/>
                  </a:lnTo>
                  <a:lnTo>
                    <a:pt x="140" y="164"/>
                  </a:lnTo>
                  <a:lnTo>
                    <a:pt x="148" y="108"/>
                  </a:lnTo>
                  <a:lnTo>
                    <a:pt x="147" y="78"/>
                  </a:lnTo>
                  <a:lnTo>
                    <a:pt x="143" y="51"/>
                  </a:lnTo>
                  <a:lnTo>
                    <a:pt x="132" y="28"/>
                  </a:lnTo>
                  <a:lnTo>
                    <a:pt x="120" y="11"/>
                  </a:lnTo>
                  <a:lnTo>
                    <a:pt x="104" y="2"/>
                  </a:lnTo>
                  <a:lnTo>
                    <a:pt x="84" y="0"/>
                  </a:lnTo>
                  <a:lnTo>
                    <a:pt x="63" y="7"/>
                  </a:lnTo>
                  <a:lnTo>
                    <a:pt x="41" y="25"/>
                  </a:lnTo>
                  <a:lnTo>
                    <a:pt x="31" y="39"/>
                  </a:lnTo>
                  <a:lnTo>
                    <a:pt x="63" y="33"/>
                  </a:lnTo>
                  <a:close/>
                </a:path>
              </a:pathLst>
            </a:custGeom>
            <a:solidFill>
              <a:srgbClr val="877F6D"/>
            </a:solidFill>
            <a:ln w="9525">
              <a:noFill/>
              <a:round/>
              <a:headEnd/>
              <a:tailEnd/>
            </a:ln>
          </p:spPr>
          <p:txBody>
            <a:bodyPr/>
            <a:lstStyle/>
            <a:p>
              <a:endParaRPr lang="en-US"/>
            </a:p>
          </p:txBody>
        </p:sp>
        <p:sp>
          <p:nvSpPr>
            <p:cNvPr id="7305" name="Freeform 52"/>
            <p:cNvSpPr>
              <a:spLocks/>
            </p:cNvSpPr>
            <p:nvPr/>
          </p:nvSpPr>
          <p:spPr bwMode="auto">
            <a:xfrm>
              <a:off x="4243" y="1992"/>
              <a:ext cx="25" cy="69"/>
            </a:xfrm>
            <a:custGeom>
              <a:avLst/>
              <a:gdLst>
                <a:gd name="T0" fmla="*/ 1 w 49"/>
                <a:gd name="T1" fmla="*/ 1 h 138"/>
                <a:gd name="T2" fmla="*/ 0 w 49"/>
                <a:gd name="T3" fmla="*/ 1 h 138"/>
                <a:gd name="T4" fmla="*/ 1 w 49"/>
                <a:gd name="T5" fmla="*/ 1 h 138"/>
                <a:gd name="T6" fmla="*/ 1 w 49"/>
                <a:gd name="T7" fmla="*/ 1 h 138"/>
                <a:gd name="T8" fmla="*/ 1 w 49"/>
                <a:gd name="T9" fmla="*/ 1 h 138"/>
                <a:gd name="T10" fmla="*/ 1 w 49"/>
                <a:gd name="T11" fmla="*/ 1 h 138"/>
                <a:gd name="T12" fmla="*/ 1 w 49"/>
                <a:gd name="T13" fmla="*/ 1 h 138"/>
                <a:gd name="T14" fmla="*/ 1 w 49"/>
                <a:gd name="T15" fmla="*/ 0 h 138"/>
                <a:gd name="T16" fmla="*/ 1 w 49"/>
                <a:gd name="T17" fmla="*/ 1 h 138"/>
                <a:gd name="T18" fmla="*/ 1 w 49"/>
                <a:gd name="T19" fmla="*/ 1 h 138"/>
                <a:gd name="T20" fmla="*/ 1 w 49"/>
                <a:gd name="T21" fmla="*/ 1 h 138"/>
                <a:gd name="T22" fmla="*/ 1 w 49"/>
                <a:gd name="T23" fmla="*/ 1 h 138"/>
                <a:gd name="T24" fmla="*/ 1 w 49"/>
                <a:gd name="T25" fmla="*/ 1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138"/>
                <a:gd name="T41" fmla="*/ 49 w 49"/>
                <a:gd name="T42" fmla="*/ 138 h 1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138">
                  <a:moveTo>
                    <a:pt x="14" y="76"/>
                  </a:moveTo>
                  <a:lnTo>
                    <a:pt x="0" y="106"/>
                  </a:lnTo>
                  <a:lnTo>
                    <a:pt x="2" y="119"/>
                  </a:lnTo>
                  <a:lnTo>
                    <a:pt x="2" y="138"/>
                  </a:lnTo>
                  <a:lnTo>
                    <a:pt x="28" y="114"/>
                  </a:lnTo>
                  <a:lnTo>
                    <a:pt x="46" y="78"/>
                  </a:lnTo>
                  <a:lnTo>
                    <a:pt x="49" y="44"/>
                  </a:lnTo>
                  <a:lnTo>
                    <a:pt x="49" y="0"/>
                  </a:lnTo>
                  <a:lnTo>
                    <a:pt x="36" y="8"/>
                  </a:lnTo>
                  <a:lnTo>
                    <a:pt x="39" y="37"/>
                  </a:lnTo>
                  <a:lnTo>
                    <a:pt x="38" y="64"/>
                  </a:lnTo>
                  <a:lnTo>
                    <a:pt x="20" y="106"/>
                  </a:lnTo>
                  <a:lnTo>
                    <a:pt x="14" y="76"/>
                  </a:lnTo>
                  <a:close/>
                </a:path>
              </a:pathLst>
            </a:custGeom>
            <a:solidFill>
              <a:srgbClr val="A0B5AD"/>
            </a:solidFill>
            <a:ln w="9525">
              <a:noFill/>
              <a:round/>
              <a:headEnd/>
              <a:tailEnd/>
            </a:ln>
          </p:spPr>
          <p:txBody>
            <a:bodyPr/>
            <a:lstStyle/>
            <a:p>
              <a:endParaRPr lang="en-US"/>
            </a:p>
          </p:txBody>
        </p:sp>
        <p:sp>
          <p:nvSpPr>
            <p:cNvPr id="7306" name="Freeform 53"/>
            <p:cNvSpPr>
              <a:spLocks/>
            </p:cNvSpPr>
            <p:nvPr/>
          </p:nvSpPr>
          <p:spPr bwMode="auto">
            <a:xfrm>
              <a:off x="4181" y="1938"/>
              <a:ext cx="47" cy="120"/>
            </a:xfrm>
            <a:custGeom>
              <a:avLst/>
              <a:gdLst>
                <a:gd name="T0" fmla="*/ 1 w 93"/>
                <a:gd name="T1" fmla="*/ 0 h 238"/>
                <a:gd name="T2" fmla="*/ 1 w 93"/>
                <a:gd name="T3" fmla="*/ 1 h 238"/>
                <a:gd name="T4" fmla="*/ 1 w 93"/>
                <a:gd name="T5" fmla="*/ 1 h 238"/>
                <a:gd name="T6" fmla="*/ 1 w 93"/>
                <a:gd name="T7" fmla="*/ 1 h 238"/>
                <a:gd name="T8" fmla="*/ 1 w 93"/>
                <a:gd name="T9" fmla="*/ 1 h 238"/>
                <a:gd name="T10" fmla="*/ 1 w 93"/>
                <a:gd name="T11" fmla="*/ 1 h 238"/>
                <a:gd name="T12" fmla="*/ 1 w 93"/>
                <a:gd name="T13" fmla="*/ 1 h 238"/>
                <a:gd name="T14" fmla="*/ 1 w 93"/>
                <a:gd name="T15" fmla="*/ 1 h 238"/>
                <a:gd name="T16" fmla="*/ 0 w 93"/>
                <a:gd name="T17" fmla="*/ 1 h 238"/>
                <a:gd name="T18" fmla="*/ 1 w 93"/>
                <a:gd name="T19" fmla="*/ 1 h 238"/>
                <a:gd name="T20" fmla="*/ 1 w 93"/>
                <a:gd name="T21" fmla="*/ 1 h 238"/>
                <a:gd name="T22" fmla="*/ 1 w 93"/>
                <a:gd name="T23" fmla="*/ 1 h 238"/>
                <a:gd name="T24" fmla="*/ 1 w 93"/>
                <a:gd name="T25" fmla="*/ 1 h 238"/>
                <a:gd name="T26" fmla="*/ 1 w 93"/>
                <a:gd name="T27" fmla="*/ 1 h 238"/>
                <a:gd name="T28" fmla="*/ 1 w 93"/>
                <a:gd name="T29" fmla="*/ 1 h 238"/>
                <a:gd name="T30" fmla="*/ 1 w 93"/>
                <a:gd name="T31" fmla="*/ 1 h 238"/>
                <a:gd name="T32" fmla="*/ 1 w 93"/>
                <a:gd name="T33" fmla="*/ 1 h 238"/>
                <a:gd name="T34" fmla="*/ 1 w 93"/>
                <a:gd name="T35" fmla="*/ 1 h 238"/>
                <a:gd name="T36" fmla="*/ 1 w 93"/>
                <a:gd name="T37" fmla="*/ 1 h 238"/>
                <a:gd name="T38" fmla="*/ 1 w 93"/>
                <a:gd name="T39" fmla="*/ 1 h 238"/>
                <a:gd name="T40" fmla="*/ 1 w 93"/>
                <a:gd name="T41" fmla="*/ 1 h 238"/>
                <a:gd name="T42" fmla="*/ 1 w 93"/>
                <a:gd name="T43" fmla="*/ 1 h 238"/>
                <a:gd name="T44" fmla="*/ 1 w 93"/>
                <a:gd name="T45" fmla="*/ 1 h 238"/>
                <a:gd name="T46" fmla="*/ 1 w 93"/>
                <a:gd name="T47" fmla="*/ 1 h 238"/>
                <a:gd name="T48" fmla="*/ 1 w 93"/>
                <a:gd name="T49" fmla="*/ 1 h 238"/>
                <a:gd name="T50" fmla="*/ 1 w 93"/>
                <a:gd name="T51" fmla="*/ 1 h 238"/>
                <a:gd name="T52" fmla="*/ 1 w 93"/>
                <a:gd name="T53" fmla="*/ 1 h 238"/>
                <a:gd name="T54" fmla="*/ 1 w 93"/>
                <a:gd name="T55" fmla="*/ 1 h 238"/>
                <a:gd name="T56" fmla="*/ 1 w 93"/>
                <a:gd name="T57" fmla="*/ 1 h 238"/>
                <a:gd name="T58" fmla="*/ 1 w 93"/>
                <a:gd name="T59" fmla="*/ 0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3"/>
                <a:gd name="T91" fmla="*/ 0 h 238"/>
                <a:gd name="T92" fmla="*/ 93 w 93"/>
                <a:gd name="T93" fmla="*/ 238 h 2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3" h="238">
                  <a:moveTo>
                    <a:pt x="88" y="0"/>
                  </a:moveTo>
                  <a:lnTo>
                    <a:pt x="64" y="14"/>
                  </a:lnTo>
                  <a:lnTo>
                    <a:pt x="44" y="30"/>
                  </a:lnTo>
                  <a:lnTo>
                    <a:pt x="28" y="47"/>
                  </a:lnTo>
                  <a:lnTo>
                    <a:pt x="17" y="68"/>
                  </a:lnTo>
                  <a:lnTo>
                    <a:pt x="9" y="91"/>
                  </a:lnTo>
                  <a:lnTo>
                    <a:pt x="4" y="116"/>
                  </a:lnTo>
                  <a:lnTo>
                    <a:pt x="1" y="143"/>
                  </a:lnTo>
                  <a:lnTo>
                    <a:pt x="0" y="173"/>
                  </a:lnTo>
                  <a:lnTo>
                    <a:pt x="5" y="206"/>
                  </a:lnTo>
                  <a:lnTo>
                    <a:pt x="19" y="238"/>
                  </a:lnTo>
                  <a:lnTo>
                    <a:pt x="21" y="212"/>
                  </a:lnTo>
                  <a:lnTo>
                    <a:pt x="14" y="162"/>
                  </a:lnTo>
                  <a:lnTo>
                    <a:pt x="39" y="168"/>
                  </a:lnTo>
                  <a:lnTo>
                    <a:pt x="71" y="166"/>
                  </a:lnTo>
                  <a:lnTo>
                    <a:pt x="79" y="146"/>
                  </a:lnTo>
                  <a:lnTo>
                    <a:pt x="93" y="136"/>
                  </a:lnTo>
                  <a:lnTo>
                    <a:pt x="93" y="112"/>
                  </a:lnTo>
                  <a:lnTo>
                    <a:pt x="77" y="104"/>
                  </a:lnTo>
                  <a:lnTo>
                    <a:pt x="77" y="76"/>
                  </a:lnTo>
                  <a:lnTo>
                    <a:pt x="61" y="60"/>
                  </a:lnTo>
                  <a:lnTo>
                    <a:pt x="48" y="53"/>
                  </a:lnTo>
                  <a:lnTo>
                    <a:pt x="53" y="46"/>
                  </a:lnTo>
                  <a:lnTo>
                    <a:pt x="57" y="39"/>
                  </a:lnTo>
                  <a:lnTo>
                    <a:pt x="62" y="32"/>
                  </a:lnTo>
                  <a:lnTo>
                    <a:pt x="66" y="26"/>
                  </a:lnTo>
                  <a:lnTo>
                    <a:pt x="72" y="20"/>
                  </a:lnTo>
                  <a:lnTo>
                    <a:pt x="77" y="14"/>
                  </a:lnTo>
                  <a:lnTo>
                    <a:pt x="82" y="7"/>
                  </a:lnTo>
                  <a:lnTo>
                    <a:pt x="88" y="0"/>
                  </a:lnTo>
                  <a:close/>
                </a:path>
              </a:pathLst>
            </a:custGeom>
            <a:solidFill>
              <a:srgbClr val="302B26"/>
            </a:solidFill>
            <a:ln w="9525">
              <a:noFill/>
              <a:round/>
              <a:headEnd/>
              <a:tailEnd/>
            </a:ln>
          </p:spPr>
          <p:txBody>
            <a:bodyPr/>
            <a:lstStyle/>
            <a:p>
              <a:endParaRPr lang="en-US"/>
            </a:p>
          </p:txBody>
        </p:sp>
        <p:sp>
          <p:nvSpPr>
            <p:cNvPr id="7307" name="Freeform 54"/>
            <p:cNvSpPr>
              <a:spLocks/>
            </p:cNvSpPr>
            <p:nvPr/>
          </p:nvSpPr>
          <p:spPr bwMode="auto">
            <a:xfrm>
              <a:off x="4078" y="1885"/>
              <a:ext cx="155" cy="217"/>
            </a:xfrm>
            <a:custGeom>
              <a:avLst/>
              <a:gdLst>
                <a:gd name="T0" fmla="*/ 1 w 310"/>
                <a:gd name="T1" fmla="*/ 0 h 434"/>
                <a:gd name="T2" fmla="*/ 1 w 310"/>
                <a:gd name="T3" fmla="*/ 1 h 434"/>
                <a:gd name="T4" fmla="*/ 1 w 310"/>
                <a:gd name="T5" fmla="*/ 1 h 434"/>
                <a:gd name="T6" fmla="*/ 1 w 310"/>
                <a:gd name="T7" fmla="*/ 1 h 434"/>
                <a:gd name="T8" fmla="*/ 1 w 310"/>
                <a:gd name="T9" fmla="*/ 1 h 434"/>
                <a:gd name="T10" fmla="*/ 1 w 310"/>
                <a:gd name="T11" fmla="*/ 1 h 434"/>
                <a:gd name="T12" fmla="*/ 1 w 310"/>
                <a:gd name="T13" fmla="*/ 1 h 434"/>
                <a:gd name="T14" fmla="*/ 1 w 310"/>
                <a:gd name="T15" fmla="*/ 1 h 434"/>
                <a:gd name="T16" fmla="*/ 1 w 310"/>
                <a:gd name="T17" fmla="*/ 1 h 434"/>
                <a:gd name="T18" fmla="*/ 1 w 310"/>
                <a:gd name="T19" fmla="*/ 1 h 434"/>
                <a:gd name="T20" fmla="*/ 1 w 310"/>
                <a:gd name="T21" fmla="*/ 1 h 434"/>
                <a:gd name="T22" fmla="*/ 1 w 310"/>
                <a:gd name="T23" fmla="*/ 1 h 434"/>
                <a:gd name="T24" fmla="*/ 1 w 310"/>
                <a:gd name="T25" fmla="*/ 1 h 434"/>
                <a:gd name="T26" fmla="*/ 1 w 310"/>
                <a:gd name="T27" fmla="*/ 1 h 434"/>
                <a:gd name="T28" fmla="*/ 1 w 310"/>
                <a:gd name="T29" fmla="*/ 1 h 434"/>
                <a:gd name="T30" fmla="*/ 1 w 310"/>
                <a:gd name="T31" fmla="*/ 1 h 434"/>
                <a:gd name="T32" fmla="*/ 1 w 310"/>
                <a:gd name="T33" fmla="*/ 1 h 434"/>
                <a:gd name="T34" fmla="*/ 1 w 310"/>
                <a:gd name="T35" fmla="*/ 1 h 434"/>
                <a:gd name="T36" fmla="*/ 1 w 310"/>
                <a:gd name="T37" fmla="*/ 1 h 434"/>
                <a:gd name="T38" fmla="*/ 1 w 310"/>
                <a:gd name="T39" fmla="*/ 1 h 434"/>
                <a:gd name="T40" fmla="*/ 1 w 310"/>
                <a:gd name="T41" fmla="*/ 1 h 434"/>
                <a:gd name="T42" fmla="*/ 1 w 310"/>
                <a:gd name="T43" fmla="*/ 1 h 434"/>
                <a:gd name="T44" fmla="*/ 1 w 310"/>
                <a:gd name="T45" fmla="*/ 1 h 434"/>
                <a:gd name="T46" fmla="*/ 0 w 310"/>
                <a:gd name="T47" fmla="*/ 1 h 434"/>
                <a:gd name="T48" fmla="*/ 1 w 310"/>
                <a:gd name="T49" fmla="*/ 1 h 434"/>
                <a:gd name="T50" fmla="*/ 1 w 310"/>
                <a:gd name="T51" fmla="*/ 1 h 434"/>
                <a:gd name="T52" fmla="*/ 1 w 310"/>
                <a:gd name="T53" fmla="*/ 1 h 434"/>
                <a:gd name="T54" fmla="*/ 1 w 310"/>
                <a:gd name="T55" fmla="*/ 1 h 434"/>
                <a:gd name="T56" fmla="*/ 1 w 310"/>
                <a:gd name="T57" fmla="*/ 0 h 4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434"/>
                <a:gd name="T89" fmla="*/ 310 w 310"/>
                <a:gd name="T90" fmla="*/ 434 h 4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434">
                  <a:moveTo>
                    <a:pt x="134" y="0"/>
                  </a:moveTo>
                  <a:lnTo>
                    <a:pt x="310" y="11"/>
                  </a:lnTo>
                  <a:lnTo>
                    <a:pt x="286" y="16"/>
                  </a:lnTo>
                  <a:lnTo>
                    <a:pt x="262" y="24"/>
                  </a:lnTo>
                  <a:lnTo>
                    <a:pt x="240" y="38"/>
                  </a:lnTo>
                  <a:lnTo>
                    <a:pt x="218" y="55"/>
                  </a:lnTo>
                  <a:lnTo>
                    <a:pt x="198" y="77"/>
                  </a:lnTo>
                  <a:lnTo>
                    <a:pt x="181" y="101"/>
                  </a:lnTo>
                  <a:lnTo>
                    <a:pt x="166" y="128"/>
                  </a:lnTo>
                  <a:lnTo>
                    <a:pt x="154" y="158"/>
                  </a:lnTo>
                  <a:lnTo>
                    <a:pt x="145" y="190"/>
                  </a:lnTo>
                  <a:lnTo>
                    <a:pt x="140" y="223"/>
                  </a:lnTo>
                  <a:lnTo>
                    <a:pt x="139" y="258"/>
                  </a:lnTo>
                  <a:lnTo>
                    <a:pt x="141" y="292"/>
                  </a:lnTo>
                  <a:lnTo>
                    <a:pt x="149" y="328"/>
                  </a:lnTo>
                  <a:lnTo>
                    <a:pt x="162" y="364"/>
                  </a:lnTo>
                  <a:lnTo>
                    <a:pt x="180" y="399"/>
                  </a:lnTo>
                  <a:lnTo>
                    <a:pt x="204" y="434"/>
                  </a:lnTo>
                  <a:lnTo>
                    <a:pt x="141" y="426"/>
                  </a:lnTo>
                  <a:lnTo>
                    <a:pt x="71" y="411"/>
                  </a:lnTo>
                  <a:lnTo>
                    <a:pt x="26" y="368"/>
                  </a:lnTo>
                  <a:lnTo>
                    <a:pt x="10" y="322"/>
                  </a:lnTo>
                  <a:lnTo>
                    <a:pt x="1" y="272"/>
                  </a:lnTo>
                  <a:lnTo>
                    <a:pt x="0" y="217"/>
                  </a:lnTo>
                  <a:lnTo>
                    <a:pt x="8" y="163"/>
                  </a:lnTo>
                  <a:lnTo>
                    <a:pt x="24" y="113"/>
                  </a:lnTo>
                  <a:lnTo>
                    <a:pt x="51" y="65"/>
                  </a:lnTo>
                  <a:lnTo>
                    <a:pt x="87" y="28"/>
                  </a:lnTo>
                  <a:lnTo>
                    <a:pt x="134" y="0"/>
                  </a:lnTo>
                  <a:close/>
                </a:path>
              </a:pathLst>
            </a:custGeom>
            <a:solidFill>
              <a:srgbClr val="332616"/>
            </a:solidFill>
            <a:ln w="9525">
              <a:noFill/>
              <a:round/>
              <a:headEnd/>
              <a:tailEnd/>
            </a:ln>
          </p:spPr>
          <p:txBody>
            <a:bodyPr/>
            <a:lstStyle/>
            <a:p>
              <a:endParaRPr lang="en-US"/>
            </a:p>
          </p:txBody>
        </p:sp>
        <p:sp>
          <p:nvSpPr>
            <p:cNvPr id="7308" name="Freeform 55"/>
            <p:cNvSpPr>
              <a:spLocks/>
            </p:cNvSpPr>
            <p:nvPr/>
          </p:nvSpPr>
          <p:spPr bwMode="auto">
            <a:xfrm>
              <a:off x="3832" y="1990"/>
              <a:ext cx="282" cy="129"/>
            </a:xfrm>
            <a:custGeom>
              <a:avLst/>
              <a:gdLst>
                <a:gd name="T0" fmla="*/ 0 w 566"/>
                <a:gd name="T1" fmla="*/ 1 h 258"/>
                <a:gd name="T2" fmla="*/ 0 w 566"/>
                <a:gd name="T3" fmla="*/ 1 h 258"/>
                <a:gd name="T4" fmla="*/ 0 w 566"/>
                <a:gd name="T5" fmla="*/ 1 h 258"/>
                <a:gd name="T6" fmla="*/ 0 w 566"/>
                <a:gd name="T7" fmla="*/ 1 h 258"/>
                <a:gd name="T8" fmla="*/ 0 w 566"/>
                <a:gd name="T9" fmla="*/ 0 h 258"/>
                <a:gd name="T10" fmla="*/ 0 w 566"/>
                <a:gd name="T11" fmla="*/ 1 h 258"/>
                <a:gd name="T12" fmla="*/ 0 w 566"/>
                <a:gd name="T13" fmla="*/ 1 h 258"/>
                <a:gd name="T14" fmla="*/ 0 w 566"/>
                <a:gd name="T15" fmla="*/ 1 h 258"/>
                <a:gd name="T16" fmla="*/ 0 w 566"/>
                <a:gd name="T17" fmla="*/ 1 h 258"/>
                <a:gd name="T18" fmla="*/ 0 w 566"/>
                <a:gd name="T19" fmla="*/ 1 h 258"/>
                <a:gd name="T20" fmla="*/ 0 w 566"/>
                <a:gd name="T21" fmla="*/ 1 h 258"/>
                <a:gd name="T22" fmla="*/ 0 w 566"/>
                <a:gd name="T23" fmla="*/ 1 h 258"/>
                <a:gd name="T24" fmla="*/ 0 w 566"/>
                <a:gd name="T25" fmla="*/ 1 h 258"/>
                <a:gd name="T26" fmla="*/ 0 w 566"/>
                <a:gd name="T27" fmla="*/ 1 h 258"/>
                <a:gd name="T28" fmla="*/ 0 w 566"/>
                <a:gd name="T29" fmla="*/ 1 h 2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6"/>
                <a:gd name="T46" fmla="*/ 0 h 258"/>
                <a:gd name="T47" fmla="*/ 566 w 566"/>
                <a:gd name="T48" fmla="*/ 258 h 2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6" h="258">
                  <a:moveTo>
                    <a:pt x="4" y="126"/>
                  </a:moveTo>
                  <a:lnTo>
                    <a:pt x="95" y="95"/>
                  </a:lnTo>
                  <a:lnTo>
                    <a:pt x="226" y="59"/>
                  </a:lnTo>
                  <a:lnTo>
                    <a:pt x="364" y="86"/>
                  </a:lnTo>
                  <a:lnTo>
                    <a:pt x="444" y="0"/>
                  </a:lnTo>
                  <a:lnTo>
                    <a:pt x="506" y="12"/>
                  </a:lnTo>
                  <a:lnTo>
                    <a:pt x="524" y="112"/>
                  </a:lnTo>
                  <a:lnTo>
                    <a:pt x="535" y="166"/>
                  </a:lnTo>
                  <a:lnTo>
                    <a:pt x="566" y="196"/>
                  </a:lnTo>
                  <a:lnTo>
                    <a:pt x="287" y="250"/>
                  </a:lnTo>
                  <a:lnTo>
                    <a:pt x="255" y="258"/>
                  </a:lnTo>
                  <a:lnTo>
                    <a:pt x="262" y="215"/>
                  </a:lnTo>
                  <a:lnTo>
                    <a:pt x="218" y="206"/>
                  </a:lnTo>
                  <a:lnTo>
                    <a:pt x="0" y="148"/>
                  </a:lnTo>
                  <a:lnTo>
                    <a:pt x="4" y="126"/>
                  </a:lnTo>
                  <a:close/>
                </a:path>
              </a:pathLst>
            </a:custGeom>
            <a:solidFill>
              <a:srgbClr val="8E211E"/>
            </a:solidFill>
            <a:ln w="9525">
              <a:noFill/>
              <a:round/>
              <a:headEnd/>
              <a:tailEnd/>
            </a:ln>
          </p:spPr>
          <p:txBody>
            <a:bodyPr/>
            <a:lstStyle/>
            <a:p>
              <a:endParaRPr lang="en-US"/>
            </a:p>
          </p:txBody>
        </p:sp>
        <p:sp>
          <p:nvSpPr>
            <p:cNvPr id="7309" name="Freeform 56"/>
            <p:cNvSpPr>
              <a:spLocks/>
            </p:cNvSpPr>
            <p:nvPr/>
          </p:nvSpPr>
          <p:spPr bwMode="auto">
            <a:xfrm>
              <a:off x="3830" y="2046"/>
              <a:ext cx="142" cy="47"/>
            </a:xfrm>
            <a:custGeom>
              <a:avLst/>
              <a:gdLst>
                <a:gd name="T0" fmla="*/ 1 w 283"/>
                <a:gd name="T1" fmla="*/ 0 h 95"/>
                <a:gd name="T2" fmla="*/ 1 w 283"/>
                <a:gd name="T3" fmla="*/ 0 h 95"/>
                <a:gd name="T4" fmla="*/ 1 w 283"/>
                <a:gd name="T5" fmla="*/ 0 h 95"/>
                <a:gd name="T6" fmla="*/ 1 w 283"/>
                <a:gd name="T7" fmla="*/ 0 h 95"/>
                <a:gd name="T8" fmla="*/ 1 w 283"/>
                <a:gd name="T9" fmla="*/ 0 h 95"/>
                <a:gd name="T10" fmla="*/ 1 w 283"/>
                <a:gd name="T11" fmla="*/ 0 h 95"/>
                <a:gd name="T12" fmla="*/ 1 w 283"/>
                <a:gd name="T13" fmla="*/ 0 h 95"/>
                <a:gd name="T14" fmla="*/ 0 w 283"/>
                <a:gd name="T15" fmla="*/ 0 h 95"/>
                <a:gd name="T16" fmla="*/ 1 w 283"/>
                <a:gd name="T17" fmla="*/ 0 h 95"/>
                <a:gd name="T18" fmla="*/ 1 w 283"/>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3"/>
                <a:gd name="T31" fmla="*/ 0 h 95"/>
                <a:gd name="T32" fmla="*/ 283 w 283"/>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3" h="95">
                  <a:moveTo>
                    <a:pt x="3" y="15"/>
                  </a:moveTo>
                  <a:lnTo>
                    <a:pt x="46" y="0"/>
                  </a:lnTo>
                  <a:lnTo>
                    <a:pt x="283" y="50"/>
                  </a:lnTo>
                  <a:lnTo>
                    <a:pt x="261" y="60"/>
                  </a:lnTo>
                  <a:lnTo>
                    <a:pt x="246" y="95"/>
                  </a:lnTo>
                  <a:lnTo>
                    <a:pt x="10" y="35"/>
                  </a:lnTo>
                  <a:lnTo>
                    <a:pt x="1" y="28"/>
                  </a:lnTo>
                  <a:lnTo>
                    <a:pt x="0" y="22"/>
                  </a:lnTo>
                  <a:lnTo>
                    <a:pt x="2" y="18"/>
                  </a:lnTo>
                  <a:lnTo>
                    <a:pt x="3" y="15"/>
                  </a:lnTo>
                  <a:close/>
                </a:path>
              </a:pathLst>
            </a:custGeom>
            <a:solidFill>
              <a:srgbClr val="FF2830"/>
            </a:solidFill>
            <a:ln w="9525">
              <a:noFill/>
              <a:round/>
              <a:headEnd/>
              <a:tailEnd/>
            </a:ln>
          </p:spPr>
          <p:txBody>
            <a:bodyPr/>
            <a:lstStyle/>
            <a:p>
              <a:endParaRPr lang="en-US"/>
            </a:p>
          </p:txBody>
        </p:sp>
        <p:sp>
          <p:nvSpPr>
            <p:cNvPr id="7310" name="Freeform 57"/>
            <p:cNvSpPr>
              <a:spLocks/>
            </p:cNvSpPr>
            <p:nvPr/>
          </p:nvSpPr>
          <p:spPr bwMode="auto">
            <a:xfrm>
              <a:off x="3949" y="1990"/>
              <a:ext cx="134" cy="125"/>
            </a:xfrm>
            <a:custGeom>
              <a:avLst/>
              <a:gdLst>
                <a:gd name="T0" fmla="*/ 1 w 268"/>
                <a:gd name="T1" fmla="*/ 0 h 250"/>
                <a:gd name="T2" fmla="*/ 1 w 268"/>
                <a:gd name="T3" fmla="*/ 1 h 250"/>
                <a:gd name="T4" fmla="*/ 1 w 268"/>
                <a:gd name="T5" fmla="*/ 1 h 250"/>
                <a:gd name="T6" fmla="*/ 1 w 268"/>
                <a:gd name="T7" fmla="*/ 1 h 250"/>
                <a:gd name="T8" fmla="*/ 1 w 268"/>
                <a:gd name="T9" fmla="*/ 1 h 250"/>
                <a:gd name="T10" fmla="*/ 0 w 268"/>
                <a:gd name="T11" fmla="*/ 1 h 250"/>
                <a:gd name="T12" fmla="*/ 0 w 268"/>
                <a:gd name="T13" fmla="*/ 1 h 250"/>
                <a:gd name="T14" fmla="*/ 1 w 268"/>
                <a:gd name="T15" fmla="*/ 1 h 250"/>
                <a:gd name="T16" fmla="*/ 1 w 268"/>
                <a:gd name="T17" fmla="*/ 1 h 250"/>
                <a:gd name="T18" fmla="*/ 1 w 268"/>
                <a:gd name="T19" fmla="*/ 1 h 250"/>
                <a:gd name="T20" fmla="*/ 1 w 268"/>
                <a:gd name="T21" fmla="*/ 1 h 250"/>
                <a:gd name="T22" fmla="*/ 1 w 268"/>
                <a:gd name="T23" fmla="*/ 1 h 250"/>
                <a:gd name="T24" fmla="*/ 1 w 268"/>
                <a:gd name="T25" fmla="*/ 1 h 250"/>
                <a:gd name="T26" fmla="*/ 1 w 268"/>
                <a:gd name="T27" fmla="*/ 1 h 250"/>
                <a:gd name="T28" fmla="*/ 1 w 268"/>
                <a:gd name="T29" fmla="*/ 1 h 250"/>
                <a:gd name="T30" fmla="*/ 1 w 268"/>
                <a:gd name="T31" fmla="*/ 1 h 250"/>
                <a:gd name="T32" fmla="*/ 1 w 268"/>
                <a:gd name="T33" fmla="*/ 0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8"/>
                <a:gd name="T52" fmla="*/ 0 h 250"/>
                <a:gd name="T53" fmla="*/ 268 w 268"/>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8" h="250">
                  <a:moveTo>
                    <a:pt x="217" y="0"/>
                  </a:moveTo>
                  <a:lnTo>
                    <a:pt x="74" y="136"/>
                  </a:lnTo>
                  <a:lnTo>
                    <a:pt x="13" y="200"/>
                  </a:lnTo>
                  <a:lnTo>
                    <a:pt x="7" y="212"/>
                  </a:lnTo>
                  <a:lnTo>
                    <a:pt x="4" y="221"/>
                  </a:lnTo>
                  <a:lnTo>
                    <a:pt x="0" y="228"/>
                  </a:lnTo>
                  <a:lnTo>
                    <a:pt x="0" y="233"/>
                  </a:lnTo>
                  <a:lnTo>
                    <a:pt x="3" y="238"/>
                  </a:lnTo>
                  <a:lnTo>
                    <a:pt x="8" y="241"/>
                  </a:lnTo>
                  <a:lnTo>
                    <a:pt x="17" y="244"/>
                  </a:lnTo>
                  <a:lnTo>
                    <a:pt x="30" y="250"/>
                  </a:lnTo>
                  <a:lnTo>
                    <a:pt x="27" y="228"/>
                  </a:lnTo>
                  <a:lnTo>
                    <a:pt x="29" y="217"/>
                  </a:lnTo>
                  <a:lnTo>
                    <a:pt x="38" y="206"/>
                  </a:lnTo>
                  <a:lnTo>
                    <a:pt x="52" y="188"/>
                  </a:lnTo>
                  <a:lnTo>
                    <a:pt x="268" y="15"/>
                  </a:lnTo>
                  <a:lnTo>
                    <a:pt x="217" y="0"/>
                  </a:lnTo>
                  <a:close/>
                </a:path>
              </a:pathLst>
            </a:custGeom>
            <a:solidFill>
              <a:srgbClr val="FF2830"/>
            </a:solidFill>
            <a:ln w="9525">
              <a:noFill/>
              <a:round/>
              <a:headEnd/>
              <a:tailEnd/>
            </a:ln>
          </p:spPr>
          <p:txBody>
            <a:bodyPr/>
            <a:lstStyle/>
            <a:p>
              <a:endParaRPr lang="en-US"/>
            </a:p>
          </p:txBody>
        </p:sp>
        <p:sp>
          <p:nvSpPr>
            <p:cNvPr id="7311" name="Freeform 58"/>
            <p:cNvSpPr>
              <a:spLocks/>
            </p:cNvSpPr>
            <p:nvPr/>
          </p:nvSpPr>
          <p:spPr bwMode="auto">
            <a:xfrm>
              <a:off x="4307" y="1738"/>
              <a:ext cx="29" cy="24"/>
            </a:xfrm>
            <a:custGeom>
              <a:avLst/>
              <a:gdLst>
                <a:gd name="T0" fmla="*/ 1 w 57"/>
                <a:gd name="T1" fmla="*/ 0 h 49"/>
                <a:gd name="T2" fmla="*/ 1 w 57"/>
                <a:gd name="T3" fmla="*/ 0 h 49"/>
                <a:gd name="T4" fmla="*/ 1 w 57"/>
                <a:gd name="T5" fmla="*/ 0 h 49"/>
                <a:gd name="T6" fmla="*/ 1 w 57"/>
                <a:gd name="T7" fmla="*/ 0 h 49"/>
                <a:gd name="T8" fmla="*/ 0 w 57"/>
                <a:gd name="T9" fmla="*/ 0 h 49"/>
                <a:gd name="T10" fmla="*/ 0 w 57"/>
                <a:gd name="T11" fmla="*/ 0 h 49"/>
                <a:gd name="T12" fmla="*/ 1 w 57"/>
                <a:gd name="T13" fmla="*/ 0 h 49"/>
                <a:gd name="T14" fmla="*/ 1 w 57"/>
                <a:gd name="T15" fmla="*/ 0 h 49"/>
                <a:gd name="T16" fmla="*/ 1 w 57"/>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49"/>
                <a:gd name="T29" fmla="*/ 57 w 57"/>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49">
                  <a:moveTo>
                    <a:pt x="29" y="0"/>
                  </a:moveTo>
                  <a:lnTo>
                    <a:pt x="7" y="11"/>
                  </a:lnTo>
                  <a:lnTo>
                    <a:pt x="3" y="22"/>
                  </a:lnTo>
                  <a:lnTo>
                    <a:pt x="1" y="33"/>
                  </a:lnTo>
                  <a:lnTo>
                    <a:pt x="0" y="41"/>
                  </a:lnTo>
                  <a:lnTo>
                    <a:pt x="0" y="43"/>
                  </a:lnTo>
                  <a:lnTo>
                    <a:pt x="57" y="49"/>
                  </a:lnTo>
                  <a:lnTo>
                    <a:pt x="54" y="22"/>
                  </a:lnTo>
                  <a:lnTo>
                    <a:pt x="29" y="0"/>
                  </a:lnTo>
                  <a:close/>
                </a:path>
              </a:pathLst>
            </a:custGeom>
            <a:solidFill>
              <a:srgbClr val="DDA88E"/>
            </a:solidFill>
            <a:ln w="9525">
              <a:noFill/>
              <a:round/>
              <a:headEnd/>
              <a:tailEnd/>
            </a:ln>
          </p:spPr>
          <p:txBody>
            <a:bodyPr/>
            <a:lstStyle/>
            <a:p>
              <a:endParaRPr lang="en-US"/>
            </a:p>
          </p:txBody>
        </p:sp>
        <p:sp>
          <p:nvSpPr>
            <p:cNvPr id="7312" name="Freeform 59"/>
            <p:cNvSpPr>
              <a:spLocks/>
            </p:cNvSpPr>
            <p:nvPr/>
          </p:nvSpPr>
          <p:spPr bwMode="auto">
            <a:xfrm>
              <a:off x="4317" y="1735"/>
              <a:ext cx="133" cy="43"/>
            </a:xfrm>
            <a:custGeom>
              <a:avLst/>
              <a:gdLst>
                <a:gd name="T0" fmla="*/ 0 w 265"/>
                <a:gd name="T1" fmla="*/ 1 h 86"/>
                <a:gd name="T2" fmla="*/ 1 w 265"/>
                <a:gd name="T3" fmla="*/ 0 h 86"/>
                <a:gd name="T4" fmla="*/ 1 w 265"/>
                <a:gd name="T5" fmla="*/ 1 h 86"/>
                <a:gd name="T6" fmla="*/ 1 w 265"/>
                <a:gd name="T7" fmla="*/ 1 h 86"/>
                <a:gd name="T8" fmla="*/ 1 w 265"/>
                <a:gd name="T9" fmla="*/ 1 h 86"/>
                <a:gd name="T10" fmla="*/ 1 w 265"/>
                <a:gd name="T11" fmla="*/ 1 h 86"/>
                <a:gd name="T12" fmla="*/ 1 w 265"/>
                <a:gd name="T13" fmla="*/ 1 h 86"/>
                <a:gd name="T14" fmla="*/ 1 w 265"/>
                <a:gd name="T15" fmla="*/ 1 h 86"/>
                <a:gd name="T16" fmla="*/ 1 w 265"/>
                <a:gd name="T17" fmla="*/ 1 h 86"/>
                <a:gd name="T18" fmla="*/ 1 w 265"/>
                <a:gd name="T19" fmla="*/ 1 h 86"/>
                <a:gd name="T20" fmla="*/ 0 w 265"/>
                <a:gd name="T21" fmla="*/ 1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86"/>
                <a:gd name="T35" fmla="*/ 265 w 265"/>
                <a:gd name="T36" fmla="*/ 86 h 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86">
                  <a:moveTo>
                    <a:pt x="0" y="5"/>
                  </a:moveTo>
                  <a:lnTo>
                    <a:pt x="150" y="0"/>
                  </a:lnTo>
                  <a:lnTo>
                    <a:pt x="192" y="27"/>
                  </a:lnTo>
                  <a:lnTo>
                    <a:pt x="255" y="66"/>
                  </a:lnTo>
                  <a:lnTo>
                    <a:pt x="265" y="86"/>
                  </a:lnTo>
                  <a:lnTo>
                    <a:pt x="195" y="54"/>
                  </a:lnTo>
                  <a:lnTo>
                    <a:pt x="150" y="27"/>
                  </a:lnTo>
                  <a:lnTo>
                    <a:pt x="100" y="27"/>
                  </a:lnTo>
                  <a:lnTo>
                    <a:pt x="33" y="34"/>
                  </a:lnTo>
                  <a:lnTo>
                    <a:pt x="22" y="16"/>
                  </a:lnTo>
                  <a:lnTo>
                    <a:pt x="0" y="5"/>
                  </a:lnTo>
                  <a:close/>
                </a:path>
              </a:pathLst>
            </a:custGeom>
            <a:solidFill>
              <a:srgbClr val="997C7C"/>
            </a:solidFill>
            <a:ln w="9525">
              <a:noFill/>
              <a:round/>
              <a:headEnd/>
              <a:tailEnd/>
            </a:ln>
          </p:spPr>
          <p:txBody>
            <a:bodyPr/>
            <a:lstStyle/>
            <a:p>
              <a:endParaRPr lang="en-US"/>
            </a:p>
          </p:txBody>
        </p:sp>
        <p:sp>
          <p:nvSpPr>
            <p:cNvPr id="7313" name="Freeform 60"/>
            <p:cNvSpPr>
              <a:spLocks/>
            </p:cNvSpPr>
            <p:nvPr/>
          </p:nvSpPr>
          <p:spPr bwMode="auto">
            <a:xfrm>
              <a:off x="4378" y="1825"/>
              <a:ext cx="156" cy="20"/>
            </a:xfrm>
            <a:custGeom>
              <a:avLst/>
              <a:gdLst>
                <a:gd name="T0" fmla="*/ 0 w 314"/>
                <a:gd name="T1" fmla="*/ 0 h 39"/>
                <a:gd name="T2" fmla="*/ 0 w 314"/>
                <a:gd name="T3" fmla="*/ 1 h 39"/>
                <a:gd name="T4" fmla="*/ 0 w 314"/>
                <a:gd name="T5" fmla="*/ 1 h 39"/>
                <a:gd name="T6" fmla="*/ 0 w 314"/>
                <a:gd name="T7" fmla="*/ 1 h 39"/>
                <a:gd name="T8" fmla="*/ 0 w 314"/>
                <a:gd name="T9" fmla="*/ 0 h 39"/>
                <a:gd name="T10" fmla="*/ 0 60000 65536"/>
                <a:gd name="T11" fmla="*/ 0 60000 65536"/>
                <a:gd name="T12" fmla="*/ 0 60000 65536"/>
                <a:gd name="T13" fmla="*/ 0 60000 65536"/>
                <a:gd name="T14" fmla="*/ 0 60000 65536"/>
                <a:gd name="T15" fmla="*/ 0 w 314"/>
                <a:gd name="T16" fmla="*/ 0 h 39"/>
                <a:gd name="T17" fmla="*/ 314 w 314"/>
                <a:gd name="T18" fmla="*/ 39 h 39"/>
              </a:gdLst>
              <a:ahLst/>
              <a:cxnLst>
                <a:cxn ang="T10">
                  <a:pos x="T0" y="T1"/>
                </a:cxn>
                <a:cxn ang="T11">
                  <a:pos x="T2" y="T3"/>
                </a:cxn>
                <a:cxn ang="T12">
                  <a:pos x="T4" y="T5"/>
                </a:cxn>
                <a:cxn ang="T13">
                  <a:pos x="T6" y="T7"/>
                </a:cxn>
                <a:cxn ang="T14">
                  <a:pos x="T8" y="T9"/>
                </a:cxn>
              </a:cxnLst>
              <a:rect l="T15" t="T16" r="T17" b="T18"/>
              <a:pathLst>
                <a:path w="314" h="39">
                  <a:moveTo>
                    <a:pt x="0" y="0"/>
                  </a:moveTo>
                  <a:lnTo>
                    <a:pt x="314" y="32"/>
                  </a:lnTo>
                  <a:lnTo>
                    <a:pt x="303" y="39"/>
                  </a:lnTo>
                  <a:lnTo>
                    <a:pt x="0" y="7"/>
                  </a:lnTo>
                  <a:lnTo>
                    <a:pt x="0" y="0"/>
                  </a:lnTo>
                  <a:close/>
                </a:path>
              </a:pathLst>
            </a:custGeom>
            <a:solidFill>
              <a:srgbClr val="997C7C"/>
            </a:solidFill>
            <a:ln w="9525">
              <a:noFill/>
              <a:round/>
              <a:headEnd/>
              <a:tailEnd/>
            </a:ln>
          </p:spPr>
          <p:txBody>
            <a:bodyPr/>
            <a:lstStyle/>
            <a:p>
              <a:endParaRPr lang="en-US"/>
            </a:p>
          </p:txBody>
        </p:sp>
        <p:sp>
          <p:nvSpPr>
            <p:cNvPr id="7314" name="Freeform 61"/>
            <p:cNvSpPr>
              <a:spLocks/>
            </p:cNvSpPr>
            <p:nvPr/>
          </p:nvSpPr>
          <p:spPr bwMode="auto">
            <a:xfrm>
              <a:off x="4381" y="1838"/>
              <a:ext cx="146" cy="19"/>
            </a:xfrm>
            <a:custGeom>
              <a:avLst/>
              <a:gdLst>
                <a:gd name="T0" fmla="*/ 0 w 293"/>
                <a:gd name="T1" fmla="*/ 0 h 38"/>
                <a:gd name="T2" fmla="*/ 0 w 293"/>
                <a:gd name="T3" fmla="*/ 1 h 38"/>
                <a:gd name="T4" fmla="*/ 0 w 293"/>
                <a:gd name="T5" fmla="*/ 1 h 38"/>
                <a:gd name="T6" fmla="*/ 0 w 293"/>
                <a:gd name="T7" fmla="*/ 1 h 38"/>
                <a:gd name="T8" fmla="*/ 0 w 293"/>
                <a:gd name="T9" fmla="*/ 0 h 38"/>
                <a:gd name="T10" fmla="*/ 0 60000 65536"/>
                <a:gd name="T11" fmla="*/ 0 60000 65536"/>
                <a:gd name="T12" fmla="*/ 0 60000 65536"/>
                <a:gd name="T13" fmla="*/ 0 60000 65536"/>
                <a:gd name="T14" fmla="*/ 0 60000 65536"/>
                <a:gd name="T15" fmla="*/ 0 w 293"/>
                <a:gd name="T16" fmla="*/ 0 h 38"/>
                <a:gd name="T17" fmla="*/ 293 w 293"/>
                <a:gd name="T18" fmla="*/ 38 h 38"/>
              </a:gdLst>
              <a:ahLst/>
              <a:cxnLst>
                <a:cxn ang="T10">
                  <a:pos x="T0" y="T1"/>
                </a:cxn>
                <a:cxn ang="T11">
                  <a:pos x="T2" y="T3"/>
                </a:cxn>
                <a:cxn ang="T12">
                  <a:pos x="T4" y="T5"/>
                </a:cxn>
                <a:cxn ang="T13">
                  <a:pos x="T6" y="T7"/>
                </a:cxn>
                <a:cxn ang="T14">
                  <a:pos x="T8" y="T9"/>
                </a:cxn>
              </a:cxnLst>
              <a:rect l="T15" t="T16" r="T17" b="T18"/>
              <a:pathLst>
                <a:path w="293" h="38">
                  <a:moveTo>
                    <a:pt x="0" y="0"/>
                  </a:moveTo>
                  <a:lnTo>
                    <a:pt x="293" y="32"/>
                  </a:lnTo>
                  <a:lnTo>
                    <a:pt x="284" y="38"/>
                  </a:lnTo>
                  <a:lnTo>
                    <a:pt x="0" y="5"/>
                  </a:lnTo>
                  <a:lnTo>
                    <a:pt x="0" y="0"/>
                  </a:lnTo>
                  <a:close/>
                </a:path>
              </a:pathLst>
            </a:custGeom>
            <a:solidFill>
              <a:srgbClr val="997C7C"/>
            </a:solidFill>
            <a:ln w="9525">
              <a:noFill/>
              <a:round/>
              <a:headEnd/>
              <a:tailEnd/>
            </a:ln>
          </p:spPr>
          <p:txBody>
            <a:bodyPr/>
            <a:lstStyle/>
            <a:p>
              <a:endParaRPr lang="en-US"/>
            </a:p>
          </p:txBody>
        </p:sp>
        <p:sp>
          <p:nvSpPr>
            <p:cNvPr id="7315" name="Freeform 62"/>
            <p:cNvSpPr>
              <a:spLocks/>
            </p:cNvSpPr>
            <p:nvPr/>
          </p:nvSpPr>
          <p:spPr bwMode="auto">
            <a:xfrm>
              <a:off x="4375" y="1793"/>
              <a:ext cx="84" cy="26"/>
            </a:xfrm>
            <a:custGeom>
              <a:avLst/>
              <a:gdLst>
                <a:gd name="T0" fmla="*/ 1 w 168"/>
                <a:gd name="T1" fmla="*/ 1 h 51"/>
                <a:gd name="T2" fmla="*/ 1 w 168"/>
                <a:gd name="T3" fmla="*/ 0 h 51"/>
                <a:gd name="T4" fmla="*/ 1 w 168"/>
                <a:gd name="T5" fmla="*/ 1 h 51"/>
                <a:gd name="T6" fmla="*/ 1 w 168"/>
                <a:gd name="T7" fmla="*/ 1 h 51"/>
                <a:gd name="T8" fmla="*/ 1 w 168"/>
                <a:gd name="T9" fmla="*/ 1 h 51"/>
                <a:gd name="T10" fmla="*/ 1 w 168"/>
                <a:gd name="T11" fmla="*/ 1 h 51"/>
                <a:gd name="T12" fmla="*/ 0 w 168"/>
                <a:gd name="T13" fmla="*/ 1 h 51"/>
                <a:gd name="T14" fmla="*/ 1 w 168"/>
                <a:gd name="T15" fmla="*/ 1 h 51"/>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51"/>
                <a:gd name="T26" fmla="*/ 168 w 168"/>
                <a:gd name="T27" fmla="*/ 51 h 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51">
                  <a:moveTo>
                    <a:pt x="25" y="16"/>
                  </a:moveTo>
                  <a:lnTo>
                    <a:pt x="152" y="0"/>
                  </a:lnTo>
                  <a:lnTo>
                    <a:pt x="168" y="5"/>
                  </a:lnTo>
                  <a:lnTo>
                    <a:pt x="168" y="30"/>
                  </a:lnTo>
                  <a:lnTo>
                    <a:pt x="41" y="48"/>
                  </a:lnTo>
                  <a:lnTo>
                    <a:pt x="5" y="51"/>
                  </a:lnTo>
                  <a:lnTo>
                    <a:pt x="0" y="19"/>
                  </a:lnTo>
                  <a:lnTo>
                    <a:pt x="25" y="16"/>
                  </a:lnTo>
                  <a:close/>
                </a:path>
              </a:pathLst>
            </a:custGeom>
            <a:solidFill>
              <a:srgbClr val="5B3D1E"/>
            </a:solidFill>
            <a:ln w="9525">
              <a:noFill/>
              <a:round/>
              <a:headEnd/>
              <a:tailEnd/>
            </a:ln>
          </p:spPr>
          <p:txBody>
            <a:bodyPr/>
            <a:lstStyle/>
            <a:p>
              <a:endParaRPr lang="en-US"/>
            </a:p>
          </p:txBody>
        </p:sp>
        <p:sp>
          <p:nvSpPr>
            <p:cNvPr id="7316" name="Freeform 63"/>
            <p:cNvSpPr>
              <a:spLocks/>
            </p:cNvSpPr>
            <p:nvPr/>
          </p:nvSpPr>
          <p:spPr bwMode="auto">
            <a:xfrm>
              <a:off x="4430" y="1798"/>
              <a:ext cx="101" cy="31"/>
            </a:xfrm>
            <a:custGeom>
              <a:avLst/>
              <a:gdLst>
                <a:gd name="T0" fmla="*/ 0 w 202"/>
                <a:gd name="T1" fmla="*/ 1 h 61"/>
                <a:gd name="T2" fmla="*/ 1 w 202"/>
                <a:gd name="T3" fmla="*/ 1 h 61"/>
                <a:gd name="T4" fmla="*/ 1 w 202"/>
                <a:gd name="T5" fmla="*/ 0 h 61"/>
                <a:gd name="T6" fmla="*/ 1 w 202"/>
                <a:gd name="T7" fmla="*/ 1 h 61"/>
                <a:gd name="T8" fmla="*/ 1 w 202"/>
                <a:gd name="T9" fmla="*/ 1 h 61"/>
                <a:gd name="T10" fmla="*/ 0 w 202"/>
                <a:gd name="T11" fmla="*/ 1 h 61"/>
                <a:gd name="T12" fmla="*/ 0 60000 65536"/>
                <a:gd name="T13" fmla="*/ 0 60000 65536"/>
                <a:gd name="T14" fmla="*/ 0 60000 65536"/>
                <a:gd name="T15" fmla="*/ 0 60000 65536"/>
                <a:gd name="T16" fmla="*/ 0 60000 65536"/>
                <a:gd name="T17" fmla="*/ 0 60000 65536"/>
                <a:gd name="T18" fmla="*/ 0 w 202"/>
                <a:gd name="T19" fmla="*/ 0 h 61"/>
                <a:gd name="T20" fmla="*/ 202 w 202"/>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202" h="61">
                  <a:moveTo>
                    <a:pt x="0" y="54"/>
                  </a:moveTo>
                  <a:lnTo>
                    <a:pt x="42" y="38"/>
                  </a:lnTo>
                  <a:lnTo>
                    <a:pt x="173" y="0"/>
                  </a:lnTo>
                  <a:lnTo>
                    <a:pt x="202" y="6"/>
                  </a:lnTo>
                  <a:lnTo>
                    <a:pt x="39" y="61"/>
                  </a:lnTo>
                  <a:lnTo>
                    <a:pt x="0" y="54"/>
                  </a:lnTo>
                  <a:close/>
                </a:path>
              </a:pathLst>
            </a:custGeom>
            <a:solidFill>
              <a:srgbClr val="5B3D1E"/>
            </a:solidFill>
            <a:ln w="9525">
              <a:noFill/>
              <a:round/>
              <a:headEnd/>
              <a:tailEnd/>
            </a:ln>
          </p:spPr>
          <p:txBody>
            <a:bodyPr/>
            <a:lstStyle/>
            <a:p>
              <a:endParaRPr lang="en-US"/>
            </a:p>
          </p:txBody>
        </p:sp>
        <p:sp>
          <p:nvSpPr>
            <p:cNvPr id="7317" name="Freeform 64"/>
            <p:cNvSpPr>
              <a:spLocks/>
            </p:cNvSpPr>
            <p:nvPr/>
          </p:nvSpPr>
          <p:spPr bwMode="auto">
            <a:xfrm>
              <a:off x="4480" y="1795"/>
              <a:ext cx="96" cy="35"/>
            </a:xfrm>
            <a:custGeom>
              <a:avLst/>
              <a:gdLst>
                <a:gd name="T0" fmla="*/ 0 w 193"/>
                <a:gd name="T1" fmla="*/ 0 h 71"/>
                <a:gd name="T2" fmla="*/ 0 w 193"/>
                <a:gd name="T3" fmla="*/ 0 h 71"/>
                <a:gd name="T4" fmla="*/ 0 w 193"/>
                <a:gd name="T5" fmla="*/ 0 h 71"/>
                <a:gd name="T6" fmla="*/ 0 w 193"/>
                <a:gd name="T7" fmla="*/ 0 h 71"/>
                <a:gd name="T8" fmla="*/ 0 w 193"/>
                <a:gd name="T9" fmla="*/ 0 h 71"/>
                <a:gd name="T10" fmla="*/ 0 w 193"/>
                <a:gd name="T11" fmla="*/ 0 h 71"/>
                <a:gd name="T12" fmla="*/ 0 60000 65536"/>
                <a:gd name="T13" fmla="*/ 0 60000 65536"/>
                <a:gd name="T14" fmla="*/ 0 60000 65536"/>
                <a:gd name="T15" fmla="*/ 0 60000 65536"/>
                <a:gd name="T16" fmla="*/ 0 60000 65536"/>
                <a:gd name="T17" fmla="*/ 0 60000 65536"/>
                <a:gd name="T18" fmla="*/ 0 w 193"/>
                <a:gd name="T19" fmla="*/ 0 h 71"/>
                <a:gd name="T20" fmla="*/ 193 w 193"/>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193" h="71">
                  <a:moveTo>
                    <a:pt x="0" y="65"/>
                  </a:moveTo>
                  <a:lnTo>
                    <a:pt x="137" y="0"/>
                  </a:lnTo>
                  <a:lnTo>
                    <a:pt x="173" y="2"/>
                  </a:lnTo>
                  <a:lnTo>
                    <a:pt x="193" y="20"/>
                  </a:lnTo>
                  <a:lnTo>
                    <a:pt x="65" y="71"/>
                  </a:lnTo>
                  <a:lnTo>
                    <a:pt x="0" y="65"/>
                  </a:lnTo>
                  <a:close/>
                </a:path>
              </a:pathLst>
            </a:custGeom>
            <a:solidFill>
              <a:srgbClr val="5B3D1E"/>
            </a:solidFill>
            <a:ln w="9525">
              <a:noFill/>
              <a:round/>
              <a:headEnd/>
              <a:tailEnd/>
            </a:ln>
          </p:spPr>
          <p:txBody>
            <a:bodyPr/>
            <a:lstStyle/>
            <a:p>
              <a:endParaRPr lang="en-US"/>
            </a:p>
          </p:txBody>
        </p:sp>
        <p:sp>
          <p:nvSpPr>
            <p:cNvPr id="7318" name="Freeform 65"/>
            <p:cNvSpPr>
              <a:spLocks/>
            </p:cNvSpPr>
            <p:nvPr/>
          </p:nvSpPr>
          <p:spPr bwMode="auto">
            <a:xfrm>
              <a:off x="4081" y="1780"/>
              <a:ext cx="129" cy="38"/>
            </a:xfrm>
            <a:custGeom>
              <a:avLst/>
              <a:gdLst>
                <a:gd name="T0" fmla="*/ 1 w 258"/>
                <a:gd name="T1" fmla="*/ 1 h 76"/>
                <a:gd name="T2" fmla="*/ 1 w 258"/>
                <a:gd name="T3" fmla="*/ 1 h 76"/>
                <a:gd name="T4" fmla="*/ 1 w 258"/>
                <a:gd name="T5" fmla="*/ 0 h 76"/>
                <a:gd name="T6" fmla="*/ 1 w 258"/>
                <a:gd name="T7" fmla="*/ 1 h 76"/>
                <a:gd name="T8" fmla="*/ 1 w 258"/>
                <a:gd name="T9" fmla="*/ 1 h 76"/>
                <a:gd name="T10" fmla="*/ 1 w 258"/>
                <a:gd name="T11" fmla="*/ 1 h 76"/>
                <a:gd name="T12" fmla="*/ 1 w 258"/>
                <a:gd name="T13" fmla="*/ 1 h 76"/>
                <a:gd name="T14" fmla="*/ 1 w 258"/>
                <a:gd name="T15" fmla="*/ 1 h 76"/>
                <a:gd name="T16" fmla="*/ 0 w 258"/>
                <a:gd name="T17" fmla="*/ 1 h 76"/>
                <a:gd name="T18" fmla="*/ 1 w 258"/>
                <a:gd name="T19" fmla="*/ 1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8"/>
                <a:gd name="T31" fmla="*/ 0 h 76"/>
                <a:gd name="T32" fmla="*/ 258 w 258"/>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8" h="76">
                  <a:moveTo>
                    <a:pt x="21" y="51"/>
                  </a:moveTo>
                  <a:lnTo>
                    <a:pt x="229" y="5"/>
                  </a:lnTo>
                  <a:lnTo>
                    <a:pt x="258" y="0"/>
                  </a:lnTo>
                  <a:lnTo>
                    <a:pt x="225" y="32"/>
                  </a:lnTo>
                  <a:lnTo>
                    <a:pt x="209" y="55"/>
                  </a:lnTo>
                  <a:lnTo>
                    <a:pt x="159" y="76"/>
                  </a:lnTo>
                  <a:lnTo>
                    <a:pt x="92" y="76"/>
                  </a:lnTo>
                  <a:lnTo>
                    <a:pt x="21" y="76"/>
                  </a:lnTo>
                  <a:lnTo>
                    <a:pt x="0" y="64"/>
                  </a:lnTo>
                  <a:lnTo>
                    <a:pt x="21" y="51"/>
                  </a:lnTo>
                  <a:close/>
                </a:path>
              </a:pathLst>
            </a:custGeom>
            <a:solidFill>
              <a:srgbClr val="663321"/>
            </a:solidFill>
            <a:ln w="9525">
              <a:noFill/>
              <a:round/>
              <a:headEnd/>
              <a:tailEnd/>
            </a:ln>
          </p:spPr>
          <p:txBody>
            <a:bodyPr/>
            <a:lstStyle/>
            <a:p>
              <a:endParaRPr lang="en-US"/>
            </a:p>
          </p:txBody>
        </p:sp>
        <p:sp>
          <p:nvSpPr>
            <p:cNvPr id="7319" name="Freeform 66"/>
            <p:cNvSpPr>
              <a:spLocks/>
            </p:cNvSpPr>
            <p:nvPr/>
          </p:nvSpPr>
          <p:spPr bwMode="auto">
            <a:xfrm>
              <a:off x="4040" y="1780"/>
              <a:ext cx="46" cy="34"/>
            </a:xfrm>
            <a:custGeom>
              <a:avLst/>
              <a:gdLst>
                <a:gd name="T0" fmla="*/ 1 w 92"/>
                <a:gd name="T1" fmla="*/ 1 h 68"/>
                <a:gd name="T2" fmla="*/ 0 w 92"/>
                <a:gd name="T3" fmla="*/ 1 h 68"/>
                <a:gd name="T4" fmla="*/ 0 w 92"/>
                <a:gd name="T5" fmla="*/ 1 h 68"/>
                <a:gd name="T6" fmla="*/ 1 w 92"/>
                <a:gd name="T7" fmla="*/ 0 h 68"/>
                <a:gd name="T8" fmla="*/ 1 w 92"/>
                <a:gd name="T9" fmla="*/ 0 h 68"/>
                <a:gd name="T10" fmla="*/ 1 w 92"/>
                <a:gd name="T11" fmla="*/ 1 h 68"/>
                <a:gd name="T12" fmla="*/ 1 w 92"/>
                <a:gd name="T13" fmla="*/ 1 h 68"/>
                <a:gd name="T14" fmla="*/ 1 w 92"/>
                <a:gd name="T15" fmla="*/ 1 h 68"/>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68"/>
                <a:gd name="T26" fmla="*/ 92 w 92"/>
                <a:gd name="T27" fmla="*/ 68 h 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68">
                  <a:moveTo>
                    <a:pt x="34" y="64"/>
                  </a:moveTo>
                  <a:lnTo>
                    <a:pt x="0" y="55"/>
                  </a:lnTo>
                  <a:lnTo>
                    <a:pt x="0" y="22"/>
                  </a:lnTo>
                  <a:lnTo>
                    <a:pt x="50" y="0"/>
                  </a:lnTo>
                  <a:lnTo>
                    <a:pt x="92" y="0"/>
                  </a:lnTo>
                  <a:lnTo>
                    <a:pt x="88" y="64"/>
                  </a:lnTo>
                  <a:lnTo>
                    <a:pt x="62" y="68"/>
                  </a:lnTo>
                  <a:lnTo>
                    <a:pt x="34" y="64"/>
                  </a:lnTo>
                  <a:close/>
                </a:path>
              </a:pathLst>
            </a:custGeom>
            <a:solidFill>
              <a:srgbClr val="FFD370"/>
            </a:solidFill>
            <a:ln w="9525">
              <a:noFill/>
              <a:round/>
              <a:headEnd/>
              <a:tailEnd/>
            </a:ln>
          </p:spPr>
          <p:txBody>
            <a:bodyPr/>
            <a:lstStyle/>
            <a:p>
              <a:endParaRPr lang="en-US"/>
            </a:p>
          </p:txBody>
        </p:sp>
        <p:sp>
          <p:nvSpPr>
            <p:cNvPr id="7320" name="Freeform 67"/>
            <p:cNvSpPr>
              <a:spLocks/>
            </p:cNvSpPr>
            <p:nvPr/>
          </p:nvSpPr>
          <p:spPr bwMode="auto">
            <a:xfrm>
              <a:off x="4173" y="1830"/>
              <a:ext cx="42" cy="30"/>
            </a:xfrm>
            <a:custGeom>
              <a:avLst/>
              <a:gdLst>
                <a:gd name="T0" fmla="*/ 0 w 84"/>
                <a:gd name="T1" fmla="*/ 1 h 59"/>
                <a:gd name="T2" fmla="*/ 0 w 84"/>
                <a:gd name="T3" fmla="*/ 1 h 59"/>
                <a:gd name="T4" fmla="*/ 1 w 84"/>
                <a:gd name="T5" fmla="*/ 1 h 59"/>
                <a:gd name="T6" fmla="*/ 1 w 84"/>
                <a:gd name="T7" fmla="*/ 1 h 59"/>
                <a:gd name="T8" fmla="*/ 1 w 84"/>
                <a:gd name="T9" fmla="*/ 1 h 59"/>
                <a:gd name="T10" fmla="*/ 1 w 84"/>
                <a:gd name="T11" fmla="*/ 0 h 59"/>
                <a:gd name="T12" fmla="*/ 0 w 84"/>
                <a:gd name="T13" fmla="*/ 1 h 59"/>
                <a:gd name="T14" fmla="*/ 0 60000 65536"/>
                <a:gd name="T15" fmla="*/ 0 60000 65536"/>
                <a:gd name="T16" fmla="*/ 0 60000 65536"/>
                <a:gd name="T17" fmla="*/ 0 60000 65536"/>
                <a:gd name="T18" fmla="*/ 0 60000 65536"/>
                <a:gd name="T19" fmla="*/ 0 60000 65536"/>
                <a:gd name="T20" fmla="*/ 0 60000 65536"/>
                <a:gd name="T21" fmla="*/ 0 w 84"/>
                <a:gd name="T22" fmla="*/ 0 h 59"/>
                <a:gd name="T23" fmla="*/ 84 w 84"/>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59">
                  <a:moveTo>
                    <a:pt x="0" y="9"/>
                  </a:moveTo>
                  <a:lnTo>
                    <a:pt x="0" y="59"/>
                  </a:lnTo>
                  <a:lnTo>
                    <a:pt x="46" y="51"/>
                  </a:lnTo>
                  <a:lnTo>
                    <a:pt x="84" y="29"/>
                  </a:lnTo>
                  <a:lnTo>
                    <a:pt x="67" y="5"/>
                  </a:lnTo>
                  <a:lnTo>
                    <a:pt x="38" y="0"/>
                  </a:lnTo>
                  <a:lnTo>
                    <a:pt x="0" y="9"/>
                  </a:lnTo>
                  <a:close/>
                </a:path>
              </a:pathLst>
            </a:custGeom>
            <a:solidFill>
              <a:srgbClr val="936349"/>
            </a:solidFill>
            <a:ln w="9525">
              <a:noFill/>
              <a:round/>
              <a:headEnd/>
              <a:tailEnd/>
            </a:ln>
          </p:spPr>
          <p:txBody>
            <a:bodyPr/>
            <a:lstStyle/>
            <a:p>
              <a:endParaRPr lang="en-US"/>
            </a:p>
          </p:txBody>
        </p:sp>
        <p:sp>
          <p:nvSpPr>
            <p:cNvPr id="7321" name="Freeform 68"/>
            <p:cNvSpPr>
              <a:spLocks/>
            </p:cNvSpPr>
            <p:nvPr/>
          </p:nvSpPr>
          <p:spPr bwMode="auto">
            <a:xfrm>
              <a:off x="4181" y="1799"/>
              <a:ext cx="38" cy="42"/>
            </a:xfrm>
            <a:custGeom>
              <a:avLst/>
              <a:gdLst>
                <a:gd name="T0" fmla="*/ 0 w 74"/>
                <a:gd name="T1" fmla="*/ 1 h 84"/>
                <a:gd name="T2" fmla="*/ 1 w 74"/>
                <a:gd name="T3" fmla="*/ 1 h 84"/>
                <a:gd name="T4" fmla="*/ 1 w 74"/>
                <a:gd name="T5" fmla="*/ 0 h 84"/>
                <a:gd name="T6" fmla="*/ 1 w 74"/>
                <a:gd name="T7" fmla="*/ 1 h 84"/>
                <a:gd name="T8" fmla="*/ 1 w 74"/>
                <a:gd name="T9" fmla="*/ 1 h 84"/>
                <a:gd name="T10" fmla="*/ 1 w 74"/>
                <a:gd name="T11" fmla="*/ 1 h 84"/>
                <a:gd name="T12" fmla="*/ 0 w 74"/>
                <a:gd name="T13" fmla="*/ 1 h 84"/>
                <a:gd name="T14" fmla="*/ 0 60000 65536"/>
                <a:gd name="T15" fmla="*/ 0 60000 65536"/>
                <a:gd name="T16" fmla="*/ 0 60000 65536"/>
                <a:gd name="T17" fmla="*/ 0 60000 65536"/>
                <a:gd name="T18" fmla="*/ 0 60000 65536"/>
                <a:gd name="T19" fmla="*/ 0 60000 65536"/>
                <a:gd name="T20" fmla="*/ 0 60000 65536"/>
                <a:gd name="T21" fmla="*/ 0 w 74"/>
                <a:gd name="T22" fmla="*/ 0 h 84"/>
                <a:gd name="T23" fmla="*/ 74 w 74"/>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84">
                  <a:moveTo>
                    <a:pt x="0" y="59"/>
                  </a:moveTo>
                  <a:lnTo>
                    <a:pt x="12" y="26"/>
                  </a:lnTo>
                  <a:lnTo>
                    <a:pt x="57" y="0"/>
                  </a:lnTo>
                  <a:lnTo>
                    <a:pt x="74" y="30"/>
                  </a:lnTo>
                  <a:lnTo>
                    <a:pt x="74" y="63"/>
                  </a:lnTo>
                  <a:lnTo>
                    <a:pt x="24" y="84"/>
                  </a:lnTo>
                  <a:lnTo>
                    <a:pt x="0" y="59"/>
                  </a:lnTo>
                  <a:close/>
                </a:path>
              </a:pathLst>
            </a:custGeom>
            <a:solidFill>
              <a:srgbClr val="FFD370"/>
            </a:solidFill>
            <a:ln w="9525">
              <a:noFill/>
              <a:round/>
              <a:headEnd/>
              <a:tailEnd/>
            </a:ln>
          </p:spPr>
          <p:txBody>
            <a:bodyPr/>
            <a:lstStyle/>
            <a:p>
              <a:endParaRPr lang="en-US"/>
            </a:p>
          </p:txBody>
        </p:sp>
        <p:sp>
          <p:nvSpPr>
            <p:cNvPr id="7322" name="Freeform 69"/>
            <p:cNvSpPr>
              <a:spLocks/>
            </p:cNvSpPr>
            <p:nvPr/>
          </p:nvSpPr>
          <p:spPr bwMode="auto">
            <a:xfrm>
              <a:off x="4378" y="1932"/>
              <a:ext cx="43" cy="57"/>
            </a:xfrm>
            <a:custGeom>
              <a:avLst/>
              <a:gdLst>
                <a:gd name="T0" fmla="*/ 0 w 88"/>
                <a:gd name="T1" fmla="*/ 0 h 115"/>
                <a:gd name="T2" fmla="*/ 0 w 88"/>
                <a:gd name="T3" fmla="*/ 0 h 115"/>
                <a:gd name="T4" fmla="*/ 0 w 88"/>
                <a:gd name="T5" fmla="*/ 0 h 115"/>
                <a:gd name="T6" fmla="*/ 0 w 88"/>
                <a:gd name="T7" fmla="*/ 0 h 115"/>
                <a:gd name="T8" fmla="*/ 0 w 88"/>
                <a:gd name="T9" fmla="*/ 0 h 115"/>
                <a:gd name="T10" fmla="*/ 0 w 88"/>
                <a:gd name="T11" fmla="*/ 0 h 115"/>
                <a:gd name="T12" fmla="*/ 0 60000 65536"/>
                <a:gd name="T13" fmla="*/ 0 60000 65536"/>
                <a:gd name="T14" fmla="*/ 0 60000 65536"/>
                <a:gd name="T15" fmla="*/ 0 60000 65536"/>
                <a:gd name="T16" fmla="*/ 0 60000 65536"/>
                <a:gd name="T17" fmla="*/ 0 60000 65536"/>
                <a:gd name="T18" fmla="*/ 0 w 88"/>
                <a:gd name="T19" fmla="*/ 0 h 115"/>
                <a:gd name="T20" fmla="*/ 88 w 88"/>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88" h="115">
                  <a:moveTo>
                    <a:pt x="0" y="14"/>
                  </a:moveTo>
                  <a:lnTo>
                    <a:pt x="88" y="0"/>
                  </a:lnTo>
                  <a:lnTo>
                    <a:pt x="88" y="96"/>
                  </a:lnTo>
                  <a:lnTo>
                    <a:pt x="21" y="112"/>
                  </a:lnTo>
                  <a:lnTo>
                    <a:pt x="0" y="115"/>
                  </a:lnTo>
                  <a:lnTo>
                    <a:pt x="0" y="14"/>
                  </a:lnTo>
                  <a:close/>
                </a:path>
              </a:pathLst>
            </a:custGeom>
            <a:solidFill>
              <a:srgbClr val="B76602"/>
            </a:solidFill>
            <a:ln w="9525">
              <a:noFill/>
              <a:round/>
              <a:headEnd/>
              <a:tailEnd/>
            </a:ln>
          </p:spPr>
          <p:txBody>
            <a:bodyPr/>
            <a:lstStyle/>
            <a:p>
              <a:endParaRPr lang="en-US"/>
            </a:p>
          </p:txBody>
        </p:sp>
        <p:sp>
          <p:nvSpPr>
            <p:cNvPr id="7323" name="Freeform 70"/>
            <p:cNvSpPr>
              <a:spLocks/>
            </p:cNvSpPr>
            <p:nvPr/>
          </p:nvSpPr>
          <p:spPr bwMode="auto">
            <a:xfrm>
              <a:off x="4402" y="1930"/>
              <a:ext cx="26" cy="54"/>
            </a:xfrm>
            <a:custGeom>
              <a:avLst/>
              <a:gdLst>
                <a:gd name="T0" fmla="*/ 0 w 52"/>
                <a:gd name="T1" fmla="*/ 1 h 107"/>
                <a:gd name="T2" fmla="*/ 0 w 52"/>
                <a:gd name="T3" fmla="*/ 1 h 107"/>
                <a:gd name="T4" fmla="*/ 1 w 52"/>
                <a:gd name="T5" fmla="*/ 1 h 107"/>
                <a:gd name="T6" fmla="*/ 1 w 52"/>
                <a:gd name="T7" fmla="*/ 0 h 107"/>
                <a:gd name="T8" fmla="*/ 0 w 52"/>
                <a:gd name="T9" fmla="*/ 1 h 107"/>
                <a:gd name="T10" fmla="*/ 0 60000 65536"/>
                <a:gd name="T11" fmla="*/ 0 60000 65536"/>
                <a:gd name="T12" fmla="*/ 0 60000 65536"/>
                <a:gd name="T13" fmla="*/ 0 60000 65536"/>
                <a:gd name="T14" fmla="*/ 0 60000 65536"/>
                <a:gd name="T15" fmla="*/ 0 w 52"/>
                <a:gd name="T16" fmla="*/ 0 h 107"/>
                <a:gd name="T17" fmla="*/ 52 w 52"/>
                <a:gd name="T18" fmla="*/ 107 h 107"/>
              </a:gdLst>
              <a:ahLst/>
              <a:cxnLst>
                <a:cxn ang="T10">
                  <a:pos x="T0" y="T1"/>
                </a:cxn>
                <a:cxn ang="T11">
                  <a:pos x="T2" y="T3"/>
                </a:cxn>
                <a:cxn ang="T12">
                  <a:pos x="T4" y="T5"/>
                </a:cxn>
                <a:cxn ang="T13">
                  <a:pos x="T6" y="T7"/>
                </a:cxn>
                <a:cxn ang="T14">
                  <a:pos x="T8" y="T9"/>
                </a:cxn>
              </a:cxnLst>
              <a:rect l="T15" t="T16" r="T17" b="T18"/>
              <a:pathLst>
                <a:path w="52" h="107">
                  <a:moveTo>
                    <a:pt x="0" y="10"/>
                  </a:moveTo>
                  <a:lnTo>
                    <a:pt x="0" y="107"/>
                  </a:lnTo>
                  <a:lnTo>
                    <a:pt x="52" y="98"/>
                  </a:lnTo>
                  <a:lnTo>
                    <a:pt x="52" y="0"/>
                  </a:lnTo>
                  <a:lnTo>
                    <a:pt x="0" y="10"/>
                  </a:lnTo>
                  <a:close/>
                </a:path>
              </a:pathLst>
            </a:custGeom>
            <a:solidFill>
              <a:srgbClr val="99421C"/>
            </a:solidFill>
            <a:ln w="9525">
              <a:noFill/>
              <a:round/>
              <a:headEnd/>
              <a:tailEnd/>
            </a:ln>
          </p:spPr>
          <p:txBody>
            <a:bodyPr/>
            <a:lstStyle/>
            <a:p>
              <a:endParaRPr lang="en-US"/>
            </a:p>
          </p:txBody>
        </p:sp>
        <p:sp>
          <p:nvSpPr>
            <p:cNvPr id="7324" name="Freeform 71"/>
            <p:cNvSpPr>
              <a:spLocks/>
            </p:cNvSpPr>
            <p:nvPr/>
          </p:nvSpPr>
          <p:spPr bwMode="auto">
            <a:xfrm>
              <a:off x="4418" y="1929"/>
              <a:ext cx="23" cy="53"/>
            </a:xfrm>
            <a:custGeom>
              <a:avLst/>
              <a:gdLst>
                <a:gd name="T0" fmla="*/ 0 w 46"/>
                <a:gd name="T1" fmla="*/ 1 h 106"/>
                <a:gd name="T2" fmla="*/ 0 w 46"/>
                <a:gd name="T3" fmla="*/ 1 h 106"/>
                <a:gd name="T4" fmla="*/ 1 w 46"/>
                <a:gd name="T5" fmla="*/ 1 h 106"/>
                <a:gd name="T6" fmla="*/ 1 w 46"/>
                <a:gd name="T7" fmla="*/ 0 h 106"/>
                <a:gd name="T8" fmla="*/ 0 w 46"/>
                <a:gd name="T9" fmla="*/ 1 h 106"/>
                <a:gd name="T10" fmla="*/ 0 60000 65536"/>
                <a:gd name="T11" fmla="*/ 0 60000 65536"/>
                <a:gd name="T12" fmla="*/ 0 60000 65536"/>
                <a:gd name="T13" fmla="*/ 0 60000 65536"/>
                <a:gd name="T14" fmla="*/ 0 60000 65536"/>
                <a:gd name="T15" fmla="*/ 0 w 46"/>
                <a:gd name="T16" fmla="*/ 0 h 106"/>
                <a:gd name="T17" fmla="*/ 46 w 46"/>
                <a:gd name="T18" fmla="*/ 106 h 106"/>
              </a:gdLst>
              <a:ahLst/>
              <a:cxnLst>
                <a:cxn ang="T10">
                  <a:pos x="T0" y="T1"/>
                </a:cxn>
                <a:cxn ang="T11">
                  <a:pos x="T2" y="T3"/>
                </a:cxn>
                <a:cxn ang="T12">
                  <a:pos x="T4" y="T5"/>
                </a:cxn>
                <a:cxn ang="T13">
                  <a:pos x="T6" y="T7"/>
                </a:cxn>
                <a:cxn ang="T14">
                  <a:pos x="T8" y="T9"/>
                </a:cxn>
              </a:cxnLst>
              <a:rect l="T15" t="T16" r="T17" b="T18"/>
              <a:pathLst>
                <a:path w="46" h="106">
                  <a:moveTo>
                    <a:pt x="0" y="6"/>
                  </a:moveTo>
                  <a:lnTo>
                    <a:pt x="0" y="106"/>
                  </a:lnTo>
                  <a:lnTo>
                    <a:pt x="46" y="96"/>
                  </a:lnTo>
                  <a:lnTo>
                    <a:pt x="46" y="0"/>
                  </a:lnTo>
                  <a:lnTo>
                    <a:pt x="0" y="6"/>
                  </a:lnTo>
                  <a:close/>
                </a:path>
              </a:pathLst>
            </a:custGeom>
            <a:solidFill>
              <a:srgbClr val="663300"/>
            </a:solidFill>
            <a:ln w="9525">
              <a:noFill/>
              <a:round/>
              <a:headEnd/>
              <a:tailEnd/>
            </a:ln>
          </p:spPr>
          <p:txBody>
            <a:bodyPr/>
            <a:lstStyle/>
            <a:p>
              <a:endParaRPr lang="en-US"/>
            </a:p>
          </p:txBody>
        </p:sp>
        <p:sp>
          <p:nvSpPr>
            <p:cNvPr id="7325" name="Freeform 72"/>
            <p:cNvSpPr>
              <a:spLocks/>
            </p:cNvSpPr>
            <p:nvPr/>
          </p:nvSpPr>
          <p:spPr bwMode="auto">
            <a:xfrm>
              <a:off x="4446" y="1920"/>
              <a:ext cx="24" cy="64"/>
            </a:xfrm>
            <a:custGeom>
              <a:avLst/>
              <a:gdLst>
                <a:gd name="T0" fmla="*/ 0 w 48"/>
                <a:gd name="T1" fmla="*/ 1 h 128"/>
                <a:gd name="T2" fmla="*/ 1 w 48"/>
                <a:gd name="T3" fmla="*/ 1 h 128"/>
                <a:gd name="T4" fmla="*/ 1 w 48"/>
                <a:gd name="T5" fmla="*/ 1 h 128"/>
                <a:gd name="T6" fmla="*/ 1 w 48"/>
                <a:gd name="T7" fmla="*/ 0 h 128"/>
                <a:gd name="T8" fmla="*/ 0 w 48"/>
                <a:gd name="T9" fmla="*/ 1 h 128"/>
                <a:gd name="T10" fmla="*/ 0 60000 65536"/>
                <a:gd name="T11" fmla="*/ 0 60000 65536"/>
                <a:gd name="T12" fmla="*/ 0 60000 65536"/>
                <a:gd name="T13" fmla="*/ 0 60000 65536"/>
                <a:gd name="T14" fmla="*/ 0 60000 65536"/>
                <a:gd name="T15" fmla="*/ 0 w 48"/>
                <a:gd name="T16" fmla="*/ 0 h 128"/>
                <a:gd name="T17" fmla="*/ 48 w 48"/>
                <a:gd name="T18" fmla="*/ 128 h 128"/>
              </a:gdLst>
              <a:ahLst/>
              <a:cxnLst>
                <a:cxn ang="T10">
                  <a:pos x="T0" y="T1"/>
                </a:cxn>
                <a:cxn ang="T11">
                  <a:pos x="T2" y="T3"/>
                </a:cxn>
                <a:cxn ang="T12">
                  <a:pos x="T4" y="T5"/>
                </a:cxn>
                <a:cxn ang="T13">
                  <a:pos x="T6" y="T7"/>
                </a:cxn>
                <a:cxn ang="T14">
                  <a:pos x="T8" y="T9"/>
                </a:cxn>
              </a:cxnLst>
              <a:rect l="T15" t="T16" r="T17" b="T18"/>
              <a:pathLst>
                <a:path w="48" h="128">
                  <a:moveTo>
                    <a:pt x="0" y="4"/>
                  </a:moveTo>
                  <a:lnTo>
                    <a:pt x="38" y="128"/>
                  </a:lnTo>
                  <a:lnTo>
                    <a:pt x="48" y="123"/>
                  </a:lnTo>
                  <a:lnTo>
                    <a:pt x="10" y="0"/>
                  </a:lnTo>
                  <a:lnTo>
                    <a:pt x="0" y="4"/>
                  </a:lnTo>
                  <a:close/>
                </a:path>
              </a:pathLst>
            </a:custGeom>
            <a:solidFill>
              <a:srgbClr val="CC6633"/>
            </a:solidFill>
            <a:ln w="9525">
              <a:noFill/>
              <a:round/>
              <a:headEnd/>
              <a:tailEnd/>
            </a:ln>
          </p:spPr>
          <p:txBody>
            <a:bodyPr/>
            <a:lstStyle/>
            <a:p>
              <a:endParaRPr lang="en-US"/>
            </a:p>
          </p:txBody>
        </p:sp>
        <p:sp>
          <p:nvSpPr>
            <p:cNvPr id="7326" name="Freeform 73"/>
            <p:cNvSpPr>
              <a:spLocks/>
            </p:cNvSpPr>
            <p:nvPr/>
          </p:nvSpPr>
          <p:spPr bwMode="auto">
            <a:xfrm>
              <a:off x="4048" y="1827"/>
              <a:ext cx="9" cy="13"/>
            </a:xfrm>
            <a:custGeom>
              <a:avLst/>
              <a:gdLst>
                <a:gd name="T0" fmla="*/ 0 w 19"/>
                <a:gd name="T1" fmla="*/ 0 h 26"/>
                <a:gd name="T2" fmla="*/ 0 w 19"/>
                <a:gd name="T3" fmla="*/ 1 h 26"/>
                <a:gd name="T4" fmla="*/ 0 w 19"/>
                <a:gd name="T5" fmla="*/ 1 h 26"/>
                <a:gd name="T6" fmla="*/ 0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26"/>
                  </a:lnTo>
                  <a:lnTo>
                    <a:pt x="19" y="26"/>
                  </a:lnTo>
                  <a:lnTo>
                    <a:pt x="19" y="0"/>
                  </a:lnTo>
                  <a:close/>
                </a:path>
              </a:pathLst>
            </a:custGeom>
            <a:solidFill>
              <a:srgbClr val="663300"/>
            </a:solidFill>
            <a:ln w="9525">
              <a:noFill/>
              <a:round/>
              <a:headEnd/>
              <a:tailEnd/>
            </a:ln>
          </p:spPr>
          <p:txBody>
            <a:bodyPr/>
            <a:lstStyle/>
            <a:p>
              <a:endParaRPr lang="en-US"/>
            </a:p>
          </p:txBody>
        </p:sp>
        <p:sp>
          <p:nvSpPr>
            <p:cNvPr id="7327" name="Freeform 74"/>
            <p:cNvSpPr>
              <a:spLocks/>
            </p:cNvSpPr>
            <p:nvPr/>
          </p:nvSpPr>
          <p:spPr bwMode="auto">
            <a:xfrm>
              <a:off x="4067" y="1830"/>
              <a:ext cx="9" cy="13"/>
            </a:xfrm>
            <a:custGeom>
              <a:avLst/>
              <a:gdLst>
                <a:gd name="T0" fmla="*/ 0 w 19"/>
                <a:gd name="T1" fmla="*/ 0 h 27"/>
                <a:gd name="T2" fmla="*/ 0 w 19"/>
                <a:gd name="T3" fmla="*/ 0 h 27"/>
                <a:gd name="T4" fmla="*/ 0 w 19"/>
                <a:gd name="T5" fmla="*/ 0 h 27"/>
                <a:gd name="T6" fmla="*/ 0 w 19"/>
                <a:gd name="T7" fmla="*/ 0 h 27"/>
                <a:gd name="T8" fmla="*/ 0 60000 65536"/>
                <a:gd name="T9" fmla="*/ 0 60000 65536"/>
                <a:gd name="T10" fmla="*/ 0 60000 65536"/>
                <a:gd name="T11" fmla="*/ 0 60000 65536"/>
                <a:gd name="T12" fmla="*/ 0 w 19"/>
                <a:gd name="T13" fmla="*/ 0 h 27"/>
                <a:gd name="T14" fmla="*/ 19 w 19"/>
                <a:gd name="T15" fmla="*/ 27 h 27"/>
              </a:gdLst>
              <a:ahLst/>
              <a:cxnLst>
                <a:cxn ang="T8">
                  <a:pos x="T0" y="T1"/>
                </a:cxn>
                <a:cxn ang="T9">
                  <a:pos x="T2" y="T3"/>
                </a:cxn>
                <a:cxn ang="T10">
                  <a:pos x="T4" y="T5"/>
                </a:cxn>
                <a:cxn ang="T11">
                  <a:pos x="T6" y="T7"/>
                </a:cxn>
              </a:cxnLst>
              <a:rect l="T12" t="T13" r="T14" b="T15"/>
              <a:pathLst>
                <a:path w="19" h="27">
                  <a:moveTo>
                    <a:pt x="19" y="0"/>
                  </a:moveTo>
                  <a:lnTo>
                    <a:pt x="0" y="27"/>
                  </a:lnTo>
                  <a:lnTo>
                    <a:pt x="19" y="27"/>
                  </a:lnTo>
                  <a:lnTo>
                    <a:pt x="19" y="0"/>
                  </a:lnTo>
                  <a:close/>
                </a:path>
              </a:pathLst>
            </a:custGeom>
            <a:solidFill>
              <a:srgbClr val="663300"/>
            </a:solidFill>
            <a:ln w="9525">
              <a:noFill/>
              <a:round/>
              <a:headEnd/>
              <a:tailEnd/>
            </a:ln>
          </p:spPr>
          <p:txBody>
            <a:bodyPr/>
            <a:lstStyle/>
            <a:p>
              <a:endParaRPr lang="en-US"/>
            </a:p>
          </p:txBody>
        </p:sp>
        <p:sp>
          <p:nvSpPr>
            <p:cNvPr id="7328" name="Freeform 75"/>
            <p:cNvSpPr>
              <a:spLocks/>
            </p:cNvSpPr>
            <p:nvPr/>
          </p:nvSpPr>
          <p:spPr bwMode="auto">
            <a:xfrm>
              <a:off x="4091" y="1838"/>
              <a:ext cx="10" cy="13"/>
            </a:xfrm>
            <a:custGeom>
              <a:avLst/>
              <a:gdLst>
                <a:gd name="T0" fmla="*/ 1 w 18"/>
                <a:gd name="T1" fmla="*/ 0 h 27"/>
                <a:gd name="T2" fmla="*/ 0 w 18"/>
                <a:gd name="T3" fmla="*/ 0 h 27"/>
                <a:gd name="T4" fmla="*/ 1 w 18"/>
                <a:gd name="T5" fmla="*/ 0 h 27"/>
                <a:gd name="T6" fmla="*/ 1 w 18"/>
                <a:gd name="T7" fmla="*/ 0 h 27"/>
                <a:gd name="T8" fmla="*/ 0 60000 65536"/>
                <a:gd name="T9" fmla="*/ 0 60000 65536"/>
                <a:gd name="T10" fmla="*/ 0 60000 65536"/>
                <a:gd name="T11" fmla="*/ 0 60000 65536"/>
                <a:gd name="T12" fmla="*/ 0 w 18"/>
                <a:gd name="T13" fmla="*/ 0 h 27"/>
                <a:gd name="T14" fmla="*/ 18 w 18"/>
                <a:gd name="T15" fmla="*/ 27 h 27"/>
              </a:gdLst>
              <a:ahLst/>
              <a:cxnLst>
                <a:cxn ang="T8">
                  <a:pos x="T0" y="T1"/>
                </a:cxn>
                <a:cxn ang="T9">
                  <a:pos x="T2" y="T3"/>
                </a:cxn>
                <a:cxn ang="T10">
                  <a:pos x="T4" y="T5"/>
                </a:cxn>
                <a:cxn ang="T11">
                  <a:pos x="T6" y="T7"/>
                </a:cxn>
              </a:cxnLst>
              <a:rect l="T12" t="T13" r="T14" b="T15"/>
              <a:pathLst>
                <a:path w="18" h="27">
                  <a:moveTo>
                    <a:pt x="18" y="0"/>
                  </a:moveTo>
                  <a:lnTo>
                    <a:pt x="0" y="27"/>
                  </a:lnTo>
                  <a:lnTo>
                    <a:pt x="18" y="27"/>
                  </a:lnTo>
                  <a:lnTo>
                    <a:pt x="18" y="0"/>
                  </a:lnTo>
                  <a:close/>
                </a:path>
              </a:pathLst>
            </a:custGeom>
            <a:solidFill>
              <a:srgbClr val="663300"/>
            </a:solidFill>
            <a:ln w="9525">
              <a:noFill/>
              <a:round/>
              <a:headEnd/>
              <a:tailEnd/>
            </a:ln>
          </p:spPr>
          <p:txBody>
            <a:bodyPr/>
            <a:lstStyle/>
            <a:p>
              <a:endParaRPr lang="en-US"/>
            </a:p>
          </p:txBody>
        </p:sp>
        <p:sp>
          <p:nvSpPr>
            <p:cNvPr id="7329" name="Freeform 76"/>
            <p:cNvSpPr>
              <a:spLocks/>
            </p:cNvSpPr>
            <p:nvPr/>
          </p:nvSpPr>
          <p:spPr bwMode="auto">
            <a:xfrm>
              <a:off x="4337" y="1947"/>
              <a:ext cx="18" cy="47"/>
            </a:xfrm>
            <a:custGeom>
              <a:avLst/>
              <a:gdLst>
                <a:gd name="T0" fmla="*/ 1 w 36"/>
                <a:gd name="T1" fmla="*/ 1 h 93"/>
                <a:gd name="T2" fmla="*/ 0 w 36"/>
                <a:gd name="T3" fmla="*/ 1 h 93"/>
                <a:gd name="T4" fmla="*/ 0 w 36"/>
                <a:gd name="T5" fmla="*/ 1 h 93"/>
                <a:gd name="T6" fmla="*/ 1 w 36"/>
                <a:gd name="T7" fmla="*/ 1 h 93"/>
                <a:gd name="T8" fmla="*/ 1 w 36"/>
                <a:gd name="T9" fmla="*/ 1 h 93"/>
                <a:gd name="T10" fmla="*/ 1 w 36"/>
                <a:gd name="T11" fmla="*/ 1 h 93"/>
                <a:gd name="T12" fmla="*/ 1 w 36"/>
                <a:gd name="T13" fmla="*/ 0 h 93"/>
                <a:gd name="T14" fmla="*/ 1 w 36"/>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93"/>
                <a:gd name="T26" fmla="*/ 36 w 36"/>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93">
                  <a:moveTo>
                    <a:pt x="11" y="4"/>
                  </a:moveTo>
                  <a:lnTo>
                    <a:pt x="0" y="20"/>
                  </a:lnTo>
                  <a:lnTo>
                    <a:pt x="0" y="39"/>
                  </a:lnTo>
                  <a:lnTo>
                    <a:pt x="10" y="35"/>
                  </a:lnTo>
                  <a:lnTo>
                    <a:pt x="10" y="93"/>
                  </a:lnTo>
                  <a:lnTo>
                    <a:pt x="36" y="89"/>
                  </a:lnTo>
                  <a:lnTo>
                    <a:pt x="36" y="0"/>
                  </a:lnTo>
                  <a:lnTo>
                    <a:pt x="11" y="4"/>
                  </a:lnTo>
                  <a:close/>
                </a:path>
              </a:pathLst>
            </a:custGeom>
            <a:solidFill>
              <a:srgbClr val="420F00"/>
            </a:solidFill>
            <a:ln w="9525">
              <a:noFill/>
              <a:round/>
              <a:headEnd/>
              <a:tailEnd/>
            </a:ln>
          </p:spPr>
          <p:txBody>
            <a:bodyPr/>
            <a:lstStyle/>
            <a:p>
              <a:endParaRPr lang="en-US"/>
            </a:p>
          </p:txBody>
        </p:sp>
        <p:sp>
          <p:nvSpPr>
            <p:cNvPr id="7330" name="Freeform 77"/>
            <p:cNvSpPr>
              <a:spLocks/>
            </p:cNvSpPr>
            <p:nvPr/>
          </p:nvSpPr>
          <p:spPr bwMode="auto">
            <a:xfrm>
              <a:off x="3790" y="1980"/>
              <a:ext cx="62" cy="45"/>
            </a:xfrm>
            <a:custGeom>
              <a:avLst/>
              <a:gdLst>
                <a:gd name="T0" fmla="*/ 1 w 124"/>
                <a:gd name="T1" fmla="*/ 1 h 89"/>
                <a:gd name="T2" fmla="*/ 1 w 124"/>
                <a:gd name="T3" fmla="*/ 0 h 89"/>
                <a:gd name="T4" fmla="*/ 1 w 124"/>
                <a:gd name="T5" fmla="*/ 1 h 89"/>
                <a:gd name="T6" fmla="*/ 1 w 124"/>
                <a:gd name="T7" fmla="*/ 1 h 89"/>
                <a:gd name="T8" fmla="*/ 1 w 124"/>
                <a:gd name="T9" fmla="*/ 1 h 89"/>
                <a:gd name="T10" fmla="*/ 1 w 124"/>
                <a:gd name="T11" fmla="*/ 1 h 89"/>
                <a:gd name="T12" fmla="*/ 1 w 124"/>
                <a:gd name="T13" fmla="*/ 1 h 89"/>
                <a:gd name="T14" fmla="*/ 1 w 124"/>
                <a:gd name="T15" fmla="*/ 1 h 89"/>
                <a:gd name="T16" fmla="*/ 1 w 124"/>
                <a:gd name="T17" fmla="*/ 1 h 89"/>
                <a:gd name="T18" fmla="*/ 1 w 124"/>
                <a:gd name="T19" fmla="*/ 1 h 89"/>
                <a:gd name="T20" fmla="*/ 1 w 124"/>
                <a:gd name="T21" fmla="*/ 1 h 89"/>
                <a:gd name="T22" fmla="*/ 0 w 124"/>
                <a:gd name="T23" fmla="*/ 1 h 89"/>
                <a:gd name="T24" fmla="*/ 1 w 124"/>
                <a:gd name="T25" fmla="*/ 1 h 89"/>
                <a:gd name="T26" fmla="*/ 1 w 124"/>
                <a:gd name="T27" fmla="*/ 1 h 89"/>
                <a:gd name="T28" fmla="*/ 1 w 124"/>
                <a:gd name="T29" fmla="*/ 1 h 89"/>
                <a:gd name="T30" fmla="*/ 1 w 124"/>
                <a:gd name="T31" fmla="*/ 1 h 89"/>
                <a:gd name="T32" fmla="*/ 1 w 124"/>
                <a:gd name="T33" fmla="*/ 1 h 89"/>
                <a:gd name="T34" fmla="*/ 1 w 124"/>
                <a:gd name="T35" fmla="*/ 1 h 89"/>
                <a:gd name="T36" fmla="*/ 1 w 124"/>
                <a:gd name="T37" fmla="*/ 1 h 89"/>
                <a:gd name="T38" fmla="*/ 1 w 124"/>
                <a:gd name="T39" fmla="*/ 1 h 89"/>
                <a:gd name="T40" fmla="*/ 1 w 124"/>
                <a:gd name="T41" fmla="*/ 1 h 89"/>
                <a:gd name="T42" fmla="*/ 1 w 124"/>
                <a:gd name="T43" fmla="*/ 1 h 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89"/>
                <a:gd name="T68" fmla="*/ 124 w 124"/>
                <a:gd name="T69" fmla="*/ 89 h 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89">
                  <a:moveTo>
                    <a:pt x="95" y="2"/>
                  </a:moveTo>
                  <a:lnTo>
                    <a:pt x="78" y="0"/>
                  </a:lnTo>
                  <a:lnTo>
                    <a:pt x="54" y="16"/>
                  </a:lnTo>
                  <a:lnTo>
                    <a:pt x="67" y="21"/>
                  </a:lnTo>
                  <a:lnTo>
                    <a:pt x="58" y="26"/>
                  </a:lnTo>
                  <a:lnTo>
                    <a:pt x="48" y="31"/>
                  </a:lnTo>
                  <a:lnTo>
                    <a:pt x="40" y="37"/>
                  </a:lnTo>
                  <a:lnTo>
                    <a:pt x="32" y="44"/>
                  </a:lnTo>
                  <a:lnTo>
                    <a:pt x="25" y="52"/>
                  </a:lnTo>
                  <a:lnTo>
                    <a:pt x="17" y="60"/>
                  </a:lnTo>
                  <a:lnTo>
                    <a:pt x="9" y="70"/>
                  </a:lnTo>
                  <a:lnTo>
                    <a:pt x="0" y="82"/>
                  </a:lnTo>
                  <a:lnTo>
                    <a:pt x="32" y="89"/>
                  </a:lnTo>
                  <a:lnTo>
                    <a:pt x="43" y="77"/>
                  </a:lnTo>
                  <a:lnTo>
                    <a:pt x="53" y="66"/>
                  </a:lnTo>
                  <a:lnTo>
                    <a:pt x="63" y="55"/>
                  </a:lnTo>
                  <a:lnTo>
                    <a:pt x="75" y="46"/>
                  </a:lnTo>
                  <a:lnTo>
                    <a:pt x="86" y="38"/>
                  </a:lnTo>
                  <a:lnTo>
                    <a:pt x="98" y="29"/>
                  </a:lnTo>
                  <a:lnTo>
                    <a:pt x="111" y="21"/>
                  </a:lnTo>
                  <a:lnTo>
                    <a:pt x="124" y="13"/>
                  </a:lnTo>
                  <a:lnTo>
                    <a:pt x="95" y="2"/>
                  </a:lnTo>
                  <a:close/>
                </a:path>
              </a:pathLst>
            </a:custGeom>
            <a:solidFill>
              <a:srgbClr val="420F00"/>
            </a:solidFill>
            <a:ln w="9525">
              <a:noFill/>
              <a:round/>
              <a:headEnd/>
              <a:tailEnd/>
            </a:ln>
          </p:spPr>
          <p:txBody>
            <a:bodyPr/>
            <a:lstStyle/>
            <a:p>
              <a:endParaRPr lang="en-US"/>
            </a:p>
          </p:txBody>
        </p:sp>
      </p:grpSp>
      <p:grpSp>
        <p:nvGrpSpPr>
          <p:cNvPr id="7171" name="Group 161"/>
          <p:cNvGrpSpPr>
            <a:grpSpLocks/>
          </p:cNvGrpSpPr>
          <p:nvPr/>
        </p:nvGrpSpPr>
        <p:grpSpPr bwMode="auto">
          <a:xfrm>
            <a:off x="9155430" y="1219200"/>
            <a:ext cx="2983230" cy="1143000"/>
            <a:chOff x="4272" y="768"/>
            <a:chExt cx="1392" cy="720"/>
          </a:xfrm>
        </p:grpSpPr>
        <p:grpSp>
          <p:nvGrpSpPr>
            <p:cNvPr id="7178" name="Group 79"/>
            <p:cNvGrpSpPr>
              <a:grpSpLocks/>
            </p:cNvGrpSpPr>
            <p:nvPr/>
          </p:nvGrpSpPr>
          <p:grpSpPr bwMode="auto">
            <a:xfrm>
              <a:off x="4272" y="768"/>
              <a:ext cx="1392" cy="720"/>
              <a:chOff x="1344" y="1680"/>
              <a:chExt cx="1151" cy="525"/>
            </a:xfrm>
          </p:grpSpPr>
          <p:sp>
            <p:nvSpPr>
              <p:cNvPr id="7181" name="AutoShape 80"/>
              <p:cNvSpPr>
                <a:spLocks noChangeAspect="1" noChangeArrowheads="1" noTextEdit="1"/>
              </p:cNvSpPr>
              <p:nvPr/>
            </p:nvSpPr>
            <p:spPr bwMode="auto">
              <a:xfrm>
                <a:off x="1344" y="1680"/>
                <a:ext cx="1151" cy="525"/>
              </a:xfrm>
              <a:prstGeom prst="rect">
                <a:avLst/>
              </a:prstGeom>
              <a:noFill/>
              <a:ln w="9525">
                <a:noFill/>
                <a:miter lim="800000"/>
                <a:headEnd/>
                <a:tailEnd/>
              </a:ln>
            </p:spPr>
            <p:txBody>
              <a:bodyPr/>
              <a:lstStyle/>
              <a:p>
                <a:endParaRPr lang="en-US"/>
              </a:p>
            </p:txBody>
          </p:sp>
          <p:sp>
            <p:nvSpPr>
              <p:cNvPr id="7182" name="Freeform 81"/>
              <p:cNvSpPr>
                <a:spLocks/>
              </p:cNvSpPr>
              <p:nvPr/>
            </p:nvSpPr>
            <p:spPr bwMode="auto">
              <a:xfrm>
                <a:off x="1356" y="1896"/>
                <a:ext cx="1123" cy="255"/>
              </a:xfrm>
              <a:custGeom>
                <a:avLst/>
                <a:gdLst>
                  <a:gd name="T0" fmla="*/ 0 w 2247"/>
                  <a:gd name="T1" fmla="*/ 1 h 510"/>
                  <a:gd name="T2" fmla="*/ 0 w 2247"/>
                  <a:gd name="T3" fmla="*/ 1 h 510"/>
                  <a:gd name="T4" fmla="*/ 0 w 2247"/>
                  <a:gd name="T5" fmla="*/ 1 h 510"/>
                  <a:gd name="T6" fmla="*/ 0 w 2247"/>
                  <a:gd name="T7" fmla="*/ 1 h 510"/>
                  <a:gd name="T8" fmla="*/ 0 w 2247"/>
                  <a:gd name="T9" fmla="*/ 1 h 510"/>
                  <a:gd name="T10" fmla="*/ 0 w 2247"/>
                  <a:gd name="T11" fmla="*/ 1 h 510"/>
                  <a:gd name="T12" fmla="*/ 0 w 2247"/>
                  <a:gd name="T13" fmla="*/ 1 h 510"/>
                  <a:gd name="T14" fmla="*/ 0 w 2247"/>
                  <a:gd name="T15" fmla="*/ 1 h 510"/>
                  <a:gd name="T16" fmla="*/ 0 w 2247"/>
                  <a:gd name="T17" fmla="*/ 1 h 510"/>
                  <a:gd name="T18" fmla="*/ 0 w 2247"/>
                  <a:gd name="T19" fmla="*/ 1 h 510"/>
                  <a:gd name="T20" fmla="*/ 0 w 2247"/>
                  <a:gd name="T21" fmla="*/ 1 h 510"/>
                  <a:gd name="T22" fmla="*/ 0 w 2247"/>
                  <a:gd name="T23" fmla="*/ 1 h 510"/>
                  <a:gd name="T24" fmla="*/ 0 w 2247"/>
                  <a:gd name="T25" fmla="*/ 1 h 510"/>
                  <a:gd name="T26" fmla="*/ 0 w 2247"/>
                  <a:gd name="T27" fmla="*/ 1 h 510"/>
                  <a:gd name="T28" fmla="*/ 0 w 2247"/>
                  <a:gd name="T29" fmla="*/ 1 h 510"/>
                  <a:gd name="T30" fmla="*/ 0 w 2247"/>
                  <a:gd name="T31" fmla="*/ 1 h 510"/>
                  <a:gd name="T32" fmla="*/ 0 w 2247"/>
                  <a:gd name="T33" fmla="*/ 1 h 510"/>
                  <a:gd name="T34" fmla="*/ 0 w 2247"/>
                  <a:gd name="T35" fmla="*/ 1 h 510"/>
                  <a:gd name="T36" fmla="*/ 0 w 2247"/>
                  <a:gd name="T37" fmla="*/ 1 h 510"/>
                  <a:gd name="T38" fmla="*/ 0 w 2247"/>
                  <a:gd name="T39" fmla="*/ 1 h 510"/>
                  <a:gd name="T40" fmla="*/ 0 w 2247"/>
                  <a:gd name="T41" fmla="*/ 1 h 510"/>
                  <a:gd name="T42" fmla="*/ 0 w 2247"/>
                  <a:gd name="T43" fmla="*/ 1 h 510"/>
                  <a:gd name="T44" fmla="*/ 0 w 2247"/>
                  <a:gd name="T45" fmla="*/ 1 h 510"/>
                  <a:gd name="T46" fmla="*/ 0 w 2247"/>
                  <a:gd name="T47" fmla="*/ 1 h 510"/>
                  <a:gd name="T48" fmla="*/ 0 w 2247"/>
                  <a:gd name="T49" fmla="*/ 1 h 510"/>
                  <a:gd name="T50" fmla="*/ 0 w 2247"/>
                  <a:gd name="T51" fmla="*/ 1 h 510"/>
                  <a:gd name="T52" fmla="*/ 0 w 2247"/>
                  <a:gd name="T53" fmla="*/ 0 h 510"/>
                  <a:gd name="T54" fmla="*/ 0 w 2247"/>
                  <a:gd name="T55" fmla="*/ 1 h 510"/>
                  <a:gd name="T56" fmla="*/ 0 w 2247"/>
                  <a:gd name="T57" fmla="*/ 1 h 510"/>
                  <a:gd name="T58" fmla="*/ 0 w 2247"/>
                  <a:gd name="T59" fmla="*/ 1 h 5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47"/>
                  <a:gd name="T91" fmla="*/ 0 h 510"/>
                  <a:gd name="T92" fmla="*/ 2247 w 2247"/>
                  <a:gd name="T93" fmla="*/ 510 h 51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47" h="510">
                    <a:moveTo>
                      <a:pt x="211" y="274"/>
                    </a:moveTo>
                    <a:lnTo>
                      <a:pt x="120" y="297"/>
                    </a:lnTo>
                    <a:lnTo>
                      <a:pt x="0" y="335"/>
                    </a:lnTo>
                    <a:lnTo>
                      <a:pt x="37" y="335"/>
                    </a:lnTo>
                    <a:lnTo>
                      <a:pt x="98" y="335"/>
                    </a:lnTo>
                    <a:lnTo>
                      <a:pt x="302" y="388"/>
                    </a:lnTo>
                    <a:lnTo>
                      <a:pt x="203" y="411"/>
                    </a:lnTo>
                    <a:lnTo>
                      <a:pt x="279" y="442"/>
                    </a:lnTo>
                    <a:lnTo>
                      <a:pt x="385" y="457"/>
                    </a:lnTo>
                    <a:lnTo>
                      <a:pt x="528" y="425"/>
                    </a:lnTo>
                    <a:lnTo>
                      <a:pt x="717" y="472"/>
                    </a:lnTo>
                    <a:lnTo>
                      <a:pt x="671" y="502"/>
                    </a:lnTo>
                    <a:lnTo>
                      <a:pt x="739" y="510"/>
                    </a:lnTo>
                    <a:lnTo>
                      <a:pt x="1034" y="442"/>
                    </a:lnTo>
                    <a:lnTo>
                      <a:pt x="934" y="411"/>
                    </a:lnTo>
                    <a:lnTo>
                      <a:pt x="1010" y="403"/>
                    </a:lnTo>
                    <a:lnTo>
                      <a:pt x="1100" y="442"/>
                    </a:lnTo>
                    <a:lnTo>
                      <a:pt x="1229" y="425"/>
                    </a:lnTo>
                    <a:lnTo>
                      <a:pt x="1372" y="365"/>
                    </a:lnTo>
                    <a:lnTo>
                      <a:pt x="1282" y="326"/>
                    </a:lnTo>
                    <a:lnTo>
                      <a:pt x="1380" y="312"/>
                    </a:lnTo>
                    <a:lnTo>
                      <a:pt x="1727" y="244"/>
                    </a:lnTo>
                    <a:lnTo>
                      <a:pt x="1923" y="182"/>
                    </a:lnTo>
                    <a:lnTo>
                      <a:pt x="2014" y="206"/>
                    </a:lnTo>
                    <a:lnTo>
                      <a:pt x="2074" y="206"/>
                    </a:lnTo>
                    <a:lnTo>
                      <a:pt x="2247" y="152"/>
                    </a:lnTo>
                    <a:lnTo>
                      <a:pt x="1998" y="0"/>
                    </a:lnTo>
                    <a:lnTo>
                      <a:pt x="1244" y="99"/>
                    </a:lnTo>
                    <a:lnTo>
                      <a:pt x="219" y="206"/>
                    </a:lnTo>
                    <a:lnTo>
                      <a:pt x="211" y="274"/>
                    </a:lnTo>
                    <a:close/>
                  </a:path>
                </a:pathLst>
              </a:custGeom>
              <a:solidFill>
                <a:srgbClr val="007F7A"/>
              </a:solidFill>
              <a:ln w="9525">
                <a:noFill/>
                <a:round/>
                <a:headEnd/>
                <a:tailEnd/>
              </a:ln>
            </p:spPr>
            <p:txBody>
              <a:bodyPr/>
              <a:lstStyle/>
              <a:p>
                <a:endParaRPr lang="en-US"/>
              </a:p>
            </p:txBody>
          </p:sp>
          <p:sp>
            <p:nvSpPr>
              <p:cNvPr id="7183" name="Freeform 82"/>
              <p:cNvSpPr>
                <a:spLocks/>
              </p:cNvSpPr>
              <p:nvPr/>
            </p:nvSpPr>
            <p:spPr bwMode="auto">
              <a:xfrm>
                <a:off x="1521" y="1865"/>
                <a:ext cx="87" cy="130"/>
              </a:xfrm>
              <a:custGeom>
                <a:avLst/>
                <a:gdLst>
                  <a:gd name="T0" fmla="*/ 1 w 174"/>
                  <a:gd name="T1" fmla="*/ 0 h 260"/>
                  <a:gd name="T2" fmla="*/ 1 w 174"/>
                  <a:gd name="T3" fmla="*/ 1 h 260"/>
                  <a:gd name="T4" fmla="*/ 1 w 174"/>
                  <a:gd name="T5" fmla="*/ 1 h 260"/>
                  <a:gd name="T6" fmla="*/ 1 w 174"/>
                  <a:gd name="T7" fmla="*/ 1 h 260"/>
                  <a:gd name="T8" fmla="*/ 1 w 174"/>
                  <a:gd name="T9" fmla="*/ 1 h 260"/>
                  <a:gd name="T10" fmla="*/ 1 w 174"/>
                  <a:gd name="T11" fmla="*/ 1 h 260"/>
                  <a:gd name="T12" fmla="*/ 1 w 174"/>
                  <a:gd name="T13" fmla="*/ 1 h 260"/>
                  <a:gd name="T14" fmla="*/ 1 w 174"/>
                  <a:gd name="T15" fmla="*/ 1 h 260"/>
                  <a:gd name="T16" fmla="*/ 1 w 174"/>
                  <a:gd name="T17" fmla="*/ 1 h 260"/>
                  <a:gd name="T18" fmla="*/ 1 w 174"/>
                  <a:gd name="T19" fmla="*/ 1 h 260"/>
                  <a:gd name="T20" fmla="*/ 1 w 174"/>
                  <a:gd name="T21" fmla="*/ 1 h 260"/>
                  <a:gd name="T22" fmla="*/ 1 w 174"/>
                  <a:gd name="T23" fmla="*/ 1 h 260"/>
                  <a:gd name="T24" fmla="*/ 1 w 174"/>
                  <a:gd name="T25" fmla="*/ 1 h 260"/>
                  <a:gd name="T26" fmla="*/ 1 w 174"/>
                  <a:gd name="T27" fmla="*/ 1 h 260"/>
                  <a:gd name="T28" fmla="*/ 1 w 174"/>
                  <a:gd name="T29" fmla="*/ 1 h 260"/>
                  <a:gd name="T30" fmla="*/ 1 w 174"/>
                  <a:gd name="T31" fmla="*/ 1 h 260"/>
                  <a:gd name="T32" fmla="*/ 1 w 174"/>
                  <a:gd name="T33" fmla="*/ 1 h 260"/>
                  <a:gd name="T34" fmla="*/ 1 w 174"/>
                  <a:gd name="T35" fmla="*/ 1 h 260"/>
                  <a:gd name="T36" fmla="*/ 1 w 174"/>
                  <a:gd name="T37" fmla="*/ 1 h 260"/>
                  <a:gd name="T38" fmla="*/ 1 w 174"/>
                  <a:gd name="T39" fmla="*/ 1 h 260"/>
                  <a:gd name="T40" fmla="*/ 1 w 174"/>
                  <a:gd name="T41" fmla="*/ 1 h 260"/>
                  <a:gd name="T42" fmla="*/ 1 w 174"/>
                  <a:gd name="T43" fmla="*/ 1 h 260"/>
                  <a:gd name="T44" fmla="*/ 1 w 174"/>
                  <a:gd name="T45" fmla="*/ 1 h 260"/>
                  <a:gd name="T46" fmla="*/ 0 w 174"/>
                  <a:gd name="T47" fmla="*/ 1 h 260"/>
                  <a:gd name="T48" fmla="*/ 0 w 174"/>
                  <a:gd name="T49" fmla="*/ 1 h 260"/>
                  <a:gd name="T50" fmla="*/ 1 w 174"/>
                  <a:gd name="T51" fmla="*/ 1 h 260"/>
                  <a:gd name="T52" fmla="*/ 1 w 174"/>
                  <a:gd name="T53" fmla="*/ 1 h 260"/>
                  <a:gd name="T54" fmla="*/ 1 w 174"/>
                  <a:gd name="T55" fmla="*/ 1 h 260"/>
                  <a:gd name="T56" fmla="*/ 1 w 174"/>
                  <a:gd name="T57" fmla="*/ 1 h 260"/>
                  <a:gd name="T58" fmla="*/ 1 w 174"/>
                  <a:gd name="T59" fmla="*/ 1 h 260"/>
                  <a:gd name="T60" fmla="*/ 1 w 174"/>
                  <a:gd name="T61" fmla="*/ 1 h 260"/>
                  <a:gd name="T62" fmla="*/ 1 w 174"/>
                  <a:gd name="T63" fmla="*/ 1 h 260"/>
                  <a:gd name="T64" fmla="*/ 1 w 174"/>
                  <a:gd name="T65" fmla="*/ 0 h 2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4"/>
                  <a:gd name="T100" fmla="*/ 0 h 260"/>
                  <a:gd name="T101" fmla="*/ 174 w 174"/>
                  <a:gd name="T102" fmla="*/ 260 h 2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4" h="260">
                    <a:moveTo>
                      <a:pt x="97" y="0"/>
                    </a:moveTo>
                    <a:lnTo>
                      <a:pt x="114" y="3"/>
                    </a:lnTo>
                    <a:lnTo>
                      <a:pt x="129" y="12"/>
                    </a:lnTo>
                    <a:lnTo>
                      <a:pt x="143" y="25"/>
                    </a:lnTo>
                    <a:lnTo>
                      <a:pt x="154" y="42"/>
                    </a:lnTo>
                    <a:lnTo>
                      <a:pt x="163" y="62"/>
                    </a:lnTo>
                    <a:lnTo>
                      <a:pt x="170" y="85"/>
                    </a:lnTo>
                    <a:lnTo>
                      <a:pt x="174" y="109"/>
                    </a:lnTo>
                    <a:lnTo>
                      <a:pt x="174" y="135"/>
                    </a:lnTo>
                    <a:lnTo>
                      <a:pt x="170" y="162"/>
                    </a:lnTo>
                    <a:lnTo>
                      <a:pt x="163" y="185"/>
                    </a:lnTo>
                    <a:lnTo>
                      <a:pt x="154" y="207"/>
                    </a:lnTo>
                    <a:lnTo>
                      <a:pt x="142" y="225"/>
                    </a:lnTo>
                    <a:lnTo>
                      <a:pt x="128" y="240"/>
                    </a:lnTo>
                    <a:lnTo>
                      <a:pt x="113" y="252"/>
                    </a:lnTo>
                    <a:lnTo>
                      <a:pt x="95" y="259"/>
                    </a:lnTo>
                    <a:lnTo>
                      <a:pt x="78" y="260"/>
                    </a:lnTo>
                    <a:lnTo>
                      <a:pt x="61" y="256"/>
                    </a:lnTo>
                    <a:lnTo>
                      <a:pt x="45" y="247"/>
                    </a:lnTo>
                    <a:lnTo>
                      <a:pt x="31" y="234"/>
                    </a:lnTo>
                    <a:lnTo>
                      <a:pt x="19" y="217"/>
                    </a:lnTo>
                    <a:lnTo>
                      <a:pt x="10" y="198"/>
                    </a:lnTo>
                    <a:lnTo>
                      <a:pt x="3" y="175"/>
                    </a:lnTo>
                    <a:lnTo>
                      <a:pt x="0" y="149"/>
                    </a:lnTo>
                    <a:lnTo>
                      <a:pt x="0" y="123"/>
                    </a:lnTo>
                    <a:lnTo>
                      <a:pt x="3" y="96"/>
                    </a:lnTo>
                    <a:lnTo>
                      <a:pt x="10" y="73"/>
                    </a:lnTo>
                    <a:lnTo>
                      <a:pt x="21" y="51"/>
                    </a:lnTo>
                    <a:lnTo>
                      <a:pt x="32" y="33"/>
                    </a:lnTo>
                    <a:lnTo>
                      <a:pt x="46" y="18"/>
                    </a:lnTo>
                    <a:lnTo>
                      <a:pt x="62" y="8"/>
                    </a:lnTo>
                    <a:lnTo>
                      <a:pt x="79" y="1"/>
                    </a:lnTo>
                    <a:lnTo>
                      <a:pt x="97" y="0"/>
                    </a:lnTo>
                    <a:close/>
                  </a:path>
                </a:pathLst>
              </a:custGeom>
              <a:solidFill>
                <a:srgbClr val="877F6D"/>
              </a:solidFill>
              <a:ln w="9525">
                <a:noFill/>
                <a:round/>
                <a:headEnd/>
                <a:tailEnd/>
              </a:ln>
            </p:spPr>
            <p:txBody>
              <a:bodyPr/>
              <a:lstStyle/>
              <a:p>
                <a:endParaRPr lang="en-US"/>
              </a:p>
            </p:txBody>
          </p:sp>
          <p:sp>
            <p:nvSpPr>
              <p:cNvPr id="7184" name="Freeform 83"/>
              <p:cNvSpPr>
                <a:spLocks/>
              </p:cNvSpPr>
              <p:nvPr/>
            </p:nvSpPr>
            <p:spPr bwMode="auto">
              <a:xfrm>
                <a:off x="1437" y="1815"/>
                <a:ext cx="189" cy="205"/>
              </a:xfrm>
              <a:custGeom>
                <a:avLst/>
                <a:gdLst>
                  <a:gd name="T0" fmla="*/ 0 w 380"/>
                  <a:gd name="T1" fmla="*/ 0 h 411"/>
                  <a:gd name="T2" fmla="*/ 0 w 380"/>
                  <a:gd name="T3" fmla="*/ 0 h 411"/>
                  <a:gd name="T4" fmla="*/ 0 w 380"/>
                  <a:gd name="T5" fmla="*/ 0 h 411"/>
                  <a:gd name="T6" fmla="*/ 0 w 380"/>
                  <a:gd name="T7" fmla="*/ 0 h 411"/>
                  <a:gd name="T8" fmla="*/ 0 w 380"/>
                  <a:gd name="T9" fmla="*/ 0 h 411"/>
                  <a:gd name="T10" fmla="*/ 0 w 380"/>
                  <a:gd name="T11" fmla="*/ 0 h 411"/>
                  <a:gd name="T12" fmla="*/ 0 w 380"/>
                  <a:gd name="T13" fmla="*/ 0 h 411"/>
                  <a:gd name="T14" fmla="*/ 0 w 380"/>
                  <a:gd name="T15" fmla="*/ 0 h 411"/>
                  <a:gd name="T16" fmla="*/ 0 w 380"/>
                  <a:gd name="T17" fmla="*/ 0 h 411"/>
                  <a:gd name="T18" fmla="*/ 0 w 380"/>
                  <a:gd name="T19" fmla="*/ 0 h 411"/>
                  <a:gd name="T20" fmla="*/ 0 w 380"/>
                  <a:gd name="T21" fmla="*/ 0 h 411"/>
                  <a:gd name="T22" fmla="*/ 0 w 380"/>
                  <a:gd name="T23" fmla="*/ 0 h 411"/>
                  <a:gd name="T24" fmla="*/ 0 w 380"/>
                  <a:gd name="T25" fmla="*/ 0 h 411"/>
                  <a:gd name="T26" fmla="*/ 0 w 380"/>
                  <a:gd name="T27" fmla="*/ 0 h 411"/>
                  <a:gd name="T28" fmla="*/ 0 w 380"/>
                  <a:gd name="T29" fmla="*/ 0 h 411"/>
                  <a:gd name="T30" fmla="*/ 0 w 380"/>
                  <a:gd name="T31" fmla="*/ 0 h 411"/>
                  <a:gd name="T32" fmla="*/ 0 w 380"/>
                  <a:gd name="T33" fmla="*/ 0 h 411"/>
                  <a:gd name="T34" fmla="*/ 0 w 380"/>
                  <a:gd name="T35" fmla="*/ 0 h 411"/>
                  <a:gd name="T36" fmla="*/ 0 w 380"/>
                  <a:gd name="T37" fmla="*/ 0 h 411"/>
                  <a:gd name="T38" fmla="*/ 0 w 380"/>
                  <a:gd name="T39" fmla="*/ 0 h 411"/>
                  <a:gd name="T40" fmla="*/ 0 w 380"/>
                  <a:gd name="T41" fmla="*/ 0 h 411"/>
                  <a:gd name="T42" fmla="*/ 0 w 380"/>
                  <a:gd name="T43" fmla="*/ 0 h 411"/>
                  <a:gd name="T44" fmla="*/ 0 w 380"/>
                  <a:gd name="T45" fmla="*/ 0 h 411"/>
                  <a:gd name="T46" fmla="*/ 0 w 380"/>
                  <a:gd name="T47" fmla="*/ 0 h 411"/>
                  <a:gd name="T48" fmla="*/ 0 w 380"/>
                  <a:gd name="T49" fmla="*/ 0 h 411"/>
                  <a:gd name="T50" fmla="*/ 0 w 380"/>
                  <a:gd name="T51" fmla="*/ 0 h 411"/>
                  <a:gd name="T52" fmla="*/ 0 w 380"/>
                  <a:gd name="T53" fmla="*/ 0 h 411"/>
                  <a:gd name="T54" fmla="*/ 0 w 380"/>
                  <a:gd name="T55" fmla="*/ 0 h 411"/>
                  <a:gd name="T56" fmla="*/ 0 w 380"/>
                  <a:gd name="T57" fmla="*/ 0 h 411"/>
                  <a:gd name="T58" fmla="*/ 0 w 380"/>
                  <a:gd name="T59" fmla="*/ 0 h 411"/>
                  <a:gd name="T60" fmla="*/ 0 w 380"/>
                  <a:gd name="T61" fmla="*/ 0 h 411"/>
                  <a:gd name="T62" fmla="*/ 0 w 380"/>
                  <a:gd name="T63" fmla="*/ 0 h 411"/>
                  <a:gd name="T64" fmla="*/ 0 w 380"/>
                  <a:gd name="T65" fmla="*/ 0 h 411"/>
                  <a:gd name="T66" fmla="*/ 0 w 380"/>
                  <a:gd name="T67" fmla="*/ 0 h 411"/>
                  <a:gd name="T68" fmla="*/ 0 w 380"/>
                  <a:gd name="T69" fmla="*/ 0 h 411"/>
                  <a:gd name="T70" fmla="*/ 0 w 380"/>
                  <a:gd name="T71" fmla="*/ 0 h 411"/>
                  <a:gd name="T72" fmla="*/ 0 w 380"/>
                  <a:gd name="T73" fmla="*/ 0 h 411"/>
                  <a:gd name="T74" fmla="*/ 0 w 380"/>
                  <a:gd name="T75" fmla="*/ 0 h 411"/>
                  <a:gd name="T76" fmla="*/ 0 w 380"/>
                  <a:gd name="T77" fmla="*/ 0 h 411"/>
                  <a:gd name="T78" fmla="*/ 0 w 380"/>
                  <a:gd name="T79" fmla="*/ 0 h 411"/>
                  <a:gd name="T80" fmla="*/ 0 w 380"/>
                  <a:gd name="T81" fmla="*/ 0 h 411"/>
                  <a:gd name="T82" fmla="*/ 0 w 380"/>
                  <a:gd name="T83" fmla="*/ 0 h 411"/>
                  <a:gd name="T84" fmla="*/ 0 w 380"/>
                  <a:gd name="T85" fmla="*/ 0 h 4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0"/>
                  <a:gd name="T130" fmla="*/ 0 h 411"/>
                  <a:gd name="T131" fmla="*/ 380 w 380"/>
                  <a:gd name="T132" fmla="*/ 411 h 4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0" h="411">
                    <a:moveTo>
                      <a:pt x="143" y="0"/>
                    </a:moveTo>
                    <a:lnTo>
                      <a:pt x="290" y="23"/>
                    </a:lnTo>
                    <a:lnTo>
                      <a:pt x="310" y="36"/>
                    </a:lnTo>
                    <a:lnTo>
                      <a:pt x="328" y="50"/>
                    </a:lnTo>
                    <a:lnTo>
                      <a:pt x="342" y="66"/>
                    </a:lnTo>
                    <a:lnTo>
                      <a:pt x="354" y="83"/>
                    </a:lnTo>
                    <a:lnTo>
                      <a:pt x="363" y="103"/>
                    </a:lnTo>
                    <a:lnTo>
                      <a:pt x="371" y="122"/>
                    </a:lnTo>
                    <a:lnTo>
                      <a:pt x="376" y="145"/>
                    </a:lnTo>
                    <a:lnTo>
                      <a:pt x="380" y="169"/>
                    </a:lnTo>
                    <a:lnTo>
                      <a:pt x="380" y="196"/>
                    </a:lnTo>
                    <a:lnTo>
                      <a:pt x="378" y="221"/>
                    </a:lnTo>
                    <a:lnTo>
                      <a:pt x="376" y="247"/>
                    </a:lnTo>
                    <a:lnTo>
                      <a:pt x="371" y="270"/>
                    </a:lnTo>
                    <a:lnTo>
                      <a:pt x="366" y="292"/>
                    </a:lnTo>
                    <a:lnTo>
                      <a:pt x="358" y="312"/>
                    </a:lnTo>
                    <a:lnTo>
                      <a:pt x="350" y="331"/>
                    </a:lnTo>
                    <a:lnTo>
                      <a:pt x="338" y="348"/>
                    </a:lnTo>
                    <a:lnTo>
                      <a:pt x="327" y="363"/>
                    </a:lnTo>
                    <a:lnTo>
                      <a:pt x="312" y="376"/>
                    </a:lnTo>
                    <a:lnTo>
                      <a:pt x="297" y="387"/>
                    </a:lnTo>
                    <a:lnTo>
                      <a:pt x="279" y="396"/>
                    </a:lnTo>
                    <a:lnTo>
                      <a:pt x="260" y="403"/>
                    </a:lnTo>
                    <a:lnTo>
                      <a:pt x="239" y="409"/>
                    </a:lnTo>
                    <a:lnTo>
                      <a:pt x="216" y="411"/>
                    </a:lnTo>
                    <a:lnTo>
                      <a:pt x="192" y="411"/>
                    </a:lnTo>
                    <a:lnTo>
                      <a:pt x="39" y="372"/>
                    </a:lnTo>
                    <a:lnTo>
                      <a:pt x="24" y="350"/>
                    </a:lnTo>
                    <a:lnTo>
                      <a:pt x="13" y="327"/>
                    </a:lnTo>
                    <a:lnTo>
                      <a:pt x="6" y="306"/>
                    </a:lnTo>
                    <a:lnTo>
                      <a:pt x="3" y="282"/>
                    </a:lnTo>
                    <a:lnTo>
                      <a:pt x="0" y="259"/>
                    </a:lnTo>
                    <a:lnTo>
                      <a:pt x="2" y="235"/>
                    </a:lnTo>
                    <a:lnTo>
                      <a:pt x="3" y="210"/>
                    </a:lnTo>
                    <a:lnTo>
                      <a:pt x="4" y="183"/>
                    </a:lnTo>
                    <a:lnTo>
                      <a:pt x="14" y="152"/>
                    </a:lnTo>
                    <a:lnTo>
                      <a:pt x="25" y="124"/>
                    </a:lnTo>
                    <a:lnTo>
                      <a:pt x="37" y="98"/>
                    </a:lnTo>
                    <a:lnTo>
                      <a:pt x="51" y="74"/>
                    </a:lnTo>
                    <a:lnTo>
                      <a:pt x="68" y="52"/>
                    </a:lnTo>
                    <a:lnTo>
                      <a:pt x="89" y="33"/>
                    </a:lnTo>
                    <a:lnTo>
                      <a:pt x="113" y="15"/>
                    </a:lnTo>
                    <a:lnTo>
                      <a:pt x="143" y="0"/>
                    </a:lnTo>
                    <a:close/>
                  </a:path>
                </a:pathLst>
              </a:custGeom>
              <a:solidFill>
                <a:srgbClr val="140F0A"/>
              </a:solidFill>
              <a:ln w="9525">
                <a:noFill/>
                <a:round/>
                <a:headEnd/>
                <a:tailEnd/>
              </a:ln>
            </p:spPr>
            <p:txBody>
              <a:bodyPr/>
              <a:lstStyle/>
              <a:p>
                <a:endParaRPr lang="en-US"/>
              </a:p>
            </p:txBody>
          </p:sp>
          <p:sp>
            <p:nvSpPr>
              <p:cNvPr id="7185" name="Freeform 84"/>
              <p:cNvSpPr>
                <a:spLocks/>
              </p:cNvSpPr>
              <p:nvPr/>
            </p:nvSpPr>
            <p:spPr bwMode="auto">
              <a:xfrm>
                <a:off x="1535" y="1875"/>
                <a:ext cx="71" cy="119"/>
              </a:xfrm>
              <a:custGeom>
                <a:avLst/>
                <a:gdLst>
                  <a:gd name="T0" fmla="*/ 1 w 141"/>
                  <a:gd name="T1" fmla="*/ 1 h 238"/>
                  <a:gd name="T2" fmla="*/ 1 w 141"/>
                  <a:gd name="T3" fmla="*/ 1 h 238"/>
                  <a:gd name="T4" fmla="*/ 1 w 141"/>
                  <a:gd name="T5" fmla="*/ 1 h 238"/>
                  <a:gd name="T6" fmla="*/ 1 w 141"/>
                  <a:gd name="T7" fmla="*/ 1 h 238"/>
                  <a:gd name="T8" fmla="*/ 1 w 141"/>
                  <a:gd name="T9" fmla="*/ 1 h 238"/>
                  <a:gd name="T10" fmla="*/ 1 w 141"/>
                  <a:gd name="T11" fmla="*/ 1 h 238"/>
                  <a:gd name="T12" fmla="*/ 1 w 141"/>
                  <a:gd name="T13" fmla="*/ 1 h 238"/>
                  <a:gd name="T14" fmla="*/ 1 w 141"/>
                  <a:gd name="T15" fmla="*/ 1 h 238"/>
                  <a:gd name="T16" fmla="*/ 1 w 141"/>
                  <a:gd name="T17" fmla="*/ 1 h 238"/>
                  <a:gd name="T18" fmla="*/ 1 w 141"/>
                  <a:gd name="T19" fmla="*/ 1 h 238"/>
                  <a:gd name="T20" fmla="*/ 1 w 141"/>
                  <a:gd name="T21" fmla="*/ 1 h 238"/>
                  <a:gd name="T22" fmla="*/ 1 w 141"/>
                  <a:gd name="T23" fmla="*/ 1 h 238"/>
                  <a:gd name="T24" fmla="*/ 1 w 141"/>
                  <a:gd name="T25" fmla="*/ 1 h 238"/>
                  <a:gd name="T26" fmla="*/ 1 w 141"/>
                  <a:gd name="T27" fmla="*/ 1 h 238"/>
                  <a:gd name="T28" fmla="*/ 1 w 141"/>
                  <a:gd name="T29" fmla="*/ 1 h 238"/>
                  <a:gd name="T30" fmla="*/ 1 w 141"/>
                  <a:gd name="T31" fmla="*/ 1 h 238"/>
                  <a:gd name="T32" fmla="*/ 1 w 141"/>
                  <a:gd name="T33" fmla="*/ 1 h 238"/>
                  <a:gd name="T34" fmla="*/ 1 w 141"/>
                  <a:gd name="T35" fmla="*/ 1 h 238"/>
                  <a:gd name="T36" fmla="*/ 0 w 141"/>
                  <a:gd name="T37" fmla="*/ 1 h 238"/>
                  <a:gd name="T38" fmla="*/ 1 w 141"/>
                  <a:gd name="T39" fmla="*/ 1 h 238"/>
                  <a:gd name="T40" fmla="*/ 1 w 141"/>
                  <a:gd name="T41" fmla="*/ 1 h 238"/>
                  <a:gd name="T42" fmla="*/ 1 w 141"/>
                  <a:gd name="T43" fmla="*/ 1 h 238"/>
                  <a:gd name="T44" fmla="*/ 1 w 141"/>
                  <a:gd name="T45" fmla="*/ 1 h 238"/>
                  <a:gd name="T46" fmla="*/ 1 w 141"/>
                  <a:gd name="T47" fmla="*/ 1 h 238"/>
                  <a:gd name="T48" fmla="*/ 1 w 141"/>
                  <a:gd name="T49" fmla="*/ 1 h 238"/>
                  <a:gd name="T50" fmla="*/ 1 w 141"/>
                  <a:gd name="T51" fmla="*/ 1 h 238"/>
                  <a:gd name="T52" fmla="*/ 1 w 141"/>
                  <a:gd name="T53" fmla="*/ 1 h 238"/>
                  <a:gd name="T54" fmla="*/ 1 w 141"/>
                  <a:gd name="T55" fmla="*/ 1 h 238"/>
                  <a:gd name="T56" fmla="*/ 1 w 141"/>
                  <a:gd name="T57" fmla="*/ 1 h 238"/>
                  <a:gd name="T58" fmla="*/ 1 w 141"/>
                  <a:gd name="T59" fmla="*/ 1 h 238"/>
                  <a:gd name="T60" fmla="*/ 1 w 141"/>
                  <a:gd name="T61" fmla="*/ 1 h 238"/>
                  <a:gd name="T62" fmla="*/ 1 w 141"/>
                  <a:gd name="T63" fmla="*/ 1 h 238"/>
                  <a:gd name="T64" fmla="*/ 1 w 141"/>
                  <a:gd name="T65" fmla="*/ 1 h 238"/>
                  <a:gd name="T66" fmla="*/ 1 w 141"/>
                  <a:gd name="T67" fmla="*/ 1 h 238"/>
                  <a:gd name="T68" fmla="*/ 1 w 141"/>
                  <a:gd name="T69" fmla="*/ 1 h 238"/>
                  <a:gd name="T70" fmla="*/ 1 w 141"/>
                  <a:gd name="T71" fmla="*/ 0 h 238"/>
                  <a:gd name="T72" fmla="*/ 1 w 141"/>
                  <a:gd name="T73" fmla="*/ 1 h 238"/>
                  <a:gd name="T74" fmla="*/ 1 w 141"/>
                  <a:gd name="T75" fmla="*/ 1 h 238"/>
                  <a:gd name="T76" fmla="*/ 1 w 141"/>
                  <a:gd name="T77" fmla="*/ 1 h 238"/>
                  <a:gd name="T78" fmla="*/ 1 w 141"/>
                  <a:gd name="T79" fmla="*/ 1 h 2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1"/>
                  <a:gd name="T121" fmla="*/ 0 h 238"/>
                  <a:gd name="T122" fmla="*/ 141 w 141"/>
                  <a:gd name="T123" fmla="*/ 238 h 2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1" h="238">
                    <a:moveTo>
                      <a:pt x="66" y="30"/>
                    </a:moveTo>
                    <a:lnTo>
                      <a:pt x="79" y="37"/>
                    </a:lnTo>
                    <a:lnTo>
                      <a:pt x="88" y="46"/>
                    </a:lnTo>
                    <a:lnTo>
                      <a:pt x="94" y="55"/>
                    </a:lnTo>
                    <a:lnTo>
                      <a:pt x="99" y="66"/>
                    </a:lnTo>
                    <a:lnTo>
                      <a:pt x="100" y="77"/>
                    </a:lnTo>
                    <a:lnTo>
                      <a:pt x="101" y="89"/>
                    </a:lnTo>
                    <a:lnTo>
                      <a:pt x="101" y="103"/>
                    </a:lnTo>
                    <a:lnTo>
                      <a:pt x="100" y="116"/>
                    </a:lnTo>
                    <a:lnTo>
                      <a:pt x="92" y="136"/>
                    </a:lnTo>
                    <a:lnTo>
                      <a:pt x="85" y="153"/>
                    </a:lnTo>
                    <a:lnTo>
                      <a:pt x="79" y="167"/>
                    </a:lnTo>
                    <a:lnTo>
                      <a:pt x="72" y="177"/>
                    </a:lnTo>
                    <a:lnTo>
                      <a:pt x="64" y="186"/>
                    </a:lnTo>
                    <a:lnTo>
                      <a:pt x="53" y="191"/>
                    </a:lnTo>
                    <a:lnTo>
                      <a:pt x="36" y="192"/>
                    </a:lnTo>
                    <a:lnTo>
                      <a:pt x="16" y="190"/>
                    </a:lnTo>
                    <a:lnTo>
                      <a:pt x="2" y="174"/>
                    </a:lnTo>
                    <a:lnTo>
                      <a:pt x="0" y="199"/>
                    </a:lnTo>
                    <a:lnTo>
                      <a:pt x="9" y="217"/>
                    </a:lnTo>
                    <a:lnTo>
                      <a:pt x="32" y="238"/>
                    </a:lnTo>
                    <a:lnTo>
                      <a:pt x="53" y="236"/>
                    </a:lnTo>
                    <a:lnTo>
                      <a:pt x="69" y="232"/>
                    </a:lnTo>
                    <a:lnTo>
                      <a:pt x="82" y="225"/>
                    </a:lnTo>
                    <a:lnTo>
                      <a:pt x="93" y="215"/>
                    </a:lnTo>
                    <a:lnTo>
                      <a:pt x="103" y="204"/>
                    </a:lnTo>
                    <a:lnTo>
                      <a:pt x="111" y="190"/>
                    </a:lnTo>
                    <a:lnTo>
                      <a:pt x="120" y="173"/>
                    </a:lnTo>
                    <a:lnTo>
                      <a:pt x="130" y="153"/>
                    </a:lnTo>
                    <a:lnTo>
                      <a:pt x="140" y="101"/>
                    </a:lnTo>
                    <a:lnTo>
                      <a:pt x="141" y="74"/>
                    </a:lnTo>
                    <a:lnTo>
                      <a:pt x="138" y="50"/>
                    </a:lnTo>
                    <a:lnTo>
                      <a:pt x="131" y="29"/>
                    </a:lnTo>
                    <a:lnTo>
                      <a:pt x="119" y="13"/>
                    </a:lnTo>
                    <a:lnTo>
                      <a:pt x="106" y="2"/>
                    </a:lnTo>
                    <a:lnTo>
                      <a:pt x="88" y="0"/>
                    </a:lnTo>
                    <a:lnTo>
                      <a:pt x="69" y="6"/>
                    </a:lnTo>
                    <a:lnTo>
                      <a:pt x="48" y="21"/>
                    </a:lnTo>
                    <a:lnTo>
                      <a:pt x="36" y="32"/>
                    </a:lnTo>
                    <a:lnTo>
                      <a:pt x="66" y="30"/>
                    </a:lnTo>
                    <a:close/>
                  </a:path>
                </a:pathLst>
              </a:custGeom>
              <a:solidFill>
                <a:srgbClr val="332616"/>
              </a:solidFill>
              <a:ln w="9525">
                <a:noFill/>
                <a:round/>
                <a:headEnd/>
                <a:tailEnd/>
              </a:ln>
            </p:spPr>
            <p:txBody>
              <a:bodyPr/>
              <a:lstStyle/>
              <a:p>
                <a:endParaRPr lang="en-US"/>
              </a:p>
            </p:txBody>
          </p:sp>
          <p:sp>
            <p:nvSpPr>
              <p:cNvPr id="7186" name="Freeform 85"/>
              <p:cNvSpPr>
                <a:spLocks/>
              </p:cNvSpPr>
              <p:nvPr/>
            </p:nvSpPr>
            <p:spPr bwMode="auto">
              <a:xfrm>
                <a:off x="1525" y="1868"/>
                <a:ext cx="45" cy="107"/>
              </a:xfrm>
              <a:custGeom>
                <a:avLst/>
                <a:gdLst>
                  <a:gd name="T0" fmla="*/ 0 w 91"/>
                  <a:gd name="T1" fmla="*/ 0 h 216"/>
                  <a:gd name="T2" fmla="*/ 0 w 91"/>
                  <a:gd name="T3" fmla="*/ 0 h 216"/>
                  <a:gd name="T4" fmla="*/ 0 w 91"/>
                  <a:gd name="T5" fmla="*/ 0 h 216"/>
                  <a:gd name="T6" fmla="*/ 0 w 91"/>
                  <a:gd name="T7" fmla="*/ 0 h 216"/>
                  <a:gd name="T8" fmla="*/ 0 w 91"/>
                  <a:gd name="T9" fmla="*/ 0 h 216"/>
                  <a:gd name="T10" fmla="*/ 0 w 91"/>
                  <a:gd name="T11" fmla="*/ 0 h 216"/>
                  <a:gd name="T12" fmla="*/ 0 w 91"/>
                  <a:gd name="T13" fmla="*/ 0 h 216"/>
                  <a:gd name="T14" fmla="*/ 0 w 91"/>
                  <a:gd name="T15" fmla="*/ 0 h 216"/>
                  <a:gd name="T16" fmla="*/ 0 w 91"/>
                  <a:gd name="T17" fmla="*/ 0 h 216"/>
                  <a:gd name="T18" fmla="*/ 0 w 91"/>
                  <a:gd name="T19" fmla="*/ 0 h 216"/>
                  <a:gd name="T20" fmla="*/ 0 w 91"/>
                  <a:gd name="T21" fmla="*/ 0 h 216"/>
                  <a:gd name="T22" fmla="*/ 0 w 91"/>
                  <a:gd name="T23" fmla="*/ 0 h 216"/>
                  <a:gd name="T24" fmla="*/ 0 w 91"/>
                  <a:gd name="T25" fmla="*/ 0 h 216"/>
                  <a:gd name="T26" fmla="*/ 0 w 91"/>
                  <a:gd name="T27" fmla="*/ 0 h 216"/>
                  <a:gd name="T28" fmla="*/ 0 w 91"/>
                  <a:gd name="T29" fmla="*/ 0 h 216"/>
                  <a:gd name="T30" fmla="*/ 0 w 91"/>
                  <a:gd name="T31" fmla="*/ 0 h 216"/>
                  <a:gd name="T32" fmla="*/ 0 w 91"/>
                  <a:gd name="T33" fmla="*/ 0 h 216"/>
                  <a:gd name="T34" fmla="*/ 0 w 91"/>
                  <a:gd name="T35" fmla="*/ 0 h 216"/>
                  <a:gd name="T36" fmla="*/ 0 w 91"/>
                  <a:gd name="T37" fmla="*/ 0 h 216"/>
                  <a:gd name="T38" fmla="*/ 0 w 91"/>
                  <a:gd name="T39" fmla="*/ 0 h 216"/>
                  <a:gd name="T40" fmla="*/ 0 w 91"/>
                  <a:gd name="T41" fmla="*/ 0 h 216"/>
                  <a:gd name="T42" fmla="*/ 0 w 91"/>
                  <a:gd name="T43" fmla="*/ 0 h 216"/>
                  <a:gd name="T44" fmla="*/ 0 w 91"/>
                  <a:gd name="T45" fmla="*/ 0 h 216"/>
                  <a:gd name="T46" fmla="*/ 0 w 91"/>
                  <a:gd name="T47" fmla="*/ 0 h 216"/>
                  <a:gd name="T48" fmla="*/ 0 w 91"/>
                  <a:gd name="T49" fmla="*/ 0 h 216"/>
                  <a:gd name="T50" fmla="*/ 0 w 91"/>
                  <a:gd name="T51" fmla="*/ 0 h 216"/>
                  <a:gd name="T52" fmla="*/ 0 w 91"/>
                  <a:gd name="T53" fmla="*/ 0 h 216"/>
                  <a:gd name="T54" fmla="*/ 0 w 91"/>
                  <a:gd name="T55" fmla="*/ 0 h 216"/>
                  <a:gd name="T56" fmla="*/ 0 w 91"/>
                  <a:gd name="T57" fmla="*/ 0 h 216"/>
                  <a:gd name="T58" fmla="*/ 0 w 91"/>
                  <a:gd name="T59" fmla="*/ 0 h 2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1"/>
                  <a:gd name="T91" fmla="*/ 0 h 216"/>
                  <a:gd name="T92" fmla="*/ 91 w 91"/>
                  <a:gd name="T93" fmla="*/ 216 h 2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1" h="216">
                    <a:moveTo>
                      <a:pt x="91" y="0"/>
                    </a:moveTo>
                    <a:lnTo>
                      <a:pt x="68" y="12"/>
                    </a:lnTo>
                    <a:lnTo>
                      <a:pt x="48" y="26"/>
                    </a:lnTo>
                    <a:lnTo>
                      <a:pt x="33" y="42"/>
                    </a:lnTo>
                    <a:lnTo>
                      <a:pt x="22" y="60"/>
                    </a:lnTo>
                    <a:lnTo>
                      <a:pt x="14" y="80"/>
                    </a:lnTo>
                    <a:lnTo>
                      <a:pt x="7" y="103"/>
                    </a:lnTo>
                    <a:lnTo>
                      <a:pt x="2" y="128"/>
                    </a:lnTo>
                    <a:lnTo>
                      <a:pt x="0" y="155"/>
                    </a:lnTo>
                    <a:lnTo>
                      <a:pt x="3" y="185"/>
                    </a:lnTo>
                    <a:lnTo>
                      <a:pt x="15" y="216"/>
                    </a:lnTo>
                    <a:lnTo>
                      <a:pt x="18" y="190"/>
                    </a:lnTo>
                    <a:lnTo>
                      <a:pt x="15" y="144"/>
                    </a:lnTo>
                    <a:lnTo>
                      <a:pt x="35" y="152"/>
                    </a:lnTo>
                    <a:lnTo>
                      <a:pt x="65" y="151"/>
                    </a:lnTo>
                    <a:lnTo>
                      <a:pt x="75" y="135"/>
                    </a:lnTo>
                    <a:lnTo>
                      <a:pt x="86" y="126"/>
                    </a:lnTo>
                    <a:lnTo>
                      <a:pt x="88" y="104"/>
                    </a:lnTo>
                    <a:lnTo>
                      <a:pt x="75" y="95"/>
                    </a:lnTo>
                    <a:lnTo>
                      <a:pt x="76" y="71"/>
                    </a:lnTo>
                    <a:lnTo>
                      <a:pt x="62" y="54"/>
                    </a:lnTo>
                    <a:lnTo>
                      <a:pt x="50" y="48"/>
                    </a:lnTo>
                    <a:lnTo>
                      <a:pt x="55" y="42"/>
                    </a:lnTo>
                    <a:lnTo>
                      <a:pt x="60" y="35"/>
                    </a:lnTo>
                    <a:lnTo>
                      <a:pt x="64" y="29"/>
                    </a:lnTo>
                    <a:lnTo>
                      <a:pt x="69" y="23"/>
                    </a:lnTo>
                    <a:lnTo>
                      <a:pt x="75" y="19"/>
                    </a:lnTo>
                    <a:lnTo>
                      <a:pt x="79" y="13"/>
                    </a:lnTo>
                    <a:lnTo>
                      <a:pt x="85" y="6"/>
                    </a:lnTo>
                    <a:lnTo>
                      <a:pt x="91" y="0"/>
                    </a:lnTo>
                    <a:close/>
                  </a:path>
                </a:pathLst>
              </a:custGeom>
              <a:solidFill>
                <a:srgbClr val="302B26"/>
              </a:solidFill>
              <a:ln w="9525">
                <a:noFill/>
                <a:round/>
                <a:headEnd/>
                <a:tailEnd/>
              </a:ln>
            </p:spPr>
            <p:txBody>
              <a:bodyPr/>
              <a:lstStyle/>
              <a:p>
                <a:endParaRPr lang="en-US"/>
              </a:p>
            </p:txBody>
          </p:sp>
          <p:sp>
            <p:nvSpPr>
              <p:cNvPr id="7187" name="Freeform 86"/>
              <p:cNvSpPr>
                <a:spLocks/>
              </p:cNvSpPr>
              <p:nvPr/>
            </p:nvSpPr>
            <p:spPr bwMode="auto">
              <a:xfrm>
                <a:off x="1432" y="1815"/>
                <a:ext cx="148" cy="199"/>
              </a:xfrm>
              <a:custGeom>
                <a:avLst/>
                <a:gdLst>
                  <a:gd name="T0" fmla="*/ 1 w 295"/>
                  <a:gd name="T1" fmla="*/ 0 h 398"/>
                  <a:gd name="T2" fmla="*/ 1 w 295"/>
                  <a:gd name="T3" fmla="*/ 1 h 398"/>
                  <a:gd name="T4" fmla="*/ 1 w 295"/>
                  <a:gd name="T5" fmla="*/ 1 h 398"/>
                  <a:gd name="T6" fmla="*/ 1 w 295"/>
                  <a:gd name="T7" fmla="*/ 1 h 398"/>
                  <a:gd name="T8" fmla="*/ 1 w 295"/>
                  <a:gd name="T9" fmla="*/ 1 h 398"/>
                  <a:gd name="T10" fmla="*/ 1 w 295"/>
                  <a:gd name="T11" fmla="*/ 1 h 398"/>
                  <a:gd name="T12" fmla="*/ 1 w 295"/>
                  <a:gd name="T13" fmla="*/ 1 h 398"/>
                  <a:gd name="T14" fmla="*/ 1 w 295"/>
                  <a:gd name="T15" fmla="*/ 1 h 398"/>
                  <a:gd name="T16" fmla="*/ 1 w 295"/>
                  <a:gd name="T17" fmla="*/ 1 h 398"/>
                  <a:gd name="T18" fmla="*/ 1 w 295"/>
                  <a:gd name="T19" fmla="*/ 1 h 398"/>
                  <a:gd name="T20" fmla="*/ 1 w 295"/>
                  <a:gd name="T21" fmla="*/ 1 h 398"/>
                  <a:gd name="T22" fmla="*/ 1 w 295"/>
                  <a:gd name="T23" fmla="*/ 1 h 398"/>
                  <a:gd name="T24" fmla="*/ 1 w 295"/>
                  <a:gd name="T25" fmla="*/ 1 h 398"/>
                  <a:gd name="T26" fmla="*/ 1 w 295"/>
                  <a:gd name="T27" fmla="*/ 1 h 398"/>
                  <a:gd name="T28" fmla="*/ 1 w 295"/>
                  <a:gd name="T29" fmla="*/ 1 h 398"/>
                  <a:gd name="T30" fmla="*/ 1 w 295"/>
                  <a:gd name="T31" fmla="*/ 1 h 398"/>
                  <a:gd name="T32" fmla="*/ 1 w 295"/>
                  <a:gd name="T33" fmla="*/ 1 h 398"/>
                  <a:gd name="T34" fmla="*/ 1 w 295"/>
                  <a:gd name="T35" fmla="*/ 1 h 398"/>
                  <a:gd name="T36" fmla="*/ 1 w 295"/>
                  <a:gd name="T37" fmla="*/ 1 h 398"/>
                  <a:gd name="T38" fmla="*/ 1 w 295"/>
                  <a:gd name="T39" fmla="*/ 1 h 398"/>
                  <a:gd name="T40" fmla="*/ 1 w 295"/>
                  <a:gd name="T41" fmla="*/ 1 h 398"/>
                  <a:gd name="T42" fmla="*/ 1 w 295"/>
                  <a:gd name="T43" fmla="*/ 1 h 398"/>
                  <a:gd name="T44" fmla="*/ 0 w 295"/>
                  <a:gd name="T45" fmla="*/ 1 h 398"/>
                  <a:gd name="T46" fmla="*/ 1 w 295"/>
                  <a:gd name="T47" fmla="*/ 1 h 398"/>
                  <a:gd name="T48" fmla="*/ 1 w 295"/>
                  <a:gd name="T49" fmla="*/ 1 h 398"/>
                  <a:gd name="T50" fmla="*/ 1 w 295"/>
                  <a:gd name="T51" fmla="*/ 1 h 398"/>
                  <a:gd name="T52" fmla="*/ 1 w 295"/>
                  <a:gd name="T53" fmla="*/ 1 h 398"/>
                  <a:gd name="T54" fmla="*/ 1 w 295"/>
                  <a:gd name="T55" fmla="*/ 1 h 398"/>
                  <a:gd name="T56" fmla="*/ 1 w 295"/>
                  <a:gd name="T57" fmla="*/ 0 h 39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95"/>
                  <a:gd name="T88" fmla="*/ 0 h 398"/>
                  <a:gd name="T89" fmla="*/ 295 w 295"/>
                  <a:gd name="T90" fmla="*/ 398 h 39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95" h="398">
                    <a:moveTo>
                      <a:pt x="135" y="0"/>
                    </a:moveTo>
                    <a:lnTo>
                      <a:pt x="295" y="20"/>
                    </a:lnTo>
                    <a:lnTo>
                      <a:pt x="273" y="23"/>
                    </a:lnTo>
                    <a:lnTo>
                      <a:pt x="251" y="29"/>
                    </a:lnTo>
                    <a:lnTo>
                      <a:pt x="230" y="41"/>
                    </a:lnTo>
                    <a:lnTo>
                      <a:pt x="209" y="55"/>
                    </a:lnTo>
                    <a:lnTo>
                      <a:pt x="190" y="73"/>
                    </a:lnTo>
                    <a:lnTo>
                      <a:pt x="173" y="94"/>
                    </a:lnTo>
                    <a:lnTo>
                      <a:pt x="157" y="118"/>
                    </a:lnTo>
                    <a:lnTo>
                      <a:pt x="144" y="145"/>
                    </a:lnTo>
                    <a:lnTo>
                      <a:pt x="135" y="173"/>
                    </a:lnTo>
                    <a:lnTo>
                      <a:pt x="128" y="203"/>
                    </a:lnTo>
                    <a:lnTo>
                      <a:pt x="125" y="234"/>
                    </a:lnTo>
                    <a:lnTo>
                      <a:pt x="126" y="267"/>
                    </a:lnTo>
                    <a:lnTo>
                      <a:pt x="132" y="299"/>
                    </a:lnTo>
                    <a:lnTo>
                      <a:pt x="141" y="332"/>
                    </a:lnTo>
                    <a:lnTo>
                      <a:pt x="156" y="366"/>
                    </a:lnTo>
                    <a:lnTo>
                      <a:pt x="177" y="398"/>
                    </a:lnTo>
                    <a:lnTo>
                      <a:pt x="118" y="388"/>
                    </a:lnTo>
                    <a:lnTo>
                      <a:pt x="57" y="370"/>
                    </a:lnTo>
                    <a:lnTo>
                      <a:pt x="16" y="329"/>
                    </a:lnTo>
                    <a:lnTo>
                      <a:pt x="5" y="286"/>
                    </a:lnTo>
                    <a:lnTo>
                      <a:pt x="0" y="239"/>
                    </a:lnTo>
                    <a:lnTo>
                      <a:pt x="3" y="191"/>
                    </a:lnTo>
                    <a:lnTo>
                      <a:pt x="12" y="141"/>
                    </a:lnTo>
                    <a:lnTo>
                      <a:pt x="30" y="96"/>
                    </a:lnTo>
                    <a:lnTo>
                      <a:pt x="57" y="55"/>
                    </a:lnTo>
                    <a:lnTo>
                      <a:pt x="91" y="23"/>
                    </a:lnTo>
                    <a:lnTo>
                      <a:pt x="135" y="0"/>
                    </a:lnTo>
                    <a:close/>
                  </a:path>
                </a:pathLst>
              </a:custGeom>
              <a:solidFill>
                <a:srgbClr val="332616"/>
              </a:solidFill>
              <a:ln w="9525">
                <a:noFill/>
                <a:round/>
                <a:headEnd/>
                <a:tailEnd/>
              </a:ln>
            </p:spPr>
            <p:txBody>
              <a:bodyPr/>
              <a:lstStyle/>
              <a:p>
                <a:endParaRPr lang="en-US"/>
              </a:p>
            </p:txBody>
          </p:sp>
          <p:sp>
            <p:nvSpPr>
              <p:cNvPr id="7188" name="Freeform 87"/>
              <p:cNvSpPr>
                <a:spLocks/>
              </p:cNvSpPr>
              <p:nvPr/>
            </p:nvSpPr>
            <p:spPr bwMode="auto">
              <a:xfrm>
                <a:off x="2332" y="1810"/>
                <a:ext cx="131" cy="111"/>
              </a:xfrm>
              <a:custGeom>
                <a:avLst/>
                <a:gdLst>
                  <a:gd name="T0" fmla="*/ 0 w 261"/>
                  <a:gd name="T1" fmla="*/ 0 h 222"/>
                  <a:gd name="T2" fmla="*/ 0 w 261"/>
                  <a:gd name="T3" fmla="*/ 1 h 222"/>
                  <a:gd name="T4" fmla="*/ 1 w 261"/>
                  <a:gd name="T5" fmla="*/ 1 h 222"/>
                  <a:gd name="T6" fmla="*/ 1 w 261"/>
                  <a:gd name="T7" fmla="*/ 1 h 222"/>
                  <a:gd name="T8" fmla="*/ 1 w 261"/>
                  <a:gd name="T9" fmla="*/ 1 h 222"/>
                  <a:gd name="T10" fmla="*/ 1 w 261"/>
                  <a:gd name="T11" fmla="*/ 1 h 222"/>
                  <a:gd name="T12" fmla="*/ 1 w 261"/>
                  <a:gd name="T13" fmla="*/ 1 h 222"/>
                  <a:gd name="T14" fmla="*/ 1 w 261"/>
                  <a:gd name="T15" fmla="*/ 1 h 222"/>
                  <a:gd name="T16" fmla="*/ 0 w 261"/>
                  <a:gd name="T17" fmla="*/ 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1"/>
                  <a:gd name="T28" fmla="*/ 0 h 222"/>
                  <a:gd name="T29" fmla="*/ 261 w 261"/>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1" h="222">
                    <a:moveTo>
                      <a:pt x="0" y="0"/>
                    </a:moveTo>
                    <a:lnTo>
                      <a:pt x="0" y="161"/>
                    </a:lnTo>
                    <a:lnTo>
                      <a:pt x="174" y="159"/>
                    </a:lnTo>
                    <a:lnTo>
                      <a:pt x="191" y="222"/>
                    </a:lnTo>
                    <a:lnTo>
                      <a:pt x="256" y="207"/>
                    </a:lnTo>
                    <a:lnTo>
                      <a:pt x="253" y="152"/>
                    </a:lnTo>
                    <a:lnTo>
                      <a:pt x="261" y="97"/>
                    </a:lnTo>
                    <a:lnTo>
                      <a:pt x="261" y="44"/>
                    </a:lnTo>
                    <a:lnTo>
                      <a:pt x="0" y="0"/>
                    </a:lnTo>
                    <a:close/>
                  </a:path>
                </a:pathLst>
              </a:custGeom>
              <a:solidFill>
                <a:srgbClr val="000F28"/>
              </a:solidFill>
              <a:ln w="9525">
                <a:noFill/>
                <a:round/>
                <a:headEnd/>
                <a:tailEnd/>
              </a:ln>
            </p:spPr>
            <p:txBody>
              <a:bodyPr/>
              <a:lstStyle/>
              <a:p>
                <a:endParaRPr lang="en-US"/>
              </a:p>
            </p:txBody>
          </p:sp>
          <p:sp>
            <p:nvSpPr>
              <p:cNvPr id="7189" name="Freeform 88"/>
              <p:cNvSpPr>
                <a:spLocks/>
              </p:cNvSpPr>
              <p:nvPr/>
            </p:nvSpPr>
            <p:spPr bwMode="auto">
              <a:xfrm>
                <a:off x="2332" y="1693"/>
                <a:ext cx="159" cy="107"/>
              </a:xfrm>
              <a:custGeom>
                <a:avLst/>
                <a:gdLst>
                  <a:gd name="T0" fmla="*/ 0 w 318"/>
                  <a:gd name="T1" fmla="*/ 1 h 214"/>
                  <a:gd name="T2" fmla="*/ 0 w 318"/>
                  <a:gd name="T3" fmla="*/ 1 h 214"/>
                  <a:gd name="T4" fmla="*/ 1 w 318"/>
                  <a:gd name="T5" fmla="*/ 1 h 214"/>
                  <a:gd name="T6" fmla="*/ 1 w 318"/>
                  <a:gd name="T7" fmla="*/ 1 h 214"/>
                  <a:gd name="T8" fmla="*/ 1 w 318"/>
                  <a:gd name="T9" fmla="*/ 1 h 214"/>
                  <a:gd name="T10" fmla="*/ 1 w 318"/>
                  <a:gd name="T11" fmla="*/ 1 h 214"/>
                  <a:gd name="T12" fmla="*/ 1 w 318"/>
                  <a:gd name="T13" fmla="*/ 1 h 214"/>
                  <a:gd name="T14" fmla="*/ 1 w 318"/>
                  <a:gd name="T15" fmla="*/ 1 h 214"/>
                  <a:gd name="T16" fmla="*/ 1 w 318"/>
                  <a:gd name="T17" fmla="*/ 1 h 214"/>
                  <a:gd name="T18" fmla="*/ 1 w 318"/>
                  <a:gd name="T19" fmla="*/ 1 h 214"/>
                  <a:gd name="T20" fmla="*/ 1 w 318"/>
                  <a:gd name="T21" fmla="*/ 1 h 214"/>
                  <a:gd name="T22" fmla="*/ 1 w 318"/>
                  <a:gd name="T23" fmla="*/ 1 h 214"/>
                  <a:gd name="T24" fmla="*/ 1 w 318"/>
                  <a:gd name="T25" fmla="*/ 1 h 214"/>
                  <a:gd name="T26" fmla="*/ 1 w 318"/>
                  <a:gd name="T27" fmla="*/ 1 h 214"/>
                  <a:gd name="T28" fmla="*/ 1 w 318"/>
                  <a:gd name="T29" fmla="*/ 1 h 214"/>
                  <a:gd name="T30" fmla="*/ 0 w 318"/>
                  <a:gd name="T31" fmla="*/ 0 h 214"/>
                  <a:gd name="T32" fmla="*/ 0 w 318"/>
                  <a:gd name="T33" fmla="*/ 1 h 214"/>
                  <a:gd name="T34" fmla="*/ 1 w 318"/>
                  <a:gd name="T35" fmla="*/ 1 h 214"/>
                  <a:gd name="T36" fmla="*/ 1 w 318"/>
                  <a:gd name="T37" fmla="*/ 1 h 214"/>
                  <a:gd name="T38" fmla="*/ 0 w 318"/>
                  <a:gd name="T39" fmla="*/ 1 h 214"/>
                  <a:gd name="T40" fmla="*/ 0 w 318"/>
                  <a:gd name="T41" fmla="*/ 1 h 214"/>
                  <a:gd name="T42" fmla="*/ 1 w 318"/>
                  <a:gd name="T43" fmla="*/ 1 h 214"/>
                  <a:gd name="T44" fmla="*/ 0 w 318"/>
                  <a:gd name="T45" fmla="*/ 1 h 2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8"/>
                  <a:gd name="T70" fmla="*/ 0 h 214"/>
                  <a:gd name="T71" fmla="*/ 318 w 318"/>
                  <a:gd name="T72" fmla="*/ 214 h 2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8" h="214">
                    <a:moveTo>
                      <a:pt x="0" y="183"/>
                    </a:moveTo>
                    <a:lnTo>
                      <a:pt x="0" y="214"/>
                    </a:lnTo>
                    <a:lnTo>
                      <a:pt x="41" y="128"/>
                    </a:lnTo>
                    <a:lnTo>
                      <a:pt x="78" y="132"/>
                    </a:lnTo>
                    <a:lnTo>
                      <a:pt x="90" y="150"/>
                    </a:lnTo>
                    <a:lnTo>
                      <a:pt x="100" y="162"/>
                    </a:lnTo>
                    <a:lnTo>
                      <a:pt x="108" y="170"/>
                    </a:lnTo>
                    <a:lnTo>
                      <a:pt x="117" y="174"/>
                    </a:lnTo>
                    <a:lnTo>
                      <a:pt x="128" y="178"/>
                    </a:lnTo>
                    <a:lnTo>
                      <a:pt x="139" y="181"/>
                    </a:lnTo>
                    <a:lnTo>
                      <a:pt x="155" y="186"/>
                    </a:lnTo>
                    <a:lnTo>
                      <a:pt x="176" y="193"/>
                    </a:lnTo>
                    <a:lnTo>
                      <a:pt x="271" y="122"/>
                    </a:lnTo>
                    <a:lnTo>
                      <a:pt x="318" y="76"/>
                    </a:lnTo>
                    <a:lnTo>
                      <a:pt x="311" y="30"/>
                    </a:lnTo>
                    <a:lnTo>
                      <a:pt x="0" y="0"/>
                    </a:lnTo>
                    <a:lnTo>
                      <a:pt x="0" y="126"/>
                    </a:lnTo>
                    <a:lnTo>
                      <a:pt x="18" y="126"/>
                    </a:lnTo>
                    <a:lnTo>
                      <a:pt x="14" y="150"/>
                    </a:lnTo>
                    <a:lnTo>
                      <a:pt x="0" y="149"/>
                    </a:lnTo>
                    <a:lnTo>
                      <a:pt x="0" y="164"/>
                    </a:lnTo>
                    <a:lnTo>
                      <a:pt x="9" y="166"/>
                    </a:lnTo>
                    <a:lnTo>
                      <a:pt x="0" y="183"/>
                    </a:lnTo>
                    <a:close/>
                  </a:path>
                </a:pathLst>
              </a:custGeom>
              <a:solidFill>
                <a:srgbClr val="000F28"/>
              </a:solidFill>
              <a:ln w="9525">
                <a:noFill/>
                <a:round/>
                <a:headEnd/>
                <a:tailEnd/>
              </a:ln>
            </p:spPr>
            <p:txBody>
              <a:bodyPr/>
              <a:lstStyle/>
              <a:p>
                <a:endParaRPr lang="en-US"/>
              </a:p>
            </p:txBody>
          </p:sp>
          <p:sp>
            <p:nvSpPr>
              <p:cNvPr id="7190" name="Freeform 89"/>
              <p:cNvSpPr>
                <a:spLocks/>
              </p:cNvSpPr>
              <p:nvPr/>
            </p:nvSpPr>
            <p:spPr bwMode="auto">
              <a:xfrm>
                <a:off x="2293" y="1689"/>
                <a:ext cx="39" cy="286"/>
              </a:xfrm>
              <a:custGeom>
                <a:avLst/>
                <a:gdLst>
                  <a:gd name="T0" fmla="*/ 1 w 77"/>
                  <a:gd name="T1" fmla="*/ 1 h 572"/>
                  <a:gd name="T2" fmla="*/ 1 w 77"/>
                  <a:gd name="T3" fmla="*/ 1 h 572"/>
                  <a:gd name="T4" fmla="*/ 0 w 77"/>
                  <a:gd name="T5" fmla="*/ 0 h 572"/>
                  <a:gd name="T6" fmla="*/ 0 w 77"/>
                  <a:gd name="T7" fmla="*/ 1 h 572"/>
                  <a:gd name="T8" fmla="*/ 1 w 77"/>
                  <a:gd name="T9" fmla="*/ 1 h 572"/>
                  <a:gd name="T10" fmla="*/ 1 w 77"/>
                  <a:gd name="T11" fmla="*/ 1 h 572"/>
                  <a:gd name="T12" fmla="*/ 0 w 77"/>
                  <a:gd name="T13" fmla="*/ 1 h 572"/>
                  <a:gd name="T14" fmla="*/ 0 w 77"/>
                  <a:gd name="T15" fmla="*/ 1 h 572"/>
                  <a:gd name="T16" fmla="*/ 1 w 77"/>
                  <a:gd name="T17" fmla="*/ 1 h 572"/>
                  <a:gd name="T18" fmla="*/ 1 w 77"/>
                  <a:gd name="T19" fmla="*/ 1 h 572"/>
                  <a:gd name="T20" fmla="*/ 1 w 77"/>
                  <a:gd name="T21" fmla="*/ 1 h 572"/>
                  <a:gd name="T22" fmla="*/ 1 w 77"/>
                  <a:gd name="T23" fmla="*/ 1 h 572"/>
                  <a:gd name="T24" fmla="*/ 1 w 77"/>
                  <a:gd name="T25" fmla="*/ 1 h 572"/>
                  <a:gd name="T26" fmla="*/ 1 w 77"/>
                  <a:gd name="T27" fmla="*/ 1 h 572"/>
                  <a:gd name="T28" fmla="*/ 1 w 77"/>
                  <a:gd name="T29" fmla="*/ 1 h 572"/>
                  <a:gd name="T30" fmla="*/ 1 w 77"/>
                  <a:gd name="T31" fmla="*/ 1 h 572"/>
                  <a:gd name="T32" fmla="*/ 0 w 77"/>
                  <a:gd name="T33" fmla="*/ 1 h 572"/>
                  <a:gd name="T34" fmla="*/ 0 w 77"/>
                  <a:gd name="T35" fmla="*/ 1 h 572"/>
                  <a:gd name="T36" fmla="*/ 1 w 77"/>
                  <a:gd name="T37" fmla="*/ 1 h 572"/>
                  <a:gd name="T38" fmla="*/ 1 w 77"/>
                  <a:gd name="T39" fmla="*/ 1 h 572"/>
                  <a:gd name="T40" fmla="*/ 1 w 77"/>
                  <a:gd name="T41" fmla="*/ 1 h 572"/>
                  <a:gd name="T42" fmla="*/ 1 w 77"/>
                  <a:gd name="T43" fmla="*/ 1 h 572"/>
                  <a:gd name="T44" fmla="*/ 1 w 77"/>
                  <a:gd name="T45" fmla="*/ 1 h 572"/>
                  <a:gd name="T46" fmla="*/ 1 w 77"/>
                  <a:gd name="T47" fmla="*/ 1 h 572"/>
                  <a:gd name="T48" fmla="*/ 1 w 77"/>
                  <a:gd name="T49" fmla="*/ 1 h 572"/>
                  <a:gd name="T50" fmla="*/ 1 w 77"/>
                  <a:gd name="T51" fmla="*/ 1 h 572"/>
                  <a:gd name="T52" fmla="*/ 1 w 77"/>
                  <a:gd name="T53" fmla="*/ 1 h 572"/>
                  <a:gd name="T54" fmla="*/ 1 w 77"/>
                  <a:gd name="T55" fmla="*/ 1 h 572"/>
                  <a:gd name="T56" fmla="*/ 1 w 77"/>
                  <a:gd name="T57" fmla="*/ 1 h 572"/>
                  <a:gd name="T58" fmla="*/ 1 w 77"/>
                  <a:gd name="T59" fmla="*/ 1 h 572"/>
                  <a:gd name="T60" fmla="*/ 1 w 77"/>
                  <a:gd name="T61" fmla="*/ 1 h 572"/>
                  <a:gd name="T62" fmla="*/ 1 w 77"/>
                  <a:gd name="T63" fmla="*/ 1 h 5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7"/>
                  <a:gd name="T97" fmla="*/ 0 h 572"/>
                  <a:gd name="T98" fmla="*/ 77 w 77"/>
                  <a:gd name="T99" fmla="*/ 572 h 5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7" h="572">
                    <a:moveTo>
                      <a:pt x="77" y="134"/>
                    </a:moveTo>
                    <a:lnTo>
                      <a:pt x="77" y="8"/>
                    </a:lnTo>
                    <a:lnTo>
                      <a:pt x="0" y="0"/>
                    </a:lnTo>
                    <a:lnTo>
                      <a:pt x="0" y="125"/>
                    </a:lnTo>
                    <a:lnTo>
                      <a:pt x="61" y="132"/>
                    </a:lnTo>
                    <a:lnTo>
                      <a:pt x="29" y="157"/>
                    </a:lnTo>
                    <a:lnTo>
                      <a:pt x="0" y="160"/>
                    </a:lnTo>
                    <a:lnTo>
                      <a:pt x="0" y="184"/>
                    </a:lnTo>
                    <a:lnTo>
                      <a:pt x="26" y="171"/>
                    </a:lnTo>
                    <a:lnTo>
                      <a:pt x="32" y="172"/>
                    </a:lnTo>
                    <a:lnTo>
                      <a:pt x="44" y="172"/>
                    </a:lnTo>
                    <a:lnTo>
                      <a:pt x="54" y="171"/>
                    </a:lnTo>
                    <a:lnTo>
                      <a:pt x="60" y="171"/>
                    </a:lnTo>
                    <a:lnTo>
                      <a:pt x="52" y="222"/>
                    </a:lnTo>
                    <a:lnTo>
                      <a:pt x="37" y="222"/>
                    </a:lnTo>
                    <a:lnTo>
                      <a:pt x="22" y="212"/>
                    </a:lnTo>
                    <a:lnTo>
                      <a:pt x="0" y="212"/>
                    </a:lnTo>
                    <a:lnTo>
                      <a:pt x="0" y="572"/>
                    </a:lnTo>
                    <a:lnTo>
                      <a:pt x="44" y="560"/>
                    </a:lnTo>
                    <a:lnTo>
                      <a:pt x="48" y="403"/>
                    </a:lnTo>
                    <a:lnTo>
                      <a:pt x="77" y="403"/>
                    </a:lnTo>
                    <a:lnTo>
                      <a:pt x="77" y="242"/>
                    </a:lnTo>
                    <a:lnTo>
                      <a:pt x="69" y="240"/>
                    </a:lnTo>
                    <a:lnTo>
                      <a:pt x="77" y="222"/>
                    </a:lnTo>
                    <a:lnTo>
                      <a:pt x="77" y="191"/>
                    </a:lnTo>
                    <a:lnTo>
                      <a:pt x="68" y="210"/>
                    </a:lnTo>
                    <a:lnTo>
                      <a:pt x="72" y="172"/>
                    </a:lnTo>
                    <a:lnTo>
                      <a:pt x="77" y="172"/>
                    </a:lnTo>
                    <a:lnTo>
                      <a:pt x="77" y="157"/>
                    </a:lnTo>
                    <a:lnTo>
                      <a:pt x="68" y="156"/>
                    </a:lnTo>
                    <a:lnTo>
                      <a:pt x="70" y="134"/>
                    </a:lnTo>
                    <a:lnTo>
                      <a:pt x="77" y="134"/>
                    </a:lnTo>
                    <a:close/>
                  </a:path>
                </a:pathLst>
              </a:custGeom>
              <a:solidFill>
                <a:srgbClr val="000F28"/>
              </a:solidFill>
              <a:ln w="9525">
                <a:noFill/>
                <a:round/>
                <a:headEnd/>
                <a:tailEnd/>
              </a:ln>
            </p:spPr>
            <p:txBody>
              <a:bodyPr/>
              <a:lstStyle/>
              <a:p>
                <a:endParaRPr lang="en-US"/>
              </a:p>
            </p:txBody>
          </p:sp>
          <p:sp>
            <p:nvSpPr>
              <p:cNvPr id="7191" name="Freeform 90"/>
              <p:cNvSpPr>
                <a:spLocks/>
              </p:cNvSpPr>
              <p:nvPr/>
            </p:nvSpPr>
            <p:spPr bwMode="auto">
              <a:xfrm>
                <a:off x="2272" y="1687"/>
                <a:ext cx="21" cy="64"/>
              </a:xfrm>
              <a:custGeom>
                <a:avLst/>
                <a:gdLst>
                  <a:gd name="T0" fmla="*/ 0 w 43"/>
                  <a:gd name="T1" fmla="*/ 1 h 128"/>
                  <a:gd name="T2" fmla="*/ 0 w 43"/>
                  <a:gd name="T3" fmla="*/ 1 h 128"/>
                  <a:gd name="T4" fmla="*/ 0 w 43"/>
                  <a:gd name="T5" fmla="*/ 0 h 128"/>
                  <a:gd name="T6" fmla="*/ 0 w 43"/>
                  <a:gd name="T7" fmla="*/ 1 h 128"/>
                  <a:gd name="T8" fmla="*/ 0 w 43"/>
                  <a:gd name="T9" fmla="*/ 1 h 128"/>
                  <a:gd name="T10" fmla="*/ 0 60000 65536"/>
                  <a:gd name="T11" fmla="*/ 0 60000 65536"/>
                  <a:gd name="T12" fmla="*/ 0 60000 65536"/>
                  <a:gd name="T13" fmla="*/ 0 60000 65536"/>
                  <a:gd name="T14" fmla="*/ 0 60000 65536"/>
                  <a:gd name="T15" fmla="*/ 0 w 43"/>
                  <a:gd name="T16" fmla="*/ 0 h 128"/>
                  <a:gd name="T17" fmla="*/ 43 w 43"/>
                  <a:gd name="T18" fmla="*/ 128 h 128"/>
                </a:gdLst>
                <a:ahLst/>
                <a:cxnLst>
                  <a:cxn ang="T10">
                    <a:pos x="T0" y="T1"/>
                  </a:cxn>
                  <a:cxn ang="T11">
                    <a:pos x="T2" y="T3"/>
                  </a:cxn>
                  <a:cxn ang="T12">
                    <a:pos x="T4" y="T5"/>
                  </a:cxn>
                  <a:cxn ang="T13">
                    <a:pos x="T6" y="T7"/>
                  </a:cxn>
                  <a:cxn ang="T14">
                    <a:pos x="T8" y="T9"/>
                  </a:cxn>
                </a:cxnLst>
                <a:rect l="T15" t="T16" r="T17" b="T18"/>
                <a:pathLst>
                  <a:path w="43" h="128">
                    <a:moveTo>
                      <a:pt x="43" y="128"/>
                    </a:moveTo>
                    <a:lnTo>
                      <a:pt x="43" y="3"/>
                    </a:lnTo>
                    <a:lnTo>
                      <a:pt x="0" y="0"/>
                    </a:lnTo>
                    <a:lnTo>
                      <a:pt x="0" y="123"/>
                    </a:lnTo>
                    <a:lnTo>
                      <a:pt x="43" y="128"/>
                    </a:lnTo>
                    <a:close/>
                  </a:path>
                </a:pathLst>
              </a:custGeom>
              <a:solidFill>
                <a:srgbClr val="000F28"/>
              </a:solidFill>
              <a:ln w="9525">
                <a:noFill/>
                <a:round/>
                <a:headEnd/>
                <a:tailEnd/>
              </a:ln>
            </p:spPr>
            <p:txBody>
              <a:bodyPr/>
              <a:lstStyle/>
              <a:p>
                <a:endParaRPr lang="en-US"/>
              </a:p>
            </p:txBody>
          </p:sp>
          <p:sp>
            <p:nvSpPr>
              <p:cNvPr id="7192" name="Freeform 91"/>
              <p:cNvSpPr>
                <a:spLocks/>
              </p:cNvSpPr>
              <p:nvPr/>
            </p:nvSpPr>
            <p:spPr bwMode="auto">
              <a:xfrm>
                <a:off x="2272" y="1769"/>
                <a:ext cx="21" cy="23"/>
              </a:xfrm>
              <a:custGeom>
                <a:avLst/>
                <a:gdLst>
                  <a:gd name="T0" fmla="*/ 0 w 43"/>
                  <a:gd name="T1" fmla="*/ 0 h 48"/>
                  <a:gd name="T2" fmla="*/ 0 w 43"/>
                  <a:gd name="T3" fmla="*/ 0 h 48"/>
                  <a:gd name="T4" fmla="*/ 0 w 43"/>
                  <a:gd name="T5" fmla="*/ 0 h 48"/>
                  <a:gd name="T6" fmla="*/ 0 w 43"/>
                  <a:gd name="T7" fmla="*/ 0 h 48"/>
                  <a:gd name="T8" fmla="*/ 0 w 43"/>
                  <a:gd name="T9" fmla="*/ 0 h 48"/>
                  <a:gd name="T10" fmla="*/ 0 w 43"/>
                  <a:gd name="T11" fmla="*/ 0 h 48"/>
                  <a:gd name="T12" fmla="*/ 0 w 43"/>
                  <a:gd name="T13" fmla="*/ 0 h 48"/>
                  <a:gd name="T14" fmla="*/ 0 w 43"/>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48"/>
                  <a:gd name="T26" fmla="*/ 43 w 43"/>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48">
                    <a:moveTo>
                      <a:pt x="43" y="24"/>
                    </a:moveTo>
                    <a:lnTo>
                      <a:pt x="43" y="0"/>
                    </a:lnTo>
                    <a:lnTo>
                      <a:pt x="0" y="5"/>
                    </a:lnTo>
                    <a:lnTo>
                      <a:pt x="0" y="21"/>
                    </a:lnTo>
                    <a:lnTo>
                      <a:pt x="42" y="15"/>
                    </a:lnTo>
                    <a:lnTo>
                      <a:pt x="0" y="35"/>
                    </a:lnTo>
                    <a:lnTo>
                      <a:pt x="0" y="48"/>
                    </a:lnTo>
                    <a:lnTo>
                      <a:pt x="43" y="24"/>
                    </a:lnTo>
                    <a:close/>
                  </a:path>
                </a:pathLst>
              </a:custGeom>
              <a:solidFill>
                <a:srgbClr val="000F28"/>
              </a:solidFill>
              <a:ln w="9525">
                <a:noFill/>
                <a:round/>
                <a:headEnd/>
                <a:tailEnd/>
              </a:ln>
            </p:spPr>
            <p:txBody>
              <a:bodyPr/>
              <a:lstStyle/>
              <a:p>
                <a:endParaRPr lang="en-US"/>
              </a:p>
            </p:txBody>
          </p:sp>
          <p:sp>
            <p:nvSpPr>
              <p:cNvPr id="7193" name="Freeform 92"/>
              <p:cNvSpPr>
                <a:spLocks/>
              </p:cNvSpPr>
              <p:nvPr/>
            </p:nvSpPr>
            <p:spPr bwMode="auto">
              <a:xfrm>
                <a:off x="2272" y="1795"/>
                <a:ext cx="21" cy="186"/>
              </a:xfrm>
              <a:custGeom>
                <a:avLst/>
                <a:gdLst>
                  <a:gd name="T0" fmla="*/ 0 w 43"/>
                  <a:gd name="T1" fmla="*/ 0 h 373"/>
                  <a:gd name="T2" fmla="*/ 0 w 43"/>
                  <a:gd name="T3" fmla="*/ 0 h 373"/>
                  <a:gd name="T4" fmla="*/ 0 w 43"/>
                  <a:gd name="T5" fmla="*/ 0 h 373"/>
                  <a:gd name="T6" fmla="*/ 0 w 43"/>
                  <a:gd name="T7" fmla="*/ 0 h 373"/>
                  <a:gd name="T8" fmla="*/ 0 w 43"/>
                  <a:gd name="T9" fmla="*/ 0 h 373"/>
                  <a:gd name="T10" fmla="*/ 0 w 43"/>
                  <a:gd name="T11" fmla="*/ 0 h 373"/>
                  <a:gd name="T12" fmla="*/ 0 w 43"/>
                  <a:gd name="T13" fmla="*/ 0 h 373"/>
                  <a:gd name="T14" fmla="*/ 0 60000 65536"/>
                  <a:gd name="T15" fmla="*/ 0 60000 65536"/>
                  <a:gd name="T16" fmla="*/ 0 60000 65536"/>
                  <a:gd name="T17" fmla="*/ 0 60000 65536"/>
                  <a:gd name="T18" fmla="*/ 0 60000 65536"/>
                  <a:gd name="T19" fmla="*/ 0 60000 65536"/>
                  <a:gd name="T20" fmla="*/ 0 60000 65536"/>
                  <a:gd name="T21" fmla="*/ 0 w 43"/>
                  <a:gd name="T22" fmla="*/ 0 h 373"/>
                  <a:gd name="T23" fmla="*/ 43 w 43"/>
                  <a:gd name="T24" fmla="*/ 373 h 3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373">
                    <a:moveTo>
                      <a:pt x="43" y="360"/>
                    </a:moveTo>
                    <a:lnTo>
                      <a:pt x="43" y="0"/>
                    </a:lnTo>
                    <a:lnTo>
                      <a:pt x="27" y="0"/>
                    </a:lnTo>
                    <a:lnTo>
                      <a:pt x="12" y="10"/>
                    </a:lnTo>
                    <a:lnTo>
                      <a:pt x="0" y="6"/>
                    </a:lnTo>
                    <a:lnTo>
                      <a:pt x="0" y="373"/>
                    </a:lnTo>
                    <a:lnTo>
                      <a:pt x="43" y="360"/>
                    </a:lnTo>
                    <a:close/>
                  </a:path>
                </a:pathLst>
              </a:custGeom>
              <a:solidFill>
                <a:srgbClr val="000F28"/>
              </a:solidFill>
              <a:ln w="9525">
                <a:noFill/>
                <a:round/>
                <a:headEnd/>
                <a:tailEnd/>
              </a:ln>
            </p:spPr>
            <p:txBody>
              <a:bodyPr/>
              <a:lstStyle/>
              <a:p>
                <a:endParaRPr lang="en-US"/>
              </a:p>
            </p:txBody>
          </p:sp>
          <p:sp>
            <p:nvSpPr>
              <p:cNvPr id="7194" name="Freeform 93"/>
              <p:cNvSpPr>
                <a:spLocks/>
              </p:cNvSpPr>
              <p:nvPr/>
            </p:nvSpPr>
            <p:spPr bwMode="auto">
              <a:xfrm>
                <a:off x="2256" y="1685"/>
                <a:ext cx="16" cy="103"/>
              </a:xfrm>
              <a:custGeom>
                <a:avLst/>
                <a:gdLst>
                  <a:gd name="T0" fmla="*/ 1 w 32"/>
                  <a:gd name="T1" fmla="*/ 1 h 206"/>
                  <a:gd name="T2" fmla="*/ 1 w 32"/>
                  <a:gd name="T3" fmla="*/ 1 h 206"/>
                  <a:gd name="T4" fmla="*/ 0 w 32"/>
                  <a:gd name="T5" fmla="*/ 0 h 206"/>
                  <a:gd name="T6" fmla="*/ 0 w 32"/>
                  <a:gd name="T7" fmla="*/ 1 h 206"/>
                  <a:gd name="T8" fmla="*/ 1 w 32"/>
                  <a:gd name="T9" fmla="*/ 1 h 206"/>
                  <a:gd name="T10" fmla="*/ 0 w 32"/>
                  <a:gd name="T11" fmla="*/ 1 h 206"/>
                  <a:gd name="T12" fmla="*/ 0 w 32"/>
                  <a:gd name="T13" fmla="*/ 1 h 206"/>
                  <a:gd name="T14" fmla="*/ 1 w 32"/>
                  <a:gd name="T15" fmla="*/ 1 h 206"/>
                  <a:gd name="T16" fmla="*/ 1 w 32"/>
                  <a:gd name="T17" fmla="*/ 1 h 206"/>
                  <a:gd name="T18" fmla="*/ 1 w 32"/>
                  <a:gd name="T19" fmla="*/ 1 h 206"/>
                  <a:gd name="T20" fmla="*/ 1 w 32"/>
                  <a:gd name="T21" fmla="*/ 1 h 206"/>
                  <a:gd name="T22" fmla="*/ 1 w 32"/>
                  <a:gd name="T23" fmla="*/ 1 h 206"/>
                  <a:gd name="T24" fmla="*/ 1 w 32"/>
                  <a:gd name="T25" fmla="*/ 1 h 2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206"/>
                  <a:gd name="T41" fmla="*/ 32 w 32"/>
                  <a:gd name="T42" fmla="*/ 206 h 2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206">
                    <a:moveTo>
                      <a:pt x="32" y="127"/>
                    </a:moveTo>
                    <a:lnTo>
                      <a:pt x="32" y="4"/>
                    </a:lnTo>
                    <a:lnTo>
                      <a:pt x="0" y="0"/>
                    </a:lnTo>
                    <a:lnTo>
                      <a:pt x="0" y="124"/>
                    </a:lnTo>
                    <a:lnTo>
                      <a:pt x="14" y="127"/>
                    </a:lnTo>
                    <a:lnTo>
                      <a:pt x="0" y="172"/>
                    </a:lnTo>
                    <a:lnTo>
                      <a:pt x="0" y="206"/>
                    </a:lnTo>
                    <a:lnTo>
                      <a:pt x="8" y="190"/>
                    </a:lnTo>
                    <a:lnTo>
                      <a:pt x="32" y="188"/>
                    </a:lnTo>
                    <a:lnTo>
                      <a:pt x="32" y="172"/>
                    </a:lnTo>
                    <a:lnTo>
                      <a:pt x="14" y="173"/>
                    </a:lnTo>
                    <a:lnTo>
                      <a:pt x="32" y="127"/>
                    </a:lnTo>
                    <a:close/>
                  </a:path>
                </a:pathLst>
              </a:custGeom>
              <a:solidFill>
                <a:srgbClr val="000F28"/>
              </a:solidFill>
              <a:ln w="9525">
                <a:noFill/>
                <a:round/>
                <a:headEnd/>
                <a:tailEnd/>
              </a:ln>
            </p:spPr>
            <p:txBody>
              <a:bodyPr/>
              <a:lstStyle/>
              <a:p>
                <a:endParaRPr lang="en-US"/>
              </a:p>
            </p:txBody>
          </p:sp>
          <p:sp>
            <p:nvSpPr>
              <p:cNvPr id="7195" name="Freeform 94"/>
              <p:cNvSpPr>
                <a:spLocks/>
              </p:cNvSpPr>
              <p:nvPr/>
            </p:nvSpPr>
            <p:spPr bwMode="auto">
              <a:xfrm>
                <a:off x="2256" y="1786"/>
                <a:ext cx="16" cy="200"/>
              </a:xfrm>
              <a:custGeom>
                <a:avLst/>
                <a:gdLst>
                  <a:gd name="T0" fmla="*/ 1 w 32"/>
                  <a:gd name="T1" fmla="*/ 1 h 399"/>
                  <a:gd name="T2" fmla="*/ 1 w 32"/>
                  <a:gd name="T3" fmla="*/ 0 h 399"/>
                  <a:gd name="T4" fmla="*/ 0 w 32"/>
                  <a:gd name="T5" fmla="*/ 1 h 399"/>
                  <a:gd name="T6" fmla="*/ 0 w 32"/>
                  <a:gd name="T7" fmla="*/ 1 h 399"/>
                  <a:gd name="T8" fmla="*/ 1 w 32"/>
                  <a:gd name="T9" fmla="*/ 1 h 399"/>
                  <a:gd name="T10" fmla="*/ 1 w 32"/>
                  <a:gd name="T11" fmla="*/ 1 h 399"/>
                  <a:gd name="T12" fmla="*/ 1 w 32"/>
                  <a:gd name="T13" fmla="*/ 1 h 399"/>
                  <a:gd name="T14" fmla="*/ 1 w 32"/>
                  <a:gd name="T15" fmla="*/ 1 h 399"/>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99"/>
                  <a:gd name="T26" fmla="*/ 32 w 32"/>
                  <a:gd name="T27" fmla="*/ 399 h 3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99">
                    <a:moveTo>
                      <a:pt x="32" y="13"/>
                    </a:moveTo>
                    <a:lnTo>
                      <a:pt x="32" y="0"/>
                    </a:lnTo>
                    <a:lnTo>
                      <a:pt x="0" y="16"/>
                    </a:lnTo>
                    <a:lnTo>
                      <a:pt x="0" y="399"/>
                    </a:lnTo>
                    <a:lnTo>
                      <a:pt x="32" y="390"/>
                    </a:lnTo>
                    <a:lnTo>
                      <a:pt x="32" y="23"/>
                    </a:lnTo>
                    <a:lnTo>
                      <a:pt x="21" y="17"/>
                    </a:lnTo>
                    <a:lnTo>
                      <a:pt x="32" y="13"/>
                    </a:lnTo>
                    <a:close/>
                  </a:path>
                </a:pathLst>
              </a:custGeom>
              <a:solidFill>
                <a:srgbClr val="000F28"/>
              </a:solidFill>
              <a:ln w="9525">
                <a:noFill/>
                <a:round/>
                <a:headEnd/>
                <a:tailEnd/>
              </a:ln>
            </p:spPr>
            <p:txBody>
              <a:bodyPr/>
              <a:lstStyle/>
              <a:p>
                <a:endParaRPr lang="en-US"/>
              </a:p>
            </p:txBody>
          </p:sp>
          <p:sp>
            <p:nvSpPr>
              <p:cNvPr id="7196" name="Freeform 95"/>
              <p:cNvSpPr>
                <a:spLocks/>
              </p:cNvSpPr>
              <p:nvPr/>
            </p:nvSpPr>
            <p:spPr bwMode="auto">
              <a:xfrm>
                <a:off x="2253" y="1685"/>
                <a:ext cx="3" cy="62"/>
              </a:xfrm>
              <a:custGeom>
                <a:avLst/>
                <a:gdLst>
                  <a:gd name="T0" fmla="*/ 1 w 6"/>
                  <a:gd name="T1" fmla="*/ 0 h 125"/>
                  <a:gd name="T2" fmla="*/ 1 w 6"/>
                  <a:gd name="T3" fmla="*/ 0 h 125"/>
                  <a:gd name="T4" fmla="*/ 0 w 6"/>
                  <a:gd name="T5" fmla="*/ 0 h 125"/>
                  <a:gd name="T6" fmla="*/ 0 w 6"/>
                  <a:gd name="T7" fmla="*/ 0 h 125"/>
                  <a:gd name="T8" fmla="*/ 1 w 6"/>
                  <a:gd name="T9" fmla="*/ 0 h 125"/>
                  <a:gd name="T10" fmla="*/ 0 60000 65536"/>
                  <a:gd name="T11" fmla="*/ 0 60000 65536"/>
                  <a:gd name="T12" fmla="*/ 0 60000 65536"/>
                  <a:gd name="T13" fmla="*/ 0 60000 65536"/>
                  <a:gd name="T14" fmla="*/ 0 60000 65536"/>
                  <a:gd name="T15" fmla="*/ 0 w 6"/>
                  <a:gd name="T16" fmla="*/ 0 h 125"/>
                  <a:gd name="T17" fmla="*/ 6 w 6"/>
                  <a:gd name="T18" fmla="*/ 125 h 125"/>
                </a:gdLst>
                <a:ahLst/>
                <a:cxnLst>
                  <a:cxn ang="T10">
                    <a:pos x="T0" y="T1"/>
                  </a:cxn>
                  <a:cxn ang="T11">
                    <a:pos x="T2" y="T3"/>
                  </a:cxn>
                  <a:cxn ang="T12">
                    <a:pos x="T4" y="T5"/>
                  </a:cxn>
                  <a:cxn ang="T13">
                    <a:pos x="T6" y="T7"/>
                  </a:cxn>
                  <a:cxn ang="T14">
                    <a:pos x="T8" y="T9"/>
                  </a:cxn>
                </a:cxnLst>
                <a:rect l="T15" t="T16" r="T17" b="T18"/>
                <a:pathLst>
                  <a:path w="6" h="125">
                    <a:moveTo>
                      <a:pt x="6" y="125"/>
                    </a:moveTo>
                    <a:lnTo>
                      <a:pt x="6" y="1"/>
                    </a:lnTo>
                    <a:lnTo>
                      <a:pt x="0" y="0"/>
                    </a:lnTo>
                    <a:lnTo>
                      <a:pt x="0" y="125"/>
                    </a:lnTo>
                    <a:lnTo>
                      <a:pt x="6" y="125"/>
                    </a:lnTo>
                    <a:close/>
                  </a:path>
                </a:pathLst>
              </a:custGeom>
              <a:solidFill>
                <a:srgbClr val="000F28"/>
              </a:solidFill>
              <a:ln w="9525">
                <a:noFill/>
                <a:round/>
                <a:headEnd/>
                <a:tailEnd/>
              </a:ln>
            </p:spPr>
            <p:txBody>
              <a:bodyPr/>
              <a:lstStyle/>
              <a:p>
                <a:endParaRPr lang="en-US"/>
              </a:p>
            </p:txBody>
          </p:sp>
          <p:sp>
            <p:nvSpPr>
              <p:cNvPr id="7197" name="Freeform 96"/>
              <p:cNvSpPr>
                <a:spLocks/>
              </p:cNvSpPr>
              <p:nvPr/>
            </p:nvSpPr>
            <p:spPr bwMode="auto">
              <a:xfrm>
                <a:off x="2253" y="1771"/>
                <a:ext cx="3" cy="22"/>
              </a:xfrm>
              <a:custGeom>
                <a:avLst/>
                <a:gdLst>
                  <a:gd name="T0" fmla="*/ 1 w 6"/>
                  <a:gd name="T1" fmla="*/ 0 h 45"/>
                  <a:gd name="T2" fmla="*/ 1 w 6"/>
                  <a:gd name="T3" fmla="*/ 0 h 45"/>
                  <a:gd name="T4" fmla="*/ 1 w 6"/>
                  <a:gd name="T5" fmla="*/ 0 h 45"/>
                  <a:gd name="T6" fmla="*/ 0 w 6"/>
                  <a:gd name="T7" fmla="*/ 0 h 45"/>
                  <a:gd name="T8" fmla="*/ 0 w 6"/>
                  <a:gd name="T9" fmla="*/ 0 h 45"/>
                  <a:gd name="T10" fmla="*/ 1 w 6"/>
                  <a:gd name="T11" fmla="*/ 0 h 45"/>
                  <a:gd name="T12" fmla="*/ 0 w 6"/>
                  <a:gd name="T13" fmla="*/ 0 h 45"/>
                  <a:gd name="T14" fmla="*/ 0 w 6"/>
                  <a:gd name="T15" fmla="*/ 0 h 45"/>
                  <a:gd name="T16" fmla="*/ 1 w 6"/>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45"/>
                  <a:gd name="T29" fmla="*/ 6 w 6"/>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45">
                    <a:moveTo>
                      <a:pt x="6" y="34"/>
                    </a:moveTo>
                    <a:lnTo>
                      <a:pt x="6" y="0"/>
                    </a:lnTo>
                    <a:lnTo>
                      <a:pt x="4" y="6"/>
                    </a:lnTo>
                    <a:lnTo>
                      <a:pt x="0" y="6"/>
                    </a:lnTo>
                    <a:lnTo>
                      <a:pt x="0" y="16"/>
                    </a:lnTo>
                    <a:lnTo>
                      <a:pt x="4" y="15"/>
                    </a:lnTo>
                    <a:lnTo>
                      <a:pt x="0" y="21"/>
                    </a:lnTo>
                    <a:lnTo>
                      <a:pt x="0" y="45"/>
                    </a:lnTo>
                    <a:lnTo>
                      <a:pt x="6" y="34"/>
                    </a:lnTo>
                    <a:close/>
                  </a:path>
                </a:pathLst>
              </a:custGeom>
              <a:solidFill>
                <a:srgbClr val="000F28"/>
              </a:solidFill>
              <a:ln w="9525">
                <a:noFill/>
                <a:round/>
                <a:headEnd/>
                <a:tailEnd/>
              </a:ln>
            </p:spPr>
            <p:txBody>
              <a:bodyPr/>
              <a:lstStyle/>
              <a:p>
                <a:endParaRPr lang="en-US"/>
              </a:p>
            </p:txBody>
          </p:sp>
          <p:sp>
            <p:nvSpPr>
              <p:cNvPr id="7198" name="Freeform 97"/>
              <p:cNvSpPr>
                <a:spLocks/>
              </p:cNvSpPr>
              <p:nvPr/>
            </p:nvSpPr>
            <p:spPr bwMode="auto">
              <a:xfrm>
                <a:off x="2253" y="1794"/>
                <a:ext cx="3" cy="193"/>
              </a:xfrm>
              <a:custGeom>
                <a:avLst/>
                <a:gdLst>
                  <a:gd name="T0" fmla="*/ 1 w 6"/>
                  <a:gd name="T1" fmla="*/ 1 h 386"/>
                  <a:gd name="T2" fmla="*/ 1 w 6"/>
                  <a:gd name="T3" fmla="*/ 0 h 386"/>
                  <a:gd name="T4" fmla="*/ 0 w 6"/>
                  <a:gd name="T5" fmla="*/ 1 h 386"/>
                  <a:gd name="T6" fmla="*/ 0 w 6"/>
                  <a:gd name="T7" fmla="*/ 1 h 386"/>
                  <a:gd name="T8" fmla="*/ 1 w 6"/>
                  <a:gd name="T9" fmla="*/ 1 h 386"/>
                  <a:gd name="T10" fmla="*/ 0 60000 65536"/>
                  <a:gd name="T11" fmla="*/ 0 60000 65536"/>
                  <a:gd name="T12" fmla="*/ 0 60000 65536"/>
                  <a:gd name="T13" fmla="*/ 0 60000 65536"/>
                  <a:gd name="T14" fmla="*/ 0 60000 65536"/>
                  <a:gd name="T15" fmla="*/ 0 w 6"/>
                  <a:gd name="T16" fmla="*/ 0 h 386"/>
                  <a:gd name="T17" fmla="*/ 6 w 6"/>
                  <a:gd name="T18" fmla="*/ 386 h 386"/>
                </a:gdLst>
                <a:ahLst/>
                <a:cxnLst>
                  <a:cxn ang="T10">
                    <a:pos x="T0" y="T1"/>
                  </a:cxn>
                  <a:cxn ang="T11">
                    <a:pos x="T2" y="T3"/>
                  </a:cxn>
                  <a:cxn ang="T12">
                    <a:pos x="T4" y="T5"/>
                  </a:cxn>
                  <a:cxn ang="T13">
                    <a:pos x="T6" y="T7"/>
                  </a:cxn>
                  <a:cxn ang="T14">
                    <a:pos x="T8" y="T9"/>
                  </a:cxn>
                </a:cxnLst>
                <a:rect l="T15" t="T16" r="T17" b="T18"/>
                <a:pathLst>
                  <a:path w="6" h="386">
                    <a:moveTo>
                      <a:pt x="6" y="383"/>
                    </a:moveTo>
                    <a:lnTo>
                      <a:pt x="6" y="0"/>
                    </a:lnTo>
                    <a:lnTo>
                      <a:pt x="0" y="3"/>
                    </a:lnTo>
                    <a:lnTo>
                      <a:pt x="0" y="386"/>
                    </a:lnTo>
                    <a:lnTo>
                      <a:pt x="6" y="383"/>
                    </a:lnTo>
                    <a:close/>
                  </a:path>
                </a:pathLst>
              </a:custGeom>
              <a:solidFill>
                <a:srgbClr val="000F28"/>
              </a:solidFill>
              <a:ln w="9525">
                <a:noFill/>
                <a:round/>
                <a:headEnd/>
                <a:tailEnd/>
              </a:ln>
            </p:spPr>
            <p:txBody>
              <a:bodyPr/>
              <a:lstStyle/>
              <a:p>
                <a:endParaRPr lang="en-US"/>
              </a:p>
            </p:txBody>
          </p:sp>
          <p:sp>
            <p:nvSpPr>
              <p:cNvPr id="7199" name="Freeform 98"/>
              <p:cNvSpPr>
                <a:spLocks/>
              </p:cNvSpPr>
              <p:nvPr/>
            </p:nvSpPr>
            <p:spPr bwMode="auto">
              <a:xfrm>
                <a:off x="2250" y="1685"/>
                <a:ext cx="3" cy="80"/>
              </a:xfrm>
              <a:custGeom>
                <a:avLst/>
                <a:gdLst>
                  <a:gd name="T0" fmla="*/ 0 w 7"/>
                  <a:gd name="T1" fmla="*/ 1 h 160"/>
                  <a:gd name="T2" fmla="*/ 0 w 7"/>
                  <a:gd name="T3" fmla="*/ 0 h 160"/>
                  <a:gd name="T4" fmla="*/ 0 w 7"/>
                  <a:gd name="T5" fmla="*/ 0 h 160"/>
                  <a:gd name="T6" fmla="*/ 0 w 7"/>
                  <a:gd name="T7" fmla="*/ 1 h 160"/>
                  <a:gd name="T8" fmla="*/ 0 w 7"/>
                  <a:gd name="T9" fmla="*/ 1 h 160"/>
                  <a:gd name="T10" fmla="*/ 0 w 7"/>
                  <a:gd name="T11" fmla="*/ 1 h 160"/>
                  <a:gd name="T12" fmla="*/ 0 60000 65536"/>
                  <a:gd name="T13" fmla="*/ 0 60000 65536"/>
                  <a:gd name="T14" fmla="*/ 0 60000 65536"/>
                  <a:gd name="T15" fmla="*/ 0 60000 65536"/>
                  <a:gd name="T16" fmla="*/ 0 60000 65536"/>
                  <a:gd name="T17" fmla="*/ 0 60000 65536"/>
                  <a:gd name="T18" fmla="*/ 0 w 7"/>
                  <a:gd name="T19" fmla="*/ 0 h 160"/>
                  <a:gd name="T20" fmla="*/ 7 w 7"/>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7" h="160">
                    <a:moveTo>
                      <a:pt x="7" y="125"/>
                    </a:moveTo>
                    <a:lnTo>
                      <a:pt x="7" y="0"/>
                    </a:lnTo>
                    <a:lnTo>
                      <a:pt x="0" y="0"/>
                    </a:lnTo>
                    <a:lnTo>
                      <a:pt x="0" y="160"/>
                    </a:lnTo>
                    <a:lnTo>
                      <a:pt x="4" y="125"/>
                    </a:lnTo>
                    <a:lnTo>
                      <a:pt x="7" y="125"/>
                    </a:lnTo>
                    <a:close/>
                  </a:path>
                </a:pathLst>
              </a:custGeom>
              <a:solidFill>
                <a:srgbClr val="000F28"/>
              </a:solidFill>
              <a:ln w="9525">
                <a:noFill/>
                <a:round/>
                <a:headEnd/>
                <a:tailEnd/>
              </a:ln>
            </p:spPr>
            <p:txBody>
              <a:bodyPr/>
              <a:lstStyle/>
              <a:p>
                <a:endParaRPr lang="en-US"/>
              </a:p>
            </p:txBody>
          </p:sp>
          <p:sp>
            <p:nvSpPr>
              <p:cNvPr id="7200" name="Freeform 99"/>
              <p:cNvSpPr>
                <a:spLocks/>
              </p:cNvSpPr>
              <p:nvPr/>
            </p:nvSpPr>
            <p:spPr bwMode="auto">
              <a:xfrm>
                <a:off x="2250" y="1774"/>
                <a:ext cx="3" cy="7"/>
              </a:xfrm>
              <a:custGeom>
                <a:avLst/>
                <a:gdLst>
                  <a:gd name="T0" fmla="*/ 0 w 7"/>
                  <a:gd name="T1" fmla="*/ 1 h 13"/>
                  <a:gd name="T2" fmla="*/ 0 w 7"/>
                  <a:gd name="T3" fmla="*/ 0 h 13"/>
                  <a:gd name="T4" fmla="*/ 0 w 7"/>
                  <a:gd name="T5" fmla="*/ 0 h 13"/>
                  <a:gd name="T6" fmla="*/ 0 w 7"/>
                  <a:gd name="T7" fmla="*/ 1 h 13"/>
                  <a:gd name="T8" fmla="*/ 0 w 7"/>
                  <a:gd name="T9" fmla="*/ 1 h 13"/>
                  <a:gd name="T10" fmla="*/ 0 60000 65536"/>
                  <a:gd name="T11" fmla="*/ 0 60000 65536"/>
                  <a:gd name="T12" fmla="*/ 0 60000 65536"/>
                  <a:gd name="T13" fmla="*/ 0 60000 65536"/>
                  <a:gd name="T14" fmla="*/ 0 60000 65536"/>
                  <a:gd name="T15" fmla="*/ 0 w 7"/>
                  <a:gd name="T16" fmla="*/ 0 h 13"/>
                  <a:gd name="T17" fmla="*/ 7 w 7"/>
                  <a:gd name="T18" fmla="*/ 13 h 13"/>
                </a:gdLst>
                <a:ahLst/>
                <a:cxnLst>
                  <a:cxn ang="T10">
                    <a:pos x="T0" y="T1"/>
                  </a:cxn>
                  <a:cxn ang="T11">
                    <a:pos x="T2" y="T3"/>
                  </a:cxn>
                  <a:cxn ang="T12">
                    <a:pos x="T4" y="T5"/>
                  </a:cxn>
                  <a:cxn ang="T13">
                    <a:pos x="T6" y="T7"/>
                  </a:cxn>
                  <a:cxn ang="T14">
                    <a:pos x="T8" y="T9"/>
                  </a:cxn>
                </a:cxnLst>
                <a:rect l="T15" t="T16" r="T17" b="T18"/>
                <a:pathLst>
                  <a:path w="7" h="13">
                    <a:moveTo>
                      <a:pt x="7" y="10"/>
                    </a:moveTo>
                    <a:lnTo>
                      <a:pt x="7" y="0"/>
                    </a:lnTo>
                    <a:lnTo>
                      <a:pt x="0" y="0"/>
                    </a:lnTo>
                    <a:lnTo>
                      <a:pt x="0" y="13"/>
                    </a:lnTo>
                    <a:lnTo>
                      <a:pt x="7" y="10"/>
                    </a:lnTo>
                    <a:close/>
                  </a:path>
                </a:pathLst>
              </a:custGeom>
              <a:solidFill>
                <a:srgbClr val="000F28"/>
              </a:solidFill>
              <a:ln w="9525">
                <a:noFill/>
                <a:round/>
                <a:headEnd/>
                <a:tailEnd/>
              </a:ln>
            </p:spPr>
            <p:txBody>
              <a:bodyPr/>
              <a:lstStyle/>
              <a:p>
                <a:endParaRPr lang="en-US"/>
              </a:p>
            </p:txBody>
          </p:sp>
          <p:sp>
            <p:nvSpPr>
              <p:cNvPr id="7201" name="Freeform 100"/>
              <p:cNvSpPr>
                <a:spLocks/>
              </p:cNvSpPr>
              <p:nvPr/>
            </p:nvSpPr>
            <p:spPr bwMode="auto">
              <a:xfrm>
                <a:off x="2250" y="1781"/>
                <a:ext cx="3" cy="206"/>
              </a:xfrm>
              <a:custGeom>
                <a:avLst/>
                <a:gdLst>
                  <a:gd name="T0" fmla="*/ 0 w 7"/>
                  <a:gd name="T1" fmla="*/ 1 h 412"/>
                  <a:gd name="T2" fmla="*/ 0 w 7"/>
                  <a:gd name="T3" fmla="*/ 0 h 412"/>
                  <a:gd name="T4" fmla="*/ 0 w 7"/>
                  <a:gd name="T5" fmla="*/ 1 h 412"/>
                  <a:gd name="T6" fmla="*/ 0 w 7"/>
                  <a:gd name="T7" fmla="*/ 1 h 412"/>
                  <a:gd name="T8" fmla="*/ 0 w 7"/>
                  <a:gd name="T9" fmla="*/ 1 h 412"/>
                  <a:gd name="T10" fmla="*/ 0 w 7"/>
                  <a:gd name="T11" fmla="*/ 1 h 412"/>
                  <a:gd name="T12" fmla="*/ 0 w 7"/>
                  <a:gd name="T13" fmla="*/ 1 h 412"/>
                  <a:gd name="T14" fmla="*/ 0 w 7"/>
                  <a:gd name="T15" fmla="*/ 1 h 412"/>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412"/>
                  <a:gd name="T26" fmla="*/ 7 w 7"/>
                  <a:gd name="T27" fmla="*/ 412 h 4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412">
                    <a:moveTo>
                      <a:pt x="7" y="24"/>
                    </a:moveTo>
                    <a:lnTo>
                      <a:pt x="7" y="0"/>
                    </a:lnTo>
                    <a:lnTo>
                      <a:pt x="0" y="13"/>
                    </a:lnTo>
                    <a:lnTo>
                      <a:pt x="0" y="412"/>
                    </a:lnTo>
                    <a:lnTo>
                      <a:pt x="7" y="411"/>
                    </a:lnTo>
                    <a:lnTo>
                      <a:pt x="7" y="28"/>
                    </a:lnTo>
                    <a:lnTo>
                      <a:pt x="4" y="28"/>
                    </a:lnTo>
                    <a:lnTo>
                      <a:pt x="7" y="24"/>
                    </a:lnTo>
                    <a:close/>
                  </a:path>
                </a:pathLst>
              </a:custGeom>
              <a:solidFill>
                <a:srgbClr val="000F28"/>
              </a:solidFill>
              <a:ln w="9525">
                <a:noFill/>
                <a:round/>
                <a:headEnd/>
                <a:tailEnd/>
              </a:ln>
            </p:spPr>
            <p:txBody>
              <a:bodyPr/>
              <a:lstStyle/>
              <a:p>
                <a:endParaRPr lang="en-US"/>
              </a:p>
            </p:txBody>
          </p:sp>
          <p:sp>
            <p:nvSpPr>
              <p:cNvPr id="7202" name="Freeform 101"/>
              <p:cNvSpPr>
                <a:spLocks/>
              </p:cNvSpPr>
              <p:nvPr/>
            </p:nvSpPr>
            <p:spPr bwMode="auto">
              <a:xfrm>
                <a:off x="2155" y="1683"/>
                <a:ext cx="95" cy="325"/>
              </a:xfrm>
              <a:custGeom>
                <a:avLst/>
                <a:gdLst>
                  <a:gd name="T0" fmla="*/ 1 w 190"/>
                  <a:gd name="T1" fmla="*/ 1 h 650"/>
                  <a:gd name="T2" fmla="*/ 1 w 190"/>
                  <a:gd name="T3" fmla="*/ 1 h 650"/>
                  <a:gd name="T4" fmla="*/ 1 w 190"/>
                  <a:gd name="T5" fmla="*/ 0 h 650"/>
                  <a:gd name="T6" fmla="*/ 0 w 190"/>
                  <a:gd name="T7" fmla="*/ 1 h 650"/>
                  <a:gd name="T8" fmla="*/ 0 w 190"/>
                  <a:gd name="T9" fmla="*/ 1 h 650"/>
                  <a:gd name="T10" fmla="*/ 1 w 190"/>
                  <a:gd name="T11" fmla="*/ 1 h 650"/>
                  <a:gd name="T12" fmla="*/ 1 w 190"/>
                  <a:gd name="T13" fmla="*/ 1 h 650"/>
                  <a:gd name="T14" fmla="*/ 1 w 190"/>
                  <a:gd name="T15" fmla="*/ 1 h 650"/>
                  <a:gd name="T16" fmla="*/ 1 w 190"/>
                  <a:gd name="T17" fmla="*/ 1 h 650"/>
                  <a:gd name="T18" fmla="*/ 1 w 190"/>
                  <a:gd name="T19" fmla="*/ 1 h 650"/>
                  <a:gd name="T20" fmla="*/ 1 w 190"/>
                  <a:gd name="T21" fmla="*/ 1 h 650"/>
                  <a:gd name="T22" fmla="*/ 1 w 190"/>
                  <a:gd name="T23" fmla="*/ 1 h 650"/>
                  <a:gd name="T24" fmla="*/ 1 w 190"/>
                  <a:gd name="T25" fmla="*/ 1 h 650"/>
                  <a:gd name="T26" fmla="*/ 1 w 190"/>
                  <a:gd name="T27" fmla="*/ 1 h 650"/>
                  <a:gd name="T28" fmla="*/ 1 w 190"/>
                  <a:gd name="T29" fmla="*/ 1 h 650"/>
                  <a:gd name="T30" fmla="*/ 1 w 190"/>
                  <a:gd name="T31" fmla="*/ 1 h 650"/>
                  <a:gd name="T32" fmla="*/ 1 w 190"/>
                  <a:gd name="T33" fmla="*/ 1 h 650"/>
                  <a:gd name="T34" fmla="*/ 1 w 190"/>
                  <a:gd name="T35" fmla="*/ 1 h 650"/>
                  <a:gd name="T36" fmla="*/ 1 w 190"/>
                  <a:gd name="T37" fmla="*/ 1 h 650"/>
                  <a:gd name="T38" fmla="*/ 1 w 190"/>
                  <a:gd name="T39" fmla="*/ 1 h 650"/>
                  <a:gd name="T40" fmla="*/ 1 w 190"/>
                  <a:gd name="T41" fmla="*/ 1 h 650"/>
                  <a:gd name="T42" fmla="*/ 1 w 190"/>
                  <a:gd name="T43" fmla="*/ 1 h 650"/>
                  <a:gd name="T44" fmla="*/ 1 w 190"/>
                  <a:gd name="T45" fmla="*/ 1 h 650"/>
                  <a:gd name="T46" fmla="*/ 1 w 190"/>
                  <a:gd name="T47" fmla="*/ 1 h 650"/>
                  <a:gd name="T48" fmla="*/ 0 w 190"/>
                  <a:gd name="T49" fmla="*/ 1 h 650"/>
                  <a:gd name="T50" fmla="*/ 0 w 190"/>
                  <a:gd name="T51" fmla="*/ 1 h 650"/>
                  <a:gd name="T52" fmla="*/ 1 w 190"/>
                  <a:gd name="T53" fmla="*/ 1 h 650"/>
                  <a:gd name="T54" fmla="*/ 1 w 190"/>
                  <a:gd name="T55" fmla="*/ 1 h 650"/>
                  <a:gd name="T56" fmla="*/ 1 w 190"/>
                  <a:gd name="T57" fmla="*/ 1 h 650"/>
                  <a:gd name="T58" fmla="*/ 0 w 190"/>
                  <a:gd name="T59" fmla="*/ 1 h 650"/>
                  <a:gd name="T60" fmla="*/ 0 w 190"/>
                  <a:gd name="T61" fmla="*/ 1 h 650"/>
                  <a:gd name="T62" fmla="*/ 1 w 190"/>
                  <a:gd name="T63" fmla="*/ 1 h 650"/>
                  <a:gd name="T64" fmla="*/ 1 w 190"/>
                  <a:gd name="T65" fmla="*/ 1 h 650"/>
                  <a:gd name="T66" fmla="*/ 1 w 190"/>
                  <a:gd name="T67" fmla="*/ 1 h 650"/>
                  <a:gd name="T68" fmla="*/ 1 w 190"/>
                  <a:gd name="T69" fmla="*/ 1 h 650"/>
                  <a:gd name="T70" fmla="*/ 1 w 190"/>
                  <a:gd name="T71" fmla="*/ 1 h 650"/>
                  <a:gd name="T72" fmla="*/ 1 w 190"/>
                  <a:gd name="T73" fmla="*/ 1 h 650"/>
                  <a:gd name="T74" fmla="*/ 1 w 190"/>
                  <a:gd name="T75" fmla="*/ 1 h 650"/>
                  <a:gd name="T76" fmla="*/ 1 w 190"/>
                  <a:gd name="T77" fmla="*/ 1 h 650"/>
                  <a:gd name="T78" fmla="*/ 1 w 190"/>
                  <a:gd name="T79" fmla="*/ 1 h 6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0"/>
                  <a:gd name="T121" fmla="*/ 0 h 650"/>
                  <a:gd name="T122" fmla="*/ 190 w 190"/>
                  <a:gd name="T123" fmla="*/ 650 h 6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0" h="650">
                    <a:moveTo>
                      <a:pt x="190" y="163"/>
                    </a:moveTo>
                    <a:lnTo>
                      <a:pt x="190" y="3"/>
                    </a:lnTo>
                    <a:lnTo>
                      <a:pt x="154" y="0"/>
                    </a:lnTo>
                    <a:lnTo>
                      <a:pt x="0" y="41"/>
                    </a:lnTo>
                    <a:lnTo>
                      <a:pt x="0" y="111"/>
                    </a:lnTo>
                    <a:lnTo>
                      <a:pt x="9" y="117"/>
                    </a:lnTo>
                    <a:lnTo>
                      <a:pt x="20" y="122"/>
                    </a:lnTo>
                    <a:lnTo>
                      <a:pt x="29" y="126"/>
                    </a:lnTo>
                    <a:lnTo>
                      <a:pt x="39" y="130"/>
                    </a:lnTo>
                    <a:lnTo>
                      <a:pt x="48" y="133"/>
                    </a:lnTo>
                    <a:lnTo>
                      <a:pt x="59" y="136"/>
                    </a:lnTo>
                    <a:lnTo>
                      <a:pt x="68" y="138"/>
                    </a:lnTo>
                    <a:lnTo>
                      <a:pt x="77" y="140"/>
                    </a:lnTo>
                    <a:lnTo>
                      <a:pt x="118" y="123"/>
                    </a:lnTo>
                    <a:lnTo>
                      <a:pt x="182" y="123"/>
                    </a:lnTo>
                    <a:lnTo>
                      <a:pt x="174" y="163"/>
                    </a:lnTo>
                    <a:lnTo>
                      <a:pt x="175" y="163"/>
                    </a:lnTo>
                    <a:lnTo>
                      <a:pt x="178" y="182"/>
                    </a:lnTo>
                    <a:lnTo>
                      <a:pt x="171" y="184"/>
                    </a:lnTo>
                    <a:lnTo>
                      <a:pt x="169" y="193"/>
                    </a:lnTo>
                    <a:lnTo>
                      <a:pt x="173" y="192"/>
                    </a:lnTo>
                    <a:lnTo>
                      <a:pt x="166" y="225"/>
                    </a:lnTo>
                    <a:lnTo>
                      <a:pt x="164" y="223"/>
                    </a:lnTo>
                    <a:lnTo>
                      <a:pt x="163" y="231"/>
                    </a:lnTo>
                    <a:lnTo>
                      <a:pt x="0" y="128"/>
                    </a:lnTo>
                    <a:lnTo>
                      <a:pt x="0" y="164"/>
                    </a:lnTo>
                    <a:lnTo>
                      <a:pt x="84" y="210"/>
                    </a:lnTo>
                    <a:lnTo>
                      <a:pt x="46" y="206"/>
                    </a:lnTo>
                    <a:lnTo>
                      <a:pt x="6" y="206"/>
                    </a:lnTo>
                    <a:lnTo>
                      <a:pt x="0" y="198"/>
                    </a:lnTo>
                    <a:lnTo>
                      <a:pt x="0" y="650"/>
                    </a:lnTo>
                    <a:lnTo>
                      <a:pt x="137" y="626"/>
                    </a:lnTo>
                    <a:lnTo>
                      <a:pt x="190" y="609"/>
                    </a:lnTo>
                    <a:lnTo>
                      <a:pt x="190" y="210"/>
                    </a:lnTo>
                    <a:lnTo>
                      <a:pt x="179" y="231"/>
                    </a:lnTo>
                    <a:lnTo>
                      <a:pt x="186" y="197"/>
                    </a:lnTo>
                    <a:lnTo>
                      <a:pt x="190" y="195"/>
                    </a:lnTo>
                    <a:lnTo>
                      <a:pt x="190" y="182"/>
                    </a:lnTo>
                    <a:lnTo>
                      <a:pt x="188" y="182"/>
                    </a:lnTo>
                    <a:lnTo>
                      <a:pt x="190" y="163"/>
                    </a:lnTo>
                    <a:close/>
                  </a:path>
                </a:pathLst>
              </a:custGeom>
              <a:solidFill>
                <a:srgbClr val="000F28"/>
              </a:solidFill>
              <a:ln w="9525">
                <a:noFill/>
                <a:round/>
                <a:headEnd/>
                <a:tailEnd/>
              </a:ln>
            </p:spPr>
            <p:txBody>
              <a:bodyPr/>
              <a:lstStyle/>
              <a:p>
                <a:endParaRPr lang="en-US"/>
              </a:p>
            </p:txBody>
          </p:sp>
          <p:sp>
            <p:nvSpPr>
              <p:cNvPr id="7203" name="Freeform 102"/>
              <p:cNvSpPr>
                <a:spLocks/>
              </p:cNvSpPr>
              <p:nvPr/>
            </p:nvSpPr>
            <p:spPr bwMode="auto">
              <a:xfrm>
                <a:off x="2140" y="1704"/>
                <a:ext cx="15" cy="35"/>
              </a:xfrm>
              <a:custGeom>
                <a:avLst/>
                <a:gdLst>
                  <a:gd name="T0" fmla="*/ 1 w 30"/>
                  <a:gd name="T1" fmla="*/ 1 h 70"/>
                  <a:gd name="T2" fmla="*/ 1 w 30"/>
                  <a:gd name="T3" fmla="*/ 0 h 70"/>
                  <a:gd name="T4" fmla="*/ 0 w 30"/>
                  <a:gd name="T5" fmla="*/ 1 h 70"/>
                  <a:gd name="T6" fmla="*/ 0 w 30"/>
                  <a:gd name="T7" fmla="*/ 1 h 70"/>
                  <a:gd name="T8" fmla="*/ 1 w 30"/>
                  <a:gd name="T9" fmla="*/ 1 h 70"/>
                  <a:gd name="T10" fmla="*/ 1 w 30"/>
                  <a:gd name="T11" fmla="*/ 1 h 70"/>
                  <a:gd name="T12" fmla="*/ 1 w 30"/>
                  <a:gd name="T13" fmla="*/ 1 h 70"/>
                  <a:gd name="T14" fmla="*/ 1 w 30"/>
                  <a:gd name="T15" fmla="*/ 1 h 70"/>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70"/>
                  <a:gd name="T26" fmla="*/ 30 w 30"/>
                  <a:gd name="T27" fmla="*/ 70 h 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70">
                    <a:moveTo>
                      <a:pt x="30" y="70"/>
                    </a:moveTo>
                    <a:lnTo>
                      <a:pt x="30" y="0"/>
                    </a:lnTo>
                    <a:lnTo>
                      <a:pt x="0" y="8"/>
                    </a:lnTo>
                    <a:lnTo>
                      <a:pt x="0" y="46"/>
                    </a:lnTo>
                    <a:lnTo>
                      <a:pt x="7" y="53"/>
                    </a:lnTo>
                    <a:lnTo>
                      <a:pt x="15" y="59"/>
                    </a:lnTo>
                    <a:lnTo>
                      <a:pt x="22" y="65"/>
                    </a:lnTo>
                    <a:lnTo>
                      <a:pt x="30" y="70"/>
                    </a:lnTo>
                    <a:close/>
                  </a:path>
                </a:pathLst>
              </a:custGeom>
              <a:solidFill>
                <a:srgbClr val="000F28"/>
              </a:solidFill>
              <a:ln w="9525">
                <a:noFill/>
                <a:round/>
                <a:headEnd/>
                <a:tailEnd/>
              </a:ln>
            </p:spPr>
            <p:txBody>
              <a:bodyPr/>
              <a:lstStyle/>
              <a:p>
                <a:endParaRPr lang="en-US"/>
              </a:p>
            </p:txBody>
          </p:sp>
          <p:sp>
            <p:nvSpPr>
              <p:cNvPr id="7204" name="Freeform 103"/>
              <p:cNvSpPr>
                <a:spLocks/>
              </p:cNvSpPr>
              <p:nvPr/>
            </p:nvSpPr>
            <p:spPr bwMode="auto">
              <a:xfrm>
                <a:off x="1401" y="1737"/>
                <a:ext cx="754" cy="376"/>
              </a:xfrm>
              <a:custGeom>
                <a:avLst/>
                <a:gdLst>
                  <a:gd name="T0" fmla="*/ 1 w 1507"/>
                  <a:gd name="T1" fmla="*/ 1 h 752"/>
                  <a:gd name="T2" fmla="*/ 1 w 1507"/>
                  <a:gd name="T3" fmla="*/ 0 h 752"/>
                  <a:gd name="T4" fmla="*/ 1 w 1507"/>
                  <a:gd name="T5" fmla="*/ 1 h 752"/>
                  <a:gd name="T6" fmla="*/ 1 w 1507"/>
                  <a:gd name="T7" fmla="*/ 1 h 752"/>
                  <a:gd name="T8" fmla="*/ 1 w 1507"/>
                  <a:gd name="T9" fmla="*/ 1 h 752"/>
                  <a:gd name="T10" fmla="*/ 1 w 1507"/>
                  <a:gd name="T11" fmla="*/ 1 h 752"/>
                  <a:gd name="T12" fmla="*/ 1 w 1507"/>
                  <a:gd name="T13" fmla="*/ 1 h 752"/>
                  <a:gd name="T14" fmla="*/ 1 w 1507"/>
                  <a:gd name="T15" fmla="*/ 1 h 752"/>
                  <a:gd name="T16" fmla="*/ 1 w 1507"/>
                  <a:gd name="T17" fmla="*/ 1 h 752"/>
                  <a:gd name="T18" fmla="*/ 1 w 1507"/>
                  <a:gd name="T19" fmla="*/ 1 h 752"/>
                  <a:gd name="T20" fmla="*/ 1 w 1507"/>
                  <a:gd name="T21" fmla="*/ 1 h 752"/>
                  <a:gd name="T22" fmla="*/ 1 w 1507"/>
                  <a:gd name="T23" fmla="*/ 1 h 752"/>
                  <a:gd name="T24" fmla="*/ 1 w 1507"/>
                  <a:gd name="T25" fmla="*/ 1 h 752"/>
                  <a:gd name="T26" fmla="*/ 1 w 1507"/>
                  <a:gd name="T27" fmla="*/ 1 h 752"/>
                  <a:gd name="T28" fmla="*/ 1 w 1507"/>
                  <a:gd name="T29" fmla="*/ 1 h 752"/>
                  <a:gd name="T30" fmla="*/ 1 w 1507"/>
                  <a:gd name="T31" fmla="*/ 1 h 752"/>
                  <a:gd name="T32" fmla="*/ 1 w 1507"/>
                  <a:gd name="T33" fmla="*/ 1 h 752"/>
                  <a:gd name="T34" fmla="*/ 1 w 1507"/>
                  <a:gd name="T35" fmla="*/ 1 h 752"/>
                  <a:gd name="T36" fmla="*/ 1 w 1507"/>
                  <a:gd name="T37" fmla="*/ 1 h 752"/>
                  <a:gd name="T38" fmla="*/ 1 w 1507"/>
                  <a:gd name="T39" fmla="*/ 1 h 752"/>
                  <a:gd name="T40" fmla="*/ 1 w 1507"/>
                  <a:gd name="T41" fmla="*/ 1 h 752"/>
                  <a:gd name="T42" fmla="*/ 1 w 1507"/>
                  <a:gd name="T43" fmla="*/ 1 h 752"/>
                  <a:gd name="T44" fmla="*/ 1 w 1507"/>
                  <a:gd name="T45" fmla="*/ 1 h 752"/>
                  <a:gd name="T46" fmla="*/ 1 w 1507"/>
                  <a:gd name="T47" fmla="*/ 1 h 752"/>
                  <a:gd name="T48" fmla="*/ 1 w 1507"/>
                  <a:gd name="T49" fmla="*/ 1 h 752"/>
                  <a:gd name="T50" fmla="*/ 1 w 1507"/>
                  <a:gd name="T51" fmla="*/ 1 h 752"/>
                  <a:gd name="T52" fmla="*/ 1 w 1507"/>
                  <a:gd name="T53" fmla="*/ 1 h 752"/>
                  <a:gd name="T54" fmla="*/ 1 w 1507"/>
                  <a:gd name="T55" fmla="*/ 1 h 752"/>
                  <a:gd name="T56" fmla="*/ 1 w 1507"/>
                  <a:gd name="T57" fmla="*/ 1 h 752"/>
                  <a:gd name="T58" fmla="*/ 1 w 1507"/>
                  <a:gd name="T59" fmla="*/ 1 h 752"/>
                  <a:gd name="T60" fmla="*/ 1 w 1507"/>
                  <a:gd name="T61" fmla="*/ 1 h 752"/>
                  <a:gd name="T62" fmla="*/ 0 w 1507"/>
                  <a:gd name="T63" fmla="*/ 1 h 752"/>
                  <a:gd name="T64" fmla="*/ 1 w 1507"/>
                  <a:gd name="T65" fmla="*/ 1 h 752"/>
                  <a:gd name="T66" fmla="*/ 1 w 1507"/>
                  <a:gd name="T67" fmla="*/ 1 h 752"/>
                  <a:gd name="T68" fmla="*/ 1 w 1507"/>
                  <a:gd name="T69" fmla="*/ 1 h 752"/>
                  <a:gd name="T70" fmla="*/ 1 w 1507"/>
                  <a:gd name="T71" fmla="*/ 1 h 752"/>
                  <a:gd name="T72" fmla="*/ 1 w 1507"/>
                  <a:gd name="T73" fmla="*/ 1 h 752"/>
                  <a:gd name="T74" fmla="*/ 1 w 1507"/>
                  <a:gd name="T75" fmla="*/ 1 h 752"/>
                  <a:gd name="T76" fmla="*/ 1 w 1507"/>
                  <a:gd name="T77" fmla="*/ 1 h 752"/>
                  <a:gd name="T78" fmla="*/ 1 w 1507"/>
                  <a:gd name="T79" fmla="*/ 1 h 752"/>
                  <a:gd name="T80" fmla="*/ 1 w 1507"/>
                  <a:gd name="T81" fmla="*/ 1 h 752"/>
                  <a:gd name="T82" fmla="*/ 1 w 1507"/>
                  <a:gd name="T83" fmla="*/ 1 h 752"/>
                  <a:gd name="T84" fmla="*/ 1 w 1507"/>
                  <a:gd name="T85" fmla="*/ 1 h 752"/>
                  <a:gd name="T86" fmla="*/ 1 w 1507"/>
                  <a:gd name="T87" fmla="*/ 1 h 752"/>
                  <a:gd name="T88" fmla="*/ 1 w 1507"/>
                  <a:gd name="T89" fmla="*/ 1 h 752"/>
                  <a:gd name="T90" fmla="*/ 1 w 1507"/>
                  <a:gd name="T91" fmla="*/ 1 h 752"/>
                  <a:gd name="T92" fmla="*/ 1 w 1507"/>
                  <a:gd name="T93" fmla="*/ 1 h 752"/>
                  <a:gd name="T94" fmla="*/ 1 w 1507"/>
                  <a:gd name="T95" fmla="*/ 1 h 752"/>
                  <a:gd name="T96" fmla="*/ 1 w 1507"/>
                  <a:gd name="T97" fmla="*/ 1 h 752"/>
                  <a:gd name="T98" fmla="*/ 1 w 1507"/>
                  <a:gd name="T99" fmla="*/ 1 h 752"/>
                  <a:gd name="T100" fmla="*/ 1 w 1507"/>
                  <a:gd name="T101" fmla="*/ 1 h 752"/>
                  <a:gd name="T102" fmla="*/ 1 w 1507"/>
                  <a:gd name="T103" fmla="*/ 1 h 7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07"/>
                  <a:gd name="T157" fmla="*/ 0 h 752"/>
                  <a:gd name="T158" fmla="*/ 1507 w 1507"/>
                  <a:gd name="T159" fmla="*/ 752 h 7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07" h="752">
                    <a:moveTo>
                      <a:pt x="1507" y="56"/>
                    </a:moveTo>
                    <a:lnTo>
                      <a:pt x="1507" y="20"/>
                    </a:lnTo>
                    <a:lnTo>
                      <a:pt x="1473" y="0"/>
                    </a:lnTo>
                    <a:lnTo>
                      <a:pt x="1327" y="0"/>
                    </a:lnTo>
                    <a:lnTo>
                      <a:pt x="1312" y="17"/>
                    </a:lnTo>
                    <a:lnTo>
                      <a:pt x="1303" y="45"/>
                    </a:lnTo>
                    <a:lnTo>
                      <a:pt x="1246" y="40"/>
                    </a:lnTo>
                    <a:lnTo>
                      <a:pt x="1158" y="40"/>
                    </a:lnTo>
                    <a:lnTo>
                      <a:pt x="1126" y="60"/>
                    </a:lnTo>
                    <a:lnTo>
                      <a:pt x="1098" y="90"/>
                    </a:lnTo>
                    <a:lnTo>
                      <a:pt x="914" y="131"/>
                    </a:lnTo>
                    <a:lnTo>
                      <a:pt x="862" y="140"/>
                    </a:lnTo>
                    <a:lnTo>
                      <a:pt x="875" y="108"/>
                    </a:lnTo>
                    <a:lnTo>
                      <a:pt x="842" y="87"/>
                    </a:lnTo>
                    <a:lnTo>
                      <a:pt x="817" y="100"/>
                    </a:lnTo>
                    <a:lnTo>
                      <a:pt x="802" y="96"/>
                    </a:lnTo>
                    <a:lnTo>
                      <a:pt x="777" y="136"/>
                    </a:lnTo>
                    <a:lnTo>
                      <a:pt x="792" y="158"/>
                    </a:lnTo>
                    <a:lnTo>
                      <a:pt x="779" y="177"/>
                    </a:lnTo>
                    <a:lnTo>
                      <a:pt x="765" y="197"/>
                    </a:lnTo>
                    <a:lnTo>
                      <a:pt x="751" y="214"/>
                    </a:lnTo>
                    <a:lnTo>
                      <a:pt x="736" y="231"/>
                    </a:lnTo>
                    <a:lnTo>
                      <a:pt x="721" y="246"/>
                    </a:lnTo>
                    <a:lnTo>
                      <a:pt x="706" y="261"/>
                    </a:lnTo>
                    <a:lnTo>
                      <a:pt x="690" y="276"/>
                    </a:lnTo>
                    <a:lnTo>
                      <a:pt x="673" y="290"/>
                    </a:lnTo>
                    <a:lnTo>
                      <a:pt x="656" y="303"/>
                    </a:lnTo>
                    <a:lnTo>
                      <a:pt x="638" y="315"/>
                    </a:lnTo>
                    <a:lnTo>
                      <a:pt x="620" y="328"/>
                    </a:lnTo>
                    <a:lnTo>
                      <a:pt x="601" y="340"/>
                    </a:lnTo>
                    <a:lnTo>
                      <a:pt x="583" y="352"/>
                    </a:lnTo>
                    <a:lnTo>
                      <a:pt x="563" y="364"/>
                    </a:lnTo>
                    <a:lnTo>
                      <a:pt x="544" y="375"/>
                    </a:lnTo>
                    <a:lnTo>
                      <a:pt x="523" y="387"/>
                    </a:lnTo>
                    <a:lnTo>
                      <a:pt x="361" y="412"/>
                    </a:lnTo>
                    <a:lnTo>
                      <a:pt x="364" y="449"/>
                    </a:lnTo>
                    <a:lnTo>
                      <a:pt x="334" y="470"/>
                    </a:lnTo>
                    <a:lnTo>
                      <a:pt x="322" y="478"/>
                    </a:lnTo>
                    <a:lnTo>
                      <a:pt x="309" y="485"/>
                    </a:lnTo>
                    <a:lnTo>
                      <a:pt x="297" y="490"/>
                    </a:lnTo>
                    <a:lnTo>
                      <a:pt x="287" y="495"/>
                    </a:lnTo>
                    <a:lnTo>
                      <a:pt x="275" y="499"/>
                    </a:lnTo>
                    <a:lnTo>
                      <a:pt x="265" y="501"/>
                    </a:lnTo>
                    <a:lnTo>
                      <a:pt x="254" y="502"/>
                    </a:lnTo>
                    <a:lnTo>
                      <a:pt x="242" y="502"/>
                    </a:lnTo>
                    <a:lnTo>
                      <a:pt x="230" y="502"/>
                    </a:lnTo>
                    <a:lnTo>
                      <a:pt x="218" y="501"/>
                    </a:lnTo>
                    <a:lnTo>
                      <a:pt x="205" y="499"/>
                    </a:lnTo>
                    <a:lnTo>
                      <a:pt x="191" y="495"/>
                    </a:lnTo>
                    <a:lnTo>
                      <a:pt x="176" y="492"/>
                    </a:lnTo>
                    <a:lnTo>
                      <a:pt x="160" y="488"/>
                    </a:lnTo>
                    <a:lnTo>
                      <a:pt x="143" y="482"/>
                    </a:lnTo>
                    <a:lnTo>
                      <a:pt x="124" y="478"/>
                    </a:lnTo>
                    <a:lnTo>
                      <a:pt x="124" y="374"/>
                    </a:lnTo>
                    <a:lnTo>
                      <a:pt x="83" y="365"/>
                    </a:lnTo>
                    <a:lnTo>
                      <a:pt x="75" y="388"/>
                    </a:lnTo>
                    <a:lnTo>
                      <a:pt x="63" y="412"/>
                    </a:lnTo>
                    <a:lnTo>
                      <a:pt x="51" y="435"/>
                    </a:lnTo>
                    <a:lnTo>
                      <a:pt x="38" y="458"/>
                    </a:lnTo>
                    <a:lnTo>
                      <a:pt x="25" y="480"/>
                    </a:lnTo>
                    <a:lnTo>
                      <a:pt x="14" y="500"/>
                    </a:lnTo>
                    <a:lnTo>
                      <a:pt x="5" y="519"/>
                    </a:lnTo>
                    <a:lnTo>
                      <a:pt x="0" y="535"/>
                    </a:lnTo>
                    <a:lnTo>
                      <a:pt x="0" y="553"/>
                    </a:lnTo>
                    <a:lnTo>
                      <a:pt x="2" y="557"/>
                    </a:lnTo>
                    <a:lnTo>
                      <a:pt x="5" y="562"/>
                    </a:lnTo>
                    <a:lnTo>
                      <a:pt x="9" y="565"/>
                    </a:lnTo>
                    <a:lnTo>
                      <a:pt x="15" y="569"/>
                    </a:lnTo>
                    <a:lnTo>
                      <a:pt x="22" y="571"/>
                    </a:lnTo>
                    <a:lnTo>
                      <a:pt x="31" y="572"/>
                    </a:lnTo>
                    <a:lnTo>
                      <a:pt x="42" y="573"/>
                    </a:lnTo>
                    <a:lnTo>
                      <a:pt x="53" y="573"/>
                    </a:lnTo>
                    <a:lnTo>
                      <a:pt x="164" y="600"/>
                    </a:lnTo>
                    <a:lnTo>
                      <a:pt x="150" y="638"/>
                    </a:lnTo>
                    <a:lnTo>
                      <a:pt x="136" y="667"/>
                    </a:lnTo>
                    <a:lnTo>
                      <a:pt x="121" y="671"/>
                    </a:lnTo>
                    <a:lnTo>
                      <a:pt x="121" y="686"/>
                    </a:lnTo>
                    <a:lnTo>
                      <a:pt x="271" y="724"/>
                    </a:lnTo>
                    <a:lnTo>
                      <a:pt x="298" y="724"/>
                    </a:lnTo>
                    <a:lnTo>
                      <a:pt x="495" y="697"/>
                    </a:lnTo>
                    <a:lnTo>
                      <a:pt x="590" y="714"/>
                    </a:lnTo>
                    <a:lnTo>
                      <a:pt x="598" y="730"/>
                    </a:lnTo>
                    <a:lnTo>
                      <a:pt x="598" y="740"/>
                    </a:lnTo>
                    <a:lnTo>
                      <a:pt x="599" y="747"/>
                    </a:lnTo>
                    <a:lnTo>
                      <a:pt x="600" y="751"/>
                    </a:lnTo>
                    <a:lnTo>
                      <a:pt x="603" y="752"/>
                    </a:lnTo>
                    <a:lnTo>
                      <a:pt x="607" y="751"/>
                    </a:lnTo>
                    <a:lnTo>
                      <a:pt x="614" y="749"/>
                    </a:lnTo>
                    <a:lnTo>
                      <a:pt x="623" y="748"/>
                    </a:lnTo>
                    <a:lnTo>
                      <a:pt x="636" y="747"/>
                    </a:lnTo>
                    <a:lnTo>
                      <a:pt x="799" y="691"/>
                    </a:lnTo>
                    <a:lnTo>
                      <a:pt x="879" y="671"/>
                    </a:lnTo>
                    <a:lnTo>
                      <a:pt x="856" y="518"/>
                    </a:lnTo>
                    <a:lnTo>
                      <a:pt x="1190" y="569"/>
                    </a:lnTo>
                    <a:lnTo>
                      <a:pt x="1233" y="586"/>
                    </a:lnTo>
                    <a:lnTo>
                      <a:pt x="1286" y="581"/>
                    </a:lnTo>
                    <a:lnTo>
                      <a:pt x="1505" y="543"/>
                    </a:lnTo>
                    <a:lnTo>
                      <a:pt x="1507" y="542"/>
                    </a:lnTo>
                    <a:lnTo>
                      <a:pt x="1507" y="90"/>
                    </a:lnTo>
                    <a:lnTo>
                      <a:pt x="1498" y="78"/>
                    </a:lnTo>
                    <a:lnTo>
                      <a:pt x="1423" y="86"/>
                    </a:lnTo>
                    <a:lnTo>
                      <a:pt x="1446" y="55"/>
                    </a:lnTo>
                    <a:lnTo>
                      <a:pt x="1497" y="51"/>
                    </a:lnTo>
                    <a:lnTo>
                      <a:pt x="1507" y="56"/>
                    </a:lnTo>
                    <a:close/>
                  </a:path>
                </a:pathLst>
              </a:custGeom>
              <a:solidFill>
                <a:srgbClr val="000F28"/>
              </a:solidFill>
              <a:ln w="9525">
                <a:noFill/>
                <a:round/>
                <a:headEnd/>
                <a:tailEnd/>
              </a:ln>
            </p:spPr>
            <p:txBody>
              <a:bodyPr/>
              <a:lstStyle/>
              <a:p>
                <a:endParaRPr lang="en-US"/>
              </a:p>
            </p:txBody>
          </p:sp>
          <p:sp>
            <p:nvSpPr>
              <p:cNvPr id="7205" name="Freeform 104"/>
              <p:cNvSpPr>
                <a:spLocks/>
              </p:cNvSpPr>
              <p:nvPr/>
            </p:nvSpPr>
            <p:spPr bwMode="auto">
              <a:xfrm>
                <a:off x="1635" y="1848"/>
                <a:ext cx="547" cy="122"/>
              </a:xfrm>
              <a:custGeom>
                <a:avLst/>
                <a:gdLst>
                  <a:gd name="T0" fmla="*/ 1 w 1092"/>
                  <a:gd name="T1" fmla="*/ 0 h 245"/>
                  <a:gd name="T2" fmla="*/ 0 w 1092"/>
                  <a:gd name="T3" fmla="*/ 0 h 245"/>
                  <a:gd name="T4" fmla="*/ 1 w 1092"/>
                  <a:gd name="T5" fmla="*/ 0 h 245"/>
                  <a:gd name="T6" fmla="*/ 1 w 1092"/>
                  <a:gd name="T7" fmla="*/ 0 h 245"/>
                  <a:gd name="T8" fmla="*/ 1 w 1092"/>
                  <a:gd name="T9" fmla="*/ 0 h 245"/>
                  <a:gd name="T10" fmla="*/ 1 w 1092"/>
                  <a:gd name="T11" fmla="*/ 0 h 245"/>
                  <a:gd name="T12" fmla="*/ 1 w 1092"/>
                  <a:gd name="T13" fmla="*/ 0 h 245"/>
                  <a:gd name="T14" fmla="*/ 1 w 1092"/>
                  <a:gd name="T15" fmla="*/ 0 h 245"/>
                  <a:gd name="T16" fmla="*/ 1 w 1092"/>
                  <a:gd name="T17" fmla="*/ 0 h 245"/>
                  <a:gd name="T18" fmla="*/ 1 w 1092"/>
                  <a:gd name="T19" fmla="*/ 0 h 245"/>
                  <a:gd name="T20" fmla="*/ 1 w 1092"/>
                  <a:gd name="T21" fmla="*/ 0 h 245"/>
                  <a:gd name="T22" fmla="*/ 1 w 1092"/>
                  <a:gd name="T23" fmla="*/ 0 h 245"/>
                  <a:gd name="T24" fmla="*/ 1 w 1092"/>
                  <a:gd name="T25" fmla="*/ 0 h 245"/>
                  <a:gd name="T26" fmla="*/ 1 w 1092"/>
                  <a:gd name="T27" fmla="*/ 0 h 245"/>
                  <a:gd name="T28" fmla="*/ 1 w 1092"/>
                  <a:gd name="T29" fmla="*/ 0 h 245"/>
                  <a:gd name="T30" fmla="*/ 1 w 1092"/>
                  <a:gd name="T31" fmla="*/ 0 h 245"/>
                  <a:gd name="T32" fmla="*/ 1 w 1092"/>
                  <a:gd name="T33" fmla="*/ 0 h 245"/>
                  <a:gd name="T34" fmla="*/ 1 w 1092"/>
                  <a:gd name="T35" fmla="*/ 0 h 245"/>
                  <a:gd name="T36" fmla="*/ 1 w 1092"/>
                  <a:gd name="T37" fmla="*/ 0 h 245"/>
                  <a:gd name="T38" fmla="*/ 1 w 1092"/>
                  <a:gd name="T39" fmla="*/ 0 h 245"/>
                  <a:gd name="T40" fmla="*/ 1 w 1092"/>
                  <a:gd name="T41" fmla="*/ 0 h 245"/>
                  <a:gd name="T42" fmla="*/ 1 w 1092"/>
                  <a:gd name="T43" fmla="*/ 0 h 245"/>
                  <a:gd name="T44" fmla="*/ 1 w 1092"/>
                  <a:gd name="T45" fmla="*/ 0 h 245"/>
                  <a:gd name="T46" fmla="*/ 1 w 1092"/>
                  <a:gd name="T47" fmla="*/ 0 h 245"/>
                  <a:gd name="T48" fmla="*/ 1 w 1092"/>
                  <a:gd name="T49" fmla="*/ 0 h 245"/>
                  <a:gd name="T50" fmla="*/ 1 w 1092"/>
                  <a:gd name="T51" fmla="*/ 0 h 245"/>
                  <a:gd name="T52" fmla="*/ 1 w 1092"/>
                  <a:gd name="T53" fmla="*/ 0 h 245"/>
                  <a:gd name="T54" fmla="*/ 1 w 1092"/>
                  <a:gd name="T55" fmla="*/ 0 h 245"/>
                  <a:gd name="T56" fmla="*/ 1 w 1092"/>
                  <a:gd name="T57" fmla="*/ 0 h 245"/>
                  <a:gd name="T58" fmla="*/ 1 w 1092"/>
                  <a:gd name="T59" fmla="*/ 0 h 245"/>
                  <a:gd name="T60" fmla="*/ 1 w 1092"/>
                  <a:gd name="T61" fmla="*/ 0 h 245"/>
                  <a:gd name="T62" fmla="*/ 1 w 1092"/>
                  <a:gd name="T63" fmla="*/ 0 h 245"/>
                  <a:gd name="T64" fmla="*/ 1 w 1092"/>
                  <a:gd name="T65" fmla="*/ 0 h 245"/>
                  <a:gd name="T66" fmla="*/ 1 w 1092"/>
                  <a:gd name="T67" fmla="*/ 0 h 245"/>
                  <a:gd name="T68" fmla="*/ 1 w 1092"/>
                  <a:gd name="T69" fmla="*/ 0 h 2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92"/>
                  <a:gd name="T106" fmla="*/ 0 h 245"/>
                  <a:gd name="T107" fmla="*/ 1092 w 1092"/>
                  <a:gd name="T108" fmla="*/ 245 h 2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92" h="245">
                    <a:moveTo>
                      <a:pt x="94" y="138"/>
                    </a:moveTo>
                    <a:lnTo>
                      <a:pt x="0" y="193"/>
                    </a:lnTo>
                    <a:lnTo>
                      <a:pt x="2" y="198"/>
                    </a:lnTo>
                    <a:lnTo>
                      <a:pt x="3" y="202"/>
                    </a:lnTo>
                    <a:lnTo>
                      <a:pt x="5" y="205"/>
                    </a:lnTo>
                    <a:lnTo>
                      <a:pt x="5" y="208"/>
                    </a:lnTo>
                    <a:lnTo>
                      <a:pt x="6" y="212"/>
                    </a:lnTo>
                    <a:lnTo>
                      <a:pt x="8" y="215"/>
                    </a:lnTo>
                    <a:lnTo>
                      <a:pt x="10" y="218"/>
                    </a:lnTo>
                    <a:lnTo>
                      <a:pt x="16" y="221"/>
                    </a:lnTo>
                    <a:lnTo>
                      <a:pt x="23" y="223"/>
                    </a:lnTo>
                    <a:lnTo>
                      <a:pt x="32" y="227"/>
                    </a:lnTo>
                    <a:lnTo>
                      <a:pt x="46" y="229"/>
                    </a:lnTo>
                    <a:lnTo>
                      <a:pt x="62" y="233"/>
                    </a:lnTo>
                    <a:lnTo>
                      <a:pt x="83" y="235"/>
                    </a:lnTo>
                    <a:lnTo>
                      <a:pt x="108" y="238"/>
                    </a:lnTo>
                    <a:lnTo>
                      <a:pt x="139" y="242"/>
                    </a:lnTo>
                    <a:lnTo>
                      <a:pt x="175" y="245"/>
                    </a:lnTo>
                    <a:lnTo>
                      <a:pt x="219" y="228"/>
                    </a:lnTo>
                    <a:lnTo>
                      <a:pt x="418" y="207"/>
                    </a:lnTo>
                    <a:lnTo>
                      <a:pt x="1092" y="65"/>
                    </a:lnTo>
                    <a:lnTo>
                      <a:pt x="1074" y="38"/>
                    </a:lnTo>
                    <a:lnTo>
                      <a:pt x="986" y="0"/>
                    </a:lnTo>
                    <a:lnTo>
                      <a:pt x="338" y="121"/>
                    </a:lnTo>
                    <a:lnTo>
                      <a:pt x="233" y="149"/>
                    </a:lnTo>
                    <a:lnTo>
                      <a:pt x="189" y="165"/>
                    </a:lnTo>
                    <a:lnTo>
                      <a:pt x="168" y="165"/>
                    </a:lnTo>
                    <a:lnTo>
                      <a:pt x="149" y="166"/>
                    </a:lnTo>
                    <a:lnTo>
                      <a:pt x="134" y="167"/>
                    </a:lnTo>
                    <a:lnTo>
                      <a:pt x="121" y="167"/>
                    </a:lnTo>
                    <a:lnTo>
                      <a:pt x="112" y="165"/>
                    </a:lnTo>
                    <a:lnTo>
                      <a:pt x="107" y="158"/>
                    </a:lnTo>
                    <a:lnTo>
                      <a:pt x="106" y="145"/>
                    </a:lnTo>
                    <a:lnTo>
                      <a:pt x="109" y="127"/>
                    </a:lnTo>
                    <a:lnTo>
                      <a:pt x="94" y="138"/>
                    </a:lnTo>
                    <a:close/>
                  </a:path>
                </a:pathLst>
              </a:custGeom>
              <a:solidFill>
                <a:srgbClr val="FF2830"/>
              </a:solidFill>
              <a:ln w="9525">
                <a:noFill/>
                <a:round/>
                <a:headEnd/>
                <a:tailEnd/>
              </a:ln>
            </p:spPr>
            <p:txBody>
              <a:bodyPr/>
              <a:lstStyle/>
              <a:p>
                <a:endParaRPr lang="en-US"/>
              </a:p>
            </p:txBody>
          </p:sp>
          <p:sp>
            <p:nvSpPr>
              <p:cNvPr id="7206" name="Freeform 105"/>
              <p:cNvSpPr>
                <a:spLocks/>
              </p:cNvSpPr>
              <p:nvPr/>
            </p:nvSpPr>
            <p:spPr bwMode="auto">
              <a:xfrm>
                <a:off x="1568" y="1983"/>
                <a:ext cx="246" cy="73"/>
              </a:xfrm>
              <a:custGeom>
                <a:avLst/>
                <a:gdLst>
                  <a:gd name="T0" fmla="*/ 0 w 491"/>
                  <a:gd name="T1" fmla="*/ 1 h 146"/>
                  <a:gd name="T2" fmla="*/ 1 w 491"/>
                  <a:gd name="T3" fmla="*/ 1 h 146"/>
                  <a:gd name="T4" fmla="*/ 1 w 491"/>
                  <a:gd name="T5" fmla="*/ 1 h 146"/>
                  <a:gd name="T6" fmla="*/ 1 w 491"/>
                  <a:gd name="T7" fmla="*/ 1 h 146"/>
                  <a:gd name="T8" fmla="*/ 1 w 491"/>
                  <a:gd name="T9" fmla="*/ 1 h 146"/>
                  <a:gd name="T10" fmla="*/ 1 w 491"/>
                  <a:gd name="T11" fmla="*/ 1 h 146"/>
                  <a:gd name="T12" fmla="*/ 1 w 491"/>
                  <a:gd name="T13" fmla="*/ 1 h 146"/>
                  <a:gd name="T14" fmla="*/ 1 w 491"/>
                  <a:gd name="T15" fmla="*/ 1 h 146"/>
                  <a:gd name="T16" fmla="*/ 1 w 491"/>
                  <a:gd name="T17" fmla="*/ 1 h 146"/>
                  <a:gd name="T18" fmla="*/ 1 w 491"/>
                  <a:gd name="T19" fmla="*/ 1 h 146"/>
                  <a:gd name="T20" fmla="*/ 1 w 491"/>
                  <a:gd name="T21" fmla="*/ 1 h 146"/>
                  <a:gd name="T22" fmla="*/ 1 w 491"/>
                  <a:gd name="T23" fmla="*/ 1 h 146"/>
                  <a:gd name="T24" fmla="*/ 1 w 491"/>
                  <a:gd name="T25" fmla="*/ 1 h 146"/>
                  <a:gd name="T26" fmla="*/ 1 w 491"/>
                  <a:gd name="T27" fmla="*/ 1 h 146"/>
                  <a:gd name="T28" fmla="*/ 1 w 491"/>
                  <a:gd name="T29" fmla="*/ 1 h 146"/>
                  <a:gd name="T30" fmla="*/ 1 w 491"/>
                  <a:gd name="T31" fmla="*/ 1 h 146"/>
                  <a:gd name="T32" fmla="*/ 1 w 491"/>
                  <a:gd name="T33" fmla="*/ 1 h 146"/>
                  <a:gd name="T34" fmla="*/ 1 w 491"/>
                  <a:gd name="T35" fmla="*/ 0 h 146"/>
                  <a:gd name="T36" fmla="*/ 1 w 491"/>
                  <a:gd name="T37" fmla="*/ 1 h 146"/>
                  <a:gd name="T38" fmla="*/ 1 w 491"/>
                  <a:gd name="T39" fmla="*/ 1 h 146"/>
                  <a:gd name="T40" fmla="*/ 1 w 491"/>
                  <a:gd name="T41" fmla="*/ 1 h 146"/>
                  <a:gd name="T42" fmla="*/ 1 w 491"/>
                  <a:gd name="T43" fmla="*/ 1 h 146"/>
                  <a:gd name="T44" fmla="*/ 1 w 491"/>
                  <a:gd name="T45" fmla="*/ 1 h 146"/>
                  <a:gd name="T46" fmla="*/ 1 w 491"/>
                  <a:gd name="T47" fmla="*/ 1 h 146"/>
                  <a:gd name="T48" fmla="*/ 1 w 491"/>
                  <a:gd name="T49" fmla="*/ 1 h 146"/>
                  <a:gd name="T50" fmla="*/ 1 w 491"/>
                  <a:gd name="T51" fmla="*/ 1 h 146"/>
                  <a:gd name="T52" fmla="*/ 1 w 491"/>
                  <a:gd name="T53" fmla="*/ 1 h 146"/>
                  <a:gd name="T54" fmla="*/ 1 w 491"/>
                  <a:gd name="T55" fmla="*/ 1 h 146"/>
                  <a:gd name="T56" fmla="*/ 0 w 491"/>
                  <a:gd name="T57" fmla="*/ 1 h 1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1"/>
                  <a:gd name="T88" fmla="*/ 0 h 146"/>
                  <a:gd name="T89" fmla="*/ 491 w 491"/>
                  <a:gd name="T90" fmla="*/ 146 h 1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1" h="146">
                    <a:moveTo>
                      <a:pt x="0" y="146"/>
                    </a:moveTo>
                    <a:lnTo>
                      <a:pt x="84" y="99"/>
                    </a:lnTo>
                    <a:lnTo>
                      <a:pt x="103" y="86"/>
                    </a:lnTo>
                    <a:lnTo>
                      <a:pt x="120" y="76"/>
                    </a:lnTo>
                    <a:lnTo>
                      <a:pt x="137" y="66"/>
                    </a:lnTo>
                    <a:lnTo>
                      <a:pt x="155" y="58"/>
                    </a:lnTo>
                    <a:lnTo>
                      <a:pt x="171" y="51"/>
                    </a:lnTo>
                    <a:lnTo>
                      <a:pt x="188" y="44"/>
                    </a:lnTo>
                    <a:lnTo>
                      <a:pt x="205" y="40"/>
                    </a:lnTo>
                    <a:lnTo>
                      <a:pt x="223" y="35"/>
                    </a:lnTo>
                    <a:lnTo>
                      <a:pt x="240" y="31"/>
                    </a:lnTo>
                    <a:lnTo>
                      <a:pt x="257" y="26"/>
                    </a:lnTo>
                    <a:lnTo>
                      <a:pt x="274" y="23"/>
                    </a:lnTo>
                    <a:lnTo>
                      <a:pt x="293" y="19"/>
                    </a:lnTo>
                    <a:lnTo>
                      <a:pt x="311" y="15"/>
                    </a:lnTo>
                    <a:lnTo>
                      <a:pt x="331" y="10"/>
                    </a:lnTo>
                    <a:lnTo>
                      <a:pt x="350" y="5"/>
                    </a:lnTo>
                    <a:lnTo>
                      <a:pt x="371" y="0"/>
                    </a:lnTo>
                    <a:lnTo>
                      <a:pt x="430" y="3"/>
                    </a:lnTo>
                    <a:lnTo>
                      <a:pt x="491" y="2"/>
                    </a:lnTo>
                    <a:lnTo>
                      <a:pt x="386" y="80"/>
                    </a:lnTo>
                    <a:lnTo>
                      <a:pt x="310" y="62"/>
                    </a:lnTo>
                    <a:lnTo>
                      <a:pt x="292" y="72"/>
                    </a:lnTo>
                    <a:lnTo>
                      <a:pt x="310" y="95"/>
                    </a:lnTo>
                    <a:lnTo>
                      <a:pt x="241" y="77"/>
                    </a:lnTo>
                    <a:lnTo>
                      <a:pt x="194" y="99"/>
                    </a:lnTo>
                    <a:lnTo>
                      <a:pt x="157" y="108"/>
                    </a:lnTo>
                    <a:lnTo>
                      <a:pt x="81" y="117"/>
                    </a:lnTo>
                    <a:lnTo>
                      <a:pt x="0" y="146"/>
                    </a:lnTo>
                    <a:close/>
                  </a:path>
                </a:pathLst>
              </a:custGeom>
              <a:solidFill>
                <a:srgbClr val="998449"/>
              </a:solidFill>
              <a:ln w="9525">
                <a:noFill/>
                <a:round/>
                <a:headEnd/>
                <a:tailEnd/>
              </a:ln>
            </p:spPr>
            <p:txBody>
              <a:bodyPr/>
              <a:lstStyle/>
              <a:p>
                <a:endParaRPr lang="en-US"/>
              </a:p>
            </p:txBody>
          </p:sp>
          <p:sp>
            <p:nvSpPr>
              <p:cNvPr id="7207" name="Freeform 106"/>
              <p:cNvSpPr>
                <a:spLocks/>
              </p:cNvSpPr>
              <p:nvPr/>
            </p:nvSpPr>
            <p:spPr bwMode="auto">
              <a:xfrm>
                <a:off x="1686" y="1786"/>
                <a:ext cx="372" cy="151"/>
              </a:xfrm>
              <a:custGeom>
                <a:avLst/>
                <a:gdLst>
                  <a:gd name="T0" fmla="*/ 0 w 745"/>
                  <a:gd name="T1" fmla="*/ 1 h 301"/>
                  <a:gd name="T2" fmla="*/ 0 w 745"/>
                  <a:gd name="T3" fmla="*/ 1 h 301"/>
                  <a:gd name="T4" fmla="*/ 0 w 745"/>
                  <a:gd name="T5" fmla="*/ 1 h 301"/>
                  <a:gd name="T6" fmla="*/ 0 w 745"/>
                  <a:gd name="T7" fmla="*/ 1 h 301"/>
                  <a:gd name="T8" fmla="*/ 0 w 745"/>
                  <a:gd name="T9" fmla="*/ 1 h 301"/>
                  <a:gd name="T10" fmla="*/ 0 w 745"/>
                  <a:gd name="T11" fmla="*/ 1 h 301"/>
                  <a:gd name="T12" fmla="*/ 0 w 745"/>
                  <a:gd name="T13" fmla="*/ 1 h 301"/>
                  <a:gd name="T14" fmla="*/ 0 w 745"/>
                  <a:gd name="T15" fmla="*/ 1 h 301"/>
                  <a:gd name="T16" fmla="*/ 0 w 745"/>
                  <a:gd name="T17" fmla="*/ 1 h 301"/>
                  <a:gd name="T18" fmla="*/ 0 w 745"/>
                  <a:gd name="T19" fmla="*/ 1 h 301"/>
                  <a:gd name="T20" fmla="*/ 0 w 745"/>
                  <a:gd name="T21" fmla="*/ 1 h 301"/>
                  <a:gd name="T22" fmla="*/ 0 w 745"/>
                  <a:gd name="T23" fmla="*/ 1 h 301"/>
                  <a:gd name="T24" fmla="*/ 0 w 745"/>
                  <a:gd name="T25" fmla="*/ 1 h 301"/>
                  <a:gd name="T26" fmla="*/ 0 w 745"/>
                  <a:gd name="T27" fmla="*/ 1 h 301"/>
                  <a:gd name="T28" fmla="*/ 0 w 745"/>
                  <a:gd name="T29" fmla="*/ 1 h 301"/>
                  <a:gd name="T30" fmla="*/ 0 w 745"/>
                  <a:gd name="T31" fmla="*/ 1 h 301"/>
                  <a:gd name="T32" fmla="*/ 0 w 745"/>
                  <a:gd name="T33" fmla="*/ 1 h 301"/>
                  <a:gd name="T34" fmla="*/ 0 w 745"/>
                  <a:gd name="T35" fmla="*/ 1 h 301"/>
                  <a:gd name="T36" fmla="*/ 0 w 745"/>
                  <a:gd name="T37" fmla="*/ 1 h 301"/>
                  <a:gd name="T38" fmla="*/ 0 w 745"/>
                  <a:gd name="T39" fmla="*/ 1 h 301"/>
                  <a:gd name="T40" fmla="*/ 0 w 745"/>
                  <a:gd name="T41" fmla="*/ 1 h 301"/>
                  <a:gd name="T42" fmla="*/ 0 w 745"/>
                  <a:gd name="T43" fmla="*/ 1 h 301"/>
                  <a:gd name="T44" fmla="*/ 0 w 745"/>
                  <a:gd name="T45" fmla="*/ 1 h 301"/>
                  <a:gd name="T46" fmla="*/ 0 w 745"/>
                  <a:gd name="T47" fmla="*/ 1 h 301"/>
                  <a:gd name="T48" fmla="*/ 0 w 745"/>
                  <a:gd name="T49" fmla="*/ 1 h 301"/>
                  <a:gd name="T50" fmla="*/ 0 w 745"/>
                  <a:gd name="T51" fmla="*/ 1 h 301"/>
                  <a:gd name="T52" fmla="*/ 0 w 745"/>
                  <a:gd name="T53" fmla="*/ 1 h 301"/>
                  <a:gd name="T54" fmla="*/ 0 w 745"/>
                  <a:gd name="T55" fmla="*/ 1 h 301"/>
                  <a:gd name="T56" fmla="*/ 0 w 745"/>
                  <a:gd name="T57" fmla="*/ 1 h 301"/>
                  <a:gd name="T58" fmla="*/ 0 w 745"/>
                  <a:gd name="T59" fmla="*/ 1 h 301"/>
                  <a:gd name="T60" fmla="*/ 0 w 745"/>
                  <a:gd name="T61" fmla="*/ 1 h 301"/>
                  <a:gd name="T62" fmla="*/ 0 w 745"/>
                  <a:gd name="T63" fmla="*/ 1 h 301"/>
                  <a:gd name="T64" fmla="*/ 0 w 745"/>
                  <a:gd name="T65" fmla="*/ 1 h 301"/>
                  <a:gd name="T66" fmla="*/ 0 w 745"/>
                  <a:gd name="T67" fmla="*/ 1 h 301"/>
                  <a:gd name="T68" fmla="*/ 0 w 745"/>
                  <a:gd name="T69" fmla="*/ 1 h 301"/>
                  <a:gd name="T70" fmla="*/ 0 w 745"/>
                  <a:gd name="T71" fmla="*/ 1 h 301"/>
                  <a:gd name="T72" fmla="*/ 0 w 745"/>
                  <a:gd name="T73" fmla="*/ 1 h 301"/>
                  <a:gd name="T74" fmla="*/ 0 w 745"/>
                  <a:gd name="T75" fmla="*/ 1 h 301"/>
                  <a:gd name="T76" fmla="*/ 0 w 745"/>
                  <a:gd name="T77" fmla="*/ 1 h 301"/>
                  <a:gd name="T78" fmla="*/ 0 w 745"/>
                  <a:gd name="T79" fmla="*/ 1 h 301"/>
                  <a:gd name="T80" fmla="*/ 0 w 745"/>
                  <a:gd name="T81" fmla="*/ 1 h 301"/>
                  <a:gd name="T82" fmla="*/ 0 w 745"/>
                  <a:gd name="T83" fmla="*/ 1 h 301"/>
                  <a:gd name="T84" fmla="*/ 0 w 745"/>
                  <a:gd name="T85" fmla="*/ 1 h 301"/>
                  <a:gd name="T86" fmla="*/ 0 w 745"/>
                  <a:gd name="T87" fmla="*/ 0 h 301"/>
                  <a:gd name="T88" fmla="*/ 0 w 745"/>
                  <a:gd name="T89" fmla="*/ 1 h 301"/>
                  <a:gd name="T90" fmla="*/ 0 w 745"/>
                  <a:gd name="T91" fmla="*/ 1 h 301"/>
                  <a:gd name="T92" fmla="*/ 0 w 745"/>
                  <a:gd name="T93" fmla="*/ 1 h 301"/>
                  <a:gd name="T94" fmla="*/ 0 w 745"/>
                  <a:gd name="T95" fmla="*/ 1 h 301"/>
                  <a:gd name="T96" fmla="*/ 0 w 745"/>
                  <a:gd name="T97" fmla="*/ 1 h 301"/>
                  <a:gd name="T98" fmla="*/ 0 w 745"/>
                  <a:gd name="T99" fmla="*/ 1 h 301"/>
                  <a:gd name="T100" fmla="*/ 0 w 745"/>
                  <a:gd name="T101" fmla="*/ 1 h 301"/>
                  <a:gd name="T102" fmla="*/ 0 w 745"/>
                  <a:gd name="T103" fmla="*/ 1 h 301"/>
                  <a:gd name="T104" fmla="*/ 0 w 745"/>
                  <a:gd name="T105" fmla="*/ 1 h 301"/>
                  <a:gd name="T106" fmla="*/ 0 w 745"/>
                  <a:gd name="T107" fmla="*/ 1 h 301"/>
                  <a:gd name="T108" fmla="*/ 0 w 745"/>
                  <a:gd name="T109" fmla="*/ 1 h 301"/>
                  <a:gd name="T110" fmla="*/ 0 w 745"/>
                  <a:gd name="T111" fmla="*/ 1 h 301"/>
                  <a:gd name="T112" fmla="*/ 0 w 745"/>
                  <a:gd name="T113" fmla="*/ 1 h 301"/>
                  <a:gd name="T114" fmla="*/ 0 w 745"/>
                  <a:gd name="T115" fmla="*/ 1 h 301"/>
                  <a:gd name="T116" fmla="*/ 0 w 745"/>
                  <a:gd name="T117" fmla="*/ 1 h 301"/>
                  <a:gd name="T118" fmla="*/ 0 w 745"/>
                  <a:gd name="T119" fmla="*/ 1 h 301"/>
                  <a:gd name="T120" fmla="*/ 0 w 745"/>
                  <a:gd name="T121" fmla="*/ 1 h 301"/>
                  <a:gd name="T122" fmla="*/ 0 w 745"/>
                  <a:gd name="T123" fmla="*/ 1 h 301"/>
                  <a:gd name="T124" fmla="*/ 0 w 745"/>
                  <a:gd name="T125" fmla="*/ 1 h 3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5"/>
                  <a:gd name="T190" fmla="*/ 0 h 301"/>
                  <a:gd name="T191" fmla="*/ 745 w 745"/>
                  <a:gd name="T192" fmla="*/ 301 h 30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5" h="301">
                    <a:moveTo>
                      <a:pt x="220" y="59"/>
                    </a:moveTo>
                    <a:lnTo>
                      <a:pt x="183" y="114"/>
                    </a:lnTo>
                    <a:lnTo>
                      <a:pt x="165" y="130"/>
                    </a:lnTo>
                    <a:lnTo>
                      <a:pt x="149" y="146"/>
                    </a:lnTo>
                    <a:lnTo>
                      <a:pt x="133" y="160"/>
                    </a:lnTo>
                    <a:lnTo>
                      <a:pt x="117" y="174"/>
                    </a:lnTo>
                    <a:lnTo>
                      <a:pt x="99" y="188"/>
                    </a:lnTo>
                    <a:lnTo>
                      <a:pt x="80" y="202"/>
                    </a:lnTo>
                    <a:lnTo>
                      <a:pt x="59" y="217"/>
                    </a:lnTo>
                    <a:lnTo>
                      <a:pt x="35" y="235"/>
                    </a:lnTo>
                    <a:lnTo>
                      <a:pt x="6" y="255"/>
                    </a:lnTo>
                    <a:lnTo>
                      <a:pt x="0" y="270"/>
                    </a:lnTo>
                    <a:lnTo>
                      <a:pt x="0" y="282"/>
                    </a:lnTo>
                    <a:lnTo>
                      <a:pt x="4" y="291"/>
                    </a:lnTo>
                    <a:lnTo>
                      <a:pt x="12" y="297"/>
                    </a:lnTo>
                    <a:lnTo>
                      <a:pt x="23" y="300"/>
                    </a:lnTo>
                    <a:lnTo>
                      <a:pt x="37" y="301"/>
                    </a:lnTo>
                    <a:lnTo>
                      <a:pt x="53" y="300"/>
                    </a:lnTo>
                    <a:lnTo>
                      <a:pt x="71" y="298"/>
                    </a:lnTo>
                    <a:lnTo>
                      <a:pt x="88" y="295"/>
                    </a:lnTo>
                    <a:lnTo>
                      <a:pt x="106" y="291"/>
                    </a:lnTo>
                    <a:lnTo>
                      <a:pt x="124" y="287"/>
                    </a:lnTo>
                    <a:lnTo>
                      <a:pt x="141" y="281"/>
                    </a:lnTo>
                    <a:lnTo>
                      <a:pt x="156" y="276"/>
                    </a:lnTo>
                    <a:lnTo>
                      <a:pt x="168" y="273"/>
                    </a:lnTo>
                    <a:lnTo>
                      <a:pt x="178" y="269"/>
                    </a:lnTo>
                    <a:lnTo>
                      <a:pt x="183" y="267"/>
                    </a:lnTo>
                    <a:lnTo>
                      <a:pt x="218" y="258"/>
                    </a:lnTo>
                    <a:lnTo>
                      <a:pt x="253" y="250"/>
                    </a:lnTo>
                    <a:lnTo>
                      <a:pt x="287" y="242"/>
                    </a:lnTo>
                    <a:lnTo>
                      <a:pt x="323" y="234"/>
                    </a:lnTo>
                    <a:lnTo>
                      <a:pt x="357" y="227"/>
                    </a:lnTo>
                    <a:lnTo>
                      <a:pt x="392" y="219"/>
                    </a:lnTo>
                    <a:lnTo>
                      <a:pt x="428" y="212"/>
                    </a:lnTo>
                    <a:lnTo>
                      <a:pt x="462" y="205"/>
                    </a:lnTo>
                    <a:lnTo>
                      <a:pt x="498" y="199"/>
                    </a:lnTo>
                    <a:lnTo>
                      <a:pt x="533" y="192"/>
                    </a:lnTo>
                    <a:lnTo>
                      <a:pt x="568" y="186"/>
                    </a:lnTo>
                    <a:lnTo>
                      <a:pt x="604" y="179"/>
                    </a:lnTo>
                    <a:lnTo>
                      <a:pt x="639" y="174"/>
                    </a:lnTo>
                    <a:lnTo>
                      <a:pt x="674" y="167"/>
                    </a:lnTo>
                    <a:lnTo>
                      <a:pt x="709" y="161"/>
                    </a:lnTo>
                    <a:lnTo>
                      <a:pt x="745" y="154"/>
                    </a:lnTo>
                    <a:lnTo>
                      <a:pt x="687" y="0"/>
                    </a:lnTo>
                    <a:lnTo>
                      <a:pt x="668" y="37"/>
                    </a:lnTo>
                    <a:lnTo>
                      <a:pt x="650" y="44"/>
                    </a:lnTo>
                    <a:lnTo>
                      <a:pt x="630" y="51"/>
                    </a:lnTo>
                    <a:lnTo>
                      <a:pt x="609" y="56"/>
                    </a:lnTo>
                    <a:lnTo>
                      <a:pt x="586" y="61"/>
                    </a:lnTo>
                    <a:lnTo>
                      <a:pt x="561" y="65"/>
                    </a:lnTo>
                    <a:lnTo>
                      <a:pt x="537" y="69"/>
                    </a:lnTo>
                    <a:lnTo>
                      <a:pt x="512" y="72"/>
                    </a:lnTo>
                    <a:lnTo>
                      <a:pt x="485" y="75"/>
                    </a:lnTo>
                    <a:lnTo>
                      <a:pt x="459" y="77"/>
                    </a:lnTo>
                    <a:lnTo>
                      <a:pt x="433" y="78"/>
                    </a:lnTo>
                    <a:lnTo>
                      <a:pt x="407" y="79"/>
                    </a:lnTo>
                    <a:lnTo>
                      <a:pt x="382" y="79"/>
                    </a:lnTo>
                    <a:lnTo>
                      <a:pt x="356" y="79"/>
                    </a:lnTo>
                    <a:lnTo>
                      <a:pt x="332" y="79"/>
                    </a:lnTo>
                    <a:lnTo>
                      <a:pt x="308" y="77"/>
                    </a:lnTo>
                    <a:lnTo>
                      <a:pt x="286" y="76"/>
                    </a:lnTo>
                    <a:lnTo>
                      <a:pt x="254" y="65"/>
                    </a:lnTo>
                    <a:lnTo>
                      <a:pt x="220" y="59"/>
                    </a:lnTo>
                    <a:close/>
                  </a:path>
                </a:pathLst>
              </a:custGeom>
              <a:solidFill>
                <a:srgbClr val="FFD370"/>
              </a:solidFill>
              <a:ln w="9525">
                <a:noFill/>
                <a:round/>
                <a:headEnd/>
                <a:tailEnd/>
              </a:ln>
            </p:spPr>
            <p:txBody>
              <a:bodyPr/>
              <a:lstStyle/>
              <a:p>
                <a:endParaRPr lang="en-US"/>
              </a:p>
            </p:txBody>
          </p:sp>
          <p:sp>
            <p:nvSpPr>
              <p:cNvPr id="7208" name="Freeform 107"/>
              <p:cNvSpPr>
                <a:spLocks/>
              </p:cNvSpPr>
              <p:nvPr/>
            </p:nvSpPr>
            <p:spPr bwMode="auto">
              <a:xfrm>
                <a:off x="1346" y="1922"/>
                <a:ext cx="175" cy="118"/>
              </a:xfrm>
              <a:custGeom>
                <a:avLst/>
                <a:gdLst>
                  <a:gd name="T0" fmla="*/ 1 w 350"/>
                  <a:gd name="T1" fmla="*/ 0 h 236"/>
                  <a:gd name="T2" fmla="*/ 1 w 350"/>
                  <a:gd name="T3" fmla="*/ 1 h 236"/>
                  <a:gd name="T4" fmla="*/ 0 w 350"/>
                  <a:gd name="T5" fmla="*/ 1 h 236"/>
                  <a:gd name="T6" fmla="*/ 1 w 350"/>
                  <a:gd name="T7" fmla="*/ 1 h 236"/>
                  <a:gd name="T8" fmla="*/ 1 w 350"/>
                  <a:gd name="T9" fmla="*/ 1 h 236"/>
                  <a:gd name="T10" fmla="*/ 1 w 350"/>
                  <a:gd name="T11" fmla="*/ 1 h 236"/>
                  <a:gd name="T12" fmla="*/ 1 w 350"/>
                  <a:gd name="T13" fmla="*/ 1 h 236"/>
                  <a:gd name="T14" fmla="*/ 1 w 350"/>
                  <a:gd name="T15" fmla="*/ 1 h 236"/>
                  <a:gd name="T16" fmla="*/ 1 w 350"/>
                  <a:gd name="T17" fmla="*/ 1 h 236"/>
                  <a:gd name="T18" fmla="*/ 1 w 350"/>
                  <a:gd name="T19" fmla="*/ 1 h 236"/>
                  <a:gd name="T20" fmla="*/ 1 w 350"/>
                  <a:gd name="T21" fmla="*/ 1 h 236"/>
                  <a:gd name="T22" fmla="*/ 1 w 350"/>
                  <a:gd name="T23" fmla="*/ 1 h 236"/>
                  <a:gd name="T24" fmla="*/ 1 w 350"/>
                  <a:gd name="T25" fmla="*/ 1 h 236"/>
                  <a:gd name="T26" fmla="*/ 1 w 350"/>
                  <a:gd name="T27" fmla="*/ 1 h 236"/>
                  <a:gd name="T28" fmla="*/ 1 w 350"/>
                  <a:gd name="T29" fmla="*/ 1 h 236"/>
                  <a:gd name="T30" fmla="*/ 1 w 350"/>
                  <a:gd name="T31" fmla="*/ 1 h 236"/>
                  <a:gd name="T32" fmla="*/ 1 w 350"/>
                  <a:gd name="T33" fmla="*/ 1 h 236"/>
                  <a:gd name="T34" fmla="*/ 1 w 350"/>
                  <a:gd name="T35" fmla="*/ 1 h 236"/>
                  <a:gd name="T36" fmla="*/ 1 w 350"/>
                  <a:gd name="T37" fmla="*/ 1 h 236"/>
                  <a:gd name="T38" fmla="*/ 1 w 350"/>
                  <a:gd name="T39" fmla="*/ 1 h 236"/>
                  <a:gd name="T40" fmla="*/ 1 w 350"/>
                  <a:gd name="T41" fmla="*/ 1 h 236"/>
                  <a:gd name="T42" fmla="*/ 1 w 350"/>
                  <a:gd name="T43" fmla="*/ 1 h 236"/>
                  <a:gd name="T44" fmla="*/ 1 w 350"/>
                  <a:gd name="T45" fmla="*/ 1 h 236"/>
                  <a:gd name="T46" fmla="*/ 1 w 350"/>
                  <a:gd name="T47" fmla="*/ 1 h 236"/>
                  <a:gd name="T48" fmla="*/ 1 w 350"/>
                  <a:gd name="T49" fmla="*/ 1 h 236"/>
                  <a:gd name="T50" fmla="*/ 1 w 350"/>
                  <a:gd name="T51" fmla="*/ 1 h 236"/>
                  <a:gd name="T52" fmla="*/ 1 w 350"/>
                  <a:gd name="T53" fmla="*/ 0 h 2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0"/>
                  <a:gd name="T82" fmla="*/ 0 h 236"/>
                  <a:gd name="T83" fmla="*/ 350 w 350"/>
                  <a:gd name="T84" fmla="*/ 236 h 2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0" h="236">
                    <a:moveTo>
                      <a:pt x="217" y="0"/>
                    </a:moveTo>
                    <a:lnTo>
                      <a:pt x="21" y="169"/>
                    </a:lnTo>
                    <a:lnTo>
                      <a:pt x="0" y="206"/>
                    </a:lnTo>
                    <a:lnTo>
                      <a:pt x="13" y="236"/>
                    </a:lnTo>
                    <a:lnTo>
                      <a:pt x="54" y="226"/>
                    </a:lnTo>
                    <a:lnTo>
                      <a:pt x="141" y="209"/>
                    </a:lnTo>
                    <a:lnTo>
                      <a:pt x="189" y="206"/>
                    </a:lnTo>
                    <a:lnTo>
                      <a:pt x="204" y="211"/>
                    </a:lnTo>
                    <a:lnTo>
                      <a:pt x="216" y="216"/>
                    </a:lnTo>
                    <a:lnTo>
                      <a:pt x="228" y="221"/>
                    </a:lnTo>
                    <a:lnTo>
                      <a:pt x="238" y="224"/>
                    </a:lnTo>
                    <a:lnTo>
                      <a:pt x="247" y="226"/>
                    </a:lnTo>
                    <a:lnTo>
                      <a:pt x="254" y="228"/>
                    </a:lnTo>
                    <a:lnTo>
                      <a:pt x="260" y="228"/>
                    </a:lnTo>
                    <a:lnTo>
                      <a:pt x="265" y="225"/>
                    </a:lnTo>
                    <a:lnTo>
                      <a:pt x="270" y="218"/>
                    </a:lnTo>
                    <a:lnTo>
                      <a:pt x="275" y="210"/>
                    </a:lnTo>
                    <a:lnTo>
                      <a:pt x="281" y="200"/>
                    </a:lnTo>
                    <a:lnTo>
                      <a:pt x="286" y="190"/>
                    </a:lnTo>
                    <a:lnTo>
                      <a:pt x="296" y="177"/>
                    </a:lnTo>
                    <a:lnTo>
                      <a:pt x="308" y="164"/>
                    </a:lnTo>
                    <a:lnTo>
                      <a:pt x="327" y="149"/>
                    </a:lnTo>
                    <a:lnTo>
                      <a:pt x="350" y="134"/>
                    </a:lnTo>
                    <a:lnTo>
                      <a:pt x="239" y="110"/>
                    </a:lnTo>
                    <a:lnTo>
                      <a:pt x="236" y="79"/>
                    </a:lnTo>
                    <a:lnTo>
                      <a:pt x="236" y="8"/>
                    </a:lnTo>
                    <a:lnTo>
                      <a:pt x="217" y="0"/>
                    </a:lnTo>
                    <a:close/>
                  </a:path>
                </a:pathLst>
              </a:custGeom>
              <a:solidFill>
                <a:srgbClr val="8E211E"/>
              </a:solidFill>
              <a:ln w="9525">
                <a:noFill/>
                <a:round/>
                <a:headEnd/>
                <a:tailEnd/>
              </a:ln>
            </p:spPr>
            <p:txBody>
              <a:bodyPr/>
              <a:lstStyle/>
              <a:p>
                <a:endParaRPr lang="en-US"/>
              </a:p>
            </p:txBody>
          </p:sp>
          <p:sp>
            <p:nvSpPr>
              <p:cNvPr id="7209" name="Freeform 108"/>
              <p:cNvSpPr>
                <a:spLocks/>
              </p:cNvSpPr>
              <p:nvPr/>
            </p:nvSpPr>
            <p:spPr bwMode="auto">
              <a:xfrm>
                <a:off x="1347" y="1915"/>
                <a:ext cx="114" cy="122"/>
              </a:xfrm>
              <a:custGeom>
                <a:avLst/>
                <a:gdLst>
                  <a:gd name="T0" fmla="*/ 1 w 227"/>
                  <a:gd name="T1" fmla="*/ 0 h 243"/>
                  <a:gd name="T2" fmla="*/ 1 w 227"/>
                  <a:gd name="T3" fmla="*/ 1 h 243"/>
                  <a:gd name="T4" fmla="*/ 1 w 227"/>
                  <a:gd name="T5" fmla="*/ 1 h 243"/>
                  <a:gd name="T6" fmla="*/ 1 w 227"/>
                  <a:gd name="T7" fmla="*/ 1 h 243"/>
                  <a:gd name="T8" fmla="*/ 1 w 227"/>
                  <a:gd name="T9" fmla="*/ 1 h 243"/>
                  <a:gd name="T10" fmla="*/ 1 w 227"/>
                  <a:gd name="T11" fmla="*/ 1 h 243"/>
                  <a:gd name="T12" fmla="*/ 1 w 227"/>
                  <a:gd name="T13" fmla="*/ 1 h 243"/>
                  <a:gd name="T14" fmla="*/ 1 w 227"/>
                  <a:gd name="T15" fmla="*/ 1 h 243"/>
                  <a:gd name="T16" fmla="*/ 1 w 227"/>
                  <a:gd name="T17" fmla="*/ 1 h 243"/>
                  <a:gd name="T18" fmla="*/ 1 w 227"/>
                  <a:gd name="T19" fmla="*/ 1 h 243"/>
                  <a:gd name="T20" fmla="*/ 0 w 227"/>
                  <a:gd name="T21" fmla="*/ 1 h 243"/>
                  <a:gd name="T22" fmla="*/ 1 w 227"/>
                  <a:gd name="T23" fmla="*/ 1 h 243"/>
                  <a:gd name="T24" fmla="*/ 1 w 227"/>
                  <a:gd name="T25" fmla="*/ 1 h 243"/>
                  <a:gd name="T26" fmla="*/ 1 w 227"/>
                  <a:gd name="T27" fmla="*/ 0 h 2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7"/>
                  <a:gd name="T43" fmla="*/ 0 h 243"/>
                  <a:gd name="T44" fmla="*/ 227 w 227"/>
                  <a:gd name="T45" fmla="*/ 243 h 2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7" h="243">
                    <a:moveTo>
                      <a:pt x="193" y="0"/>
                    </a:moveTo>
                    <a:lnTo>
                      <a:pt x="227" y="16"/>
                    </a:lnTo>
                    <a:lnTo>
                      <a:pt x="128" y="98"/>
                    </a:lnTo>
                    <a:lnTo>
                      <a:pt x="62" y="156"/>
                    </a:lnTo>
                    <a:lnTo>
                      <a:pt x="23" y="200"/>
                    </a:lnTo>
                    <a:lnTo>
                      <a:pt x="22" y="213"/>
                    </a:lnTo>
                    <a:lnTo>
                      <a:pt x="22" y="223"/>
                    </a:lnTo>
                    <a:lnTo>
                      <a:pt x="23" y="232"/>
                    </a:lnTo>
                    <a:lnTo>
                      <a:pt x="26" y="243"/>
                    </a:lnTo>
                    <a:lnTo>
                      <a:pt x="8" y="229"/>
                    </a:lnTo>
                    <a:lnTo>
                      <a:pt x="0" y="217"/>
                    </a:lnTo>
                    <a:lnTo>
                      <a:pt x="1" y="203"/>
                    </a:lnTo>
                    <a:lnTo>
                      <a:pt x="11" y="182"/>
                    </a:lnTo>
                    <a:lnTo>
                      <a:pt x="193" y="0"/>
                    </a:lnTo>
                    <a:close/>
                  </a:path>
                </a:pathLst>
              </a:custGeom>
              <a:solidFill>
                <a:srgbClr val="FF2D44"/>
              </a:solidFill>
              <a:ln w="9525">
                <a:noFill/>
                <a:round/>
                <a:headEnd/>
                <a:tailEnd/>
              </a:ln>
            </p:spPr>
            <p:txBody>
              <a:bodyPr/>
              <a:lstStyle/>
              <a:p>
                <a:endParaRPr lang="en-US"/>
              </a:p>
            </p:txBody>
          </p:sp>
          <p:sp>
            <p:nvSpPr>
              <p:cNvPr id="7210" name="Freeform 109"/>
              <p:cNvSpPr>
                <a:spLocks/>
              </p:cNvSpPr>
              <p:nvPr/>
            </p:nvSpPr>
            <p:spPr bwMode="auto">
              <a:xfrm>
                <a:off x="1424" y="2002"/>
                <a:ext cx="66" cy="35"/>
              </a:xfrm>
              <a:custGeom>
                <a:avLst/>
                <a:gdLst>
                  <a:gd name="T0" fmla="*/ 0 w 133"/>
                  <a:gd name="T1" fmla="*/ 0 h 69"/>
                  <a:gd name="T2" fmla="*/ 0 w 133"/>
                  <a:gd name="T3" fmla="*/ 1 h 69"/>
                  <a:gd name="T4" fmla="*/ 0 w 133"/>
                  <a:gd name="T5" fmla="*/ 1 h 69"/>
                  <a:gd name="T6" fmla="*/ 0 w 133"/>
                  <a:gd name="T7" fmla="*/ 1 h 69"/>
                  <a:gd name="T8" fmla="*/ 0 w 133"/>
                  <a:gd name="T9" fmla="*/ 1 h 69"/>
                  <a:gd name="T10" fmla="*/ 0 w 133"/>
                  <a:gd name="T11" fmla="*/ 1 h 69"/>
                  <a:gd name="T12" fmla="*/ 0 w 133"/>
                  <a:gd name="T13" fmla="*/ 1 h 69"/>
                  <a:gd name="T14" fmla="*/ 0 w 133"/>
                  <a:gd name="T15" fmla="*/ 1 h 69"/>
                  <a:gd name="T16" fmla="*/ 0 w 133"/>
                  <a:gd name="T17" fmla="*/ 1 h 69"/>
                  <a:gd name="T18" fmla="*/ 0 w 133"/>
                  <a:gd name="T19" fmla="*/ 1 h 69"/>
                  <a:gd name="T20" fmla="*/ 0 w 133"/>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3"/>
                  <a:gd name="T34" fmla="*/ 0 h 69"/>
                  <a:gd name="T35" fmla="*/ 133 w 133"/>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3" h="69">
                    <a:moveTo>
                      <a:pt x="15" y="0"/>
                    </a:moveTo>
                    <a:lnTo>
                      <a:pt x="133" y="26"/>
                    </a:lnTo>
                    <a:lnTo>
                      <a:pt x="127" y="38"/>
                    </a:lnTo>
                    <a:lnTo>
                      <a:pt x="122" y="47"/>
                    </a:lnTo>
                    <a:lnTo>
                      <a:pt x="118" y="57"/>
                    </a:lnTo>
                    <a:lnTo>
                      <a:pt x="113" y="69"/>
                    </a:lnTo>
                    <a:lnTo>
                      <a:pt x="1" y="46"/>
                    </a:lnTo>
                    <a:lnTo>
                      <a:pt x="0" y="34"/>
                    </a:lnTo>
                    <a:lnTo>
                      <a:pt x="4" y="23"/>
                    </a:lnTo>
                    <a:lnTo>
                      <a:pt x="8" y="11"/>
                    </a:lnTo>
                    <a:lnTo>
                      <a:pt x="15" y="0"/>
                    </a:lnTo>
                    <a:close/>
                  </a:path>
                </a:pathLst>
              </a:custGeom>
              <a:solidFill>
                <a:srgbClr val="FF2830"/>
              </a:solidFill>
              <a:ln w="9525">
                <a:noFill/>
                <a:round/>
                <a:headEnd/>
                <a:tailEnd/>
              </a:ln>
            </p:spPr>
            <p:txBody>
              <a:bodyPr/>
              <a:lstStyle/>
              <a:p>
                <a:endParaRPr lang="en-US"/>
              </a:p>
            </p:txBody>
          </p:sp>
          <p:sp>
            <p:nvSpPr>
              <p:cNvPr id="7211" name="Freeform 110"/>
              <p:cNvSpPr>
                <a:spLocks/>
              </p:cNvSpPr>
              <p:nvPr/>
            </p:nvSpPr>
            <p:spPr bwMode="auto">
              <a:xfrm>
                <a:off x="2037" y="1761"/>
                <a:ext cx="95" cy="100"/>
              </a:xfrm>
              <a:custGeom>
                <a:avLst/>
                <a:gdLst>
                  <a:gd name="T0" fmla="*/ 0 w 190"/>
                  <a:gd name="T1" fmla="*/ 0 h 201"/>
                  <a:gd name="T2" fmla="*/ 1 w 190"/>
                  <a:gd name="T3" fmla="*/ 0 h 201"/>
                  <a:gd name="T4" fmla="*/ 1 w 190"/>
                  <a:gd name="T5" fmla="*/ 0 h 201"/>
                  <a:gd name="T6" fmla="*/ 1 w 190"/>
                  <a:gd name="T7" fmla="*/ 0 h 201"/>
                  <a:gd name="T8" fmla="*/ 1 w 190"/>
                  <a:gd name="T9" fmla="*/ 0 h 201"/>
                  <a:gd name="T10" fmla="*/ 1 w 190"/>
                  <a:gd name="T11" fmla="*/ 0 h 201"/>
                  <a:gd name="T12" fmla="*/ 1 w 190"/>
                  <a:gd name="T13" fmla="*/ 0 h 201"/>
                  <a:gd name="T14" fmla="*/ 1 w 190"/>
                  <a:gd name="T15" fmla="*/ 0 h 201"/>
                  <a:gd name="T16" fmla="*/ 1 w 190"/>
                  <a:gd name="T17" fmla="*/ 0 h 201"/>
                  <a:gd name="T18" fmla="*/ 1 w 190"/>
                  <a:gd name="T19" fmla="*/ 0 h 201"/>
                  <a:gd name="T20" fmla="*/ 1 w 190"/>
                  <a:gd name="T21" fmla="*/ 0 h 201"/>
                  <a:gd name="T22" fmla="*/ 1 w 190"/>
                  <a:gd name="T23" fmla="*/ 0 h 201"/>
                  <a:gd name="T24" fmla="*/ 1 w 190"/>
                  <a:gd name="T25" fmla="*/ 0 h 201"/>
                  <a:gd name="T26" fmla="*/ 1 w 190"/>
                  <a:gd name="T27" fmla="*/ 0 h 201"/>
                  <a:gd name="T28" fmla="*/ 1 w 190"/>
                  <a:gd name="T29" fmla="*/ 0 h 201"/>
                  <a:gd name="T30" fmla="*/ 1 w 190"/>
                  <a:gd name="T31" fmla="*/ 0 h 201"/>
                  <a:gd name="T32" fmla="*/ 1 w 190"/>
                  <a:gd name="T33" fmla="*/ 0 h 201"/>
                  <a:gd name="T34" fmla="*/ 1 w 190"/>
                  <a:gd name="T35" fmla="*/ 0 h 201"/>
                  <a:gd name="T36" fmla="*/ 1 w 190"/>
                  <a:gd name="T37" fmla="*/ 0 h 201"/>
                  <a:gd name="T38" fmla="*/ 1 w 190"/>
                  <a:gd name="T39" fmla="*/ 0 h 201"/>
                  <a:gd name="T40" fmla="*/ 1 w 190"/>
                  <a:gd name="T41" fmla="*/ 0 h 201"/>
                  <a:gd name="T42" fmla="*/ 1 w 190"/>
                  <a:gd name="T43" fmla="*/ 0 h 201"/>
                  <a:gd name="T44" fmla="*/ 1 w 190"/>
                  <a:gd name="T45" fmla="*/ 0 h 201"/>
                  <a:gd name="T46" fmla="*/ 1 w 190"/>
                  <a:gd name="T47" fmla="*/ 0 h 201"/>
                  <a:gd name="T48" fmla="*/ 0 w 190"/>
                  <a:gd name="T49" fmla="*/ 0 h 2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0"/>
                  <a:gd name="T76" fmla="*/ 0 h 201"/>
                  <a:gd name="T77" fmla="*/ 190 w 190"/>
                  <a:gd name="T78" fmla="*/ 201 h 2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0" h="201">
                    <a:moveTo>
                      <a:pt x="0" y="49"/>
                    </a:moveTo>
                    <a:lnTo>
                      <a:pt x="27" y="120"/>
                    </a:lnTo>
                    <a:lnTo>
                      <a:pt x="43" y="121"/>
                    </a:lnTo>
                    <a:lnTo>
                      <a:pt x="56" y="125"/>
                    </a:lnTo>
                    <a:lnTo>
                      <a:pt x="66" y="130"/>
                    </a:lnTo>
                    <a:lnTo>
                      <a:pt x="73" y="137"/>
                    </a:lnTo>
                    <a:lnTo>
                      <a:pt x="75" y="146"/>
                    </a:lnTo>
                    <a:lnTo>
                      <a:pt x="75" y="158"/>
                    </a:lnTo>
                    <a:lnTo>
                      <a:pt x="70" y="172"/>
                    </a:lnTo>
                    <a:lnTo>
                      <a:pt x="63" y="187"/>
                    </a:lnTo>
                    <a:lnTo>
                      <a:pt x="63" y="201"/>
                    </a:lnTo>
                    <a:lnTo>
                      <a:pt x="190" y="184"/>
                    </a:lnTo>
                    <a:lnTo>
                      <a:pt x="166" y="152"/>
                    </a:lnTo>
                    <a:lnTo>
                      <a:pt x="127" y="14"/>
                    </a:lnTo>
                    <a:lnTo>
                      <a:pt x="111" y="2"/>
                    </a:lnTo>
                    <a:lnTo>
                      <a:pt x="74" y="0"/>
                    </a:lnTo>
                    <a:lnTo>
                      <a:pt x="42" y="2"/>
                    </a:lnTo>
                    <a:lnTo>
                      <a:pt x="39" y="15"/>
                    </a:lnTo>
                    <a:lnTo>
                      <a:pt x="37" y="24"/>
                    </a:lnTo>
                    <a:lnTo>
                      <a:pt x="33" y="29"/>
                    </a:lnTo>
                    <a:lnTo>
                      <a:pt x="30" y="32"/>
                    </a:lnTo>
                    <a:lnTo>
                      <a:pt x="24" y="35"/>
                    </a:lnTo>
                    <a:lnTo>
                      <a:pt x="18" y="37"/>
                    </a:lnTo>
                    <a:lnTo>
                      <a:pt x="10" y="42"/>
                    </a:lnTo>
                    <a:lnTo>
                      <a:pt x="0" y="49"/>
                    </a:lnTo>
                    <a:close/>
                  </a:path>
                </a:pathLst>
              </a:custGeom>
              <a:solidFill>
                <a:srgbClr val="FFD370"/>
              </a:solidFill>
              <a:ln w="9525">
                <a:noFill/>
                <a:round/>
                <a:headEnd/>
                <a:tailEnd/>
              </a:ln>
            </p:spPr>
            <p:txBody>
              <a:bodyPr/>
              <a:lstStyle/>
              <a:p>
                <a:endParaRPr lang="en-US"/>
              </a:p>
            </p:txBody>
          </p:sp>
          <p:sp>
            <p:nvSpPr>
              <p:cNvPr id="7212" name="Freeform 111"/>
              <p:cNvSpPr>
                <a:spLocks/>
              </p:cNvSpPr>
              <p:nvPr/>
            </p:nvSpPr>
            <p:spPr bwMode="auto">
              <a:xfrm>
                <a:off x="2024" y="1936"/>
                <a:ext cx="124" cy="72"/>
              </a:xfrm>
              <a:custGeom>
                <a:avLst/>
                <a:gdLst>
                  <a:gd name="T0" fmla="*/ 1 w 247"/>
                  <a:gd name="T1" fmla="*/ 1 h 143"/>
                  <a:gd name="T2" fmla="*/ 1 w 247"/>
                  <a:gd name="T3" fmla="*/ 1 h 143"/>
                  <a:gd name="T4" fmla="*/ 1 w 247"/>
                  <a:gd name="T5" fmla="*/ 1 h 143"/>
                  <a:gd name="T6" fmla="*/ 1 w 247"/>
                  <a:gd name="T7" fmla="*/ 1 h 143"/>
                  <a:gd name="T8" fmla="*/ 1 w 247"/>
                  <a:gd name="T9" fmla="*/ 1 h 143"/>
                  <a:gd name="T10" fmla="*/ 1 w 247"/>
                  <a:gd name="T11" fmla="*/ 1 h 143"/>
                  <a:gd name="T12" fmla="*/ 1 w 247"/>
                  <a:gd name="T13" fmla="*/ 1 h 143"/>
                  <a:gd name="T14" fmla="*/ 1 w 247"/>
                  <a:gd name="T15" fmla="*/ 1 h 143"/>
                  <a:gd name="T16" fmla="*/ 1 w 247"/>
                  <a:gd name="T17" fmla="*/ 1 h 143"/>
                  <a:gd name="T18" fmla="*/ 1 w 247"/>
                  <a:gd name="T19" fmla="*/ 1 h 143"/>
                  <a:gd name="T20" fmla="*/ 1 w 247"/>
                  <a:gd name="T21" fmla="*/ 1 h 143"/>
                  <a:gd name="T22" fmla="*/ 1 w 247"/>
                  <a:gd name="T23" fmla="*/ 1 h 143"/>
                  <a:gd name="T24" fmla="*/ 1 w 247"/>
                  <a:gd name="T25" fmla="*/ 1 h 143"/>
                  <a:gd name="T26" fmla="*/ 1 w 247"/>
                  <a:gd name="T27" fmla="*/ 1 h 143"/>
                  <a:gd name="T28" fmla="*/ 1 w 247"/>
                  <a:gd name="T29" fmla="*/ 1 h 143"/>
                  <a:gd name="T30" fmla="*/ 1 w 247"/>
                  <a:gd name="T31" fmla="*/ 1 h 143"/>
                  <a:gd name="T32" fmla="*/ 1 w 247"/>
                  <a:gd name="T33" fmla="*/ 1 h 143"/>
                  <a:gd name="T34" fmla="*/ 1 w 247"/>
                  <a:gd name="T35" fmla="*/ 0 h 143"/>
                  <a:gd name="T36" fmla="*/ 1 w 247"/>
                  <a:gd name="T37" fmla="*/ 1 h 143"/>
                  <a:gd name="T38" fmla="*/ 1 w 247"/>
                  <a:gd name="T39" fmla="*/ 1 h 143"/>
                  <a:gd name="T40" fmla="*/ 1 w 247"/>
                  <a:gd name="T41" fmla="*/ 1 h 143"/>
                  <a:gd name="T42" fmla="*/ 1 w 247"/>
                  <a:gd name="T43" fmla="*/ 1 h 143"/>
                  <a:gd name="T44" fmla="*/ 1 w 247"/>
                  <a:gd name="T45" fmla="*/ 1 h 143"/>
                  <a:gd name="T46" fmla="*/ 1 w 247"/>
                  <a:gd name="T47" fmla="*/ 1 h 143"/>
                  <a:gd name="T48" fmla="*/ 1 w 247"/>
                  <a:gd name="T49" fmla="*/ 1 h 143"/>
                  <a:gd name="T50" fmla="*/ 1 w 247"/>
                  <a:gd name="T51" fmla="*/ 1 h 143"/>
                  <a:gd name="T52" fmla="*/ 1 w 247"/>
                  <a:gd name="T53" fmla="*/ 1 h 143"/>
                  <a:gd name="T54" fmla="*/ 1 w 247"/>
                  <a:gd name="T55" fmla="*/ 1 h 143"/>
                  <a:gd name="T56" fmla="*/ 1 w 247"/>
                  <a:gd name="T57" fmla="*/ 1 h 143"/>
                  <a:gd name="T58" fmla="*/ 1 w 247"/>
                  <a:gd name="T59" fmla="*/ 1 h 143"/>
                  <a:gd name="T60" fmla="*/ 1 w 247"/>
                  <a:gd name="T61" fmla="*/ 1 h 143"/>
                  <a:gd name="T62" fmla="*/ 1 w 247"/>
                  <a:gd name="T63" fmla="*/ 1 h 143"/>
                  <a:gd name="T64" fmla="*/ 1 w 247"/>
                  <a:gd name="T65" fmla="*/ 1 h 143"/>
                  <a:gd name="T66" fmla="*/ 1 w 247"/>
                  <a:gd name="T67" fmla="*/ 1 h 143"/>
                  <a:gd name="T68" fmla="*/ 1 w 247"/>
                  <a:gd name="T69" fmla="*/ 1 h 143"/>
                  <a:gd name="T70" fmla="*/ 1 w 247"/>
                  <a:gd name="T71" fmla="*/ 1 h 143"/>
                  <a:gd name="T72" fmla="*/ 0 w 247"/>
                  <a:gd name="T73" fmla="*/ 1 h 143"/>
                  <a:gd name="T74" fmla="*/ 1 w 247"/>
                  <a:gd name="T75" fmla="*/ 1 h 143"/>
                  <a:gd name="T76" fmla="*/ 1 w 247"/>
                  <a:gd name="T77" fmla="*/ 1 h 143"/>
                  <a:gd name="T78" fmla="*/ 1 w 247"/>
                  <a:gd name="T79" fmla="*/ 1 h 143"/>
                  <a:gd name="T80" fmla="*/ 1 w 247"/>
                  <a:gd name="T81" fmla="*/ 1 h 143"/>
                  <a:gd name="T82" fmla="*/ 1 w 247"/>
                  <a:gd name="T83" fmla="*/ 1 h 143"/>
                  <a:gd name="T84" fmla="*/ 1 w 247"/>
                  <a:gd name="T85" fmla="*/ 1 h 143"/>
                  <a:gd name="T86" fmla="*/ 1 w 247"/>
                  <a:gd name="T87" fmla="*/ 1 h 143"/>
                  <a:gd name="T88" fmla="*/ 1 w 247"/>
                  <a:gd name="T89" fmla="*/ 1 h 143"/>
                  <a:gd name="T90" fmla="*/ 1 w 247"/>
                  <a:gd name="T91" fmla="*/ 1 h 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7"/>
                  <a:gd name="T139" fmla="*/ 0 h 143"/>
                  <a:gd name="T140" fmla="*/ 247 w 247"/>
                  <a:gd name="T141" fmla="*/ 143 h 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7" h="143">
                    <a:moveTo>
                      <a:pt x="12" y="35"/>
                    </a:moveTo>
                    <a:lnTo>
                      <a:pt x="20" y="34"/>
                    </a:lnTo>
                    <a:lnTo>
                      <a:pt x="31" y="31"/>
                    </a:lnTo>
                    <a:lnTo>
                      <a:pt x="42" y="30"/>
                    </a:lnTo>
                    <a:lnTo>
                      <a:pt x="55" y="28"/>
                    </a:lnTo>
                    <a:lnTo>
                      <a:pt x="68" y="26"/>
                    </a:lnTo>
                    <a:lnTo>
                      <a:pt x="82" y="23"/>
                    </a:lnTo>
                    <a:lnTo>
                      <a:pt x="96" y="21"/>
                    </a:lnTo>
                    <a:lnTo>
                      <a:pt x="111" y="19"/>
                    </a:lnTo>
                    <a:lnTo>
                      <a:pt x="126" y="16"/>
                    </a:lnTo>
                    <a:lnTo>
                      <a:pt x="142" y="13"/>
                    </a:lnTo>
                    <a:lnTo>
                      <a:pt x="156" y="12"/>
                    </a:lnTo>
                    <a:lnTo>
                      <a:pt x="171" y="10"/>
                    </a:lnTo>
                    <a:lnTo>
                      <a:pt x="185" y="7"/>
                    </a:lnTo>
                    <a:lnTo>
                      <a:pt x="198" y="5"/>
                    </a:lnTo>
                    <a:lnTo>
                      <a:pt x="210" y="4"/>
                    </a:lnTo>
                    <a:lnTo>
                      <a:pt x="221" y="3"/>
                    </a:lnTo>
                    <a:lnTo>
                      <a:pt x="247" y="0"/>
                    </a:lnTo>
                    <a:lnTo>
                      <a:pt x="247" y="36"/>
                    </a:lnTo>
                    <a:lnTo>
                      <a:pt x="247" y="89"/>
                    </a:lnTo>
                    <a:lnTo>
                      <a:pt x="232" y="95"/>
                    </a:lnTo>
                    <a:lnTo>
                      <a:pt x="218" y="99"/>
                    </a:lnTo>
                    <a:lnTo>
                      <a:pt x="203" y="104"/>
                    </a:lnTo>
                    <a:lnTo>
                      <a:pt x="190" y="107"/>
                    </a:lnTo>
                    <a:lnTo>
                      <a:pt x="176" y="111"/>
                    </a:lnTo>
                    <a:lnTo>
                      <a:pt x="161" y="113"/>
                    </a:lnTo>
                    <a:lnTo>
                      <a:pt x="147" y="117"/>
                    </a:lnTo>
                    <a:lnTo>
                      <a:pt x="132" y="119"/>
                    </a:lnTo>
                    <a:lnTo>
                      <a:pt x="117" y="121"/>
                    </a:lnTo>
                    <a:lnTo>
                      <a:pt x="102" y="124"/>
                    </a:lnTo>
                    <a:lnTo>
                      <a:pt x="87" y="126"/>
                    </a:lnTo>
                    <a:lnTo>
                      <a:pt x="71" y="129"/>
                    </a:lnTo>
                    <a:lnTo>
                      <a:pt x="55" y="132"/>
                    </a:lnTo>
                    <a:lnTo>
                      <a:pt x="38" y="135"/>
                    </a:lnTo>
                    <a:lnTo>
                      <a:pt x="20" y="138"/>
                    </a:lnTo>
                    <a:lnTo>
                      <a:pt x="2" y="143"/>
                    </a:lnTo>
                    <a:lnTo>
                      <a:pt x="0" y="124"/>
                    </a:lnTo>
                    <a:lnTo>
                      <a:pt x="26" y="129"/>
                    </a:lnTo>
                    <a:lnTo>
                      <a:pt x="40" y="118"/>
                    </a:lnTo>
                    <a:lnTo>
                      <a:pt x="50" y="105"/>
                    </a:lnTo>
                    <a:lnTo>
                      <a:pt x="56" y="92"/>
                    </a:lnTo>
                    <a:lnTo>
                      <a:pt x="57" y="80"/>
                    </a:lnTo>
                    <a:lnTo>
                      <a:pt x="54" y="68"/>
                    </a:lnTo>
                    <a:lnTo>
                      <a:pt x="44" y="56"/>
                    </a:lnTo>
                    <a:lnTo>
                      <a:pt x="31" y="45"/>
                    </a:lnTo>
                    <a:lnTo>
                      <a:pt x="12" y="35"/>
                    </a:lnTo>
                    <a:close/>
                  </a:path>
                </a:pathLst>
              </a:custGeom>
              <a:solidFill>
                <a:srgbClr val="D3821E"/>
              </a:solidFill>
              <a:ln w="9525">
                <a:noFill/>
                <a:round/>
                <a:headEnd/>
                <a:tailEnd/>
              </a:ln>
            </p:spPr>
            <p:txBody>
              <a:bodyPr/>
              <a:lstStyle/>
              <a:p>
                <a:endParaRPr lang="en-US"/>
              </a:p>
            </p:txBody>
          </p:sp>
          <p:sp>
            <p:nvSpPr>
              <p:cNvPr id="7213" name="Freeform 112"/>
              <p:cNvSpPr>
                <a:spLocks/>
              </p:cNvSpPr>
              <p:nvPr/>
            </p:nvSpPr>
            <p:spPr bwMode="auto">
              <a:xfrm>
                <a:off x="2021" y="1967"/>
                <a:ext cx="276" cy="62"/>
              </a:xfrm>
              <a:custGeom>
                <a:avLst/>
                <a:gdLst>
                  <a:gd name="T0" fmla="*/ 1 w 552"/>
                  <a:gd name="T1" fmla="*/ 1 h 123"/>
                  <a:gd name="T2" fmla="*/ 1 w 552"/>
                  <a:gd name="T3" fmla="*/ 1 h 123"/>
                  <a:gd name="T4" fmla="*/ 1 w 552"/>
                  <a:gd name="T5" fmla="*/ 1 h 123"/>
                  <a:gd name="T6" fmla="*/ 1 w 552"/>
                  <a:gd name="T7" fmla="*/ 1 h 123"/>
                  <a:gd name="T8" fmla="*/ 1 w 552"/>
                  <a:gd name="T9" fmla="*/ 1 h 123"/>
                  <a:gd name="T10" fmla="*/ 1 w 552"/>
                  <a:gd name="T11" fmla="*/ 1 h 123"/>
                  <a:gd name="T12" fmla="*/ 1 w 552"/>
                  <a:gd name="T13" fmla="*/ 1 h 123"/>
                  <a:gd name="T14" fmla="*/ 1 w 552"/>
                  <a:gd name="T15" fmla="*/ 1 h 123"/>
                  <a:gd name="T16" fmla="*/ 1 w 552"/>
                  <a:gd name="T17" fmla="*/ 1 h 123"/>
                  <a:gd name="T18" fmla="*/ 1 w 552"/>
                  <a:gd name="T19" fmla="*/ 1 h 123"/>
                  <a:gd name="T20" fmla="*/ 1 w 552"/>
                  <a:gd name="T21" fmla="*/ 1 h 123"/>
                  <a:gd name="T22" fmla="*/ 1 w 552"/>
                  <a:gd name="T23" fmla="*/ 1 h 123"/>
                  <a:gd name="T24" fmla="*/ 1 w 552"/>
                  <a:gd name="T25" fmla="*/ 1 h 123"/>
                  <a:gd name="T26" fmla="*/ 1 w 552"/>
                  <a:gd name="T27" fmla="*/ 1 h 123"/>
                  <a:gd name="T28" fmla="*/ 1 w 552"/>
                  <a:gd name="T29" fmla="*/ 1 h 123"/>
                  <a:gd name="T30" fmla="*/ 1 w 552"/>
                  <a:gd name="T31" fmla="*/ 1 h 123"/>
                  <a:gd name="T32" fmla="*/ 1 w 552"/>
                  <a:gd name="T33" fmla="*/ 1 h 123"/>
                  <a:gd name="T34" fmla="*/ 1 w 552"/>
                  <a:gd name="T35" fmla="*/ 1 h 123"/>
                  <a:gd name="T36" fmla="*/ 1 w 552"/>
                  <a:gd name="T37" fmla="*/ 0 h 123"/>
                  <a:gd name="T38" fmla="*/ 1 w 552"/>
                  <a:gd name="T39" fmla="*/ 1 h 123"/>
                  <a:gd name="T40" fmla="*/ 1 w 552"/>
                  <a:gd name="T41" fmla="*/ 1 h 123"/>
                  <a:gd name="T42" fmla="*/ 1 w 552"/>
                  <a:gd name="T43" fmla="*/ 1 h 123"/>
                  <a:gd name="T44" fmla="*/ 1 w 552"/>
                  <a:gd name="T45" fmla="*/ 1 h 123"/>
                  <a:gd name="T46" fmla="*/ 1 w 552"/>
                  <a:gd name="T47" fmla="*/ 1 h 123"/>
                  <a:gd name="T48" fmla="*/ 1 w 552"/>
                  <a:gd name="T49" fmla="*/ 1 h 123"/>
                  <a:gd name="T50" fmla="*/ 1 w 552"/>
                  <a:gd name="T51" fmla="*/ 1 h 123"/>
                  <a:gd name="T52" fmla="*/ 1 w 552"/>
                  <a:gd name="T53" fmla="*/ 1 h 123"/>
                  <a:gd name="T54" fmla="*/ 1 w 552"/>
                  <a:gd name="T55" fmla="*/ 1 h 123"/>
                  <a:gd name="T56" fmla="*/ 1 w 552"/>
                  <a:gd name="T57" fmla="*/ 1 h 123"/>
                  <a:gd name="T58" fmla="*/ 1 w 552"/>
                  <a:gd name="T59" fmla="*/ 1 h 123"/>
                  <a:gd name="T60" fmla="*/ 1 w 552"/>
                  <a:gd name="T61" fmla="*/ 1 h 123"/>
                  <a:gd name="T62" fmla="*/ 1 w 552"/>
                  <a:gd name="T63" fmla="*/ 1 h 123"/>
                  <a:gd name="T64" fmla="*/ 1 w 552"/>
                  <a:gd name="T65" fmla="*/ 1 h 123"/>
                  <a:gd name="T66" fmla="*/ 1 w 552"/>
                  <a:gd name="T67" fmla="*/ 1 h 123"/>
                  <a:gd name="T68" fmla="*/ 1 w 552"/>
                  <a:gd name="T69" fmla="*/ 1 h 123"/>
                  <a:gd name="T70" fmla="*/ 1 w 552"/>
                  <a:gd name="T71" fmla="*/ 1 h 123"/>
                  <a:gd name="T72" fmla="*/ 0 w 552"/>
                  <a:gd name="T73" fmla="*/ 1 h 123"/>
                  <a:gd name="T74" fmla="*/ 0 w 552"/>
                  <a:gd name="T75" fmla="*/ 1 h 123"/>
                  <a:gd name="T76" fmla="*/ 1 w 552"/>
                  <a:gd name="T77" fmla="*/ 1 h 12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52"/>
                  <a:gd name="T118" fmla="*/ 0 h 123"/>
                  <a:gd name="T119" fmla="*/ 552 w 552"/>
                  <a:gd name="T120" fmla="*/ 123 h 12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52" h="123">
                    <a:moveTo>
                      <a:pt x="14" y="85"/>
                    </a:moveTo>
                    <a:lnTo>
                      <a:pt x="35" y="81"/>
                    </a:lnTo>
                    <a:lnTo>
                      <a:pt x="56" y="78"/>
                    </a:lnTo>
                    <a:lnTo>
                      <a:pt x="78" y="73"/>
                    </a:lnTo>
                    <a:lnTo>
                      <a:pt x="100" y="70"/>
                    </a:lnTo>
                    <a:lnTo>
                      <a:pt x="121" y="65"/>
                    </a:lnTo>
                    <a:lnTo>
                      <a:pt x="143" y="62"/>
                    </a:lnTo>
                    <a:lnTo>
                      <a:pt x="163" y="57"/>
                    </a:lnTo>
                    <a:lnTo>
                      <a:pt x="185" y="52"/>
                    </a:lnTo>
                    <a:lnTo>
                      <a:pt x="207" y="48"/>
                    </a:lnTo>
                    <a:lnTo>
                      <a:pt x="228" y="44"/>
                    </a:lnTo>
                    <a:lnTo>
                      <a:pt x="250" y="40"/>
                    </a:lnTo>
                    <a:lnTo>
                      <a:pt x="271" y="36"/>
                    </a:lnTo>
                    <a:lnTo>
                      <a:pt x="292" y="32"/>
                    </a:lnTo>
                    <a:lnTo>
                      <a:pt x="314" y="28"/>
                    </a:lnTo>
                    <a:lnTo>
                      <a:pt x="335" y="25"/>
                    </a:lnTo>
                    <a:lnTo>
                      <a:pt x="357" y="21"/>
                    </a:lnTo>
                    <a:lnTo>
                      <a:pt x="410" y="13"/>
                    </a:lnTo>
                    <a:lnTo>
                      <a:pt x="552" y="0"/>
                    </a:lnTo>
                    <a:lnTo>
                      <a:pt x="496" y="18"/>
                    </a:lnTo>
                    <a:lnTo>
                      <a:pt x="420" y="42"/>
                    </a:lnTo>
                    <a:lnTo>
                      <a:pt x="394" y="48"/>
                    </a:lnTo>
                    <a:lnTo>
                      <a:pt x="368" y="54"/>
                    </a:lnTo>
                    <a:lnTo>
                      <a:pt x="342" y="58"/>
                    </a:lnTo>
                    <a:lnTo>
                      <a:pt x="315" y="64"/>
                    </a:lnTo>
                    <a:lnTo>
                      <a:pt x="289" y="69"/>
                    </a:lnTo>
                    <a:lnTo>
                      <a:pt x="264" y="74"/>
                    </a:lnTo>
                    <a:lnTo>
                      <a:pt x="237" y="79"/>
                    </a:lnTo>
                    <a:lnTo>
                      <a:pt x="211" y="84"/>
                    </a:lnTo>
                    <a:lnTo>
                      <a:pt x="184" y="89"/>
                    </a:lnTo>
                    <a:lnTo>
                      <a:pt x="158" y="94"/>
                    </a:lnTo>
                    <a:lnTo>
                      <a:pt x="131" y="99"/>
                    </a:lnTo>
                    <a:lnTo>
                      <a:pt x="105" y="103"/>
                    </a:lnTo>
                    <a:lnTo>
                      <a:pt x="79" y="109"/>
                    </a:lnTo>
                    <a:lnTo>
                      <a:pt x="53" y="113"/>
                    </a:lnTo>
                    <a:lnTo>
                      <a:pt x="26" y="118"/>
                    </a:lnTo>
                    <a:lnTo>
                      <a:pt x="0" y="123"/>
                    </a:lnTo>
                    <a:lnTo>
                      <a:pt x="0" y="99"/>
                    </a:lnTo>
                    <a:lnTo>
                      <a:pt x="14" y="85"/>
                    </a:lnTo>
                    <a:close/>
                  </a:path>
                </a:pathLst>
              </a:custGeom>
              <a:solidFill>
                <a:srgbClr val="FFD370"/>
              </a:solidFill>
              <a:ln w="9525">
                <a:noFill/>
                <a:round/>
                <a:headEnd/>
                <a:tailEnd/>
              </a:ln>
            </p:spPr>
            <p:txBody>
              <a:bodyPr/>
              <a:lstStyle/>
              <a:p>
                <a:endParaRPr lang="en-US"/>
              </a:p>
            </p:txBody>
          </p:sp>
          <p:sp>
            <p:nvSpPr>
              <p:cNvPr id="7214" name="Freeform 113"/>
              <p:cNvSpPr>
                <a:spLocks/>
              </p:cNvSpPr>
              <p:nvPr/>
            </p:nvSpPr>
            <p:spPr bwMode="auto">
              <a:xfrm>
                <a:off x="2140" y="1689"/>
                <a:ext cx="65" cy="36"/>
              </a:xfrm>
              <a:custGeom>
                <a:avLst/>
                <a:gdLst>
                  <a:gd name="T0" fmla="*/ 1 w 130"/>
                  <a:gd name="T1" fmla="*/ 0 h 73"/>
                  <a:gd name="T2" fmla="*/ 1 w 130"/>
                  <a:gd name="T3" fmla="*/ 0 h 73"/>
                  <a:gd name="T4" fmla="*/ 1 w 130"/>
                  <a:gd name="T5" fmla="*/ 0 h 73"/>
                  <a:gd name="T6" fmla="*/ 1 w 130"/>
                  <a:gd name="T7" fmla="*/ 0 h 73"/>
                  <a:gd name="T8" fmla="*/ 1 w 130"/>
                  <a:gd name="T9" fmla="*/ 0 h 73"/>
                  <a:gd name="T10" fmla="*/ 0 w 130"/>
                  <a:gd name="T11" fmla="*/ 0 h 73"/>
                  <a:gd name="T12" fmla="*/ 0 w 130"/>
                  <a:gd name="T13" fmla="*/ 0 h 73"/>
                  <a:gd name="T14" fmla="*/ 1 w 130"/>
                  <a:gd name="T15" fmla="*/ 0 h 73"/>
                  <a:gd name="T16" fmla="*/ 1 w 130"/>
                  <a:gd name="T17" fmla="*/ 0 h 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
                  <a:gd name="T28" fmla="*/ 0 h 73"/>
                  <a:gd name="T29" fmla="*/ 130 w 130"/>
                  <a:gd name="T30" fmla="*/ 73 h 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 h="73">
                    <a:moveTo>
                      <a:pt x="121" y="0"/>
                    </a:moveTo>
                    <a:lnTo>
                      <a:pt x="121" y="33"/>
                    </a:lnTo>
                    <a:lnTo>
                      <a:pt x="130" y="57"/>
                    </a:lnTo>
                    <a:lnTo>
                      <a:pt x="19" y="55"/>
                    </a:lnTo>
                    <a:lnTo>
                      <a:pt x="19" y="73"/>
                    </a:lnTo>
                    <a:lnTo>
                      <a:pt x="0" y="73"/>
                    </a:lnTo>
                    <a:lnTo>
                      <a:pt x="0" y="43"/>
                    </a:lnTo>
                    <a:lnTo>
                      <a:pt x="14" y="33"/>
                    </a:lnTo>
                    <a:lnTo>
                      <a:pt x="121" y="0"/>
                    </a:lnTo>
                    <a:close/>
                  </a:path>
                </a:pathLst>
              </a:custGeom>
              <a:solidFill>
                <a:srgbClr val="FF2830"/>
              </a:solidFill>
              <a:ln w="9525">
                <a:noFill/>
                <a:round/>
                <a:headEnd/>
                <a:tailEnd/>
              </a:ln>
            </p:spPr>
            <p:txBody>
              <a:bodyPr/>
              <a:lstStyle/>
              <a:p>
                <a:endParaRPr lang="en-US"/>
              </a:p>
            </p:txBody>
          </p:sp>
          <p:sp>
            <p:nvSpPr>
              <p:cNvPr id="7215" name="Freeform 114"/>
              <p:cNvSpPr>
                <a:spLocks/>
              </p:cNvSpPr>
              <p:nvPr/>
            </p:nvSpPr>
            <p:spPr bwMode="auto">
              <a:xfrm>
                <a:off x="2150" y="1711"/>
                <a:ext cx="221" cy="31"/>
              </a:xfrm>
              <a:custGeom>
                <a:avLst/>
                <a:gdLst>
                  <a:gd name="T0" fmla="*/ 0 w 442"/>
                  <a:gd name="T1" fmla="*/ 0 h 62"/>
                  <a:gd name="T2" fmla="*/ 0 w 442"/>
                  <a:gd name="T3" fmla="*/ 1 h 62"/>
                  <a:gd name="T4" fmla="*/ 1 w 442"/>
                  <a:gd name="T5" fmla="*/ 1 h 62"/>
                  <a:gd name="T6" fmla="*/ 1 w 442"/>
                  <a:gd name="T7" fmla="*/ 1 h 62"/>
                  <a:gd name="T8" fmla="*/ 0 w 442"/>
                  <a:gd name="T9" fmla="*/ 0 h 62"/>
                  <a:gd name="T10" fmla="*/ 0 60000 65536"/>
                  <a:gd name="T11" fmla="*/ 0 60000 65536"/>
                  <a:gd name="T12" fmla="*/ 0 60000 65536"/>
                  <a:gd name="T13" fmla="*/ 0 60000 65536"/>
                  <a:gd name="T14" fmla="*/ 0 60000 65536"/>
                  <a:gd name="T15" fmla="*/ 0 w 442"/>
                  <a:gd name="T16" fmla="*/ 0 h 62"/>
                  <a:gd name="T17" fmla="*/ 442 w 442"/>
                  <a:gd name="T18" fmla="*/ 62 h 62"/>
                </a:gdLst>
                <a:ahLst/>
                <a:cxnLst>
                  <a:cxn ang="T10">
                    <a:pos x="T0" y="T1"/>
                  </a:cxn>
                  <a:cxn ang="T11">
                    <a:pos x="T2" y="T3"/>
                  </a:cxn>
                  <a:cxn ang="T12">
                    <a:pos x="T4" y="T5"/>
                  </a:cxn>
                  <a:cxn ang="T13">
                    <a:pos x="T6" y="T7"/>
                  </a:cxn>
                  <a:cxn ang="T14">
                    <a:pos x="T8" y="T9"/>
                  </a:cxn>
                </a:cxnLst>
                <a:rect l="T15" t="T16" r="T17" b="T18"/>
                <a:pathLst>
                  <a:path w="442" h="62">
                    <a:moveTo>
                      <a:pt x="0" y="0"/>
                    </a:moveTo>
                    <a:lnTo>
                      <a:pt x="0" y="18"/>
                    </a:lnTo>
                    <a:lnTo>
                      <a:pt x="442" y="62"/>
                    </a:lnTo>
                    <a:lnTo>
                      <a:pt x="442" y="44"/>
                    </a:lnTo>
                    <a:lnTo>
                      <a:pt x="0" y="0"/>
                    </a:lnTo>
                    <a:close/>
                  </a:path>
                </a:pathLst>
              </a:custGeom>
              <a:solidFill>
                <a:srgbClr val="FFD370"/>
              </a:solidFill>
              <a:ln w="9525">
                <a:noFill/>
                <a:round/>
                <a:headEnd/>
                <a:tailEnd/>
              </a:ln>
            </p:spPr>
            <p:txBody>
              <a:bodyPr/>
              <a:lstStyle/>
              <a:p>
                <a:endParaRPr lang="en-US"/>
              </a:p>
            </p:txBody>
          </p:sp>
          <p:sp>
            <p:nvSpPr>
              <p:cNvPr id="7216" name="Freeform 115"/>
              <p:cNvSpPr>
                <a:spLocks/>
              </p:cNvSpPr>
              <p:nvPr/>
            </p:nvSpPr>
            <p:spPr bwMode="auto">
              <a:xfrm>
                <a:off x="2197" y="1680"/>
                <a:ext cx="293" cy="52"/>
              </a:xfrm>
              <a:custGeom>
                <a:avLst/>
                <a:gdLst>
                  <a:gd name="T0" fmla="*/ 1 w 586"/>
                  <a:gd name="T1" fmla="*/ 0 h 105"/>
                  <a:gd name="T2" fmla="*/ 1 w 586"/>
                  <a:gd name="T3" fmla="*/ 0 h 105"/>
                  <a:gd name="T4" fmla="*/ 0 w 586"/>
                  <a:gd name="T5" fmla="*/ 0 h 105"/>
                  <a:gd name="T6" fmla="*/ 1 w 586"/>
                  <a:gd name="T7" fmla="*/ 0 h 105"/>
                  <a:gd name="T8" fmla="*/ 1 w 586"/>
                  <a:gd name="T9" fmla="*/ 0 h 105"/>
                  <a:gd name="T10" fmla="*/ 1 w 586"/>
                  <a:gd name="T11" fmla="*/ 0 h 105"/>
                  <a:gd name="T12" fmla="*/ 1 w 586"/>
                  <a:gd name="T13" fmla="*/ 0 h 105"/>
                  <a:gd name="T14" fmla="*/ 1 w 586"/>
                  <a:gd name="T15" fmla="*/ 0 h 105"/>
                  <a:gd name="T16" fmla="*/ 1 w 586"/>
                  <a:gd name="T17" fmla="*/ 0 h 105"/>
                  <a:gd name="T18" fmla="*/ 1 w 586"/>
                  <a:gd name="T19" fmla="*/ 0 h 105"/>
                  <a:gd name="T20" fmla="*/ 1 w 586"/>
                  <a:gd name="T21" fmla="*/ 0 h 105"/>
                  <a:gd name="T22" fmla="*/ 1 w 586"/>
                  <a:gd name="T23" fmla="*/ 0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6"/>
                  <a:gd name="T37" fmla="*/ 0 h 105"/>
                  <a:gd name="T38" fmla="*/ 586 w 586"/>
                  <a:gd name="T39" fmla="*/ 105 h 1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6" h="105">
                    <a:moveTo>
                      <a:pt x="56" y="0"/>
                    </a:moveTo>
                    <a:lnTo>
                      <a:pt x="3" y="18"/>
                    </a:lnTo>
                    <a:lnTo>
                      <a:pt x="0" y="46"/>
                    </a:lnTo>
                    <a:lnTo>
                      <a:pt x="5" y="62"/>
                    </a:lnTo>
                    <a:lnTo>
                      <a:pt x="11" y="73"/>
                    </a:lnTo>
                    <a:lnTo>
                      <a:pt x="346" y="105"/>
                    </a:lnTo>
                    <a:lnTo>
                      <a:pt x="361" y="91"/>
                    </a:lnTo>
                    <a:lnTo>
                      <a:pt x="391" y="85"/>
                    </a:lnTo>
                    <a:lnTo>
                      <a:pt x="443" y="84"/>
                    </a:lnTo>
                    <a:lnTo>
                      <a:pt x="481" y="82"/>
                    </a:lnTo>
                    <a:lnTo>
                      <a:pt x="586" y="47"/>
                    </a:lnTo>
                    <a:lnTo>
                      <a:pt x="56" y="0"/>
                    </a:lnTo>
                    <a:close/>
                  </a:path>
                </a:pathLst>
              </a:custGeom>
              <a:solidFill>
                <a:srgbClr val="FFD370"/>
              </a:solidFill>
              <a:ln w="9525">
                <a:noFill/>
                <a:round/>
                <a:headEnd/>
                <a:tailEnd/>
              </a:ln>
            </p:spPr>
            <p:txBody>
              <a:bodyPr/>
              <a:lstStyle/>
              <a:p>
                <a:endParaRPr lang="en-US"/>
              </a:p>
            </p:txBody>
          </p:sp>
          <p:sp>
            <p:nvSpPr>
              <p:cNvPr id="7217" name="Freeform 116"/>
              <p:cNvSpPr>
                <a:spLocks/>
              </p:cNvSpPr>
              <p:nvPr/>
            </p:nvSpPr>
            <p:spPr bwMode="auto">
              <a:xfrm>
                <a:off x="2371" y="1704"/>
                <a:ext cx="124" cy="85"/>
              </a:xfrm>
              <a:custGeom>
                <a:avLst/>
                <a:gdLst>
                  <a:gd name="T0" fmla="*/ 0 w 248"/>
                  <a:gd name="T1" fmla="*/ 0 h 172"/>
                  <a:gd name="T2" fmla="*/ 0 w 248"/>
                  <a:gd name="T3" fmla="*/ 0 h 172"/>
                  <a:gd name="T4" fmla="*/ 1 w 248"/>
                  <a:gd name="T5" fmla="*/ 0 h 172"/>
                  <a:gd name="T6" fmla="*/ 1 w 248"/>
                  <a:gd name="T7" fmla="*/ 0 h 172"/>
                  <a:gd name="T8" fmla="*/ 1 w 248"/>
                  <a:gd name="T9" fmla="*/ 0 h 172"/>
                  <a:gd name="T10" fmla="*/ 1 w 248"/>
                  <a:gd name="T11" fmla="*/ 0 h 172"/>
                  <a:gd name="T12" fmla="*/ 1 w 248"/>
                  <a:gd name="T13" fmla="*/ 0 h 172"/>
                  <a:gd name="T14" fmla="*/ 1 w 248"/>
                  <a:gd name="T15" fmla="*/ 0 h 172"/>
                  <a:gd name="T16" fmla="*/ 1 w 248"/>
                  <a:gd name="T17" fmla="*/ 0 h 172"/>
                  <a:gd name="T18" fmla="*/ 1 w 248"/>
                  <a:gd name="T19" fmla="*/ 0 h 172"/>
                  <a:gd name="T20" fmla="*/ 1 w 248"/>
                  <a:gd name="T21" fmla="*/ 0 h 172"/>
                  <a:gd name="T22" fmla="*/ 1 w 248"/>
                  <a:gd name="T23" fmla="*/ 0 h 172"/>
                  <a:gd name="T24" fmla="*/ 1 w 248"/>
                  <a:gd name="T25" fmla="*/ 0 h 172"/>
                  <a:gd name="T26" fmla="*/ 1 w 248"/>
                  <a:gd name="T27" fmla="*/ 0 h 172"/>
                  <a:gd name="T28" fmla="*/ 1 w 248"/>
                  <a:gd name="T29" fmla="*/ 0 h 172"/>
                  <a:gd name="T30" fmla="*/ 0 w 248"/>
                  <a:gd name="T31" fmla="*/ 0 h 1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8"/>
                  <a:gd name="T49" fmla="*/ 0 h 172"/>
                  <a:gd name="T50" fmla="*/ 248 w 248"/>
                  <a:gd name="T51" fmla="*/ 172 h 1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8" h="172">
                    <a:moveTo>
                      <a:pt x="0" y="55"/>
                    </a:moveTo>
                    <a:lnTo>
                      <a:pt x="0" y="74"/>
                    </a:lnTo>
                    <a:lnTo>
                      <a:pt x="1" y="102"/>
                    </a:lnTo>
                    <a:lnTo>
                      <a:pt x="7" y="123"/>
                    </a:lnTo>
                    <a:lnTo>
                      <a:pt x="15" y="140"/>
                    </a:lnTo>
                    <a:lnTo>
                      <a:pt x="27" y="152"/>
                    </a:lnTo>
                    <a:lnTo>
                      <a:pt x="42" y="160"/>
                    </a:lnTo>
                    <a:lnTo>
                      <a:pt x="60" y="165"/>
                    </a:lnTo>
                    <a:lnTo>
                      <a:pt x="82" y="169"/>
                    </a:lnTo>
                    <a:lnTo>
                      <a:pt x="109" y="172"/>
                    </a:lnTo>
                    <a:lnTo>
                      <a:pt x="195" y="115"/>
                    </a:lnTo>
                    <a:lnTo>
                      <a:pt x="248" y="51"/>
                    </a:lnTo>
                    <a:lnTo>
                      <a:pt x="231" y="0"/>
                    </a:lnTo>
                    <a:lnTo>
                      <a:pt x="114" y="32"/>
                    </a:lnTo>
                    <a:lnTo>
                      <a:pt x="48" y="38"/>
                    </a:lnTo>
                    <a:lnTo>
                      <a:pt x="0" y="55"/>
                    </a:lnTo>
                    <a:close/>
                  </a:path>
                </a:pathLst>
              </a:custGeom>
              <a:solidFill>
                <a:srgbClr val="770000"/>
              </a:solidFill>
              <a:ln w="9525">
                <a:noFill/>
                <a:round/>
                <a:headEnd/>
                <a:tailEnd/>
              </a:ln>
            </p:spPr>
            <p:txBody>
              <a:bodyPr/>
              <a:lstStyle/>
              <a:p>
                <a:endParaRPr lang="en-US"/>
              </a:p>
            </p:txBody>
          </p:sp>
          <p:sp>
            <p:nvSpPr>
              <p:cNvPr id="7218" name="Freeform 117"/>
              <p:cNvSpPr>
                <a:spLocks/>
              </p:cNvSpPr>
              <p:nvPr/>
            </p:nvSpPr>
            <p:spPr bwMode="auto">
              <a:xfrm>
                <a:off x="2319" y="1716"/>
                <a:ext cx="126" cy="72"/>
              </a:xfrm>
              <a:custGeom>
                <a:avLst/>
                <a:gdLst>
                  <a:gd name="T0" fmla="*/ 1 w 251"/>
                  <a:gd name="T1" fmla="*/ 1 h 143"/>
                  <a:gd name="T2" fmla="*/ 1 w 251"/>
                  <a:gd name="T3" fmla="*/ 1 h 143"/>
                  <a:gd name="T4" fmla="*/ 1 w 251"/>
                  <a:gd name="T5" fmla="*/ 1 h 143"/>
                  <a:gd name="T6" fmla="*/ 1 w 251"/>
                  <a:gd name="T7" fmla="*/ 1 h 143"/>
                  <a:gd name="T8" fmla="*/ 1 w 251"/>
                  <a:gd name="T9" fmla="*/ 1 h 143"/>
                  <a:gd name="T10" fmla="*/ 1 w 251"/>
                  <a:gd name="T11" fmla="*/ 1 h 143"/>
                  <a:gd name="T12" fmla="*/ 1 w 251"/>
                  <a:gd name="T13" fmla="*/ 1 h 143"/>
                  <a:gd name="T14" fmla="*/ 1 w 251"/>
                  <a:gd name="T15" fmla="*/ 1 h 143"/>
                  <a:gd name="T16" fmla="*/ 1 w 251"/>
                  <a:gd name="T17" fmla="*/ 1 h 143"/>
                  <a:gd name="T18" fmla="*/ 1 w 251"/>
                  <a:gd name="T19" fmla="*/ 1 h 143"/>
                  <a:gd name="T20" fmla="*/ 1 w 251"/>
                  <a:gd name="T21" fmla="*/ 1 h 143"/>
                  <a:gd name="T22" fmla="*/ 1 w 251"/>
                  <a:gd name="T23" fmla="*/ 1 h 143"/>
                  <a:gd name="T24" fmla="*/ 1 w 251"/>
                  <a:gd name="T25" fmla="*/ 1 h 143"/>
                  <a:gd name="T26" fmla="*/ 1 w 251"/>
                  <a:gd name="T27" fmla="*/ 1 h 143"/>
                  <a:gd name="T28" fmla="*/ 1 w 251"/>
                  <a:gd name="T29" fmla="*/ 1 h 143"/>
                  <a:gd name="T30" fmla="*/ 1 w 251"/>
                  <a:gd name="T31" fmla="*/ 1 h 143"/>
                  <a:gd name="T32" fmla="*/ 1 w 251"/>
                  <a:gd name="T33" fmla="*/ 1 h 143"/>
                  <a:gd name="T34" fmla="*/ 1 w 251"/>
                  <a:gd name="T35" fmla="*/ 1 h 143"/>
                  <a:gd name="T36" fmla="*/ 1 w 251"/>
                  <a:gd name="T37" fmla="*/ 1 h 143"/>
                  <a:gd name="T38" fmla="*/ 1 w 251"/>
                  <a:gd name="T39" fmla="*/ 1 h 143"/>
                  <a:gd name="T40" fmla="*/ 1 w 251"/>
                  <a:gd name="T41" fmla="*/ 0 h 143"/>
                  <a:gd name="T42" fmla="*/ 1 w 251"/>
                  <a:gd name="T43" fmla="*/ 1 h 143"/>
                  <a:gd name="T44" fmla="*/ 0 w 251"/>
                  <a:gd name="T45" fmla="*/ 1 h 143"/>
                  <a:gd name="T46" fmla="*/ 1 w 251"/>
                  <a:gd name="T47" fmla="*/ 1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1"/>
                  <a:gd name="T73" fmla="*/ 0 h 143"/>
                  <a:gd name="T74" fmla="*/ 251 w 251"/>
                  <a:gd name="T75" fmla="*/ 143 h 1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1" h="143">
                    <a:moveTo>
                      <a:pt x="101" y="29"/>
                    </a:moveTo>
                    <a:lnTo>
                      <a:pt x="96" y="56"/>
                    </a:lnTo>
                    <a:lnTo>
                      <a:pt x="101" y="73"/>
                    </a:lnTo>
                    <a:lnTo>
                      <a:pt x="106" y="88"/>
                    </a:lnTo>
                    <a:lnTo>
                      <a:pt x="111" y="102"/>
                    </a:lnTo>
                    <a:lnTo>
                      <a:pt x="119" y="115"/>
                    </a:lnTo>
                    <a:lnTo>
                      <a:pt x="130" y="125"/>
                    </a:lnTo>
                    <a:lnTo>
                      <a:pt x="144" y="133"/>
                    </a:lnTo>
                    <a:lnTo>
                      <a:pt x="160" y="140"/>
                    </a:lnTo>
                    <a:lnTo>
                      <a:pt x="180" y="143"/>
                    </a:lnTo>
                    <a:lnTo>
                      <a:pt x="164" y="132"/>
                    </a:lnTo>
                    <a:lnTo>
                      <a:pt x="152" y="122"/>
                    </a:lnTo>
                    <a:lnTo>
                      <a:pt x="140" y="114"/>
                    </a:lnTo>
                    <a:lnTo>
                      <a:pt x="131" y="104"/>
                    </a:lnTo>
                    <a:lnTo>
                      <a:pt x="124" y="95"/>
                    </a:lnTo>
                    <a:lnTo>
                      <a:pt x="119" y="84"/>
                    </a:lnTo>
                    <a:lnTo>
                      <a:pt x="117" y="70"/>
                    </a:lnTo>
                    <a:lnTo>
                      <a:pt x="116" y="52"/>
                    </a:lnTo>
                    <a:lnTo>
                      <a:pt x="121" y="29"/>
                    </a:lnTo>
                    <a:lnTo>
                      <a:pt x="160" y="20"/>
                    </a:lnTo>
                    <a:lnTo>
                      <a:pt x="251" y="0"/>
                    </a:lnTo>
                    <a:lnTo>
                      <a:pt x="96" y="11"/>
                    </a:lnTo>
                    <a:lnTo>
                      <a:pt x="0" y="20"/>
                    </a:lnTo>
                    <a:lnTo>
                      <a:pt x="101" y="29"/>
                    </a:lnTo>
                    <a:close/>
                  </a:path>
                </a:pathLst>
              </a:custGeom>
              <a:solidFill>
                <a:srgbClr val="FF2830"/>
              </a:solidFill>
              <a:ln w="9525">
                <a:noFill/>
                <a:round/>
                <a:headEnd/>
                <a:tailEnd/>
              </a:ln>
            </p:spPr>
            <p:txBody>
              <a:bodyPr/>
              <a:lstStyle/>
              <a:p>
                <a:endParaRPr lang="en-US"/>
              </a:p>
            </p:txBody>
          </p:sp>
          <p:sp>
            <p:nvSpPr>
              <p:cNvPr id="7219" name="Freeform 118"/>
              <p:cNvSpPr>
                <a:spLocks/>
              </p:cNvSpPr>
              <p:nvPr/>
            </p:nvSpPr>
            <p:spPr bwMode="auto">
              <a:xfrm>
                <a:off x="2382" y="1839"/>
                <a:ext cx="87" cy="131"/>
              </a:xfrm>
              <a:custGeom>
                <a:avLst/>
                <a:gdLst>
                  <a:gd name="T0" fmla="*/ 1 w 174"/>
                  <a:gd name="T1" fmla="*/ 0 h 261"/>
                  <a:gd name="T2" fmla="*/ 1 w 174"/>
                  <a:gd name="T3" fmla="*/ 1 h 261"/>
                  <a:gd name="T4" fmla="*/ 1 w 174"/>
                  <a:gd name="T5" fmla="*/ 1 h 261"/>
                  <a:gd name="T6" fmla="*/ 1 w 174"/>
                  <a:gd name="T7" fmla="*/ 1 h 261"/>
                  <a:gd name="T8" fmla="*/ 1 w 174"/>
                  <a:gd name="T9" fmla="*/ 1 h 261"/>
                  <a:gd name="T10" fmla="*/ 1 w 174"/>
                  <a:gd name="T11" fmla="*/ 1 h 261"/>
                  <a:gd name="T12" fmla="*/ 1 w 174"/>
                  <a:gd name="T13" fmla="*/ 1 h 261"/>
                  <a:gd name="T14" fmla="*/ 1 w 174"/>
                  <a:gd name="T15" fmla="*/ 1 h 261"/>
                  <a:gd name="T16" fmla="*/ 1 w 174"/>
                  <a:gd name="T17" fmla="*/ 1 h 261"/>
                  <a:gd name="T18" fmla="*/ 1 w 174"/>
                  <a:gd name="T19" fmla="*/ 1 h 261"/>
                  <a:gd name="T20" fmla="*/ 1 w 174"/>
                  <a:gd name="T21" fmla="*/ 1 h 261"/>
                  <a:gd name="T22" fmla="*/ 1 w 174"/>
                  <a:gd name="T23" fmla="*/ 1 h 261"/>
                  <a:gd name="T24" fmla="*/ 1 w 174"/>
                  <a:gd name="T25" fmla="*/ 1 h 261"/>
                  <a:gd name="T26" fmla="*/ 1 w 174"/>
                  <a:gd name="T27" fmla="*/ 1 h 261"/>
                  <a:gd name="T28" fmla="*/ 1 w 174"/>
                  <a:gd name="T29" fmla="*/ 1 h 261"/>
                  <a:gd name="T30" fmla="*/ 1 w 174"/>
                  <a:gd name="T31" fmla="*/ 1 h 261"/>
                  <a:gd name="T32" fmla="*/ 1 w 174"/>
                  <a:gd name="T33" fmla="*/ 1 h 261"/>
                  <a:gd name="T34" fmla="*/ 1 w 174"/>
                  <a:gd name="T35" fmla="*/ 1 h 261"/>
                  <a:gd name="T36" fmla="*/ 1 w 174"/>
                  <a:gd name="T37" fmla="*/ 1 h 261"/>
                  <a:gd name="T38" fmla="*/ 1 w 174"/>
                  <a:gd name="T39" fmla="*/ 1 h 261"/>
                  <a:gd name="T40" fmla="*/ 1 w 174"/>
                  <a:gd name="T41" fmla="*/ 1 h 261"/>
                  <a:gd name="T42" fmla="*/ 1 w 174"/>
                  <a:gd name="T43" fmla="*/ 1 h 261"/>
                  <a:gd name="T44" fmla="*/ 1 w 174"/>
                  <a:gd name="T45" fmla="*/ 1 h 261"/>
                  <a:gd name="T46" fmla="*/ 1 w 174"/>
                  <a:gd name="T47" fmla="*/ 1 h 261"/>
                  <a:gd name="T48" fmla="*/ 0 w 174"/>
                  <a:gd name="T49" fmla="*/ 1 h 261"/>
                  <a:gd name="T50" fmla="*/ 1 w 174"/>
                  <a:gd name="T51" fmla="*/ 1 h 261"/>
                  <a:gd name="T52" fmla="*/ 1 w 174"/>
                  <a:gd name="T53" fmla="*/ 1 h 261"/>
                  <a:gd name="T54" fmla="*/ 1 w 174"/>
                  <a:gd name="T55" fmla="*/ 1 h 261"/>
                  <a:gd name="T56" fmla="*/ 1 w 174"/>
                  <a:gd name="T57" fmla="*/ 1 h 261"/>
                  <a:gd name="T58" fmla="*/ 1 w 174"/>
                  <a:gd name="T59" fmla="*/ 1 h 261"/>
                  <a:gd name="T60" fmla="*/ 1 w 174"/>
                  <a:gd name="T61" fmla="*/ 1 h 261"/>
                  <a:gd name="T62" fmla="*/ 1 w 174"/>
                  <a:gd name="T63" fmla="*/ 1 h 261"/>
                  <a:gd name="T64" fmla="*/ 1 w 174"/>
                  <a:gd name="T65" fmla="*/ 0 h 2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4"/>
                  <a:gd name="T100" fmla="*/ 0 h 261"/>
                  <a:gd name="T101" fmla="*/ 174 w 174"/>
                  <a:gd name="T102" fmla="*/ 261 h 2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4" h="261">
                    <a:moveTo>
                      <a:pt x="89" y="0"/>
                    </a:moveTo>
                    <a:lnTo>
                      <a:pt x="106" y="2"/>
                    </a:lnTo>
                    <a:lnTo>
                      <a:pt x="122" y="10"/>
                    </a:lnTo>
                    <a:lnTo>
                      <a:pt x="137" y="23"/>
                    </a:lnTo>
                    <a:lnTo>
                      <a:pt x="150" y="39"/>
                    </a:lnTo>
                    <a:lnTo>
                      <a:pt x="160" y="59"/>
                    </a:lnTo>
                    <a:lnTo>
                      <a:pt x="168" y="81"/>
                    </a:lnTo>
                    <a:lnTo>
                      <a:pt x="173" y="105"/>
                    </a:lnTo>
                    <a:lnTo>
                      <a:pt x="174" y="131"/>
                    </a:lnTo>
                    <a:lnTo>
                      <a:pt x="172" y="158"/>
                    </a:lnTo>
                    <a:lnTo>
                      <a:pt x="166" y="182"/>
                    </a:lnTo>
                    <a:lnTo>
                      <a:pt x="158" y="204"/>
                    </a:lnTo>
                    <a:lnTo>
                      <a:pt x="148" y="223"/>
                    </a:lnTo>
                    <a:lnTo>
                      <a:pt x="134" y="239"/>
                    </a:lnTo>
                    <a:lnTo>
                      <a:pt x="119" y="251"/>
                    </a:lnTo>
                    <a:lnTo>
                      <a:pt x="103" y="259"/>
                    </a:lnTo>
                    <a:lnTo>
                      <a:pt x="85" y="261"/>
                    </a:lnTo>
                    <a:lnTo>
                      <a:pt x="68" y="258"/>
                    </a:lnTo>
                    <a:lnTo>
                      <a:pt x="52" y="250"/>
                    </a:lnTo>
                    <a:lnTo>
                      <a:pt x="37" y="238"/>
                    </a:lnTo>
                    <a:lnTo>
                      <a:pt x="24" y="221"/>
                    </a:lnTo>
                    <a:lnTo>
                      <a:pt x="14" y="201"/>
                    </a:lnTo>
                    <a:lnTo>
                      <a:pt x="6" y="180"/>
                    </a:lnTo>
                    <a:lnTo>
                      <a:pt x="1" y="155"/>
                    </a:lnTo>
                    <a:lnTo>
                      <a:pt x="0" y="129"/>
                    </a:lnTo>
                    <a:lnTo>
                      <a:pt x="2" y="102"/>
                    </a:lnTo>
                    <a:lnTo>
                      <a:pt x="7" y="78"/>
                    </a:lnTo>
                    <a:lnTo>
                      <a:pt x="16" y="56"/>
                    </a:lnTo>
                    <a:lnTo>
                      <a:pt x="27" y="37"/>
                    </a:lnTo>
                    <a:lnTo>
                      <a:pt x="41" y="21"/>
                    </a:lnTo>
                    <a:lnTo>
                      <a:pt x="55" y="9"/>
                    </a:lnTo>
                    <a:lnTo>
                      <a:pt x="72" y="2"/>
                    </a:lnTo>
                    <a:lnTo>
                      <a:pt x="89" y="0"/>
                    </a:lnTo>
                    <a:close/>
                  </a:path>
                </a:pathLst>
              </a:custGeom>
              <a:solidFill>
                <a:srgbClr val="877F6D"/>
              </a:solidFill>
              <a:ln w="9525">
                <a:noFill/>
                <a:round/>
                <a:headEnd/>
                <a:tailEnd/>
              </a:ln>
            </p:spPr>
            <p:txBody>
              <a:bodyPr/>
              <a:lstStyle/>
              <a:p>
                <a:endParaRPr lang="en-US"/>
              </a:p>
            </p:txBody>
          </p:sp>
          <p:sp>
            <p:nvSpPr>
              <p:cNvPr id="7220" name="Freeform 119"/>
              <p:cNvSpPr>
                <a:spLocks/>
              </p:cNvSpPr>
              <p:nvPr/>
            </p:nvSpPr>
            <p:spPr bwMode="auto">
              <a:xfrm>
                <a:off x="2297" y="1793"/>
                <a:ext cx="189" cy="204"/>
              </a:xfrm>
              <a:custGeom>
                <a:avLst/>
                <a:gdLst>
                  <a:gd name="T0" fmla="*/ 1 w 377"/>
                  <a:gd name="T1" fmla="*/ 0 h 407"/>
                  <a:gd name="T2" fmla="*/ 1 w 377"/>
                  <a:gd name="T3" fmla="*/ 1 h 407"/>
                  <a:gd name="T4" fmla="*/ 1 w 377"/>
                  <a:gd name="T5" fmla="*/ 1 h 407"/>
                  <a:gd name="T6" fmla="*/ 1 w 377"/>
                  <a:gd name="T7" fmla="*/ 1 h 407"/>
                  <a:gd name="T8" fmla="*/ 1 w 377"/>
                  <a:gd name="T9" fmla="*/ 1 h 407"/>
                  <a:gd name="T10" fmla="*/ 1 w 377"/>
                  <a:gd name="T11" fmla="*/ 1 h 407"/>
                  <a:gd name="T12" fmla="*/ 1 w 377"/>
                  <a:gd name="T13" fmla="*/ 1 h 407"/>
                  <a:gd name="T14" fmla="*/ 1 w 377"/>
                  <a:gd name="T15" fmla="*/ 1 h 407"/>
                  <a:gd name="T16" fmla="*/ 1 w 377"/>
                  <a:gd name="T17" fmla="*/ 1 h 407"/>
                  <a:gd name="T18" fmla="*/ 1 w 377"/>
                  <a:gd name="T19" fmla="*/ 1 h 407"/>
                  <a:gd name="T20" fmla="*/ 1 w 377"/>
                  <a:gd name="T21" fmla="*/ 1 h 407"/>
                  <a:gd name="T22" fmla="*/ 1 w 377"/>
                  <a:gd name="T23" fmla="*/ 1 h 407"/>
                  <a:gd name="T24" fmla="*/ 1 w 377"/>
                  <a:gd name="T25" fmla="*/ 1 h 407"/>
                  <a:gd name="T26" fmla="*/ 1 w 377"/>
                  <a:gd name="T27" fmla="*/ 1 h 407"/>
                  <a:gd name="T28" fmla="*/ 1 w 377"/>
                  <a:gd name="T29" fmla="*/ 1 h 407"/>
                  <a:gd name="T30" fmla="*/ 1 w 377"/>
                  <a:gd name="T31" fmla="*/ 1 h 407"/>
                  <a:gd name="T32" fmla="*/ 1 w 377"/>
                  <a:gd name="T33" fmla="*/ 1 h 407"/>
                  <a:gd name="T34" fmla="*/ 1 w 377"/>
                  <a:gd name="T35" fmla="*/ 1 h 407"/>
                  <a:gd name="T36" fmla="*/ 1 w 377"/>
                  <a:gd name="T37" fmla="*/ 1 h 407"/>
                  <a:gd name="T38" fmla="*/ 1 w 377"/>
                  <a:gd name="T39" fmla="*/ 1 h 407"/>
                  <a:gd name="T40" fmla="*/ 1 w 377"/>
                  <a:gd name="T41" fmla="*/ 1 h 407"/>
                  <a:gd name="T42" fmla="*/ 1 w 377"/>
                  <a:gd name="T43" fmla="*/ 1 h 407"/>
                  <a:gd name="T44" fmla="*/ 1 w 377"/>
                  <a:gd name="T45" fmla="*/ 1 h 407"/>
                  <a:gd name="T46" fmla="*/ 1 w 377"/>
                  <a:gd name="T47" fmla="*/ 1 h 407"/>
                  <a:gd name="T48" fmla="*/ 1 w 377"/>
                  <a:gd name="T49" fmla="*/ 1 h 407"/>
                  <a:gd name="T50" fmla="*/ 1 w 377"/>
                  <a:gd name="T51" fmla="*/ 1 h 407"/>
                  <a:gd name="T52" fmla="*/ 1 w 377"/>
                  <a:gd name="T53" fmla="*/ 1 h 407"/>
                  <a:gd name="T54" fmla="*/ 1 w 377"/>
                  <a:gd name="T55" fmla="*/ 1 h 407"/>
                  <a:gd name="T56" fmla="*/ 1 w 377"/>
                  <a:gd name="T57" fmla="*/ 1 h 407"/>
                  <a:gd name="T58" fmla="*/ 1 w 377"/>
                  <a:gd name="T59" fmla="*/ 1 h 407"/>
                  <a:gd name="T60" fmla="*/ 1 w 377"/>
                  <a:gd name="T61" fmla="*/ 1 h 407"/>
                  <a:gd name="T62" fmla="*/ 1 w 377"/>
                  <a:gd name="T63" fmla="*/ 1 h 407"/>
                  <a:gd name="T64" fmla="*/ 0 w 377"/>
                  <a:gd name="T65" fmla="*/ 1 h 407"/>
                  <a:gd name="T66" fmla="*/ 0 w 377"/>
                  <a:gd name="T67" fmla="*/ 1 h 407"/>
                  <a:gd name="T68" fmla="*/ 0 w 377"/>
                  <a:gd name="T69" fmla="*/ 1 h 407"/>
                  <a:gd name="T70" fmla="*/ 1 w 377"/>
                  <a:gd name="T71" fmla="*/ 1 h 407"/>
                  <a:gd name="T72" fmla="*/ 1 w 377"/>
                  <a:gd name="T73" fmla="*/ 1 h 407"/>
                  <a:gd name="T74" fmla="*/ 1 w 377"/>
                  <a:gd name="T75" fmla="*/ 1 h 407"/>
                  <a:gd name="T76" fmla="*/ 1 w 377"/>
                  <a:gd name="T77" fmla="*/ 1 h 407"/>
                  <a:gd name="T78" fmla="*/ 1 w 377"/>
                  <a:gd name="T79" fmla="*/ 1 h 407"/>
                  <a:gd name="T80" fmla="*/ 1 w 377"/>
                  <a:gd name="T81" fmla="*/ 1 h 407"/>
                  <a:gd name="T82" fmla="*/ 1 w 377"/>
                  <a:gd name="T83" fmla="*/ 1 h 407"/>
                  <a:gd name="T84" fmla="*/ 1 w 377"/>
                  <a:gd name="T85" fmla="*/ 0 h 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7"/>
                  <a:gd name="T130" fmla="*/ 0 h 407"/>
                  <a:gd name="T131" fmla="*/ 377 w 377"/>
                  <a:gd name="T132" fmla="*/ 407 h 4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7" h="407">
                    <a:moveTo>
                      <a:pt x="130" y="0"/>
                    </a:moveTo>
                    <a:lnTo>
                      <a:pt x="277" y="14"/>
                    </a:lnTo>
                    <a:lnTo>
                      <a:pt x="298" y="25"/>
                    </a:lnTo>
                    <a:lnTo>
                      <a:pt x="316" y="38"/>
                    </a:lnTo>
                    <a:lnTo>
                      <a:pt x="332" y="54"/>
                    </a:lnTo>
                    <a:lnTo>
                      <a:pt x="344" y="70"/>
                    </a:lnTo>
                    <a:lnTo>
                      <a:pt x="356" y="90"/>
                    </a:lnTo>
                    <a:lnTo>
                      <a:pt x="364" y="109"/>
                    </a:lnTo>
                    <a:lnTo>
                      <a:pt x="371" y="131"/>
                    </a:lnTo>
                    <a:lnTo>
                      <a:pt x="375" y="154"/>
                    </a:lnTo>
                    <a:lnTo>
                      <a:pt x="377" y="182"/>
                    </a:lnTo>
                    <a:lnTo>
                      <a:pt x="377" y="207"/>
                    </a:lnTo>
                    <a:lnTo>
                      <a:pt x="375" y="232"/>
                    </a:lnTo>
                    <a:lnTo>
                      <a:pt x="372" y="255"/>
                    </a:lnTo>
                    <a:lnTo>
                      <a:pt x="367" y="277"/>
                    </a:lnTo>
                    <a:lnTo>
                      <a:pt x="362" y="298"/>
                    </a:lnTo>
                    <a:lnTo>
                      <a:pt x="354" y="318"/>
                    </a:lnTo>
                    <a:lnTo>
                      <a:pt x="343" y="335"/>
                    </a:lnTo>
                    <a:lnTo>
                      <a:pt x="332" y="351"/>
                    </a:lnTo>
                    <a:lnTo>
                      <a:pt x="318" y="365"/>
                    </a:lnTo>
                    <a:lnTo>
                      <a:pt x="303" y="377"/>
                    </a:lnTo>
                    <a:lnTo>
                      <a:pt x="287" y="388"/>
                    </a:lnTo>
                    <a:lnTo>
                      <a:pt x="267" y="396"/>
                    </a:lnTo>
                    <a:lnTo>
                      <a:pt x="248" y="402"/>
                    </a:lnTo>
                    <a:lnTo>
                      <a:pt x="224" y="406"/>
                    </a:lnTo>
                    <a:lnTo>
                      <a:pt x="200" y="407"/>
                    </a:lnTo>
                    <a:lnTo>
                      <a:pt x="45" y="376"/>
                    </a:lnTo>
                    <a:lnTo>
                      <a:pt x="30" y="354"/>
                    </a:lnTo>
                    <a:lnTo>
                      <a:pt x="17" y="333"/>
                    </a:lnTo>
                    <a:lnTo>
                      <a:pt x="9" y="311"/>
                    </a:lnTo>
                    <a:lnTo>
                      <a:pt x="4" y="289"/>
                    </a:lnTo>
                    <a:lnTo>
                      <a:pt x="1" y="266"/>
                    </a:lnTo>
                    <a:lnTo>
                      <a:pt x="0" y="242"/>
                    </a:lnTo>
                    <a:lnTo>
                      <a:pt x="0" y="216"/>
                    </a:lnTo>
                    <a:lnTo>
                      <a:pt x="0" y="190"/>
                    </a:lnTo>
                    <a:lnTo>
                      <a:pt x="9" y="159"/>
                    </a:lnTo>
                    <a:lnTo>
                      <a:pt x="18" y="129"/>
                    </a:lnTo>
                    <a:lnTo>
                      <a:pt x="29" y="102"/>
                    </a:lnTo>
                    <a:lnTo>
                      <a:pt x="41" y="77"/>
                    </a:lnTo>
                    <a:lnTo>
                      <a:pt x="57" y="55"/>
                    </a:lnTo>
                    <a:lnTo>
                      <a:pt x="77" y="34"/>
                    </a:lnTo>
                    <a:lnTo>
                      <a:pt x="101" y="16"/>
                    </a:lnTo>
                    <a:lnTo>
                      <a:pt x="130" y="0"/>
                    </a:lnTo>
                    <a:close/>
                  </a:path>
                </a:pathLst>
              </a:custGeom>
              <a:solidFill>
                <a:srgbClr val="140F0A"/>
              </a:solidFill>
              <a:ln w="9525">
                <a:noFill/>
                <a:round/>
                <a:headEnd/>
                <a:tailEnd/>
              </a:ln>
            </p:spPr>
            <p:txBody>
              <a:bodyPr/>
              <a:lstStyle/>
              <a:p>
                <a:endParaRPr lang="en-US"/>
              </a:p>
            </p:txBody>
          </p:sp>
          <p:sp>
            <p:nvSpPr>
              <p:cNvPr id="7221" name="Freeform 120"/>
              <p:cNvSpPr>
                <a:spLocks/>
              </p:cNvSpPr>
              <p:nvPr/>
            </p:nvSpPr>
            <p:spPr bwMode="auto">
              <a:xfrm>
                <a:off x="2398" y="1849"/>
                <a:ext cx="68" cy="121"/>
              </a:xfrm>
              <a:custGeom>
                <a:avLst/>
                <a:gdLst>
                  <a:gd name="T0" fmla="*/ 1 w 136"/>
                  <a:gd name="T1" fmla="*/ 1 h 242"/>
                  <a:gd name="T2" fmla="*/ 1 w 136"/>
                  <a:gd name="T3" fmla="*/ 1 h 242"/>
                  <a:gd name="T4" fmla="*/ 1 w 136"/>
                  <a:gd name="T5" fmla="*/ 1 h 242"/>
                  <a:gd name="T6" fmla="*/ 1 w 136"/>
                  <a:gd name="T7" fmla="*/ 1 h 242"/>
                  <a:gd name="T8" fmla="*/ 1 w 136"/>
                  <a:gd name="T9" fmla="*/ 1 h 242"/>
                  <a:gd name="T10" fmla="*/ 1 w 136"/>
                  <a:gd name="T11" fmla="*/ 1 h 242"/>
                  <a:gd name="T12" fmla="*/ 1 w 136"/>
                  <a:gd name="T13" fmla="*/ 1 h 242"/>
                  <a:gd name="T14" fmla="*/ 1 w 136"/>
                  <a:gd name="T15" fmla="*/ 1 h 242"/>
                  <a:gd name="T16" fmla="*/ 1 w 136"/>
                  <a:gd name="T17" fmla="*/ 1 h 242"/>
                  <a:gd name="T18" fmla="*/ 1 w 136"/>
                  <a:gd name="T19" fmla="*/ 1 h 242"/>
                  <a:gd name="T20" fmla="*/ 1 w 136"/>
                  <a:gd name="T21" fmla="*/ 1 h 242"/>
                  <a:gd name="T22" fmla="*/ 1 w 136"/>
                  <a:gd name="T23" fmla="*/ 1 h 242"/>
                  <a:gd name="T24" fmla="*/ 1 w 136"/>
                  <a:gd name="T25" fmla="*/ 1 h 242"/>
                  <a:gd name="T26" fmla="*/ 1 w 136"/>
                  <a:gd name="T27" fmla="*/ 1 h 242"/>
                  <a:gd name="T28" fmla="*/ 1 w 136"/>
                  <a:gd name="T29" fmla="*/ 1 h 242"/>
                  <a:gd name="T30" fmla="*/ 1 w 136"/>
                  <a:gd name="T31" fmla="*/ 1 h 242"/>
                  <a:gd name="T32" fmla="*/ 1 w 136"/>
                  <a:gd name="T33" fmla="*/ 1 h 242"/>
                  <a:gd name="T34" fmla="*/ 1 w 136"/>
                  <a:gd name="T35" fmla="*/ 1 h 242"/>
                  <a:gd name="T36" fmla="*/ 0 w 136"/>
                  <a:gd name="T37" fmla="*/ 1 h 242"/>
                  <a:gd name="T38" fmla="*/ 1 w 136"/>
                  <a:gd name="T39" fmla="*/ 1 h 242"/>
                  <a:gd name="T40" fmla="*/ 1 w 136"/>
                  <a:gd name="T41" fmla="*/ 1 h 242"/>
                  <a:gd name="T42" fmla="*/ 1 w 136"/>
                  <a:gd name="T43" fmla="*/ 1 h 242"/>
                  <a:gd name="T44" fmla="*/ 1 w 136"/>
                  <a:gd name="T45" fmla="*/ 1 h 242"/>
                  <a:gd name="T46" fmla="*/ 1 w 136"/>
                  <a:gd name="T47" fmla="*/ 1 h 242"/>
                  <a:gd name="T48" fmla="*/ 1 w 136"/>
                  <a:gd name="T49" fmla="*/ 1 h 242"/>
                  <a:gd name="T50" fmla="*/ 1 w 136"/>
                  <a:gd name="T51" fmla="*/ 1 h 242"/>
                  <a:gd name="T52" fmla="*/ 1 w 136"/>
                  <a:gd name="T53" fmla="*/ 1 h 242"/>
                  <a:gd name="T54" fmla="*/ 1 w 136"/>
                  <a:gd name="T55" fmla="*/ 1 h 242"/>
                  <a:gd name="T56" fmla="*/ 1 w 136"/>
                  <a:gd name="T57" fmla="*/ 1 h 242"/>
                  <a:gd name="T58" fmla="*/ 1 w 136"/>
                  <a:gd name="T59" fmla="*/ 1 h 242"/>
                  <a:gd name="T60" fmla="*/ 1 w 136"/>
                  <a:gd name="T61" fmla="*/ 1 h 242"/>
                  <a:gd name="T62" fmla="*/ 1 w 136"/>
                  <a:gd name="T63" fmla="*/ 1 h 242"/>
                  <a:gd name="T64" fmla="*/ 1 w 136"/>
                  <a:gd name="T65" fmla="*/ 1 h 242"/>
                  <a:gd name="T66" fmla="*/ 1 w 136"/>
                  <a:gd name="T67" fmla="*/ 1 h 242"/>
                  <a:gd name="T68" fmla="*/ 1 w 136"/>
                  <a:gd name="T69" fmla="*/ 1 h 242"/>
                  <a:gd name="T70" fmla="*/ 1 w 136"/>
                  <a:gd name="T71" fmla="*/ 0 h 242"/>
                  <a:gd name="T72" fmla="*/ 1 w 136"/>
                  <a:gd name="T73" fmla="*/ 1 h 242"/>
                  <a:gd name="T74" fmla="*/ 1 w 136"/>
                  <a:gd name="T75" fmla="*/ 1 h 242"/>
                  <a:gd name="T76" fmla="*/ 1 w 136"/>
                  <a:gd name="T77" fmla="*/ 1 h 242"/>
                  <a:gd name="T78" fmla="*/ 1 w 136"/>
                  <a:gd name="T79" fmla="*/ 1 h 2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6"/>
                  <a:gd name="T121" fmla="*/ 0 h 242"/>
                  <a:gd name="T122" fmla="*/ 136 w 136"/>
                  <a:gd name="T123" fmla="*/ 242 h 24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6" h="242">
                    <a:moveTo>
                      <a:pt x="59" y="31"/>
                    </a:moveTo>
                    <a:lnTo>
                      <a:pt x="72" y="38"/>
                    </a:lnTo>
                    <a:lnTo>
                      <a:pt x="82" y="46"/>
                    </a:lnTo>
                    <a:lnTo>
                      <a:pt x="88" y="54"/>
                    </a:lnTo>
                    <a:lnTo>
                      <a:pt x="92" y="65"/>
                    </a:lnTo>
                    <a:lnTo>
                      <a:pt x="96" y="76"/>
                    </a:lnTo>
                    <a:lnTo>
                      <a:pt x="97" y="89"/>
                    </a:lnTo>
                    <a:lnTo>
                      <a:pt x="97" y="102"/>
                    </a:lnTo>
                    <a:lnTo>
                      <a:pt x="97" y="117"/>
                    </a:lnTo>
                    <a:lnTo>
                      <a:pt x="90" y="136"/>
                    </a:lnTo>
                    <a:lnTo>
                      <a:pt x="84" y="153"/>
                    </a:lnTo>
                    <a:lnTo>
                      <a:pt x="79" y="167"/>
                    </a:lnTo>
                    <a:lnTo>
                      <a:pt x="73" y="179"/>
                    </a:lnTo>
                    <a:lnTo>
                      <a:pt x="65" y="188"/>
                    </a:lnTo>
                    <a:lnTo>
                      <a:pt x="53" y="194"/>
                    </a:lnTo>
                    <a:lnTo>
                      <a:pt x="37" y="196"/>
                    </a:lnTo>
                    <a:lnTo>
                      <a:pt x="16" y="195"/>
                    </a:lnTo>
                    <a:lnTo>
                      <a:pt x="3" y="180"/>
                    </a:lnTo>
                    <a:lnTo>
                      <a:pt x="0" y="204"/>
                    </a:lnTo>
                    <a:lnTo>
                      <a:pt x="12" y="221"/>
                    </a:lnTo>
                    <a:lnTo>
                      <a:pt x="36" y="242"/>
                    </a:lnTo>
                    <a:lnTo>
                      <a:pt x="56" y="238"/>
                    </a:lnTo>
                    <a:lnTo>
                      <a:pt x="72" y="232"/>
                    </a:lnTo>
                    <a:lnTo>
                      <a:pt x="84" y="225"/>
                    </a:lnTo>
                    <a:lnTo>
                      <a:pt x="96" y="214"/>
                    </a:lnTo>
                    <a:lnTo>
                      <a:pt x="104" y="203"/>
                    </a:lnTo>
                    <a:lnTo>
                      <a:pt x="112" y="188"/>
                    </a:lnTo>
                    <a:lnTo>
                      <a:pt x="120" y="171"/>
                    </a:lnTo>
                    <a:lnTo>
                      <a:pt x="128" y="151"/>
                    </a:lnTo>
                    <a:lnTo>
                      <a:pt x="136" y="99"/>
                    </a:lnTo>
                    <a:lnTo>
                      <a:pt x="136" y="72"/>
                    </a:lnTo>
                    <a:lnTo>
                      <a:pt x="130" y="48"/>
                    </a:lnTo>
                    <a:lnTo>
                      <a:pt x="122" y="27"/>
                    </a:lnTo>
                    <a:lnTo>
                      <a:pt x="111" y="12"/>
                    </a:lnTo>
                    <a:lnTo>
                      <a:pt x="96" y="3"/>
                    </a:lnTo>
                    <a:lnTo>
                      <a:pt x="79" y="0"/>
                    </a:lnTo>
                    <a:lnTo>
                      <a:pt x="60" y="7"/>
                    </a:lnTo>
                    <a:lnTo>
                      <a:pt x="39" y="23"/>
                    </a:lnTo>
                    <a:lnTo>
                      <a:pt x="29" y="36"/>
                    </a:lnTo>
                    <a:lnTo>
                      <a:pt x="59" y="31"/>
                    </a:lnTo>
                    <a:close/>
                  </a:path>
                </a:pathLst>
              </a:custGeom>
              <a:solidFill>
                <a:srgbClr val="877F6D"/>
              </a:solidFill>
              <a:ln w="9525">
                <a:noFill/>
                <a:round/>
                <a:headEnd/>
                <a:tailEnd/>
              </a:ln>
            </p:spPr>
            <p:txBody>
              <a:bodyPr/>
              <a:lstStyle/>
              <a:p>
                <a:endParaRPr lang="en-US"/>
              </a:p>
            </p:txBody>
          </p:sp>
          <p:sp>
            <p:nvSpPr>
              <p:cNvPr id="7222" name="Freeform 121"/>
              <p:cNvSpPr>
                <a:spLocks/>
              </p:cNvSpPr>
              <p:nvPr/>
            </p:nvSpPr>
            <p:spPr bwMode="auto">
              <a:xfrm>
                <a:off x="2443" y="1891"/>
                <a:ext cx="23" cy="64"/>
              </a:xfrm>
              <a:custGeom>
                <a:avLst/>
                <a:gdLst>
                  <a:gd name="T0" fmla="*/ 1 w 45"/>
                  <a:gd name="T1" fmla="*/ 1 h 127"/>
                  <a:gd name="T2" fmla="*/ 0 w 45"/>
                  <a:gd name="T3" fmla="*/ 1 h 127"/>
                  <a:gd name="T4" fmla="*/ 1 w 45"/>
                  <a:gd name="T5" fmla="*/ 1 h 127"/>
                  <a:gd name="T6" fmla="*/ 1 w 45"/>
                  <a:gd name="T7" fmla="*/ 1 h 127"/>
                  <a:gd name="T8" fmla="*/ 1 w 45"/>
                  <a:gd name="T9" fmla="*/ 1 h 127"/>
                  <a:gd name="T10" fmla="*/ 1 w 45"/>
                  <a:gd name="T11" fmla="*/ 1 h 127"/>
                  <a:gd name="T12" fmla="*/ 1 w 45"/>
                  <a:gd name="T13" fmla="*/ 1 h 127"/>
                  <a:gd name="T14" fmla="*/ 1 w 45"/>
                  <a:gd name="T15" fmla="*/ 0 h 127"/>
                  <a:gd name="T16" fmla="*/ 1 w 45"/>
                  <a:gd name="T17" fmla="*/ 1 h 127"/>
                  <a:gd name="T18" fmla="*/ 1 w 45"/>
                  <a:gd name="T19" fmla="*/ 1 h 127"/>
                  <a:gd name="T20" fmla="*/ 1 w 45"/>
                  <a:gd name="T21" fmla="*/ 1 h 127"/>
                  <a:gd name="T22" fmla="*/ 1 w 45"/>
                  <a:gd name="T23" fmla="*/ 1 h 127"/>
                  <a:gd name="T24" fmla="*/ 1 w 45"/>
                  <a:gd name="T25" fmla="*/ 1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
                  <a:gd name="T40" fmla="*/ 0 h 127"/>
                  <a:gd name="T41" fmla="*/ 45 w 4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 h="127">
                    <a:moveTo>
                      <a:pt x="13" y="70"/>
                    </a:moveTo>
                    <a:lnTo>
                      <a:pt x="0" y="96"/>
                    </a:lnTo>
                    <a:lnTo>
                      <a:pt x="3" y="110"/>
                    </a:lnTo>
                    <a:lnTo>
                      <a:pt x="1" y="127"/>
                    </a:lnTo>
                    <a:lnTo>
                      <a:pt x="25" y="105"/>
                    </a:lnTo>
                    <a:lnTo>
                      <a:pt x="42" y="73"/>
                    </a:lnTo>
                    <a:lnTo>
                      <a:pt x="45" y="41"/>
                    </a:lnTo>
                    <a:lnTo>
                      <a:pt x="45" y="0"/>
                    </a:lnTo>
                    <a:lnTo>
                      <a:pt x="33" y="9"/>
                    </a:lnTo>
                    <a:lnTo>
                      <a:pt x="35" y="35"/>
                    </a:lnTo>
                    <a:lnTo>
                      <a:pt x="35" y="61"/>
                    </a:lnTo>
                    <a:lnTo>
                      <a:pt x="16" y="96"/>
                    </a:lnTo>
                    <a:lnTo>
                      <a:pt x="13" y="70"/>
                    </a:lnTo>
                    <a:close/>
                  </a:path>
                </a:pathLst>
              </a:custGeom>
              <a:solidFill>
                <a:srgbClr val="A0B5AD"/>
              </a:solidFill>
              <a:ln w="9525">
                <a:noFill/>
                <a:round/>
                <a:headEnd/>
                <a:tailEnd/>
              </a:ln>
            </p:spPr>
            <p:txBody>
              <a:bodyPr/>
              <a:lstStyle/>
              <a:p>
                <a:endParaRPr lang="en-US"/>
              </a:p>
            </p:txBody>
          </p:sp>
          <p:sp>
            <p:nvSpPr>
              <p:cNvPr id="7223" name="Freeform 122"/>
              <p:cNvSpPr>
                <a:spLocks/>
              </p:cNvSpPr>
              <p:nvPr/>
            </p:nvSpPr>
            <p:spPr bwMode="auto">
              <a:xfrm>
                <a:off x="2386" y="1843"/>
                <a:ext cx="43" cy="109"/>
              </a:xfrm>
              <a:custGeom>
                <a:avLst/>
                <a:gdLst>
                  <a:gd name="T0" fmla="*/ 1 w 86"/>
                  <a:gd name="T1" fmla="*/ 0 h 217"/>
                  <a:gd name="T2" fmla="*/ 1 w 86"/>
                  <a:gd name="T3" fmla="*/ 1 h 217"/>
                  <a:gd name="T4" fmla="*/ 1 w 86"/>
                  <a:gd name="T5" fmla="*/ 1 h 217"/>
                  <a:gd name="T6" fmla="*/ 1 w 86"/>
                  <a:gd name="T7" fmla="*/ 1 h 217"/>
                  <a:gd name="T8" fmla="*/ 1 w 86"/>
                  <a:gd name="T9" fmla="*/ 1 h 217"/>
                  <a:gd name="T10" fmla="*/ 1 w 86"/>
                  <a:gd name="T11" fmla="*/ 1 h 217"/>
                  <a:gd name="T12" fmla="*/ 1 w 86"/>
                  <a:gd name="T13" fmla="*/ 1 h 217"/>
                  <a:gd name="T14" fmla="*/ 1 w 86"/>
                  <a:gd name="T15" fmla="*/ 1 h 217"/>
                  <a:gd name="T16" fmla="*/ 0 w 86"/>
                  <a:gd name="T17" fmla="*/ 1 h 217"/>
                  <a:gd name="T18" fmla="*/ 1 w 86"/>
                  <a:gd name="T19" fmla="*/ 1 h 217"/>
                  <a:gd name="T20" fmla="*/ 1 w 86"/>
                  <a:gd name="T21" fmla="*/ 1 h 217"/>
                  <a:gd name="T22" fmla="*/ 1 w 86"/>
                  <a:gd name="T23" fmla="*/ 1 h 217"/>
                  <a:gd name="T24" fmla="*/ 1 w 86"/>
                  <a:gd name="T25" fmla="*/ 1 h 217"/>
                  <a:gd name="T26" fmla="*/ 1 w 86"/>
                  <a:gd name="T27" fmla="*/ 1 h 217"/>
                  <a:gd name="T28" fmla="*/ 1 w 86"/>
                  <a:gd name="T29" fmla="*/ 1 h 217"/>
                  <a:gd name="T30" fmla="*/ 1 w 86"/>
                  <a:gd name="T31" fmla="*/ 1 h 217"/>
                  <a:gd name="T32" fmla="*/ 1 w 86"/>
                  <a:gd name="T33" fmla="*/ 1 h 217"/>
                  <a:gd name="T34" fmla="*/ 1 w 86"/>
                  <a:gd name="T35" fmla="*/ 1 h 217"/>
                  <a:gd name="T36" fmla="*/ 1 w 86"/>
                  <a:gd name="T37" fmla="*/ 1 h 217"/>
                  <a:gd name="T38" fmla="*/ 1 w 86"/>
                  <a:gd name="T39" fmla="*/ 1 h 217"/>
                  <a:gd name="T40" fmla="*/ 1 w 86"/>
                  <a:gd name="T41" fmla="*/ 1 h 217"/>
                  <a:gd name="T42" fmla="*/ 1 w 86"/>
                  <a:gd name="T43" fmla="*/ 1 h 217"/>
                  <a:gd name="T44" fmla="*/ 1 w 86"/>
                  <a:gd name="T45" fmla="*/ 1 h 217"/>
                  <a:gd name="T46" fmla="*/ 1 w 86"/>
                  <a:gd name="T47" fmla="*/ 1 h 217"/>
                  <a:gd name="T48" fmla="*/ 1 w 86"/>
                  <a:gd name="T49" fmla="*/ 1 h 217"/>
                  <a:gd name="T50" fmla="*/ 1 w 86"/>
                  <a:gd name="T51" fmla="*/ 1 h 217"/>
                  <a:gd name="T52" fmla="*/ 1 w 86"/>
                  <a:gd name="T53" fmla="*/ 1 h 217"/>
                  <a:gd name="T54" fmla="*/ 1 w 86"/>
                  <a:gd name="T55" fmla="*/ 1 h 217"/>
                  <a:gd name="T56" fmla="*/ 1 w 86"/>
                  <a:gd name="T57" fmla="*/ 1 h 217"/>
                  <a:gd name="T58" fmla="*/ 1 w 86"/>
                  <a:gd name="T59" fmla="*/ 0 h 21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6"/>
                  <a:gd name="T91" fmla="*/ 0 h 217"/>
                  <a:gd name="T92" fmla="*/ 86 w 86"/>
                  <a:gd name="T93" fmla="*/ 217 h 21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6" h="217">
                    <a:moveTo>
                      <a:pt x="82" y="0"/>
                    </a:moveTo>
                    <a:lnTo>
                      <a:pt x="60" y="12"/>
                    </a:lnTo>
                    <a:lnTo>
                      <a:pt x="42" y="26"/>
                    </a:lnTo>
                    <a:lnTo>
                      <a:pt x="28" y="44"/>
                    </a:lnTo>
                    <a:lnTo>
                      <a:pt x="18" y="62"/>
                    </a:lnTo>
                    <a:lnTo>
                      <a:pt x="9" y="83"/>
                    </a:lnTo>
                    <a:lnTo>
                      <a:pt x="5" y="106"/>
                    </a:lnTo>
                    <a:lnTo>
                      <a:pt x="1" y="131"/>
                    </a:lnTo>
                    <a:lnTo>
                      <a:pt x="0" y="158"/>
                    </a:lnTo>
                    <a:lnTo>
                      <a:pt x="6" y="187"/>
                    </a:lnTo>
                    <a:lnTo>
                      <a:pt x="18" y="217"/>
                    </a:lnTo>
                    <a:lnTo>
                      <a:pt x="21" y="193"/>
                    </a:lnTo>
                    <a:lnTo>
                      <a:pt x="14" y="148"/>
                    </a:lnTo>
                    <a:lnTo>
                      <a:pt x="36" y="153"/>
                    </a:lnTo>
                    <a:lnTo>
                      <a:pt x="65" y="152"/>
                    </a:lnTo>
                    <a:lnTo>
                      <a:pt x="73" y="135"/>
                    </a:lnTo>
                    <a:lnTo>
                      <a:pt x="86" y="124"/>
                    </a:lnTo>
                    <a:lnTo>
                      <a:pt x="86" y="102"/>
                    </a:lnTo>
                    <a:lnTo>
                      <a:pt x="71" y="94"/>
                    </a:lnTo>
                    <a:lnTo>
                      <a:pt x="72" y="70"/>
                    </a:lnTo>
                    <a:lnTo>
                      <a:pt x="58" y="54"/>
                    </a:lnTo>
                    <a:lnTo>
                      <a:pt x="45" y="49"/>
                    </a:lnTo>
                    <a:lnTo>
                      <a:pt x="50" y="42"/>
                    </a:lnTo>
                    <a:lnTo>
                      <a:pt x="54" y="36"/>
                    </a:lnTo>
                    <a:lnTo>
                      <a:pt x="59" y="30"/>
                    </a:lnTo>
                    <a:lnTo>
                      <a:pt x="62" y="24"/>
                    </a:lnTo>
                    <a:lnTo>
                      <a:pt x="67" y="18"/>
                    </a:lnTo>
                    <a:lnTo>
                      <a:pt x="72" y="12"/>
                    </a:lnTo>
                    <a:lnTo>
                      <a:pt x="76" y="6"/>
                    </a:lnTo>
                    <a:lnTo>
                      <a:pt x="82" y="0"/>
                    </a:lnTo>
                    <a:close/>
                  </a:path>
                </a:pathLst>
              </a:custGeom>
              <a:solidFill>
                <a:srgbClr val="302B26"/>
              </a:solidFill>
              <a:ln w="9525">
                <a:noFill/>
                <a:round/>
                <a:headEnd/>
                <a:tailEnd/>
              </a:ln>
            </p:spPr>
            <p:txBody>
              <a:bodyPr/>
              <a:lstStyle/>
              <a:p>
                <a:endParaRPr lang="en-US"/>
              </a:p>
            </p:txBody>
          </p:sp>
          <p:sp>
            <p:nvSpPr>
              <p:cNvPr id="7224" name="Freeform 123"/>
              <p:cNvSpPr>
                <a:spLocks/>
              </p:cNvSpPr>
              <p:nvPr/>
            </p:nvSpPr>
            <p:spPr bwMode="auto">
              <a:xfrm>
                <a:off x="2292" y="1794"/>
                <a:ext cx="142" cy="198"/>
              </a:xfrm>
              <a:custGeom>
                <a:avLst/>
                <a:gdLst>
                  <a:gd name="T0" fmla="*/ 1 w 284"/>
                  <a:gd name="T1" fmla="*/ 0 h 396"/>
                  <a:gd name="T2" fmla="*/ 1 w 284"/>
                  <a:gd name="T3" fmla="*/ 1 h 396"/>
                  <a:gd name="T4" fmla="*/ 1 w 284"/>
                  <a:gd name="T5" fmla="*/ 1 h 396"/>
                  <a:gd name="T6" fmla="*/ 1 w 284"/>
                  <a:gd name="T7" fmla="*/ 1 h 396"/>
                  <a:gd name="T8" fmla="*/ 1 w 284"/>
                  <a:gd name="T9" fmla="*/ 1 h 396"/>
                  <a:gd name="T10" fmla="*/ 1 w 284"/>
                  <a:gd name="T11" fmla="*/ 1 h 396"/>
                  <a:gd name="T12" fmla="*/ 1 w 284"/>
                  <a:gd name="T13" fmla="*/ 1 h 396"/>
                  <a:gd name="T14" fmla="*/ 1 w 284"/>
                  <a:gd name="T15" fmla="*/ 1 h 396"/>
                  <a:gd name="T16" fmla="*/ 1 w 284"/>
                  <a:gd name="T17" fmla="*/ 1 h 396"/>
                  <a:gd name="T18" fmla="*/ 1 w 284"/>
                  <a:gd name="T19" fmla="*/ 1 h 396"/>
                  <a:gd name="T20" fmla="*/ 1 w 284"/>
                  <a:gd name="T21" fmla="*/ 1 h 396"/>
                  <a:gd name="T22" fmla="*/ 1 w 284"/>
                  <a:gd name="T23" fmla="*/ 1 h 396"/>
                  <a:gd name="T24" fmla="*/ 1 w 284"/>
                  <a:gd name="T25" fmla="*/ 1 h 396"/>
                  <a:gd name="T26" fmla="*/ 1 w 284"/>
                  <a:gd name="T27" fmla="*/ 1 h 396"/>
                  <a:gd name="T28" fmla="*/ 1 w 284"/>
                  <a:gd name="T29" fmla="*/ 1 h 396"/>
                  <a:gd name="T30" fmla="*/ 1 w 284"/>
                  <a:gd name="T31" fmla="*/ 1 h 396"/>
                  <a:gd name="T32" fmla="*/ 1 w 284"/>
                  <a:gd name="T33" fmla="*/ 1 h 396"/>
                  <a:gd name="T34" fmla="*/ 1 w 284"/>
                  <a:gd name="T35" fmla="*/ 1 h 396"/>
                  <a:gd name="T36" fmla="*/ 1 w 284"/>
                  <a:gd name="T37" fmla="*/ 1 h 396"/>
                  <a:gd name="T38" fmla="*/ 1 w 284"/>
                  <a:gd name="T39" fmla="*/ 1 h 396"/>
                  <a:gd name="T40" fmla="*/ 1 w 284"/>
                  <a:gd name="T41" fmla="*/ 1 h 396"/>
                  <a:gd name="T42" fmla="*/ 1 w 284"/>
                  <a:gd name="T43" fmla="*/ 1 h 396"/>
                  <a:gd name="T44" fmla="*/ 0 w 284"/>
                  <a:gd name="T45" fmla="*/ 1 h 396"/>
                  <a:gd name="T46" fmla="*/ 0 w 284"/>
                  <a:gd name="T47" fmla="*/ 1 h 396"/>
                  <a:gd name="T48" fmla="*/ 1 w 284"/>
                  <a:gd name="T49" fmla="*/ 1 h 396"/>
                  <a:gd name="T50" fmla="*/ 1 w 284"/>
                  <a:gd name="T51" fmla="*/ 1 h 396"/>
                  <a:gd name="T52" fmla="*/ 1 w 284"/>
                  <a:gd name="T53" fmla="*/ 1 h 396"/>
                  <a:gd name="T54" fmla="*/ 1 w 284"/>
                  <a:gd name="T55" fmla="*/ 1 h 396"/>
                  <a:gd name="T56" fmla="*/ 1 w 284"/>
                  <a:gd name="T57" fmla="*/ 0 h 3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4"/>
                  <a:gd name="T88" fmla="*/ 0 h 396"/>
                  <a:gd name="T89" fmla="*/ 284 w 284"/>
                  <a:gd name="T90" fmla="*/ 396 h 3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4" h="396">
                    <a:moveTo>
                      <a:pt x="125" y="0"/>
                    </a:moveTo>
                    <a:lnTo>
                      <a:pt x="284" y="11"/>
                    </a:lnTo>
                    <a:lnTo>
                      <a:pt x="262" y="15"/>
                    </a:lnTo>
                    <a:lnTo>
                      <a:pt x="240" y="23"/>
                    </a:lnTo>
                    <a:lnTo>
                      <a:pt x="219" y="36"/>
                    </a:lnTo>
                    <a:lnTo>
                      <a:pt x="200" y="52"/>
                    </a:lnTo>
                    <a:lnTo>
                      <a:pt x="181" y="70"/>
                    </a:lnTo>
                    <a:lnTo>
                      <a:pt x="165" y="93"/>
                    </a:lnTo>
                    <a:lnTo>
                      <a:pt x="151" y="117"/>
                    </a:lnTo>
                    <a:lnTo>
                      <a:pt x="140" y="145"/>
                    </a:lnTo>
                    <a:lnTo>
                      <a:pt x="132" y="174"/>
                    </a:lnTo>
                    <a:lnTo>
                      <a:pt x="127" y="204"/>
                    </a:lnTo>
                    <a:lnTo>
                      <a:pt x="126" y="235"/>
                    </a:lnTo>
                    <a:lnTo>
                      <a:pt x="128" y="267"/>
                    </a:lnTo>
                    <a:lnTo>
                      <a:pt x="135" y="300"/>
                    </a:lnTo>
                    <a:lnTo>
                      <a:pt x="147" y="333"/>
                    </a:lnTo>
                    <a:lnTo>
                      <a:pt x="164" y="365"/>
                    </a:lnTo>
                    <a:lnTo>
                      <a:pt x="186" y="396"/>
                    </a:lnTo>
                    <a:lnTo>
                      <a:pt x="127" y="389"/>
                    </a:lnTo>
                    <a:lnTo>
                      <a:pt x="64" y="375"/>
                    </a:lnTo>
                    <a:lnTo>
                      <a:pt x="22" y="335"/>
                    </a:lnTo>
                    <a:lnTo>
                      <a:pt x="9" y="294"/>
                    </a:lnTo>
                    <a:lnTo>
                      <a:pt x="0" y="247"/>
                    </a:lnTo>
                    <a:lnTo>
                      <a:pt x="0" y="198"/>
                    </a:lnTo>
                    <a:lnTo>
                      <a:pt x="9" y="150"/>
                    </a:lnTo>
                    <a:lnTo>
                      <a:pt x="23" y="102"/>
                    </a:lnTo>
                    <a:lnTo>
                      <a:pt x="48" y="60"/>
                    </a:lnTo>
                    <a:lnTo>
                      <a:pt x="81" y="25"/>
                    </a:lnTo>
                    <a:lnTo>
                      <a:pt x="125" y="0"/>
                    </a:lnTo>
                    <a:close/>
                  </a:path>
                </a:pathLst>
              </a:custGeom>
              <a:solidFill>
                <a:srgbClr val="332616"/>
              </a:solidFill>
              <a:ln w="9525">
                <a:noFill/>
                <a:round/>
                <a:headEnd/>
                <a:tailEnd/>
              </a:ln>
            </p:spPr>
            <p:txBody>
              <a:bodyPr/>
              <a:lstStyle/>
              <a:p>
                <a:endParaRPr lang="en-US"/>
              </a:p>
            </p:txBody>
          </p:sp>
          <p:sp>
            <p:nvSpPr>
              <p:cNvPr id="7225" name="Freeform 124"/>
              <p:cNvSpPr>
                <a:spLocks/>
              </p:cNvSpPr>
              <p:nvPr/>
            </p:nvSpPr>
            <p:spPr bwMode="auto">
              <a:xfrm>
                <a:off x="1470" y="1841"/>
                <a:ext cx="856" cy="248"/>
              </a:xfrm>
              <a:custGeom>
                <a:avLst/>
                <a:gdLst>
                  <a:gd name="T0" fmla="*/ 1 w 1711"/>
                  <a:gd name="T1" fmla="*/ 0 h 498"/>
                  <a:gd name="T2" fmla="*/ 1 w 1711"/>
                  <a:gd name="T3" fmla="*/ 0 h 498"/>
                  <a:gd name="T4" fmla="*/ 1 w 1711"/>
                  <a:gd name="T5" fmla="*/ 0 h 498"/>
                  <a:gd name="T6" fmla="*/ 1 w 1711"/>
                  <a:gd name="T7" fmla="*/ 0 h 498"/>
                  <a:gd name="T8" fmla="*/ 1 w 1711"/>
                  <a:gd name="T9" fmla="*/ 0 h 498"/>
                  <a:gd name="T10" fmla="*/ 1 w 1711"/>
                  <a:gd name="T11" fmla="*/ 0 h 498"/>
                  <a:gd name="T12" fmla="*/ 1 w 1711"/>
                  <a:gd name="T13" fmla="*/ 0 h 498"/>
                  <a:gd name="T14" fmla="*/ 1 w 1711"/>
                  <a:gd name="T15" fmla="*/ 0 h 498"/>
                  <a:gd name="T16" fmla="*/ 1 w 1711"/>
                  <a:gd name="T17" fmla="*/ 0 h 498"/>
                  <a:gd name="T18" fmla="*/ 0 w 1711"/>
                  <a:gd name="T19" fmla="*/ 0 h 498"/>
                  <a:gd name="T20" fmla="*/ 1 w 1711"/>
                  <a:gd name="T21" fmla="*/ 0 h 498"/>
                  <a:gd name="T22" fmla="*/ 1 w 1711"/>
                  <a:gd name="T23" fmla="*/ 0 h 498"/>
                  <a:gd name="T24" fmla="*/ 1 w 1711"/>
                  <a:gd name="T25" fmla="*/ 0 h 498"/>
                  <a:gd name="T26" fmla="*/ 1 w 1711"/>
                  <a:gd name="T27" fmla="*/ 0 h 498"/>
                  <a:gd name="T28" fmla="*/ 1 w 1711"/>
                  <a:gd name="T29" fmla="*/ 0 h 498"/>
                  <a:gd name="T30" fmla="*/ 1 w 1711"/>
                  <a:gd name="T31" fmla="*/ 0 h 498"/>
                  <a:gd name="T32" fmla="*/ 1 w 1711"/>
                  <a:gd name="T33" fmla="*/ 0 h 498"/>
                  <a:gd name="T34" fmla="*/ 1 w 1711"/>
                  <a:gd name="T35" fmla="*/ 0 h 498"/>
                  <a:gd name="T36" fmla="*/ 1 w 1711"/>
                  <a:gd name="T37" fmla="*/ 0 h 498"/>
                  <a:gd name="T38" fmla="*/ 1 w 1711"/>
                  <a:gd name="T39" fmla="*/ 0 h 498"/>
                  <a:gd name="T40" fmla="*/ 1 w 1711"/>
                  <a:gd name="T41" fmla="*/ 0 h 498"/>
                  <a:gd name="T42" fmla="*/ 1 w 1711"/>
                  <a:gd name="T43" fmla="*/ 0 h 498"/>
                  <a:gd name="T44" fmla="*/ 1 w 1711"/>
                  <a:gd name="T45" fmla="*/ 0 h 498"/>
                  <a:gd name="T46" fmla="*/ 1 w 1711"/>
                  <a:gd name="T47" fmla="*/ 0 h 498"/>
                  <a:gd name="T48" fmla="*/ 1 w 1711"/>
                  <a:gd name="T49" fmla="*/ 0 h 498"/>
                  <a:gd name="T50" fmla="*/ 1 w 1711"/>
                  <a:gd name="T51" fmla="*/ 0 h 498"/>
                  <a:gd name="T52" fmla="*/ 1 w 1711"/>
                  <a:gd name="T53" fmla="*/ 0 h 498"/>
                  <a:gd name="T54" fmla="*/ 1 w 1711"/>
                  <a:gd name="T55" fmla="*/ 0 h 498"/>
                  <a:gd name="T56" fmla="*/ 1 w 1711"/>
                  <a:gd name="T57" fmla="*/ 0 h 498"/>
                  <a:gd name="T58" fmla="*/ 1 w 1711"/>
                  <a:gd name="T59" fmla="*/ 0 h 498"/>
                  <a:gd name="T60" fmla="*/ 1 w 1711"/>
                  <a:gd name="T61" fmla="*/ 0 h 498"/>
                  <a:gd name="T62" fmla="*/ 1 w 1711"/>
                  <a:gd name="T63" fmla="*/ 0 h 498"/>
                  <a:gd name="T64" fmla="*/ 1 w 1711"/>
                  <a:gd name="T65" fmla="*/ 0 h 498"/>
                  <a:gd name="T66" fmla="*/ 1 w 1711"/>
                  <a:gd name="T67" fmla="*/ 0 h 498"/>
                  <a:gd name="T68" fmla="*/ 1 w 1711"/>
                  <a:gd name="T69" fmla="*/ 0 h 498"/>
                  <a:gd name="T70" fmla="*/ 1 w 1711"/>
                  <a:gd name="T71" fmla="*/ 0 h 498"/>
                  <a:gd name="T72" fmla="*/ 1 w 1711"/>
                  <a:gd name="T73" fmla="*/ 0 h 498"/>
                  <a:gd name="T74" fmla="*/ 1 w 1711"/>
                  <a:gd name="T75" fmla="*/ 0 h 498"/>
                  <a:gd name="T76" fmla="*/ 1 w 1711"/>
                  <a:gd name="T77" fmla="*/ 0 h 498"/>
                  <a:gd name="T78" fmla="*/ 1 w 1711"/>
                  <a:gd name="T79" fmla="*/ 0 h 498"/>
                  <a:gd name="T80" fmla="*/ 1 w 1711"/>
                  <a:gd name="T81" fmla="*/ 0 h 498"/>
                  <a:gd name="T82" fmla="*/ 1 w 1711"/>
                  <a:gd name="T83" fmla="*/ 0 h 498"/>
                  <a:gd name="T84" fmla="*/ 1 w 1711"/>
                  <a:gd name="T85" fmla="*/ 0 h 498"/>
                  <a:gd name="T86" fmla="*/ 1 w 1711"/>
                  <a:gd name="T87" fmla="*/ 0 h 498"/>
                  <a:gd name="T88" fmla="*/ 1 w 1711"/>
                  <a:gd name="T89" fmla="*/ 0 h 498"/>
                  <a:gd name="T90" fmla="*/ 1 w 1711"/>
                  <a:gd name="T91" fmla="*/ 0 h 4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11"/>
                  <a:gd name="T139" fmla="*/ 0 h 498"/>
                  <a:gd name="T140" fmla="*/ 1711 w 1711"/>
                  <a:gd name="T141" fmla="*/ 498 h 4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11" h="498">
                    <a:moveTo>
                      <a:pt x="363" y="186"/>
                    </a:moveTo>
                    <a:lnTo>
                      <a:pt x="212" y="199"/>
                    </a:lnTo>
                    <a:lnTo>
                      <a:pt x="202" y="242"/>
                    </a:lnTo>
                    <a:lnTo>
                      <a:pt x="181" y="252"/>
                    </a:lnTo>
                    <a:lnTo>
                      <a:pt x="163" y="263"/>
                    </a:lnTo>
                    <a:lnTo>
                      <a:pt x="145" y="272"/>
                    </a:lnTo>
                    <a:lnTo>
                      <a:pt x="129" y="281"/>
                    </a:lnTo>
                    <a:lnTo>
                      <a:pt x="114" y="289"/>
                    </a:lnTo>
                    <a:lnTo>
                      <a:pt x="99" y="298"/>
                    </a:lnTo>
                    <a:lnTo>
                      <a:pt x="87" y="309"/>
                    </a:lnTo>
                    <a:lnTo>
                      <a:pt x="75" y="319"/>
                    </a:lnTo>
                    <a:lnTo>
                      <a:pt x="64" y="329"/>
                    </a:lnTo>
                    <a:lnTo>
                      <a:pt x="53" y="342"/>
                    </a:lnTo>
                    <a:lnTo>
                      <a:pt x="44" y="355"/>
                    </a:lnTo>
                    <a:lnTo>
                      <a:pt x="35" y="370"/>
                    </a:lnTo>
                    <a:lnTo>
                      <a:pt x="26" y="386"/>
                    </a:lnTo>
                    <a:lnTo>
                      <a:pt x="19" y="403"/>
                    </a:lnTo>
                    <a:lnTo>
                      <a:pt x="11" y="424"/>
                    </a:lnTo>
                    <a:lnTo>
                      <a:pt x="4" y="446"/>
                    </a:lnTo>
                    <a:lnTo>
                      <a:pt x="0" y="460"/>
                    </a:lnTo>
                    <a:lnTo>
                      <a:pt x="16" y="463"/>
                    </a:lnTo>
                    <a:lnTo>
                      <a:pt x="25" y="427"/>
                    </a:lnTo>
                    <a:lnTo>
                      <a:pt x="142" y="452"/>
                    </a:lnTo>
                    <a:lnTo>
                      <a:pt x="131" y="493"/>
                    </a:lnTo>
                    <a:lnTo>
                      <a:pt x="147" y="498"/>
                    </a:lnTo>
                    <a:lnTo>
                      <a:pt x="201" y="498"/>
                    </a:lnTo>
                    <a:lnTo>
                      <a:pt x="237" y="490"/>
                    </a:lnTo>
                    <a:lnTo>
                      <a:pt x="193" y="446"/>
                    </a:lnTo>
                    <a:lnTo>
                      <a:pt x="196" y="430"/>
                    </a:lnTo>
                    <a:lnTo>
                      <a:pt x="268" y="392"/>
                    </a:lnTo>
                    <a:lnTo>
                      <a:pt x="286" y="379"/>
                    </a:lnTo>
                    <a:lnTo>
                      <a:pt x="304" y="367"/>
                    </a:lnTo>
                    <a:lnTo>
                      <a:pt x="322" y="358"/>
                    </a:lnTo>
                    <a:lnTo>
                      <a:pt x="339" y="349"/>
                    </a:lnTo>
                    <a:lnTo>
                      <a:pt x="355" y="342"/>
                    </a:lnTo>
                    <a:lnTo>
                      <a:pt x="372" y="336"/>
                    </a:lnTo>
                    <a:lnTo>
                      <a:pt x="389" y="331"/>
                    </a:lnTo>
                    <a:lnTo>
                      <a:pt x="406" y="326"/>
                    </a:lnTo>
                    <a:lnTo>
                      <a:pt x="422" y="323"/>
                    </a:lnTo>
                    <a:lnTo>
                      <a:pt x="439" y="319"/>
                    </a:lnTo>
                    <a:lnTo>
                      <a:pt x="458" y="317"/>
                    </a:lnTo>
                    <a:lnTo>
                      <a:pt x="476" y="315"/>
                    </a:lnTo>
                    <a:lnTo>
                      <a:pt x="496" y="312"/>
                    </a:lnTo>
                    <a:lnTo>
                      <a:pt x="515" y="310"/>
                    </a:lnTo>
                    <a:lnTo>
                      <a:pt x="537" y="308"/>
                    </a:lnTo>
                    <a:lnTo>
                      <a:pt x="560" y="305"/>
                    </a:lnTo>
                    <a:lnTo>
                      <a:pt x="627" y="293"/>
                    </a:lnTo>
                    <a:lnTo>
                      <a:pt x="960" y="228"/>
                    </a:lnTo>
                    <a:lnTo>
                      <a:pt x="996" y="224"/>
                    </a:lnTo>
                    <a:lnTo>
                      <a:pt x="1033" y="219"/>
                    </a:lnTo>
                    <a:lnTo>
                      <a:pt x="1068" y="213"/>
                    </a:lnTo>
                    <a:lnTo>
                      <a:pt x="1105" y="209"/>
                    </a:lnTo>
                    <a:lnTo>
                      <a:pt x="1142" y="203"/>
                    </a:lnTo>
                    <a:lnTo>
                      <a:pt x="1178" y="198"/>
                    </a:lnTo>
                    <a:lnTo>
                      <a:pt x="1215" y="192"/>
                    </a:lnTo>
                    <a:lnTo>
                      <a:pt x="1250" y="186"/>
                    </a:lnTo>
                    <a:lnTo>
                      <a:pt x="1287" y="180"/>
                    </a:lnTo>
                    <a:lnTo>
                      <a:pt x="1323" y="173"/>
                    </a:lnTo>
                    <a:lnTo>
                      <a:pt x="1360" y="166"/>
                    </a:lnTo>
                    <a:lnTo>
                      <a:pt x="1396" y="159"/>
                    </a:lnTo>
                    <a:lnTo>
                      <a:pt x="1431" y="151"/>
                    </a:lnTo>
                    <a:lnTo>
                      <a:pt x="1467" y="143"/>
                    </a:lnTo>
                    <a:lnTo>
                      <a:pt x="1503" y="135"/>
                    </a:lnTo>
                    <a:lnTo>
                      <a:pt x="1537" y="126"/>
                    </a:lnTo>
                    <a:lnTo>
                      <a:pt x="1565" y="114"/>
                    </a:lnTo>
                    <a:lnTo>
                      <a:pt x="1591" y="104"/>
                    </a:lnTo>
                    <a:lnTo>
                      <a:pt x="1617" y="92"/>
                    </a:lnTo>
                    <a:lnTo>
                      <a:pt x="1640" y="80"/>
                    </a:lnTo>
                    <a:lnTo>
                      <a:pt x="1662" y="66"/>
                    </a:lnTo>
                    <a:lnTo>
                      <a:pt x="1681" y="47"/>
                    </a:lnTo>
                    <a:lnTo>
                      <a:pt x="1697" y="27"/>
                    </a:lnTo>
                    <a:lnTo>
                      <a:pt x="1711" y="0"/>
                    </a:lnTo>
                    <a:lnTo>
                      <a:pt x="1620" y="1"/>
                    </a:lnTo>
                    <a:lnTo>
                      <a:pt x="1614" y="16"/>
                    </a:lnTo>
                    <a:lnTo>
                      <a:pt x="1609" y="29"/>
                    </a:lnTo>
                    <a:lnTo>
                      <a:pt x="1602" y="38"/>
                    </a:lnTo>
                    <a:lnTo>
                      <a:pt x="1594" y="47"/>
                    </a:lnTo>
                    <a:lnTo>
                      <a:pt x="1583" y="54"/>
                    </a:lnTo>
                    <a:lnTo>
                      <a:pt x="1573" y="61"/>
                    </a:lnTo>
                    <a:lnTo>
                      <a:pt x="1560" y="68"/>
                    </a:lnTo>
                    <a:lnTo>
                      <a:pt x="1547" y="76"/>
                    </a:lnTo>
                    <a:lnTo>
                      <a:pt x="1491" y="60"/>
                    </a:lnTo>
                    <a:lnTo>
                      <a:pt x="535" y="245"/>
                    </a:lnTo>
                    <a:lnTo>
                      <a:pt x="503" y="255"/>
                    </a:lnTo>
                    <a:lnTo>
                      <a:pt x="454" y="242"/>
                    </a:lnTo>
                    <a:lnTo>
                      <a:pt x="436" y="242"/>
                    </a:lnTo>
                    <a:lnTo>
                      <a:pt x="414" y="241"/>
                    </a:lnTo>
                    <a:lnTo>
                      <a:pt x="393" y="239"/>
                    </a:lnTo>
                    <a:lnTo>
                      <a:pt x="375" y="235"/>
                    </a:lnTo>
                    <a:lnTo>
                      <a:pt x="360" y="228"/>
                    </a:lnTo>
                    <a:lnTo>
                      <a:pt x="352" y="218"/>
                    </a:lnTo>
                    <a:lnTo>
                      <a:pt x="352" y="204"/>
                    </a:lnTo>
                    <a:lnTo>
                      <a:pt x="363" y="186"/>
                    </a:lnTo>
                    <a:close/>
                  </a:path>
                </a:pathLst>
              </a:custGeom>
              <a:solidFill>
                <a:srgbClr val="FFD370"/>
              </a:solidFill>
              <a:ln w="9525">
                <a:noFill/>
                <a:round/>
                <a:headEnd/>
                <a:tailEnd/>
              </a:ln>
            </p:spPr>
            <p:txBody>
              <a:bodyPr/>
              <a:lstStyle/>
              <a:p>
                <a:endParaRPr lang="en-US"/>
              </a:p>
            </p:txBody>
          </p:sp>
          <p:sp>
            <p:nvSpPr>
              <p:cNvPr id="7226" name="Freeform 125"/>
              <p:cNvSpPr>
                <a:spLocks/>
              </p:cNvSpPr>
              <p:nvPr/>
            </p:nvSpPr>
            <p:spPr bwMode="auto">
              <a:xfrm>
                <a:off x="1988" y="1841"/>
                <a:ext cx="338" cy="203"/>
              </a:xfrm>
              <a:custGeom>
                <a:avLst/>
                <a:gdLst>
                  <a:gd name="T0" fmla="*/ 1 w 676"/>
                  <a:gd name="T1" fmla="*/ 0 h 408"/>
                  <a:gd name="T2" fmla="*/ 1 w 676"/>
                  <a:gd name="T3" fmla="*/ 0 h 408"/>
                  <a:gd name="T4" fmla="*/ 1 w 676"/>
                  <a:gd name="T5" fmla="*/ 0 h 408"/>
                  <a:gd name="T6" fmla="*/ 1 w 676"/>
                  <a:gd name="T7" fmla="*/ 0 h 408"/>
                  <a:gd name="T8" fmla="*/ 1 w 676"/>
                  <a:gd name="T9" fmla="*/ 0 h 408"/>
                  <a:gd name="T10" fmla="*/ 1 w 676"/>
                  <a:gd name="T11" fmla="*/ 0 h 408"/>
                  <a:gd name="T12" fmla="*/ 1 w 676"/>
                  <a:gd name="T13" fmla="*/ 0 h 408"/>
                  <a:gd name="T14" fmla="*/ 1 w 676"/>
                  <a:gd name="T15" fmla="*/ 0 h 408"/>
                  <a:gd name="T16" fmla="*/ 1 w 676"/>
                  <a:gd name="T17" fmla="*/ 0 h 408"/>
                  <a:gd name="T18" fmla="*/ 1 w 676"/>
                  <a:gd name="T19" fmla="*/ 0 h 408"/>
                  <a:gd name="T20" fmla="*/ 1 w 676"/>
                  <a:gd name="T21" fmla="*/ 0 h 408"/>
                  <a:gd name="T22" fmla="*/ 1 w 676"/>
                  <a:gd name="T23" fmla="*/ 0 h 408"/>
                  <a:gd name="T24" fmla="*/ 1 w 676"/>
                  <a:gd name="T25" fmla="*/ 0 h 408"/>
                  <a:gd name="T26" fmla="*/ 1 w 676"/>
                  <a:gd name="T27" fmla="*/ 0 h 408"/>
                  <a:gd name="T28" fmla="*/ 1 w 676"/>
                  <a:gd name="T29" fmla="*/ 0 h 408"/>
                  <a:gd name="T30" fmla="*/ 1 w 676"/>
                  <a:gd name="T31" fmla="*/ 0 h 408"/>
                  <a:gd name="T32" fmla="*/ 1 w 676"/>
                  <a:gd name="T33" fmla="*/ 0 h 408"/>
                  <a:gd name="T34" fmla="*/ 1 w 676"/>
                  <a:gd name="T35" fmla="*/ 0 h 408"/>
                  <a:gd name="T36" fmla="*/ 1 w 676"/>
                  <a:gd name="T37" fmla="*/ 0 h 408"/>
                  <a:gd name="T38" fmla="*/ 1 w 676"/>
                  <a:gd name="T39" fmla="*/ 0 h 408"/>
                  <a:gd name="T40" fmla="*/ 1 w 676"/>
                  <a:gd name="T41" fmla="*/ 0 h 408"/>
                  <a:gd name="T42" fmla="*/ 1 w 676"/>
                  <a:gd name="T43" fmla="*/ 0 h 408"/>
                  <a:gd name="T44" fmla="*/ 1 w 676"/>
                  <a:gd name="T45" fmla="*/ 0 h 408"/>
                  <a:gd name="T46" fmla="*/ 1 w 676"/>
                  <a:gd name="T47" fmla="*/ 0 h 408"/>
                  <a:gd name="T48" fmla="*/ 1 w 676"/>
                  <a:gd name="T49" fmla="*/ 0 h 408"/>
                  <a:gd name="T50" fmla="*/ 1 w 676"/>
                  <a:gd name="T51" fmla="*/ 0 h 408"/>
                  <a:gd name="T52" fmla="*/ 1 w 676"/>
                  <a:gd name="T53" fmla="*/ 0 h 408"/>
                  <a:gd name="T54" fmla="*/ 1 w 676"/>
                  <a:gd name="T55" fmla="*/ 0 h 408"/>
                  <a:gd name="T56" fmla="*/ 1 w 676"/>
                  <a:gd name="T57" fmla="*/ 0 h 408"/>
                  <a:gd name="T58" fmla="*/ 1 w 676"/>
                  <a:gd name="T59" fmla="*/ 0 h 408"/>
                  <a:gd name="T60" fmla="*/ 1 w 676"/>
                  <a:gd name="T61" fmla="*/ 0 h 408"/>
                  <a:gd name="T62" fmla="*/ 1 w 676"/>
                  <a:gd name="T63" fmla="*/ 0 h 408"/>
                  <a:gd name="T64" fmla="*/ 1 w 676"/>
                  <a:gd name="T65" fmla="*/ 0 h 408"/>
                  <a:gd name="T66" fmla="*/ 1 w 676"/>
                  <a:gd name="T67" fmla="*/ 0 h 408"/>
                  <a:gd name="T68" fmla="*/ 1 w 676"/>
                  <a:gd name="T69" fmla="*/ 0 h 408"/>
                  <a:gd name="T70" fmla="*/ 1 w 676"/>
                  <a:gd name="T71" fmla="*/ 0 h 408"/>
                  <a:gd name="T72" fmla="*/ 1 w 676"/>
                  <a:gd name="T73" fmla="*/ 0 h 408"/>
                  <a:gd name="T74" fmla="*/ 0 w 676"/>
                  <a:gd name="T75" fmla="*/ 0 h 408"/>
                  <a:gd name="T76" fmla="*/ 1 w 676"/>
                  <a:gd name="T77" fmla="*/ 0 h 408"/>
                  <a:gd name="T78" fmla="*/ 1 w 676"/>
                  <a:gd name="T79" fmla="*/ 0 h 408"/>
                  <a:gd name="T80" fmla="*/ 1 w 676"/>
                  <a:gd name="T81" fmla="*/ 0 h 408"/>
                  <a:gd name="T82" fmla="*/ 1 w 676"/>
                  <a:gd name="T83" fmla="*/ 0 h 408"/>
                  <a:gd name="T84" fmla="*/ 1 w 676"/>
                  <a:gd name="T85" fmla="*/ 0 h 408"/>
                  <a:gd name="T86" fmla="*/ 1 w 676"/>
                  <a:gd name="T87" fmla="*/ 0 h 408"/>
                  <a:gd name="T88" fmla="*/ 1 w 676"/>
                  <a:gd name="T89" fmla="*/ 0 h 408"/>
                  <a:gd name="T90" fmla="*/ 1 w 676"/>
                  <a:gd name="T91" fmla="*/ 0 h 408"/>
                  <a:gd name="T92" fmla="*/ 1 w 676"/>
                  <a:gd name="T93" fmla="*/ 0 h 408"/>
                  <a:gd name="T94" fmla="*/ 1 w 676"/>
                  <a:gd name="T95" fmla="*/ 0 h 408"/>
                  <a:gd name="T96" fmla="*/ 1 w 676"/>
                  <a:gd name="T97" fmla="*/ 0 h 408"/>
                  <a:gd name="T98" fmla="*/ 1 w 676"/>
                  <a:gd name="T99" fmla="*/ 0 h 408"/>
                  <a:gd name="T100" fmla="*/ 1 w 676"/>
                  <a:gd name="T101" fmla="*/ 0 h 408"/>
                  <a:gd name="T102" fmla="*/ 1 w 676"/>
                  <a:gd name="T103" fmla="*/ 0 h 408"/>
                  <a:gd name="T104" fmla="*/ 1 w 676"/>
                  <a:gd name="T105" fmla="*/ 0 h 408"/>
                  <a:gd name="T106" fmla="*/ 1 w 676"/>
                  <a:gd name="T107" fmla="*/ 0 h 408"/>
                  <a:gd name="T108" fmla="*/ 1 w 676"/>
                  <a:gd name="T109" fmla="*/ 0 h 408"/>
                  <a:gd name="T110" fmla="*/ 1 w 676"/>
                  <a:gd name="T111" fmla="*/ 0 h 408"/>
                  <a:gd name="T112" fmla="*/ 1 w 676"/>
                  <a:gd name="T113" fmla="*/ 0 h 408"/>
                  <a:gd name="T114" fmla="*/ 1 w 676"/>
                  <a:gd name="T115" fmla="*/ 0 h 408"/>
                  <a:gd name="T116" fmla="*/ 1 w 676"/>
                  <a:gd name="T117" fmla="*/ 0 h 408"/>
                  <a:gd name="T118" fmla="*/ 1 w 676"/>
                  <a:gd name="T119" fmla="*/ 0 h 408"/>
                  <a:gd name="T120" fmla="*/ 1 w 676"/>
                  <a:gd name="T121" fmla="*/ 0 h 408"/>
                  <a:gd name="T122" fmla="*/ 1 w 676"/>
                  <a:gd name="T123" fmla="*/ 0 h 4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6"/>
                  <a:gd name="T187" fmla="*/ 0 h 408"/>
                  <a:gd name="T188" fmla="*/ 676 w 676"/>
                  <a:gd name="T189" fmla="*/ 408 h 4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6" h="408">
                    <a:moveTo>
                      <a:pt x="76" y="196"/>
                    </a:moveTo>
                    <a:lnTo>
                      <a:pt x="425" y="142"/>
                    </a:lnTo>
                    <a:lnTo>
                      <a:pt x="440" y="138"/>
                    </a:lnTo>
                    <a:lnTo>
                      <a:pt x="455" y="134"/>
                    </a:lnTo>
                    <a:lnTo>
                      <a:pt x="470" y="130"/>
                    </a:lnTo>
                    <a:lnTo>
                      <a:pt x="484" y="126"/>
                    </a:lnTo>
                    <a:lnTo>
                      <a:pt x="498" y="121"/>
                    </a:lnTo>
                    <a:lnTo>
                      <a:pt x="512" y="117"/>
                    </a:lnTo>
                    <a:lnTo>
                      <a:pt x="525" y="112"/>
                    </a:lnTo>
                    <a:lnTo>
                      <a:pt x="538" y="106"/>
                    </a:lnTo>
                    <a:lnTo>
                      <a:pt x="551" y="100"/>
                    </a:lnTo>
                    <a:lnTo>
                      <a:pt x="564" y="95"/>
                    </a:lnTo>
                    <a:lnTo>
                      <a:pt x="576" y="88"/>
                    </a:lnTo>
                    <a:lnTo>
                      <a:pt x="589" y="81"/>
                    </a:lnTo>
                    <a:lnTo>
                      <a:pt x="602" y="73"/>
                    </a:lnTo>
                    <a:lnTo>
                      <a:pt x="614" y="65"/>
                    </a:lnTo>
                    <a:lnTo>
                      <a:pt x="627" y="55"/>
                    </a:lnTo>
                    <a:lnTo>
                      <a:pt x="640" y="46"/>
                    </a:lnTo>
                    <a:lnTo>
                      <a:pt x="676" y="0"/>
                    </a:lnTo>
                    <a:lnTo>
                      <a:pt x="660" y="49"/>
                    </a:lnTo>
                    <a:lnTo>
                      <a:pt x="660" y="80"/>
                    </a:lnTo>
                    <a:lnTo>
                      <a:pt x="660" y="266"/>
                    </a:lnTo>
                    <a:lnTo>
                      <a:pt x="610" y="281"/>
                    </a:lnTo>
                    <a:lnTo>
                      <a:pt x="561" y="295"/>
                    </a:lnTo>
                    <a:lnTo>
                      <a:pt x="514" y="308"/>
                    </a:lnTo>
                    <a:lnTo>
                      <a:pt x="468" y="319"/>
                    </a:lnTo>
                    <a:lnTo>
                      <a:pt x="424" y="328"/>
                    </a:lnTo>
                    <a:lnTo>
                      <a:pt x="381" y="338"/>
                    </a:lnTo>
                    <a:lnTo>
                      <a:pt x="340" y="346"/>
                    </a:lnTo>
                    <a:lnTo>
                      <a:pt x="300" y="353"/>
                    </a:lnTo>
                    <a:lnTo>
                      <a:pt x="260" y="359"/>
                    </a:lnTo>
                    <a:lnTo>
                      <a:pt x="221" y="366"/>
                    </a:lnTo>
                    <a:lnTo>
                      <a:pt x="183" y="372"/>
                    </a:lnTo>
                    <a:lnTo>
                      <a:pt x="146" y="379"/>
                    </a:lnTo>
                    <a:lnTo>
                      <a:pt x="110" y="385"/>
                    </a:lnTo>
                    <a:lnTo>
                      <a:pt x="73" y="392"/>
                    </a:lnTo>
                    <a:lnTo>
                      <a:pt x="36" y="400"/>
                    </a:lnTo>
                    <a:lnTo>
                      <a:pt x="0" y="408"/>
                    </a:lnTo>
                    <a:lnTo>
                      <a:pt x="10" y="379"/>
                    </a:lnTo>
                    <a:lnTo>
                      <a:pt x="90" y="369"/>
                    </a:lnTo>
                    <a:lnTo>
                      <a:pt x="115" y="364"/>
                    </a:lnTo>
                    <a:lnTo>
                      <a:pt x="141" y="358"/>
                    </a:lnTo>
                    <a:lnTo>
                      <a:pt x="165" y="354"/>
                    </a:lnTo>
                    <a:lnTo>
                      <a:pt x="190" y="348"/>
                    </a:lnTo>
                    <a:lnTo>
                      <a:pt x="216" y="343"/>
                    </a:lnTo>
                    <a:lnTo>
                      <a:pt x="241" y="338"/>
                    </a:lnTo>
                    <a:lnTo>
                      <a:pt x="265" y="333"/>
                    </a:lnTo>
                    <a:lnTo>
                      <a:pt x="290" y="327"/>
                    </a:lnTo>
                    <a:lnTo>
                      <a:pt x="316" y="323"/>
                    </a:lnTo>
                    <a:lnTo>
                      <a:pt x="341" y="317"/>
                    </a:lnTo>
                    <a:lnTo>
                      <a:pt x="365" y="312"/>
                    </a:lnTo>
                    <a:lnTo>
                      <a:pt x="391" y="306"/>
                    </a:lnTo>
                    <a:lnTo>
                      <a:pt x="416" y="302"/>
                    </a:lnTo>
                    <a:lnTo>
                      <a:pt x="441" y="296"/>
                    </a:lnTo>
                    <a:lnTo>
                      <a:pt x="466" y="292"/>
                    </a:lnTo>
                    <a:lnTo>
                      <a:pt x="491" y="287"/>
                    </a:lnTo>
                    <a:lnTo>
                      <a:pt x="605" y="257"/>
                    </a:lnTo>
                    <a:lnTo>
                      <a:pt x="626" y="237"/>
                    </a:lnTo>
                    <a:lnTo>
                      <a:pt x="626" y="130"/>
                    </a:lnTo>
                    <a:lnTo>
                      <a:pt x="2" y="236"/>
                    </a:lnTo>
                    <a:lnTo>
                      <a:pt x="2" y="209"/>
                    </a:lnTo>
                    <a:lnTo>
                      <a:pt x="76" y="196"/>
                    </a:lnTo>
                    <a:close/>
                  </a:path>
                </a:pathLst>
              </a:custGeom>
              <a:solidFill>
                <a:srgbClr val="B76602"/>
              </a:solidFill>
              <a:ln w="9525">
                <a:noFill/>
                <a:round/>
                <a:headEnd/>
                <a:tailEnd/>
              </a:ln>
            </p:spPr>
            <p:txBody>
              <a:bodyPr/>
              <a:lstStyle/>
              <a:p>
                <a:endParaRPr lang="en-US"/>
              </a:p>
            </p:txBody>
          </p:sp>
          <p:sp>
            <p:nvSpPr>
              <p:cNvPr id="7227" name="Freeform 126"/>
              <p:cNvSpPr>
                <a:spLocks/>
              </p:cNvSpPr>
              <p:nvPr/>
            </p:nvSpPr>
            <p:spPr bwMode="auto">
              <a:xfrm>
                <a:off x="1921" y="1934"/>
                <a:ext cx="95" cy="144"/>
              </a:xfrm>
              <a:custGeom>
                <a:avLst/>
                <a:gdLst>
                  <a:gd name="T0" fmla="*/ 0 w 192"/>
                  <a:gd name="T1" fmla="*/ 0 h 287"/>
                  <a:gd name="T2" fmla="*/ 0 w 192"/>
                  <a:gd name="T3" fmla="*/ 1 h 287"/>
                  <a:gd name="T4" fmla="*/ 0 w 192"/>
                  <a:gd name="T5" fmla="*/ 1 h 287"/>
                  <a:gd name="T6" fmla="*/ 0 w 192"/>
                  <a:gd name="T7" fmla="*/ 1 h 287"/>
                  <a:gd name="T8" fmla="*/ 0 w 192"/>
                  <a:gd name="T9" fmla="*/ 1 h 287"/>
                  <a:gd name="T10" fmla="*/ 0 w 192"/>
                  <a:gd name="T11" fmla="*/ 1 h 287"/>
                  <a:gd name="T12" fmla="*/ 0 w 192"/>
                  <a:gd name="T13" fmla="*/ 1 h 287"/>
                  <a:gd name="T14" fmla="*/ 0 w 192"/>
                  <a:gd name="T15" fmla="*/ 1 h 287"/>
                  <a:gd name="T16" fmla="*/ 0 w 192"/>
                  <a:gd name="T17" fmla="*/ 1 h 287"/>
                  <a:gd name="T18" fmla="*/ 0 w 192"/>
                  <a:gd name="T19" fmla="*/ 1 h 287"/>
                  <a:gd name="T20" fmla="*/ 0 w 192"/>
                  <a:gd name="T21" fmla="*/ 1 h 287"/>
                  <a:gd name="T22" fmla="*/ 0 w 192"/>
                  <a:gd name="T23" fmla="*/ 1 h 287"/>
                  <a:gd name="T24" fmla="*/ 0 w 192"/>
                  <a:gd name="T25" fmla="*/ 1 h 287"/>
                  <a:gd name="T26" fmla="*/ 0 w 192"/>
                  <a:gd name="T27" fmla="*/ 1 h 287"/>
                  <a:gd name="T28" fmla="*/ 0 w 192"/>
                  <a:gd name="T29" fmla="*/ 1 h 287"/>
                  <a:gd name="T30" fmla="*/ 0 w 192"/>
                  <a:gd name="T31" fmla="*/ 1 h 287"/>
                  <a:gd name="T32" fmla="*/ 0 w 192"/>
                  <a:gd name="T33" fmla="*/ 1 h 287"/>
                  <a:gd name="T34" fmla="*/ 0 w 192"/>
                  <a:gd name="T35" fmla="*/ 1 h 287"/>
                  <a:gd name="T36" fmla="*/ 0 w 192"/>
                  <a:gd name="T37" fmla="*/ 1 h 287"/>
                  <a:gd name="T38" fmla="*/ 0 w 192"/>
                  <a:gd name="T39" fmla="*/ 1 h 287"/>
                  <a:gd name="T40" fmla="*/ 0 w 192"/>
                  <a:gd name="T41" fmla="*/ 1 h 287"/>
                  <a:gd name="T42" fmla="*/ 0 w 192"/>
                  <a:gd name="T43" fmla="*/ 1 h 287"/>
                  <a:gd name="T44" fmla="*/ 0 w 192"/>
                  <a:gd name="T45" fmla="*/ 1 h 287"/>
                  <a:gd name="T46" fmla="*/ 0 w 192"/>
                  <a:gd name="T47" fmla="*/ 1 h 287"/>
                  <a:gd name="T48" fmla="*/ 0 w 192"/>
                  <a:gd name="T49" fmla="*/ 1 h 287"/>
                  <a:gd name="T50" fmla="*/ 0 w 192"/>
                  <a:gd name="T51" fmla="*/ 1 h 287"/>
                  <a:gd name="T52" fmla="*/ 0 w 192"/>
                  <a:gd name="T53" fmla="*/ 1 h 287"/>
                  <a:gd name="T54" fmla="*/ 0 w 192"/>
                  <a:gd name="T55" fmla="*/ 1 h 287"/>
                  <a:gd name="T56" fmla="*/ 0 w 192"/>
                  <a:gd name="T57" fmla="*/ 1 h 287"/>
                  <a:gd name="T58" fmla="*/ 0 w 192"/>
                  <a:gd name="T59" fmla="*/ 1 h 287"/>
                  <a:gd name="T60" fmla="*/ 0 w 192"/>
                  <a:gd name="T61" fmla="*/ 1 h 287"/>
                  <a:gd name="T62" fmla="*/ 0 w 192"/>
                  <a:gd name="T63" fmla="*/ 1 h 287"/>
                  <a:gd name="T64" fmla="*/ 0 w 192"/>
                  <a:gd name="T65" fmla="*/ 0 h 2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2"/>
                  <a:gd name="T100" fmla="*/ 0 h 287"/>
                  <a:gd name="T101" fmla="*/ 192 w 192"/>
                  <a:gd name="T102" fmla="*/ 287 h 2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2" h="287">
                    <a:moveTo>
                      <a:pt x="97" y="0"/>
                    </a:moveTo>
                    <a:lnTo>
                      <a:pt x="116" y="3"/>
                    </a:lnTo>
                    <a:lnTo>
                      <a:pt x="134" y="11"/>
                    </a:lnTo>
                    <a:lnTo>
                      <a:pt x="150" y="24"/>
                    </a:lnTo>
                    <a:lnTo>
                      <a:pt x="164" y="42"/>
                    </a:lnTo>
                    <a:lnTo>
                      <a:pt x="175" y="63"/>
                    </a:lnTo>
                    <a:lnTo>
                      <a:pt x="185" y="87"/>
                    </a:lnTo>
                    <a:lnTo>
                      <a:pt x="189" y="115"/>
                    </a:lnTo>
                    <a:lnTo>
                      <a:pt x="192" y="144"/>
                    </a:lnTo>
                    <a:lnTo>
                      <a:pt x="189" y="173"/>
                    </a:lnTo>
                    <a:lnTo>
                      <a:pt x="183" y="199"/>
                    </a:lnTo>
                    <a:lnTo>
                      <a:pt x="174" y="223"/>
                    </a:lnTo>
                    <a:lnTo>
                      <a:pt x="162" y="244"/>
                    </a:lnTo>
                    <a:lnTo>
                      <a:pt x="148" y="262"/>
                    </a:lnTo>
                    <a:lnTo>
                      <a:pt x="132" y="275"/>
                    </a:lnTo>
                    <a:lnTo>
                      <a:pt x="113" y="283"/>
                    </a:lnTo>
                    <a:lnTo>
                      <a:pt x="94" y="287"/>
                    </a:lnTo>
                    <a:lnTo>
                      <a:pt x="75" y="283"/>
                    </a:lnTo>
                    <a:lnTo>
                      <a:pt x="57" y="275"/>
                    </a:lnTo>
                    <a:lnTo>
                      <a:pt x="41" y="261"/>
                    </a:lnTo>
                    <a:lnTo>
                      <a:pt x="27" y="243"/>
                    </a:lnTo>
                    <a:lnTo>
                      <a:pt x="15" y="222"/>
                    </a:lnTo>
                    <a:lnTo>
                      <a:pt x="7" y="198"/>
                    </a:lnTo>
                    <a:lnTo>
                      <a:pt x="1" y="170"/>
                    </a:lnTo>
                    <a:lnTo>
                      <a:pt x="0" y="141"/>
                    </a:lnTo>
                    <a:lnTo>
                      <a:pt x="3" y="113"/>
                    </a:lnTo>
                    <a:lnTo>
                      <a:pt x="8" y="86"/>
                    </a:lnTo>
                    <a:lnTo>
                      <a:pt x="16" y="62"/>
                    </a:lnTo>
                    <a:lnTo>
                      <a:pt x="29" y="41"/>
                    </a:lnTo>
                    <a:lnTo>
                      <a:pt x="43" y="24"/>
                    </a:lnTo>
                    <a:lnTo>
                      <a:pt x="59" y="10"/>
                    </a:lnTo>
                    <a:lnTo>
                      <a:pt x="77" y="2"/>
                    </a:lnTo>
                    <a:lnTo>
                      <a:pt x="97" y="0"/>
                    </a:lnTo>
                    <a:close/>
                  </a:path>
                </a:pathLst>
              </a:custGeom>
              <a:solidFill>
                <a:srgbClr val="877F6D"/>
              </a:solidFill>
              <a:ln w="9525">
                <a:noFill/>
                <a:round/>
                <a:headEnd/>
                <a:tailEnd/>
              </a:ln>
            </p:spPr>
            <p:txBody>
              <a:bodyPr/>
              <a:lstStyle/>
              <a:p>
                <a:endParaRPr lang="en-US"/>
              </a:p>
            </p:txBody>
          </p:sp>
          <p:sp>
            <p:nvSpPr>
              <p:cNvPr id="7228" name="Freeform 127"/>
              <p:cNvSpPr>
                <a:spLocks/>
              </p:cNvSpPr>
              <p:nvPr/>
            </p:nvSpPr>
            <p:spPr bwMode="auto">
              <a:xfrm>
                <a:off x="1828" y="1884"/>
                <a:ext cx="207" cy="223"/>
              </a:xfrm>
              <a:custGeom>
                <a:avLst/>
                <a:gdLst>
                  <a:gd name="T0" fmla="*/ 1 w 413"/>
                  <a:gd name="T1" fmla="*/ 0 h 445"/>
                  <a:gd name="T2" fmla="*/ 1 w 413"/>
                  <a:gd name="T3" fmla="*/ 1 h 445"/>
                  <a:gd name="T4" fmla="*/ 1 w 413"/>
                  <a:gd name="T5" fmla="*/ 1 h 445"/>
                  <a:gd name="T6" fmla="*/ 1 w 413"/>
                  <a:gd name="T7" fmla="*/ 1 h 445"/>
                  <a:gd name="T8" fmla="*/ 1 w 413"/>
                  <a:gd name="T9" fmla="*/ 1 h 445"/>
                  <a:gd name="T10" fmla="*/ 1 w 413"/>
                  <a:gd name="T11" fmla="*/ 1 h 445"/>
                  <a:gd name="T12" fmla="*/ 1 w 413"/>
                  <a:gd name="T13" fmla="*/ 1 h 445"/>
                  <a:gd name="T14" fmla="*/ 1 w 413"/>
                  <a:gd name="T15" fmla="*/ 1 h 445"/>
                  <a:gd name="T16" fmla="*/ 1 w 413"/>
                  <a:gd name="T17" fmla="*/ 1 h 445"/>
                  <a:gd name="T18" fmla="*/ 1 w 413"/>
                  <a:gd name="T19" fmla="*/ 1 h 445"/>
                  <a:gd name="T20" fmla="*/ 1 w 413"/>
                  <a:gd name="T21" fmla="*/ 1 h 445"/>
                  <a:gd name="T22" fmla="*/ 1 w 413"/>
                  <a:gd name="T23" fmla="*/ 1 h 445"/>
                  <a:gd name="T24" fmla="*/ 1 w 413"/>
                  <a:gd name="T25" fmla="*/ 1 h 445"/>
                  <a:gd name="T26" fmla="*/ 1 w 413"/>
                  <a:gd name="T27" fmla="*/ 1 h 445"/>
                  <a:gd name="T28" fmla="*/ 1 w 413"/>
                  <a:gd name="T29" fmla="*/ 1 h 445"/>
                  <a:gd name="T30" fmla="*/ 1 w 413"/>
                  <a:gd name="T31" fmla="*/ 1 h 445"/>
                  <a:gd name="T32" fmla="*/ 1 w 413"/>
                  <a:gd name="T33" fmla="*/ 1 h 445"/>
                  <a:gd name="T34" fmla="*/ 1 w 413"/>
                  <a:gd name="T35" fmla="*/ 1 h 445"/>
                  <a:gd name="T36" fmla="*/ 1 w 413"/>
                  <a:gd name="T37" fmla="*/ 1 h 445"/>
                  <a:gd name="T38" fmla="*/ 1 w 413"/>
                  <a:gd name="T39" fmla="*/ 1 h 445"/>
                  <a:gd name="T40" fmla="*/ 1 w 413"/>
                  <a:gd name="T41" fmla="*/ 1 h 445"/>
                  <a:gd name="T42" fmla="*/ 1 w 413"/>
                  <a:gd name="T43" fmla="*/ 1 h 445"/>
                  <a:gd name="T44" fmla="*/ 1 w 413"/>
                  <a:gd name="T45" fmla="*/ 1 h 445"/>
                  <a:gd name="T46" fmla="*/ 1 w 413"/>
                  <a:gd name="T47" fmla="*/ 1 h 445"/>
                  <a:gd name="T48" fmla="*/ 1 w 413"/>
                  <a:gd name="T49" fmla="*/ 1 h 445"/>
                  <a:gd name="T50" fmla="*/ 1 w 413"/>
                  <a:gd name="T51" fmla="*/ 1 h 445"/>
                  <a:gd name="T52" fmla="*/ 1 w 413"/>
                  <a:gd name="T53" fmla="*/ 1 h 445"/>
                  <a:gd name="T54" fmla="*/ 1 w 413"/>
                  <a:gd name="T55" fmla="*/ 1 h 445"/>
                  <a:gd name="T56" fmla="*/ 1 w 413"/>
                  <a:gd name="T57" fmla="*/ 1 h 445"/>
                  <a:gd name="T58" fmla="*/ 1 w 413"/>
                  <a:gd name="T59" fmla="*/ 1 h 445"/>
                  <a:gd name="T60" fmla="*/ 1 w 413"/>
                  <a:gd name="T61" fmla="*/ 1 h 445"/>
                  <a:gd name="T62" fmla="*/ 1 w 413"/>
                  <a:gd name="T63" fmla="*/ 1 h 445"/>
                  <a:gd name="T64" fmla="*/ 0 w 413"/>
                  <a:gd name="T65" fmla="*/ 1 h 445"/>
                  <a:gd name="T66" fmla="*/ 0 w 413"/>
                  <a:gd name="T67" fmla="*/ 1 h 445"/>
                  <a:gd name="T68" fmla="*/ 0 w 413"/>
                  <a:gd name="T69" fmla="*/ 1 h 445"/>
                  <a:gd name="T70" fmla="*/ 1 w 413"/>
                  <a:gd name="T71" fmla="*/ 1 h 445"/>
                  <a:gd name="T72" fmla="*/ 1 w 413"/>
                  <a:gd name="T73" fmla="*/ 1 h 445"/>
                  <a:gd name="T74" fmla="*/ 1 w 413"/>
                  <a:gd name="T75" fmla="*/ 1 h 445"/>
                  <a:gd name="T76" fmla="*/ 1 w 413"/>
                  <a:gd name="T77" fmla="*/ 1 h 445"/>
                  <a:gd name="T78" fmla="*/ 1 w 413"/>
                  <a:gd name="T79" fmla="*/ 1 h 445"/>
                  <a:gd name="T80" fmla="*/ 1 w 413"/>
                  <a:gd name="T81" fmla="*/ 1 h 445"/>
                  <a:gd name="T82" fmla="*/ 1 w 413"/>
                  <a:gd name="T83" fmla="*/ 1 h 445"/>
                  <a:gd name="T84" fmla="*/ 1 w 413"/>
                  <a:gd name="T85" fmla="*/ 0 h 4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3"/>
                  <a:gd name="T130" fmla="*/ 0 h 445"/>
                  <a:gd name="T131" fmla="*/ 413 w 413"/>
                  <a:gd name="T132" fmla="*/ 445 h 4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3" h="445">
                    <a:moveTo>
                      <a:pt x="142" y="0"/>
                    </a:moveTo>
                    <a:lnTo>
                      <a:pt x="303" y="13"/>
                    </a:lnTo>
                    <a:lnTo>
                      <a:pt x="326" y="26"/>
                    </a:lnTo>
                    <a:lnTo>
                      <a:pt x="345" y="41"/>
                    </a:lnTo>
                    <a:lnTo>
                      <a:pt x="363" y="58"/>
                    </a:lnTo>
                    <a:lnTo>
                      <a:pt x="378" y="77"/>
                    </a:lnTo>
                    <a:lnTo>
                      <a:pt x="389" y="97"/>
                    </a:lnTo>
                    <a:lnTo>
                      <a:pt x="398" y="119"/>
                    </a:lnTo>
                    <a:lnTo>
                      <a:pt x="407" y="143"/>
                    </a:lnTo>
                    <a:lnTo>
                      <a:pt x="411" y="169"/>
                    </a:lnTo>
                    <a:lnTo>
                      <a:pt x="413" y="199"/>
                    </a:lnTo>
                    <a:lnTo>
                      <a:pt x="413" y="226"/>
                    </a:lnTo>
                    <a:lnTo>
                      <a:pt x="412" y="254"/>
                    </a:lnTo>
                    <a:lnTo>
                      <a:pt x="409" y="279"/>
                    </a:lnTo>
                    <a:lnTo>
                      <a:pt x="403" y="304"/>
                    </a:lnTo>
                    <a:lnTo>
                      <a:pt x="396" y="327"/>
                    </a:lnTo>
                    <a:lnTo>
                      <a:pt x="388" y="347"/>
                    </a:lnTo>
                    <a:lnTo>
                      <a:pt x="377" y="367"/>
                    </a:lnTo>
                    <a:lnTo>
                      <a:pt x="364" y="384"/>
                    </a:lnTo>
                    <a:lnTo>
                      <a:pt x="350" y="399"/>
                    </a:lnTo>
                    <a:lnTo>
                      <a:pt x="333" y="413"/>
                    </a:lnTo>
                    <a:lnTo>
                      <a:pt x="314" y="423"/>
                    </a:lnTo>
                    <a:lnTo>
                      <a:pt x="294" y="432"/>
                    </a:lnTo>
                    <a:lnTo>
                      <a:pt x="272" y="439"/>
                    </a:lnTo>
                    <a:lnTo>
                      <a:pt x="246" y="444"/>
                    </a:lnTo>
                    <a:lnTo>
                      <a:pt x="220" y="445"/>
                    </a:lnTo>
                    <a:lnTo>
                      <a:pt x="51" y="414"/>
                    </a:lnTo>
                    <a:lnTo>
                      <a:pt x="33" y="390"/>
                    </a:lnTo>
                    <a:lnTo>
                      <a:pt x="21" y="367"/>
                    </a:lnTo>
                    <a:lnTo>
                      <a:pt x="11" y="343"/>
                    </a:lnTo>
                    <a:lnTo>
                      <a:pt x="6" y="317"/>
                    </a:lnTo>
                    <a:lnTo>
                      <a:pt x="2" y="292"/>
                    </a:lnTo>
                    <a:lnTo>
                      <a:pt x="0" y="266"/>
                    </a:lnTo>
                    <a:lnTo>
                      <a:pt x="0" y="238"/>
                    </a:lnTo>
                    <a:lnTo>
                      <a:pt x="0" y="209"/>
                    </a:lnTo>
                    <a:lnTo>
                      <a:pt x="9" y="175"/>
                    </a:lnTo>
                    <a:lnTo>
                      <a:pt x="19" y="143"/>
                    </a:lnTo>
                    <a:lnTo>
                      <a:pt x="31" y="114"/>
                    </a:lnTo>
                    <a:lnTo>
                      <a:pt x="45" y="86"/>
                    </a:lnTo>
                    <a:lnTo>
                      <a:pt x="62" y="62"/>
                    </a:lnTo>
                    <a:lnTo>
                      <a:pt x="84" y="39"/>
                    </a:lnTo>
                    <a:lnTo>
                      <a:pt x="109" y="18"/>
                    </a:lnTo>
                    <a:lnTo>
                      <a:pt x="142" y="0"/>
                    </a:lnTo>
                    <a:close/>
                  </a:path>
                </a:pathLst>
              </a:custGeom>
              <a:solidFill>
                <a:srgbClr val="140F0A"/>
              </a:solidFill>
              <a:ln w="9525">
                <a:noFill/>
                <a:round/>
                <a:headEnd/>
                <a:tailEnd/>
              </a:ln>
            </p:spPr>
            <p:txBody>
              <a:bodyPr/>
              <a:lstStyle/>
              <a:p>
                <a:endParaRPr lang="en-US"/>
              </a:p>
            </p:txBody>
          </p:sp>
          <p:sp>
            <p:nvSpPr>
              <p:cNvPr id="7229" name="Freeform 128"/>
              <p:cNvSpPr>
                <a:spLocks/>
              </p:cNvSpPr>
              <p:nvPr/>
            </p:nvSpPr>
            <p:spPr bwMode="auto">
              <a:xfrm>
                <a:off x="1938" y="1945"/>
                <a:ext cx="74" cy="132"/>
              </a:xfrm>
              <a:custGeom>
                <a:avLst/>
                <a:gdLst>
                  <a:gd name="T0" fmla="*/ 1 w 148"/>
                  <a:gd name="T1" fmla="*/ 1 h 264"/>
                  <a:gd name="T2" fmla="*/ 1 w 148"/>
                  <a:gd name="T3" fmla="*/ 1 h 264"/>
                  <a:gd name="T4" fmla="*/ 1 w 148"/>
                  <a:gd name="T5" fmla="*/ 1 h 264"/>
                  <a:gd name="T6" fmla="*/ 1 w 148"/>
                  <a:gd name="T7" fmla="*/ 1 h 264"/>
                  <a:gd name="T8" fmla="*/ 1 w 148"/>
                  <a:gd name="T9" fmla="*/ 1 h 264"/>
                  <a:gd name="T10" fmla="*/ 1 w 148"/>
                  <a:gd name="T11" fmla="*/ 1 h 264"/>
                  <a:gd name="T12" fmla="*/ 1 w 148"/>
                  <a:gd name="T13" fmla="*/ 1 h 264"/>
                  <a:gd name="T14" fmla="*/ 1 w 148"/>
                  <a:gd name="T15" fmla="*/ 1 h 264"/>
                  <a:gd name="T16" fmla="*/ 1 w 148"/>
                  <a:gd name="T17" fmla="*/ 1 h 264"/>
                  <a:gd name="T18" fmla="*/ 1 w 148"/>
                  <a:gd name="T19" fmla="*/ 1 h 264"/>
                  <a:gd name="T20" fmla="*/ 1 w 148"/>
                  <a:gd name="T21" fmla="*/ 1 h 264"/>
                  <a:gd name="T22" fmla="*/ 1 w 148"/>
                  <a:gd name="T23" fmla="*/ 1 h 264"/>
                  <a:gd name="T24" fmla="*/ 1 w 148"/>
                  <a:gd name="T25" fmla="*/ 1 h 264"/>
                  <a:gd name="T26" fmla="*/ 1 w 148"/>
                  <a:gd name="T27" fmla="*/ 1 h 264"/>
                  <a:gd name="T28" fmla="*/ 1 w 148"/>
                  <a:gd name="T29" fmla="*/ 1 h 264"/>
                  <a:gd name="T30" fmla="*/ 1 w 148"/>
                  <a:gd name="T31" fmla="*/ 1 h 264"/>
                  <a:gd name="T32" fmla="*/ 1 w 148"/>
                  <a:gd name="T33" fmla="*/ 1 h 264"/>
                  <a:gd name="T34" fmla="*/ 1 w 148"/>
                  <a:gd name="T35" fmla="*/ 1 h 264"/>
                  <a:gd name="T36" fmla="*/ 0 w 148"/>
                  <a:gd name="T37" fmla="*/ 1 h 264"/>
                  <a:gd name="T38" fmla="*/ 1 w 148"/>
                  <a:gd name="T39" fmla="*/ 1 h 264"/>
                  <a:gd name="T40" fmla="*/ 1 w 148"/>
                  <a:gd name="T41" fmla="*/ 1 h 264"/>
                  <a:gd name="T42" fmla="*/ 1 w 148"/>
                  <a:gd name="T43" fmla="*/ 1 h 264"/>
                  <a:gd name="T44" fmla="*/ 1 w 148"/>
                  <a:gd name="T45" fmla="*/ 1 h 264"/>
                  <a:gd name="T46" fmla="*/ 1 w 148"/>
                  <a:gd name="T47" fmla="*/ 1 h 264"/>
                  <a:gd name="T48" fmla="*/ 1 w 148"/>
                  <a:gd name="T49" fmla="*/ 1 h 264"/>
                  <a:gd name="T50" fmla="*/ 1 w 148"/>
                  <a:gd name="T51" fmla="*/ 1 h 264"/>
                  <a:gd name="T52" fmla="*/ 1 w 148"/>
                  <a:gd name="T53" fmla="*/ 1 h 264"/>
                  <a:gd name="T54" fmla="*/ 1 w 148"/>
                  <a:gd name="T55" fmla="*/ 1 h 264"/>
                  <a:gd name="T56" fmla="*/ 1 w 148"/>
                  <a:gd name="T57" fmla="*/ 1 h 264"/>
                  <a:gd name="T58" fmla="*/ 1 w 148"/>
                  <a:gd name="T59" fmla="*/ 1 h 264"/>
                  <a:gd name="T60" fmla="*/ 1 w 148"/>
                  <a:gd name="T61" fmla="*/ 1 h 264"/>
                  <a:gd name="T62" fmla="*/ 1 w 148"/>
                  <a:gd name="T63" fmla="*/ 1 h 264"/>
                  <a:gd name="T64" fmla="*/ 1 w 148"/>
                  <a:gd name="T65" fmla="*/ 1 h 264"/>
                  <a:gd name="T66" fmla="*/ 1 w 148"/>
                  <a:gd name="T67" fmla="*/ 1 h 264"/>
                  <a:gd name="T68" fmla="*/ 1 w 148"/>
                  <a:gd name="T69" fmla="*/ 1 h 264"/>
                  <a:gd name="T70" fmla="*/ 1 w 148"/>
                  <a:gd name="T71" fmla="*/ 0 h 264"/>
                  <a:gd name="T72" fmla="*/ 1 w 148"/>
                  <a:gd name="T73" fmla="*/ 1 h 264"/>
                  <a:gd name="T74" fmla="*/ 1 w 148"/>
                  <a:gd name="T75" fmla="*/ 1 h 264"/>
                  <a:gd name="T76" fmla="*/ 1 w 148"/>
                  <a:gd name="T77" fmla="*/ 1 h 264"/>
                  <a:gd name="T78" fmla="*/ 1 w 148"/>
                  <a:gd name="T79" fmla="*/ 1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
                  <a:gd name="T121" fmla="*/ 0 h 264"/>
                  <a:gd name="T122" fmla="*/ 148 w 148"/>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 h="264">
                    <a:moveTo>
                      <a:pt x="63" y="33"/>
                    </a:moveTo>
                    <a:lnTo>
                      <a:pt x="77" y="40"/>
                    </a:lnTo>
                    <a:lnTo>
                      <a:pt x="87" y="49"/>
                    </a:lnTo>
                    <a:lnTo>
                      <a:pt x="95" y="58"/>
                    </a:lnTo>
                    <a:lnTo>
                      <a:pt x="100" y="70"/>
                    </a:lnTo>
                    <a:lnTo>
                      <a:pt x="104" y="81"/>
                    </a:lnTo>
                    <a:lnTo>
                      <a:pt x="105" y="95"/>
                    </a:lnTo>
                    <a:lnTo>
                      <a:pt x="106" y="110"/>
                    </a:lnTo>
                    <a:lnTo>
                      <a:pt x="106" y="126"/>
                    </a:lnTo>
                    <a:lnTo>
                      <a:pt x="98" y="148"/>
                    </a:lnTo>
                    <a:lnTo>
                      <a:pt x="92" y="167"/>
                    </a:lnTo>
                    <a:lnTo>
                      <a:pt x="86" y="183"/>
                    </a:lnTo>
                    <a:lnTo>
                      <a:pt x="79" y="195"/>
                    </a:lnTo>
                    <a:lnTo>
                      <a:pt x="71" y="205"/>
                    </a:lnTo>
                    <a:lnTo>
                      <a:pt x="59" y="210"/>
                    </a:lnTo>
                    <a:lnTo>
                      <a:pt x="41" y="214"/>
                    </a:lnTo>
                    <a:lnTo>
                      <a:pt x="18" y="213"/>
                    </a:lnTo>
                    <a:lnTo>
                      <a:pt x="2" y="195"/>
                    </a:lnTo>
                    <a:lnTo>
                      <a:pt x="0" y="223"/>
                    </a:lnTo>
                    <a:lnTo>
                      <a:pt x="13" y="243"/>
                    </a:lnTo>
                    <a:lnTo>
                      <a:pt x="39" y="264"/>
                    </a:lnTo>
                    <a:lnTo>
                      <a:pt x="61" y="260"/>
                    </a:lnTo>
                    <a:lnTo>
                      <a:pt x="78" y="254"/>
                    </a:lnTo>
                    <a:lnTo>
                      <a:pt x="93" y="245"/>
                    </a:lnTo>
                    <a:lnTo>
                      <a:pt x="105" y="234"/>
                    </a:lnTo>
                    <a:lnTo>
                      <a:pt x="114" y="222"/>
                    </a:lnTo>
                    <a:lnTo>
                      <a:pt x="123" y="206"/>
                    </a:lnTo>
                    <a:lnTo>
                      <a:pt x="131" y="186"/>
                    </a:lnTo>
                    <a:lnTo>
                      <a:pt x="140" y="164"/>
                    </a:lnTo>
                    <a:lnTo>
                      <a:pt x="148" y="108"/>
                    </a:lnTo>
                    <a:lnTo>
                      <a:pt x="147" y="78"/>
                    </a:lnTo>
                    <a:lnTo>
                      <a:pt x="143" y="51"/>
                    </a:lnTo>
                    <a:lnTo>
                      <a:pt x="132" y="28"/>
                    </a:lnTo>
                    <a:lnTo>
                      <a:pt x="120" y="11"/>
                    </a:lnTo>
                    <a:lnTo>
                      <a:pt x="104" y="2"/>
                    </a:lnTo>
                    <a:lnTo>
                      <a:pt x="84" y="0"/>
                    </a:lnTo>
                    <a:lnTo>
                      <a:pt x="63" y="7"/>
                    </a:lnTo>
                    <a:lnTo>
                      <a:pt x="41" y="25"/>
                    </a:lnTo>
                    <a:lnTo>
                      <a:pt x="31" y="39"/>
                    </a:lnTo>
                    <a:lnTo>
                      <a:pt x="63" y="33"/>
                    </a:lnTo>
                    <a:close/>
                  </a:path>
                </a:pathLst>
              </a:custGeom>
              <a:solidFill>
                <a:srgbClr val="877F6D"/>
              </a:solidFill>
              <a:ln w="9525">
                <a:noFill/>
                <a:round/>
                <a:headEnd/>
                <a:tailEnd/>
              </a:ln>
            </p:spPr>
            <p:txBody>
              <a:bodyPr/>
              <a:lstStyle/>
              <a:p>
                <a:endParaRPr lang="en-US"/>
              </a:p>
            </p:txBody>
          </p:sp>
          <p:sp>
            <p:nvSpPr>
              <p:cNvPr id="7230" name="Freeform 129"/>
              <p:cNvSpPr>
                <a:spLocks/>
              </p:cNvSpPr>
              <p:nvPr/>
            </p:nvSpPr>
            <p:spPr bwMode="auto">
              <a:xfrm>
                <a:off x="1987" y="1992"/>
                <a:ext cx="25" cy="69"/>
              </a:xfrm>
              <a:custGeom>
                <a:avLst/>
                <a:gdLst>
                  <a:gd name="T0" fmla="*/ 1 w 49"/>
                  <a:gd name="T1" fmla="*/ 1 h 138"/>
                  <a:gd name="T2" fmla="*/ 0 w 49"/>
                  <a:gd name="T3" fmla="*/ 1 h 138"/>
                  <a:gd name="T4" fmla="*/ 1 w 49"/>
                  <a:gd name="T5" fmla="*/ 1 h 138"/>
                  <a:gd name="T6" fmla="*/ 1 w 49"/>
                  <a:gd name="T7" fmla="*/ 1 h 138"/>
                  <a:gd name="T8" fmla="*/ 1 w 49"/>
                  <a:gd name="T9" fmla="*/ 1 h 138"/>
                  <a:gd name="T10" fmla="*/ 1 w 49"/>
                  <a:gd name="T11" fmla="*/ 1 h 138"/>
                  <a:gd name="T12" fmla="*/ 1 w 49"/>
                  <a:gd name="T13" fmla="*/ 1 h 138"/>
                  <a:gd name="T14" fmla="*/ 1 w 49"/>
                  <a:gd name="T15" fmla="*/ 0 h 138"/>
                  <a:gd name="T16" fmla="*/ 1 w 49"/>
                  <a:gd name="T17" fmla="*/ 1 h 138"/>
                  <a:gd name="T18" fmla="*/ 1 w 49"/>
                  <a:gd name="T19" fmla="*/ 1 h 138"/>
                  <a:gd name="T20" fmla="*/ 1 w 49"/>
                  <a:gd name="T21" fmla="*/ 1 h 138"/>
                  <a:gd name="T22" fmla="*/ 1 w 49"/>
                  <a:gd name="T23" fmla="*/ 1 h 138"/>
                  <a:gd name="T24" fmla="*/ 1 w 49"/>
                  <a:gd name="T25" fmla="*/ 1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138"/>
                  <a:gd name="T41" fmla="*/ 49 w 49"/>
                  <a:gd name="T42" fmla="*/ 138 h 1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138">
                    <a:moveTo>
                      <a:pt x="14" y="76"/>
                    </a:moveTo>
                    <a:lnTo>
                      <a:pt x="0" y="106"/>
                    </a:lnTo>
                    <a:lnTo>
                      <a:pt x="2" y="119"/>
                    </a:lnTo>
                    <a:lnTo>
                      <a:pt x="2" y="138"/>
                    </a:lnTo>
                    <a:lnTo>
                      <a:pt x="28" y="114"/>
                    </a:lnTo>
                    <a:lnTo>
                      <a:pt x="46" y="78"/>
                    </a:lnTo>
                    <a:lnTo>
                      <a:pt x="49" y="44"/>
                    </a:lnTo>
                    <a:lnTo>
                      <a:pt x="49" y="0"/>
                    </a:lnTo>
                    <a:lnTo>
                      <a:pt x="36" y="8"/>
                    </a:lnTo>
                    <a:lnTo>
                      <a:pt x="39" y="37"/>
                    </a:lnTo>
                    <a:lnTo>
                      <a:pt x="38" y="64"/>
                    </a:lnTo>
                    <a:lnTo>
                      <a:pt x="20" y="106"/>
                    </a:lnTo>
                    <a:lnTo>
                      <a:pt x="14" y="76"/>
                    </a:lnTo>
                    <a:close/>
                  </a:path>
                </a:pathLst>
              </a:custGeom>
              <a:solidFill>
                <a:srgbClr val="A0B5AD"/>
              </a:solidFill>
              <a:ln w="9525">
                <a:noFill/>
                <a:round/>
                <a:headEnd/>
                <a:tailEnd/>
              </a:ln>
            </p:spPr>
            <p:txBody>
              <a:bodyPr/>
              <a:lstStyle/>
              <a:p>
                <a:endParaRPr lang="en-US"/>
              </a:p>
            </p:txBody>
          </p:sp>
          <p:sp>
            <p:nvSpPr>
              <p:cNvPr id="7231" name="Freeform 130"/>
              <p:cNvSpPr>
                <a:spLocks/>
              </p:cNvSpPr>
              <p:nvPr/>
            </p:nvSpPr>
            <p:spPr bwMode="auto">
              <a:xfrm>
                <a:off x="1925" y="1938"/>
                <a:ext cx="47" cy="120"/>
              </a:xfrm>
              <a:custGeom>
                <a:avLst/>
                <a:gdLst>
                  <a:gd name="T0" fmla="*/ 1 w 93"/>
                  <a:gd name="T1" fmla="*/ 0 h 238"/>
                  <a:gd name="T2" fmla="*/ 1 w 93"/>
                  <a:gd name="T3" fmla="*/ 1 h 238"/>
                  <a:gd name="T4" fmla="*/ 1 w 93"/>
                  <a:gd name="T5" fmla="*/ 1 h 238"/>
                  <a:gd name="T6" fmla="*/ 1 w 93"/>
                  <a:gd name="T7" fmla="*/ 1 h 238"/>
                  <a:gd name="T8" fmla="*/ 1 w 93"/>
                  <a:gd name="T9" fmla="*/ 1 h 238"/>
                  <a:gd name="T10" fmla="*/ 1 w 93"/>
                  <a:gd name="T11" fmla="*/ 1 h 238"/>
                  <a:gd name="T12" fmla="*/ 1 w 93"/>
                  <a:gd name="T13" fmla="*/ 1 h 238"/>
                  <a:gd name="T14" fmla="*/ 1 w 93"/>
                  <a:gd name="T15" fmla="*/ 1 h 238"/>
                  <a:gd name="T16" fmla="*/ 0 w 93"/>
                  <a:gd name="T17" fmla="*/ 1 h 238"/>
                  <a:gd name="T18" fmla="*/ 1 w 93"/>
                  <a:gd name="T19" fmla="*/ 1 h 238"/>
                  <a:gd name="T20" fmla="*/ 1 w 93"/>
                  <a:gd name="T21" fmla="*/ 1 h 238"/>
                  <a:gd name="T22" fmla="*/ 1 w 93"/>
                  <a:gd name="T23" fmla="*/ 1 h 238"/>
                  <a:gd name="T24" fmla="*/ 1 w 93"/>
                  <a:gd name="T25" fmla="*/ 1 h 238"/>
                  <a:gd name="T26" fmla="*/ 1 w 93"/>
                  <a:gd name="T27" fmla="*/ 1 h 238"/>
                  <a:gd name="T28" fmla="*/ 1 w 93"/>
                  <a:gd name="T29" fmla="*/ 1 h 238"/>
                  <a:gd name="T30" fmla="*/ 1 w 93"/>
                  <a:gd name="T31" fmla="*/ 1 h 238"/>
                  <a:gd name="T32" fmla="*/ 1 w 93"/>
                  <a:gd name="T33" fmla="*/ 1 h 238"/>
                  <a:gd name="T34" fmla="*/ 1 w 93"/>
                  <a:gd name="T35" fmla="*/ 1 h 238"/>
                  <a:gd name="T36" fmla="*/ 1 w 93"/>
                  <a:gd name="T37" fmla="*/ 1 h 238"/>
                  <a:gd name="T38" fmla="*/ 1 w 93"/>
                  <a:gd name="T39" fmla="*/ 1 h 238"/>
                  <a:gd name="T40" fmla="*/ 1 w 93"/>
                  <a:gd name="T41" fmla="*/ 1 h 238"/>
                  <a:gd name="T42" fmla="*/ 1 w 93"/>
                  <a:gd name="T43" fmla="*/ 1 h 238"/>
                  <a:gd name="T44" fmla="*/ 1 w 93"/>
                  <a:gd name="T45" fmla="*/ 1 h 238"/>
                  <a:gd name="T46" fmla="*/ 1 w 93"/>
                  <a:gd name="T47" fmla="*/ 1 h 238"/>
                  <a:gd name="T48" fmla="*/ 1 w 93"/>
                  <a:gd name="T49" fmla="*/ 1 h 238"/>
                  <a:gd name="T50" fmla="*/ 1 w 93"/>
                  <a:gd name="T51" fmla="*/ 1 h 238"/>
                  <a:gd name="T52" fmla="*/ 1 w 93"/>
                  <a:gd name="T53" fmla="*/ 1 h 238"/>
                  <a:gd name="T54" fmla="*/ 1 w 93"/>
                  <a:gd name="T55" fmla="*/ 1 h 238"/>
                  <a:gd name="T56" fmla="*/ 1 w 93"/>
                  <a:gd name="T57" fmla="*/ 1 h 238"/>
                  <a:gd name="T58" fmla="*/ 1 w 93"/>
                  <a:gd name="T59" fmla="*/ 0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3"/>
                  <a:gd name="T91" fmla="*/ 0 h 238"/>
                  <a:gd name="T92" fmla="*/ 93 w 93"/>
                  <a:gd name="T93" fmla="*/ 238 h 2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3" h="238">
                    <a:moveTo>
                      <a:pt x="88" y="0"/>
                    </a:moveTo>
                    <a:lnTo>
                      <a:pt x="64" y="14"/>
                    </a:lnTo>
                    <a:lnTo>
                      <a:pt x="44" y="30"/>
                    </a:lnTo>
                    <a:lnTo>
                      <a:pt x="28" y="47"/>
                    </a:lnTo>
                    <a:lnTo>
                      <a:pt x="17" y="68"/>
                    </a:lnTo>
                    <a:lnTo>
                      <a:pt x="9" y="91"/>
                    </a:lnTo>
                    <a:lnTo>
                      <a:pt x="4" y="116"/>
                    </a:lnTo>
                    <a:lnTo>
                      <a:pt x="1" y="143"/>
                    </a:lnTo>
                    <a:lnTo>
                      <a:pt x="0" y="173"/>
                    </a:lnTo>
                    <a:lnTo>
                      <a:pt x="5" y="206"/>
                    </a:lnTo>
                    <a:lnTo>
                      <a:pt x="19" y="238"/>
                    </a:lnTo>
                    <a:lnTo>
                      <a:pt x="21" y="212"/>
                    </a:lnTo>
                    <a:lnTo>
                      <a:pt x="14" y="162"/>
                    </a:lnTo>
                    <a:lnTo>
                      <a:pt x="39" y="168"/>
                    </a:lnTo>
                    <a:lnTo>
                      <a:pt x="71" y="166"/>
                    </a:lnTo>
                    <a:lnTo>
                      <a:pt x="79" y="146"/>
                    </a:lnTo>
                    <a:lnTo>
                      <a:pt x="93" y="136"/>
                    </a:lnTo>
                    <a:lnTo>
                      <a:pt x="93" y="112"/>
                    </a:lnTo>
                    <a:lnTo>
                      <a:pt x="77" y="104"/>
                    </a:lnTo>
                    <a:lnTo>
                      <a:pt x="77" y="76"/>
                    </a:lnTo>
                    <a:lnTo>
                      <a:pt x="61" y="60"/>
                    </a:lnTo>
                    <a:lnTo>
                      <a:pt x="48" y="53"/>
                    </a:lnTo>
                    <a:lnTo>
                      <a:pt x="53" y="46"/>
                    </a:lnTo>
                    <a:lnTo>
                      <a:pt x="57" y="39"/>
                    </a:lnTo>
                    <a:lnTo>
                      <a:pt x="62" y="32"/>
                    </a:lnTo>
                    <a:lnTo>
                      <a:pt x="66" y="26"/>
                    </a:lnTo>
                    <a:lnTo>
                      <a:pt x="72" y="20"/>
                    </a:lnTo>
                    <a:lnTo>
                      <a:pt x="77" y="14"/>
                    </a:lnTo>
                    <a:lnTo>
                      <a:pt x="82" y="7"/>
                    </a:lnTo>
                    <a:lnTo>
                      <a:pt x="88" y="0"/>
                    </a:lnTo>
                    <a:close/>
                  </a:path>
                </a:pathLst>
              </a:custGeom>
              <a:solidFill>
                <a:srgbClr val="302B26"/>
              </a:solidFill>
              <a:ln w="9525">
                <a:noFill/>
                <a:round/>
                <a:headEnd/>
                <a:tailEnd/>
              </a:ln>
            </p:spPr>
            <p:txBody>
              <a:bodyPr/>
              <a:lstStyle/>
              <a:p>
                <a:endParaRPr lang="en-US"/>
              </a:p>
            </p:txBody>
          </p:sp>
          <p:sp>
            <p:nvSpPr>
              <p:cNvPr id="7232" name="Freeform 131"/>
              <p:cNvSpPr>
                <a:spLocks/>
              </p:cNvSpPr>
              <p:nvPr/>
            </p:nvSpPr>
            <p:spPr bwMode="auto">
              <a:xfrm>
                <a:off x="1822" y="1885"/>
                <a:ext cx="155" cy="217"/>
              </a:xfrm>
              <a:custGeom>
                <a:avLst/>
                <a:gdLst>
                  <a:gd name="T0" fmla="*/ 1 w 310"/>
                  <a:gd name="T1" fmla="*/ 0 h 434"/>
                  <a:gd name="T2" fmla="*/ 1 w 310"/>
                  <a:gd name="T3" fmla="*/ 1 h 434"/>
                  <a:gd name="T4" fmla="*/ 1 w 310"/>
                  <a:gd name="T5" fmla="*/ 1 h 434"/>
                  <a:gd name="T6" fmla="*/ 1 w 310"/>
                  <a:gd name="T7" fmla="*/ 1 h 434"/>
                  <a:gd name="T8" fmla="*/ 1 w 310"/>
                  <a:gd name="T9" fmla="*/ 1 h 434"/>
                  <a:gd name="T10" fmla="*/ 1 w 310"/>
                  <a:gd name="T11" fmla="*/ 1 h 434"/>
                  <a:gd name="T12" fmla="*/ 1 w 310"/>
                  <a:gd name="T13" fmla="*/ 1 h 434"/>
                  <a:gd name="T14" fmla="*/ 1 w 310"/>
                  <a:gd name="T15" fmla="*/ 1 h 434"/>
                  <a:gd name="T16" fmla="*/ 1 w 310"/>
                  <a:gd name="T17" fmla="*/ 1 h 434"/>
                  <a:gd name="T18" fmla="*/ 1 w 310"/>
                  <a:gd name="T19" fmla="*/ 1 h 434"/>
                  <a:gd name="T20" fmla="*/ 1 w 310"/>
                  <a:gd name="T21" fmla="*/ 1 h 434"/>
                  <a:gd name="T22" fmla="*/ 1 w 310"/>
                  <a:gd name="T23" fmla="*/ 1 h 434"/>
                  <a:gd name="T24" fmla="*/ 1 w 310"/>
                  <a:gd name="T25" fmla="*/ 1 h 434"/>
                  <a:gd name="T26" fmla="*/ 1 w 310"/>
                  <a:gd name="T27" fmla="*/ 1 h 434"/>
                  <a:gd name="T28" fmla="*/ 1 w 310"/>
                  <a:gd name="T29" fmla="*/ 1 h 434"/>
                  <a:gd name="T30" fmla="*/ 1 w 310"/>
                  <a:gd name="T31" fmla="*/ 1 h 434"/>
                  <a:gd name="T32" fmla="*/ 1 w 310"/>
                  <a:gd name="T33" fmla="*/ 1 h 434"/>
                  <a:gd name="T34" fmla="*/ 1 w 310"/>
                  <a:gd name="T35" fmla="*/ 1 h 434"/>
                  <a:gd name="T36" fmla="*/ 1 w 310"/>
                  <a:gd name="T37" fmla="*/ 1 h 434"/>
                  <a:gd name="T38" fmla="*/ 1 w 310"/>
                  <a:gd name="T39" fmla="*/ 1 h 434"/>
                  <a:gd name="T40" fmla="*/ 1 w 310"/>
                  <a:gd name="T41" fmla="*/ 1 h 434"/>
                  <a:gd name="T42" fmla="*/ 1 w 310"/>
                  <a:gd name="T43" fmla="*/ 1 h 434"/>
                  <a:gd name="T44" fmla="*/ 1 w 310"/>
                  <a:gd name="T45" fmla="*/ 1 h 434"/>
                  <a:gd name="T46" fmla="*/ 0 w 310"/>
                  <a:gd name="T47" fmla="*/ 1 h 434"/>
                  <a:gd name="T48" fmla="*/ 1 w 310"/>
                  <a:gd name="T49" fmla="*/ 1 h 434"/>
                  <a:gd name="T50" fmla="*/ 1 w 310"/>
                  <a:gd name="T51" fmla="*/ 1 h 434"/>
                  <a:gd name="T52" fmla="*/ 1 w 310"/>
                  <a:gd name="T53" fmla="*/ 1 h 434"/>
                  <a:gd name="T54" fmla="*/ 1 w 310"/>
                  <a:gd name="T55" fmla="*/ 1 h 434"/>
                  <a:gd name="T56" fmla="*/ 1 w 310"/>
                  <a:gd name="T57" fmla="*/ 0 h 4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434"/>
                  <a:gd name="T89" fmla="*/ 310 w 310"/>
                  <a:gd name="T90" fmla="*/ 434 h 4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434">
                    <a:moveTo>
                      <a:pt x="134" y="0"/>
                    </a:moveTo>
                    <a:lnTo>
                      <a:pt x="310" y="11"/>
                    </a:lnTo>
                    <a:lnTo>
                      <a:pt x="286" y="16"/>
                    </a:lnTo>
                    <a:lnTo>
                      <a:pt x="262" y="24"/>
                    </a:lnTo>
                    <a:lnTo>
                      <a:pt x="240" y="38"/>
                    </a:lnTo>
                    <a:lnTo>
                      <a:pt x="218" y="55"/>
                    </a:lnTo>
                    <a:lnTo>
                      <a:pt x="198" y="77"/>
                    </a:lnTo>
                    <a:lnTo>
                      <a:pt x="181" y="101"/>
                    </a:lnTo>
                    <a:lnTo>
                      <a:pt x="166" y="128"/>
                    </a:lnTo>
                    <a:lnTo>
                      <a:pt x="154" y="158"/>
                    </a:lnTo>
                    <a:lnTo>
                      <a:pt x="145" y="190"/>
                    </a:lnTo>
                    <a:lnTo>
                      <a:pt x="140" y="223"/>
                    </a:lnTo>
                    <a:lnTo>
                      <a:pt x="139" y="258"/>
                    </a:lnTo>
                    <a:lnTo>
                      <a:pt x="141" y="292"/>
                    </a:lnTo>
                    <a:lnTo>
                      <a:pt x="149" y="328"/>
                    </a:lnTo>
                    <a:lnTo>
                      <a:pt x="162" y="364"/>
                    </a:lnTo>
                    <a:lnTo>
                      <a:pt x="180" y="399"/>
                    </a:lnTo>
                    <a:lnTo>
                      <a:pt x="204" y="434"/>
                    </a:lnTo>
                    <a:lnTo>
                      <a:pt x="141" y="426"/>
                    </a:lnTo>
                    <a:lnTo>
                      <a:pt x="71" y="411"/>
                    </a:lnTo>
                    <a:lnTo>
                      <a:pt x="26" y="368"/>
                    </a:lnTo>
                    <a:lnTo>
                      <a:pt x="10" y="322"/>
                    </a:lnTo>
                    <a:lnTo>
                      <a:pt x="1" y="272"/>
                    </a:lnTo>
                    <a:lnTo>
                      <a:pt x="0" y="217"/>
                    </a:lnTo>
                    <a:lnTo>
                      <a:pt x="8" y="163"/>
                    </a:lnTo>
                    <a:lnTo>
                      <a:pt x="24" y="113"/>
                    </a:lnTo>
                    <a:lnTo>
                      <a:pt x="51" y="65"/>
                    </a:lnTo>
                    <a:lnTo>
                      <a:pt x="87" y="28"/>
                    </a:lnTo>
                    <a:lnTo>
                      <a:pt x="134" y="0"/>
                    </a:lnTo>
                    <a:close/>
                  </a:path>
                </a:pathLst>
              </a:custGeom>
              <a:solidFill>
                <a:srgbClr val="332616"/>
              </a:solidFill>
              <a:ln w="9525">
                <a:noFill/>
                <a:round/>
                <a:headEnd/>
                <a:tailEnd/>
              </a:ln>
            </p:spPr>
            <p:txBody>
              <a:bodyPr/>
              <a:lstStyle/>
              <a:p>
                <a:endParaRPr lang="en-US"/>
              </a:p>
            </p:txBody>
          </p:sp>
          <p:sp>
            <p:nvSpPr>
              <p:cNvPr id="7233" name="Freeform 132"/>
              <p:cNvSpPr>
                <a:spLocks/>
              </p:cNvSpPr>
              <p:nvPr/>
            </p:nvSpPr>
            <p:spPr bwMode="auto">
              <a:xfrm>
                <a:off x="1576" y="1990"/>
                <a:ext cx="282" cy="129"/>
              </a:xfrm>
              <a:custGeom>
                <a:avLst/>
                <a:gdLst>
                  <a:gd name="T0" fmla="*/ 0 w 566"/>
                  <a:gd name="T1" fmla="*/ 1 h 258"/>
                  <a:gd name="T2" fmla="*/ 0 w 566"/>
                  <a:gd name="T3" fmla="*/ 1 h 258"/>
                  <a:gd name="T4" fmla="*/ 0 w 566"/>
                  <a:gd name="T5" fmla="*/ 1 h 258"/>
                  <a:gd name="T6" fmla="*/ 0 w 566"/>
                  <a:gd name="T7" fmla="*/ 1 h 258"/>
                  <a:gd name="T8" fmla="*/ 0 w 566"/>
                  <a:gd name="T9" fmla="*/ 0 h 258"/>
                  <a:gd name="T10" fmla="*/ 0 w 566"/>
                  <a:gd name="T11" fmla="*/ 1 h 258"/>
                  <a:gd name="T12" fmla="*/ 0 w 566"/>
                  <a:gd name="T13" fmla="*/ 1 h 258"/>
                  <a:gd name="T14" fmla="*/ 0 w 566"/>
                  <a:gd name="T15" fmla="*/ 1 h 258"/>
                  <a:gd name="T16" fmla="*/ 0 w 566"/>
                  <a:gd name="T17" fmla="*/ 1 h 258"/>
                  <a:gd name="T18" fmla="*/ 0 w 566"/>
                  <a:gd name="T19" fmla="*/ 1 h 258"/>
                  <a:gd name="T20" fmla="*/ 0 w 566"/>
                  <a:gd name="T21" fmla="*/ 1 h 258"/>
                  <a:gd name="T22" fmla="*/ 0 w 566"/>
                  <a:gd name="T23" fmla="*/ 1 h 258"/>
                  <a:gd name="T24" fmla="*/ 0 w 566"/>
                  <a:gd name="T25" fmla="*/ 1 h 258"/>
                  <a:gd name="T26" fmla="*/ 0 w 566"/>
                  <a:gd name="T27" fmla="*/ 1 h 258"/>
                  <a:gd name="T28" fmla="*/ 0 w 566"/>
                  <a:gd name="T29" fmla="*/ 1 h 2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6"/>
                  <a:gd name="T46" fmla="*/ 0 h 258"/>
                  <a:gd name="T47" fmla="*/ 566 w 566"/>
                  <a:gd name="T48" fmla="*/ 258 h 2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6" h="258">
                    <a:moveTo>
                      <a:pt x="4" y="126"/>
                    </a:moveTo>
                    <a:lnTo>
                      <a:pt x="95" y="95"/>
                    </a:lnTo>
                    <a:lnTo>
                      <a:pt x="226" y="59"/>
                    </a:lnTo>
                    <a:lnTo>
                      <a:pt x="364" y="86"/>
                    </a:lnTo>
                    <a:lnTo>
                      <a:pt x="444" y="0"/>
                    </a:lnTo>
                    <a:lnTo>
                      <a:pt x="506" y="12"/>
                    </a:lnTo>
                    <a:lnTo>
                      <a:pt x="524" y="112"/>
                    </a:lnTo>
                    <a:lnTo>
                      <a:pt x="535" y="166"/>
                    </a:lnTo>
                    <a:lnTo>
                      <a:pt x="566" y="196"/>
                    </a:lnTo>
                    <a:lnTo>
                      <a:pt x="287" y="250"/>
                    </a:lnTo>
                    <a:lnTo>
                      <a:pt x="255" y="258"/>
                    </a:lnTo>
                    <a:lnTo>
                      <a:pt x="262" y="215"/>
                    </a:lnTo>
                    <a:lnTo>
                      <a:pt x="218" y="206"/>
                    </a:lnTo>
                    <a:lnTo>
                      <a:pt x="0" y="148"/>
                    </a:lnTo>
                    <a:lnTo>
                      <a:pt x="4" y="126"/>
                    </a:lnTo>
                    <a:close/>
                  </a:path>
                </a:pathLst>
              </a:custGeom>
              <a:solidFill>
                <a:srgbClr val="8E211E"/>
              </a:solidFill>
              <a:ln w="9525">
                <a:noFill/>
                <a:round/>
                <a:headEnd/>
                <a:tailEnd/>
              </a:ln>
            </p:spPr>
            <p:txBody>
              <a:bodyPr/>
              <a:lstStyle/>
              <a:p>
                <a:endParaRPr lang="en-US"/>
              </a:p>
            </p:txBody>
          </p:sp>
          <p:sp>
            <p:nvSpPr>
              <p:cNvPr id="7234" name="Freeform 133"/>
              <p:cNvSpPr>
                <a:spLocks/>
              </p:cNvSpPr>
              <p:nvPr/>
            </p:nvSpPr>
            <p:spPr bwMode="auto">
              <a:xfrm>
                <a:off x="1574" y="2046"/>
                <a:ext cx="142" cy="47"/>
              </a:xfrm>
              <a:custGeom>
                <a:avLst/>
                <a:gdLst>
                  <a:gd name="T0" fmla="*/ 1 w 283"/>
                  <a:gd name="T1" fmla="*/ 0 h 95"/>
                  <a:gd name="T2" fmla="*/ 1 w 283"/>
                  <a:gd name="T3" fmla="*/ 0 h 95"/>
                  <a:gd name="T4" fmla="*/ 1 w 283"/>
                  <a:gd name="T5" fmla="*/ 0 h 95"/>
                  <a:gd name="T6" fmla="*/ 1 w 283"/>
                  <a:gd name="T7" fmla="*/ 0 h 95"/>
                  <a:gd name="T8" fmla="*/ 1 w 283"/>
                  <a:gd name="T9" fmla="*/ 0 h 95"/>
                  <a:gd name="T10" fmla="*/ 1 w 283"/>
                  <a:gd name="T11" fmla="*/ 0 h 95"/>
                  <a:gd name="T12" fmla="*/ 1 w 283"/>
                  <a:gd name="T13" fmla="*/ 0 h 95"/>
                  <a:gd name="T14" fmla="*/ 0 w 283"/>
                  <a:gd name="T15" fmla="*/ 0 h 95"/>
                  <a:gd name="T16" fmla="*/ 1 w 283"/>
                  <a:gd name="T17" fmla="*/ 0 h 95"/>
                  <a:gd name="T18" fmla="*/ 1 w 283"/>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3"/>
                  <a:gd name="T31" fmla="*/ 0 h 95"/>
                  <a:gd name="T32" fmla="*/ 283 w 283"/>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3" h="95">
                    <a:moveTo>
                      <a:pt x="3" y="15"/>
                    </a:moveTo>
                    <a:lnTo>
                      <a:pt x="46" y="0"/>
                    </a:lnTo>
                    <a:lnTo>
                      <a:pt x="283" y="50"/>
                    </a:lnTo>
                    <a:lnTo>
                      <a:pt x="261" y="60"/>
                    </a:lnTo>
                    <a:lnTo>
                      <a:pt x="246" y="95"/>
                    </a:lnTo>
                    <a:lnTo>
                      <a:pt x="10" y="35"/>
                    </a:lnTo>
                    <a:lnTo>
                      <a:pt x="1" y="28"/>
                    </a:lnTo>
                    <a:lnTo>
                      <a:pt x="0" y="22"/>
                    </a:lnTo>
                    <a:lnTo>
                      <a:pt x="2" y="18"/>
                    </a:lnTo>
                    <a:lnTo>
                      <a:pt x="3" y="15"/>
                    </a:lnTo>
                    <a:close/>
                  </a:path>
                </a:pathLst>
              </a:custGeom>
              <a:solidFill>
                <a:srgbClr val="FF2830"/>
              </a:solidFill>
              <a:ln w="9525">
                <a:noFill/>
                <a:round/>
                <a:headEnd/>
                <a:tailEnd/>
              </a:ln>
            </p:spPr>
            <p:txBody>
              <a:bodyPr/>
              <a:lstStyle/>
              <a:p>
                <a:endParaRPr lang="en-US"/>
              </a:p>
            </p:txBody>
          </p:sp>
          <p:sp>
            <p:nvSpPr>
              <p:cNvPr id="7235" name="Freeform 134"/>
              <p:cNvSpPr>
                <a:spLocks/>
              </p:cNvSpPr>
              <p:nvPr/>
            </p:nvSpPr>
            <p:spPr bwMode="auto">
              <a:xfrm>
                <a:off x="1693" y="1990"/>
                <a:ext cx="134" cy="125"/>
              </a:xfrm>
              <a:custGeom>
                <a:avLst/>
                <a:gdLst>
                  <a:gd name="T0" fmla="*/ 1 w 268"/>
                  <a:gd name="T1" fmla="*/ 0 h 250"/>
                  <a:gd name="T2" fmla="*/ 1 w 268"/>
                  <a:gd name="T3" fmla="*/ 1 h 250"/>
                  <a:gd name="T4" fmla="*/ 1 w 268"/>
                  <a:gd name="T5" fmla="*/ 1 h 250"/>
                  <a:gd name="T6" fmla="*/ 1 w 268"/>
                  <a:gd name="T7" fmla="*/ 1 h 250"/>
                  <a:gd name="T8" fmla="*/ 1 w 268"/>
                  <a:gd name="T9" fmla="*/ 1 h 250"/>
                  <a:gd name="T10" fmla="*/ 0 w 268"/>
                  <a:gd name="T11" fmla="*/ 1 h 250"/>
                  <a:gd name="T12" fmla="*/ 0 w 268"/>
                  <a:gd name="T13" fmla="*/ 1 h 250"/>
                  <a:gd name="T14" fmla="*/ 1 w 268"/>
                  <a:gd name="T15" fmla="*/ 1 h 250"/>
                  <a:gd name="T16" fmla="*/ 1 w 268"/>
                  <a:gd name="T17" fmla="*/ 1 h 250"/>
                  <a:gd name="T18" fmla="*/ 1 w 268"/>
                  <a:gd name="T19" fmla="*/ 1 h 250"/>
                  <a:gd name="T20" fmla="*/ 1 w 268"/>
                  <a:gd name="T21" fmla="*/ 1 h 250"/>
                  <a:gd name="T22" fmla="*/ 1 w 268"/>
                  <a:gd name="T23" fmla="*/ 1 h 250"/>
                  <a:gd name="T24" fmla="*/ 1 w 268"/>
                  <a:gd name="T25" fmla="*/ 1 h 250"/>
                  <a:gd name="T26" fmla="*/ 1 w 268"/>
                  <a:gd name="T27" fmla="*/ 1 h 250"/>
                  <a:gd name="T28" fmla="*/ 1 w 268"/>
                  <a:gd name="T29" fmla="*/ 1 h 250"/>
                  <a:gd name="T30" fmla="*/ 1 w 268"/>
                  <a:gd name="T31" fmla="*/ 1 h 250"/>
                  <a:gd name="T32" fmla="*/ 1 w 268"/>
                  <a:gd name="T33" fmla="*/ 0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8"/>
                  <a:gd name="T52" fmla="*/ 0 h 250"/>
                  <a:gd name="T53" fmla="*/ 268 w 268"/>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8" h="250">
                    <a:moveTo>
                      <a:pt x="217" y="0"/>
                    </a:moveTo>
                    <a:lnTo>
                      <a:pt x="74" y="136"/>
                    </a:lnTo>
                    <a:lnTo>
                      <a:pt x="13" y="200"/>
                    </a:lnTo>
                    <a:lnTo>
                      <a:pt x="7" y="212"/>
                    </a:lnTo>
                    <a:lnTo>
                      <a:pt x="4" y="221"/>
                    </a:lnTo>
                    <a:lnTo>
                      <a:pt x="0" y="228"/>
                    </a:lnTo>
                    <a:lnTo>
                      <a:pt x="0" y="233"/>
                    </a:lnTo>
                    <a:lnTo>
                      <a:pt x="3" y="238"/>
                    </a:lnTo>
                    <a:lnTo>
                      <a:pt x="8" y="241"/>
                    </a:lnTo>
                    <a:lnTo>
                      <a:pt x="17" y="244"/>
                    </a:lnTo>
                    <a:lnTo>
                      <a:pt x="30" y="250"/>
                    </a:lnTo>
                    <a:lnTo>
                      <a:pt x="27" y="228"/>
                    </a:lnTo>
                    <a:lnTo>
                      <a:pt x="29" y="217"/>
                    </a:lnTo>
                    <a:lnTo>
                      <a:pt x="38" y="206"/>
                    </a:lnTo>
                    <a:lnTo>
                      <a:pt x="52" y="188"/>
                    </a:lnTo>
                    <a:lnTo>
                      <a:pt x="268" y="15"/>
                    </a:lnTo>
                    <a:lnTo>
                      <a:pt x="217" y="0"/>
                    </a:lnTo>
                    <a:close/>
                  </a:path>
                </a:pathLst>
              </a:custGeom>
              <a:solidFill>
                <a:srgbClr val="FF2830"/>
              </a:solidFill>
              <a:ln w="9525">
                <a:noFill/>
                <a:round/>
                <a:headEnd/>
                <a:tailEnd/>
              </a:ln>
            </p:spPr>
            <p:txBody>
              <a:bodyPr/>
              <a:lstStyle/>
              <a:p>
                <a:endParaRPr lang="en-US"/>
              </a:p>
            </p:txBody>
          </p:sp>
          <p:sp>
            <p:nvSpPr>
              <p:cNvPr id="7236" name="Freeform 135"/>
              <p:cNvSpPr>
                <a:spLocks/>
              </p:cNvSpPr>
              <p:nvPr/>
            </p:nvSpPr>
            <p:spPr bwMode="auto">
              <a:xfrm>
                <a:off x="2051" y="1738"/>
                <a:ext cx="29" cy="24"/>
              </a:xfrm>
              <a:custGeom>
                <a:avLst/>
                <a:gdLst>
                  <a:gd name="T0" fmla="*/ 1 w 57"/>
                  <a:gd name="T1" fmla="*/ 0 h 49"/>
                  <a:gd name="T2" fmla="*/ 1 w 57"/>
                  <a:gd name="T3" fmla="*/ 0 h 49"/>
                  <a:gd name="T4" fmla="*/ 1 w 57"/>
                  <a:gd name="T5" fmla="*/ 0 h 49"/>
                  <a:gd name="T6" fmla="*/ 1 w 57"/>
                  <a:gd name="T7" fmla="*/ 0 h 49"/>
                  <a:gd name="T8" fmla="*/ 0 w 57"/>
                  <a:gd name="T9" fmla="*/ 0 h 49"/>
                  <a:gd name="T10" fmla="*/ 0 w 57"/>
                  <a:gd name="T11" fmla="*/ 0 h 49"/>
                  <a:gd name="T12" fmla="*/ 1 w 57"/>
                  <a:gd name="T13" fmla="*/ 0 h 49"/>
                  <a:gd name="T14" fmla="*/ 1 w 57"/>
                  <a:gd name="T15" fmla="*/ 0 h 49"/>
                  <a:gd name="T16" fmla="*/ 1 w 57"/>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49"/>
                  <a:gd name="T29" fmla="*/ 57 w 57"/>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49">
                    <a:moveTo>
                      <a:pt x="29" y="0"/>
                    </a:moveTo>
                    <a:lnTo>
                      <a:pt x="7" y="11"/>
                    </a:lnTo>
                    <a:lnTo>
                      <a:pt x="3" y="22"/>
                    </a:lnTo>
                    <a:lnTo>
                      <a:pt x="1" y="33"/>
                    </a:lnTo>
                    <a:lnTo>
                      <a:pt x="0" y="41"/>
                    </a:lnTo>
                    <a:lnTo>
                      <a:pt x="0" y="43"/>
                    </a:lnTo>
                    <a:lnTo>
                      <a:pt x="57" y="49"/>
                    </a:lnTo>
                    <a:lnTo>
                      <a:pt x="54" y="22"/>
                    </a:lnTo>
                    <a:lnTo>
                      <a:pt x="29" y="0"/>
                    </a:lnTo>
                    <a:close/>
                  </a:path>
                </a:pathLst>
              </a:custGeom>
              <a:solidFill>
                <a:srgbClr val="DDA88E"/>
              </a:solidFill>
              <a:ln w="9525">
                <a:noFill/>
                <a:round/>
                <a:headEnd/>
                <a:tailEnd/>
              </a:ln>
            </p:spPr>
            <p:txBody>
              <a:bodyPr/>
              <a:lstStyle/>
              <a:p>
                <a:endParaRPr lang="en-US"/>
              </a:p>
            </p:txBody>
          </p:sp>
          <p:sp>
            <p:nvSpPr>
              <p:cNvPr id="7237" name="Freeform 136"/>
              <p:cNvSpPr>
                <a:spLocks/>
              </p:cNvSpPr>
              <p:nvPr/>
            </p:nvSpPr>
            <p:spPr bwMode="auto">
              <a:xfrm>
                <a:off x="2061" y="1735"/>
                <a:ext cx="133" cy="43"/>
              </a:xfrm>
              <a:custGeom>
                <a:avLst/>
                <a:gdLst>
                  <a:gd name="T0" fmla="*/ 0 w 265"/>
                  <a:gd name="T1" fmla="*/ 1 h 86"/>
                  <a:gd name="T2" fmla="*/ 1 w 265"/>
                  <a:gd name="T3" fmla="*/ 0 h 86"/>
                  <a:gd name="T4" fmla="*/ 1 w 265"/>
                  <a:gd name="T5" fmla="*/ 1 h 86"/>
                  <a:gd name="T6" fmla="*/ 1 w 265"/>
                  <a:gd name="T7" fmla="*/ 1 h 86"/>
                  <a:gd name="T8" fmla="*/ 1 w 265"/>
                  <a:gd name="T9" fmla="*/ 1 h 86"/>
                  <a:gd name="T10" fmla="*/ 1 w 265"/>
                  <a:gd name="T11" fmla="*/ 1 h 86"/>
                  <a:gd name="T12" fmla="*/ 1 w 265"/>
                  <a:gd name="T13" fmla="*/ 1 h 86"/>
                  <a:gd name="T14" fmla="*/ 1 w 265"/>
                  <a:gd name="T15" fmla="*/ 1 h 86"/>
                  <a:gd name="T16" fmla="*/ 1 w 265"/>
                  <a:gd name="T17" fmla="*/ 1 h 86"/>
                  <a:gd name="T18" fmla="*/ 1 w 265"/>
                  <a:gd name="T19" fmla="*/ 1 h 86"/>
                  <a:gd name="T20" fmla="*/ 0 w 265"/>
                  <a:gd name="T21" fmla="*/ 1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86"/>
                  <a:gd name="T35" fmla="*/ 265 w 265"/>
                  <a:gd name="T36" fmla="*/ 86 h 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86">
                    <a:moveTo>
                      <a:pt x="0" y="5"/>
                    </a:moveTo>
                    <a:lnTo>
                      <a:pt x="150" y="0"/>
                    </a:lnTo>
                    <a:lnTo>
                      <a:pt x="192" y="27"/>
                    </a:lnTo>
                    <a:lnTo>
                      <a:pt x="255" y="66"/>
                    </a:lnTo>
                    <a:lnTo>
                      <a:pt x="265" y="86"/>
                    </a:lnTo>
                    <a:lnTo>
                      <a:pt x="195" y="54"/>
                    </a:lnTo>
                    <a:lnTo>
                      <a:pt x="150" y="27"/>
                    </a:lnTo>
                    <a:lnTo>
                      <a:pt x="100" y="27"/>
                    </a:lnTo>
                    <a:lnTo>
                      <a:pt x="33" y="34"/>
                    </a:lnTo>
                    <a:lnTo>
                      <a:pt x="22" y="16"/>
                    </a:lnTo>
                    <a:lnTo>
                      <a:pt x="0" y="5"/>
                    </a:lnTo>
                    <a:close/>
                  </a:path>
                </a:pathLst>
              </a:custGeom>
              <a:solidFill>
                <a:srgbClr val="997C7C"/>
              </a:solidFill>
              <a:ln w="9525">
                <a:noFill/>
                <a:round/>
                <a:headEnd/>
                <a:tailEnd/>
              </a:ln>
            </p:spPr>
            <p:txBody>
              <a:bodyPr/>
              <a:lstStyle/>
              <a:p>
                <a:endParaRPr lang="en-US"/>
              </a:p>
            </p:txBody>
          </p:sp>
          <p:sp>
            <p:nvSpPr>
              <p:cNvPr id="7238" name="Freeform 137"/>
              <p:cNvSpPr>
                <a:spLocks/>
              </p:cNvSpPr>
              <p:nvPr/>
            </p:nvSpPr>
            <p:spPr bwMode="auto">
              <a:xfrm>
                <a:off x="2122" y="1825"/>
                <a:ext cx="156" cy="20"/>
              </a:xfrm>
              <a:custGeom>
                <a:avLst/>
                <a:gdLst>
                  <a:gd name="T0" fmla="*/ 0 w 314"/>
                  <a:gd name="T1" fmla="*/ 0 h 39"/>
                  <a:gd name="T2" fmla="*/ 0 w 314"/>
                  <a:gd name="T3" fmla="*/ 1 h 39"/>
                  <a:gd name="T4" fmla="*/ 0 w 314"/>
                  <a:gd name="T5" fmla="*/ 1 h 39"/>
                  <a:gd name="T6" fmla="*/ 0 w 314"/>
                  <a:gd name="T7" fmla="*/ 1 h 39"/>
                  <a:gd name="T8" fmla="*/ 0 w 314"/>
                  <a:gd name="T9" fmla="*/ 0 h 39"/>
                  <a:gd name="T10" fmla="*/ 0 60000 65536"/>
                  <a:gd name="T11" fmla="*/ 0 60000 65536"/>
                  <a:gd name="T12" fmla="*/ 0 60000 65536"/>
                  <a:gd name="T13" fmla="*/ 0 60000 65536"/>
                  <a:gd name="T14" fmla="*/ 0 60000 65536"/>
                  <a:gd name="T15" fmla="*/ 0 w 314"/>
                  <a:gd name="T16" fmla="*/ 0 h 39"/>
                  <a:gd name="T17" fmla="*/ 314 w 314"/>
                  <a:gd name="T18" fmla="*/ 39 h 39"/>
                </a:gdLst>
                <a:ahLst/>
                <a:cxnLst>
                  <a:cxn ang="T10">
                    <a:pos x="T0" y="T1"/>
                  </a:cxn>
                  <a:cxn ang="T11">
                    <a:pos x="T2" y="T3"/>
                  </a:cxn>
                  <a:cxn ang="T12">
                    <a:pos x="T4" y="T5"/>
                  </a:cxn>
                  <a:cxn ang="T13">
                    <a:pos x="T6" y="T7"/>
                  </a:cxn>
                  <a:cxn ang="T14">
                    <a:pos x="T8" y="T9"/>
                  </a:cxn>
                </a:cxnLst>
                <a:rect l="T15" t="T16" r="T17" b="T18"/>
                <a:pathLst>
                  <a:path w="314" h="39">
                    <a:moveTo>
                      <a:pt x="0" y="0"/>
                    </a:moveTo>
                    <a:lnTo>
                      <a:pt x="314" y="32"/>
                    </a:lnTo>
                    <a:lnTo>
                      <a:pt x="303" y="39"/>
                    </a:lnTo>
                    <a:lnTo>
                      <a:pt x="0" y="7"/>
                    </a:lnTo>
                    <a:lnTo>
                      <a:pt x="0" y="0"/>
                    </a:lnTo>
                    <a:close/>
                  </a:path>
                </a:pathLst>
              </a:custGeom>
              <a:solidFill>
                <a:srgbClr val="997C7C"/>
              </a:solidFill>
              <a:ln w="9525">
                <a:noFill/>
                <a:round/>
                <a:headEnd/>
                <a:tailEnd/>
              </a:ln>
            </p:spPr>
            <p:txBody>
              <a:bodyPr/>
              <a:lstStyle/>
              <a:p>
                <a:endParaRPr lang="en-US"/>
              </a:p>
            </p:txBody>
          </p:sp>
          <p:sp>
            <p:nvSpPr>
              <p:cNvPr id="7239" name="Freeform 138"/>
              <p:cNvSpPr>
                <a:spLocks/>
              </p:cNvSpPr>
              <p:nvPr/>
            </p:nvSpPr>
            <p:spPr bwMode="auto">
              <a:xfrm>
                <a:off x="2125" y="1838"/>
                <a:ext cx="146" cy="19"/>
              </a:xfrm>
              <a:custGeom>
                <a:avLst/>
                <a:gdLst>
                  <a:gd name="T0" fmla="*/ 0 w 293"/>
                  <a:gd name="T1" fmla="*/ 0 h 38"/>
                  <a:gd name="T2" fmla="*/ 0 w 293"/>
                  <a:gd name="T3" fmla="*/ 1 h 38"/>
                  <a:gd name="T4" fmla="*/ 0 w 293"/>
                  <a:gd name="T5" fmla="*/ 1 h 38"/>
                  <a:gd name="T6" fmla="*/ 0 w 293"/>
                  <a:gd name="T7" fmla="*/ 1 h 38"/>
                  <a:gd name="T8" fmla="*/ 0 w 293"/>
                  <a:gd name="T9" fmla="*/ 0 h 38"/>
                  <a:gd name="T10" fmla="*/ 0 60000 65536"/>
                  <a:gd name="T11" fmla="*/ 0 60000 65536"/>
                  <a:gd name="T12" fmla="*/ 0 60000 65536"/>
                  <a:gd name="T13" fmla="*/ 0 60000 65536"/>
                  <a:gd name="T14" fmla="*/ 0 60000 65536"/>
                  <a:gd name="T15" fmla="*/ 0 w 293"/>
                  <a:gd name="T16" fmla="*/ 0 h 38"/>
                  <a:gd name="T17" fmla="*/ 293 w 293"/>
                  <a:gd name="T18" fmla="*/ 38 h 38"/>
                </a:gdLst>
                <a:ahLst/>
                <a:cxnLst>
                  <a:cxn ang="T10">
                    <a:pos x="T0" y="T1"/>
                  </a:cxn>
                  <a:cxn ang="T11">
                    <a:pos x="T2" y="T3"/>
                  </a:cxn>
                  <a:cxn ang="T12">
                    <a:pos x="T4" y="T5"/>
                  </a:cxn>
                  <a:cxn ang="T13">
                    <a:pos x="T6" y="T7"/>
                  </a:cxn>
                  <a:cxn ang="T14">
                    <a:pos x="T8" y="T9"/>
                  </a:cxn>
                </a:cxnLst>
                <a:rect l="T15" t="T16" r="T17" b="T18"/>
                <a:pathLst>
                  <a:path w="293" h="38">
                    <a:moveTo>
                      <a:pt x="0" y="0"/>
                    </a:moveTo>
                    <a:lnTo>
                      <a:pt x="293" y="32"/>
                    </a:lnTo>
                    <a:lnTo>
                      <a:pt x="284" y="38"/>
                    </a:lnTo>
                    <a:lnTo>
                      <a:pt x="0" y="5"/>
                    </a:lnTo>
                    <a:lnTo>
                      <a:pt x="0" y="0"/>
                    </a:lnTo>
                    <a:close/>
                  </a:path>
                </a:pathLst>
              </a:custGeom>
              <a:solidFill>
                <a:srgbClr val="997C7C"/>
              </a:solidFill>
              <a:ln w="9525">
                <a:noFill/>
                <a:round/>
                <a:headEnd/>
                <a:tailEnd/>
              </a:ln>
            </p:spPr>
            <p:txBody>
              <a:bodyPr/>
              <a:lstStyle/>
              <a:p>
                <a:endParaRPr lang="en-US"/>
              </a:p>
            </p:txBody>
          </p:sp>
          <p:sp>
            <p:nvSpPr>
              <p:cNvPr id="7240" name="Freeform 139"/>
              <p:cNvSpPr>
                <a:spLocks/>
              </p:cNvSpPr>
              <p:nvPr/>
            </p:nvSpPr>
            <p:spPr bwMode="auto">
              <a:xfrm>
                <a:off x="2119" y="1793"/>
                <a:ext cx="84" cy="26"/>
              </a:xfrm>
              <a:custGeom>
                <a:avLst/>
                <a:gdLst>
                  <a:gd name="T0" fmla="*/ 1 w 168"/>
                  <a:gd name="T1" fmla="*/ 1 h 51"/>
                  <a:gd name="T2" fmla="*/ 1 w 168"/>
                  <a:gd name="T3" fmla="*/ 0 h 51"/>
                  <a:gd name="T4" fmla="*/ 1 w 168"/>
                  <a:gd name="T5" fmla="*/ 1 h 51"/>
                  <a:gd name="T6" fmla="*/ 1 w 168"/>
                  <a:gd name="T7" fmla="*/ 1 h 51"/>
                  <a:gd name="T8" fmla="*/ 1 w 168"/>
                  <a:gd name="T9" fmla="*/ 1 h 51"/>
                  <a:gd name="T10" fmla="*/ 1 w 168"/>
                  <a:gd name="T11" fmla="*/ 1 h 51"/>
                  <a:gd name="T12" fmla="*/ 0 w 168"/>
                  <a:gd name="T13" fmla="*/ 1 h 51"/>
                  <a:gd name="T14" fmla="*/ 1 w 168"/>
                  <a:gd name="T15" fmla="*/ 1 h 51"/>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51"/>
                  <a:gd name="T26" fmla="*/ 168 w 168"/>
                  <a:gd name="T27" fmla="*/ 51 h 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51">
                    <a:moveTo>
                      <a:pt x="25" y="16"/>
                    </a:moveTo>
                    <a:lnTo>
                      <a:pt x="152" y="0"/>
                    </a:lnTo>
                    <a:lnTo>
                      <a:pt x="168" y="5"/>
                    </a:lnTo>
                    <a:lnTo>
                      <a:pt x="168" y="30"/>
                    </a:lnTo>
                    <a:lnTo>
                      <a:pt x="41" y="48"/>
                    </a:lnTo>
                    <a:lnTo>
                      <a:pt x="5" y="51"/>
                    </a:lnTo>
                    <a:lnTo>
                      <a:pt x="0" y="19"/>
                    </a:lnTo>
                    <a:lnTo>
                      <a:pt x="25" y="16"/>
                    </a:lnTo>
                    <a:close/>
                  </a:path>
                </a:pathLst>
              </a:custGeom>
              <a:solidFill>
                <a:srgbClr val="5B3D1E"/>
              </a:solidFill>
              <a:ln w="9525">
                <a:noFill/>
                <a:round/>
                <a:headEnd/>
                <a:tailEnd/>
              </a:ln>
            </p:spPr>
            <p:txBody>
              <a:bodyPr/>
              <a:lstStyle/>
              <a:p>
                <a:endParaRPr lang="en-US"/>
              </a:p>
            </p:txBody>
          </p:sp>
          <p:sp>
            <p:nvSpPr>
              <p:cNvPr id="7241" name="Freeform 140"/>
              <p:cNvSpPr>
                <a:spLocks/>
              </p:cNvSpPr>
              <p:nvPr/>
            </p:nvSpPr>
            <p:spPr bwMode="auto">
              <a:xfrm>
                <a:off x="2174" y="1798"/>
                <a:ext cx="101" cy="31"/>
              </a:xfrm>
              <a:custGeom>
                <a:avLst/>
                <a:gdLst>
                  <a:gd name="T0" fmla="*/ 0 w 202"/>
                  <a:gd name="T1" fmla="*/ 1 h 61"/>
                  <a:gd name="T2" fmla="*/ 1 w 202"/>
                  <a:gd name="T3" fmla="*/ 1 h 61"/>
                  <a:gd name="T4" fmla="*/ 1 w 202"/>
                  <a:gd name="T5" fmla="*/ 0 h 61"/>
                  <a:gd name="T6" fmla="*/ 1 w 202"/>
                  <a:gd name="T7" fmla="*/ 1 h 61"/>
                  <a:gd name="T8" fmla="*/ 1 w 202"/>
                  <a:gd name="T9" fmla="*/ 1 h 61"/>
                  <a:gd name="T10" fmla="*/ 0 w 202"/>
                  <a:gd name="T11" fmla="*/ 1 h 61"/>
                  <a:gd name="T12" fmla="*/ 0 60000 65536"/>
                  <a:gd name="T13" fmla="*/ 0 60000 65536"/>
                  <a:gd name="T14" fmla="*/ 0 60000 65536"/>
                  <a:gd name="T15" fmla="*/ 0 60000 65536"/>
                  <a:gd name="T16" fmla="*/ 0 60000 65536"/>
                  <a:gd name="T17" fmla="*/ 0 60000 65536"/>
                  <a:gd name="T18" fmla="*/ 0 w 202"/>
                  <a:gd name="T19" fmla="*/ 0 h 61"/>
                  <a:gd name="T20" fmla="*/ 202 w 202"/>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202" h="61">
                    <a:moveTo>
                      <a:pt x="0" y="54"/>
                    </a:moveTo>
                    <a:lnTo>
                      <a:pt x="42" y="38"/>
                    </a:lnTo>
                    <a:lnTo>
                      <a:pt x="173" y="0"/>
                    </a:lnTo>
                    <a:lnTo>
                      <a:pt x="202" y="6"/>
                    </a:lnTo>
                    <a:lnTo>
                      <a:pt x="39" y="61"/>
                    </a:lnTo>
                    <a:lnTo>
                      <a:pt x="0" y="54"/>
                    </a:lnTo>
                    <a:close/>
                  </a:path>
                </a:pathLst>
              </a:custGeom>
              <a:solidFill>
                <a:srgbClr val="5B3D1E"/>
              </a:solidFill>
              <a:ln w="9525">
                <a:noFill/>
                <a:round/>
                <a:headEnd/>
                <a:tailEnd/>
              </a:ln>
            </p:spPr>
            <p:txBody>
              <a:bodyPr/>
              <a:lstStyle/>
              <a:p>
                <a:endParaRPr lang="en-US"/>
              </a:p>
            </p:txBody>
          </p:sp>
          <p:sp>
            <p:nvSpPr>
              <p:cNvPr id="7242" name="Freeform 141"/>
              <p:cNvSpPr>
                <a:spLocks/>
              </p:cNvSpPr>
              <p:nvPr/>
            </p:nvSpPr>
            <p:spPr bwMode="auto">
              <a:xfrm>
                <a:off x="2224" y="1795"/>
                <a:ext cx="96" cy="35"/>
              </a:xfrm>
              <a:custGeom>
                <a:avLst/>
                <a:gdLst>
                  <a:gd name="T0" fmla="*/ 0 w 193"/>
                  <a:gd name="T1" fmla="*/ 0 h 71"/>
                  <a:gd name="T2" fmla="*/ 0 w 193"/>
                  <a:gd name="T3" fmla="*/ 0 h 71"/>
                  <a:gd name="T4" fmla="*/ 0 w 193"/>
                  <a:gd name="T5" fmla="*/ 0 h 71"/>
                  <a:gd name="T6" fmla="*/ 0 w 193"/>
                  <a:gd name="T7" fmla="*/ 0 h 71"/>
                  <a:gd name="T8" fmla="*/ 0 w 193"/>
                  <a:gd name="T9" fmla="*/ 0 h 71"/>
                  <a:gd name="T10" fmla="*/ 0 w 193"/>
                  <a:gd name="T11" fmla="*/ 0 h 71"/>
                  <a:gd name="T12" fmla="*/ 0 60000 65536"/>
                  <a:gd name="T13" fmla="*/ 0 60000 65536"/>
                  <a:gd name="T14" fmla="*/ 0 60000 65536"/>
                  <a:gd name="T15" fmla="*/ 0 60000 65536"/>
                  <a:gd name="T16" fmla="*/ 0 60000 65536"/>
                  <a:gd name="T17" fmla="*/ 0 60000 65536"/>
                  <a:gd name="T18" fmla="*/ 0 w 193"/>
                  <a:gd name="T19" fmla="*/ 0 h 71"/>
                  <a:gd name="T20" fmla="*/ 193 w 193"/>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193" h="71">
                    <a:moveTo>
                      <a:pt x="0" y="65"/>
                    </a:moveTo>
                    <a:lnTo>
                      <a:pt x="137" y="0"/>
                    </a:lnTo>
                    <a:lnTo>
                      <a:pt x="173" y="2"/>
                    </a:lnTo>
                    <a:lnTo>
                      <a:pt x="193" y="20"/>
                    </a:lnTo>
                    <a:lnTo>
                      <a:pt x="65" y="71"/>
                    </a:lnTo>
                    <a:lnTo>
                      <a:pt x="0" y="65"/>
                    </a:lnTo>
                    <a:close/>
                  </a:path>
                </a:pathLst>
              </a:custGeom>
              <a:solidFill>
                <a:srgbClr val="5B3D1E"/>
              </a:solidFill>
              <a:ln w="9525">
                <a:noFill/>
                <a:round/>
                <a:headEnd/>
                <a:tailEnd/>
              </a:ln>
            </p:spPr>
            <p:txBody>
              <a:bodyPr/>
              <a:lstStyle/>
              <a:p>
                <a:endParaRPr lang="en-US"/>
              </a:p>
            </p:txBody>
          </p:sp>
          <p:sp>
            <p:nvSpPr>
              <p:cNvPr id="7243" name="Freeform 142"/>
              <p:cNvSpPr>
                <a:spLocks/>
              </p:cNvSpPr>
              <p:nvPr/>
            </p:nvSpPr>
            <p:spPr bwMode="auto">
              <a:xfrm>
                <a:off x="1825" y="1780"/>
                <a:ext cx="129" cy="38"/>
              </a:xfrm>
              <a:custGeom>
                <a:avLst/>
                <a:gdLst>
                  <a:gd name="T0" fmla="*/ 1 w 258"/>
                  <a:gd name="T1" fmla="*/ 1 h 76"/>
                  <a:gd name="T2" fmla="*/ 1 w 258"/>
                  <a:gd name="T3" fmla="*/ 1 h 76"/>
                  <a:gd name="T4" fmla="*/ 1 w 258"/>
                  <a:gd name="T5" fmla="*/ 0 h 76"/>
                  <a:gd name="T6" fmla="*/ 1 w 258"/>
                  <a:gd name="T7" fmla="*/ 1 h 76"/>
                  <a:gd name="T8" fmla="*/ 1 w 258"/>
                  <a:gd name="T9" fmla="*/ 1 h 76"/>
                  <a:gd name="T10" fmla="*/ 1 w 258"/>
                  <a:gd name="T11" fmla="*/ 1 h 76"/>
                  <a:gd name="T12" fmla="*/ 1 w 258"/>
                  <a:gd name="T13" fmla="*/ 1 h 76"/>
                  <a:gd name="T14" fmla="*/ 1 w 258"/>
                  <a:gd name="T15" fmla="*/ 1 h 76"/>
                  <a:gd name="T16" fmla="*/ 0 w 258"/>
                  <a:gd name="T17" fmla="*/ 1 h 76"/>
                  <a:gd name="T18" fmla="*/ 1 w 258"/>
                  <a:gd name="T19" fmla="*/ 1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8"/>
                  <a:gd name="T31" fmla="*/ 0 h 76"/>
                  <a:gd name="T32" fmla="*/ 258 w 258"/>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8" h="76">
                    <a:moveTo>
                      <a:pt x="21" y="51"/>
                    </a:moveTo>
                    <a:lnTo>
                      <a:pt x="229" y="5"/>
                    </a:lnTo>
                    <a:lnTo>
                      <a:pt x="258" y="0"/>
                    </a:lnTo>
                    <a:lnTo>
                      <a:pt x="225" y="32"/>
                    </a:lnTo>
                    <a:lnTo>
                      <a:pt x="209" y="55"/>
                    </a:lnTo>
                    <a:lnTo>
                      <a:pt x="159" y="76"/>
                    </a:lnTo>
                    <a:lnTo>
                      <a:pt x="92" y="76"/>
                    </a:lnTo>
                    <a:lnTo>
                      <a:pt x="21" y="76"/>
                    </a:lnTo>
                    <a:lnTo>
                      <a:pt x="0" y="64"/>
                    </a:lnTo>
                    <a:lnTo>
                      <a:pt x="21" y="51"/>
                    </a:lnTo>
                    <a:close/>
                  </a:path>
                </a:pathLst>
              </a:custGeom>
              <a:solidFill>
                <a:srgbClr val="663321"/>
              </a:solidFill>
              <a:ln w="9525">
                <a:noFill/>
                <a:round/>
                <a:headEnd/>
                <a:tailEnd/>
              </a:ln>
            </p:spPr>
            <p:txBody>
              <a:bodyPr/>
              <a:lstStyle/>
              <a:p>
                <a:endParaRPr lang="en-US"/>
              </a:p>
            </p:txBody>
          </p:sp>
          <p:sp>
            <p:nvSpPr>
              <p:cNvPr id="7244" name="Freeform 143"/>
              <p:cNvSpPr>
                <a:spLocks/>
              </p:cNvSpPr>
              <p:nvPr/>
            </p:nvSpPr>
            <p:spPr bwMode="auto">
              <a:xfrm>
                <a:off x="1784" y="1780"/>
                <a:ext cx="46" cy="34"/>
              </a:xfrm>
              <a:custGeom>
                <a:avLst/>
                <a:gdLst>
                  <a:gd name="T0" fmla="*/ 1 w 92"/>
                  <a:gd name="T1" fmla="*/ 1 h 68"/>
                  <a:gd name="T2" fmla="*/ 0 w 92"/>
                  <a:gd name="T3" fmla="*/ 1 h 68"/>
                  <a:gd name="T4" fmla="*/ 0 w 92"/>
                  <a:gd name="T5" fmla="*/ 1 h 68"/>
                  <a:gd name="T6" fmla="*/ 1 w 92"/>
                  <a:gd name="T7" fmla="*/ 0 h 68"/>
                  <a:gd name="T8" fmla="*/ 1 w 92"/>
                  <a:gd name="T9" fmla="*/ 0 h 68"/>
                  <a:gd name="T10" fmla="*/ 1 w 92"/>
                  <a:gd name="T11" fmla="*/ 1 h 68"/>
                  <a:gd name="T12" fmla="*/ 1 w 92"/>
                  <a:gd name="T13" fmla="*/ 1 h 68"/>
                  <a:gd name="T14" fmla="*/ 1 w 92"/>
                  <a:gd name="T15" fmla="*/ 1 h 68"/>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68"/>
                  <a:gd name="T26" fmla="*/ 92 w 92"/>
                  <a:gd name="T27" fmla="*/ 68 h 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68">
                    <a:moveTo>
                      <a:pt x="34" y="64"/>
                    </a:moveTo>
                    <a:lnTo>
                      <a:pt x="0" y="55"/>
                    </a:lnTo>
                    <a:lnTo>
                      <a:pt x="0" y="22"/>
                    </a:lnTo>
                    <a:lnTo>
                      <a:pt x="50" y="0"/>
                    </a:lnTo>
                    <a:lnTo>
                      <a:pt x="92" y="0"/>
                    </a:lnTo>
                    <a:lnTo>
                      <a:pt x="88" y="64"/>
                    </a:lnTo>
                    <a:lnTo>
                      <a:pt x="62" y="68"/>
                    </a:lnTo>
                    <a:lnTo>
                      <a:pt x="34" y="64"/>
                    </a:lnTo>
                    <a:close/>
                  </a:path>
                </a:pathLst>
              </a:custGeom>
              <a:solidFill>
                <a:srgbClr val="FFD370"/>
              </a:solidFill>
              <a:ln w="9525">
                <a:noFill/>
                <a:round/>
                <a:headEnd/>
                <a:tailEnd/>
              </a:ln>
            </p:spPr>
            <p:txBody>
              <a:bodyPr/>
              <a:lstStyle/>
              <a:p>
                <a:endParaRPr lang="en-US"/>
              </a:p>
            </p:txBody>
          </p:sp>
          <p:sp>
            <p:nvSpPr>
              <p:cNvPr id="7245" name="Freeform 144"/>
              <p:cNvSpPr>
                <a:spLocks/>
              </p:cNvSpPr>
              <p:nvPr/>
            </p:nvSpPr>
            <p:spPr bwMode="auto">
              <a:xfrm>
                <a:off x="1917" y="1830"/>
                <a:ext cx="42" cy="30"/>
              </a:xfrm>
              <a:custGeom>
                <a:avLst/>
                <a:gdLst>
                  <a:gd name="T0" fmla="*/ 0 w 84"/>
                  <a:gd name="T1" fmla="*/ 1 h 59"/>
                  <a:gd name="T2" fmla="*/ 0 w 84"/>
                  <a:gd name="T3" fmla="*/ 1 h 59"/>
                  <a:gd name="T4" fmla="*/ 1 w 84"/>
                  <a:gd name="T5" fmla="*/ 1 h 59"/>
                  <a:gd name="T6" fmla="*/ 1 w 84"/>
                  <a:gd name="T7" fmla="*/ 1 h 59"/>
                  <a:gd name="T8" fmla="*/ 1 w 84"/>
                  <a:gd name="T9" fmla="*/ 1 h 59"/>
                  <a:gd name="T10" fmla="*/ 1 w 84"/>
                  <a:gd name="T11" fmla="*/ 0 h 59"/>
                  <a:gd name="T12" fmla="*/ 0 w 84"/>
                  <a:gd name="T13" fmla="*/ 1 h 59"/>
                  <a:gd name="T14" fmla="*/ 0 60000 65536"/>
                  <a:gd name="T15" fmla="*/ 0 60000 65536"/>
                  <a:gd name="T16" fmla="*/ 0 60000 65536"/>
                  <a:gd name="T17" fmla="*/ 0 60000 65536"/>
                  <a:gd name="T18" fmla="*/ 0 60000 65536"/>
                  <a:gd name="T19" fmla="*/ 0 60000 65536"/>
                  <a:gd name="T20" fmla="*/ 0 60000 65536"/>
                  <a:gd name="T21" fmla="*/ 0 w 84"/>
                  <a:gd name="T22" fmla="*/ 0 h 59"/>
                  <a:gd name="T23" fmla="*/ 84 w 84"/>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59">
                    <a:moveTo>
                      <a:pt x="0" y="9"/>
                    </a:moveTo>
                    <a:lnTo>
                      <a:pt x="0" y="59"/>
                    </a:lnTo>
                    <a:lnTo>
                      <a:pt x="46" y="51"/>
                    </a:lnTo>
                    <a:lnTo>
                      <a:pt x="84" y="29"/>
                    </a:lnTo>
                    <a:lnTo>
                      <a:pt x="67" y="5"/>
                    </a:lnTo>
                    <a:lnTo>
                      <a:pt x="38" y="0"/>
                    </a:lnTo>
                    <a:lnTo>
                      <a:pt x="0" y="9"/>
                    </a:lnTo>
                    <a:close/>
                  </a:path>
                </a:pathLst>
              </a:custGeom>
              <a:solidFill>
                <a:srgbClr val="936349"/>
              </a:solidFill>
              <a:ln w="9525">
                <a:noFill/>
                <a:round/>
                <a:headEnd/>
                <a:tailEnd/>
              </a:ln>
            </p:spPr>
            <p:txBody>
              <a:bodyPr/>
              <a:lstStyle/>
              <a:p>
                <a:endParaRPr lang="en-US"/>
              </a:p>
            </p:txBody>
          </p:sp>
          <p:sp>
            <p:nvSpPr>
              <p:cNvPr id="7246" name="Freeform 145"/>
              <p:cNvSpPr>
                <a:spLocks/>
              </p:cNvSpPr>
              <p:nvPr/>
            </p:nvSpPr>
            <p:spPr bwMode="auto">
              <a:xfrm>
                <a:off x="1925" y="1799"/>
                <a:ext cx="38" cy="42"/>
              </a:xfrm>
              <a:custGeom>
                <a:avLst/>
                <a:gdLst>
                  <a:gd name="T0" fmla="*/ 0 w 74"/>
                  <a:gd name="T1" fmla="*/ 1 h 84"/>
                  <a:gd name="T2" fmla="*/ 1 w 74"/>
                  <a:gd name="T3" fmla="*/ 1 h 84"/>
                  <a:gd name="T4" fmla="*/ 1 w 74"/>
                  <a:gd name="T5" fmla="*/ 0 h 84"/>
                  <a:gd name="T6" fmla="*/ 1 w 74"/>
                  <a:gd name="T7" fmla="*/ 1 h 84"/>
                  <a:gd name="T8" fmla="*/ 1 w 74"/>
                  <a:gd name="T9" fmla="*/ 1 h 84"/>
                  <a:gd name="T10" fmla="*/ 1 w 74"/>
                  <a:gd name="T11" fmla="*/ 1 h 84"/>
                  <a:gd name="T12" fmla="*/ 0 w 74"/>
                  <a:gd name="T13" fmla="*/ 1 h 84"/>
                  <a:gd name="T14" fmla="*/ 0 60000 65536"/>
                  <a:gd name="T15" fmla="*/ 0 60000 65536"/>
                  <a:gd name="T16" fmla="*/ 0 60000 65536"/>
                  <a:gd name="T17" fmla="*/ 0 60000 65536"/>
                  <a:gd name="T18" fmla="*/ 0 60000 65536"/>
                  <a:gd name="T19" fmla="*/ 0 60000 65536"/>
                  <a:gd name="T20" fmla="*/ 0 60000 65536"/>
                  <a:gd name="T21" fmla="*/ 0 w 74"/>
                  <a:gd name="T22" fmla="*/ 0 h 84"/>
                  <a:gd name="T23" fmla="*/ 74 w 74"/>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84">
                    <a:moveTo>
                      <a:pt x="0" y="59"/>
                    </a:moveTo>
                    <a:lnTo>
                      <a:pt x="12" y="26"/>
                    </a:lnTo>
                    <a:lnTo>
                      <a:pt x="57" y="0"/>
                    </a:lnTo>
                    <a:lnTo>
                      <a:pt x="74" y="30"/>
                    </a:lnTo>
                    <a:lnTo>
                      <a:pt x="74" y="63"/>
                    </a:lnTo>
                    <a:lnTo>
                      <a:pt x="24" y="84"/>
                    </a:lnTo>
                    <a:lnTo>
                      <a:pt x="0" y="59"/>
                    </a:lnTo>
                    <a:close/>
                  </a:path>
                </a:pathLst>
              </a:custGeom>
              <a:solidFill>
                <a:srgbClr val="FFD370"/>
              </a:solidFill>
              <a:ln w="9525">
                <a:noFill/>
                <a:round/>
                <a:headEnd/>
                <a:tailEnd/>
              </a:ln>
            </p:spPr>
            <p:txBody>
              <a:bodyPr/>
              <a:lstStyle/>
              <a:p>
                <a:endParaRPr lang="en-US"/>
              </a:p>
            </p:txBody>
          </p:sp>
          <p:sp>
            <p:nvSpPr>
              <p:cNvPr id="7247" name="Freeform 146"/>
              <p:cNvSpPr>
                <a:spLocks/>
              </p:cNvSpPr>
              <p:nvPr/>
            </p:nvSpPr>
            <p:spPr bwMode="auto">
              <a:xfrm>
                <a:off x="2122" y="1932"/>
                <a:ext cx="43" cy="57"/>
              </a:xfrm>
              <a:custGeom>
                <a:avLst/>
                <a:gdLst>
                  <a:gd name="T0" fmla="*/ 0 w 88"/>
                  <a:gd name="T1" fmla="*/ 0 h 115"/>
                  <a:gd name="T2" fmla="*/ 0 w 88"/>
                  <a:gd name="T3" fmla="*/ 0 h 115"/>
                  <a:gd name="T4" fmla="*/ 0 w 88"/>
                  <a:gd name="T5" fmla="*/ 0 h 115"/>
                  <a:gd name="T6" fmla="*/ 0 w 88"/>
                  <a:gd name="T7" fmla="*/ 0 h 115"/>
                  <a:gd name="T8" fmla="*/ 0 w 88"/>
                  <a:gd name="T9" fmla="*/ 0 h 115"/>
                  <a:gd name="T10" fmla="*/ 0 w 88"/>
                  <a:gd name="T11" fmla="*/ 0 h 115"/>
                  <a:gd name="T12" fmla="*/ 0 60000 65536"/>
                  <a:gd name="T13" fmla="*/ 0 60000 65536"/>
                  <a:gd name="T14" fmla="*/ 0 60000 65536"/>
                  <a:gd name="T15" fmla="*/ 0 60000 65536"/>
                  <a:gd name="T16" fmla="*/ 0 60000 65536"/>
                  <a:gd name="T17" fmla="*/ 0 60000 65536"/>
                  <a:gd name="T18" fmla="*/ 0 w 88"/>
                  <a:gd name="T19" fmla="*/ 0 h 115"/>
                  <a:gd name="T20" fmla="*/ 88 w 88"/>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88" h="115">
                    <a:moveTo>
                      <a:pt x="0" y="14"/>
                    </a:moveTo>
                    <a:lnTo>
                      <a:pt x="88" y="0"/>
                    </a:lnTo>
                    <a:lnTo>
                      <a:pt x="88" y="96"/>
                    </a:lnTo>
                    <a:lnTo>
                      <a:pt x="21" y="112"/>
                    </a:lnTo>
                    <a:lnTo>
                      <a:pt x="0" y="115"/>
                    </a:lnTo>
                    <a:lnTo>
                      <a:pt x="0" y="14"/>
                    </a:lnTo>
                    <a:close/>
                  </a:path>
                </a:pathLst>
              </a:custGeom>
              <a:solidFill>
                <a:srgbClr val="B76602"/>
              </a:solidFill>
              <a:ln w="9525">
                <a:noFill/>
                <a:round/>
                <a:headEnd/>
                <a:tailEnd/>
              </a:ln>
            </p:spPr>
            <p:txBody>
              <a:bodyPr/>
              <a:lstStyle/>
              <a:p>
                <a:endParaRPr lang="en-US"/>
              </a:p>
            </p:txBody>
          </p:sp>
          <p:sp>
            <p:nvSpPr>
              <p:cNvPr id="7248" name="Freeform 147"/>
              <p:cNvSpPr>
                <a:spLocks/>
              </p:cNvSpPr>
              <p:nvPr/>
            </p:nvSpPr>
            <p:spPr bwMode="auto">
              <a:xfrm>
                <a:off x="2146" y="1930"/>
                <a:ext cx="26" cy="54"/>
              </a:xfrm>
              <a:custGeom>
                <a:avLst/>
                <a:gdLst>
                  <a:gd name="T0" fmla="*/ 0 w 52"/>
                  <a:gd name="T1" fmla="*/ 1 h 107"/>
                  <a:gd name="T2" fmla="*/ 0 w 52"/>
                  <a:gd name="T3" fmla="*/ 1 h 107"/>
                  <a:gd name="T4" fmla="*/ 1 w 52"/>
                  <a:gd name="T5" fmla="*/ 1 h 107"/>
                  <a:gd name="T6" fmla="*/ 1 w 52"/>
                  <a:gd name="T7" fmla="*/ 0 h 107"/>
                  <a:gd name="T8" fmla="*/ 0 w 52"/>
                  <a:gd name="T9" fmla="*/ 1 h 107"/>
                  <a:gd name="T10" fmla="*/ 0 60000 65536"/>
                  <a:gd name="T11" fmla="*/ 0 60000 65536"/>
                  <a:gd name="T12" fmla="*/ 0 60000 65536"/>
                  <a:gd name="T13" fmla="*/ 0 60000 65536"/>
                  <a:gd name="T14" fmla="*/ 0 60000 65536"/>
                  <a:gd name="T15" fmla="*/ 0 w 52"/>
                  <a:gd name="T16" fmla="*/ 0 h 107"/>
                  <a:gd name="T17" fmla="*/ 52 w 52"/>
                  <a:gd name="T18" fmla="*/ 107 h 107"/>
                </a:gdLst>
                <a:ahLst/>
                <a:cxnLst>
                  <a:cxn ang="T10">
                    <a:pos x="T0" y="T1"/>
                  </a:cxn>
                  <a:cxn ang="T11">
                    <a:pos x="T2" y="T3"/>
                  </a:cxn>
                  <a:cxn ang="T12">
                    <a:pos x="T4" y="T5"/>
                  </a:cxn>
                  <a:cxn ang="T13">
                    <a:pos x="T6" y="T7"/>
                  </a:cxn>
                  <a:cxn ang="T14">
                    <a:pos x="T8" y="T9"/>
                  </a:cxn>
                </a:cxnLst>
                <a:rect l="T15" t="T16" r="T17" b="T18"/>
                <a:pathLst>
                  <a:path w="52" h="107">
                    <a:moveTo>
                      <a:pt x="0" y="10"/>
                    </a:moveTo>
                    <a:lnTo>
                      <a:pt x="0" y="107"/>
                    </a:lnTo>
                    <a:lnTo>
                      <a:pt x="52" y="98"/>
                    </a:lnTo>
                    <a:lnTo>
                      <a:pt x="52" y="0"/>
                    </a:lnTo>
                    <a:lnTo>
                      <a:pt x="0" y="10"/>
                    </a:lnTo>
                    <a:close/>
                  </a:path>
                </a:pathLst>
              </a:custGeom>
              <a:solidFill>
                <a:srgbClr val="99421C"/>
              </a:solidFill>
              <a:ln w="9525">
                <a:noFill/>
                <a:round/>
                <a:headEnd/>
                <a:tailEnd/>
              </a:ln>
            </p:spPr>
            <p:txBody>
              <a:bodyPr/>
              <a:lstStyle/>
              <a:p>
                <a:endParaRPr lang="en-US"/>
              </a:p>
            </p:txBody>
          </p:sp>
          <p:sp>
            <p:nvSpPr>
              <p:cNvPr id="7249" name="Freeform 148"/>
              <p:cNvSpPr>
                <a:spLocks/>
              </p:cNvSpPr>
              <p:nvPr/>
            </p:nvSpPr>
            <p:spPr bwMode="auto">
              <a:xfrm>
                <a:off x="2162" y="1929"/>
                <a:ext cx="23" cy="53"/>
              </a:xfrm>
              <a:custGeom>
                <a:avLst/>
                <a:gdLst>
                  <a:gd name="T0" fmla="*/ 0 w 46"/>
                  <a:gd name="T1" fmla="*/ 1 h 106"/>
                  <a:gd name="T2" fmla="*/ 0 w 46"/>
                  <a:gd name="T3" fmla="*/ 1 h 106"/>
                  <a:gd name="T4" fmla="*/ 1 w 46"/>
                  <a:gd name="T5" fmla="*/ 1 h 106"/>
                  <a:gd name="T6" fmla="*/ 1 w 46"/>
                  <a:gd name="T7" fmla="*/ 0 h 106"/>
                  <a:gd name="T8" fmla="*/ 0 w 46"/>
                  <a:gd name="T9" fmla="*/ 1 h 106"/>
                  <a:gd name="T10" fmla="*/ 0 60000 65536"/>
                  <a:gd name="T11" fmla="*/ 0 60000 65536"/>
                  <a:gd name="T12" fmla="*/ 0 60000 65536"/>
                  <a:gd name="T13" fmla="*/ 0 60000 65536"/>
                  <a:gd name="T14" fmla="*/ 0 60000 65536"/>
                  <a:gd name="T15" fmla="*/ 0 w 46"/>
                  <a:gd name="T16" fmla="*/ 0 h 106"/>
                  <a:gd name="T17" fmla="*/ 46 w 46"/>
                  <a:gd name="T18" fmla="*/ 106 h 106"/>
                </a:gdLst>
                <a:ahLst/>
                <a:cxnLst>
                  <a:cxn ang="T10">
                    <a:pos x="T0" y="T1"/>
                  </a:cxn>
                  <a:cxn ang="T11">
                    <a:pos x="T2" y="T3"/>
                  </a:cxn>
                  <a:cxn ang="T12">
                    <a:pos x="T4" y="T5"/>
                  </a:cxn>
                  <a:cxn ang="T13">
                    <a:pos x="T6" y="T7"/>
                  </a:cxn>
                  <a:cxn ang="T14">
                    <a:pos x="T8" y="T9"/>
                  </a:cxn>
                </a:cxnLst>
                <a:rect l="T15" t="T16" r="T17" b="T18"/>
                <a:pathLst>
                  <a:path w="46" h="106">
                    <a:moveTo>
                      <a:pt x="0" y="6"/>
                    </a:moveTo>
                    <a:lnTo>
                      <a:pt x="0" y="106"/>
                    </a:lnTo>
                    <a:lnTo>
                      <a:pt x="46" y="96"/>
                    </a:lnTo>
                    <a:lnTo>
                      <a:pt x="46" y="0"/>
                    </a:lnTo>
                    <a:lnTo>
                      <a:pt x="0" y="6"/>
                    </a:lnTo>
                    <a:close/>
                  </a:path>
                </a:pathLst>
              </a:custGeom>
              <a:solidFill>
                <a:srgbClr val="663300"/>
              </a:solidFill>
              <a:ln w="9525">
                <a:noFill/>
                <a:round/>
                <a:headEnd/>
                <a:tailEnd/>
              </a:ln>
            </p:spPr>
            <p:txBody>
              <a:bodyPr/>
              <a:lstStyle/>
              <a:p>
                <a:endParaRPr lang="en-US"/>
              </a:p>
            </p:txBody>
          </p:sp>
          <p:sp>
            <p:nvSpPr>
              <p:cNvPr id="7250" name="Freeform 149"/>
              <p:cNvSpPr>
                <a:spLocks/>
              </p:cNvSpPr>
              <p:nvPr/>
            </p:nvSpPr>
            <p:spPr bwMode="auto">
              <a:xfrm>
                <a:off x="2190" y="1920"/>
                <a:ext cx="24" cy="64"/>
              </a:xfrm>
              <a:custGeom>
                <a:avLst/>
                <a:gdLst>
                  <a:gd name="T0" fmla="*/ 0 w 48"/>
                  <a:gd name="T1" fmla="*/ 1 h 128"/>
                  <a:gd name="T2" fmla="*/ 1 w 48"/>
                  <a:gd name="T3" fmla="*/ 1 h 128"/>
                  <a:gd name="T4" fmla="*/ 1 w 48"/>
                  <a:gd name="T5" fmla="*/ 1 h 128"/>
                  <a:gd name="T6" fmla="*/ 1 w 48"/>
                  <a:gd name="T7" fmla="*/ 0 h 128"/>
                  <a:gd name="T8" fmla="*/ 0 w 48"/>
                  <a:gd name="T9" fmla="*/ 1 h 128"/>
                  <a:gd name="T10" fmla="*/ 0 60000 65536"/>
                  <a:gd name="T11" fmla="*/ 0 60000 65536"/>
                  <a:gd name="T12" fmla="*/ 0 60000 65536"/>
                  <a:gd name="T13" fmla="*/ 0 60000 65536"/>
                  <a:gd name="T14" fmla="*/ 0 60000 65536"/>
                  <a:gd name="T15" fmla="*/ 0 w 48"/>
                  <a:gd name="T16" fmla="*/ 0 h 128"/>
                  <a:gd name="T17" fmla="*/ 48 w 48"/>
                  <a:gd name="T18" fmla="*/ 128 h 128"/>
                </a:gdLst>
                <a:ahLst/>
                <a:cxnLst>
                  <a:cxn ang="T10">
                    <a:pos x="T0" y="T1"/>
                  </a:cxn>
                  <a:cxn ang="T11">
                    <a:pos x="T2" y="T3"/>
                  </a:cxn>
                  <a:cxn ang="T12">
                    <a:pos x="T4" y="T5"/>
                  </a:cxn>
                  <a:cxn ang="T13">
                    <a:pos x="T6" y="T7"/>
                  </a:cxn>
                  <a:cxn ang="T14">
                    <a:pos x="T8" y="T9"/>
                  </a:cxn>
                </a:cxnLst>
                <a:rect l="T15" t="T16" r="T17" b="T18"/>
                <a:pathLst>
                  <a:path w="48" h="128">
                    <a:moveTo>
                      <a:pt x="0" y="4"/>
                    </a:moveTo>
                    <a:lnTo>
                      <a:pt x="38" y="128"/>
                    </a:lnTo>
                    <a:lnTo>
                      <a:pt x="48" y="123"/>
                    </a:lnTo>
                    <a:lnTo>
                      <a:pt x="10" y="0"/>
                    </a:lnTo>
                    <a:lnTo>
                      <a:pt x="0" y="4"/>
                    </a:lnTo>
                    <a:close/>
                  </a:path>
                </a:pathLst>
              </a:custGeom>
              <a:solidFill>
                <a:srgbClr val="CC6633"/>
              </a:solidFill>
              <a:ln w="9525">
                <a:noFill/>
                <a:round/>
                <a:headEnd/>
                <a:tailEnd/>
              </a:ln>
            </p:spPr>
            <p:txBody>
              <a:bodyPr/>
              <a:lstStyle/>
              <a:p>
                <a:endParaRPr lang="en-US"/>
              </a:p>
            </p:txBody>
          </p:sp>
          <p:sp>
            <p:nvSpPr>
              <p:cNvPr id="7251" name="Freeform 150"/>
              <p:cNvSpPr>
                <a:spLocks/>
              </p:cNvSpPr>
              <p:nvPr/>
            </p:nvSpPr>
            <p:spPr bwMode="auto">
              <a:xfrm>
                <a:off x="1792" y="1827"/>
                <a:ext cx="9" cy="13"/>
              </a:xfrm>
              <a:custGeom>
                <a:avLst/>
                <a:gdLst>
                  <a:gd name="T0" fmla="*/ 0 w 19"/>
                  <a:gd name="T1" fmla="*/ 0 h 26"/>
                  <a:gd name="T2" fmla="*/ 0 w 19"/>
                  <a:gd name="T3" fmla="*/ 1 h 26"/>
                  <a:gd name="T4" fmla="*/ 0 w 19"/>
                  <a:gd name="T5" fmla="*/ 1 h 26"/>
                  <a:gd name="T6" fmla="*/ 0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26"/>
                    </a:lnTo>
                    <a:lnTo>
                      <a:pt x="19" y="26"/>
                    </a:lnTo>
                    <a:lnTo>
                      <a:pt x="19" y="0"/>
                    </a:lnTo>
                    <a:close/>
                  </a:path>
                </a:pathLst>
              </a:custGeom>
              <a:solidFill>
                <a:srgbClr val="663300"/>
              </a:solidFill>
              <a:ln w="9525">
                <a:noFill/>
                <a:round/>
                <a:headEnd/>
                <a:tailEnd/>
              </a:ln>
            </p:spPr>
            <p:txBody>
              <a:bodyPr/>
              <a:lstStyle/>
              <a:p>
                <a:endParaRPr lang="en-US"/>
              </a:p>
            </p:txBody>
          </p:sp>
          <p:sp>
            <p:nvSpPr>
              <p:cNvPr id="7252" name="Freeform 151"/>
              <p:cNvSpPr>
                <a:spLocks/>
              </p:cNvSpPr>
              <p:nvPr/>
            </p:nvSpPr>
            <p:spPr bwMode="auto">
              <a:xfrm>
                <a:off x="1811" y="1830"/>
                <a:ext cx="9" cy="13"/>
              </a:xfrm>
              <a:custGeom>
                <a:avLst/>
                <a:gdLst>
                  <a:gd name="T0" fmla="*/ 0 w 19"/>
                  <a:gd name="T1" fmla="*/ 0 h 27"/>
                  <a:gd name="T2" fmla="*/ 0 w 19"/>
                  <a:gd name="T3" fmla="*/ 0 h 27"/>
                  <a:gd name="T4" fmla="*/ 0 w 19"/>
                  <a:gd name="T5" fmla="*/ 0 h 27"/>
                  <a:gd name="T6" fmla="*/ 0 w 19"/>
                  <a:gd name="T7" fmla="*/ 0 h 27"/>
                  <a:gd name="T8" fmla="*/ 0 60000 65536"/>
                  <a:gd name="T9" fmla="*/ 0 60000 65536"/>
                  <a:gd name="T10" fmla="*/ 0 60000 65536"/>
                  <a:gd name="T11" fmla="*/ 0 60000 65536"/>
                  <a:gd name="T12" fmla="*/ 0 w 19"/>
                  <a:gd name="T13" fmla="*/ 0 h 27"/>
                  <a:gd name="T14" fmla="*/ 19 w 19"/>
                  <a:gd name="T15" fmla="*/ 27 h 27"/>
                </a:gdLst>
                <a:ahLst/>
                <a:cxnLst>
                  <a:cxn ang="T8">
                    <a:pos x="T0" y="T1"/>
                  </a:cxn>
                  <a:cxn ang="T9">
                    <a:pos x="T2" y="T3"/>
                  </a:cxn>
                  <a:cxn ang="T10">
                    <a:pos x="T4" y="T5"/>
                  </a:cxn>
                  <a:cxn ang="T11">
                    <a:pos x="T6" y="T7"/>
                  </a:cxn>
                </a:cxnLst>
                <a:rect l="T12" t="T13" r="T14" b="T15"/>
                <a:pathLst>
                  <a:path w="19" h="27">
                    <a:moveTo>
                      <a:pt x="19" y="0"/>
                    </a:moveTo>
                    <a:lnTo>
                      <a:pt x="0" y="27"/>
                    </a:lnTo>
                    <a:lnTo>
                      <a:pt x="19" y="27"/>
                    </a:lnTo>
                    <a:lnTo>
                      <a:pt x="19" y="0"/>
                    </a:lnTo>
                    <a:close/>
                  </a:path>
                </a:pathLst>
              </a:custGeom>
              <a:solidFill>
                <a:srgbClr val="663300"/>
              </a:solidFill>
              <a:ln w="9525">
                <a:noFill/>
                <a:round/>
                <a:headEnd/>
                <a:tailEnd/>
              </a:ln>
            </p:spPr>
            <p:txBody>
              <a:bodyPr/>
              <a:lstStyle/>
              <a:p>
                <a:endParaRPr lang="en-US"/>
              </a:p>
            </p:txBody>
          </p:sp>
          <p:sp>
            <p:nvSpPr>
              <p:cNvPr id="7253" name="Freeform 152"/>
              <p:cNvSpPr>
                <a:spLocks/>
              </p:cNvSpPr>
              <p:nvPr/>
            </p:nvSpPr>
            <p:spPr bwMode="auto">
              <a:xfrm>
                <a:off x="1835" y="1838"/>
                <a:ext cx="10" cy="13"/>
              </a:xfrm>
              <a:custGeom>
                <a:avLst/>
                <a:gdLst>
                  <a:gd name="T0" fmla="*/ 1 w 18"/>
                  <a:gd name="T1" fmla="*/ 0 h 27"/>
                  <a:gd name="T2" fmla="*/ 0 w 18"/>
                  <a:gd name="T3" fmla="*/ 0 h 27"/>
                  <a:gd name="T4" fmla="*/ 1 w 18"/>
                  <a:gd name="T5" fmla="*/ 0 h 27"/>
                  <a:gd name="T6" fmla="*/ 1 w 18"/>
                  <a:gd name="T7" fmla="*/ 0 h 27"/>
                  <a:gd name="T8" fmla="*/ 0 60000 65536"/>
                  <a:gd name="T9" fmla="*/ 0 60000 65536"/>
                  <a:gd name="T10" fmla="*/ 0 60000 65536"/>
                  <a:gd name="T11" fmla="*/ 0 60000 65536"/>
                  <a:gd name="T12" fmla="*/ 0 w 18"/>
                  <a:gd name="T13" fmla="*/ 0 h 27"/>
                  <a:gd name="T14" fmla="*/ 18 w 18"/>
                  <a:gd name="T15" fmla="*/ 27 h 27"/>
                </a:gdLst>
                <a:ahLst/>
                <a:cxnLst>
                  <a:cxn ang="T8">
                    <a:pos x="T0" y="T1"/>
                  </a:cxn>
                  <a:cxn ang="T9">
                    <a:pos x="T2" y="T3"/>
                  </a:cxn>
                  <a:cxn ang="T10">
                    <a:pos x="T4" y="T5"/>
                  </a:cxn>
                  <a:cxn ang="T11">
                    <a:pos x="T6" y="T7"/>
                  </a:cxn>
                </a:cxnLst>
                <a:rect l="T12" t="T13" r="T14" b="T15"/>
                <a:pathLst>
                  <a:path w="18" h="27">
                    <a:moveTo>
                      <a:pt x="18" y="0"/>
                    </a:moveTo>
                    <a:lnTo>
                      <a:pt x="0" y="27"/>
                    </a:lnTo>
                    <a:lnTo>
                      <a:pt x="18" y="27"/>
                    </a:lnTo>
                    <a:lnTo>
                      <a:pt x="18" y="0"/>
                    </a:lnTo>
                    <a:close/>
                  </a:path>
                </a:pathLst>
              </a:custGeom>
              <a:solidFill>
                <a:srgbClr val="663300"/>
              </a:solidFill>
              <a:ln w="9525">
                <a:noFill/>
                <a:round/>
                <a:headEnd/>
                <a:tailEnd/>
              </a:ln>
            </p:spPr>
            <p:txBody>
              <a:bodyPr/>
              <a:lstStyle/>
              <a:p>
                <a:endParaRPr lang="en-US"/>
              </a:p>
            </p:txBody>
          </p:sp>
          <p:sp>
            <p:nvSpPr>
              <p:cNvPr id="7254" name="Freeform 153"/>
              <p:cNvSpPr>
                <a:spLocks/>
              </p:cNvSpPr>
              <p:nvPr/>
            </p:nvSpPr>
            <p:spPr bwMode="auto">
              <a:xfrm>
                <a:off x="2081" y="1947"/>
                <a:ext cx="18" cy="47"/>
              </a:xfrm>
              <a:custGeom>
                <a:avLst/>
                <a:gdLst>
                  <a:gd name="T0" fmla="*/ 1 w 36"/>
                  <a:gd name="T1" fmla="*/ 1 h 93"/>
                  <a:gd name="T2" fmla="*/ 0 w 36"/>
                  <a:gd name="T3" fmla="*/ 1 h 93"/>
                  <a:gd name="T4" fmla="*/ 0 w 36"/>
                  <a:gd name="T5" fmla="*/ 1 h 93"/>
                  <a:gd name="T6" fmla="*/ 1 w 36"/>
                  <a:gd name="T7" fmla="*/ 1 h 93"/>
                  <a:gd name="T8" fmla="*/ 1 w 36"/>
                  <a:gd name="T9" fmla="*/ 1 h 93"/>
                  <a:gd name="T10" fmla="*/ 1 w 36"/>
                  <a:gd name="T11" fmla="*/ 1 h 93"/>
                  <a:gd name="T12" fmla="*/ 1 w 36"/>
                  <a:gd name="T13" fmla="*/ 0 h 93"/>
                  <a:gd name="T14" fmla="*/ 1 w 36"/>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93"/>
                  <a:gd name="T26" fmla="*/ 36 w 36"/>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93">
                    <a:moveTo>
                      <a:pt x="11" y="4"/>
                    </a:moveTo>
                    <a:lnTo>
                      <a:pt x="0" y="20"/>
                    </a:lnTo>
                    <a:lnTo>
                      <a:pt x="0" y="39"/>
                    </a:lnTo>
                    <a:lnTo>
                      <a:pt x="10" y="35"/>
                    </a:lnTo>
                    <a:lnTo>
                      <a:pt x="10" y="93"/>
                    </a:lnTo>
                    <a:lnTo>
                      <a:pt x="36" y="89"/>
                    </a:lnTo>
                    <a:lnTo>
                      <a:pt x="36" y="0"/>
                    </a:lnTo>
                    <a:lnTo>
                      <a:pt x="11" y="4"/>
                    </a:lnTo>
                    <a:close/>
                  </a:path>
                </a:pathLst>
              </a:custGeom>
              <a:solidFill>
                <a:srgbClr val="420F00"/>
              </a:solidFill>
              <a:ln w="9525">
                <a:noFill/>
                <a:round/>
                <a:headEnd/>
                <a:tailEnd/>
              </a:ln>
            </p:spPr>
            <p:txBody>
              <a:bodyPr/>
              <a:lstStyle/>
              <a:p>
                <a:endParaRPr lang="en-US"/>
              </a:p>
            </p:txBody>
          </p:sp>
          <p:sp>
            <p:nvSpPr>
              <p:cNvPr id="7255" name="Freeform 154"/>
              <p:cNvSpPr>
                <a:spLocks/>
              </p:cNvSpPr>
              <p:nvPr/>
            </p:nvSpPr>
            <p:spPr bwMode="auto">
              <a:xfrm>
                <a:off x="1534" y="1980"/>
                <a:ext cx="62" cy="45"/>
              </a:xfrm>
              <a:custGeom>
                <a:avLst/>
                <a:gdLst>
                  <a:gd name="T0" fmla="*/ 1 w 124"/>
                  <a:gd name="T1" fmla="*/ 1 h 89"/>
                  <a:gd name="T2" fmla="*/ 1 w 124"/>
                  <a:gd name="T3" fmla="*/ 0 h 89"/>
                  <a:gd name="T4" fmla="*/ 1 w 124"/>
                  <a:gd name="T5" fmla="*/ 1 h 89"/>
                  <a:gd name="T6" fmla="*/ 1 w 124"/>
                  <a:gd name="T7" fmla="*/ 1 h 89"/>
                  <a:gd name="T8" fmla="*/ 1 w 124"/>
                  <a:gd name="T9" fmla="*/ 1 h 89"/>
                  <a:gd name="T10" fmla="*/ 1 w 124"/>
                  <a:gd name="T11" fmla="*/ 1 h 89"/>
                  <a:gd name="T12" fmla="*/ 1 w 124"/>
                  <a:gd name="T13" fmla="*/ 1 h 89"/>
                  <a:gd name="T14" fmla="*/ 1 w 124"/>
                  <a:gd name="T15" fmla="*/ 1 h 89"/>
                  <a:gd name="T16" fmla="*/ 1 w 124"/>
                  <a:gd name="T17" fmla="*/ 1 h 89"/>
                  <a:gd name="T18" fmla="*/ 1 w 124"/>
                  <a:gd name="T19" fmla="*/ 1 h 89"/>
                  <a:gd name="T20" fmla="*/ 1 w 124"/>
                  <a:gd name="T21" fmla="*/ 1 h 89"/>
                  <a:gd name="T22" fmla="*/ 0 w 124"/>
                  <a:gd name="T23" fmla="*/ 1 h 89"/>
                  <a:gd name="T24" fmla="*/ 1 w 124"/>
                  <a:gd name="T25" fmla="*/ 1 h 89"/>
                  <a:gd name="T26" fmla="*/ 1 w 124"/>
                  <a:gd name="T27" fmla="*/ 1 h 89"/>
                  <a:gd name="T28" fmla="*/ 1 w 124"/>
                  <a:gd name="T29" fmla="*/ 1 h 89"/>
                  <a:gd name="T30" fmla="*/ 1 w 124"/>
                  <a:gd name="T31" fmla="*/ 1 h 89"/>
                  <a:gd name="T32" fmla="*/ 1 w 124"/>
                  <a:gd name="T33" fmla="*/ 1 h 89"/>
                  <a:gd name="T34" fmla="*/ 1 w 124"/>
                  <a:gd name="T35" fmla="*/ 1 h 89"/>
                  <a:gd name="T36" fmla="*/ 1 w 124"/>
                  <a:gd name="T37" fmla="*/ 1 h 89"/>
                  <a:gd name="T38" fmla="*/ 1 w 124"/>
                  <a:gd name="T39" fmla="*/ 1 h 89"/>
                  <a:gd name="T40" fmla="*/ 1 w 124"/>
                  <a:gd name="T41" fmla="*/ 1 h 89"/>
                  <a:gd name="T42" fmla="*/ 1 w 124"/>
                  <a:gd name="T43" fmla="*/ 1 h 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89"/>
                  <a:gd name="T68" fmla="*/ 124 w 124"/>
                  <a:gd name="T69" fmla="*/ 89 h 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89">
                    <a:moveTo>
                      <a:pt x="95" y="2"/>
                    </a:moveTo>
                    <a:lnTo>
                      <a:pt x="78" y="0"/>
                    </a:lnTo>
                    <a:lnTo>
                      <a:pt x="54" y="16"/>
                    </a:lnTo>
                    <a:lnTo>
                      <a:pt x="67" y="21"/>
                    </a:lnTo>
                    <a:lnTo>
                      <a:pt x="58" y="26"/>
                    </a:lnTo>
                    <a:lnTo>
                      <a:pt x="48" y="31"/>
                    </a:lnTo>
                    <a:lnTo>
                      <a:pt x="40" y="37"/>
                    </a:lnTo>
                    <a:lnTo>
                      <a:pt x="32" y="44"/>
                    </a:lnTo>
                    <a:lnTo>
                      <a:pt x="25" y="52"/>
                    </a:lnTo>
                    <a:lnTo>
                      <a:pt x="17" y="60"/>
                    </a:lnTo>
                    <a:lnTo>
                      <a:pt x="9" y="70"/>
                    </a:lnTo>
                    <a:lnTo>
                      <a:pt x="0" y="82"/>
                    </a:lnTo>
                    <a:lnTo>
                      <a:pt x="32" y="89"/>
                    </a:lnTo>
                    <a:lnTo>
                      <a:pt x="43" y="77"/>
                    </a:lnTo>
                    <a:lnTo>
                      <a:pt x="53" y="66"/>
                    </a:lnTo>
                    <a:lnTo>
                      <a:pt x="63" y="55"/>
                    </a:lnTo>
                    <a:lnTo>
                      <a:pt x="75" y="46"/>
                    </a:lnTo>
                    <a:lnTo>
                      <a:pt x="86" y="38"/>
                    </a:lnTo>
                    <a:lnTo>
                      <a:pt x="98" y="29"/>
                    </a:lnTo>
                    <a:lnTo>
                      <a:pt x="111" y="21"/>
                    </a:lnTo>
                    <a:lnTo>
                      <a:pt x="124" y="13"/>
                    </a:lnTo>
                    <a:lnTo>
                      <a:pt x="95" y="2"/>
                    </a:lnTo>
                    <a:close/>
                  </a:path>
                </a:pathLst>
              </a:custGeom>
              <a:solidFill>
                <a:srgbClr val="420F00"/>
              </a:solidFill>
              <a:ln w="9525">
                <a:noFill/>
                <a:round/>
                <a:headEnd/>
                <a:tailEnd/>
              </a:ln>
            </p:spPr>
            <p:txBody>
              <a:bodyPr/>
              <a:lstStyle/>
              <a:p>
                <a:endParaRPr lang="en-US"/>
              </a:p>
            </p:txBody>
          </p:sp>
        </p:grpSp>
        <p:sp>
          <p:nvSpPr>
            <p:cNvPr id="7179" name="Oval 155"/>
            <p:cNvSpPr>
              <a:spLocks noChangeArrowheads="1"/>
            </p:cNvSpPr>
            <p:nvPr/>
          </p:nvSpPr>
          <p:spPr bwMode="auto">
            <a:xfrm>
              <a:off x="4656" y="1248"/>
              <a:ext cx="48" cy="48"/>
            </a:xfrm>
            <a:prstGeom prst="ellipse">
              <a:avLst/>
            </a:prstGeom>
            <a:solidFill>
              <a:srgbClr val="FFFF00"/>
            </a:solidFill>
            <a:ln w="9525">
              <a:solidFill>
                <a:schemeClr val="tx1"/>
              </a:solidFill>
              <a:round/>
              <a:headEnd/>
              <a:tailEnd/>
            </a:ln>
          </p:spPr>
          <p:txBody>
            <a:bodyPr wrap="none" anchor="ctr"/>
            <a:lstStyle/>
            <a:p>
              <a:endParaRPr lang="en-US"/>
            </a:p>
          </p:txBody>
        </p:sp>
        <p:sp>
          <p:nvSpPr>
            <p:cNvPr id="7180" name="Oval 156"/>
            <p:cNvSpPr>
              <a:spLocks noChangeArrowheads="1"/>
            </p:cNvSpPr>
            <p:nvPr/>
          </p:nvSpPr>
          <p:spPr bwMode="auto">
            <a:xfrm>
              <a:off x="4398" y="1182"/>
              <a:ext cx="48" cy="48"/>
            </a:xfrm>
            <a:prstGeom prst="ellipse">
              <a:avLst/>
            </a:prstGeom>
            <a:solidFill>
              <a:srgbClr val="FFFF00"/>
            </a:solidFill>
            <a:ln w="9525">
              <a:solidFill>
                <a:schemeClr val="tx1"/>
              </a:solidFill>
              <a:round/>
              <a:headEnd/>
              <a:tailEnd/>
            </a:ln>
          </p:spPr>
          <p:txBody>
            <a:bodyPr wrap="none" anchor="ctr"/>
            <a:lstStyle/>
            <a:p>
              <a:endParaRPr lang="en-US"/>
            </a:p>
          </p:txBody>
        </p:sp>
      </p:grpSp>
      <p:grpSp>
        <p:nvGrpSpPr>
          <p:cNvPr id="5" name="Group 163"/>
          <p:cNvGrpSpPr>
            <a:grpSpLocks/>
          </p:cNvGrpSpPr>
          <p:nvPr/>
        </p:nvGrpSpPr>
        <p:grpSpPr bwMode="auto">
          <a:xfrm>
            <a:off x="4011930" y="1447800"/>
            <a:ext cx="5143500" cy="830997"/>
            <a:chOff x="2971800" y="1447801"/>
            <a:chExt cx="3810000" cy="829912"/>
          </a:xfrm>
        </p:grpSpPr>
        <p:sp>
          <p:nvSpPr>
            <p:cNvPr id="7176" name="Text Box 158"/>
            <p:cNvSpPr txBox="1">
              <a:spLocks noChangeArrowheads="1"/>
            </p:cNvSpPr>
            <p:nvPr/>
          </p:nvSpPr>
          <p:spPr bwMode="auto">
            <a:xfrm>
              <a:off x="2971800" y="1447801"/>
              <a:ext cx="3581400" cy="829912"/>
            </a:xfrm>
            <a:prstGeom prst="rect">
              <a:avLst/>
            </a:prstGeom>
            <a:noFill/>
            <a:ln w="9525">
              <a:noFill/>
              <a:miter lim="800000"/>
              <a:headEnd/>
              <a:tailEnd/>
            </a:ln>
          </p:spPr>
          <p:txBody>
            <a:bodyPr>
              <a:spAutoFit/>
            </a:bodyPr>
            <a:lstStyle/>
            <a:p>
              <a:r>
                <a:rPr lang="en-US" sz="2400" dirty="0"/>
                <a:t>A car is flashing its lights to pass messages to the other car.</a:t>
              </a:r>
            </a:p>
          </p:txBody>
        </p:sp>
        <p:sp>
          <p:nvSpPr>
            <p:cNvPr id="7177" name="Line 159"/>
            <p:cNvSpPr>
              <a:spLocks noChangeShapeType="1"/>
            </p:cNvSpPr>
            <p:nvPr/>
          </p:nvSpPr>
          <p:spPr bwMode="auto">
            <a:xfrm>
              <a:off x="6400800" y="1752600"/>
              <a:ext cx="381000" cy="76200"/>
            </a:xfrm>
            <a:prstGeom prst="line">
              <a:avLst/>
            </a:prstGeom>
            <a:noFill/>
            <a:ln w="9525">
              <a:solidFill>
                <a:schemeClr val="tx1"/>
              </a:solidFill>
              <a:round/>
              <a:headEnd/>
              <a:tailEnd type="triangle" w="med" len="med"/>
            </a:ln>
          </p:spPr>
          <p:txBody>
            <a:bodyPr/>
            <a:lstStyle/>
            <a:p>
              <a:endParaRPr lang="en-US"/>
            </a:p>
          </p:txBody>
        </p:sp>
      </p:grpSp>
      <p:sp>
        <p:nvSpPr>
          <p:cNvPr id="161" name="Flowchart: Connector 160"/>
          <p:cNvSpPr/>
          <p:nvPr/>
        </p:nvSpPr>
        <p:spPr>
          <a:xfrm>
            <a:off x="9361170" y="1828800"/>
            <a:ext cx="205740" cy="152400"/>
          </a:xfrm>
          <a:prstGeom prst="flowChartConnector">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2" name="Flowchart: Connector 161"/>
          <p:cNvSpPr/>
          <p:nvPr/>
        </p:nvSpPr>
        <p:spPr>
          <a:xfrm>
            <a:off x="9875520" y="1981200"/>
            <a:ext cx="205740" cy="152400"/>
          </a:xfrm>
          <a:prstGeom prst="flowChartConnector">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 name="Text Box 316"/>
          <p:cNvSpPr txBox="1">
            <a:spLocks noChangeArrowheads="1"/>
          </p:cNvSpPr>
          <p:nvPr/>
        </p:nvSpPr>
        <p:spPr bwMode="auto">
          <a:xfrm>
            <a:off x="240376" y="152400"/>
            <a:ext cx="11830050" cy="707886"/>
          </a:xfrm>
          <a:prstGeom prst="rect">
            <a:avLst/>
          </a:prstGeom>
          <a:noFill/>
          <a:ln w="9525">
            <a:noFill/>
            <a:miter lim="800000"/>
            <a:headEnd/>
            <a:tailEnd/>
          </a:ln>
        </p:spPr>
        <p:txBody>
          <a:bodyPr>
            <a:spAutoFit/>
          </a:bodyPr>
          <a:lstStyle/>
          <a:p>
            <a:pPr>
              <a:spcBef>
                <a:spcPct val="50000"/>
              </a:spcBef>
            </a:pPr>
            <a:r>
              <a:rPr lang="en-US" sz="4000" dirty="0" smtClean="0">
                <a:latin typeface="+mj-lt"/>
                <a:cs typeface="Times New Roman" pitchFamily="18" charset="0"/>
              </a:rPr>
              <a:t>Object Model</a:t>
            </a:r>
            <a:endParaRPr lang="en-US" sz="4000" dirty="0">
              <a:latin typeface="+mj-lt"/>
              <a:cs typeface="Times New Roman" pitchFamily="18" charset="0"/>
            </a:endParaRPr>
          </a:p>
        </p:txBody>
      </p:sp>
    </p:spTree>
    <p:extLst>
      <p:ext uri="{BB962C8B-B14F-4D97-AF65-F5344CB8AC3E}">
        <p14:creationId xmlns:p14="http://schemas.microsoft.com/office/powerpoint/2010/main" val="208160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3.33333E-6 3.00578E-6 L 0.30416 0.3274 " pathEditMode="relative" rAng="0" ptsTypes="AA">
                                      <p:cBhvr>
                                        <p:cTn id="6" dur="2000" fill="hold"/>
                                        <p:tgtEl>
                                          <p:spTgt spid="2"/>
                                        </p:tgtEl>
                                        <p:attrNameLst>
                                          <p:attrName>ppt_x</p:attrName>
                                          <p:attrName>ppt_y</p:attrName>
                                        </p:attrNameLst>
                                      </p:cBhvr>
                                      <p:rCtr x="15200" y="16400"/>
                                    </p:animMotion>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2000" fill="hold"/>
                                        <p:tgtEl>
                                          <p:spTgt spid="162"/>
                                        </p:tgtEl>
                                      </p:cBhvr>
                                      <p:by x="150000" y="1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2000" fill="hold"/>
                                        <p:tgtEl>
                                          <p:spTgt spid="161"/>
                                        </p:tgtEl>
                                      </p:cBhvr>
                                      <p:by x="150000" y="150000"/>
                                    </p:animScale>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dirty="0" smtClean="0"/>
              <a:t>Basic questions while developing an OOP application</a:t>
            </a:r>
          </a:p>
        </p:txBody>
      </p:sp>
      <p:sp>
        <p:nvSpPr>
          <p:cNvPr id="1029125" name="AutoShape 5"/>
          <p:cNvSpPr>
            <a:spLocks noGrp="1" noChangeArrowheads="1"/>
          </p:cNvSpPr>
          <p:nvPr>
            <p:ph type="body" idx="1"/>
          </p:nvPr>
        </p:nvSpPr>
        <p:spPr>
          <a:xfrm>
            <a:off x="2057400" y="1676400"/>
            <a:ext cx="7848600" cy="3733800"/>
          </a:xfrm>
          <a:prstGeom prst="cloudCallout">
            <a:avLst>
              <a:gd name="adj1" fmla="val -48014"/>
              <a:gd name="adj2" fmla="val 77403"/>
            </a:avLst>
          </a:prstGeom>
          <a:noFill/>
          <a:ln w="63500" cap="flat">
            <a:solidFill>
              <a:schemeClr val="accent3"/>
            </a:solidFill>
            <a:round/>
            <a:headEnd type="none" w="sm" len="sm"/>
            <a:tailEnd type="none" w="sm" len="sm"/>
          </a:ln>
        </p:spPr>
        <p:txBody>
          <a:bodyPr/>
          <a:lstStyle/>
          <a:p>
            <a:pPr eaLnBrk="1" hangingPunct="1"/>
            <a:r>
              <a:rPr lang="en-US" sz="2800" dirty="0" smtClean="0">
                <a:latin typeface="+mn-lt"/>
              </a:rPr>
              <a:t>What objects does the application need???</a:t>
            </a:r>
          </a:p>
          <a:p>
            <a:pPr eaLnBrk="1" hangingPunct="1"/>
            <a:r>
              <a:rPr lang="en-US" sz="2800" dirty="0" smtClean="0">
                <a:latin typeface="+mn-lt"/>
              </a:rPr>
              <a:t>What functionality should those objects have????</a:t>
            </a:r>
          </a:p>
        </p:txBody>
      </p:sp>
    </p:spTree>
    <p:extLst>
      <p:ext uri="{BB962C8B-B14F-4D97-AF65-F5344CB8AC3E}">
        <p14:creationId xmlns:p14="http://schemas.microsoft.com/office/powerpoint/2010/main" val="3371778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9125">
                                            <p:bg/>
                                          </p:spTgt>
                                        </p:tgtEl>
                                        <p:attrNameLst>
                                          <p:attrName>style.visibility</p:attrName>
                                        </p:attrNameLst>
                                      </p:cBhvr>
                                      <p:to>
                                        <p:strVal val="visible"/>
                                      </p:to>
                                    </p:set>
                                    <p:animEffect transition="in" filter="blinds(horizontal)">
                                      <p:cBhvr>
                                        <p:cTn id="7" dur="500"/>
                                        <p:tgtEl>
                                          <p:spTgt spid="102912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9125">
                                            <p:txEl>
                                              <p:pRg st="0" end="0"/>
                                            </p:txEl>
                                          </p:spTgt>
                                        </p:tgtEl>
                                        <p:attrNameLst>
                                          <p:attrName>style.visibility</p:attrName>
                                        </p:attrNameLst>
                                      </p:cBhvr>
                                      <p:to>
                                        <p:strVal val="visible"/>
                                      </p:to>
                                    </p:set>
                                    <p:animEffect transition="in" filter="blinds(horizontal)">
                                      <p:cBhvr>
                                        <p:cTn id="12" dur="500"/>
                                        <p:tgtEl>
                                          <p:spTgt spid="102912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9125">
                                            <p:txEl>
                                              <p:pRg st="1" end="1"/>
                                            </p:txEl>
                                          </p:spTgt>
                                        </p:tgtEl>
                                        <p:attrNameLst>
                                          <p:attrName>style.visibility</p:attrName>
                                        </p:attrNameLst>
                                      </p:cBhvr>
                                      <p:to>
                                        <p:strVal val="visible"/>
                                      </p:to>
                                    </p:set>
                                    <p:animEffect transition="in" filter="blinds(horizontal)">
                                      <p:cBhvr>
                                        <p:cTn id="17" dur="500"/>
                                        <p:tgtEl>
                                          <p:spTgt spid="10291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5"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dirty="0" smtClean="0"/>
              <a:t>What is a Class?</a:t>
            </a:r>
          </a:p>
        </p:txBody>
      </p:sp>
      <p:sp>
        <p:nvSpPr>
          <p:cNvPr id="15364" name="Rectangle 3"/>
          <p:cNvSpPr>
            <a:spLocks noGrp="1" noChangeArrowheads="1"/>
          </p:cNvSpPr>
          <p:nvPr>
            <p:ph type="body" idx="1"/>
          </p:nvPr>
        </p:nvSpPr>
        <p:spPr>
          <a:xfrm>
            <a:off x="617220" y="1600200"/>
            <a:ext cx="11109960" cy="4800600"/>
          </a:xfrm>
        </p:spPr>
        <p:txBody>
          <a:bodyPr/>
          <a:lstStyle/>
          <a:p>
            <a:pPr eaLnBrk="1" hangingPunct="1">
              <a:lnSpc>
                <a:spcPct val="90000"/>
              </a:lnSpc>
            </a:pPr>
            <a:r>
              <a:rPr lang="en-US" sz="2800" dirty="0" smtClean="0">
                <a:latin typeface="+mn-lt"/>
              </a:rPr>
              <a:t>A class is a blueprint or prototype that defines the variables and the methods common to all objects of a certain kind. </a:t>
            </a:r>
          </a:p>
          <a:p>
            <a:pPr eaLnBrk="1" hangingPunct="1">
              <a:lnSpc>
                <a:spcPct val="90000"/>
              </a:lnSpc>
              <a:buFontTx/>
              <a:buNone/>
            </a:pPr>
            <a:endParaRPr lang="en-US" sz="2800" b="1" dirty="0" smtClean="0">
              <a:latin typeface="+mn-lt"/>
            </a:endParaRPr>
          </a:p>
          <a:p>
            <a:pPr marL="742950" lvl="1" indent="-285750" eaLnBrk="1" hangingPunct="1">
              <a:lnSpc>
                <a:spcPct val="90000"/>
              </a:lnSpc>
            </a:pPr>
            <a:r>
              <a:rPr lang="en-US" sz="2400" dirty="0"/>
              <a:t>B</a:t>
            </a:r>
            <a:r>
              <a:rPr lang="en-US" sz="2400" dirty="0" smtClean="0"/>
              <a:t>lueprint: A class can't do anything on its own. </a:t>
            </a:r>
            <a:br>
              <a:rPr lang="en-US" sz="2400" dirty="0" smtClean="0"/>
            </a:br>
            <a:endParaRPr lang="en-US" sz="2400" dirty="0" smtClean="0"/>
          </a:p>
          <a:p>
            <a:pPr marL="742950" lvl="1" indent="-285750" eaLnBrk="1" hangingPunct="1">
              <a:lnSpc>
                <a:spcPct val="90000"/>
              </a:lnSpc>
            </a:pPr>
            <a:r>
              <a:rPr lang="en-US" sz="2400" dirty="0"/>
              <a:t>D</a:t>
            </a:r>
            <a:r>
              <a:rPr lang="en-US" sz="2400" dirty="0" smtClean="0"/>
              <a:t>efines: A class provides something that can be used later. </a:t>
            </a:r>
          </a:p>
          <a:p>
            <a:pPr eaLnBrk="1" hangingPunct="1">
              <a:lnSpc>
                <a:spcPct val="90000"/>
              </a:lnSpc>
            </a:pPr>
            <a:endParaRPr lang="en-US" sz="2400" b="1" dirty="0" smtClean="0">
              <a:latin typeface="+mn-lt"/>
            </a:endParaRPr>
          </a:p>
          <a:p>
            <a:pPr marL="742950" lvl="1" indent="-285750" eaLnBrk="1" hangingPunct="1">
              <a:lnSpc>
                <a:spcPct val="90000"/>
              </a:lnSpc>
            </a:pPr>
            <a:r>
              <a:rPr lang="en-US" sz="2400" dirty="0"/>
              <a:t>O</a:t>
            </a:r>
            <a:r>
              <a:rPr lang="en-US" sz="2400" dirty="0" smtClean="0"/>
              <a:t>bjects: A class can only be used, if it had been "brought to life" by instantiating it. </a:t>
            </a:r>
            <a:br>
              <a:rPr lang="en-US" sz="2400" dirty="0" smtClean="0"/>
            </a:br>
            <a:endParaRPr lang="en-US" sz="2400" dirty="0" smtClean="0"/>
          </a:p>
        </p:txBody>
      </p:sp>
    </p:spTree>
    <p:extLst>
      <p:ext uri="{BB962C8B-B14F-4D97-AF65-F5344CB8AC3E}">
        <p14:creationId xmlns:p14="http://schemas.microsoft.com/office/powerpoint/2010/main" val="89655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11799191" cy="896552"/>
          </a:xfrm>
        </p:spPr>
        <p:txBody>
          <a:bodyPr/>
          <a:lstStyle/>
          <a:p>
            <a:r>
              <a:rPr lang="en-US" sz="4000" dirty="0" smtClean="0"/>
              <a:t>Topics</a:t>
            </a:r>
            <a:endParaRPr lang="en-US" sz="4000" dirty="0"/>
          </a:p>
        </p:txBody>
      </p:sp>
      <p:sp>
        <p:nvSpPr>
          <p:cNvPr id="3" name="Subtitle 2"/>
          <p:cNvSpPr>
            <a:spLocks noGrp="1"/>
          </p:cNvSpPr>
          <p:nvPr>
            <p:ph type="subTitle" idx="4294967295"/>
          </p:nvPr>
        </p:nvSpPr>
        <p:spPr>
          <a:xfrm>
            <a:off x="304800" y="1066800"/>
            <a:ext cx="11734800" cy="5181600"/>
          </a:xfrm>
        </p:spPr>
        <p:txBody>
          <a:bodyPr/>
          <a:lstStyle/>
          <a:p>
            <a:pPr marL="342900" lvl="0" indent="-342900">
              <a:buFont typeface="Arial" panose="020B0604020202020204" pitchFamily="34" charset="0"/>
              <a:buChar char="•"/>
            </a:pPr>
            <a:r>
              <a:rPr lang="en-US" sz="2400" dirty="0" smtClean="0">
                <a:latin typeface="+mn-lt"/>
              </a:rPr>
              <a:t>Various </a:t>
            </a:r>
            <a:r>
              <a:rPr lang="en-US" sz="2400" dirty="0">
                <a:latin typeface="+mn-lt"/>
              </a:rPr>
              <a:t>p</a:t>
            </a:r>
            <a:r>
              <a:rPr lang="en-US" sz="2400" dirty="0" smtClean="0">
                <a:latin typeface="+mn-lt"/>
              </a:rPr>
              <a:t>rogramming approaches</a:t>
            </a:r>
          </a:p>
          <a:p>
            <a:pPr marL="342900" lvl="0" indent="-342900">
              <a:buFont typeface="Arial" panose="020B0604020202020204" pitchFamily="34" charset="0"/>
              <a:buChar char="•"/>
            </a:pPr>
            <a:r>
              <a:rPr lang="en-US" sz="2400" dirty="0" smtClean="0">
                <a:latin typeface="+mn-lt"/>
              </a:rPr>
              <a:t>Object Oriented Programming Model</a:t>
            </a:r>
          </a:p>
          <a:p>
            <a:pPr marL="342900" lvl="0" indent="-342900">
              <a:buFont typeface="Arial" panose="020B0604020202020204" pitchFamily="34" charset="0"/>
              <a:buChar char="•"/>
            </a:pPr>
            <a:r>
              <a:rPr lang="en-US" sz="2400" dirty="0" smtClean="0">
                <a:latin typeface="+mn-lt"/>
              </a:rPr>
              <a:t>Features of Object Oriented Programming</a:t>
            </a:r>
          </a:p>
          <a:p>
            <a:pPr marL="342900" lvl="0" indent="-342900">
              <a:buFont typeface="Arial" panose="020B0604020202020204" pitchFamily="34" charset="0"/>
              <a:buChar char="•"/>
            </a:pPr>
            <a:r>
              <a:rPr lang="en-US" sz="2400" dirty="0" smtClean="0">
                <a:latin typeface="+mn-lt"/>
              </a:rPr>
              <a:t>Introduction to 4 pillars of OOP</a:t>
            </a:r>
          </a:p>
          <a:p>
            <a:pPr marL="342900" lvl="0" indent="-342900">
              <a:buFont typeface="Arial" panose="020B0604020202020204" pitchFamily="34" charset="0"/>
              <a:buChar char="•"/>
            </a:pPr>
            <a:r>
              <a:rPr lang="en-US" sz="2400" dirty="0" smtClean="0">
                <a:latin typeface="+mn-lt"/>
              </a:rPr>
              <a:t>Properties and Indexers</a:t>
            </a:r>
          </a:p>
          <a:p>
            <a:pPr marL="342900" lvl="0" indent="-342900">
              <a:buFont typeface="Arial" panose="020B0604020202020204" pitchFamily="34" charset="0"/>
              <a:buChar char="•"/>
            </a:pPr>
            <a:r>
              <a:rPr lang="en-US" sz="2400" dirty="0" smtClean="0">
                <a:latin typeface="+mn-lt"/>
              </a:rPr>
              <a:t>Methods and access specifiers</a:t>
            </a:r>
          </a:p>
          <a:p>
            <a:pPr marL="342900" lvl="0" indent="-342900">
              <a:buFont typeface="Arial" panose="020B0604020202020204" pitchFamily="34" charset="0"/>
              <a:buChar char="•"/>
            </a:pPr>
            <a:r>
              <a:rPr lang="en-US" sz="2400" dirty="0" smtClean="0">
                <a:latin typeface="+mn-lt"/>
              </a:rPr>
              <a:t>Static classes and methods</a:t>
            </a:r>
          </a:p>
          <a:p>
            <a:pPr marL="342900" lvl="0" indent="-342900">
              <a:buFont typeface="Arial" panose="020B0604020202020204" pitchFamily="34" charset="0"/>
              <a:buChar char="•"/>
            </a:pPr>
            <a:r>
              <a:rPr lang="en-US" sz="2400" dirty="0" smtClean="0">
                <a:latin typeface="+mn-lt"/>
              </a:rPr>
              <a:t>Enumerations and structures</a:t>
            </a:r>
          </a:p>
          <a:p>
            <a:pPr marL="342900" lvl="0" indent="-342900">
              <a:buFont typeface="Arial" panose="020B0604020202020204" pitchFamily="34" charset="0"/>
              <a:buChar char="•"/>
            </a:pPr>
            <a:r>
              <a:rPr lang="en-US" sz="2400" dirty="0" smtClean="0">
                <a:latin typeface="+mn-lt"/>
              </a:rPr>
              <a:t>Sealed classes</a:t>
            </a:r>
          </a:p>
          <a:p>
            <a:pPr lvl="0"/>
            <a:endParaRPr lang="en-US" dirty="0" smtClean="0"/>
          </a:p>
          <a:p>
            <a:pPr lvl="0"/>
            <a:endParaRPr lang="en-US" dirty="0" smtClean="0"/>
          </a:p>
          <a:p>
            <a:pPr lvl="0"/>
            <a:endParaRPr lang="en-US" dirty="0"/>
          </a:p>
        </p:txBody>
      </p:sp>
    </p:spTree>
    <p:extLst>
      <p:ext uri="{BB962C8B-B14F-4D97-AF65-F5344CB8AC3E}">
        <p14:creationId xmlns:p14="http://schemas.microsoft.com/office/powerpoint/2010/main" val="2908377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smtClean="0"/>
              <a:t>Objects are grouped into classes</a:t>
            </a:r>
          </a:p>
        </p:txBody>
      </p:sp>
      <p:sp>
        <p:nvSpPr>
          <p:cNvPr id="34820"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pPr>
            <a:r>
              <a:rPr lang="en-US" sz="2400" dirty="0" smtClean="0">
                <a:latin typeface="+mn-lt"/>
              </a:rPr>
              <a:t>A class is a set of objects which share the common attributes and common behavior.</a:t>
            </a:r>
          </a:p>
          <a:p>
            <a:pPr marL="457200" indent="-457200" eaLnBrk="1" hangingPunct="1">
              <a:buFont typeface="Arial" panose="020B0604020202020204" pitchFamily="34" charset="0"/>
              <a:buChar char="•"/>
            </a:pPr>
            <a:r>
              <a:rPr lang="en-US" sz="2400" dirty="0" smtClean="0">
                <a:latin typeface="+mn-lt"/>
              </a:rPr>
              <a:t>Classes are used to distinguish one type of object from another.</a:t>
            </a:r>
          </a:p>
          <a:p>
            <a:pPr marL="457200" indent="-457200" eaLnBrk="1" hangingPunct="1">
              <a:buFont typeface="Arial" panose="020B0604020202020204" pitchFamily="34" charset="0"/>
              <a:buChar char="•"/>
            </a:pPr>
            <a:r>
              <a:rPr lang="en-US" sz="2400" dirty="0" smtClean="0">
                <a:latin typeface="+mn-lt"/>
              </a:rPr>
              <a:t>A single object is simply an object of the class.</a:t>
            </a:r>
          </a:p>
          <a:p>
            <a:pPr marL="457200" indent="-457200" eaLnBrk="1" hangingPunct="1">
              <a:buFont typeface="Arial" panose="020B0604020202020204" pitchFamily="34" charset="0"/>
              <a:buChar char="•"/>
            </a:pPr>
            <a:r>
              <a:rPr lang="en-US" sz="2400" dirty="0" smtClean="0">
                <a:latin typeface="+mn-lt"/>
              </a:rPr>
              <a:t>The chief role of a class is to define the properties and procedures and the applicability of its instances.</a:t>
            </a:r>
          </a:p>
        </p:txBody>
      </p:sp>
    </p:spTree>
    <p:extLst>
      <p:ext uri="{BB962C8B-B14F-4D97-AF65-F5344CB8AC3E}">
        <p14:creationId xmlns:p14="http://schemas.microsoft.com/office/powerpoint/2010/main" val="3783723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28600" y="151820"/>
            <a:ext cx="11799190" cy="894996"/>
          </a:xfrm>
        </p:spPr>
        <p:txBody>
          <a:bodyPr/>
          <a:lstStyle/>
          <a:p>
            <a:pPr eaLnBrk="1" hangingPunct="1"/>
            <a:r>
              <a:rPr lang="en-US" dirty="0" smtClean="0"/>
              <a:t>Example-Class</a:t>
            </a:r>
          </a:p>
        </p:txBody>
      </p:sp>
      <p:sp>
        <p:nvSpPr>
          <p:cNvPr id="16392" name="Rectangle 7"/>
          <p:cNvSpPr>
            <a:spLocks noChangeArrowheads="1"/>
          </p:cNvSpPr>
          <p:nvPr/>
        </p:nvSpPr>
        <p:spPr bwMode="auto">
          <a:xfrm>
            <a:off x="3124200" y="1372612"/>
            <a:ext cx="3291840" cy="473075"/>
          </a:xfrm>
          <a:prstGeom prst="rect">
            <a:avLst/>
          </a:prstGeom>
          <a:noFill/>
          <a:ln>
            <a:noFill/>
          </a:ln>
          <a:effectLst/>
          <a:extLst>
            <a:ext uri="{909E8E84-426E-40DD-AFC4-6F175D3DCCD1}">
              <a14:hiddenFill xmlns:a14="http://schemas.microsoft.com/office/drawing/2010/main">
                <a:solidFill>
                  <a:srgbClr val="008080">
                    <a:alpha val="59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smtClean="0">
                <a:solidFill>
                  <a:schemeClr val="bg1"/>
                </a:solidFill>
              </a:rPr>
              <a:t>                  </a:t>
            </a:r>
            <a:r>
              <a:rPr lang="en-US" sz="1800" b="1" dirty="0" smtClean="0"/>
              <a:t>Car</a:t>
            </a:r>
            <a:endParaRPr lang="en-US" sz="1800" b="1" dirty="0"/>
          </a:p>
        </p:txBody>
      </p:sp>
      <p:grpSp>
        <p:nvGrpSpPr>
          <p:cNvPr id="16393" name="Group 8"/>
          <p:cNvGrpSpPr>
            <a:grpSpLocks/>
          </p:cNvGrpSpPr>
          <p:nvPr/>
        </p:nvGrpSpPr>
        <p:grpSpPr bwMode="auto">
          <a:xfrm>
            <a:off x="3279657" y="4321829"/>
            <a:ext cx="2571750" cy="1676400"/>
            <a:chOff x="96" y="1248"/>
            <a:chExt cx="1200" cy="1056"/>
          </a:xfrm>
        </p:grpSpPr>
        <p:sp>
          <p:nvSpPr>
            <p:cNvPr id="16401" name="Rectangle 9"/>
            <p:cNvSpPr>
              <a:spLocks noChangeArrowheads="1"/>
            </p:cNvSpPr>
            <p:nvPr/>
          </p:nvSpPr>
          <p:spPr bwMode="auto">
            <a:xfrm>
              <a:off x="96" y="1248"/>
              <a:ext cx="1200" cy="1056"/>
            </a:xfrm>
            <a:prstGeom prst="rect">
              <a:avLst/>
            </a:prstGeom>
            <a:solidFill>
              <a:srgbClr val="008080">
                <a:alpha val="39999"/>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l"/>
              <a:endParaRPr lang="en-US"/>
            </a:p>
          </p:txBody>
        </p:sp>
        <p:sp>
          <p:nvSpPr>
            <p:cNvPr id="16402" name="Text Box 10"/>
            <p:cNvSpPr txBox="1">
              <a:spLocks noChangeArrowheads="1"/>
            </p:cNvSpPr>
            <p:nvPr/>
          </p:nvSpPr>
          <p:spPr bwMode="auto">
            <a:xfrm>
              <a:off x="192" y="1449"/>
              <a:ext cx="1008" cy="231"/>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Accelerate</a:t>
              </a:r>
            </a:p>
          </p:txBody>
        </p:sp>
        <p:sp>
          <p:nvSpPr>
            <p:cNvPr id="16403" name="Text Box 11"/>
            <p:cNvSpPr txBox="1">
              <a:spLocks noChangeArrowheads="1"/>
            </p:cNvSpPr>
            <p:nvPr/>
          </p:nvSpPr>
          <p:spPr bwMode="auto">
            <a:xfrm>
              <a:off x="192" y="1728"/>
              <a:ext cx="1008" cy="231"/>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Brake</a:t>
              </a:r>
            </a:p>
          </p:txBody>
        </p:sp>
        <p:sp>
          <p:nvSpPr>
            <p:cNvPr id="16404" name="Text Box 12"/>
            <p:cNvSpPr txBox="1">
              <a:spLocks noChangeArrowheads="1"/>
            </p:cNvSpPr>
            <p:nvPr/>
          </p:nvSpPr>
          <p:spPr bwMode="auto">
            <a:xfrm>
              <a:off x="192" y="2025"/>
              <a:ext cx="1008" cy="231"/>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Change Gear</a:t>
              </a:r>
            </a:p>
          </p:txBody>
        </p:sp>
      </p:grpSp>
      <p:grpSp>
        <p:nvGrpSpPr>
          <p:cNvPr id="16394" name="Group 13"/>
          <p:cNvGrpSpPr>
            <a:grpSpLocks/>
          </p:cNvGrpSpPr>
          <p:nvPr/>
        </p:nvGrpSpPr>
        <p:grpSpPr bwMode="auto">
          <a:xfrm>
            <a:off x="3276129" y="1882921"/>
            <a:ext cx="2571750" cy="1905000"/>
            <a:chOff x="144" y="2256"/>
            <a:chExt cx="1248" cy="1200"/>
          </a:xfrm>
        </p:grpSpPr>
        <p:sp>
          <p:nvSpPr>
            <p:cNvPr id="16395" name="Rectangle 14"/>
            <p:cNvSpPr>
              <a:spLocks noChangeArrowheads="1"/>
            </p:cNvSpPr>
            <p:nvPr/>
          </p:nvSpPr>
          <p:spPr bwMode="auto">
            <a:xfrm>
              <a:off x="144" y="2256"/>
              <a:ext cx="1248" cy="1200"/>
            </a:xfrm>
            <a:prstGeom prst="rect">
              <a:avLst/>
            </a:prstGeom>
            <a:solidFill>
              <a:srgbClr val="008080">
                <a:alpha val="50195"/>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endParaRPr lang="en-IN"/>
            </a:p>
          </p:txBody>
        </p:sp>
        <p:sp>
          <p:nvSpPr>
            <p:cNvPr id="16396" name="Text Box 15"/>
            <p:cNvSpPr txBox="1">
              <a:spLocks noChangeArrowheads="1"/>
            </p:cNvSpPr>
            <p:nvPr/>
          </p:nvSpPr>
          <p:spPr bwMode="auto">
            <a:xfrm>
              <a:off x="144" y="2424"/>
              <a:ext cx="1167" cy="231"/>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brand</a:t>
              </a:r>
            </a:p>
          </p:txBody>
        </p:sp>
        <p:sp>
          <p:nvSpPr>
            <p:cNvPr id="16397" name="Text Box 16"/>
            <p:cNvSpPr txBox="1">
              <a:spLocks noChangeArrowheads="1"/>
            </p:cNvSpPr>
            <p:nvPr/>
          </p:nvSpPr>
          <p:spPr bwMode="auto">
            <a:xfrm>
              <a:off x="144" y="3019"/>
              <a:ext cx="1167" cy="232"/>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speed</a:t>
              </a:r>
            </a:p>
          </p:txBody>
        </p:sp>
        <p:sp>
          <p:nvSpPr>
            <p:cNvPr id="16398" name="Text Box 17"/>
            <p:cNvSpPr txBox="1">
              <a:spLocks noChangeArrowheads="1"/>
            </p:cNvSpPr>
            <p:nvPr/>
          </p:nvSpPr>
          <p:spPr bwMode="auto">
            <a:xfrm>
              <a:off x="144" y="3217"/>
              <a:ext cx="1167" cy="231"/>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gear</a:t>
              </a:r>
            </a:p>
          </p:txBody>
        </p:sp>
        <p:sp>
          <p:nvSpPr>
            <p:cNvPr id="16399" name="Text Box 18"/>
            <p:cNvSpPr txBox="1">
              <a:spLocks noChangeArrowheads="1"/>
            </p:cNvSpPr>
            <p:nvPr/>
          </p:nvSpPr>
          <p:spPr bwMode="auto">
            <a:xfrm>
              <a:off x="144" y="2812"/>
              <a:ext cx="1167" cy="231"/>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wheels</a:t>
              </a:r>
            </a:p>
          </p:txBody>
        </p:sp>
        <p:sp>
          <p:nvSpPr>
            <p:cNvPr id="16400" name="Text Box 19"/>
            <p:cNvSpPr txBox="1">
              <a:spLocks noChangeArrowheads="1"/>
            </p:cNvSpPr>
            <p:nvPr/>
          </p:nvSpPr>
          <p:spPr bwMode="auto">
            <a:xfrm>
              <a:off x="144" y="2613"/>
              <a:ext cx="1167" cy="231"/>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color</a:t>
              </a:r>
            </a:p>
          </p:txBody>
        </p:sp>
      </p:grpSp>
      <p:sp>
        <p:nvSpPr>
          <p:cNvPr id="2" name="Rounded Rectangle 1"/>
          <p:cNvSpPr/>
          <p:nvPr/>
        </p:nvSpPr>
        <p:spPr bwMode="auto">
          <a:xfrm>
            <a:off x="2438400" y="1046816"/>
            <a:ext cx="4414124" cy="5430184"/>
          </a:xfrm>
          <a:prstGeom prst="roundRect">
            <a:avLst/>
          </a:prstGeom>
          <a:noFill/>
          <a:ln w="63500" cmpd="sng">
            <a:solidFill>
              <a:srgbClr val="FF0000"/>
            </a:solidFill>
            <a:headEnd type="none" w="med" len="med"/>
            <a:tailEnd type="none" w="med" len="med"/>
          </a:ln>
          <a:effectLst/>
          <a:scene3d>
            <a:camera prst="orthographicFront"/>
            <a:lightRig rig="threePt" dir="t"/>
          </a:scene3d>
          <a:sp3d>
            <a:bevelT prst="slope"/>
            <a:bevelB prst="slope"/>
          </a:sp3d>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 name="Rounded Rectangle 2"/>
          <p:cNvSpPr/>
          <p:nvPr/>
        </p:nvSpPr>
        <p:spPr bwMode="auto">
          <a:xfrm>
            <a:off x="2764046" y="1349521"/>
            <a:ext cx="3651994" cy="4876800"/>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70412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28600" y="151820"/>
            <a:ext cx="11799190" cy="894996"/>
          </a:xfrm>
        </p:spPr>
        <p:txBody>
          <a:bodyPr/>
          <a:lstStyle/>
          <a:p>
            <a:pPr eaLnBrk="1" hangingPunct="1"/>
            <a:r>
              <a:rPr lang="en-US" dirty="0" smtClean="0"/>
              <a:t>Example-Object</a:t>
            </a:r>
          </a:p>
        </p:txBody>
      </p:sp>
      <p:sp>
        <p:nvSpPr>
          <p:cNvPr id="16392" name="Rectangle 7"/>
          <p:cNvSpPr>
            <a:spLocks noChangeArrowheads="1"/>
          </p:cNvSpPr>
          <p:nvPr/>
        </p:nvSpPr>
        <p:spPr bwMode="auto">
          <a:xfrm>
            <a:off x="3124200" y="1372612"/>
            <a:ext cx="3291840" cy="473075"/>
          </a:xfrm>
          <a:prstGeom prst="rect">
            <a:avLst/>
          </a:prstGeom>
          <a:noFill/>
          <a:ln>
            <a:noFill/>
          </a:ln>
          <a:effectLst/>
          <a:extLst>
            <a:ext uri="{909E8E84-426E-40DD-AFC4-6F175D3DCCD1}">
              <a14:hiddenFill xmlns:a14="http://schemas.microsoft.com/office/drawing/2010/main">
                <a:solidFill>
                  <a:srgbClr val="008080">
                    <a:alpha val="59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smtClean="0">
                <a:solidFill>
                  <a:schemeClr val="bg1"/>
                </a:solidFill>
              </a:rPr>
              <a:t>                  </a:t>
            </a:r>
            <a:r>
              <a:rPr lang="en-US" sz="1800" b="1" dirty="0" err="1" smtClean="0"/>
              <a:t>MyCar</a:t>
            </a:r>
            <a:endParaRPr lang="en-US" sz="1800" b="1" dirty="0"/>
          </a:p>
        </p:txBody>
      </p:sp>
      <p:grpSp>
        <p:nvGrpSpPr>
          <p:cNvPr id="16393" name="Group 8"/>
          <p:cNvGrpSpPr>
            <a:grpSpLocks/>
          </p:cNvGrpSpPr>
          <p:nvPr/>
        </p:nvGrpSpPr>
        <p:grpSpPr bwMode="auto">
          <a:xfrm>
            <a:off x="3279657" y="4321829"/>
            <a:ext cx="2571750" cy="1676400"/>
            <a:chOff x="96" y="1248"/>
            <a:chExt cx="1200" cy="1056"/>
          </a:xfrm>
        </p:grpSpPr>
        <p:sp>
          <p:nvSpPr>
            <p:cNvPr id="16401" name="Rectangle 9"/>
            <p:cNvSpPr>
              <a:spLocks noChangeArrowheads="1"/>
            </p:cNvSpPr>
            <p:nvPr/>
          </p:nvSpPr>
          <p:spPr bwMode="auto">
            <a:xfrm>
              <a:off x="96" y="1248"/>
              <a:ext cx="1200" cy="1056"/>
            </a:xfrm>
            <a:prstGeom prst="rect">
              <a:avLst/>
            </a:prstGeom>
            <a:solidFill>
              <a:srgbClr val="008080">
                <a:alpha val="39999"/>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l"/>
              <a:endParaRPr lang="en-US"/>
            </a:p>
          </p:txBody>
        </p:sp>
        <p:sp>
          <p:nvSpPr>
            <p:cNvPr id="16402" name="Text Box 10"/>
            <p:cNvSpPr txBox="1">
              <a:spLocks noChangeArrowheads="1"/>
            </p:cNvSpPr>
            <p:nvPr/>
          </p:nvSpPr>
          <p:spPr bwMode="auto">
            <a:xfrm>
              <a:off x="192" y="1449"/>
              <a:ext cx="1008" cy="231"/>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Accelerate</a:t>
              </a:r>
            </a:p>
          </p:txBody>
        </p:sp>
        <p:sp>
          <p:nvSpPr>
            <p:cNvPr id="16403" name="Text Box 11"/>
            <p:cNvSpPr txBox="1">
              <a:spLocks noChangeArrowheads="1"/>
            </p:cNvSpPr>
            <p:nvPr/>
          </p:nvSpPr>
          <p:spPr bwMode="auto">
            <a:xfrm>
              <a:off x="192" y="1728"/>
              <a:ext cx="1008" cy="231"/>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Brake</a:t>
              </a:r>
            </a:p>
          </p:txBody>
        </p:sp>
        <p:sp>
          <p:nvSpPr>
            <p:cNvPr id="16404" name="Text Box 12"/>
            <p:cNvSpPr txBox="1">
              <a:spLocks noChangeArrowheads="1"/>
            </p:cNvSpPr>
            <p:nvPr/>
          </p:nvSpPr>
          <p:spPr bwMode="auto">
            <a:xfrm>
              <a:off x="192" y="2025"/>
              <a:ext cx="1008" cy="231"/>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Change Gear</a:t>
              </a:r>
            </a:p>
          </p:txBody>
        </p:sp>
      </p:grpSp>
      <p:grpSp>
        <p:nvGrpSpPr>
          <p:cNvPr id="16394" name="Group 13"/>
          <p:cNvGrpSpPr>
            <a:grpSpLocks/>
          </p:cNvGrpSpPr>
          <p:nvPr/>
        </p:nvGrpSpPr>
        <p:grpSpPr bwMode="auto">
          <a:xfrm>
            <a:off x="3276129" y="1882921"/>
            <a:ext cx="2571750" cy="1905000"/>
            <a:chOff x="144" y="2256"/>
            <a:chExt cx="1248" cy="1200"/>
          </a:xfrm>
        </p:grpSpPr>
        <p:sp>
          <p:nvSpPr>
            <p:cNvPr id="16395" name="Rectangle 14"/>
            <p:cNvSpPr>
              <a:spLocks noChangeArrowheads="1"/>
            </p:cNvSpPr>
            <p:nvPr/>
          </p:nvSpPr>
          <p:spPr bwMode="auto">
            <a:xfrm>
              <a:off x="144" y="2256"/>
              <a:ext cx="1248" cy="1200"/>
            </a:xfrm>
            <a:prstGeom prst="rect">
              <a:avLst/>
            </a:prstGeom>
            <a:solidFill>
              <a:srgbClr val="008080">
                <a:alpha val="50195"/>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endParaRPr lang="en-IN"/>
            </a:p>
          </p:txBody>
        </p:sp>
        <p:sp>
          <p:nvSpPr>
            <p:cNvPr id="16396" name="Text Box 15"/>
            <p:cNvSpPr txBox="1">
              <a:spLocks noChangeArrowheads="1"/>
            </p:cNvSpPr>
            <p:nvPr/>
          </p:nvSpPr>
          <p:spPr bwMode="auto">
            <a:xfrm>
              <a:off x="144" y="2424"/>
              <a:ext cx="1167" cy="231"/>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err="1" smtClean="0">
                  <a:latin typeface="+mn-lt"/>
                </a:rPr>
                <a:t>Brand:Maruthi</a:t>
              </a:r>
              <a:endParaRPr lang="en-US" sz="1800" b="1" dirty="0">
                <a:latin typeface="+mn-lt"/>
              </a:endParaRPr>
            </a:p>
          </p:txBody>
        </p:sp>
        <p:sp>
          <p:nvSpPr>
            <p:cNvPr id="16397" name="Text Box 16"/>
            <p:cNvSpPr txBox="1">
              <a:spLocks noChangeArrowheads="1"/>
            </p:cNvSpPr>
            <p:nvPr/>
          </p:nvSpPr>
          <p:spPr bwMode="auto">
            <a:xfrm>
              <a:off x="144" y="3019"/>
              <a:ext cx="1167" cy="232"/>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smtClean="0">
                  <a:latin typeface="+mn-lt"/>
                </a:rPr>
                <a:t>Speed:60</a:t>
              </a:r>
              <a:endParaRPr lang="en-US" sz="1800" b="1" dirty="0">
                <a:latin typeface="+mn-lt"/>
              </a:endParaRPr>
            </a:p>
          </p:txBody>
        </p:sp>
        <p:sp>
          <p:nvSpPr>
            <p:cNvPr id="16398" name="Text Box 17"/>
            <p:cNvSpPr txBox="1">
              <a:spLocks noChangeArrowheads="1"/>
            </p:cNvSpPr>
            <p:nvPr/>
          </p:nvSpPr>
          <p:spPr bwMode="auto">
            <a:xfrm>
              <a:off x="144" y="3217"/>
              <a:ext cx="1167" cy="231"/>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smtClean="0">
                  <a:latin typeface="+mn-lt"/>
                </a:rPr>
                <a:t>Gear:4</a:t>
              </a:r>
              <a:endParaRPr lang="en-US" sz="1800" b="1" dirty="0">
                <a:latin typeface="+mn-lt"/>
              </a:endParaRPr>
            </a:p>
          </p:txBody>
        </p:sp>
        <p:sp>
          <p:nvSpPr>
            <p:cNvPr id="16399" name="Text Box 18"/>
            <p:cNvSpPr txBox="1">
              <a:spLocks noChangeArrowheads="1"/>
            </p:cNvSpPr>
            <p:nvPr/>
          </p:nvSpPr>
          <p:spPr bwMode="auto">
            <a:xfrm>
              <a:off x="144" y="2812"/>
              <a:ext cx="1167" cy="231"/>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smtClean="0">
                  <a:latin typeface="+mn-lt"/>
                </a:rPr>
                <a:t>Wheels:4</a:t>
              </a:r>
              <a:endParaRPr lang="en-US" sz="1800" b="1" dirty="0">
                <a:latin typeface="+mn-lt"/>
              </a:endParaRPr>
            </a:p>
          </p:txBody>
        </p:sp>
        <p:sp>
          <p:nvSpPr>
            <p:cNvPr id="16400" name="Text Box 19"/>
            <p:cNvSpPr txBox="1">
              <a:spLocks noChangeArrowheads="1"/>
            </p:cNvSpPr>
            <p:nvPr/>
          </p:nvSpPr>
          <p:spPr bwMode="auto">
            <a:xfrm>
              <a:off x="144" y="2613"/>
              <a:ext cx="1167" cy="231"/>
            </a:xfrm>
            <a:prstGeom prst="rect">
              <a:avLst/>
            </a:prstGeom>
            <a:solidFill>
              <a:srgbClr val="008080">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err="1" smtClean="0">
                  <a:latin typeface="+mn-lt"/>
                </a:rPr>
                <a:t>Color:Red</a:t>
              </a:r>
              <a:endParaRPr lang="en-US" sz="1800" b="1" dirty="0">
                <a:latin typeface="+mn-lt"/>
              </a:endParaRPr>
            </a:p>
          </p:txBody>
        </p:sp>
      </p:grpSp>
      <p:sp>
        <p:nvSpPr>
          <p:cNvPr id="2" name="Rounded Rectangle 1"/>
          <p:cNvSpPr/>
          <p:nvPr/>
        </p:nvSpPr>
        <p:spPr bwMode="auto">
          <a:xfrm>
            <a:off x="2438400" y="1046816"/>
            <a:ext cx="4414124" cy="5430184"/>
          </a:xfrm>
          <a:prstGeom prst="roundRect">
            <a:avLst/>
          </a:prstGeom>
          <a:noFill/>
          <a:ln w="63500" cmpd="sng">
            <a:solidFill>
              <a:srgbClr val="FF0000"/>
            </a:solidFill>
            <a:headEnd type="none" w="med" len="med"/>
            <a:tailEnd type="none" w="med" len="med"/>
          </a:ln>
          <a:effectLst/>
          <a:scene3d>
            <a:camera prst="orthographicFront"/>
            <a:lightRig rig="threePt" dir="t"/>
          </a:scene3d>
          <a:sp3d>
            <a:bevelT prst="slope"/>
            <a:bevelB prst="slope"/>
          </a:sp3d>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 name="Rounded Rectangle 2"/>
          <p:cNvSpPr/>
          <p:nvPr/>
        </p:nvSpPr>
        <p:spPr bwMode="auto">
          <a:xfrm>
            <a:off x="2764046" y="1349521"/>
            <a:ext cx="3651994" cy="4876800"/>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7354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dirty="0" smtClean="0"/>
              <a:t>Objects responds to Messages</a:t>
            </a:r>
          </a:p>
        </p:txBody>
      </p:sp>
      <p:sp>
        <p:nvSpPr>
          <p:cNvPr id="1070087" name="Rectangle 7"/>
          <p:cNvSpPr>
            <a:spLocks noGrp="1" noChangeArrowheads="1"/>
          </p:cNvSpPr>
          <p:nvPr>
            <p:ph type="body" sz="half" idx="2"/>
          </p:nvPr>
        </p:nvSpPr>
        <p:spPr>
          <a:xfrm>
            <a:off x="5410200" y="2362200"/>
            <a:ext cx="6705600" cy="4386262"/>
          </a:xfrm>
        </p:spPr>
        <p:txBody>
          <a:bodyPr/>
          <a:lstStyle/>
          <a:p>
            <a:pPr marL="342900" indent="-342900" eaLnBrk="1" hangingPunct="1">
              <a:buFont typeface="Arial" panose="020B0604020202020204" pitchFamily="34" charset="0"/>
              <a:buChar char="•"/>
            </a:pPr>
            <a:r>
              <a:rPr lang="en-US" sz="2400" dirty="0" smtClean="0">
                <a:latin typeface="+mn-lt"/>
              </a:rPr>
              <a:t>Message are non specific function calls.</a:t>
            </a:r>
          </a:p>
          <a:p>
            <a:pPr marL="342900" indent="-342900" eaLnBrk="1" hangingPunct="1">
              <a:buFont typeface="Arial" panose="020B0604020202020204" pitchFamily="34" charset="0"/>
              <a:buChar char="•"/>
            </a:pPr>
            <a:r>
              <a:rPr lang="en-US" sz="2400" dirty="0" smtClean="0">
                <a:latin typeface="+mn-lt"/>
              </a:rPr>
              <a:t>Different Objects can respond to the same message different ways.</a:t>
            </a:r>
          </a:p>
          <a:p>
            <a:pPr marL="342900" indent="-342900" eaLnBrk="1" hangingPunct="1">
              <a:buFont typeface="Arial" panose="020B0604020202020204" pitchFamily="34" charset="0"/>
              <a:buChar char="•"/>
            </a:pPr>
            <a:r>
              <a:rPr lang="en-US" sz="2400" dirty="0" smtClean="0">
                <a:latin typeface="+mn-lt"/>
              </a:rPr>
              <a:t>Message is just an instruction.</a:t>
            </a:r>
          </a:p>
          <a:p>
            <a:pPr marL="342900" indent="-342900" eaLnBrk="1" hangingPunct="1">
              <a:buFont typeface="Arial" panose="020B0604020202020204" pitchFamily="34" charset="0"/>
              <a:buChar char="•"/>
            </a:pPr>
            <a:r>
              <a:rPr lang="en-US" sz="2400" dirty="0" smtClean="0">
                <a:latin typeface="+mn-lt"/>
              </a:rPr>
              <a:t>A message differs from a function/method.</a:t>
            </a:r>
          </a:p>
          <a:p>
            <a:pPr marL="342900" indent="-342900" eaLnBrk="1" hangingPunct="1">
              <a:buFont typeface="Arial" panose="020B0604020202020204" pitchFamily="34" charset="0"/>
              <a:buChar char="•"/>
            </a:pPr>
            <a:r>
              <a:rPr lang="en-US" sz="2400" dirty="0" smtClean="0">
                <a:latin typeface="+mn-lt"/>
              </a:rPr>
              <a:t>Objects communicate with each other via messages.</a:t>
            </a:r>
          </a:p>
        </p:txBody>
      </p:sp>
      <p:sp>
        <p:nvSpPr>
          <p:cNvPr id="1070088" name="AutoShape 8"/>
          <p:cNvSpPr>
            <a:spLocks noGrp="1" noChangeArrowheads="1"/>
          </p:cNvSpPr>
          <p:nvPr>
            <p:ph type="body" sz="half" idx="1"/>
          </p:nvPr>
        </p:nvSpPr>
        <p:spPr>
          <a:xfrm>
            <a:off x="205740" y="1752600"/>
            <a:ext cx="5145644" cy="1905000"/>
          </a:xfrm>
          <a:prstGeom prst="cloudCallout">
            <a:avLst>
              <a:gd name="adj1" fmla="val -34380"/>
              <a:gd name="adj2" fmla="val 84833"/>
            </a:avLst>
          </a:prstGeom>
          <a:noFill/>
          <a:ln w="63500" cap="flat">
            <a:solidFill>
              <a:srgbClr val="FF0000"/>
            </a:solidFill>
            <a:round/>
            <a:headEnd type="none" w="sm" len="sm"/>
            <a:tailEnd type="none" w="sm" len="sm"/>
          </a:ln>
        </p:spPr>
        <p:txBody>
          <a:bodyPr/>
          <a:lstStyle/>
          <a:p>
            <a:pPr eaLnBrk="1" hangingPunct="1"/>
            <a:r>
              <a:rPr lang="en-US" sz="2400" dirty="0" smtClean="0">
                <a:latin typeface="+mn-lt"/>
              </a:rPr>
              <a:t>What is a Message???</a:t>
            </a:r>
          </a:p>
        </p:txBody>
      </p:sp>
    </p:spTree>
    <p:extLst>
      <p:ext uri="{BB962C8B-B14F-4D97-AF65-F5344CB8AC3E}">
        <p14:creationId xmlns:p14="http://schemas.microsoft.com/office/powerpoint/2010/main" val="1150359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0088">
                                            <p:bg/>
                                          </p:spTgt>
                                        </p:tgtEl>
                                        <p:attrNameLst>
                                          <p:attrName>style.visibility</p:attrName>
                                        </p:attrNameLst>
                                      </p:cBhvr>
                                      <p:to>
                                        <p:strVal val="visible"/>
                                      </p:to>
                                    </p:set>
                                    <p:animEffect transition="in" filter="blinds(horizontal)">
                                      <p:cBhvr>
                                        <p:cTn id="7" dur="500"/>
                                        <p:tgtEl>
                                          <p:spTgt spid="107008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0088">
                                            <p:txEl>
                                              <p:pRg st="0" end="0"/>
                                            </p:txEl>
                                          </p:spTgt>
                                        </p:tgtEl>
                                        <p:attrNameLst>
                                          <p:attrName>style.visibility</p:attrName>
                                        </p:attrNameLst>
                                      </p:cBhvr>
                                      <p:to>
                                        <p:strVal val="visible"/>
                                      </p:to>
                                    </p:set>
                                    <p:animEffect transition="in" filter="blinds(horizontal)">
                                      <p:cBhvr>
                                        <p:cTn id="12" dur="500"/>
                                        <p:tgtEl>
                                          <p:spTgt spid="107008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70087">
                                            <p:txEl>
                                              <p:pRg st="0" end="0"/>
                                            </p:txEl>
                                          </p:spTgt>
                                        </p:tgtEl>
                                        <p:attrNameLst>
                                          <p:attrName>style.visibility</p:attrName>
                                        </p:attrNameLst>
                                      </p:cBhvr>
                                      <p:to>
                                        <p:strVal val="visible"/>
                                      </p:to>
                                    </p:set>
                                    <p:animEffect transition="in" filter="wipe(left)">
                                      <p:cBhvr>
                                        <p:cTn id="17" dur="500"/>
                                        <p:tgtEl>
                                          <p:spTgt spid="107008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70087">
                                            <p:txEl>
                                              <p:pRg st="1" end="1"/>
                                            </p:txEl>
                                          </p:spTgt>
                                        </p:tgtEl>
                                        <p:attrNameLst>
                                          <p:attrName>style.visibility</p:attrName>
                                        </p:attrNameLst>
                                      </p:cBhvr>
                                      <p:to>
                                        <p:strVal val="visible"/>
                                      </p:to>
                                    </p:set>
                                    <p:animEffect transition="in" filter="wipe(left)">
                                      <p:cBhvr>
                                        <p:cTn id="22" dur="500"/>
                                        <p:tgtEl>
                                          <p:spTgt spid="107008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70087">
                                            <p:txEl>
                                              <p:pRg st="2" end="2"/>
                                            </p:txEl>
                                          </p:spTgt>
                                        </p:tgtEl>
                                        <p:attrNameLst>
                                          <p:attrName>style.visibility</p:attrName>
                                        </p:attrNameLst>
                                      </p:cBhvr>
                                      <p:to>
                                        <p:strVal val="visible"/>
                                      </p:to>
                                    </p:set>
                                    <p:animEffect transition="in" filter="wipe(left)">
                                      <p:cBhvr>
                                        <p:cTn id="27" dur="500"/>
                                        <p:tgtEl>
                                          <p:spTgt spid="107008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70087">
                                            <p:txEl>
                                              <p:pRg st="3" end="3"/>
                                            </p:txEl>
                                          </p:spTgt>
                                        </p:tgtEl>
                                        <p:attrNameLst>
                                          <p:attrName>style.visibility</p:attrName>
                                        </p:attrNameLst>
                                      </p:cBhvr>
                                      <p:to>
                                        <p:strVal val="visible"/>
                                      </p:to>
                                    </p:set>
                                    <p:animEffect transition="in" filter="wipe(left)">
                                      <p:cBhvr>
                                        <p:cTn id="32" dur="500"/>
                                        <p:tgtEl>
                                          <p:spTgt spid="1070087">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70087">
                                            <p:txEl>
                                              <p:pRg st="4" end="4"/>
                                            </p:txEl>
                                          </p:spTgt>
                                        </p:tgtEl>
                                        <p:attrNameLst>
                                          <p:attrName>style.visibility</p:attrName>
                                        </p:attrNameLst>
                                      </p:cBhvr>
                                      <p:to>
                                        <p:strVal val="visible"/>
                                      </p:to>
                                    </p:set>
                                    <p:animEffect transition="in" filter="wipe(left)">
                                      <p:cBhvr>
                                        <p:cTn id="37" dur="500"/>
                                        <p:tgtEl>
                                          <p:spTgt spid="10700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088"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smtClean="0"/>
              <a:t>Methods</a:t>
            </a:r>
          </a:p>
        </p:txBody>
      </p:sp>
      <p:sp>
        <p:nvSpPr>
          <p:cNvPr id="17412"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pPr>
            <a:r>
              <a:rPr lang="en-US" sz="2400" dirty="0" smtClean="0">
                <a:latin typeface="+mn-lt"/>
              </a:rPr>
              <a:t>An operation upon an object, defined as part of the declaration of a class.</a:t>
            </a:r>
          </a:p>
          <a:p>
            <a:pPr marL="457200" indent="-457200" eaLnBrk="1" hangingPunct="1">
              <a:buFont typeface="Arial" panose="020B0604020202020204" pitchFamily="34" charset="0"/>
              <a:buChar char="•"/>
            </a:pPr>
            <a:endParaRPr lang="en-US" sz="2400" dirty="0" smtClean="0">
              <a:latin typeface="+mn-lt"/>
            </a:endParaRPr>
          </a:p>
          <a:p>
            <a:pPr marL="457200" indent="-457200" eaLnBrk="1" hangingPunct="1">
              <a:buFont typeface="Arial" panose="020B0604020202020204" pitchFamily="34" charset="0"/>
              <a:buChar char="•"/>
            </a:pPr>
            <a:r>
              <a:rPr lang="en-US" sz="2400" dirty="0" smtClean="0">
                <a:latin typeface="+mn-lt"/>
              </a:rPr>
              <a:t>The methods, defined in a class, indicate, what the instantiated objects are able to do. </a:t>
            </a:r>
            <a:r>
              <a:rPr lang="en-US" sz="2400" b="1" dirty="0" smtClean="0">
                <a:latin typeface="+mn-lt"/>
              </a:rPr>
              <a:t/>
            </a:r>
            <a:br>
              <a:rPr lang="en-US" sz="2400" b="1" dirty="0" smtClean="0">
                <a:latin typeface="+mn-lt"/>
              </a:rPr>
            </a:br>
            <a:r>
              <a:rPr lang="en-US" sz="1800" b="1" dirty="0" smtClean="0"/>
              <a:t/>
            </a:r>
            <a:br>
              <a:rPr lang="en-US" sz="1800" b="1" dirty="0" smtClean="0"/>
            </a:br>
            <a:endParaRPr lang="en-US" sz="1800" b="1" dirty="0" smtClean="0"/>
          </a:p>
        </p:txBody>
      </p:sp>
    </p:spTree>
    <p:extLst>
      <p:ext uri="{BB962C8B-B14F-4D97-AF65-F5344CB8AC3E}">
        <p14:creationId xmlns:p14="http://schemas.microsoft.com/office/powerpoint/2010/main" val="1672759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smtClean="0"/>
              <a:t>Example</a:t>
            </a:r>
          </a:p>
        </p:txBody>
      </p:sp>
      <p:sp>
        <p:nvSpPr>
          <p:cNvPr id="18436" name="Rectangle 3"/>
          <p:cNvSpPr>
            <a:spLocks noChangeArrowheads="1"/>
          </p:cNvSpPr>
          <p:nvPr/>
        </p:nvSpPr>
        <p:spPr bwMode="auto">
          <a:xfrm>
            <a:off x="5452110" y="1981200"/>
            <a:ext cx="6583680" cy="4343400"/>
          </a:xfrm>
          <a:prstGeom prst="rect">
            <a:avLst/>
          </a:prstGeom>
          <a:solidFill>
            <a:srgbClr val="008080">
              <a:alpha val="39999"/>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pPr>
              <a:spcBef>
                <a:spcPct val="0"/>
              </a:spcBef>
            </a:pPr>
            <a:endParaRPr lang="en-US" sz="1800"/>
          </a:p>
        </p:txBody>
      </p:sp>
      <p:sp>
        <p:nvSpPr>
          <p:cNvPr id="18437" name="Rectangle 4"/>
          <p:cNvSpPr>
            <a:spLocks noChangeArrowheads="1"/>
          </p:cNvSpPr>
          <p:nvPr/>
        </p:nvSpPr>
        <p:spPr bwMode="auto">
          <a:xfrm>
            <a:off x="7031594" y="1981200"/>
            <a:ext cx="3291840" cy="427038"/>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smtClean="0">
                <a:solidFill>
                  <a:schemeClr val="bg1"/>
                </a:solidFill>
              </a:rPr>
              <a:t>               </a:t>
            </a:r>
            <a:r>
              <a:rPr lang="en-US" b="1" dirty="0" err="1" smtClean="0"/>
              <a:t>My</a:t>
            </a:r>
            <a:r>
              <a:rPr lang="en-US" sz="1800" b="1" dirty="0" err="1" smtClean="0"/>
              <a:t>Car</a:t>
            </a:r>
            <a:endParaRPr lang="en-US" sz="1800" b="1" dirty="0"/>
          </a:p>
        </p:txBody>
      </p:sp>
      <p:sp>
        <p:nvSpPr>
          <p:cNvPr id="18438" name="Rectangle 5"/>
          <p:cNvSpPr>
            <a:spLocks noChangeArrowheads="1"/>
          </p:cNvSpPr>
          <p:nvPr/>
        </p:nvSpPr>
        <p:spPr bwMode="auto">
          <a:xfrm>
            <a:off x="6789420" y="2743201"/>
            <a:ext cx="4082654" cy="3205163"/>
          </a:xfrm>
          <a:prstGeom prst="rect">
            <a:avLst/>
          </a:prstGeom>
          <a:solidFill>
            <a:srgbClr val="008080"/>
          </a:solidFill>
          <a:ln>
            <a:noFill/>
          </a:ln>
          <a:effectLst>
            <a:prstShdw prst="shdw17" dist="17961" dir="2700000">
              <a:srgbClr val="004D4D"/>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spcBef>
                <a:spcPct val="0"/>
              </a:spcBef>
            </a:pPr>
            <a:endParaRPr lang="en-US" sz="1800"/>
          </a:p>
        </p:txBody>
      </p:sp>
      <p:sp>
        <p:nvSpPr>
          <p:cNvPr id="18439" name="Rectangle 6"/>
          <p:cNvSpPr>
            <a:spLocks noChangeArrowheads="1"/>
          </p:cNvSpPr>
          <p:nvPr/>
        </p:nvSpPr>
        <p:spPr bwMode="auto">
          <a:xfrm>
            <a:off x="7661673" y="4078288"/>
            <a:ext cx="2370296" cy="1636712"/>
          </a:xfrm>
          <a:prstGeom prst="rect">
            <a:avLst/>
          </a:prstGeom>
          <a:solidFill>
            <a:srgbClr val="008080">
              <a:alpha val="39999"/>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endParaRPr lang="en-IN"/>
          </a:p>
        </p:txBody>
      </p:sp>
      <p:sp>
        <p:nvSpPr>
          <p:cNvPr id="18440" name="Text Box 7"/>
          <p:cNvSpPr txBox="1">
            <a:spLocks noChangeArrowheads="1"/>
          </p:cNvSpPr>
          <p:nvPr/>
        </p:nvSpPr>
        <p:spPr bwMode="auto">
          <a:xfrm>
            <a:off x="7661673" y="4114801"/>
            <a:ext cx="2501026"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brand: Maruti</a:t>
            </a:r>
          </a:p>
        </p:txBody>
      </p:sp>
      <p:sp>
        <p:nvSpPr>
          <p:cNvPr id="1041416" name="Text Box 8"/>
          <p:cNvSpPr txBox="1">
            <a:spLocks noChangeArrowheads="1"/>
          </p:cNvSpPr>
          <p:nvPr/>
        </p:nvSpPr>
        <p:spPr bwMode="auto">
          <a:xfrm>
            <a:off x="7661673" y="4970463"/>
            <a:ext cx="250102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speed: 45 kmph</a:t>
            </a:r>
          </a:p>
        </p:txBody>
      </p:sp>
      <p:sp>
        <p:nvSpPr>
          <p:cNvPr id="18442" name="Text Box 9"/>
          <p:cNvSpPr txBox="1">
            <a:spLocks noChangeArrowheads="1"/>
          </p:cNvSpPr>
          <p:nvPr/>
        </p:nvSpPr>
        <p:spPr bwMode="auto">
          <a:xfrm>
            <a:off x="7661673" y="5254626"/>
            <a:ext cx="2501026"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gear: 3rd</a:t>
            </a:r>
          </a:p>
        </p:txBody>
      </p:sp>
      <p:sp>
        <p:nvSpPr>
          <p:cNvPr id="18443" name="Text Box 10"/>
          <p:cNvSpPr txBox="1">
            <a:spLocks noChangeArrowheads="1"/>
          </p:cNvSpPr>
          <p:nvPr/>
        </p:nvSpPr>
        <p:spPr bwMode="auto">
          <a:xfrm>
            <a:off x="7661673" y="4672013"/>
            <a:ext cx="250102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wheels: 4</a:t>
            </a:r>
          </a:p>
        </p:txBody>
      </p:sp>
      <p:sp>
        <p:nvSpPr>
          <p:cNvPr id="18444" name="Text Box 11"/>
          <p:cNvSpPr txBox="1">
            <a:spLocks noChangeArrowheads="1"/>
          </p:cNvSpPr>
          <p:nvPr/>
        </p:nvSpPr>
        <p:spPr bwMode="auto">
          <a:xfrm>
            <a:off x="7661673" y="4386263"/>
            <a:ext cx="250102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color: White</a:t>
            </a:r>
          </a:p>
        </p:txBody>
      </p:sp>
      <p:sp>
        <p:nvSpPr>
          <p:cNvPr id="18445" name="Rectangle 12"/>
          <p:cNvSpPr>
            <a:spLocks noChangeArrowheads="1"/>
          </p:cNvSpPr>
          <p:nvPr/>
        </p:nvSpPr>
        <p:spPr bwMode="auto">
          <a:xfrm>
            <a:off x="411480" y="2895600"/>
            <a:ext cx="1543050" cy="685800"/>
          </a:xfrm>
          <a:prstGeom prst="rect">
            <a:avLst/>
          </a:prstGeom>
          <a:noFill/>
          <a:ln w="63500">
            <a:solidFill>
              <a:srgbClr val="FF0000"/>
            </a:solidFill>
            <a:miter lim="800000"/>
            <a:headEnd/>
            <a:tailEnd/>
          </a:ln>
          <a:effectLst/>
          <a:extLst/>
        </p:spPr>
        <p:txBody>
          <a:bodyPr wrap="none" anchor="ctr"/>
          <a:lstStyle/>
          <a:p>
            <a:pPr>
              <a:spcBef>
                <a:spcPct val="0"/>
              </a:spcBef>
            </a:pPr>
            <a:r>
              <a:rPr lang="en-US" sz="2800" b="1" dirty="0"/>
              <a:t>Driver</a:t>
            </a:r>
          </a:p>
        </p:txBody>
      </p:sp>
      <p:sp>
        <p:nvSpPr>
          <p:cNvPr id="18446" name="Text Box 13"/>
          <p:cNvSpPr txBox="1">
            <a:spLocks noChangeArrowheads="1"/>
          </p:cNvSpPr>
          <p:nvPr/>
        </p:nvSpPr>
        <p:spPr bwMode="auto">
          <a:xfrm>
            <a:off x="205741" y="1535113"/>
            <a:ext cx="64449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2400" dirty="0">
                <a:latin typeface="+mn-lt"/>
              </a:rPr>
              <a:t>Driver wants to increase the speed of the car? </a:t>
            </a:r>
          </a:p>
        </p:txBody>
      </p:sp>
      <p:sp>
        <p:nvSpPr>
          <p:cNvPr id="1041422" name="Text Box 14"/>
          <p:cNvSpPr txBox="1">
            <a:spLocks noChangeArrowheads="1"/>
          </p:cNvSpPr>
          <p:nvPr/>
        </p:nvSpPr>
        <p:spPr bwMode="auto">
          <a:xfrm>
            <a:off x="7663815" y="4981576"/>
            <a:ext cx="250102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speed: 50 </a:t>
            </a:r>
            <a:r>
              <a:rPr lang="en-US" sz="1800" b="1" dirty="0" err="1">
                <a:latin typeface="+mn-lt"/>
              </a:rPr>
              <a:t>kmph</a:t>
            </a:r>
            <a:endParaRPr lang="en-US" sz="1800" b="1" dirty="0">
              <a:latin typeface="+mn-lt"/>
            </a:endParaRPr>
          </a:p>
        </p:txBody>
      </p:sp>
      <p:sp>
        <p:nvSpPr>
          <p:cNvPr id="1041423" name="AutoShape 15"/>
          <p:cNvSpPr>
            <a:spLocks noChangeArrowheads="1"/>
          </p:cNvSpPr>
          <p:nvPr/>
        </p:nvSpPr>
        <p:spPr bwMode="auto">
          <a:xfrm>
            <a:off x="2353152" y="3048000"/>
            <a:ext cx="4436269" cy="533400"/>
          </a:xfrm>
          <a:prstGeom prst="rightArrow">
            <a:avLst>
              <a:gd name="adj1" fmla="val 50000"/>
              <a:gd name="adj2" fmla="val 154018"/>
            </a:avLst>
          </a:prstGeom>
          <a:noFill/>
          <a:ln w="63500">
            <a:solidFill>
              <a:srgbClr val="FF0000"/>
            </a:solidFill>
          </a:ln>
          <a:effectLst>
            <a:prstShdw prst="shdw17" dist="17961" dir="2700000">
              <a:srgbClr val="004D4D"/>
            </a:prstShdw>
          </a:effectLst>
          <a:extLst/>
        </p:spPr>
        <p:txBody>
          <a:bodyPr wrap="none" anchor="ctr"/>
          <a:lstStyle/>
          <a:p>
            <a:endParaRPr lang="en-IN"/>
          </a:p>
        </p:txBody>
      </p:sp>
      <p:sp>
        <p:nvSpPr>
          <p:cNvPr id="18449" name="Rectangle 16"/>
          <p:cNvSpPr>
            <a:spLocks noChangeArrowheads="1"/>
          </p:cNvSpPr>
          <p:nvPr/>
        </p:nvSpPr>
        <p:spPr bwMode="auto">
          <a:xfrm>
            <a:off x="7593093" y="2895600"/>
            <a:ext cx="2468880" cy="1062038"/>
          </a:xfrm>
          <a:prstGeom prst="rect">
            <a:avLst/>
          </a:prstGeom>
          <a:solidFill>
            <a:srgbClr val="008080">
              <a:alpha val="39999"/>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endParaRPr lang="en-IN"/>
          </a:p>
        </p:txBody>
      </p:sp>
      <p:sp>
        <p:nvSpPr>
          <p:cNvPr id="1041425" name="Text Box 17"/>
          <p:cNvSpPr txBox="1">
            <a:spLocks noChangeArrowheads="1"/>
          </p:cNvSpPr>
          <p:nvPr/>
        </p:nvSpPr>
        <p:spPr bwMode="auto">
          <a:xfrm>
            <a:off x="7661673" y="3043238"/>
            <a:ext cx="29339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Accelerate</a:t>
            </a:r>
          </a:p>
        </p:txBody>
      </p:sp>
      <p:sp>
        <p:nvSpPr>
          <p:cNvPr id="18451" name="Text Box 18"/>
          <p:cNvSpPr txBox="1">
            <a:spLocks noChangeArrowheads="1"/>
          </p:cNvSpPr>
          <p:nvPr/>
        </p:nvSpPr>
        <p:spPr bwMode="auto">
          <a:xfrm>
            <a:off x="7661673" y="3341688"/>
            <a:ext cx="250317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Brake</a:t>
            </a:r>
          </a:p>
        </p:txBody>
      </p:sp>
      <p:sp>
        <p:nvSpPr>
          <p:cNvPr id="18452" name="Text Box 19"/>
          <p:cNvSpPr txBox="1">
            <a:spLocks noChangeArrowheads="1"/>
          </p:cNvSpPr>
          <p:nvPr/>
        </p:nvSpPr>
        <p:spPr bwMode="auto">
          <a:xfrm>
            <a:off x="7661673" y="3627438"/>
            <a:ext cx="289750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Change Gear</a:t>
            </a:r>
          </a:p>
        </p:txBody>
      </p:sp>
    </p:spTree>
    <p:extLst>
      <p:ext uri="{BB962C8B-B14F-4D97-AF65-F5344CB8AC3E}">
        <p14:creationId xmlns:p14="http://schemas.microsoft.com/office/powerpoint/2010/main" val="3878105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41423"/>
                                        </p:tgtEl>
                                        <p:attrNameLst>
                                          <p:attrName>style.visibility</p:attrName>
                                        </p:attrNameLst>
                                      </p:cBhvr>
                                      <p:to>
                                        <p:strVal val="visible"/>
                                      </p:to>
                                    </p:set>
                                    <p:animEffect transition="in" filter="wipe(left)">
                                      <p:cBhvr>
                                        <p:cTn id="7" dur="2000"/>
                                        <p:tgtEl>
                                          <p:spTgt spid="1041423"/>
                                        </p:tgtEl>
                                      </p:cBhvr>
                                    </p:animEffect>
                                  </p:childTnLst>
                                </p:cTn>
                              </p:par>
                              <p:par>
                                <p:cTn id="8" presetID="23" presetClass="emph" presetSubtype="0" fill="hold" grpId="1" nodeType="withEffect">
                                  <p:stCondLst>
                                    <p:cond delay="0"/>
                                  </p:stCondLst>
                                  <p:childTnLst>
                                    <p:animClr clrSpc="hsl" dir="cw">
                                      <p:cBhvr override="childStyle">
                                        <p:cTn id="9" dur="2000" fill="hold"/>
                                        <p:tgtEl>
                                          <p:spTgt spid="1041423"/>
                                        </p:tgtEl>
                                        <p:attrNameLst>
                                          <p:attrName>style.color</p:attrName>
                                        </p:attrNameLst>
                                      </p:cBhvr>
                                      <p:by>
                                        <p:hsl h="10842353" s="0" l="0"/>
                                      </p:by>
                                    </p:animClr>
                                    <p:animClr clrSpc="hsl" dir="cw">
                                      <p:cBhvr>
                                        <p:cTn id="10" dur="2000" fill="hold"/>
                                        <p:tgtEl>
                                          <p:spTgt spid="1041423"/>
                                        </p:tgtEl>
                                        <p:attrNameLst>
                                          <p:attrName>fillcolor</p:attrName>
                                        </p:attrNameLst>
                                      </p:cBhvr>
                                      <p:by>
                                        <p:hsl h="10842353" s="0" l="0"/>
                                      </p:by>
                                    </p:animClr>
                                    <p:animClr clrSpc="hsl" dir="cw">
                                      <p:cBhvr>
                                        <p:cTn id="11" dur="2000" fill="hold"/>
                                        <p:tgtEl>
                                          <p:spTgt spid="1041423"/>
                                        </p:tgtEl>
                                        <p:attrNameLst>
                                          <p:attrName>stroke.color</p:attrName>
                                        </p:attrNameLst>
                                      </p:cBhvr>
                                      <p:by>
                                        <p:hsl h="10842353" s="0" l="0"/>
                                      </p:by>
                                    </p:animClr>
                                    <p:set>
                                      <p:cBhvr>
                                        <p:cTn id="12" dur="2000" fill="hold"/>
                                        <p:tgtEl>
                                          <p:spTgt spid="1041423"/>
                                        </p:tgtEl>
                                        <p:attrNameLst>
                                          <p:attrName>fill.type</p:attrName>
                                        </p:attrNameLst>
                                      </p:cBhvr>
                                      <p:to>
                                        <p:strVal val="solid"/>
                                      </p:to>
                                    </p:set>
                                  </p:childTnLst>
                                </p:cTn>
                              </p:par>
                            </p:childTnLst>
                          </p:cTn>
                        </p:par>
                        <p:par>
                          <p:cTn id="13" fill="hold" nodeType="afterGroup">
                            <p:stCondLst>
                              <p:cond delay="2000"/>
                            </p:stCondLst>
                            <p:childTnLst>
                              <p:par>
                                <p:cTn id="14" presetID="34" presetClass="emph" presetSubtype="0" fill="hold" grpId="0" nodeType="afterEffect">
                                  <p:stCondLst>
                                    <p:cond delay="0"/>
                                  </p:stCondLst>
                                  <p:iterate type="lt">
                                    <p:tmPct val="10000"/>
                                  </p:iterate>
                                  <p:childTnLst>
                                    <p:animMotion origin="layout" path="M 0.0 0.0 L 0.0 -0.07213" pathEditMode="relative" ptsTypes="">
                                      <p:cBhvr>
                                        <p:cTn id="15" dur="1000" accel="50000" decel="50000" autoRev="1" fill="hold">
                                          <p:stCondLst>
                                            <p:cond delay="0"/>
                                          </p:stCondLst>
                                        </p:cTn>
                                        <p:tgtEl>
                                          <p:spTgt spid="1041425"/>
                                        </p:tgtEl>
                                        <p:attrNameLst>
                                          <p:attrName>ppt_x</p:attrName>
                                          <p:attrName>ppt_y</p:attrName>
                                        </p:attrNameLst>
                                      </p:cBhvr>
                                    </p:animMotion>
                                    <p:animRot by="1500000">
                                      <p:cBhvr>
                                        <p:cTn id="16" dur="500" fill="hold">
                                          <p:stCondLst>
                                            <p:cond delay="0"/>
                                          </p:stCondLst>
                                        </p:cTn>
                                        <p:tgtEl>
                                          <p:spTgt spid="1041425"/>
                                        </p:tgtEl>
                                        <p:attrNameLst>
                                          <p:attrName>r</p:attrName>
                                        </p:attrNameLst>
                                      </p:cBhvr>
                                    </p:animRot>
                                    <p:animRot by="-1500000">
                                      <p:cBhvr>
                                        <p:cTn id="17" dur="500" fill="hold">
                                          <p:stCondLst>
                                            <p:cond delay="500"/>
                                          </p:stCondLst>
                                        </p:cTn>
                                        <p:tgtEl>
                                          <p:spTgt spid="1041425"/>
                                        </p:tgtEl>
                                        <p:attrNameLst>
                                          <p:attrName>r</p:attrName>
                                        </p:attrNameLst>
                                      </p:cBhvr>
                                    </p:animRot>
                                    <p:animRot by="-1500000">
                                      <p:cBhvr>
                                        <p:cTn id="18" dur="500" fill="hold">
                                          <p:stCondLst>
                                            <p:cond delay="1000"/>
                                          </p:stCondLst>
                                        </p:cTn>
                                        <p:tgtEl>
                                          <p:spTgt spid="1041425"/>
                                        </p:tgtEl>
                                        <p:attrNameLst>
                                          <p:attrName>r</p:attrName>
                                        </p:attrNameLst>
                                      </p:cBhvr>
                                    </p:animRot>
                                    <p:animRot by="1500000">
                                      <p:cBhvr>
                                        <p:cTn id="19" dur="500" fill="hold">
                                          <p:stCondLst>
                                            <p:cond delay="1500"/>
                                          </p:stCondLst>
                                        </p:cTn>
                                        <p:tgtEl>
                                          <p:spTgt spid="1041425"/>
                                        </p:tgtEl>
                                        <p:attrNameLst>
                                          <p:attrName>r</p:attrName>
                                        </p:attrNameLst>
                                      </p:cBhvr>
                                    </p:animRot>
                                  </p:childTnLst>
                                </p:cTn>
                              </p:par>
                            </p:childTnLst>
                          </p:cTn>
                        </p:par>
                        <p:par>
                          <p:cTn id="20" fill="hold" nodeType="afterGroup">
                            <p:stCondLst>
                              <p:cond delay="5800"/>
                            </p:stCondLst>
                            <p:childTnLst>
                              <p:par>
                                <p:cTn id="21" presetID="35" presetClass="emph" presetSubtype="0" fill="hold" grpId="0" nodeType="afterEffect">
                                  <p:stCondLst>
                                    <p:cond delay="0"/>
                                  </p:stCondLst>
                                  <p:childTnLst>
                                    <p:anim calcmode="discrete" valueType="str">
                                      <p:cBhvr>
                                        <p:cTn id="22" dur="1000" fill="hold"/>
                                        <p:tgtEl>
                                          <p:spTgt spid="1041416"/>
                                        </p:tgtEl>
                                        <p:attrNameLst>
                                          <p:attrName>style.visibility</p:attrName>
                                        </p:attrNameLst>
                                      </p:cBhvr>
                                      <p:tavLst>
                                        <p:tav tm="0">
                                          <p:val>
                                            <p:strVal val="hidden"/>
                                          </p:val>
                                        </p:tav>
                                        <p:tav tm="50000">
                                          <p:val>
                                            <p:strVal val="visible"/>
                                          </p:val>
                                        </p:tav>
                                      </p:tavLst>
                                    </p:anim>
                                  </p:childTnLst>
                                  <p:subTnLst>
                                    <p:set>
                                      <p:cBhvr override="childStyle">
                                        <p:cTn dur="1" fill="hold" display="0" masterRel="sameClick" afterEffect="1">
                                          <p:stCondLst>
                                            <p:cond evt="end" delay="0">
                                              <p:tn val="21"/>
                                            </p:cond>
                                          </p:stCondLst>
                                        </p:cTn>
                                        <p:tgtEl>
                                          <p:spTgt spid="1041416"/>
                                        </p:tgtEl>
                                        <p:attrNameLst>
                                          <p:attrName>style.visibility</p:attrName>
                                        </p:attrNameLst>
                                      </p:cBhvr>
                                      <p:to>
                                        <p:strVal val="hidden"/>
                                      </p:to>
                                    </p:set>
                                  </p:subTnLst>
                                </p:cTn>
                              </p:par>
                            </p:childTnLst>
                          </p:cTn>
                        </p:par>
                        <p:par>
                          <p:cTn id="23" fill="hold" nodeType="afterGroup">
                            <p:stCondLst>
                              <p:cond delay="6800"/>
                            </p:stCondLst>
                            <p:childTnLst>
                              <p:par>
                                <p:cTn id="24" presetID="10" presetClass="entr" presetSubtype="0" fill="hold" grpId="0" nodeType="afterEffect">
                                  <p:stCondLst>
                                    <p:cond delay="0"/>
                                  </p:stCondLst>
                                  <p:childTnLst>
                                    <p:set>
                                      <p:cBhvr>
                                        <p:cTn id="25" dur="1" fill="hold">
                                          <p:stCondLst>
                                            <p:cond delay="0"/>
                                          </p:stCondLst>
                                        </p:cTn>
                                        <p:tgtEl>
                                          <p:spTgt spid="1041422"/>
                                        </p:tgtEl>
                                        <p:attrNameLst>
                                          <p:attrName>style.visibility</p:attrName>
                                        </p:attrNameLst>
                                      </p:cBhvr>
                                      <p:to>
                                        <p:strVal val="visible"/>
                                      </p:to>
                                    </p:set>
                                    <p:animEffect transition="in" filter="fade">
                                      <p:cBhvr>
                                        <p:cTn id="26" dur="2000"/>
                                        <p:tgtEl>
                                          <p:spTgt spid="1041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416" grpId="0"/>
      <p:bldP spid="1041422" grpId="0"/>
      <p:bldP spid="1041423" grpId="0" animBg="1"/>
      <p:bldP spid="1041423" grpId="1" animBg="1"/>
      <p:bldP spid="10414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dirty="0" smtClean="0"/>
              <a:t>Question</a:t>
            </a:r>
          </a:p>
        </p:txBody>
      </p:sp>
      <p:sp>
        <p:nvSpPr>
          <p:cNvPr id="19460" name="Rectangle 3"/>
          <p:cNvSpPr>
            <a:spLocks noChangeArrowheads="1"/>
          </p:cNvSpPr>
          <p:nvPr/>
        </p:nvSpPr>
        <p:spPr bwMode="auto">
          <a:xfrm>
            <a:off x="5452110" y="1981200"/>
            <a:ext cx="6583680" cy="4343400"/>
          </a:xfrm>
          <a:prstGeom prst="rect">
            <a:avLst/>
          </a:prstGeom>
          <a:solidFill>
            <a:srgbClr val="008080">
              <a:alpha val="39999"/>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pPr>
              <a:spcBef>
                <a:spcPct val="0"/>
              </a:spcBef>
            </a:pPr>
            <a:endParaRPr lang="en-US" sz="1800"/>
          </a:p>
        </p:txBody>
      </p:sp>
      <p:sp>
        <p:nvSpPr>
          <p:cNvPr id="19461" name="Rectangle 4"/>
          <p:cNvSpPr>
            <a:spLocks noChangeArrowheads="1"/>
          </p:cNvSpPr>
          <p:nvPr/>
        </p:nvSpPr>
        <p:spPr bwMode="auto">
          <a:xfrm>
            <a:off x="7031594" y="1981200"/>
            <a:ext cx="3291840" cy="427038"/>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b="1" dirty="0" smtClean="0"/>
              <a:t>           </a:t>
            </a:r>
            <a:r>
              <a:rPr lang="en-US" b="1" dirty="0" err="1" smtClean="0"/>
              <a:t>My</a:t>
            </a:r>
            <a:r>
              <a:rPr lang="en-US" sz="1800" b="1" dirty="0" err="1" smtClean="0"/>
              <a:t>Car</a:t>
            </a:r>
            <a:endParaRPr lang="en-US" sz="1800" b="1" dirty="0"/>
          </a:p>
        </p:txBody>
      </p:sp>
      <p:sp>
        <p:nvSpPr>
          <p:cNvPr id="19462" name="Rectangle 5"/>
          <p:cNvSpPr>
            <a:spLocks noChangeArrowheads="1"/>
          </p:cNvSpPr>
          <p:nvPr/>
        </p:nvSpPr>
        <p:spPr bwMode="auto">
          <a:xfrm>
            <a:off x="6789420" y="2743201"/>
            <a:ext cx="4082654" cy="3205163"/>
          </a:xfrm>
          <a:prstGeom prst="rect">
            <a:avLst/>
          </a:prstGeom>
          <a:solidFill>
            <a:srgbClr val="008080"/>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pPr>
              <a:spcBef>
                <a:spcPct val="0"/>
              </a:spcBef>
            </a:pPr>
            <a:endParaRPr lang="en-US" sz="1800"/>
          </a:p>
        </p:txBody>
      </p:sp>
      <p:sp>
        <p:nvSpPr>
          <p:cNvPr id="19463" name="Rectangle 6"/>
          <p:cNvSpPr>
            <a:spLocks noChangeArrowheads="1"/>
          </p:cNvSpPr>
          <p:nvPr/>
        </p:nvSpPr>
        <p:spPr bwMode="auto">
          <a:xfrm>
            <a:off x="7661673" y="4113213"/>
            <a:ext cx="2370296" cy="1636712"/>
          </a:xfrm>
          <a:prstGeom prst="rect">
            <a:avLst/>
          </a:prstGeom>
          <a:solidFill>
            <a:srgbClr val="008080">
              <a:alpha val="39999"/>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endParaRPr lang="en-US">
              <a:solidFill>
                <a:schemeClr val="bg1"/>
              </a:solidFill>
            </a:endParaRPr>
          </a:p>
        </p:txBody>
      </p:sp>
      <p:sp>
        <p:nvSpPr>
          <p:cNvPr id="19464" name="Text Box 7"/>
          <p:cNvSpPr txBox="1">
            <a:spLocks noChangeArrowheads="1"/>
          </p:cNvSpPr>
          <p:nvPr/>
        </p:nvSpPr>
        <p:spPr bwMode="auto">
          <a:xfrm>
            <a:off x="7661673" y="4114801"/>
            <a:ext cx="2501026"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brand: Maruti</a:t>
            </a:r>
          </a:p>
        </p:txBody>
      </p:sp>
      <p:sp>
        <p:nvSpPr>
          <p:cNvPr id="19465" name="Text Box 8"/>
          <p:cNvSpPr txBox="1">
            <a:spLocks noChangeArrowheads="1"/>
          </p:cNvSpPr>
          <p:nvPr/>
        </p:nvSpPr>
        <p:spPr bwMode="auto">
          <a:xfrm>
            <a:off x="7661673" y="4970463"/>
            <a:ext cx="250102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dirty="0">
                <a:solidFill>
                  <a:schemeClr val="bg1"/>
                </a:solidFill>
              </a:rPr>
              <a:t>speed: 50 </a:t>
            </a:r>
            <a:r>
              <a:rPr lang="en-US" sz="1800" dirty="0" err="1">
                <a:solidFill>
                  <a:schemeClr val="bg1"/>
                </a:solidFill>
              </a:rPr>
              <a:t>kmph</a:t>
            </a:r>
            <a:endParaRPr lang="en-US" sz="1800" dirty="0">
              <a:solidFill>
                <a:schemeClr val="bg1"/>
              </a:solidFill>
            </a:endParaRPr>
          </a:p>
        </p:txBody>
      </p:sp>
      <p:sp>
        <p:nvSpPr>
          <p:cNvPr id="19466" name="Text Box 9"/>
          <p:cNvSpPr txBox="1">
            <a:spLocks noChangeArrowheads="1"/>
          </p:cNvSpPr>
          <p:nvPr/>
        </p:nvSpPr>
        <p:spPr bwMode="auto">
          <a:xfrm>
            <a:off x="7661673" y="5254626"/>
            <a:ext cx="2501026"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gear: 3rd</a:t>
            </a:r>
          </a:p>
        </p:txBody>
      </p:sp>
      <p:sp>
        <p:nvSpPr>
          <p:cNvPr id="19467" name="Text Box 10"/>
          <p:cNvSpPr txBox="1">
            <a:spLocks noChangeArrowheads="1"/>
          </p:cNvSpPr>
          <p:nvPr/>
        </p:nvSpPr>
        <p:spPr bwMode="auto">
          <a:xfrm>
            <a:off x="7661673" y="4672013"/>
            <a:ext cx="250102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wheels: 4</a:t>
            </a:r>
          </a:p>
        </p:txBody>
      </p:sp>
      <p:sp>
        <p:nvSpPr>
          <p:cNvPr id="19468" name="Text Box 11"/>
          <p:cNvSpPr txBox="1">
            <a:spLocks noChangeArrowheads="1"/>
          </p:cNvSpPr>
          <p:nvPr/>
        </p:nvSpPr>
        <p:spPr bwMode="auto">
          <a:xfrm>
            <a:off x="7661673" y="4386263"/>
            <a:ext cx="250102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color: White</a:t>
            </a:r>
          </a:p>
        </p:txBody>
      </p:sp>
      <p:sp>
        <p:nvSpPr>
          <p:cNvPr id="19469" name="Rectangle 12"/>
          <p:cNvSpPr>
            <a:spLocks noChangeArrowheads="1"/>
          </p:cNvSpPr>
          <p:nvPr/>
        </p:nvSpPr>
        <p:spPr bwMode="auto">
          <a:xfrm>
            <a:off x="411480" y="3124200"/>
            <a:ext cx="1543050" cy="685800"/>
          </a:xfrm>
          <a:prstGeom prst="rect">
            <a:avLst/>
          </a:prstGeom>
          <a:noFill/>
          <a:ln w="63500">
            <a:solidFill>
              <a:srgbClr val="FF0000"/>
            </a:solidFill>
            <a:miter lim="800000"/>
            <a:headEnd/>
            <a:tailEnd/>
          </a:ln>
          <a:effectLst/>
          <a:extLst/>
        </p:spPr>
        <p:txBody>
          <a:bodyPr wrap="none" anchor="ctr"/>
          <a:lstStyle/>
          <a:p>
            <a:pPr>
              <a:spcBef>
                <a:spcPct val="0"/>
              </a:spcBef>
            </a:pPr>
            <a:r>
              <a:rPr lang="en-US" sz="2800" b="1" dirty="0"/>
              <a:t>Driver</a:t>
            </a:r>
          </a:p>
        </p:txBody>
      </p:sp>
      <p:sp>
        <p:nvSpPr>
          <p:cNvPr id="19470" name="Text Box 13"/>
          <p:cNvSpPr txBox="1">
            <a:spLocks noChangeArrowheads="1"/>
          </p:cNvSpPr>
          <p:nvPr/>
        </p:nvSpPr>
        <p:spPr bwMode="auto">
          <a:xfrm>
            <a:off x="205740" y="1535113"/>
            <a:ext cx="66095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2400" dirty="0">
                <a:latin typeface="+mn-lt"/>
              </a:rPr>
              <a:t>Driver wants to decrease the speed of the car</a:t>
            </a:r>
            <a:r>
              <a:rPr lang="en-US" dirty="0"/>
              <a:t>? </a:t>
            </a:r>
          </a:p>
        </p:txBody>
      </p:sp>
      <p:sp>
        <p:nvSpPr>
          <p:cNvPr id="1042446" name="AutoShape 14">
            <a:hlinkClick r:id="" action="ppaction://noaction"/>
          </p:cNvPr>
          <p:cNvSpPr>
            <a:spLocks noChangeArrowheads="1"/>
          </p:cNvSpPr>
          <p:nvPr/>
        </p:nvSpPr>
        <p:spPr bwMode="auto">
          <a:xfrm>
            <a:off x="2263140" y="2362200"/>
            <a:ext cx="2880360" cy="2667000"/>
          </a:xfrm>
          <a:prstGeom prst="cloudCallout">
            <a:avLst>
              <a:gd name="adj1" fmla="val -43750"/>
              <a:gd name="adj2" fmla="val 46014"/>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a:lstStyle/>
          <a:p>
            <a:pPr>
              <a:defRPr/>
            </a:pPr>
            <a:r>
              <a:rPr lang="en-US" sz="2400" dirty="0" smtClean="0"/>
              <a:t>  </a:t>
            </a:r>
            <a:r>
              <a:rPr lang="en-US" sz="2400" b="1" dirty="0" smtClean="0"/>
              <a:t>Click </a:t>
            </a:r>
            <a:r>
              <a:rPr lang="en-US" sz="2400" b="1" dirty="0"/>
              <a:t>To </a:t>
            </a:r>
          </a:p>
          <a:p>
            <a:pPr>
              <a:defRPr/>
            </a:pPr>
            <a:r>
              <a:rPr lang="en-US" sz="2400" b="1" dirty="0" smtClean="0"/>
              <a:t> Know </a:t>
            </a:r>
            <a:r>
              <a:rPr lang="en-US" sz="2400" b="1" dirty="0"/>
              <a:t>The </a:t>
            </a:r>
            <a:r>
              <a:rPr lang="en-US" sz="2400" b="1" dirty="0" smtClean="0"/>
              <a:t>   Answer</a:t>
            </a:r>
            <a:endParaRPr lang="en-US" sz="2400" b="1" dirty="0"/>
          </a:p>
        </p:txBody>
      </p:sp>
      <p:sp>
        <p:nvSpPr>
          <p:cNvPr id="19472" name="Rectangle 15"/>
          <p:cNvSpPr>
            <a:spLocks noChangeArrowheads="1"/>
          </p:cNvSpPr>
          <p:nvPr/>
        </p:nvSpPr>
        <p:spPr bwMode="auto">
          <a:xfrm>
            <a:off x="7612380" y="2971800"/>
            <a:ext cx="2468880" cy="1066800"/>
          </a:xfrm>
          <a:prstGeom prst="rect">
            <a:avLst/>
          </a:prstGeom>
          <a:solidFill>
            <a:srgbClr val="008080">
              <a:alpha val="39999"/>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endParaRPr lang="en-US">
              <a:solidFill>
                <a:schemeClr val="bg1"/>
              </a:solidFill>
            </a:endParaRPr>
          </a:p>
        </p:txBody>
      </p:sp>
      <p:sp>
        <p:nvSpPr>
          <p:cNvPr id="19473" name="Text Box 16"/>
          <p:cNvSpPr txBox="1">
            <a:spLocks noChangeArrowheads="1"/>
          </p:cNvSpPr>
          <p:nvPr/>
        </p:nvSpPr>
        <p:spPr bwMode="auto">
          <a:xfrm>
            <a:off x="7661673" y="3043238"/>
            <a:ext cx="29339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Accelerate</a:t>
            </a:r>
          </a:p>
        </p:txBody>
      </p:sp>
      <p:sp>
        <p:nvSpPr>
          <p:cNvPr id="19474" name="Text Box 17"/>
          <p:cNvSpPr txBox="1">
            <a:spLocks noChangeArrowheads="1"/>
          </p:cNvSpPr>
          <p:nvPr/>
        </p:nvSpPr>
        <p:spPr bwMode="auto">
          <a:xfrm>
            <a:off x="7661673" y="3341688"/>
            <a:ext cx="250317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Brake</a:t>
            </a:r>
          </a:p>
        </p:txBody>
      </p:sp>
      <p:sp>
        <p:nvSpPr>
          <p:cNvPr id="19475" name="Text Box 18"/>
          <p:cNvSpPr txBox="1">
            <a:spLocks noChangeArrowheads="1"/>
          </p:cNvSpPr>
          <p:nvPr/>
        </p:nvSpPr>
        <p:spPr bwMode="auto">
          <a:xfrm>
            <a:off x="7661673" y="3627438"/>
            <a:ext cx="289750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Change Gear</a:t>
            </a:r>
          </a:p>
        </p:txBody>
      </p:sp>
    </p:spTree>
    <p:extLst>
      <p:ext uri="{BB962C8B-B14F-4D97-AF65-F5344CB8AC3E}">
        <p14:creationId xmlns:p14="http://schemas.microsoft.com/office/powerpoint/2010/main" val="552809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dirty="0" smtClean="0"/>
              <a:t>Answer</a:t>
            </a:r>
          </a:p>
        </p:txBody>
      </p:sp>
      <p:sp>
        <p:nvSpPr>
          <p:cNvPr id="20484" name="Rectangle 3"/>
          <p:cNvSpPr>
            <a:spLocks noChangeArrowheads="1"/>
          </p:cNvSpPr>
          <p:nvPr/>
        </p:nvSpPr>
        <p:spPr bwMode="auto">
          <a:xfrm>
            <a:off x="5452110" y="1981200"/>
            <a:ext cx="6583680" cy="4343400"/>
          </a:xfrm>
          <a:prstGeom prst="rect">
            <a:avLst/>
          </a:prstGeom>
          <a:solidFill>
            <a:srgbClr val="008080">
              <a:alpha val="39999"/>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pPr>
              <a:spcBef>
                <a:spcPct val="0"/>
              </a:spcBef>
            </a:pPr>
            <a:endParaRPr lang="en-US" sz="1800">
              <a:solidFill>
                <a:schemeClr val="bg1"/>
              </a:solidFill>
            </a:endParaRPr>
          </a:p>
        </p:txBody>
      </p:sp>
      <p:sp>
        <p:nvSpPr>
          <p:cNvPr id="20485" name="Rectangle 4"/>
          <p:cNvSpPr>
            <a:spLocks noChangeArrowheads="1"/>
          </p:cNvSpPr>
          <p:nvPr/>
        </p:nvSpPr>
        <p:spPr bwMode="auto">
          <a:xfrm>
            <a:off x="7031594" y="1981200"/>
            <a:ext cx="3291840" cy="427038"/>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b="1" dirty="0" smtClean="0"/>
              <a:t>              </a:t>
            </a:r>
            <a:r>
              <a:rPr lang="en-US" sz="1800" b="1" dirty="0" err="1" smtClean="0"/>
              <a:t>MyCar</a:t>
            </a:r>
            <a:endParaRPr lang="en-US" sz="1800" b="1" dirty="0"/>
          </a:p>
        </p:txBody>
      </p:sp>
      <p:sp>
        <p:nvSpPr>
          <p:cNvPr id="20486" name="Rectangle 5"/>
          <p:cNvSpPr>
            <a:spLocks noChangeArrowheads="1"/>
          </p:cNvSpPr>
          <p:nvPr/>
        </p:nvSpPr>
        <p:spPr bwMode="auto">
          <a:xfrm>
            <a:off x="6789420" y="2743201"/>
            <a:ext cx="4082654" cy="3205163"/>
          </a:xfrm>
          <a:prstGeom prst="rect">
            <a:avLst/>
          </a:prstGeom>
          <a:solidFill>
            <a:srgbClr val="008080"/>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pPr>
              <a:spcBef>
                <a:spcPct val="0"/>
              </a:spcBef>
            </a:pPr>
            <a:endParaRPr lang="en-US" sz="1800"/>
          </a:p>
        </p:txBody>
      </p:sp>
      <p:sp>
        <p:nvSpPr>
          <p:cNvPr id="20487" name="Rectangle 6"/>
          <p:cNvSpPr>
            <a:spLocks noChangeArrowheads="1"/>
          </p:cNvSpPr>
          <p:nvPr/>
        </p:nvSpPr>
        <p:spPr bwMode="auto">
          <a:xfrm>
            <a:off x="7661673" y="4113213"/>
            <a:ext cx="2370296" cy="1636712"/>
          </a:xfrm>
          <a:prstGeom prst="rect">
            <a:avLst/>
          </a:prstGeom>
          <a:solidFill>
            <a:srgbClr val="008080">
              <a:alpha val="39999"/>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endParaRPr lang="en-US">
              <a:solidFill>
                <a:schemeClr val="bg1"/>
              </a:solidFill>
            </a:endParaRPr>
          </a:p>
        </p:txBody>
      </p:sp>
      <p:sp>
        <p:nvSpPr>
          <p:cNvPr id="20488" name="Text Box 7"/>
          <p:cNvSpPr txBox="1">
            <a:spLocks noChangeArrowheads="1"/>
          </p:cNvSpPr>
          <p:nvPr/>
        </p:nvSpPr>
        <p:spPr bwMode="auto">
          <a:xfrm>
            <a:off x="7661673" y="4114801"/>
            <a:ext cx="2501026"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brand: Maruti</a:t>
            </a:r>
          </a:p>
        </p:txBody>
      </p:sp>
      <p:sp>
        <p:nvSpPr>
          <p:cNvPr id="1043464" name="Text Box 8"/>
          <p:cNvSpPr txBox="1">
            <a:spLocks noChangeArrowheads="1"/>
          </p:cNvSpPr>
          <p:nvPr/>
        </p:nvSpPr>
        <p:spPr bwMode="auto">
          <a:xfrm>
            <a:off x="7661673" y="4970463"/>
            <a:ext cx="250102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speed: 50 kmph</a:t>
            </a:r>
          </a:p>
        </p:txBody>
      </p:sp>
      <p:sp>
        <p:nvSpPr>
          <p:cNvPr id="20490" name="Text Box 9"/>
          <p:cNvSpPr txBox="1">
            <a:spLocks noChangeArrowheads="1"/>
          </p:cNvSpPr>
          <p:nvPr/>
        </p:nvSpPr>
        <p:spPr bwMode="auto">
          <a:xfrm>
            <a:off x="7661673" y="5254626"/>
            <a:ext cx="2501026"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gear: 3rd</a:t>
            </a:r>
          </a:p>
        </p:txBody>
      </p:sp>
      <p:sp>
        <p:nvSpPr>
          <p:cNvPr id="20491" name="Text Box 10"/>
          <p:cNvSpPr txBox="1">
            <a:spLocks noChangeArrowheads="1"/>
          </p:cNvSpPr>
          <p:nvPr/>
        </p:nvSpPr>
        <p:spPr bwMode="auto">
          <a:xfrm>
            <a:off x="7661673" y="4672013"/>
            <a:ext cx="250102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wheels: 4</a:t>
            </a:r>
          </a:p>
        </p:txBody>
      </p:sp>
      <p:sp>
        <p:nvSpPr>
          <p:cNvPr id="20492" name="Text Box 11"/>
          <p:cNvSpPr txBox="1">
            <a:spLocks noChangeArrowheads="1"/>
          </p:cNvSpPr>
          <p:nvPr/>
        </p:nvSpPr>
        <p:spPr bwMode="auto">
          <a:xfrm>
            <a:off x="7661673" y="4386263"/>
            <a:ext cx="250102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color: White</a:t>
            </a:r>
          </a:p>
        </p:txBody>
      </p:sp>
      <p:sp>
        <p:nvSpPr>
          <p:cNvPr id="20493" name="Rectangle 12"/>
          <p:cNvSpPr>
            <a:spLocks noChangeArrowheads="1"/>
          </p:cNvSpPr>
          <p:nvPr/>
        </p:nvSpPr>
        <p:spPr bwMode="auto">
          <a:xfrm>
            <a:off x="411480" y="3124200"/>
            <a:ext cx="1543050" cy="685800"/>
          </a:xfrm>
          <a:prstGeom prst="rect">
            <a:avLst/>
          </a:prstGeom>
          <a:noFill/>
          <a:ln w="63500">
            <a:solidFill>
              <a:srgbClr val="FF0000"/>
            </a:solidFill>
            <a:miter lim="800000"/>
            <a:headEnd/>
            <a:tailEnd/>
          </a:ln>
          <a:effectLst/>
          <a:extLst/>
        </p:spPr>
        <p:txBody>
          <a:bodyPr wrap="none" anchor="ctr"/>
          <a:lstStyle/>
          <a:p>
            <a:pPr>
              <a:spcBef>
                <a:spcPct val="0"/>
              </a:spcBef>
            </a:pPr>
            <a:r>
              <a:rPr lang="en-US" sz="2800" b="1" dirty="0"/>
              <a:t>Driver</a:t>
            </a:r>
          </a:p>
        </p:txBody>
      </p:sp>
      <p:sp>
        <p:nvSpPr>
          <p:cNvPr id="20494" name="Text Box 13"/>
          <p:cNvSpPr txBox="1">
            <a:spLocks noChangeArrowheads="1"/>
          </p:cNvSpPr>
          <p:nvPr/>
        </p:nvSpPr>
        <p:spPr bwMode="auto">
          <a:xfrm>
            <a:off x="205740" y="1535113"/>
            <a:ext cx="65363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2400" dirty="0">
                <a:latin typeface="+mn-lt"/>
              </a:rPr>
              <a:t>Driver wants to decrease the speed of the car? </a:t>
            </a:r>
          </a:p>
        </p:txBody>
      </p:sp>
      <p:sp>
        <p:nvSpPr>
          <p:cNvPr id="1043470" name="Text Box 14"/>
          <p:cNvSpPr txBox="1">
            <a:spLocks noChangeArrowheads="1"/>
          </p:cNvSpPr>
          <p:nvPr/>
        </p:nvSpPr>
        <p:spPr bwMode="auto">
          <a:xfrm>
            <a:off x="7663815" y="4981576"/>
            <a:ext cx="250102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speed: 45 </a:t>
            </a:r>
            <a:r>
              <a:rPr lang="en-US" sz="1800" b="1" dirty="0" err="1">
                <a:latin typeface="+mn-lt"/>
              </a:rPr>
              <a:t>kmph</a:t>
            </a:r>
            <a:endParaRPr lang="en-US" sz="1800" b="1" dirty="0">
              <a:latin typeface="+mn-lt"/>
            </a:endParaRPr>
          </a:p>
        </p:txBody>
      </p:sp>
      <p:sp>
        <p:nvSpPr>
          <p:cNvPr id="1043471" name="AutoShape 15"/>
          <p:cNvSpPr>
            <a:spLocks noChangeArrowheads="1"/>
          </p:cNvSpPr>
          <p:nvPr/>
        </p:nvSpPr>
        <p:spPr bwMode="auto">
          <a:xfrm>
            <a:off x="2353152" y="3243263"/>
            <a:ext cx="4436269" cy="533400"/>
          </a:xfrm>
          <a:prstGeom prst="rightArrow">
            <a:avLst>
              <a:gd name="adj1" fmla="val 50000"/>
              <a:gd name="adj2" fmla="val 154018"/>
            </a:avLst>
          </a:prstGeom>
          <a:noFill/>
          <a:ln w="63500" algn="ctr">
            <a:solidFill>
              <a:srgbClr val="FF0000"/>
            </a:solidFill>
            <a:miter lim="800000"/>
            <a:headEnd type="none" w="sm" len="sm"/>
            <a:tailEnd type="none" w="sm" len="sm"/>
          </a:ln>
          <a:effectLst>
            <a:prstShdw prst="shdw17" dist="17961" dir="2700000">
              <a:srgbClr val="004D4D"/>
            </a:prstShdw>
          </a:effectLst>
          <a:extLst/>
        </p:spPr>
        <p:txBody>
          <a:bodyPr wrap="none" anchor="ctr"/>
          <a:lstStyle/>
          <a:p>
            <a:endParaRPr lang="en-IN"/>
          </a:p>
        </p:txBody>
      </p:sp>
      <p:sp>
        <p:nvSpPr>
          <p:cNvPr id="20497" name="Rectangle 16"/>
          <p:cNvSpPr>
            <a:spLocks noChangeArrowheads="1"/>
          </p:cNvSpPr>
          <p:nvPr/>
        </p:nvSpPr>
        <p:spPr bwMode="auto">
          <a:xfrm>
            <a:off x="7650957" y="2895600"/>
            <a:ext cx="2370296" cy="1143000"/>
          </a:xfrm>
          <a:prstGeom prst="rect">
            <a:avLst/>
          </a:prstGeom>
          <a:solidFill>
            <a:srgbClr val="008080">
              <a:alpha val="39999"/>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endParaRPr lang="en-US">
              <a:solidFill>
                <a:schemeClr val="bg1"/>
              </a:solidFill>
            </a:endParaRPr>
          </a:p>
        </p:txBody>
      </p:sp>
      <p:sp>
        <p:nvSpPr>
          <p:cNvPr id="20498" name="Text Box 17"/>
          <p:cNvSpPr txBox="1">
            <a:spLocks noChangeArrowheads="1"/>
          </p:cNvSpPr>
          <p:nvPr/>
        </p:nvSpPr>
        <p:spPr bwMode="auto">
          <a:xfrm>
            <a:off x="7661673" y="3043238"/>
            <a:ext cx="29339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dirty="0">
                <a:solidFill>
                  <a:schemeClr val="bg1"/>
                </a:solidFill>
              </a:rPr>
              <a:t>Accelerate</a:t>
            </a:r>
          </a:p>
        </p:txBody>
      </p:sp>
      <p:sp>
        <p:nvSpPr>
          <p:cNvPr id="1043474" name="Text Box 18"/>
          <p:cNvSpPr txBox="1">
            <a:spLocks noChangeArrowheads="1"/>
          </p:cNvSpPr>
          <p:nvPr/>
        </p:nvSpPr>
        <p:spPr bwMode="auto">
          <a:xfrm>
            <a:off x="7661673" y="3341688"/>
            <a:ext cx="250317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latin typeface="+mn-lt"/>
              </a:rPr>
              <a:t>Brake</a:t>
            </a:r>
          </a:p>
        </p:txBody>
      </p:sp>
      <p:sp>
        <p:nvSpPr>
          <p:cNvPr id="20500" name="Text Box 19"/>
          <p:cNvSpPr txBox="1">
            <a:spLocks noChangeArrowheads="1"/>
          </p:cNvSpPr>
          <p:nvPr/>
        </p:nvSpPr>
        <p:spPr bwMode="auto">
          <a:xfrm>
            <a:off x="7661673" y="3627438"/>
            <a:ext cx="289750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a:solidFill>
                  <a:schemeClr val="bg1"/>
                </a:solidFill>
              </a:rPr>
              <a:t>Change Gear</a:t>
            </a:r>
          </a:p>
        </p:txBody>
      </p:sp>
    </p:spTree>
    <p:extLst>
      <p:ext uri="{BB962C8B-B14F-4D97-AF65-F5344CB8AC3E}">
        <p14:creationId xmlns:p14="http://schemas.microsoft.com/office/powerpoint/2010/main" val="762782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43471"/>
                                        </p:tgtEl>
                                        <p:attrNameLst>
                                          <p:attrName>style.visibility</p:attrName>
                                        </p:attrNameLst>
                                      </p:cBhvr>
                                      <p:to>
                                        <p:strVal val="visible"/>
                                      </p:to>
                                    </p:set>
                                    <p:animEffect transition="in" filter="wipe(left)">
                                      <p:cBhvr>
                                        <p:cTn id="7" dur="2000"/>
                                        <p:tgtEl>
                                          <p:spTgt spid="1043471"/>
                                        </p:tgtEl>
                                      </p:cBhvr>
                                    </p:animEffect>
                                  </p:childTnLst>
                                </p:cTn>
                              </p:par>
                              <p:par>
                                <p:cTn id="8" presetID="23" presetClass="emph" presetSubtype="0" fill="hold" grpId="1" nodeType="withEffect">
                                  <p:stCondLst>
                                    <p:cond delay="0"/>
                                  </p:stCondLst>
                                  <p:childTnLst>
                                    <p:animClr clrSpc="hsl" dir="cw">
                                      <p:cBhvr override="childStyle">
                                        <p:cTn id="9" dur="2000" fill="hold"/>
                                        <p:tgtEl>
                                          <p:spTgt spid="1043471"/>
                                        </p:tgtEl>
                                        <p:attrNameLst>
                                          <p:attrName>style.color</p:attrName>
                                        </p:attrNameLst>
                                      </p:cBhvr>
                                      <p:by>
                                        <p:hsl h="10842353" s="0" l="0"/>
                                      </p:by>
                                    </p:animClr>
                                    <p:animClr clrSpc="hsl" dir="cw">
                                      <p:cBhvr>
                                        <p:cTn id="10" dur="2000" fill="hold"/>
                                        <p:tgtEl>
                                          <p:spTgt spid="1043471"/>
                                        </p:tgtEl>
                                        <p:attrNameLst>
                                          <p:attrName>fillcolor</p:attrName>
                                        </p:attrNameLst>
                                      </p:cBhvr>
                                      <p:by>
                                        <p:hsl h="10842353" s="0" l="0"/>
                                      </p:by>
                                    </p:animClr>
                                    <p:animClr clrSpc="hsl" dir="cw">
                                      <p:cBhvr>
                                        <p:cTn id="11" dur="2000" fill="hold"/>
                                        <p:tgtEl>
                                          <p:spTgt spid="1043471"/>
                                        </p:tgtEl>
                                        <p:attrNameLst>
                                          <p:attrName>stroke.color</p:attrName>
                                        </p:attrNameLst>
                                      </p:cBhvr>
                                      <p:by>
                                        <p:hsl h="10842353" s="0" l="0"/>
                                      </p:by>
                                    </p:animClr>
                                    <p:set>
                                      <p:cBhvr>
                                        <p:cTn id="12" dur="2000" fill="hold"/>
                                        <p:tgtEl>
                                          <p:spTgt spid="1043471"/>
                                        </p:tgtEl>
                                        <p:attrNameLst>
                                          <p:attrName>fill.type</p:attrName>
                                        </p:attrNameLst>
                                      </p:cBhvr>
                                      <p:to>
                                        <p:strVal val="solid"/>
                                      </p:to>
                                    </p:set>
                                  </p:childTnLst>
                                </p:cTn>
                              </p:par>
                            </p:childTnLst>
                          </p:cTn>
                        </p:par>
                        <p:par>
                          <p:cTn id="13" fill="hold" nodeType="afterGroup">
                            <p:stCondLst>
                              <p:cond delay="2000"/>
                            </p:stCondLst>
                            <p:childTnLst>
                              <p:par>
                                <p:cTn id="14" presetID="34" presetClass="emph" presetSubtype="0" fill="hold" grpId="0" nodeType="afterEffect">
                                  <p:stCondLst>
                                    <p:cond delay="0"/>
                                  </p:stCondLst>
                                  <p:iterate type="lt">
                                    <p:tmPct val="10000"/>
                                  </p:iterate>
                                  <p:childTnLst>
                                    <p:animMotion origin="layout" path="M 0.0 0.0 L 0.0 -0.07213" pathEditMode="relative" ptsTypes="">
                                      <p:cBhvr>
                                        <p:cTn id="15" dur="500" accel="50000" decel="50000" autoRev="1" fill="hold">
                                          <p:stCondLst>
                                            <p:cond delay="0"/>
                                          </p:stCondLst>
                                        </p:cTn>
                                        <p:tgtEl>
                                          <p:spTgt spid="1043474"/>
                                        </p:tgtEl>
                                        <p:attrNameLst>
                                          <p:attrName>ppt_x</p:attrName>
                                          <p:attrName>ppt_y</p:attrName>
                                        </p:attrNameLst>
                                      </p:cBhvr>
                                    </p:animMotion>
                                    <p:animRot by="1500000">
                                      <p:cBhvr>
                                        <p:cTn id="16" dur="250" fill="hold">
                                          <p:stCondLst>
                                            <p:cond delay="0"/>
                                          </p:stCondLst>
                                        </p:cTn>
                                        <p:tgtEl>
                                          <p:spTgt spid="1043474"/>
                                        </p:tgtEl>
                                        <p:attrNameLst>
                                          <p:attrName>r</p:attrName>
                                        </p:attrNameLst>
                                      </p:cBhvr>
                                    </p:animRot>
                                    <p:animRot by="-1500000">
                                      <p:cBhvr>
                                        <p:cTn id="17" dur="250" fill="hold">
                                          <p:stCondLst>
                                            <p:cond delay="250"/>
                                          </p:stCondLst>
                                        </p:cTn>
                                        <p:tgtEl>
                                          <p:spTgt spid="1043474"/>
                                        </p:tgtEl>
                                        <p:attrNameLst>
                                          <p:attrName>r</p:attrName>
                                        </p:attrNameLst>
                                      </p:cBhvr>
                                    </p:animRot>
                                    <p:animRot by="-1500000">
                                      <p:cBhvr>
                                        <p:cTn id="18" dur="250" fill="hold">
                                          <p:stCondLst>
                                            <p:cond delay="500"/>
                                          </p:stCondLst>
                                        </p:cTn>
                                        <p:tgtEl>
                                          <p:spTgt spid="1043474"/>
                                        </p:tgtEl>
                                        <p:attrNameLst>
                                          <p:attrName>r</p:attrName>
                                        </p:attrNameLst>
                                      </p:cBhvr>
                                    </p:animRot>
                                    <p:animRot by="1500000">
                                      <p:cBhvr>
                                        <p:cTn id="19" dur="250" fill="hold">
                                          <p:stCondLst>
                                            <p:cond delay="750"/>
                                          </p:stCondLst>
                                        </p:cTn>
                                        <p:tgtEl>
                                          <p:spTgt spid="1043474"/>
                                        </p:tgtEl>
                                        <p:attrNameLst>
                                          <p:attrName>r</p:attrName>
                                        </p:attrNameLst>
                                      </p:cBhvr>
                                    </p:animRot>
                                  </p:childTnLst>
                                </p:cTn>
                              </p:par>
                            </p:childTnLst>
                          </p:cTn>
                        </p:par>
                        <p:par>
                          <p:cTn id="20" fill="hold" nodeType="afterGroup">
                            <p:stCondLst>
                              <p:cond delay="3400"/>
                            </p:stCondLst>
                            <p:childTnLst>
                              <p:par>
                                <p:cTn id="21" presetID="35" presetClass="emph" presetSubtype="0" fill="hold" grpId="0" nodeType="afterEffect">
                                  <p:stCondLst>
                                    <p:cond delay="0"/>
                                  </p:stCondLst>
                                  <p:childTnLst>
                                    <p:anim calcmode="discrete" valueType="str">
                                      <p:cBhvr>
                                        <p:cTn id="22" dur="1000" fill="hold"/>
                                        <p:tgtEl>
                                          <p:spTgt spid="1043464"/>
                                        </p:tgtEl>
                                        <p:attrNameLst>
                                          <p:attrName>style.visibility</p:attrName>
                                        </p:attrNameLst>
                                      </p:cBhvr>
                                      <p:tavLst>
                                        <p:tav tm="0">
                                          <p:val>
                                            <p:strVal val="hidden"/>
                                          </p:val>
                                        </p:tav>
                                        <p:tav tm="50000">
                                          <p:val>
                                            <p:strVal val="visible"/>
                                          </p:val>
                                        </p:tav>
                                      </p:tavLst>
                                    </p:anim>
                                  </p:childTnLst>
                                  <p:subTnLst>
                                    <p:set>
                                      <p:cBhvr override="childStyle">
                                        <p:cTn dur="1" fill="hold" display="0" masterRel="sameClick" afterEffect="1">
                                          <p:stCondLst>
                                            <p:cond evt="end" delay="0">
                                              <p:tn val="21"/>
                                            </p:cond>
                                          </p:stCondLst>
                                        </p:cTn>
                                        <p:tgtEl>
                                          <p:spTgt spid="1043464"/>
                                        </p:tgtEl>
                                        <p:attrNameLst>
                                          <p:attrName>style.visibility</p:attrName>
                                        </p:attrNameLst>
                                      </p:cBhvr>
                                      <p:to>
                                        <p:strVal val="hidden"/>
                                      </p:to>
                                    </p:set>
                                  </p:subTnLst>
                                </p:cTn>
                              </p:par>
                            </p:childTnLst>
                          </p:cTn>
                        </p:par>
                        <p:par>
                          <p:cTn id="23" fill="hold" nodeType="afterGroup">
                            <p:stCondLst>
                              <p:cond delay="4400"/>
                            </p:stCondLst>
                            <p:childTnLst>
                              <p:par>
                                <p:cTn id="24" presetID="10" presetClass="entr" presetSubtype="0" fill="hold" grpId="0" nodeType="afterEffect">
                                  <p:stCondLst>
                                    <p:cond delay="0"/>
                                  </p:stCondLst>
                                  <p:childTnLst>
                                    <p:set>
                                      <p:cBhvr>
                                        <p:cTn id="25" dur="1" fill="hold">
                                          <p:stCondLst>
                                            <p:cond delay="0"/>
                                          </p:stCondLst>
                                        </p:cTn>
                                        <p:tgtEl>
                                          <p:spTgt spid="1043470"/>
                                        </p:tgtEl>
                                        <p:attrNameLst>
                                          <p:attrName>style.visibility</p:attrName>
                                        </p:attrNameLst>
                                      </p:cBhvr>
                                      <p:to>
                                        <p:strVal val="visible"/>
                                      </p:to>
                                    </p:set>
                                    <p:animEffect transition="in" filter="fade">
                                      <p:cBhvr>
                                        <p:cTn id="26" dur="2000"/>
                                        <p:tgtEl>
                                          <p:spTgt spid="1043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464" grpId="0"/>
      <p:bldP spid="1043470" grpId="0"/>
      <p:bldP spid="1043471" grpId="0" animBg="1"/>
      <p:bldP spid="1043471" grpId="1" animBg="1"/>
      <p:bldP spid="104347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r>
              <a:rPr lang="en-US" sz="2400" dirty="0">
                <a:latin typeface="+mn-lt"/>
              </a:rPr>
              <a:t>1. Identify the various states of the following objects:</a:t>
            </a:r>
          </a:p>
          <a:p>
            <a:r>
              <a:rPr lang="en-US" sz="2400" dirty="0">
                <a:latin typeface="+mn-lt"/>
              </a:rPr>
              <a:t>A mobile phone</a:t>
            </a:r>
          </a:p>
          <a:p>
            <a:r>
              <a:rPr lang="en-US" sz="2400" dirty="0">
                <a:latin typeface="+mn-lt"/>
              </a:rPr>
              <a:t>An MP3 player</a:t>
            </a:r>
          </a:p>
          <a:p>
            <a:endParaRPr lang="en-US" dirty="0">
              <a:latin typeface="+mn-lt"/>
            </a:endParaRPr>
          </a:p>
          <a:p>
            <a:r>
              <a:rPr lang="en-US" dirty="0">
                <a:latin typeface="+mn-lt"/>
              </a:rPr>
              <a:t> </a:t>
            </a:r>
          </a:p>
        </p:txBody>
      </p:sp>
    </p:spTree>
    <p:extLst>
      <p:ext uri="{BB962C8B-B14F-4D97-AF65-F5344CB8AC3E}">
        <p14:creationId xmlns:p14="http://schemas.microsoft.com/office/powerpoint/2010/main" val="3971192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r>
              <a:rPr lang="en-US" sz="2400" dirty="0">
                <a:latin typeface="+mn-lt"/>
              </a:rPr>
              <a:t>1. Identify the various states of the following objects:</a:t>
            </a:r>
          </a:p>
          <a:p>
            <a:r>
              <a:rPr lang="en-US" sz="2400" dirty="0">
                <a:latin typeface="+mn-lt"/>
              </a:rPr>
              <a:t>A mobile phone</a:t>
            </a:r>
          </a:p>
          <a:p>
            <a:r>
              <a:rPr lang="en-US" sz="2400" dirty="0">
                <a:latin typeface="+mn-lt"/>
              </a:rPr>
              <a:t>An MP3 player</a:t>
            </a:r>
          </a:p>
          <a:p>
            <a:endParaRPr lang="en-US" sz="2800" dirty="0">
              <a:latin typeface="+mn-lt"/>
            </a:endParaRPr>
          </a:p>
          <a:p>
            <a:r>
              <a:rPr lang="en-US" sz="2800" dirty="0">
                <a:latin typeface="+mn-lt"/>
              </a:rPr>
              <a:t> </a:t>
            </a:r>
          </a:p>
        </p:txBody>
      </p:sp>
      <p:sp>
        <p:nvSpPr>
          <p:cNvPr id="4" name="Rectangle 3"/>
          <p:cNvSpPr/>
          <p:nvPr/>
        </p:nvSpPr>
        <p:spPr>
          <a:xfrm>
            <a:off x="609600" y="3733800"/>
            <a:ext cx="9144000" cy="830997"/>
          </a:xfrm>
          <a:prstGeom prst="rect">
            <a:avLst/>
          </a:prstGeom>
        </p:spPr>
        <p:txBody>
          <a:bodyPr wrap="square">
            <a:spAutoFit/>
          </a:bodyPr>
          <a:lstStyle/>
          <a:p>
            <a:r>
              <a:rPr lang="en-US" sz="2400" dirty="0"/>
              <a:t>States of a mobile phone: Off, Ring, Vibrate, and Call</a:t>
            </a:r>
          </a:p>
          <a:p>
            <a:r>
              <a:rPr lang="en-US" sz="2400" dirty="0"/>
              <a:t>States of an MP3 Player: Play, Stop, Rewind, and Forward </a:t>
            </a:r>
          </a:p>
        </p:txBody>
      </p:sp>
    </p:spTree>
    <p:extLst>
      <p:ext uri="{BB962C8B-B14F-4D97-AF65-F5344CB8AC3E}">
        <p14:creationId xmlns:p14="http://schemas.microsoft.com/office/powerpoint/2010/main" val="2165386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Programing Approaches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sz="2400" dirty="0" smtClean="0">
                <a:latin typeface="+mn-lt"/>
              </a:rPr>
              <a:t>Sequential Programing(Non Structured)</a:t>
            </a:r>
          </a:p>
          <a:p>
            <a:pPr marL="457200" indent="-457200">
              <a:buFont typeface="Arial" panose="020B0604020202020204" pitchFamily="34" charset="0"/>
              <a:buChar char="•"/>
            </a:pPr>
            <a:r>
              <a:rPr lang="en-US" sz="2400" dirty="0" smtClean="0">
                <a:latin typeface="+mn-lt"/>
              </a:rPr>
              <a:t>Procedural Programing(Structured)</a:t>
            </a:r>
          </a:p>
          <a:p>
            <a:pPr marL="457200" indent="-457200">
              <a:buFont typeface="Arial" panose="020B0604020202020204" pitchFamily="34" charset="0"/>
              <a:buChar char="•"/>
            </a:pPr>
            <a:r>
              <a:rPr lang="en-US" sz="2400" dirty="0" smtClean="0">
                <a:latin typeface="+mn-lt"/>
              </a:rPr>
              <a:t>Object Oriented Programing</a:t>
            </a:r>
          </a:p>
          <a:p>
            <a:endParaRPr lang="en-US" dirty="0"/>
          </a:p>
        </p:txBody>
      </p:sp>
    </p:spTree>
    <p:extLst>
      <p:ext uri="{BB962C8B-B14F-4D97-AF65-F5344CB8AC3E}">
        <p14:creationId xmlns:p14="http://schemas.microsoft.com/office/powerpoint/2010/main" val="13550318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ChangeArrowheads="1"/>
          </p:cNvSpPr>
          <p:nvPr/>
        </p:nvSpPr>
        <p:spPr bwMode="auto">
          <a:xfrm>
            <a:off x="802178" y="1371600"/>
            <a:ext cx="1090422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5750" indent="-285750" algn="l">
              <a:spcBef>
                <a:spcPct val="20000"/>
              </a:spcBef>
              <a:buClr>
                <a:schemeClr val="tx1"/>
              </a:buClr>
              <a:buFont typeface="Arial" panose="020B0604020202020204" pitchFamily="34" charset="0"/>
              <a:buChar char="•"/>
            </a:pPr>
            <a:endParaRPr lang="en-US" sz="2400" dirty="0">
              <a:solidFill>
                <a:srgbClr val="006666"/>
              </a:solidFill>
              <a:cs typeface="Times New Roman" pitchFamily="18" charset="0"/>
            </a:endParaRPr>
          </a:p>
          <a:p>
            <a:pPr marL="742950" lvl="1" indent="-285750" algn="l">
              <a:spcBef>
                <a:spcPct val="20000"/>
              </a:spcBef>
              <a:buClr>
                <a:schemeClr val="tx1"/>
              </a:buClr>
              <a:buSzPct val="125000"/>
              <a:buFont typeface="Arial" panose="020B0604020202020204" pitchFamily="34" charset="0"/>
              <a:buChar char="•"/>
            </a:pPr>
            <a:r>
              <a:rPr lang="en-US" sz="2400" dirty="0">
                <a:cs typeface="Times New Roman" pitchFamily="18" charset="0"/>
              </a:rPr>
              <a:t>Real-world programming</a:t>
            </a:r>
          </a:p>
          <a:p>
            <a:pPr marL="742950" lvl="1" indent="-285750" algn="l">
              <a:spcBef>
                <a:spcPct val="20000"/>
              </a:spcBef>
              <a:buClr>
                <a:schemeClr val="tx1"/>
              </a:buClr>
              <a:buSzPct val="125000"/>
              <a:buFont typeface="Arial" panose="020B0604020202020204" pitchFamily="34" charset="0"/>
              <a:buChar char="•"/>
            </a:pPr>
            <a:endParaRPr lang="en-US" sz="2400" dirty="0">
              <a:cs typeface="Times New Roman" pitchFamily="18" charset="0"/>
            </a:endParaRPr>
          </a:p>
          <a:p>
            <a:pPr marL="742950" lvl="1" indent="-285750" algn="l">
              <a:spcBef>
                <a:spcPct val="20000"/>
              </a:spcBef>
              <a:buClr>
                <a:schemeClr val="tx1"/>
              </a:buClr>
              <a:buSzPct val="125000"/>
              <a:buFont typeface="Arial" panose="020B0604020202020204" pitchFamily="34" charset="0"/>
              <a:buChar char="•"/>
            </a:pPr>
            <a:r>
              <a:rPr lang="en-US" sz="2400" dirty="0">
                <a:cs typeface="Times New Roman" pitchFamily="18" charset="0"/>
              </a:rPr>
              <a:t>Reusability of code</a:t>
            </a:r>
          </a:p>
          <a:p>
            <a:pPr marL="742950" lvl="1" indent="-285750" algn="l">
              <a:spcBef>
                <a:spcPct val="20000"/>
              </a:spcBef>
              <a:buClr>
                <a:schemeClr val="tx1"/>
              </a:buClr>
              <a:buSzPct val="125000"/>
              <a:buFont typeface="Arial" panose="020B0604020202020204" pitchFamily="34" charset="0"/>
              <a:buChar char="•"/>
            </a:pPr>
            <a:endParaRPr lang="en-US" sz="2400" dirty="0">
              <a:cs typeface="Times New Roman" pitchFamily="18" charset="0"/>
            </a:endParaRPr>
          </a:p>
          <a:p>
            <a:pPr marL="742950" lvl="1" indent="-285750" algn="l">
              <a:spcBef>
                <a:spcPct val="20000"/>
              </a:spcBef>
              <a:buClr>
                <a:schemeClr val="tx1"/>
              </a:buClr>
              <a:buSzPct val="125000"/>
              <a:buFont typeface="Arial" panose="020B0604020202020204" pitchFamily="34" charset="0"/>
              <a:buChar char="•"/>
            </a:pPr>
            <a:r>
              <a:rPr lang="en-US" sz="2400" dirty="0">
                <a:cs typeface="Times New Roman" pitchFamily="18" charset="0"/>
              </a:rPr>
              <a:t>Modularity of code </a:t>
            </a:r>
          </a:p>
          <a:p>
            <a:pPr marL="742950" lvl="1" indent="-285750" algn="l">
              <a:spcBef>
                <a:spcPct val="20000"/>
              </a:spcBef>
              <a:buClr>
                <a:schemeClr val="tx1"/>
              </a:buClr>
              <a:buSzPct val="125000"/>
              <a:buFont typeface="Arial" panose="020B0604020202020204" pitchFamily="34" charset="0"/>
              <a:buChar char="•"/>
            </a:pPr>
            <a:endParaRPr lang="en-US" sz="2400" dirty="0">
              <a:cs typeface="Times New Roman" pitchFamily="18" charset="0"/>
            </a:endParaRPr>
          </a:p>
          <a:p>
            <a:pPr marL="742950" lvl="1" indent="-285750" algn="l">
              <a:spcBef>
                <a:spcPct val="20000"/>
              </a:spcBef>
              <a:buClr>
                <a:schemeClr val="tx1"/>
              </a:buClr>
              <a:buSzPct val="125000"/>
              <a:buFont typeface="Arial" panose="020B0604020202020204" pitchFamily="34" charset="0"/>
              <a:buChar char="•"/>
            </a:pPr>
            <a:r>
              <a:rPr lang="en-US" sz="2400" dirty="0">
                <a:cs typeface="Times New Roman" pitchFamily="18" charset="0"/>
              </a:rPr>
              <a:t>Information hiding</a:t>
            </a:r>
          </a:p>
          <a:p>
            <a:pPr marL="1600200" lvl="3" indent="-228600" algn="l">
              <a:spcBef>
                <a:spcPct val="20000"/>
              </a:spcBef>
              <a:buSzPct val="140000"/>
            </a:pPr>
            <a:endParaRPr lang="en-US" dirty="0">
              <a:cs typeface="Times New Roman" pitchFamily="18" charset="0"/>
            </a:endParaRPr>
          </a:p>
        </p:txBody>
      </p:sp>
      <p:sp>
        <p:nvSpPr>
          <p:cNvPr id="21508" name="Rectangle 3"/>
          <p:cNvSpPr>
            <a:spLocks noGrp="1" noChangeArrowheads="1"/>
          </p:cNvSpPr>
          <p:nvPr>
            <p:ph type="title"/>
          </p:nvPr>
        </p:nvSpPr>
        <p:spPr>
          <a:noFill/>
        </p:spPr>
        <p:txBody>
          <a:bodyPr/>
          <a:lstStyle/>
          <a:p>
            <a:pPr eaLnBrk="1" hangingPunct="1"/>
            <a:r>
              <a:rPr lang="en-US" dirty="0" smtClean="0"/>
              <a:t>Advantages of OOP</a:t>
            </a:r>
          </a:p>
        </p:txBody>
      </p:sp>
    </p:spTree>
    <p:extLst>
      <p:ext uri="{BB962C8B-B14F-4D97-AF65-F5344CB8AC3E}">
        <p14:creationId xmlns:p14="http://schemas.microsoft.com/office/powerpoint/2010/main" val="24512925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ChangeArrowheads="1"/>
          </p:cNvSpPr>
          <p:nvPr/>
        </p:nvSpPr>
        <p:spPr bwMode="auto">
          <a:xfrm>
            <a:off x="822960" y="1600200"/>
            <a:ext cx="1090422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sz="3200" dirty="0">
                <a:latin typeface="Verdana" pitchFamily="34" charset="0"/>
                <a:cs typeface="Times New Roman" pitchFamily="18" charset="0"/>
              </a:rPr>
              <a:t>   </a:t>
            </a:r>
            <a:endParaRPr lang="en-US" sz="1400" dirty="0">
              <a:solidFill>
                <a:srgbClr val="006666"/>
              </a:solidFill>
              <a:latin typeface="Verdana" pitchFamily="34" charset="0"/>
              <a:cs typeface="Times New Roman" pitchFamily="18" charset="0"/>
            </a:endParaRPr>
          </a:p>
          <a:p>
            <a:pPr marL="742950" lvl="1" indent="-285750" algn="l">
              <a:spcBef>
                <a:spcPct val="20000"/>
              </a:spcBef>
              <a:buClr>
                <a:schemeClr val="tx1"/>
              </a:buClr>
              <a:buSzPct val="125000"/>
              <a:buFontTx/>
              <a:buChar char="•"/>
            </a:pPr>
            <a:r>
              <a:rPr lang="en-US" sz="2000" i="1" dirty="0"/>
              <a:t>Encapsulation</a:t>
            </a:r>
            <a:r>
              <a:rPr lang="en-US" sz="2000" dirty="0"/>
              <a:t> is the ability of an object to place a boundary around its </a:t>
            </a:r>
            <a:r>
              <a:rPr lang="en-US" sz="2000" b="1" i="1" dirty="0"/>
              <a:t>properties</a:t>
            </a:r>
            <a:r>
              <a:rPr lang="en-US" sz="2000" dirty="0"/>
              <a:t> </a:t>
            </a:r>
            <a:r>
              <a:rPr lang="en-US" sz="2000" dirty="0" smtClean="0"/>
              <a:t>(i.e.. </a:t>
            </a:r>
            <a:r>
              <a:rPr lang="en-US" sz="2000" dirty="0"/>
              <a:t>data) and </a:t>
            </a:r>
            <a:r>
              <a:rPr lang="en-US" sz="2000" b="1" i="1" dirty="0"/>
              <a:t>methods</a:t>
            </a:r>
            <a:r>
              <a:rPr lang="en-US" sz="2000" dirty="0"/>
              <a:t> </a:t>
            </a:r>
            <a:r>
              <a:rPr lang="en-US" sz="2000" dirty="0" smtClean="0"/>
              <a:t>(i.e.. </a:t>
            </a:r>
            <a:r>
              <a:rPr lang="en-US" sz="2000" dirty="0"/>
              <a:t>operations). </a:t>
            </a:r>
          </a:p>
          <a:p>
            <a:pPr marL="742950" lvl="1" indent="-285750" algn="l">
              <a:spcBef>
                <a:spcPct val="20000"/>
              </a:spcBef>
              <a:buClr>
                <a:schemeClr val="tx1"/>
              </a:buClr>
              <a:buSzPct val="125000"/>
              <a:buFontTx/>
              <a:buChar char="•"/>
            </a:pPr>
            <a:endParaRPr lang="en-US" sz="2000" dirty="0">
              <a:solidFill>
                <a:srgbClr val="006666"/>
              </a:solidFill>
              <a:cs typeface="Times New Roman" pitchFamily="18" charset="0"/>
            </a:endParaRPr>
          </a:p>
          <a:p>
            <a:pPr marL="742950" lvl="1" indent="-285750" algn="l">
              <a:spcBef>
                <a:spcPct val="20000"/>
              </a:spcBef>
              <a:buClr>
                <a:schemeClr val="tx1"/>
              </a:buClr>
              <a:buSzPct val="125000"/>
              <a:buFontTx/>
              <a:buChar char="•"/>
            </a:pPr>
            <a:r>
              <a:rPr lang="en-US" sz="2000" dirty="0">
                <a:cs typeface="Times New Roman" pitchFamily="18" charset="0"/>
              </a:rPr>
              <a:t>Grady </a:t>
            </a:r>
            <a:r>
              <a:rPr lang="en-US" sz="2000" dirty="0" err="1">
                <a:cs typeface="Times New Roman" pitchFamily="18" charset="0"/>
              </a:rPr>
              <a:t>Booch</a:t>
            </a:r>
            <a:r>
              <a:rPr lang="en-US" sz="2000" dirty="0">
                <a:cs typeface="Times New Roman" pitchFamily="18" charset="0"/>
              </a:rPr>
              <a:t>, defined the encapsulation feature as:</a:t>
            </a:r>
          </a:p>
          <a:p>
            <a:pPr marL="1143000" lvl="2" indent="-228600" algn="l">
              <a:spcBef>
                <a:spcPct val="20000"/>
              </a:spcBef>
              <a:buClr>
                <a:schemeClr val="tx1"/>
              </a:buClr>
              <a:buSzPct val="140000"/>
            </a:pPr>
            <a:r>
              <a:rPr lang="en-US" sz="2000" dirty="0">
                <a:cs typeface="Times New Roman" pitchFamily="18" charset="0"/>
              </a:rPr>
              <a:t> </a:t>
            </a:r>
          </a:p>
          <a:p>
            <a:pPr marL="1143000" lvl="2" indent="-228600" algn="l">
              <a:spcBef>
                <a:spcPct val="20000"/>
              </a:spcBef>
              <a:buClr>
                <a:schemeClr val="tx1"/>
              </a:buClr>
              <a:buSzPct val="140000"/>
            </a:pPr>
            <a:r>
              <a:rPr lang="en-US" sz="2000" i="1" dirty="0">
                <a:cs typeface="Times New Roman" pitchFamily="18" charset="0"/>
              </a:rPr>
              <a:t>			“Encapsulation is the process of hiding all of the </a:t>
            </a:r>
          </a:p>
          <a:p>
            <a:pPr marL="1143000" lvl="2" indent="-228600" algn="l">
              <a:spcBef>
                <a:spcPct val="20000"/>
              </a:spcBef>
              <a:buClr>
                <a:schemeClr val="tx1"/>
              </a:buClr>
              <a:buSzPct val="140000"/>
            </a:pPr>
            <a:r>
              <a:rPr lang="en-US" sz="2000" i="1" dirty="0">
                <a:cs typeface="Times New Roman" pitchFamily="18" charset="0"/>
              </a:rPr>
              <a:t>			details of an object that do not contribute to its</a:t>
            </a:r>
          </a:p>
          <a:p>
            <a:pPr marL="1143000" lvl="2" indent="-228600" algn="l">
              <a:spcBef>
                <a:spcPct val="20000"/>
              </a:spcBef>
              <a:buClr>
                <a:schemeClr val="tx1"/>
              </a:buClr>
              <a:buSzPct val="140000"/>
            </a:pPr>
            <a:r>
              <a:rPr lang="en-US" sz="2000" i="1" dirty="0">
                <a:cs typeface="Times New Roman" pitchFamily="18" charset="0"/>
              </a:rPr>
              <a:t>			essential characteristics.”</a:t>
            </a:r>
            <a:r>
              <a:rPr lang="en-US" sz="2000" dirty="0">
                <a:cs typeface="Times New Roman" pitchFamily="18" charset="0"/>
              </a:rPr>
              <a:t> </a:t>
            </a:r>
          </a:p>
        </p:txBody>
      </p:sp>
      <p:sp>
        <p:nvSpPr>
          <p:cNvPr id="23556" name="Rectangle 3"/>
          <p:cNvSpPr>
            <a:spLocks noGrp="1" noChangeArrowheads="1"/>
          </p:cNvSpPr>
          <p:nvPr>
            <p:ph type="title"/>
          </p:nvPr>
        </p:nvSpPr>
        <p:spPr>
          <a:noFill/>
        </p:spPr>
        <p:txBody>
          <a:bodyPr/>
          <a:lstStyle/>
          <a:p>
            <a:pPr eaLnBrk="1" hangingPunct="1"/>
            <a:r>
              <a:rPr lang="en-US" smtClean="0"/>
              <a:t>Encapsulation</a:t>
            </a:r>
          </a:p>
        </p:txBody>
      </p:sp>
      <p:pic>
        <p:nvPicPr>
          <p:cNvPr id="23557" name="Picture 4" descr="GradyBooch"/>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22960" y="4114800"/>
            <a:ext cx="2453639" cy="213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94566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noFill/>
        </p:spPr>
        <p:txBody>
          <a:bodyPr/>
          <a:lstStyle/>
          <a:p>
            <a:pPr eaLnBrk="1" hangingPunct="1"/>
            <a:r>
              <a:rPr lang="en-US" smtClean="0"/>
              <a:t>Encapsulation (Example)</a:t>
            </a:r>
          </a:p>
        </p:txBody>
      </p:sp>
      <p:grpSp>
        <p:nvGrpSpPr>
          <p:cNvPr id="24580" name="Group 3"/>
          <p:cNvGrpSpPr>
            <a:grpSpLocks/>
          </p:cNvGrpSpPr>
          <p:nvPr/>
        </p:nvGrpSpPr>
        <p:grpSpPr bwMode="auto">
          <a:xfrm>
            <a:off x="5349240" y="1524000"/>
            <a:ext cx="6583680" cy="4572000"/>
            <a:chOff x="1824" y="1056"/>
            <a:chExt cx="2400" cy="2928"/>
          </a:xfrm>
        </p:grpSpPr>
        <p:sp>
          <p:nvSpPr>
            <p:cNvPr id="24601" name="Rectangle 4"/>
            <p:cNvSpPr>
              <a:spLocks noChangeArrowheads="1"/>
            </p:cNvSpPr>
            <p:nvPr/>
          </p:nvSpPr>
          <p:spPr bwMode="auto">
            <a:xfrm>
              <a:off x="1824" y="1056"/>
              <a:ext cx="2400" cy="2928"/>
            </a:xfrm>
            <a:prstGeom prst="rect">
              <a:avLst/>
            </a:prstGeom>
            <a:solidFill>
              <a:srgbClr val="008080">
                <a:alpha val="20000"/>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pPr>
                <a:spcBef>
                  <a:spcPct val="0"/>
                </a:spcBef>
              </a:pPr>
              <a:endParaRPr lang="en-US" sz="1800"/>
            </a:p>
          </p:txBody>
        </p:sp>
        <p:sp>
          <p:nvSpPr>
            <p:cNvPr id="24602" name="Rectangle 5"/>
            <p:cNvSpPr>
              <a:spLocks noChangeArrowheads="1"/>
            </p:cNvSpPr>
            <p:nvPr/>
          </p:nvSpPr>
          <p:spPr bwMode="auto">
            <a:xfrm>
              <a:off x="2400" y="1152"/>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b="1" dirty="0" smtClean="0"/>
                <a:t>      </a:t>
              </a:r>
              <a:r>
                <a:rPr lang="en-US" sz="1800" b="1" dirty="0" err="1" smtClean="0"/>
                <a:t>MyCar</a:t>
              </a:r>
              <a:endParaRPr lang="en-US" sz="1800" b="1" dirty="0"/>
            </a:p>
          </p:txBody>
        </p:sp>
      </p:grpSp>
      <p:sp>
        <p:nvSpPr>
          <p:cNvPr id="24581" name="Rectangle 6"/>
          <p:cNvSpPr>
            <a:spLocks noChangeArrowheads="1"/>
          </p:cNvSpPr>
          <p:nvPr/>
        </p:nvSpPr>
        <p:spPr bwMode="auto">
          <a:xfrm>
            <a:off x="6637260" y="2343150"/>
            <a:ext cx="4082652" cy="3373438"/>
          </a:xfrm>
          <a:prstGeom prst="rect">
            <a:avLst/>
          </a:prstGeom>
          <a:solidFill>
            <a:srgbClr val="008080"/>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pPr>
              <a:spcBef>
                <a:spcPct val="0"/>
              </a:spcBef>
            </a:pPr>
            <a:endParaRPr lang="en-US" sz="1800"/>
          </a:p>
        </p:txBody>
      </p:sp>
      <p:grpSp>
        <p:nvGrpSpPr>
          <p:cNvPr id="1050631" name="Group 7"/>
          <p:cNvGrpSpPr>
            <a:grpSpLocks/>
          </p:cNvGrpSpPr>
          <p:nvPr/>
        </p:nvGrpSpPr>
        <p:grpSpPr bwMode="auto">
          <a:xfrm>
            <a:off x="7558803" y="3767139"/>
            <a:ext cx="2501026" cy="1724025"/>
            <a:chOff x="3527" y="2373"/>
            <a:chExt cx="1167" cy="1086"/>
          </a:xfrm>
        </p:grpSpPr>
        <p:sp>
          <p:nvSpPr>
            <p:cNvPr id="24594" name="Rectangle 8"/>
            <p:cNvSpPr>
              <a:spLocks noChangeArrowheads="1"/>
            </p:cNvSpPr>
            <p:nvPr/>
          </p:nvSpPr>
          <p:spPr bwMode="auto">
            <a:xfrm>
              <a:off x="3527" y="2373"/>
              <a:ext cx="1106" cy="1086"/>
            </a:xfrm>
            <a:prstGeom prst="rect">
              <a:avLst/>
            </a:prstGeom>
            <a:solidFill>
              <a:srgbClr val="008080">
                <a:alpha val="50195"/>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endParaRPr lang="en-US">
                <a:solidFill>
                  <a:schemeClr val="bg1"/>
                </a:solidFill>
              </a:endParaRPr>
            </a:p>
          </p:txBody>
        </p:sp>
        <p:grpSp>
          <p:nvGrpSpPr>
            <p:cNvPr id="24595" name="Group 9"/>
            <p:cNvGrpSpPr>
              <a:grpSpLocks/>
            </p:cNvGrpSpPr>
            <p:nvPr/>
          </p:nvGrpSpPr>
          <p:grpSpPr bwMode="auto">
            <a:xfrm>
              <a:off x="3527" y="2448"/>
              <a:ext cx="1167" cy="986"/>
              <a:chOff x="3527" y="2476"/>
              <a:chExt cx="1167" cy="986"/>
            </a:xfrm>
          </p:grpSpPr>
          <p:sp>
            <p:nvSpPr>
              <p:cNvPr id="24596" name="Text Box 10"/>
              <p:cNvSpPr txBox="1">
                <a:spLocks noChangeArrowheads="1"/>
              </p:cNvSpPr>
              <p:nvPr/>
            </p:nvSpPr>
            <p:spPr bwMode="auto">
              <a:xfrm>
                <a:off x="3527" y="2476"/>
                <a:ext cx="11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t>brand: </a:t>
                </a:r>
                <a:r>
                  <a:rPr lang="en-US" sz="1800" b="1" dirty="0" err="1"/>
                  <a:t>Maruti</a:t>
                </a:r>
                <a:endParaRPr lang="en-US" sz="1800" b="1" dirty="0"/>
              </a:p>
            </p:txBody>
          </p:sp>
          <p:sp>
            <p:nvSpPr>
              <p:cNvPr id="24597" name="Text Box 11"/>
              <p:cNvSpPr txBox="1">
                <a:spLocks noChangeArrowheads="1"/>
              </p:cNvSpPr>
              <p:nvPr/>
            </p:nvSpPr>
            <p:spPr bwMode="auto">
              <a:xfrm>
                <a:off x="3527" y="3043"/>
                <a:ext cx="11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t>speed: 45 </a:t>
                </a:r>
                <a:r>
                  <a:rPr lang="en-US" sz="1800" b="1" dirty="0" err="1"/>
                  <a:t>kmph</a:t>
                </a:r>
                <a:endParaRPr lang="en-US" sz="1800" b="1" dirty="0"/>
              </a:p>
            </p:txBody>
          </p:sp>
          <p:sp>
            <p:nvSpPr>
              <p:cNvPr id="24598" name="Text Box 12"/>
              <p:cNvSpPr txBox="1">
                <a:spLocks noChangeArrowheads="1"/>
              </p:cNvSpPr>
              <p:nvPr/>
            </p:nvSpPr>
            <p:spPr bwMode="auto">
              <a:xfrm>
                <a:off x="3527" y="3231"/>
                <a:ext cx="11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t>gear: 3rd</a:t>
                </a:r>
              </a:p>
            </p:txBody>
          </p:sp>
          <p:sp>
            <p:nvSpPr>
              <p:cNvPr id="24599" name="Text Box 13"/>
              <p:cNvSpPr txBox="1">
                <a:spLocks noChangeArrowheads="1"/>
              </p:cNvSpPr>
              <p:nvPr/>
            </p:nvSpPr>
            <p:spPr bwMode="auto">
              <a:xfrm>
                <a:off x="3527" y="2846"/>
                <a:ext cx="11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t>wheels: 4</a:t>
                </a:r>
              </a:p>
            </p:txBody>
          </p:sp>
          <p:sp>
            <p:nvSpPr>
              <p:cNvPr id="24600" name="Text Box 14"/>
              <p:cNvSpPr txBox="1">
                <a:spLocks noChangeArrowheads="1"/>
              </p:cNvSpPr>
              <p:nvPr/>
            </p:nvSpPr>
            <p:spPr bwMode="auto">
              <a:xfrm>
                <a:off x="3527" y="2656"/>
                <a:ext cx="11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t>color: White</a:t>
                </a:r>
              </a:p>
            </p:txBody>
          </p:sp>
        </p:grpSp>
      </p:grpSp>
      <p:sp>
        <p:nvSpPr>
          <p:cNvPr id="24583" name="Rectangle 15"/>
          <p:cNvSpPr>
            <a:spLocks noChangeArrowheads="1"/>
          </p:cNvSpPr>
          <p:nvPr/>
        </p:nvSpPr>
        <p:spPr bwMode="auto">
          <a:xfrm>
            <a:off x="411480" y="3200400"/>
            <a:ext cx="2057400" cy="533400"/>
          </a:xfrm>
          <a:prstGeom prst="rect">
            <a:avLst/>
          </a:prstGeom>
          <a:solidFill>
            <a:srgbClr val="008080"/>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en-US" b="1" dirty="0"/>
              <a:t>Other object</a:t>
            </a:r>
          </a:p>
        </p:txBody>
      </p:sp>
      <p:sp>
        <p:nvSpPr>
          <p:cNvPr id="24584" name="AutoShape 16"/>
          <p:cNvSpPr>
            <a:spLocks/>
          </p:cNvSpPr>
          <p:nvPr/>
        </p:nvSpPr>
        <p:spPr bwMode="auto">
          <a:xfrm>
            <a:off x="5760720" y="2590800"/>
            <a:ext cx="514350" cy="990600"/>
          </a:xfrm>
          <a:prstGeom prst="leftBrace">
            <a:avLst>
              <a:gd name="adj1" fmla="val 21667"/>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5" name="AutoShape 17"/>
          <p:cNvSpPr>
            <a:spLocks/>
          </p:cNvSpPr>
          <p:nvPr/>
        </p:nvSpPr>
        <p:spPr bwMode="auto">
          <a:xfrm>
            <a:off x="5760720" y="4038600"/>
            <a:ext cx="514350" cy="1447800"/>
          </a:xfrm>
          <a:prstGeom prst="leftBrace">
            <a:avLst>
              <a:gd name="adj1" fmla="val 31667"/>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0642" name="AutoShape 18"/>
          <p:cNvSpPr>
            <a:spLocks noChangeArrowheads="1"/>
          </p:cNvSpPr>
          <p:nvPr/>
        </p:nvSpPr>
        <p:spPr bwMode="auto">
          <a:xfrm rot="1261122">
            <a:off x="2753450" y="3967658"/>
            <a:ext cx="2674095" cy="733663"/>
          </a:xfrm>
          <a:prstGeom prst="rightArrow">
            <a:avLst>
              <a:gd name="adj1" fmla="val 50000"/>
              <a:gd name="adj2" fmla="val 77389"/>
            </a:avLst>
          </a:prstGeom>
          <a:solidFill>
            <a:srgbClr val="008080"/>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algn="l"/>
            <a:r>
              <a:rPr lang="en-US" b="1" dirty="0"/>
              <a:t>Access Denied</a:t>
            </a:r>
          </a:p>
        </p:txBody>
      </p:sp>
      <p:sp>
        <p:nvSpPr>
          <p:cNvPr id="1050643" name="AutoShape 19"/>
          <p:cNvSpPr>
            <a:spLocks noChangeArrowheads="1"/>
          </p:cNvSpPr>
          <p:nvPr/>
        </p:nvSpPr>
        <p:spPr bwMode="auto">
          <a:xfrm rot="-541632">
            <a:off x="2893925" y="2693116"/>
            <a:ext cx="2462954" cy="733663"/>
          </a:xfrm>
          <a:prstGeom prst="rightArrow">
            <a:avLst>
              <a:gd name="adj1" fmla="val 50000"/>
              <a:gd name="adj2" fmla="val 78167"/>
            </a:avLst>
          </a:prstGeom>
          <a:solidFill>
            <a:srgbClr val="008080"/>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algn="l"/>
            <a:r>
              <a:rPr lang="en-US" b="1" dirty="0"/>
              <a:t>Access Allowed</a:t>
            </a:r>
          </a:p>
        </p:txBody>
      </p:sp>
      <p:grpSp>
        <p:nvGrpSpPr>
          <p:cNvPr id="1050644" name="Group 20"/>
          <p:cNvGrpSpPr>
            <a:grpSpLocks/>
          </p:cNvGrpSpPr>
          <p:nvPr/>
        </p:nvGrpSpPr>
        <p:grpSpPr bwMode="auto">
          <a:xfrm>
            <a:off x="7509510" y="2590800"/>
            <a:ext cx="2983230" cy="1066800"/>
            <a:chOff x="3504" y="1632"/>
            <a:chExt cx="1392" cy="672"/>
          </a:xfrm>
        </p:grpSpPr>
        <p:sp>
          <p:nvSpPr>
            <p:cNvPr id="24589" name="Rectangle 21"/>
            <p:cNvSpPr>
              <a:spLocks noChangeArrowheads="1"/>
            </p:cNvSpPr>
            <p:nvPr/>
          </p:nvSpPr>
          <p:spPr bwMode="auto">
            <a:xfrm>
              <a:off x="3504" y="1632"/>
              <a:ext cx="1118" cy="672"/>
            </a:xfrm>
            <a:prstGeom prst="rect">
              <a:avLst/>
            </a:prstGeom>
            <a:solidFill>
              <a:srgbClr val="008080">
                <a:alpha val="20000"/>
              </a:srgbClr>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a:extLst>
              <a:ext uri="{AF507438-7753-43E0-B8FC-AC1667EBCBE1}">
                <a14:hiddenEffects xmlns:a14="http://schemas.microsoft.com/office/drawing/2010/main">
                  <a:effectLst>
                    <a:outerShdw dist="17961" dir="2700000" algn="ctr" rotWithShape="0">
                      <a:srgbClr val="004D4D"/>
                    </a:outerShdw>
                  </a:effectLst>
                </a14:hiddenEffects>
              </a:ext>
            </a:extLst>
          </p:spPr>
          <p:txBody>
            <a:bodyPr wrap="none" anchor="ctr">
              <a:flatTx/>
            </a:bodyPr>
            <a:lstStyle/>
            <a:p>
              <a:endParaRPr lang="en-IN"/>
            </a:p>
          </p:txBody>
        </p:sp>
        <p:grpSp>
          <p:nvGrpSpPr>
            <p:cNvPr id="24590" name="Group 22"/>
            <p:cNvGrpSpPr>
              <a:grpSpLocks/>
            </p:cNvGrpSpPr>
            <p:nvPr/>
          </p:nvGrpSpPr>
          <p:grpSpPr bwMode="auto">
            <a:xfrm>
              <a:off x="3527" y="1638"/>
              <a:ext cx="1369" cy="618"/>
              <a:chOff x="3527" y="1638"/>
              <a:chExt cx="1369" cy="618"/>
            </a:xfrm>
          </p:grpSpPr>
          <p:sp>
            <p:nvSpPr>
              <p:cNvPr id="24591" name="Text Box 23"/>
              <p:cNvSpPr txBox="1">
                <a:spLocks noChangeArrowheads="1"/>
              </p:cNvSpPr>
              <p:nvPr/>
            </p:nvSpPr>
            <p:spPr bwMode="auto">
              <a:xfrm>
                <a:off x="3527" y="1638"/>
                <a:ext cx="1183" cy="231"/>
              </a:xfrm>
              <a:prstGeom prst="rect">
                <a:avLst/>
              </a:prstGeom>
              <a:noFill/>
              <a:ln>
                <a:noFill/>
              </a:ln>
              <a:effectLst/>
              <a:extLst>
                <a:ext uri="{909E8E84-426E-40DD-AFC4-6F175D3DCCD1}">
                  <a14:hiddenFill xmlns:a14="http://schemas.microsoft.com/office/drawing/2010/main">
                    <a:solidFill>
                      <a:schemeClr val="accent1">
                        <a:alpha val="2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t>Accelerate</a:t>
                </a:r>
              </a:p>
            </p:txBody>
          </p:sp>
          <p:sp>
            <p:nvSpPr>
              <p:cNvPr id="24592" name="Text Box 24"/>
              <p:cNvSpPr txBox="1">
                <a:spLocks noChangeArrowheads="1"/>
              </p:cNvSpPr>
              <p:nvPr/>
            </p:nvSpPr>
            <p:spPr bwMode="auto">
              <a:xfrm>
                <a:off x="3527" y="1836"/>
                <a:ext cx="1183" cy="231"/>
              </a:xfrm>
              <a:prstGeom prst="rect">
                <a:avLst/>
              </a:prstGeom>
              <a:noFill/>
              <a:ln>
                <a:noFill/>
              </a:ln>
              <a:effectLst/>
              <a:extLst>
                <a:ext uri="{909E8E84-426E-40DD-AFC4-6F175D3DCCD1}">
                  <a14:hiddenFill xmlns:a14="http://schemas.microsoft.com/office/drawing/2010/main">
                    <a:solidFill>
                      <a:schemeClr val="accent1">
                        <a:alpha val="2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t>Brake</a:t>
                </a:r>
              </a:p>
            </p:txBody>
          </p:sp>
          <p:sp>
            <p:nvSpPr>
              <p:cNvPr id="24593" name="Text Box 25"/>
              <p:cNvSpPr txBox="1">
                <a:spLocks noChangeArrowheads="1"/>
              </p:cNvSpPr>
              <p:nvPr/>
            </p:nvSpPr>
            <p:spPr bwMode="auto">
              <a:xfrm>
                <a:off x="3527" y="2025"/>
                <a:ext cx="1369" cy="231"/>
              </a:xfrm>
              <a:prstGeom prst="rect">
                <a:avLst/>
              </a:prstGeom>
              <a:noFill/>
              <a:ln>
                <a:noFill/>
              </a:ln>
              <a:effectLst/>
              <a:extLst>
                <a:ext uri="{909E8E84-426E-40DD-AFC4-6F175D3DCCD1}">
                  <a14:hiddenFill xmlns:a14="http://schemas.microsoft.com/office/drawing/2010/main">
                    <a:solidFill>
                      <a:schemeClr val="accent1">
                        <a:alpha val="2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algn="ctr" eaLnBrk="0" fontAlgn="base" hangingPunct="0">
                  <a:spcBef>
                    <a:spcPct val="50000"/>
                  </a:spcBef>
                  <a:spcAft>
                    <a:spcPct val="0"/>
                  </a:spcAft>
                  <a:defRPr sz="2000">
                    <a:solidFill>
                      <a:schemeClr val="tx1"/>
                    </a:solidFill>
                    <a:latin typeface="Arial" charset="0"/>
                    <a:cs typeface="Arial" charset="0"/>
                  </a:defRPr>
                </a:lvl6pPr>
                <a:lvl7pPr marL="2971800" indent="-228600" algn="ctr" eaLnBrk="0" fontAlgn="base" hangingPunct="0">
                  <a:spcBef>
                    <a:spcPct val="50000"/>
                  </a:spcBef>
                  <a:spcAft>
                    <a:spcPct val="0"/>
                  </a:spcAft>
                  <a:defRPr sz="2000">
                    <a:solidFill>
                      <a:schemeClr val="tx1"/>
                    </a:solidFill>
                    <a:latin typeface="Arial" charset="0"/>
                    <a:cs typeface="Arial" charset="0"/>
                  </a:defRPr>
                </a:lvl7pPr>
                <a:lvl8pPr marL="3429000" indent="-228600" algn="ctr" eaLnBrk="0" fontAlgn="base" hangingPunct="0">
                  <a:spcBef>
                    <a:spcPct val="50000"/>
                  </a:spcBef>
                  <a:spcAft>
                    <a:spcPct val="0"/>
                  </a:spcAft>
                  <a:defRPr sz="2000">
                    <a:solidFill>
                      <a:schemeClr val="tx1"/>
                    </a:solidFill>
                    <a:latin typeface="Arial" charset="0"/>
                    <a:cs typeface="Arial" charset="0"/>
                  </a:defRPr>
                </a:lvl8pPr>
                <a:lvl9pPr marL="3886200" indent="-228600" algn="ctr" eaLnBrk="0" fontAlgn="base" hangingPunct="0">
                  <a:spcBef>
                    <a:spcPct val="50000"/>
                  </a:spcBef>
                  <a:spcAft>
                    <a:spcPct val="0"/>
                  </a:spcAft>
                  <a:defRPr sz="2000">
                    <a:solidFill>
                      <a:schemeClr val="tx1"/>
                    </a:solidFill>
                    <a:latin typeface="Arial" charset="0"/>
                    <a:cs typeface="Arial" charset="0"/>
                  </a:defRPr>
                </a:lvl9pPr>
              </a:lstStyle>
              <a:p>
                <a:pPr algn="l" eaLnBrk="1" hangingPunct="1"/>
                <a:r>
                  <a:rPr lang="en-US" sz="1800" b="1" dirty="0"/>
                  <a:t>Change Gear</a:t>
                </a:r>
              </a:p>
            </p:txBody>
          </p:sp>
        </p:grpSp>
      </p:grpSp>
    </p:spTree>
    <p:extLst>
      <p:ext uri="{BB962C8B-B14F-4D97-AF65-F5344CB8AC3E}">
        <p14:creationId xmlns:p14="http://schemas.microsoft.com/office/powerpoint/2010/main" val="1011022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50643"/>
                                        </p:tgtEl>
                                        <p:attrNameLst>
                                          <p:attrName>style.visibility</p:attrName>
                                        </p:attrNameLst>
                                      </p:cBhvr>
                                      <p:to>
                                        <p:strVal val="visible"/>
                                      </p:to>
                                    </p:set>
                                    <p:animEffect transition="in" filter="wipe(left)">
                                      <p:cBhvr>
                                        <p:cTn id="7" dur="1000"/>
                                        <p:tgtEl>
                                          <p:spTgt spid="1050643"/>
                                        </p:tgtEl>
                                      </p:cBhvr>
                                    </p:animEffect>
                                  </p:childTnLst>
                                </p:cTn>
                              </p:par>
                              <p:par>
                                <p:cTn id="8" presetID="6" presetClass="emph" presetSubtype="0" accel="50000" decel="50000" fill="hold" nodeType="withEffect">
                                  <p:stCondLst>
                                    <p:cond delay="0"/>
                                  </p:stCondLst>
                                  <p:childTnLst>
                                    <p:animScale>
                                      <p:cBhvr>
                                        <p:cTn id="9" dur="2000" fill="hold"/>
                                        <p:tgtEl>
                                          <p:spTgt spid="1050644"/>
                                        </p:tgtEl>
                                      </p:cBhvr>
                                      <p:by x="170000" y="100000"/>
                                    </p:animScale>
                                  </p:childTnLst>
                                </p:cTn>
                              </p:par>
                            </p:childTnLst>
                          </p:cTn>
                        </p:par>
                        <p:par>
                          <p:cTn id="10" fill="hold" nodeType="afterGroup">
                            <p:stCondLst>
                              <p:cond delay="2000"/>
                            </p:stCondLst>
                            <p:childTnLst>
                              <p:par>
                                <p:cTn id="11" presetID="22" presetClass="entr" presetSubtype="8" fill="hold" grpId="0" nodeType="afterEffect">
                                  <p:stCondLst>
                                    <p:cond delay="0"/>
                                  </p:stCondLst>
                                  <p:childTnLst>
                                    <p:set>
                                      <p:cBhvr>
                                        <p:cTn id="12" dur="1" fill="hold">
                                          <p:stCondLst>
                                            <p:cond delay="0"/>
                                          </p:stCondLst>
                                        </p:cTn>
                                        <p:tgtEl>
                                          <p:spTgt spid="1050642"/>
                                        </p:tgtEl>
                                        <p:attrNameLst>
                                          <p:attrName>style.visibility</p:attrName>
                                        </p:attrNameLst>
                                      </p:cBhvr>
                                      <p:to>
                                        <p:strVal val="visible"/>
                                      </p:to>
                                    </p:set>
                                    <p:animEffect transition="in" filter="wipe(left)">
                                      <p:cBhvr>
                                        <p:cTn id="13" dur="1000"/>
                                        <p:tgtEl>
                                          <p:spTgt spid="1050642"/>
                                        </p:tgtEl>
                                      </p:cBhvr>
                                    </p:animEffect>
                                  </p:childTnLst>
                                </p:cTn>
                              </p:par>
                              <p:par>
                                <p:cTn id="14" presetID="6" presetClass="emph" presetSubtype="0" fill="hold" nodeType="withEffect">
                                  <p:stCondLst>
                                    <p:cond delay="0"/>
                                  </p:stCondLst>
                                  <p:childTnLst>
                                    <p:animScale>
                                      <p:cBhvr>
                                        <p:cTn id="15" dur="2000" fill="hold"/>
                                        <p:tgtEl>
                                          <p:spTgt spid="1050631"/>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42" grpId="0" animBg="1"/>
      <p:bldP spid="105064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ChangeArrowheads="1"/>
          </p:cNvSpPr>
          <p:nvPr/>
        </p:nvSpPr>
        <p:spPr bwMode="auto">
          <a:xfrm>
            <a:off x="822960" y="1600200"/>
            <a:ext cx="1090422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sz="2800" dirty="0">
                <a:cs typeface="Times New Roman" pitchFamily="18" charset="0"/>
              </a:rPr>
              <a:t>   </a:t>
            </a:r>
            <a:endParaRPr lang="en-US" sz="2800" dirty="0">
              <a:solidFill>
                <a:srgbClr val="006666"/>
              </a:solidFill>
              <a:cs typeface="Times New Roman" pitchFamily="18" charset="0"/>
            </a:endParaRPr>
          </a:p>
          <a:p>
            <a:pPr marL="1143000" lvl="2" indent="-228600" algn="l">
              <a:spcBef>
                <a:spcPct val="20000"/>
              </a:spcBef>
              <a:buClr>
                <a:schemeClr val="accent2"/>
              </a:buClr>
              <a:buSzPct val="125000"/>
            </a:pPr>
            <a:r>
              <a:rPr lang="en-US" sz="2800" i="1" dirty="0">
                <a:cs typeface="Times New Roman" pitchFamily="18" charset="0"/>
              </a:rPr>
              <a:t>“An Abstraction denotes the essential characteristics of an object that distinguishes it from all other kinds of objects and thus provides crisply defined conceptual boundaries, relative to the perspective of the viewer.” </a:t>
            </a:r>
          </a:p>
          <a:p>
            <a:pPr marL="1143000" lvl="2" indent="-228600" algn="l">
              <a:spcBef>
                <a:spcPct val="20000"/>
              </a:spcBef>
              <a:buClr>
                <a:schemeClr val="accent2"/>
              </a:buClr>
              <a:buSzPct val="125000"/>
              <a:buFontTx/>
              <a:buChar char="•"/>
            </a:pPr>
            <a:endParaRPr lang="en-US" i="1" dirty="0">
              <a:cs typeface="Times New Roman" pitchFamily="18" charset="0"/>
            </a:endParaRPr>
          </a:p>
          <a:p>
            <a:pPr marL="1143000" lvl="2" indent="-228600" algn="l">
              <a:spcBef>
                <a:spcPct val="20000"/>
              </a:spcBef>
              <a:buClr>
                <a:schemeClr val="accent2"/>
              </a:buClr>
              <a:buSzPct val="125000"/>
              <a:buFontTx/>
              <a:buChar char="•"/>
            </a:pPr>
            <a:endParaRPr lang="en-US" dirty="0">
              <a:cs typeface="Times New Roman" pitchFamily="18" charset="0"/>
            </a:endParaRPr>
          </a:p>
          <a:p>
            <a:pPr marL="1143000" lvl="2" indent="-228600" algn="l">
              <a:spcBef>
                <a:spcPct val="20000"/>
              </a:spcBef>
              <a:buSzPct val="140000"/>
            </a:pPr>
            <a:endParaRPr lang="en-US" dirty="0">
              <a:cs typeface="Times New Roman" pitchFamily="18" charset="0"/>
            </a:endParaRPr>
          </a:p>
          <a:p>
            <a:pPr marL="1600200" lvl="3" indent="-228600" algn="l">
              <a:spcBef>
                <a:spcPct val="20000"/>
              </a:spcBef>
              <a:buSzPct val="140000"/>
            </a:pPr>
            <a:endParaRPr lang="en-US" dirty="0">
              <a:solidFill>
                <a:srgbClr val="006666"/>
              </a:solidFill>
              <a:cs typeface="Times New Roman" pitchFamily="18" charset="0"/>
            </a:endParaRPr>
          </a:p>
        </p:txBody>
      </p:sp>
      <p:sp>
        <p:nvSpPr>
          <p:cNvPr id="25604" name="Rectangle 3"/>
          <p:cNvSpPr>
            <a:spLocks noGrp="1" noChangeArrowheads="1"/>
          </p:cNvSpPr>
          <p:nvPr>
            <p:ph type="title"/>
          </p:nvPr>
        </p:nvSpPr>
        <p:spPr>
          <a:noFill/>
        </p:spPr>
        <p:txBody>
          <a:bodyPr/>
          <a:lstStyle/>
          <a:p>
            <a:pPr eaLnBrk="1" hangingPunct="1"/>
            <a:r>
              <a:rPr lang="en-US" smtClean="0"/>
              <a:t>Abstraction</a:t>
            </a:r>
          </a:p>
        </p:txBody>
      </p:sp>
      <p:sp>
        <p:nvSpPr>
          <p:cNvPr id="25605" name="Oval 4"/>
          <p:cNvSpPr>
            <a:spLocks noChangeArrowheads="1"/>
          </p:cNvSpPr>
          <p:nvPr/>
        </p:nvSpPr>
        <p:spPr bwMode="auto">
          <a:xfrm>
            <a:off x="308610" y="4562475"/>
            <a:ext cx="11624310" cy="1524000"/>
          </a:xfrm>
          <a:prstGeom prst="ellipse">
            <a:avLst/>
          </a:prstGeom>
          <a:noFill/>
          <a:ln w="63500">
            <a:solidFill>
              <a:srgbClr val="FF0000"/>
            </a:solidFill>
            <a:round/>
            <a:headEnd/>
            <a:tailEnd/>
          </a:ln>
          <a:effectLst/>
          <a:scene3d>
            <a:camera prst="legacyPerspectiveBottom"/>
            <a:lightRig rig="legacyFlat3" dir="t"/>
          </a:scene3d>
          <a:sp3d extrusionH="430200" prstMaterial="legacyMatte">
            <a:bevelT w="13500" h="13500" prst="angle"/>
            <a:bevelB w="13500" h="13500" prst="angle"/>
            <a:extrusionClr>
              <a:schemeClr val="accent3"/>
            </a:extrusionClr>
          </a:sp3d>
          <a:extLst/>
        </p:spPr>
        <p:txBody>
          <a:bodyPr anchor="ctr">
            <a:flatTx/>
          </a:bodyPr>
          <a:lstStyle/>
          <a:p>
            <a:pPr lvl="1" algn="l">
              <a:spcBef>
                <a:spcPct val="20000"/>
              </a:spcBef>
              <a:buClr>
                <a:schemeClr val="accent2"/>
              </a:buClr>
              <a:buSzPct val="125000"/>
            </a:pPr>
            <a:r>
              <a:rPr lang="en-US" dirty="0"/>
              <a:t/>
            </a:r>
            <a:br>
              <a:rPr lang="en-US" dirty="0"/>
            </a:br>
            <a:endParaRPr lang="en-US" dirty="0"/>
          </a:p>
          <a:p>
            <a:pPr lvl="1" algn="l">
              <a:spcBef>
                <a:spcPct val="20000"/>
              </a:spcBef>
              <a:buClr>
                <a:schemeClr val="accent2"/>
              </a:buClr>
              <a:buSzPct val="125000"/>
            </a:pPr>
            <a:r>
              <a:rPr lang="en-US" sz="2000" b="1" dirty="0"/>
              <a:t>Encapsulation</a:t>
            </a:r>
            <a:r>
              <a:rPr lang="en-US" sz="2000" dirty="0"/>
              <a:t> hides the irrelevant details of an object and </a:t>
            </a:r>
            <a:r>
              <a:rPr lang="en-US" sz="2000" b="1" dirty="0"/>
              <a:t>Abstraction</a:t>
            </a:r>
            <a:r>
              <a:rPr lang="en-US" sz="2000" dirty="0"/>
              <a:t> makes only the relevant details of an object visible. </a:t>
            </a:r>
          </a:p>
          <a:p>
            <a:pPr algn="l"/>
            <a:endParaRPr lang="en-US" dirty="0"/>
          </a:p>
        </p:txBody>
      </p:sp>
    </p:spTree>
    <p:extLst>
      <p:ext uri="{BB962C8B-B14F-4D97-AF65-F5344CB8AC3E}">
        <p14:creationId xmlns:p14="http://schemas.microsoft.com/office/powerpoint/2010/main" val="22962108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822960" y="1219200"/>
            <a:ext cx="1090422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dirty="0">
                <a:cs typeface="Times New Roman" pitchFamily="18" charset="0"/>
              </a:rPr>
              <a:t>   </a:t>
            </a:r>
            <a:endParaRPr lang="en-US" sz="2400" b="1" dirty="0">
              <a:cs typeface="Times New Roman" pitchFamily="18" charset="0"/>
            </a:endParaRPr>
          </a:p>
          <a:p>
            <a:pPr marL="742950" lvl="1" indent="-285750" algn="l">
              <a:spcBef>
                <a:spcPct val="20000"/>
              </a:spcBef>
              <a:buClr>
                <a:schemeClr val="tx1"/>
              </a:buClr>
              <a:buSzPct val="125000"/>
              <a:buFont typeface="Arial" panose="020B0604020202020204" pitchFamily="34" charset="0"/>
              <a:buChar char="•"/>
            </a:pPr>
            <a:r>
              <a:rPr lang="en-US" sz="2400" b="1" i="1" dirty="0"/>
              <a:t>Inheritance</a:t>
            </a:r>
            <a:r>
              <a:rPr lang="en-US" sz="2400" dirty="0"/>
              <a:t> is the capability of a class to use the properties and methods of another class while adding its own functionality. </a:t>
            </a:r>
            <a:endParaRPr lang="en-US" sz="2400" dirty="0">
              <a:cs typeface="Times New Roman" pitchFamily="18" charset="0"/>
            </a:endParaRPr>
          </a:p>
          <a:p>
            <a:pPr marL="742950" lvl="1" indent="-285750" algn="l">
              <a:spcBef>
                <a:spcPct val="20000"/>
              </a:spcBef>
              <a:buClr>
                <a:schemeClr val="tx1"/>
              </a:buClr>
              <a:buSzPct val="125000"/>
              <a:buFont typeface="Arial" panose="020B0604020202020204" pitchFamily="34" charset="0"/>
              <a:buChar char="•"/>
            </a:pPr>
            <a:endParaRPr lang="en-US" sz="2400" dirty="0">
              <a:cs typeface="Times New Roman" pitchFamily="18" charset="0"/>
            </a:endParaRPr>
          </a:p>
          <a:p>
            <a:pPr marL="742950" lvl="1" indent="-285750" algn="l">
              <a:spcBef>
                <a:spcPct val="20000"/>
              </a:spcBef>
              <a:buClr>
                <a:schemeClr val="tx1"/>
              </a:buClr>
              <a:buSzPct val="125000"/>
              <a:buFont typeface="Arial" panose="020B0604020202020204" pitchFamily="34" charset="0"/>
              <a:buChar char="•"/>
            </a:pPr>
            <a:r>
              <a:rPr lang="en-US" sz="2400" dirty="0">
                <a:cs typeface="Times New Roman" pitchFamily="18" charset="0"/>
              </a:rPr>
              <a:t>Enables you to add new features and functionality to an existing class without modifying the existing class.</a:t>
            </a:r>
          </a:p>
          <a:p>
            <a:pPr marL="1143000" lvl="2" indent="-228600" algn="l">
              <a:spcBef>
                <a:spcPct val="20000"/>
              </a:spcBef>
              <a:buSzPct val="140000"/>
            </a:pPr>
            <a:endParaRPr lang="en-US" dirty="0">
              <a:cs typeface="Times New Roman" pitchFamily="18" charset="0"/>
            </a:endParaRPr>
          </a:p>
          <a:p>
            <a:pPr marL="742950" lvl="1" indent="-285750" algn="l">
              <a:spcBef>
                <a:spcPct val="20000"/>
              </a:spcBef>
              <a:buSzPct val="140000"/>
            </a:pPr>
            <a:r>
              <a:rPr lang="en-US" dirty="0">
                <a:solidFill>
                  <a:srgbClr val="006666"/>
                </a:solidFill>
                <a:cs typeface="Times New Roman" pitchFamily="18" charset="0"/>
              </a:rPr>
              <a:t> </a:t>
            </a:r>
          </a:p>
          <a:p>
            <a:pPr lvl="1">
              <a:spcBef>
                <a:spcPct val="20000"/>
              </a:spcBef>
              <a:buClr>
                <a:schemeClr val="tx1"/>
              </a:buClr>
              <a:buSzPct val="125000"/>
            </a:pPr>
            <a:r>
              <a:rPr lang="en-US" sz="2400" dirty="0">
                <a:cs typeface="Times New Roman" pitchFamily="18" charset="0"/>
              </a:rPr>
              <a:t>Superclass and Subclass </a:t>
            </a:r>
          </a:p>
          <a:p>
            <a:pPr marL="800100" lvl="1" indent="-342900">
              <a:spcBef>
                <a:spcPct val="20000"/>
              </a:spcBef>
              <a:buClr>
                <a:schemeClr val="tx1"/>
              </a:buClr>
              <a:buSzPct val="140000"/>
              <a:buFont typeface="Arial" panose="020B0604020202020204" pitchFamily="34" charset="0"/>
              <a:buChar char="•"/>
            </a:pPr>
            <a:endParaRPr lang="en-US" sz="2000" dirty="0">
              <a:cs typeface="Times New Roman" pitchFamily="18" charset="0"/>
            </a:endParaRPr>
          </a:p>
          <a:p>
            <a:pPr marL="1257300" lvl="2" indent="-342900">
              <a:spcBef>
                <a:spcPct val="20000"/>
              </a:spcBef>
              <a:buClr>
                <a:schemeClr val="tx1"/>
              </a:buClr>
              <a:buSzPct val="125000"/>
              <a:buFont typeface="Arial" panose="020B0604020202020204" pitchFamily="34" charset="0"/>
              <a:buChar char="•"/>
            </a:pPr>
            <a:r>
              <a:rPr lang="en-US" sz="2000" dirty="0">
                <a:cs typeface="Times New Roman" pitchFamily="18" charset="0"/>
              </a:rPr>
              <a:t>A </a:t>
            </a:r>
            <a:r>
              <a:rPr lang="en-US" sz="2000" i="1" dirty="0">
                <a:cs typeface="Times New Roman" pitchFamily="18" charset="0"/>
              </a:rPr>
              <a:t>superclass</a:t>
            </a:r>
            <a:r>
              <a:rPr lang="en-US" sz="2000" dirty="0">
                <a:cs typeface="Times New Roman" pitchFamily="18" charset="0"/>
              </a:rPr>
              <a:t> or </a:t>
            </a:r>
            <a:r>
              <a:rPr lang="en-US" sz="2000" i="1" dirty="0">
                <a:cs typeface="Times New Roman" pitchFamily="18" charset="0"/>
              </a:rPr>
              <a:t>parent</a:t>
            </a:r>
            <a:r>
              <a:rPr lang="en-US" sz="2000" dirty="0">
                <a:cs typeface="Times New Roman" pitchFamily="18" charset="0"/>
              </a:rPr>
              <a:t> class is the one from which another class inherits attributes and behavior.</a:t>
            </a:r>
          </a:p>
          <a:p>
            <a:pPr marL="1257300" lvl="2" indent="-342900">
              <a:spcBef>
                <a:spcPct val="20000"/>
              </a:spcBef>
              <a:buClr>
                <a:schemeClr val="tx1"/>
              </a:buClr>
              <a:buSzPct val="125000"/>
              <a:buFont typeface="Arial" panose="020B0604020202020204" pitchFamily="34" charset="0"/>
              <a:buChar char="•"/>
            </a:pPr>
            <a:endParaRPr lang="en-US" sz="2000" dirty="0">
              <a:cs typeface="Times New Roman" pitchFamily="18" charset="0"/>
            </a:endParaRPr>
          </a:p>
          <a:p>
            <a:pPr marL="1257300" lvl="2" indent="-342900">
              <a:spcBef>
                <a:spcPct val="20000"/>
              </a:spcBef>
              <a:buClr>
                <a:schemeClr val="tx1"/>
              </a:buClr>
              <a:buSzPct val="125000"/>
              <a:buFont typeface="Arial" panose="020B0604020202020204" pitchFamily="34" charset="0"/>
              <a:buChar char="•"/>
            </a:pPr>
            <a:r>
              <a:rPr lang="en-US" sz="2000" dirty="0">
                <a:cs typeface="Times New Roman" pitchFamily="18" charset="0"/>
              </a:rPr>
              <a:t>A </a:t>
            </a:r>
            <a:r>
              <a:rPr lang="en-US" sz="2000" i="1" dirty="0">
                <a:cs typeface="Times New Roman" pitchFamily="18" charset="0"/>
              </a:rPr>
              <a:t>subclass</a:t>
            </a:r>
            <a:r>
              <a:rPr lang="en-US" sz="2000" dirty="0">
                <a:cs typeface="Times New Roman" pitchFamily="18" charset="0"/>
              </a:rPr>
              <a:t> or </a:t>
            </a:r>
            <a:r>
              <a:rPr lang="en-US" sz="2000" i="1" dirty="0">
                <a:cs typeface="Times New Roman" pitchFamily="18" charset="0"/>
              </a:rPr>
              <a:t>child</a:t>
            </a:r>
            <a:r>
              <a:rPr lang="en-US" sz="2000" dirty="0">
                <a:cs typeface="Times New Roman" pitchFamily="18" charset="0"/>
              </a:rPr>
              <a:t> class is a class that inherits attributes and behavior from a superclass.</a:t>
            </a:r>
          </a:p>
          <a:p>
            <a:pPr marL="1257300" lvl="2" indent="-342900" algn="l">
              <a:spcBef>
                <a:spcPct val="20000"/>
              </a:spcBef>
              <a:buClr>
                <a:schemeClr val="tx1"/>
              </a:buClr>
              <a:buSzPct val="140000"/>
              <a:buFont typeface="Arial" panose="020B0604020202020204" pitchFamily="34" charset="0"/>
              <a:buChar char="•"/>
            </a:pPr>
            <a:endParaRPr lang="en-US" sz="2000" dirty="0">
              <a:solidFill>
                <a:srgbClr val="006666"/>
              </a:solidFill>
              <a:cs typeface="Times New Roman" pitchFamily="18" charset="0"/>
            </a:endParaRPr>
          </a:p>
          <a:p>
            <a:pPr marL="1600200" lvl="3" indent="-228600" algn="l">
              <a:spcBef>
                <a:spcPct val="20000"/>
              </a:spcBef>
              <a:buSzPct val="140000"/>
            </a:pPr>
            <a:endParaRPr lang="en-US" dirty="0">
              <a:solidFill>
                <a:srgbClr val="006666"/>
              </a:solidFill>
              <a:cs typeface="Times New Roman" pitchFamily="18" charset="0"/>
            </a:endParaRPr>
          </a:p>
        </p:txBody>
      </p:sp>
      <p:sp>
        <p:nvSpPr>
          <p:cNvPr id="26628" name="Rectangle 3"/>
          <p:cNvSpPr>
            <a:spLocks noGrp="1" noChangeArrowheads="1"/>
          </p:cNvSpPr>
          <p:nvPr>
            <p:ph type="title"/>
          </p:nvPr>
        </p:nvSpPr>
        <p:spPr>
          <a:noFill/>
        </p:spPr>
        <p:txBody>
          <a:bodyPr/>
          <a:lstStyle/>
          <a:p>
            <a:pPr eaLnBrk="1" hangingPunct="1"/>
            <a:r>
              <a:rPr lang="en-US" dirty="0" smtClean="0"/>
              <a:t>Inheritance</a:t>
            </a:r>
          </a:p>
        </p:txBody>
      </p:sp>
    </p:spTree>
    <p:extLst>
      <p:ext uri="{BB962C8B-B14F-4D97-AF65-F5344CB8AC3E}">
        <p14:creationId xmlns:p14="http://schemas.microsoft.com/office/powerpoint/2010/main" val="9441281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3902" y="6472240"/>
            <a:ext cx="782241" cy="274637"/>
          </a:xfrm>
          <a:prstGeom prst="rect">
            <a:avLst/>
          </a:prstGeom>
        </p:spPr>
        <p:txBody>
          <a:bodyPr/>
          <a:lstStyle/>
          <a:p>
            <a:pPr>
              <a:defRPr/>
            </a:pPr>
            <a:fld id="{D36349F6-5684-48AE-89BF-E3396FED28E0}" type="slidenum">
              <a:rPr lang="en-GB"/>
              <a:pPr>
                <a:defRPr/>
              </a:pPr>
              <a:t>35</a:t>
            </a:fld>
            <a:endParaRPr lang="en-GB"/>
          </a:p>
        </p:txBody>
      </p:sp>
      <p:sp>
        <p:nvSpPr>
          <p:cNvPr id="13315" name="Rectangle 2"/>
          <p:cNvSpPr>
            <a:spLocks noGrp="1" noChangeArrowheads="1"/>
          </p:cNvSpPr>
          <p:nvPr>
            <p:ph type="title"/>
          </p:nvPr>
        </p:nvSpPr>
        <p:spPr/>
        <p:txBody>
          <a:bodyPr/>
          <a:lstStyle/>
          <a:p>
            <a:pPr eaLnBrk="1" hangingPunct="1"/>
            <a:r>
              <a:rPr lang="en-US" dirty="0" smtClean="0"/>
              <a:t>Class Relationship</a:t>
            </a:r>
          </a:p>
        </p:txBody>
      </p:sp>
      <p:sp>
        <p:nvSpPr>
          <p:cNvPr id="13316"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pPr>
            <a:r>
              <a:rPr lang="en-US" sz="2400" dirty="0" smtClean="0">
                <a:latin typeface="+mn-lt"/>
              </a:rPr>
              <a:t>Dependency</a:t>
            </a:r>
          </a:p>
          <a:p>
            <a:pPr marL="457200" indent="-457200" eaLnBrk="1" hangingPunct="1">
              <a:buFont typeface="Arial" panose="020B0604020202020204" pitchFamily="34" charset="0"/>
              <a:buChar char="•"/>
            </a:pPr>
            <a:r>
              <a:rPr lang="en-US" sz="2400" dirty="0" smtClean="0">
                <a:latin typeface="+mn-lt"/>
              </a:rPr>
              <a:t>Association</a:t>
            </a:r>
          </a:p>
          <a:p>
            <a:pPr marL="457200" indent="-457200" eaLnBrk="1" hangingPunct="1">
              <a:buFont typeface="Arial" panose="020B0604020202020204" pitchFamily="34" charset="0"/>
              <a:buChar char="•"/>
            </a:pPr>
            <a:r>
              <a:rPr lang="en-US" sz="2400" dirty="0" smtClean="0">
                <a:latin typeface="+mn-lt"/>
              </a:rPr>
              <a:t>Aggregation</a:t>
            </a:r>
          </a:p>
          <a:p>
            <a:pPr marL="457200" indent="-457200" eaLnBrk="1" hangingPunct="1">
              <a:buFont typeface="Arial" panose="020B0604020202020204" pitchFamily="34" charset="0"/>
              <a:buChar char="•"/>
            </a:pPr>
            <a:r>
              <a:rPr lang="en-US" sz="2400" dirty="0" smtClean="0">
                <a:latin typeface="+mn-lt"/>
              </a:rPr>
              <a:t>Composition</a:t>
            </a:r>
          </a:p>
          <a:p>
            <a:pPr marL="457200" indent="-457200" eaLnBrk="1" hangingPunct="1">
              <a:buFont typeface="Arial" panose="020B0604020202020204" pitchFamily="34" charset="0"/>
              <a:buChar char="•"/>
            </a:pPr>
            <a:r>
              <a:rPr lang="en-US" sz="2400" dirty="0" smtClean="0">
                <a:latin typeface="+mn-lt"/>
              </a:rPr>
              <a:t>Generalization / Inheritance</a:t>
            </a:r>
          </a:p>
        </p:txBody>
      </p:sp>
    </p:spTree>
    <p:extLst>
      <p:ext uri="{BB962C8B-B14F-4D97-AF65-F5344CB8AC3E}">
        <p14:creationId xmlns:p14="http://schemas.microsoft.com/office/powerpoint/2010/main" val="3910413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11213902" y="6472240"/>
            <a:ext cx="782241" cy="274637"/>
          </a:xfrm>
          <a:prstGeom prst="rect">
            <a:avLst/>
          </a:prstGeom>
        </p:spPr>
        <p:txBody>
          <a:bodyPr/>
          <a:lstStyle/>
          <a:p>
            <a:pPr>
              <a:defRPr/>
            </a:pPr>
            <a:fld id="{CA204491-5EDD-4398-9EB2-A9EAF132E67F}" type="slidenum">
              <a:rPr lang="en-GB"/>
              <a:pPr>
                <a:defRPr/>
              </a:pPr>
              <a:t>36</a:t>
            </a:fld>
            <a:endParaRPr lang="en-GB"/>
          </a:p>
        </p:txBody>
      </p:sp>
      <p:sp>
        <p:nvSpPr>
          <p:cNvPr id="14339" name="Rectangle 2"/>
          <p:cNvSpPr>
            <a:spLocks noGrp="1" noChangeArrowheads="1"/>
          </p:cNvSpPr>
          <p:nvPr>
            <p:ph type="title"/>
          </p:nvPr>
        </p:nvSpPr>
        <p:spPr/>
        <p:txBody>
          <a:bodyPr/>
          <a:lstStyle/>
          <a:p>
            <a:pPr eaLnBrk="1" hangingPunct="1"/>
            <a:r>
              <a:rPr lang="en-US" dirty="0" smtClean="0"/>
              <a:t>Dependency</a:t>
            </a:r>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989" y="2209800"/>
            <a:ext cx="10629900" cy="155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Rectangle 5"/>
          <p:cNvSpPr>
            <a:spLocks noChangeArrowheads="1"/>
          </p:cNvSpPr>
          <p:nvPr/>
        </p:nvSpPr>
        <p:spPr bwMode="auto">
          <a:xfrm>
            <a:off x="393989" y="3897869"/>
            <a:ext cx="106299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2400" b="1" dirty="0"/>
              <a:t>Dependency</a:t>
            </a:r>
            <a:r>
              <a:rPr lang="en-US" sz="2400" dirty="0"/>
              <a:t> - Weaker form of relationship which indicates that one class depends on another because it uses it at some point of time. </a:t>
            </a:r>
          </a:p>
          <a:p>
            <a:r>
              <a:rPr lang="en-US" sz="2400" dirty="0"/>
              <a:t>Dependency exists if a class is a parameter variable or local variable of a method of another class.</a:t>
            </a:r>
          </a:p>
        </p:txBody>
      </p:sp>
    </p:spTree>
    <p:extLst>
      <p:ext uri="{BB962C8B-B14F-4D97-AF65-F5344CB8AC3E}">
        <p14:creationId xmlns:p14="http://schemas.microsoft.com/office/powerpoint/2010/main" val="21642634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4294967295"/>
          </p:nvPr>
        </p:nvSpPr>
        <p:spPr>
          <a:xfrm>
            <a:off x="11213902" y="6472240"/>
            <a:ext cx="782241" cy="274637"/>
          </a:xfrm>
          <a:prstGeom prst="rect">
            <a:avLst/>
          </a:prstGeom>
        </p:spPr>
        <p:txBody>
          <a:bodyPr/>
          <a:lstStyle/>
          <a:p>
            <a:pPr>
              <a:defRPr/>
            </a:pPr>
            <a:fld id="{BED5C597-84F8-4CC4-8BC5-1F89EBA032E9}" type="slidenum">
              <a:rPr lang="en-GB"/>
              <a:pPr>
                <a:defRPr/>
              </a:pPr>
              <a:t>37</a:t>
            </a:fld>
            <a:endParaRPr lang="en-GB"/>
          </a:p>
        </p:txBody>
      </p:sp>
      <p:sp>
        <p:nvSpPr>
          <p:cNvPr id="15363" name="Rectangle 2"/>
          <p:cNvSpPr>
            <a:spLocks noGrp="1" noChangeArrowheads="1"/>
          </p:cNvSpPr>
          <p:nvPr>
            <p:ph type="title"/>
          </p:nvPr>
        </p:nvSpPr>
        <p:spPr>
          <a:xfrm>
            <a:off x="271464" y="13855"/>
            <a:ext cx="11799190" cy="894996"/>
          </a:xfrm>
        </p:spPr>
        <p:txBody>
          <a:bodyPr/>
          <a:lstStyle/>
          <a:p>
            <a:pPr eaLnBrk="1" hangingPunct="1"/>
            <a:r>
              <a:rPr lang="en-US" dirty="0" smtClean="0"/>
              <a:t>Association, Aggregation and Composition</a:t>
            </a:r>
          </a:p>
        </p:txBody>
      </p:sp>
      <p:sp>
        <p:nvSpPr>
          <p:cNvPr id="15364" name="Rectangle 5"/>
          <p:cNvSpPr>
            <a:spLocks noChangeArrowheads="1"/>
          </p:cNvSpPr>
          <p:nvPr/>
        </p:nvSpPr>
        <p:spPr bwMode="auto">
          <a:xfrm>
            <a:off x="6870502" y="2681290"/>
            <a:ext cx="51435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dirty="0">
                <a:latin typeface="Segoe UI" pitchFamily="34" charset="0"/>
              </a:rPr>
              <a:t>Aggregation </a:t>
            </a:r>
            <a:r>
              <a:rPr lang="en-US" sz="2000" dirty="0">
                <a:latin typeface="Segoe UI" pitchFamily="34" charset="0"/>
              </a:rPr>
              <a:t>-</a:t>
            </a:r>
            <a:r>
              <a:rPr lang="en-US" sz="2000" b="1" dirty="0">
                <a:latin typeface="Segoe UI" pitchFamily="34" charset="0"/>
              </a:rPr>
              <a:t> </a:t>
            </a:r>
            <a:r>
              <a:rPr lang="en-US" sz="2000" dirty="0">
                <a:latin typeface="Segoe UI" pitchFamily="34" charset="0"/>
              </a:rPr>
              <a:t>Whole part relationship. Part can exist without Whole.</a:t>
            </a:r>
          </a:p>
          <a:p>
            <a:r>
              <a:rPr lang="en-US" sz="2000" dirty="0">
                <a:latin typeface="Segoe UI" pitchFamily="34" charset="0"/>
              </a:rPr>
              <a:t>(Engine can exist even if Car is destroyed, the same Engine could be used in a different Car)</a:t>
            </a:r>
          </a:p>
        </p:txBody>
      </p:sp>
      <p:pic>
        <p:nvPicPr>
          <p:cNvPr id="1536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91" y="2630488"/>
            <a:ext cx="6529387"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4" y="4691063"/>
            <a:ext cx="6529387"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7" name="Rectangle 9"/>
          <p:cNvSpPr>
            <a:spLocks noChangeArrowheads="1"/>
          </p:cNvSpPr>
          <p:nvPr/>
        </p:nvSpPr>
        <p:spPr bwMode="auto">
          <a:xfrm>
            <a:off x="6858000" y="4768851"/>
            <a:ext cx="51435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dirty="0">
                <a:latin typeface="Segoe UI" pitchFamily="34" charset="0"/>
              </a:rPr>
              <a:t>Composition </a:t>
            </a:r>
            <a:r>
              <a:rPr lang="en-US" sz="2000" dirty="0">
                <a:latin typeface="Segoe UI" pitchFamily="34" charset="0"/>
              </a:rPr>
              <a:t>– Stronger form of whole part relationship. Part can not exist without Whole.</a:t>
            </a:r>
          </a:p>
          <a:p>
            <a:r>
              <a:rPr lang="en-US" sz="2000" dirty="0">
                <a:latin typeface="Segoe UI" pitchFamily="34" charset="0"/>
              </a:rPr>
              <a:t>(</a:t>
            </a:r>
            <a:r>
              <a:rPr lang="en-US" sz="2000" dirty="0" err="1">
                <a:latin typeface="Segoe UI" pitchFamily="34" charset="0"/>
              </a:rPr>
              <a:t>OrderDetail</a:t>
            </a:r>
            <a:r>
              <a:rPr lang="en-US" sz="2000" dirty="0">
                <a:latin typeface="Segoe UI" pitchFamily="34" charset="0"/>
              </a:rPr>
              <a:t> can not exist if Order is deleted. If Order is deleted, </a:t>
            </a:r>
            <a:r>
              <a:rPr lang="en-US" sz="2000" dirty="0" err="1">
                <a:latin typeface="Segoe UI" pitchFamily="34" charset="0"/>
              </a:rPr>
              <a:t>OrderDetail</a:t>
            </a:r>
            <a:r>
              <a:rPr lang="en-US" sz="2000" dirty="0">
                <a:latin typeface="Segoe UI" pitchFamily="34" charset="0"/>
              </a:rPr>
              <a:t> also gets deleted)</a:t>
            </a:r>
          </a:p>
        </p:txBody>
      </p:sp>
      <p:sp>
        <p:nvSpPr>
          <p:cNvPr id="15368" name="Rectangle 10"/>
          <p:cNvSpPr>
            <a:spLocks noChangeArrowheads="1"/>
          </p:cNvSpPr>
          <p:nvPr/>
        </p:nvSpPr>
        <p:spPr bwMode="auto">
          <a:xfrm>
            <a:off x="6958012" y="889001"/>
            <a:ext cx="51435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dirty="0">
                <a:latin typeface="Segoe UI" pitchFamily="34" charset="0"/>
              </a:rPr>
              <a:t>Association </a:t>
            </a:r>
            <a:r>
              <a:rPr lang="en-US" sz="2000" dirty="0">
                <a:latin typeface="Segoe UI" pitchFamily="34" charset="0"/>
              </a:rPr>
              <a:t>– Loose form of relationship</a:t>
            </a:r>
          </a:p>
          <a:p>
            <a:r>
              <a:rPr lang="en-US" sz="2000" dirty="0">
                <a:latin typeface="Segoe UI" pitchFamily="34" charset="0"/>
              </a:rPr>
              <a:t>(Student can enroll in multiple Course, and A Course can have multiple Student)</a:t>
            </a:r>
          </a:p>
        </p:txBody>
      </p:sp>
      <p:pic>
        <p:nvPicPr>
          <p:cNvPr id="1536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6" y="914400"/>
            <a:ext cx="6529387"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70" name="Picture 14" descr="associ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6281" y="2212440"/>
            <a:ext cx="1864519"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16" descr="aggreg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6280" y="4191000"/>
            <a:ext cx="18859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18" descr="composi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6281" y="5983435"/>
            <a:ext cx="1907381"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2264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3902" y="6472240"/>
            <a:ext cx="782241" cy="274637"/>
          </a:xfrm>
          <a:prstGeom prst="rect">
            <a:avLst/>
          </a:prstGeom>
        </p:spPr>
        <p:txBody>
          <a:bodyPr/>
          <a:lstStyle/>
          <a:p>
            <a:pPr>
              <a:defRPr/>
            </a:pPr>
            <a:fld id="{DE9CC639-0F28-4F83-AC3D-87DFDDF8E040}" type="slidenum">
              <a:rPr lang="en-GB"/>
              <a:pPr>
                <a:defRPr/>
              </a:pPr>
              <a:t>38</a:t>
            </a:fld>
            <a:endParaRPr lang="en-GB"/>
          </a:p>
        </p:txBody>
      </p:sp>
      <p:sp>
        <p:nvSpPr>
          <p:cNvPr id="16387" name="Rectangle 2"/>
          <p:cNvSpPr>
            <a:spLocks noGrp="1" noChangeArrowheads="1"/>
          </p:cNvSpPr>
          <p:nvPr>
            <p:ph type="title"/>
          </p:nvPr>
        </p:nvSpPr>
        <p:spPr/>
        <p:txBody>
          <a:bodyPr/>
          <a:lstStyle/>
          <a:p>
            <a:pPr eaLnBrk="1" hangingPunct="1"/>
            <a:r>
              <a:rPr lang="en-US" dirty="0" smtClean="0"/>
              <a:t>Generalization / Inheritance</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752600"/>
            <a:ext cx="7715250" cy="4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5992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ChangeArrowheads="1"/>
          </p:cNvSpPr>
          <p:nvPr/>
        </p:nvSpPr>
        <p:spPr bwMode="auto">
          <a:xfrm>
            <a:off x="609600" y="990600"/>
            <a:ext cx="1090422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endParaRPr lang="en-US" altLang="en-US" sz="2800" dirty="0">
              <a:solidFill>
                <a:srgbClr val="006666"/>
              </a:solidFill>
              <a:latin typeface="+mn-lt"/>
              <a:cs typeface="Times New Roman" pitchFamily="18" charset="0"/>
            </a:endParaRPr>
          </a:p>
          <a:p>
            <a:pPr>
              <a:spcBef>
                <a:spcPct val="20000"/>
              </a:spcBef>
              <a:buClr>
                <a:schemeClr val="tx1"/>
              </a:buClr>
              <a:buSzPct val="125000"/>
              <a:buFontTx/>
              <a:buChar char="•"/>
            </a:pPr>
            <a:r>
              <a:rPr lang="en-US" altLang="en-US" sz="2800" dirty="0">
                <a:latin typeface="+mn-lt"/>
                <a:cs typeface="Times New Roman" pitchFamily="18" charset="0"/>
              </a:rPr>
              <a:t> </a:t>
            </a:r>
            <a:r>
              <a:rPr lang="en-US" altLang="en-US" dirty="0">
                <a:latin typeface="+mn-lt"/>
                <a:cs typeface="Times New Roman" pitchFamily="18" charset="0"/>
              </a:rPr>
              <a:t>Derived from two Latin words - Poly, which means many, and	                </a:t>
            </a:r>
          </a:p>
          <a:p>
            <a:pPr>
              <a:spcBef>
                <a:spcPct val="20000"/>
              </a:spcBef>
              <a:buClr>
                <a:schemeClr val="tx1"/>
              </a:buClr>
              <a:buSzPct val="125000"/>
            </a:pPr>
            <a:r>
              <a:rPr lang="en-US" altLang="en-US" dirty="0">
                <a:latin typeface="+mn-lt"/>
                <a:cs typeface="Times New Roman" pitchFamily="18" charset="0"/>
              </a:rPr>
              <a:t>  morph, which means forms.</a:t>
            </a:r>
          </a:p>
          <a:p>
            <a:pPr>
              <a:spcBef>
                <a:spcPct val="20000"/>
              </a:spcBef>
              <a:buClr>
                <a:schemeClr val="tx1"/>
              </a:buClr>
              <a:buSzPct val="125000"/>
              <a:buFontTx/>
              <a:buChar char="•"/>
            </a:pPr>
            <a:endParaRPr lang="en-US" altLang="en-US" dirty="0">
              <a:latin typeface="+mn-lt"/>
              <a:cs typeface="Times New Roman" pitchFamily="18" charset="0"/>
            </a:endParaRPr>
          </a:p>
          <a:p>
            <a:pPr>
              <a:spcBef>
                <a:spcPct val="20000"/>
              </a:spcBef>
              <a:buClr>
                <a:schemeClr val="tx1"/>
              </a:buClr>
              <a:buSzPct val="125000"/>
              <a:buFontTx/>
              <a:buChar char="•"/>
            </a:pPr>
            <a:r>
              <a:rPr lang="en-US" altLang="en-US" dirty="0">
                <a:latin typeface="+mn-lt"/>
              </a:rPr>
              <a:t> It is the capability of an action or </a:t>
            </a:r>
            <a:r>
              <a:rPr lang="en-US" altLang="en-US" b="1" i="1" dirty="0">
                <a:latin typeface="+mn-lt"/>
              </a:rPr>
              <a:t>method</a:t>
            </a:r>
            <a:r>
              <a:rPr lang="en-US" altLang="en-US" dirty="0">
                <a:latin typeface="+mn-lt"/>
              </a:rPr>
              <a:t> to do different things</a:t>
            </a:r>
          </a:p>
          <a:p>
            <a:pPr>
              <a:spcBef>
                <a:spcPct val="20000"/>
              </a:spcBef>
              <a:buClr>
                <a:schemeClr val="tx1"/>
              </a:buClr>
              <a:buSzPct val="125000"/>
            </a:pPr>
            <a:r>
              <a:rPr lang="en-US" altLang="en-US" dirty="0">
                <a:latin typeface="+mn-lt"/>
              </a:rPr>
              <a:t>   based on the object that it is acting upon. </a:t>
            </a:r>
          </a:p>
          <a:p>
            <a:pPr>
              <a:spcBef>
                <a:spcPct val="20000"/>
              </a:spcBef>
              <a:buClr>
                <a:schemeClr val="tx1"/>
              </a:buClr>
              <a:buSzPct val="125000"/>
              <a:buFontTx/>
              <a:buChar char="•"/>
            </a:pPr>
            <a:endParaRPr lang="en-US" altLang="en-US" dirty="0">
              <a:solidFill>
                <a:srgbClr val="006666"/>
              </a:solidFill>
              <a:latin typeface="+mn-lt"/>
              <a:cs typeface="Times New Roman" pitchFamily="18" charset="0"/>
            </a:endParaRPr>
          </a:p>
          <a:p>
            <a:pPr>
              <a:spcBef>
                <a:spcPct val="20000"/>
              </a:spcBef>
              <a:buClr>
                <a:schemeClr val="tx1"/>
              </a:buClr>
              <a:buSzPct val="125000"/>
              <a:buFontTx/>
              <a:buChar char="•"/>
            </a:pPr>
            <a:r>
              <a:rPr lang="en-US" altLang="en-US" dirty="0">
                <a:solidFill>
                  <a:srgbClr val="006666"/>
                </a:solidFill>
                <a:latin typeface="+mn-lt"/>
                <a:cs typeface="Times New Roman" pitchFamily="18" charset="0"/>
              </a:rPr>
              <a:t> </a:t>
            </a:r>
            <a:r>
              <a:rPr lang="en-US" altLang="en-US" dirty="0">
                <a:latin typeface="+mn-lt"/>
              </a:rPr>
              <a:t>In object-oriented programming, </a:t>
            </a:r>
            <a:r>
              <a:rPr lang="en-US" altLang="en-US" i="1" dirty="0">
                <a:latin typeface="+mn-lt"/>
              </a:rPr>
              <a:t>polymorphism</a:t>
            </a:r>
            <a:r>
              <a:rPr lang="en-US" altLang="en-US" dirty="0">
                <a:latin typeface="+mn-lt"/>
              </a:rPr>
              <a:t> refers to a</a:t>
            </a:r>
          </a:p>
          <a:p>
            <a:pPr>
              <a:spcBef>
                <a:spcPct val="20000"/>
              </a:spcBef>
              <a:buClr>
                <a:schemeClr val="tx1"/>
              </a:buClr>
              <a:buSzPct val="125000"/>
            </a:pPr>
            <a:r>
              <a:rPr lang="en-US" altLang="en-US" dirty="0">
                <a:latin typeface="+mn-lt"/>
              </a:rPr>
              <a:t>  programming language's ability to process objects differently</a:t>
            </a:r>
          </a:p>
          <a:p>
            <a:pPr>
              <a:spcBef>
                <a:spcPct val="20000"/>
              </a:spcBef>
              <a:buClr>
                <a:schemeClr val="tx1"/>
              </a:buClr>
              <a:buSzPct val="125000"/>
            </a:pPr>
            <a:r>
              <a:rPr lang="en-US" altLang="en-US" dirty="0">
                <a:latin typeface="+mn-lt"/>
              </a:rPr>
              <a:t>  depending on their data type or class. </a:t>
            </a:r>
            <a:endParaRPr lang="en-US" altLang="en-US" dirty="0">
              <a:solidFill>
                <a:srgbClr val="006666"/>
              </a:solidFill>
              <a:latin typeface="+mn-lt"/>
              <a:cs typeface="Times New Roman" pitchFamily="18" charset="0"/>
            </a:endParaRPr>
          </a:p>
          <a:p>
            <a:pPr lvl="2">
              <a:spcBef>
                <a:spcPct val="20000"/>
              </a:spcBef>
              <a:buSzPct val="140000"/>
            </a:pPr>
            <a:endParaRPr lang="en-US" altLang="en-US" sz="2000" b="1" dirty="0">
              <a:solidFill>
                <a:srgbClr val="FF0000"/>
              </a:solidFill>
              <a:latin typeface="Arial" charset="0"/>
              <a:cs typeface="Times New Roman" pitchFamily="18" charset="0"/>
            </a:endParaRPr>
          </a:p>
          <a:p>
            <a:pPr lvl="2">
              <a:spcBef>
                <a:spcPct val="20000"/>
              </a:spcBef>
              <a:buSzPct val="140000"/>
            </a:pPr>
            <a:endParaRPr lang="en-US" altLang="en-US" sz="2000" b="1" dirty="0">
              <a:solidFill>
                <a:srgbClr val="FF0000"/>
              </a:solidFill>
              <a:latin typeface="Arial" charset="0"/>
              <a:cs typeface="Times New Roman" pitchFamily="18" charset="0"/>
            </a:endParaRPr>
          </a:p>
          <a:p>
            <a:pPr lvl="4">
              <a:spcBef>
                <a:spcPct val="20000"/>
              </a:spcBef>
              <a:buSzPct val="140000"/>
            </a:pPr>
            <a:endParaRPr lang="en-US" altLang="en-US" sz="2000" b="1" dirty="0">
              <a:solidFill>
                <a:srgbClr val="FF0000"/>
              </a:solidFill>
              <a:latin typeface="Arial" charset="0"/>
              <a:cs typeface="Times New Roman" pitchFamily="18" charset="0"/>
            </a:endParaRPr>
          </a:p>
          <a:p>
            <a:pPr lvl="4">
              <a:spcBef>
                <a:spcPct val="20000"/>
              </a:spcBef>
              <a:buSzPct val="140000"/>
            </a:pPr>
            <a:r>
              <a:rPr lang="en-US" altLang="en-US" sz="2000" dirty="0">
                <a:solidFill>
                  <a:srgbClr val="006666"/>
                </a:solidFill>
                <a:latin typeface="Arial" charset="0"/>
                <a:cs typeface="Times New Roman" pitchFamily="18" charset="0"/>
              </a:rPr>
              <a:t>    </a:t>
            </a:r>
          </a:p>
        </p:txBody>
      </p:sp>
      <p:sp>
        <p:nvSpPr>
          <p:cNvPr id="1067011" name="Rectangle 3"/>
          <p:cNvSpPr>
            <a:spLocks noGrp="1" noChangeArrowheads="1"/>
          </p:cNvSpPr>
          <p:nvPr>
            <p:ph type="title"/>
          </p:nvPr>
        </p:nvSpPr>
        <p:spPr>
          <a:noFill/>
          <a:ln/>
        </p:spPr>
        <p:txBody>
          <a:bodyPr/>
          <a:lstStyle/>
          <a:p>
            <a:r>
              <a:rPr lang="en-US" altLang="en-US" dirty="0"/>
              <a:t>Polymorphism</a:t>
            </a:r>
          </a:p>
        </p:txBody>
      </p:sp>
    </p:spTree>
    <p:extLst>
      <p:ext uri="{BB962C8B-B14F-4D97-AF65-F5344CB8AC3E}">
        <p14:creationId xmlns:p14="http://schemas.microsoft.com/office/powerpoint/2010/main" val="549807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Rectangle 2"/>
          <p:cNvSpPr>
            <a:spLocks noGrp="1" noChangeArrowheads="1"/>
          </p:cNvSpPr>
          <p:nvPr>
            <p:ph type="title"/>
          </p:nvPr>
        </p:nvSpPr>
        <p:spPr/>
        <p:txBody>
          <a:bodyPr/>
          <a:lstStyle/>
          <a:p>
            <a:r>
              <a:rPr lang="en-US" altLang="en-US" dirty="0" smtClean="0"/>
              <a:t>Non Structured Programming </a:t>
            </a:r>
            <a:endParaRPr lang="en-US" altLang="en-US" dirty="0"/>
          </a:p>
        </p:txBody>
      </p:sp>
      <p:sp>
        <p:nvSpPr>
          <p:cNvPr id="1131523" name="Rectangle 3"/>
          <p:cNvSpPr>
            <a:spLocks noGrp="1" noChangeArrowheads="1"/>
          </p:cNvSpPr>
          <p:nvPr>
            <p:ph type="body" idx="1"/>
          </p:nvPr>
        </p:nvSpPr>
        <p:spPr/>
        <p:txBody>
          <a:bodyPr/>
          <a:lstStyle/>
          <a:p>
            <a:pPr marL="457200" indent="-457200">
              <a:buFont typeface="Arial" panose="020B0604020202020204" pitchFamily="34" charset="0"/>
              <a:buChar char="•"/>
            </a:pPr>
            <a:r>
              <a:rPr lang="en-US" altLang="en-US" sz="2400" dirty="0" smtClean="0">
                <a:latin typeface="+mn-lt"/>
              </a:rPr>
              <a:t>Sequential </a:t>
            </a:r>
            <a:r>
              <a:rPr lang="en-US" altLang="en-US" sz="2400" dirty="0">
                <a:latin typeface="+mn-lt"/>
              </a:rPr>
              <a:t>languages organize the program in a linear </a:t>
            </a:r>
            <a:r>
              <a:rPr lang="en-US" altLang="en-US" sz="2400" dirty="0" smtClean="0">
                <a:latin typeface="+mn-lt"/>
              </a:rPr>
              <a:t>fashion, they </a:t>
            </a:r>
            <a:r>
              <a:rPr lang="en-US" altLang="en-US" sz="2400" dirty="0">
                <a:latin typeface="+mn-lt"/>
              </a:rPr>
              <a:t>run from top to bottom. </a:t>
            </a:r>
          </a:p>
          <a:p>
            <a:pPr marL="457200" indent="-457200">
              <a:buFont typeface="Arial" panose="020B0604020202020204" pitchFamily="34" charset="0"/>
              <a:buChar char="•"/>
            </a:pPr>
            <a:r>
              <a:rPr lang="en-US" altLang="en-US" sz="2400" dirty="0">
                <a:latin typeface="+mn-lt"/>
              </a:rPr>
              <a:t>In other words, the program is a series of steps that run one after another. </a:t>
            </a:r>
          </a:p>
          <a:p>
            <a:pPr marL="457200" indent="-457200">
              <a:buFont typeface="Arial" panose="020B0604020202020204" pitchFamily="34" charset="0"/>
              <a:buChar char="•"/>
            </a:pPr>
            <a:r>
              <a:rPr lang="en-US" altLang="en-US" sz="2400" dirty="0">
                <a:latin typeface="+mn-lt"/>
              </a:rPr>
              <a:t>This type of programming worked fine for small programs that consisted of a few hundred code lines, but as programs became larger, they became hard to manage and debug.</a:t>
            </a:r>
          </a:p>
        </p:txBody>
      </p:sp>
    </p:spTree>
    <p:extLst>
      <p:ext uri="{BB962C8B-B14F-4D97-AF65-F5344CB8AC3E}">
        <p14:creationId xmlns:p14="http://schemas.microsoft.com/office/powerpoint/2010/main" val="12572123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Rectangle 2"/>
          <p:cNvSpPr>
            <a:spLocks noChangeArrowheads="1"/>
          </p:cNvSpPr>
          <p:nvPr/>
        </p:nvSpPr>
        <p:spPr bwMode="auto">
          <a:xfrm>
            <a:off x="788324" y="1219200"/>
            <a:ext cx="1090422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IN" sz="2800" dirty="0" smtClean="0">
                <a:latin typeface="+mn-lt"/>
              </a:rPr>
              <a:t>Class Members</a:t>
            </a:r>
          </a:p>
          <a:p>
            <a:endParaRPr lang="en-IN" b="1" dirty="0" smtClean="0">
              <a:latin typeface="+mn-lt"/>
            </a:endParaRPr>
          </a:p>
          <a:p>
            <a:r>
              <a:rPr lang="en-IN" dirty="0" smtClean="0">
                <a:latin typeface="+mn-lt"/>
              </a:rPr>
              <a:t>Each </a:t>
            </a:r>
            <a:r>
              <a:rPr lang="en-IN" dirty="0">
                <a:latin typeface="+mn-lt"/>
              </a:rPr>
              <a:t>class can have different </a:t>
            </a:r>
            <a:r>
              <a:rPr lang="en-IN" i="1" dirty="0">
                <a:latin typeface="+mn-lt"/>
              </a:rPr>
              <a:t>class members</a:t>
            </a:r>
            <a:r>
              <a:rPr lang="en-IN" dirty="0">
                <a:latin typeface="+mn-lt"/>
              </a:rPr>
              <a:t> that </a:t>
            </a:r>
            <a:r>
              <a:rPr lang="en-IN" dirty="0" smtClean="0">
                <a:latin typeface="+mn-lt"/>
              </a:rPr>
              <a:t>include</a:t>
            </a:r>
          </a:p>
          <a:p>
            <a:pPr marL="342900" indent="-342900">
              <a:buFont typeface="Arial" panose="020B0604020202020204" pitchFamily="34" charset="0"/>
              <a:buChar char="•"/>
            </a:pPr>
            <a:r>
              <a:rPr lang="en-IN" b="1" dirty="0" smtClean="0">
                <a:latin typeface="+mn-lt"/>
              </a:rPr>
              <a:t>Fields             </a:t>
            </a:r>
            <a:r>
              <a:rPr lang="en-IN" dirty="0" smtClean="0">
                <a:latin typeface="+mn-lt"/>
              </a:rPr>
              <a:t> They are </a:t>
            </a:r>
            <a:r>
              <a:rPr lang="en-US" dirty="0">
                <a:latin typeface="+mn-lt"/>
              </a:rPr>
              <a:t>variables declared at class scope</a:t>
            </a:r>
            <a:endParaRPr lang="en-IN" dirty="0" smtClean="0">
              <a:latin typeface="+mn-lt"/>
            </a:endParaRPr>
          </a:p>
          <a:p>
            <a:pPr marL="342900" indent="-342900">
              <a:buFont typeface="Arial" panose="020B0604020202020204" pitchFamily="34" charset="0"/>
              <a:buChar char="•"/>
            </a:pPr>
            <a:r>
              <a:rPr lang="en-IN" b="1" dirty="0">
                <a:latin typeface="+mn-lt"/>
              </a:rPr>
              <a:t>P</a:t>
            </a:r>
            <a:r>
              <a:rPr lang="en-IN" b="1" dirty="0" smtClean="0">
                <a:latin typeface="+mn-lt"/>
              </a:rPr>
              <a:t>roperties</a:t>
            </a:r>
            <a:r>
              <a:rPr lang="en-IN" dirty="0" smtClean="0">
                <a:latin typeface="+mn-lt"/>
              </a:rPr>
              <a:t>      They </a:t>
            </a:r>
            <a:r>
              <a:rPr lang="en-IN" dirty="0">
                <a:latin typeface="+mn-lt"/>
              </a:rPr>
              <a:t>describe class </a:t>
            </a:r>
            <a:r>
              <a:rPr lang="en-IN" dirty="0" smtClean="0">
                <a:latin typeface="+mn-lt"/>
              </a:rPr>
              <a:t>data,</a:t>
            </a:r>
            <a:r>
              <a:rPr lang="en-US" dirty="0"/>
              <a:t> </a:t>
            </a:r>
            <a:r>
              <a:rPr lang="en-US" dirty="0" smtClean="0">
                <a:latin typeface="+mn-lt"/>
              </a:rPr>
              <a:t> </a:t>
            </a:r>
            <a:r>
              <a:rPr lang="en-US" dirty="0">
                <a:latin typeface="+mn-lt"/>
              </a:rPr>
              <a:t>property can provide protection for </a:t>
            </a:r>
            <a:r>
              <a:rPr lang="en-US" dirty="0" smtClean="0">
                <a:latin typeface="+mn-lt"/>
              </a:rPr>
              <a:t>		      a </a:t>
            </a:r>
            <a:r>
              <a:rPr lang="en-US" dirty="0">
                <a:latin typeface="+mn-lt"/>
              </a:rPr>
              <a:t>class field</a:t>
            </a:r>
            <a:endParaRPr lang="en-IN" dirty="0" smtClean="0">
              <a:latin typeface="+mn-lt"/>
            </a:endParaRPr>
          </a:p>
          <a:p>
            <a:pPr marL="342900" indent="-342900">
              <a:buFont typeface="Arial" panose="020B0604020202020204" pitchFamily="34" charset="0"/>
              <a:buChar char="•"/>
            </a:pPr>
            <a:r>
              <a:rPr lang="en-IN" b="1" dirty="0" smtClean="0">
                <a:latin typeface="+mn-lt"/>
              </a:rPr>
              <a:t>Methods</a:t>
            </a:r>
            <a:r>
              <a:rPr lang="en-IN" dirty="0" smtClean="0">
                <a:latin typeface="+mn-lt"/>
              </a:rPr>
              <a:t>        They </a:t>
            </a:r>
            <a:r>
              <a:rPr lang="en-IN" dirty="0">
                <a:latin typeface="+mn-lt"/>
              </a:rPr>
              <a:t>define class </a:t>
            </a:r>
            <a:r>
              <a:rPr lang="en-IN" dirty="0" smtClean="0">
                <a:latin typeface="+mn-lt"/>
              </a:rPr>
              <a:t>behaviour</a:t>
            </a:r>
          </a:p>
          <a:p>
            <a:pPr marL="342900" indent="-342900">
              <a:buFont typeface="Arial" panose="020B0604020202020204" pitchFamily="34" charset="0"/>
              <a:buChar char="•"/>
            </a:pPr>
            <a:r>
              <a:rPr lang="en-IN" b="1" dirty="0">
                <a:latin typeface="+mn-lt"/>
              </a:rPr>
              <a:t>E</a:t>
            </a:r>
            <a:r>
              <a:rPr lang="en-IN" b="1" dirty="0" smtClean="0">
                <a:latin typeface="+mn-lt"/>
              </a:rPr>
              <a:t>vents</a:t>
            </a:r>
            <a:r>
              <a:rPr lang="en-IN" dirty="0" smtClean="0">
                <a:latin typeface="+mn-lt"/>
              </a:rPr>
              <a:t>            They </a:t>
            </a:r>
            <a:r>
              <a:rPr lang="en-IN" dirty="0">
                <a:latin typeface="+mn-lt"/>
              </a:rPr>
              <a:t>provide communication between different classes and </a:t>
            </a:r>
            <a:r>
              <a:rPr lang="en-IN" dirty="0" smtClean="0">
                <a:latin typeface="+mn-lt"/>
              </a:rPr>
              <a:t>		      objects.</a:t>
            </a:r>
          </a:p>
          <a:p>
            <a:pPr marL="342900" indent="-342900">
              <a:buFont typeface="Arial" panose="020B0604020202020204" pitchFamily="34" charset="0"/>
              <a:buChar char="•"/>
            </a:pPr>
            <a:r>
              <a:rPr lang="en-IN" b="1" dirty="0" smtClean="0">
                <a:latin typeface="+mn-lt"/>
              </a:rPr>
              <a:t>Indexers</a:t>
            </a:r>
            <a:r>
              <a:rPr lang="en-IN" dirty="0" smtClean="0">
                <a:latin typeface="+mn-lt"/>
              </a:rPr>
              <a:t>        They </a:t>
            </a:r>
            <a:r>
              <a:rPr lang="en-US" dirty="0">
                <a:latin typeface="+mn-lt"/>
              </a:rPr>
              <a:t>enable an object to be indexed in a manner similar to </a:t>
            </a:r>
            <a:r>
              <a:rPr lang="en-US" dirty="0" smtClean="0">
                <a:latin typeface="+mn-lt"/>
              </a:rPr>
              <a:t>                		      arrays.</a:t>
            </a:r>
          </a:p>
          <a:p>
            <a:pPr marL="342900" indent="-342900">
              <a:buFont typeface="Arial" panose="020B0604020202020204" pitchFamily="34" charset="0"/>
              <a:buChar char="•"/>
            </a:pPr>
            <a:r>
              <a:rPr lang="en-US" b="1" dirty="0" smtClean="0">
                <a:latin typeface="+mn-lt"/>
              </a:rPr>
              <a:t>Constructors </a:t>
            </a:r>
            <a:r>
              <a:rPr lang="en-US" dirty="0" smtClean="0">
                <a:latin typeface="+mn-lt"/>
              </a:rPr>
              <a:t>They </a:t>
            </a:r>
            <a:r>
              <a:rPr lang="en-US" dirty="0">
                <a:latin typeface="+mn-lt"/>
              </a:rPr>
              <a:t>are often used to initialize the data of an </a:t>
            </a:r>
            <a:r>
              <a:rPr lang="en-US" dirty="0" smtClean="0">
                <a:latin typeface="+mn-lt"/>
              </a:rPr>
              <a:t>object</a:t>
            </a:r>
          </a:p>
          <a:p>
            <a:pPr marL="342900" indent="-342900">
              <a:buFont typeface="Arial" panose="020B0604020202020204" pitchFamily="34" charset="0"/>
              <a:buChar char="•"/>
            </a:pPr>
            <a:r>
              <a:rPr lang="en-US" b="1" dirty="0" smtClean="0">
                <a:latin typeface="+mn-lt"/>
              </a:rPr>
              <a:t>Destructors   </a:t>
            </a:r>
            <a:r>
              <a:rPr lang="en-US" dirty="0" smtClean="0">
                <a:latin typeface="+mn-lt"/>
              </a:rPr>
              <a:t>They </a:t>
            </a:r>
            <a:r>
              <a:rPr lang="en-US" dirty="0">
                <a:latin typeface="+mn-lt"/>
              </a:rPr>
              <a:t>are generally used to make sure that any resources which </a:t>
            </a:r>
            <a:r>
              <a:rPr lang="en-US" dirty="0" smtClean="0">
                <a:latin typeface="+mn-lt"/>
              </a:rPr>
              <a:t>		      must be released </a:t>
            </a:r>
            <a:r>
              <a:rPr lang="en-US" dirty="0">
                <a:latin typeface="+mn-lt"/>
              </a:rPr>
              <a:t>are handled appropriately.</a:t>
            </a:r>
            <a:r>
              <a:rPr lang="en-US" altLang="en-US" dirty="0" smtClean="0">
                <a:solidFill>
                  <a:srgbClr val="006666"/>
                </a:solidFill>
                <a:latin typeface="+mn-lt"/>
                <a:cs typeface="Times New Roman" pitchFamily="18" charset="0"/>
              </a:rPr>
              <a:t>    </a:t>
            </a:r>
            <a:endParaRPr lang="en-US" altLang="en-US" dirty="0">
              <a:solidFill>
                <a:srgbClr val="006666"/>
              </a:solidFill>
              <a:latin typeface="+mn-lt"/>
              <a:cs typeface="Times New Roman" pitchFamily="18" charset="0"/>
            </a:endParaRPr>
          </a:p>
        </p:txBody>
      </p:sp>
    </p:spTree>
    <p:extLst>
      <p:ext uri="{BB962C8B-B14F-4D97-AF65-F5344CB8AC3E}">
        <p14:creationId xmlns:p14="http://schemas.microsoft.com/office/powerpoint/2010/main" val="41310230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Program</a:t>
            </a:r>
            <a:endParaRPr lang="en-US" dirty="0"/>
          </a:p>
        </p:txBody>
      </p:sp>
      <p:sp>
        <p:nvSpPr>
          <p:cNvPr id="3" name="AutoShape 3"/>
          <p:cNvSpPr>
            <a:spLocks noChangeAspect="1" noChangeArrowheads="1"/>
          </p:cNvSpPr>
          <p:nvPr/>
        </p:nvSpPr>
        <p:spPr bwMode="auto">
          <a:xfrm>
            <a:off x="457200" y="1066800"/>
            <a:ext cx="5867400" cy="5334000"/>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Car</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//Member variables</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string</a:t>
            </a:r>
            <a:r>
              <a:rPr lang="en-US" dirty="0">
                <a:solidFill>
                  <a:srgbClr val="000000"/>
                </a:solidFill>
                <a:highlight>
                  <a:srgbClr val="FFFFFF"/>
                </a:highlight>
                <a:latin typeface="Consolas"/>
              </a:rPr>
              <a:t> Brand;</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string</a:t>
            </a:r>
            <a:r>
              <a:rPr lang="en-US" dirty="0">
                <a:solidFill>
                  <a:srgbClr val="000000"/>
                </a:solidFill>
                <a:highlight>
                  <a:srgbClr val="FFFFFF"/>
                </a:highlight>
                <a:latin typeface="Consolas"/>
              </a:rPr>
              <a:t> Model;</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Speed;</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double</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EnginePower</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//Member functions</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AcceptCarDetails</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//Logic goes here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DisplyCarDetails</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//Logic goes here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endParaRPr kumimoji="0" lang="en-US" altLang="en-US" sz="180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
        <p:nvSpPr>
          <p:cNvPr id="4" name="AutoShape 3"/>
          <p:cNvSpPr>
            <a:spLocks noChangeAspect="1" noChangeArrowheads="1"/>
          </p:cNvSpPr>
          <p:nvPr/>
        </p:nvSpPr>
        <p:spPr bwMode="auto">
          <a:xfrm>
            <a:off x="7239000" y="2209800"/>
            <a:ext cx="4495800" cy="2362200"/>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static</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void</a:t>
            </a:r>
            <a:r>
              <a:rPr lang="en-US" dirty="0" smtClean="0">
                <a:solidFill>
                  <a:srgbClr val="000000"/>
                </a:solidFill>
                <a:highlight>
                  <a:srgbClr val="FFFFFF"/>
                </a:highlight>
                <a:latin typeface="Consolas"/>
              </a:rPr>
              <a:t> Main()</a:t>
            </a:r>
          </a:p>
          <a:p>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      </a:t>
            </a:r>
            <a:r>
              <a:rPr lang="en-US" dirty="0" smtClean="0">
                <a:solidFill>
                  <a:srgbClr val="008000"/>
                </a:solidFill>
                <a:highlight>
                  <a:srgbClr val="FFFFFF"/>
                </a:highlight>
                <a:latin typeface="Consolas"/>
              </a:rPr>
              <a:t>//Object Creation</a:t>
            </a:r>
            <a:endParaRPr lang="en-US" dirty="0" smtClean="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smtClean="0">
                <a:solidFill>
                  <a:srgbClr val="2B91AF"/>
                </a:solidFill>
                <a:highlight>
                  <a:srgbClr val="FFFFFF"/>
                </a:highlight>
                <a:latin typeface="Consolas"/>
              </a:rPr>
              <a:t>Car</a:t>
            </a:r>
            <a:r>
              <a:rPr lang="en-US" dirty="0" smtClean="0">
                <a:solidFill>
                  <a:srgbClr val="000000"/>
                </a:solidFill>
                <a:highlight>
                  <a:srgbClr val="FFFFFF"/>
                </a:highlight>
                <a:latin typeface="Consolas"/>
              </a:rPr>
              <a:t> c1 = </a:t>
            </a:r>
            <a:r>
              <a:rPr lang="en-US" dirty="0" smtClean="0">
                <a:solidFill>
                  <a:srgbClr val="0000FF"/>
                </a:solidFill>
                <a:highlight>
                  <a:srgbClr val="FFFFFF"/>
                </a:highlight>
                <a:latin typeface="Consolas"/>
              </a:rPr>
              <a:t>new</a:t>
            </a:r>
            <a:r>
              <a:rPr lang="en-US" dirty="0" smtClean="0">
                <a:solidFill>
                  <a:srgbClr val="000000"/>
                </a:solidFill>
                <a:highlight>
                  <a:srgbClr val="FFFFFF"/>
                </a:highlight>
                <a:latin typeface="Consolas"/>
              </a:rPr>
              <a:t> </a:t>
            </a:r>
            <a:r>
              <a:rPr lang="en-US" dirty="0" smtClean="0">
                <a:solidFill>
                  <a:srgbClr val="2B91AF"/>
                </a:solidFill>
                <a:highlight>
                  <a:srgbClr val="FFFFFF"/>
                </a:highlight>
                <a:latin typeface="Consolas"/>
              </a:rPr>
              <a:t>Car</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c1.AcceptCarDetails();</a:t>
            </a:r>
          </a:p>
          <a:p>
            <a:r>
              <a:rPr lang="en-US" dirty="0" smtClean="0">
                <a:solidFill>
                  <a:srgbClr val="000000"/>
                </a:solidFill>
                <a:highlight>
                  <a:srgbClr val="FFFFFF"/>
                </a:highlight>
                <a:latin typeface="Consolas"/>
              </a:rPr>
              <a:t>      c1.DisplyCarDetails();</a:t>
            </a:r>
          </a:p>
          <a:p>
            <a:r>
              <a:rPr lang="en-US" dirty="0" smtClean="0">
                <a:solidFill>
                  <a:srgbClr val="000000"/>
                </a:solidFill>
                <a:highlight>
                  <a:srgbClr val="FFFFFF"/>
                </a:highlight>
                <a:latin typeface="Consolas"/>
              </a:rPr>
              <a:t>    }</a:t>
            </a:r>
            <a:endParaRPr kumimoji="0" lang="en-US" altLang="en-US" sz="180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689788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 Accessibility-Access Specifier</a:t>
            </a:r>
            <a:endParaRPr lang="en-US" dirty="0"/>
          </a:p>
        </p:txBody>
      </p:sp>
      <p:sp>
        <p:nvSpPr>
          <p:cNvPr id="3" name="Rectangle 2"/>
          <p:cNvSpPr>
            <a:spLocks noChangeArrowheads="1"/>
          </p:cNvSpPr>
          <p:nvPr/>
        </p:nvSpPr>
        <p:spPr bwMode="auto">
          <a:xfrm>
            <a:off x="788324" y="1219200"/>
            <a:ext cx="1090422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lvl="2">
              <a:spcBef>
                <a:spcPct val="20000"/>
              </a:spcBef>
              <a:buSzPct val="140000"/>
            </a:pPr>
            <a:endParaRPr lang="en-US" altLang="en-US" sz="2000" b="1" dirty="0">
              <a:solidFill>
                <a:srgbClr val="FF0000"/>
              </a:solidFill>
              <a:latin typeface="Arial" charset="0"/>
              <a:cs typeface="Times New Roman" pitchFamily="18" charset="0"/>
            </a:endParaRPr>
          </a:p>
          <a:p>
            <a:pPr lvl="4">
              <a:spcBef>
                <a:spcPct val="20000"/>
              </a:spcBef>
              <a:buSzPct val="140000"/>
            </a:pPr>
            <a:endParaRPr lang="en-US" altLang="en-US" sz="2000" b="1" dirty="0">
              <a:solidFill>
                <a:srgbClr val="FF0000"/>
              </a:solidFill>
              <a:latin typeface="Arial" charset="0"/>
              <a:cs typeface="Times New Roman" pitchFamily="18" charset="0"/>
            </a:endParaRPr>
          </a:p>
          <a:p>
            <a:pPr lvl="4">
              <a:spcBef>
                <a:spcPct val="20000"/>
              </a:spcBef>
              <a:buSzPct val="140000"/>
            </a:pPr>
            <a:r>
              <a:rPr lang="en-US" altLang="en-US" sz="2000" dirty="0">
                <a:solidFill>
                  <a:srgbClr val="006666"/>
                </a:solidFill>
                <a:latin typeface="Arial" charset="0"/>
                <a:cs typeface="Times New Roman"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222354146"/>
              </p:ext>
            </p:extLst>
          </p:nvPr>
        </p:nvGraphicFramePr>
        <p:xfrm>
          <a:off x="1600200" y="1939185"/>
          <a:ext cx="9753600" cy="2678260"/>
        </p:xfrm>
        <a:graphic>
          <a:graphicData uri="http://schemas.openxmlformats.org/drawingml/2006/table">
            <a:tbl>
              <a:tblPr firstRow="1" bandRow="1">
                <a:tableStyleId>{5C22544A-7EE6-4342-B048-85BDC9FD1C3A}</a:tableStyleId>
              </a:tblPr>
              <a:tblGrid>
                <a:gridCol w="4876800"/>
                <a:gridCol w="4876800"/>
              </a:tblGrid>
              <a:tr h="528595">
                <a:tc>
                  <a:txBody>
                    <a:bodyPr/>
                    <a:lstStyle/>
                    <a:p>
                      <a:pPr algn="ctr"/>
                      <a:r>
                        <a:rPr lang="en-US" sz="2000" dirty="0" smtClean="0"/>
                        <a:t>Accessibility</a:t>
                      </a:r>
                      <a:endParaRPr lang="en-US" sz="2000" dirty="0"/>
                    </a:p>
                  </a:txBody>
                  <a:tcPr>
                    <a:noFill/>
                  </a:tcPr>
                </a:tc>
                <a:tc>
                  <a:txBody>
                    <a:bodyPr/>
                    <a:lstStyle/>
                    <a:p>
                      <a:pPr algn="ctr"/>
                      <a:r>
                        <a:rPr lang="en-US" sz="1800" dirty="0" smtClean="0"/>
                        <a:t>Scope/Description</a:t>
                      </a:r>
                      <a:endParaRPr lang="en-US" sz="1800" dirty="0"/>
                    </a:p>
                  </a:txBody>
                  <a:tcPr>
                    <a:noFill/>
                  </a:tcPr>
                </a:tc>
              </a:tr>
              <a:tr h="504020">
                <a:tc>
                  <a:txBody>
                    <a:bodyPr/>
                    <a:lstStyle/>
                    <a:p>
                      <a:r>
                        <a:rPr lang="en-US" b="1" dirty="0" smtClean="0">
                          <a:solidFill>
                            <a:schemeClr val="tx1"/>
                          </a:solidFill>
                        </a:rPr>
                        <a:t>Public</a:t>
                      </a:r>
                      <a:endParaRPr lang="en-US" b="1" dirty="0">
                        <a:solidFill>
                          <a:schemeClr val="tx1"/>
                        </a:solidFill>
                      </a:endParaRPr>
                    </a:p>
                  </a:txBody>
                  <a:tcPr>
                    <a:noFill/>
                  </a:tcPr>
                </a:tc>
                <a:tc>
                  <a:txBody>
                    <a:bodyPr/>
                    <a:lstStyle/>
                    <a:p>
                      <a:pPr marL="0" marR="0" indent="0" algn="l" defTabSz="752816"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Visible in containing assembly and assemblies that referencing that assembly</a:t>
                      </a:r>
                      <a:r>
                        <a:rPr lang="en-US" b="0" dirty="0">
                          <a:solidFill>
                            <a:schemeClr val="dk1"/>
                          </a:solidFill>
                        </a:rPr>
                        <a:t>.</a:t>
                      </a:r>
                      <a:endParaRPr lang="en-US" b="1" dirty="0" smtClean="0">
                        <a:solidFill>
                          <a:schemeClr val="tx1"/>
                        </a:solidFill>
                      </a:endParaRPr>
                    </a:p>
                  </a:txBody>
                  <a:tcPr>
                    <a:noFill/>
                  </a:tcPr>
                </a:tc>
              </a:tr>
              <a:tr h="350795">
                <a:tc>
                  <a:txBody>
                    <a:bodyPr/>
                    <a:lstStyle/>
                    <a:p>
                      <a:r>
                        <a:rPr lang="en-US" b="1" dirty="0" smtClean="0">
                          <a:solidFill>
                            <a:schemeClr val="tx1"/>
                          </a:solidFill>
                        </a:rPr>
                        <a:t>Private</a:t>
                      </a:r>
                      <a:endParaRPr lang="en-US" b="1" dirty="0">
                        <a:solidFill>
                          <a:schemeClr val="tx1"/>
                        </a:solidFill>
                      </a:endParaRPr>
                    </a:p>
                  </a:txBody>
                  <a:tcPr>
                    <a:noFill/>
                  </a:tcPr>
                </a:tc>
                <a:tc>
                  <a:txBody>
                    <a:bodyPr/>
                    <a:lstStyle/>
                    <a:p>
                      <a:r>
                        <a:rPr lang="en-US" b="1" dirty="0" smtClean="0">
                          <a:solidFill>
                            <a:schemeClr val="tx1"/>
                          </a:solidFill>
                        </a:rPr>
                        <a:t>Visible inside current</a:t>
                      </a:r>
                      <a:r>
                        <a:rPr lang="en-US" b="1" baseline="0" dirty="0" smtClean="0">
                          <a:solidFill>
                            <a:schemeClr val="tx1"/>
                          </a:solidFill>
                        </a:rPr>
                        <a:t> class/</a:t>
                      </a:r>
                      <a:r>
                        <a:rPr lang="en-US" b="1" baseline="0" dirty="0" err="1" smtClean="0">
                          <a:solidFill>
                            <a:schemeClr val="tx1"/>
                          </a:solidFill>
                        </a:rPr>
                        <a:t>struct</a:t>
                      </a:r>
                      <a:endParaRPr lang="en-US" b="1" dirty="0">
                        <a:solidFill>
                          <a:schemeClr val="tx1"/>
                        </a:solidFill>
                      </a:endParaRPr>
                    </a:p>
                  </a:txBody>
                  <a:tcPr>
                    <a:noFill/>
                  </a:tcPr>
                </a:tc>
              </a:tr>
              <a:tr h="350795">
                <a:tc>
                  <a:txBody>
                    <a:bodyPr/>
                    <a:lstStyle/>
                    <a:p>
                      <a:r>
                        <a:rPr lang="en-US" b="1" dirty="0" smtClean="0">
                          <a:solidFill>
                            <a:schemeClr val="tx1"/>
                          </a:solidFill>
                        </a:rPr>
                        <a:t>Protected</a:t>
                      </a:r>
                      <a:endParaRPr lang="en-US" b="1" dirty="0">
                        <a:solidFill>
                          <a:schemeClr val="tx1"/>
                        </a:solidFill>
                      </a:endParaRPr>
                    </a:p>
                  </a:txBody>
                  <a:tcPr>
                    <a:noFill/>
                  </a:tcPr>
                </a:tc>
                <a:tc>
                  <a:txBody>
                    <a:bodyPr/>
                    <a:lstStyle/>
                    <a:p>
                      <a:r>
                        <a:rPr lang="en-US" b="1" dirty="0" smtClean="0">
                          <a:solidFill>
                            <a:schemeClr val="tx1"/>
                          </a:solidFill>
                        </a:rPr>
                        <a:t>Visible in any descendant</a:t>
                      </a:r>
                      <a:endParaRPr lang="en-US" b="1" dirty="0">
                        <a:solidFill>
                          <a:schemeClr val="tx1"/>
                        </a:solidFill>
                      </a:endParaRPr>
                    </a:p>
                  </a:txBody>
                  <a:tcPr>
                    <a:noFill/>
                  </a:tcPr>
                </a:tc>
              </a:tr>
              <a:tr h="350795">
                <a:tc>
                  <a:txBody>
                    <a:bodyPr/>
                    <a:lstStyle/>
                    <a:p>
                      <a:r>
                        <a:rPr lang="en-US" b="1" dirty="0" smtClean="0">
                          <a:solidFill>
                            <a:schemeClr val="tx1"/>
                          </a:solidFill>
                        </a:rPr>
                        <a:t>Internal</a:t>
                      </a:r>
                      <a:endParaRPr lang="en-US" b="1" dirty="0">
                        <a:solidFill>
                          <a:schemeClr val="tx1"/>
                        </a:solidFill>
                      </a:endParaRPr>
                    </a:p>
                  </a:txBody>
                  <a:tcPr>
                    <a:noFill/>
                  </a:tcPr>
                </a:tc>
                <a:tc>
                  <a:txBody>
                    <a:bodyPr/>
                    <a:lstStyle/>
                    <a:p>
                      <a:r>
                        <a:rPr lang="en-US" b="1" dirty="0" smtClean="0">
                          <a:solidFill>
                            <a:schemeClr val="tx1"/>
                          </a:solidFill>
                        </a:rPr>
                        <a:t>Visible in containing assembly</a:t>
                      </a:r>
                      <a:endParaRPr lang="en-US" b="1" dirty="0">
                        <a:solidFill>
                          <a:schemeClr val="tx1"/>
                        </a:solidFill>
                      </a:endParaRPr>
                    </a:p>
                  </a:txBody>
                  <a:tcPr>
                    <a:noFill/>
                  </a:tcPr>
                </a:tc>
              </a:tr>
              <a:tr h="350795">
                <a:tc>
                  <a:txBody>
                    <a:bodyPr/>
                    <a:lstStyle/>
                    <a:p>
                      <a:r>
                        <a:rPr lang="en-US" b="1" dirty="0" smtClean="0">
                          <a:solidFill>
                            <a:schemeClr val="tx1"/>
                          </a:solidFill>
                        </a:rPr>
                        <a:t>Protected Internal</a:t>
                      </a:r>
                      <a:endParaRPr lang="en-US" b="1" dirty="0">
                        <a:solidFill>
                          <a:schemeClr val="tx1"/>
                        </a:solidFill>
                      </a:endParaRPr>
                    </a:p>
                  </a:txBody>
                  <a:tcPr>
                    <a:noFill/>
                  </a:tcPr>
                </a:tc>
                <a:tc>
                  <a:txBody>
                    <a:bodyPr/>
                    <a:lstStyle/>
                    <a:p>
                      <a:r>
                        <a:rPr lang="en-US" b="1" dirty="0" smtClean="0">
                          <a:solidFill>
                            <a:schemeClr val="tx1"/>
                          </a:solidFill>
                        </a:rPr>
                        <a:t>Visible in containing assembly or descendant of current</a:t>
                      </a:r>
                      <a:r>
                        <a:rPr lang="en-US" b="1" baseline="0" dirty="0" smtClean="0">
                          <a:solidFill>
                            <a:schemeClr val="tx1"/>
                          </a:solidFill>
                        </a:rPr>
                        <a:t> class</a:t>
                      </a:r>
                      <a:endParaRPr lang="en-US" b="1" dirty="0">
                        <a:solidFill>
                          <a:schemeClr val="tx1"/>
                        </a:solidFill>
                      </a:endParaRPr>
                    </a:p>
                  </a:txBody>
                  <a:tcPr>
                    <a:noFill/>
                  </a:tcPr>
                </a:tc>
              </a:tr>
            </a:tbl>
          </a:graphicData>
        </a:graphic>
      </p:graphicFrame>
    </p:spTree>
    <p:extLst>
      <p:ext uri="{BB962C8B-B14F-4D97-AF65-F5344CB8AC3E}">
        <p14:creationId xmlns:p14="http://schemas.microsoft.com/office/powerpoint/2010/main" val="36467284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and Fields</a:t>
            </a:r>
            <a:endParaRPr lang="en-US" dirty="0"/>
          </a:p>
        </p:txBody>
      </p:sp>
      <p:sp>
        <p:nvSpPr>
          <p:cNvPr id="3" name="Rectangle 2"/>
          <p:cNvSpPr/>
          <p:nvPr/>
        </p:nvSpPr>
        <p:spPr>
          <a:xfrm>
            <a:off x="762000" y="1371600"/>
            <a:ext cx="10668000" cy="4524315"/>
          </a:xfrm>
          <a:prstGeom prst="rect">
            <a:avLst/>
          </a:prstGeom>
        </p:spPr>
        <p:txBody>
          <a:bodyPr wrap="square">
            <a:spAutoFit/>
          </a:bodyPr>
          <a:lstStyle/>
          <a:p>
            <a:pPr marL="342900" indent="-342900">
              <a:buFont typeface="Arial" panose="020B0604020202020204" pitchFamily="34" charset="0"/>
              <a:buChar char="•"/>
              <a:defRPr/>
            </a:pPr>
            <a:r>
              <a:rPr lang="en-IN" sz="2400" dirty="0"/>
              <a:t>Fields and properties represent information that an object contains.</a:t>
            </a:r>
          </a:p>
          <a:p>
            <a:pPr marL="342900" indent="-342900">
              <a:buFont typeface="Arial" panose="020B0604020202020204" pitchFamily="34" charset="0"/>
              <a:buChar char="•"/>
              <a:defRPr/>
            </a:pPr>
            <a:r>
              <a:rPr lang="en-IN" sz="2400" dirty="0"/>
              <a:t>Fields are like variables because they can be read or set directly</a:t>
            </a:r>
            <a:r>
              <a:rPr lang="en-IN" sz="2400" dirty="0" smtClean="0"/>
              <a:t>.</a:t>
            </a:r>
          </a:p>
          <a:p>
            <a:pPr>
              <a:defRPr/>
            </a:pPr>
            <a:endParaRPr lang="en-IN" sz="2400" dirty="0"/>
          </a:p>
          <a:p>
            <a:pPr marL="288925" lvl="1" indent="0">
              <a:buFont typeface="Wingdings" pitchFamily="2" charset="2"/>
              <a:buNone/>
              <a:defRPr/>
            </a:pPr>
            <a:endParaRPr lang="en-US" sz="2400" dirty="0" smtClean="0"/>
          </a:p>
          <a:p>
            <a:pPr marL="288925" lvl="1" indent="0">
              <a:buFont typeface="Wingdings" pitchFamily="2" charset="2"/>
              <a:buNone/>
              <a:defRPr/>
            </a:pPr>
            <a:endParaRPr lang="en-US" sz="2400" dirty="0"/>
          </a:p>
          <a:p>
            <a:pPr marL="288925" lvl="1" indent="0">
              <a:buFont typeface="Wingdings" pitchFamily="2" charset="2"/>
              <a:buNone/>
              <a:defRPr/>
            </a:pPr>
            <a:endParaRPr lang="en-US" sz="2400" dirty="0" smtClean="0"/>
          </a:p>
          <a:p>
            <a:pPr marL="288925" lvl="1" indent="0">
              <a:buFont typeface="Wingdings" pitchFamily="2" charset="2"/>
              <a:buNone/>
              <a:defRPr/>
            </a:pPr>
            <a:endParaRPr lang="en-US" sz="2400" dirty="0"/>
          </a:p>
          <a:p>
            <a:pPr marL="288925" lvl="1" indent="0">
              <a:buFont typeface="Wingdings" pitchFamily="2" charset="2"/>
              <a:buNone/>
              <a:defRPr/>
            </a:pPr>
            <a:endParaRPr lang="en-US" sz="2400" dirty="0" smtClean="0"/>
          </a:p>
          <a:p>
            <a:pPr marL="288925" lvl="1" indent="0">
              <a:buFont typeface="Wingdings" pitchFamily="2" charset="2"/>
              <a:buNone/>
              <a:defRPr/>
            </a:pPr>
            <a:endParaRPr lang="en-US" sz="2400" dirty="0"/>
          </a:p>
          <a:p>
            <a:pPr marL="288925" lvl="1" indent="0">
              <a:buFont typeface="Wingdings" pitchFamily="2" charset="2"/>
              <a:buNone/>
              <a:defRPr/>
            </a:pPr>
            <a:endParaRPr lang="en-US" sz="2400" dirty="0" smtClean="0"/>
          </a:p>
          <a:p>
            <a:pPr marL="288925" lvl="1" indent="0">
              <a:buFont typeface="Wingdings" pitchFamily="2" charset="2"/>
              <a:buNone/>
              <a:defRPr/>
            </a:pPr>
            <a:r>
              <a:rPr lang="en-IN" sz="2400" dirty="0" smtClean="0"/>
              <a:t>Generally</a:t>
            </a:r>
            <a:r>
              <a:rPr lang="en-IN" sz="2400" dirty="0"/>
              <a:t>, you should use fields only for variables that have private or protected accessibility.</a:t>
            </a:r>
          </a:p>
        </p:txBody>
      </p:sp>
      <p:sp>
        <p:nvSpPr>
          <p:cNvPr id="4" name="AutoShape 3"/>
          <p:cNvSpPr>
            <a:spLocks noChangeAspect="1" noChangeArrowheads="1"/>
          </p:cNvSpPr>
          <p:nvPr/>
        </p:nvSpPr>
        <p:spPr bwMode="auto">
          <a:xfrm>
            <a:off x="2590800" y="2667000"/>
            <a:ext cx="4343400" cy="1593273"/>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SampleClass</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string</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sampleField</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endParaRPr kumimoji="0" lang="en-US" altLang="en-US" sz="1800"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505715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Rectangle 2"/>
          <p:cNvSpPr/>
          <p:nvPr/>
        </p:nvSpPr>
        <p:spPr>
          <a:xfrm>
            <a:off x="609600" y="1219200"/>
            <a:ext cx="11430000" cy="4893647"/>
          </a:xfrm>
          <a:prstGeom prst="rect">
            <a:avLst/>
          </a:prstGeom>
        </p:spPr>
        <p:txBody>
          <a:bodyPr wrap="square">
            <a:spAutoFit/>
          </a:bodyPr>
          <a:lstStyle/>
          <a:p>
            <a:pPr marL="342900" indent="-342900">
              <a:buFont typeface="Arial" panose="020B0604020202020204" pitchFamily="34" charset="0"/>
              <a:buChar char="•"/>
            </a:pPr>
            <a:r>
              <a:rPr lang="en-IN" altLang="en-US" sz="2400" dirty="0"/>
              <a:t>A property is a member that provides a flexible mechanism to read, write, or compute the value of a private field. </a:t>
            </a:r>
          </a:p>
          <a:p>
            <a:pPr marL="342900" indent="-342900">
              <a:buFont typeface="Arial" panose="020B0604020202020204" pitchFamily="34" charset="0"/>
              <a:buChar char="•"/>
            </a:pPr>
            <a:r>
              <a:rPr lang="en-IN" altLang="en-US" sz="2400" dirty="0"/>
              <a:t>Properties can be used as if they are public data members, but they are actually special methods called </a:t>
            </a:r>
            <a:r>
              <a:rPr lang="en-IN" altLang="en-US" sz="2400" i="1" dirty="0" err="1"/>
              <a:t>accessors</a:t>
            </a:r>
            <a:r>
              <a:rPr lang="en-IN" altLang="en-US" sz="2400" dirty="0"/>
              <a:t>. </a:t>
            </a:r>
          </a:p>
          <a:p>
            <a:pPr marL="342900" indent="-342900">
              <a:buFont typeface="Arial" panose="020B0604020202020204" pitchFamily="34" charset="0"/>
              <a:buChar char="•"/>
            </a:pPr>
            <a:r>
              <a:rPr lang="en-IN" altLang="en-US" sz="2400" dirty="0"/>
              <a:t>This enables data to be accessed easily and still helps promote the safety and flexibility of methods</a:t>
            </a:r>
            <a:r>
              <a:rPr lang="en-IN" altLang="en-US" sz="2400" dirty="0" smtClean="0"/>
              <a:t>.</a:t>
            </a:r>
          </a:p>
          <a:p>
            <a:pPr marL="342900" indent="-342900">
              <a:buFont typeface="Arial" panose="020B0604020202020204" pitchFamily="34" charset="0"/>
              <a:buChar char="•"/>
            </a:pPr>
            <a:r>
              <a:rPr lang="en-IN" altLang="en-US" sz="2400" dirty="0" smtClean="0"/>
              <a:t>Properties </a:t>
            </a:r>
            <a:r>
              <a:rPr lang="en-IN" altLang="en-US" sz="2400" dirty="0"/>
              <a:t>combine aspects of both fields and methods.</a:t>
            </a:r>
          </a:p>
          <a:p>
            <a:pPr marL="342900" indent="-342900">
              <a:buFont typeface="Arial" panose="020B0604020202020204" pitchFamily="34" charset="0"/>
              <a:buChar char="•"/>
            </a:pPr>
            <a:r>
              <a:rPr lang="en-IN" altLang="en-US" sz="2400" dirty="0"/>
              <a:t>Properties enable a class to expose a public way of getting and setting values, while hiding implementation or verification code.</a:t>
            </a:r>
          </a:p>
          <a:p>
            <a:pPr marL="342900" indent="-342900">
              <a:buFont typeface="Arial" panose="020B0604020202020204" pitchFamily="34" charset="0"/>
              <a:buChar char="•"/>
            </a:pPr>
            <a:r>
              <a:rPr lang="en-IN" altLang="en-US" sz="2400" dirty="0"/>
              <a:t>A </a:t>
            </a:r>
            <a:r>
              <a:rPr lang="en-IN" altLang="en-US" sz="2400" b="1" dirty="0"/>
              <a:t>get</a:t>
            </a:r>
            <a:r>
              <a:rPr lang="en-IN" altLang="en-US" sz="2400" dirty="0"/>
              <a:t> property </a:t>
            </a:r>
            <a:r>
              <a:rPr lang="en-IN" altLang="en-US" sz="2400" dirty="0" err="1"/>
              <a:t>accessor</a:t>
            </a:r>
            <a:r>
              <a:rPr lang="en-IN" altLang="en-US" sz="2400" dirty="0"/>
              <a:t> is used to return the property value, and a </a:t>
            </a:r>
            <a:r>
              <a:rPr lang="en-IN" altLang="en-US" sz="2400" b="1" dirty="0"/>
              <a:t>set</a:t>
            </a:r>
            <a:r>
              <a:rPr lang="en-IN" altLang="en-US" sz="2400" dirty="0"/>
              <a:t> </a:t>
            </a:r>
            <a:r>
              <a:rPr lang="en-IN" altLang="en-US" sz="2400" dirty="0" err="1"/>
              <a:t>accessor</a:t>
            </a:r>
            <a:r>
              <a:rPr lang="en-IN" altLang="en-US" sz="2400" dirty="0"/>
              <a:t> is used to assign a new value. </a:t>
            </a:r>
          </a:p>
          <a:p>
            <a:pPr marL="342900" indent="-342900">
              <a:buFont typeface="Arial" panose="020B0604020202020204" pitchFamily="34" charset="0"/>
              <a:buChar char="•"/>
            </a:pPr>
            <a:r>
              <a:rPr lang="en-IN" altLang="en-US" sz="2400" dirty="0"/>
              <a:t>The </a:t>
            </a:r>
            <a:r>
              <a:rPr lang="en-IN" altLang="en-US" sz="2400" b="1" dirty="0"/>
              <a:t>value</a:t>
            </a:r>
            <a:r>
              <a:rPr lang="en-IN" altLang="en-US" sz="2400" dirty="0"/>
              <a:t> keyword is used to define the value being assigned by the </a:t>
            </a:r>
            <a:r>
              <a:rPr lang="en-IN" altLang="en-US" sz="2400" b="1" dirty="0"/>
              <a:t>set</a:t>
            </a:r>
            <a:r>
              <a:rPr lang="en-IN" altLang="en-US" sz="2400" dirty="0"/>
              <a:t> </a:t>
            </a:r>
            <a:r>
              <a:rPr lang="en-IN" altLang="en-US" sz="2400" dirty="0" err="1"/>
              <a:t>accessor</a:t>
            </a:r>
            <a:r>
              <a:rPr lang="en-IN" altLang="en-US" sz="2400" dirty="0" smtClean="0"/>
              <a:t>.</a:t>
            </a:r>
            <a:endParaRPr lang="en-IN" altLang="en-US" sz="2400" dirty="0"/>
          </a:p>
        </p:txBody>
      </p:sp>
    </p:spTree>
    <p:extLst>
      <p:ext uri="{BB962C8B-B14F-4D97-AF65-F5344CB8AC3E}">
        <p14:creationId xmlns:p14="http://schemas.microsoft.com/office/powerpoint/2010/main" val="922655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Rectangle 2"/>
          <p:cNvSpPr/>
          <p:nvPr/>
        </p:nvSpPr>
        <p:spPr>
          <a:xfrm>
            <a:off x="457200" y="1219200"/>
            <a:ext cx="10972800" cy="1200329"/>
          </a:xfrm>
          <a:prstGeom prst="rect">
            <a:avLst/>
          </a:prstGeom>
        </p:spPr>
        <p:txBody>
          <a:bodyPr wrap="square">
            <a:spAutoFit/>
          </a:bodyPr>
          <a:lstStyle/>
          <a:p>
            <a:pPr marL="342900" lvl="0" indent="-342900">
              <a:buFont typeface="Arial" panose="020B0604020202020204" pitchFamily="34" charset="0"/>
              <a:buChar char="•"/>
            </a:pPr>
            <a:r>
              <a:rPr lang="en-IN" altLang="en-US" sz="2400" dirty="0">
                <a:solidFill>
                  <a:srgbClr val="FFFFFF"/>
                </a:solidFill>
              </a:rPr>
              <a:t>Properties that do not implement a </a:t>
            </a:r>
            <a:r>
              <a:rPr lang="en-IN" altLang="en-US" sz="2400" b="1" dirty="0">
                <a:solidFill>
                  <a:srgbClr val="FFFFFF"/>
                </a:solidFill>
              </a:rPr>
              <a:t>set</a:t>
            </a:r>
            <a:r>
              <a:rPr lang="en-IN" altLang="en-US" sz="2400" dirty="0">
                <a:solidFill>
                  <a:srgbClr val="FFFFFF"/>
                </a:solidFill>
              </a:rPr>
              <a:t> </a:t>
            </a:r>
            <a:r>
              <a:rPr lang="en-IN" altLang="en-US" sz="2400" dirty="0" err="1">
                <a:solidFill>
                  <a:srgbClr val="FFFFFF"/>
                </a:solidFill>
              </a:rPr>
              <a:t>accessor</a:t>
            </a:r>
            <a:r>
              <a:rPr lang="en-IN" altLang="en-US" sz="2400" dirty="0">
                <a:solidFill>
                  <a:srgbClr val="FFFFFF"/>
                </a:solidFill>
              </a:rPr>
              <a:t> are read only.</a:t>
            </a:r>
          </a:p>
          <a:p>
            <a:pPr marL="342900" lvl="0" indent="-342900">
              <a:buFont typeface="Arial" panose="020B0604020202020204" pitchFamily="34" charset="0"/>
              <a:buChar char="•"/>
            </a:pPr>
            <a:r>
              <a:rPr lang="en-IN" altLang="en-US" sz="2400" dirty="0">
                <a:solidFill>
                  <a:srgbClr val="FFFFFF"/>
                </a:solidFill>
              </a:rPr>
              <a:t>A property without a </a:t>
            </a:r>
            <a:r>
              <a:rPr lang="en-IN" altLang="en-US" sz="2400" b="1" dirty="0">
                <a:solidFill>
                  <a:srgbClr val="FFFFFF"/>
                </a:solidFill>
              </a:rPr>
              <a:t>get</a:t>
            </a:r>
            <a:r>
              <a:rPr lang="en-IN" altLang="en-US" sz="2400" dirty="0">
                <a:solidFill>
                  <a:srgbClr val="FFFFFF"/>
                </a:solidFill>
              </a:rPr>
              <a:t> </a:t>
            </a:r>
            <a:r>
              <a:rPr lang="en-IN" altLang="en-US" sz="2400" dirty="0" err="1">
                <a:solidFill>
                  <a:srgbClr val="FFFFFF"/>
                </a:solidFill>
              </a:rPr>
              <a:t>accessor</a:t>
            </a:r>
            <a:r>
              <a:rPr lang="en-IN" altLang="en-US" sz="2400" dirty="0">
                <a:solidFill>
                  <a:srgbClr val="FFFFFF"/>
                </a:solidFill>
              </a:rPr>
              <a:t> is considered write-only</a:t>
            </a:r>
          </a:p>
          <a:p>
            <a:pPr marL="342900" lvl="0" indent="-342900">
              <a:buFont typeface="Arial" panose="020B0604020202020204" pitchFamily="34" charset="0"/>
              <a:buChar char="•"/>
            </a:pPr>
            <a:r>
              <a:rPr lang="en-IN" altLang="en-US" sz="2400" dirty="0">
                <a:solidFill>
                  <a:srgbClr val="FFFFFF"/>
                </a:solidFill>
              </a:rPr>
              <a:t>A property with both </a:t>
            </a:r>
            <a:r>
              <a:rPr lang="en-IN" altLang="en-US" sz="2400" dirty="0" err="1">
                <a:solidFill>
                  <a:srgbClr val="FFFFFF"/>
                </a:solidFill>
              </a:rPr>
              <a:t>accessors</a:t>
            </a:r>
            <a:r>
              <a:rPr lang="en-IN" altLang="en-US" sz="2400" dirty="0">
                <a:solidFill>
                  <a:srgbClr val="FFFFFF"/>
                </a:solidFill>
              </a:rPr>
              <a:t> is read-write.</a:t>
            </a:r>
          </a:p>
        </p:txBody>
      </p:sp>
      <p:sp>
        <p:nvSpPr>
          <p:cNvPr id="4" name="Rectangle 3"/>
          <p:cNvSpPr/>
          <p:nvPr/>
        </p:nvSpPr>
        <p:spPr>
          <a:xfrm>
            <a:off x="609600" y="2463969"/>
            <a:ext cx="10668000" cy="3046988"/>
          </a:xfrm>
          <a:prstGeom prst="rect">
            <a:avLst/>
          </a:prstGeom>
        </p:spPr>
        <p:txBody>
          <a:bodyPr wrap="square">
            <a:spAutoFit/>
          </a:bodyPr>
          <a:lstStyle/>
          <a:p>
            <a:r>
              <a:rPr lang="en-IN" altLang="en-US" sz="2400" dirty="0"/>
              <a:t>Properties have many uses:</a:t>
            </a:r>
          </a:p>
          <a:p>
            <a:pPr marL="800100" lvl="1" indent="-342900">
              <a:buFont typeface="Arial" panose="020B0604020202020204" pitchFamily="34" charset="0"/>
              <a:buChar char="•"/>
            </a:pPr>
            <a:r>
              <a:rPr lang="en-IN" altLang="en-US" sz="2400" dirty="0" smtClean="0"/>
              <a:t>They </a:t>
            </a:r>
            <a:r>
              <a:rPr lang="en-IN" altLang="en-US" sz="2400" dirty="0"/>
              <a:t>can validate data before allowing a change.</a:t>
            </a:r>
          </a:p>
          <a:p>
            <a:pPr marL="800100" lvl="1" indent="-342900">
              <a:buFont typeface="Arial" panose="020B0604020202020204" pitchFamily="34" charset="0"/>
              <a:buChar char="•"/>
            </a:pPr>
            <a:r>
              <a:rPr lang="en-IN" altLang="en-US" sz="2400" dirty="0" smtClean="0"/>
              <a:t>They </a:t>
            </a:r>
            <a:r>
              <a:rPr lang="en-IN" altLang="en-US" sz="2400" dirty="0"/>
              <a:t>can transparently expose data on a class where that data is actually retrieved from some other source, such as a database.</a:t>
            </a:r>
          </a:p>
          <a:p>
            <a:pPr marL="800100" lvl="1" indent="-342900">
              <a:buFont typeface="Arial" panose="020B0604020202020204" pitchFamily="34" charset="0"/>
              <a:buChar char="•"/>
            </a:pPr>
            <a:r>
              <a:rPr lang="en-IN" altLang="en-US" sz="2400" dirty="0" smtClean="0"/>
              <a:t>They </a:t>
            </a:r>
            <a:r>
              <a:rPr lang="en-IN" altLang="en-US" sz="2400" dirty="0"/>
              <a:t>can take an action when data is changed, such as raising an event, or changing the value of other fields</a:t>
            </a:r>
          </a:p>
          <a:p>
            <a:pPr marL="800100" lvl="1" indent="-342900">
              <a:buFont typeface="Arial" panose="020B0604020202020204" pitchFamily="34" charset="0"/>
              <a:buChar char="•"/>
            </a:pPr>
            <a:r>
              <a:rPr lang="en-IN" altLang="en-US" sz="2400" dirty="0" smtClean="0"/>
              <a:t>To </a:t>
            </a:r>
            <a:r>
              <a:rPr lang="en-IN" altLang="en-US" sz="2400" dirty="0"/>
              <a:t>the user of an object, a property appears to be a field, accessing the property requires the same </a:t>
            </a:r>
            <a:r>
              <a:rPr lang="en-IN" altLang="en-US" sz="2400" dirty="0" smtClean="0"/>
              <a:t>syntax.</a:t>
            </a:r>
            <a:endParaRPr lang="en-IN" altLang="en-US" sz="2400" dirty="0"/>
          </a:p>
        </p:txBody>
      </p:sp>
    </p:spTree>
    <p:extLst>
      <p:ext uri="{BB962C8B-B14F-4D97-AF65-F5344CB8AC3E}">
        <p14:creationId xmlns:p14="http://schemas.microsoft.com/office/powerpoint/2010/main" val="39017080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AutoShape 3"/>
          <p:cNvSpPr>
            <a:spLocks noChangeAspect="1" noChangeArrowheads="1"/>
          </p:cNvSpPr>
          <p:nvPr/>
        </p:nvSpPr>
        <p:spPr bwMode="auto">
          <a:xfrm>
            <a:off x="2057400" y="914400"/>
            <a:ext cx="8305800" cy="5486400"/>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Date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private</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month = 7;</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Month</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get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month;</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set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if</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value</a:t>
            </a:r>
            <a:r>
              <a:rPr lang="en-US" dirty="0">
                <a:solidFill>
                  <a:srgbClr val="000000"/>
                </a:solidFill>
                <a:highlight>
                  <a:srgbClr val="FFFFFF"/>
                </a:highlight>
                <a:latin typeface="Consolas"/>
              </a:rPr>
              <a:t> &gt; 0) &amp;&amp; (</a:t>
            </a:r>
            <a:r>
              <a:rPr lang="en-US" dirty="0">
                <a:solidFill>
                  <a:srgbClr val="0000FF"/>
                </a:solidFill>
                <a:highlight>
                  <a:srgbClr val="FFFFFF"/>
                </a:highlight>
                <a:latin typeface="Consolas"/>
              </a:rPr>
              <a:t>value</a:t>
            </a:r>
            <a:r>
              <a:rPr lang="en-US" dirty="0">
                <a:solidFill>
                  <a:srgbClr val="000000"/>
                </a:solidFill>
                <a:highlight>
                  <a:srgbClr val="FFFFFF"/>
                </a:highlight>
                <a:latin typeface="Consolas"/>
              </a:rPr>
              <a:t> &lt; 13))</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month = </a:t>
            </a:r>
            <a:r>
              <a:rPr lang="en-US" dirty="0">
                <a:solidFill>
                  <a:srgbClr val="0000FF"/>
                </a:solidFill>
                <a:highlight>
                  <a:srgbClr val="FFFFFF"/>
                </a:highlight>
                <a:latin typeface="Consolas"/>
              </a:rPr>
              <a:t>value</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 </a:t>
            </a:r>
          </a:p>
          <a:p>
            <a:r>
              <a:rPr lang="en-US" dirty="0">
                <a:solidFill>
                  <a:srgbClr val="000000"/>
                </a:solidFill>
                <a:highlight>
                  <a:srgbClr val="FFFFFF"/>
                </a:highlight>
                <a:latin typeface="Consolas"/>
              </a:rPr>
              <a:t>    }</a:t>
            </a:r>
            <a:endParaRPr kumimoji="0" lang="en-US" altLang="en-US" sz="1800"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171473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1799190" cy="894996"/>
          </a:xfrm>
        </p:spPr>
        <p:txBody>
          <a:bodyPr/>
          <a:lstStyle/>
          <a:p>
            <a:r>
              <a:rPr lang="en-US" dirty="0" smtClean="0"/>
              <a:t>Indexers</a:t>
            </a:r>
            <a:endParaRPr lang="en-US" dirty="0"/>
          </a:p>
        </p:txBody>
      </p:sp>
      <p:sp>
        <p:nvSpPr>
          <p:cNvPr id="3" name="Rectangle 2"/>
          <p:cNvSpPr/>
          <p:nvPr/>
        </p:nvSpPr>
        <p:spPr>
          <a:xfrm>
            <a:off x="533400" y="1219200"/>
            <a:ext cx="10744200" cy="5262979"/>
          </a:xfrm>
          <a:prstGeom prst="rect">
            <a:avLst/>
          </a:prstGeom>
        </p:spPr>
        <p:txBody>
          <a:bodyPr wrap="square">
            <a:spAutoFit/>
          </a:bodyPr>
          <a:lstStyle/>
          <a:p>
            <a:pPr marL="285750" indent="-285750">
              <a:buFont typeface="Arial" panose="020B0604020202020204" pitchFamily="34" charset="0"/>
              <a:buChar char="•"/>
            </a:pPr>
            <a:r>
              <a:rPr lang="en-US" sz="2400" dirty="0"/>
              <a:t>Indexers allow instances of a class or </a:t>
            </a:r>
            <a:r>
              <a:rPr lang="en-US" sz="2400" dirty="0" err="1"/>
              <a:t>struct</a:t>
            </a:r>
            <a:r>
              <a:rPr lang="en-US" sz="2400" dirty="0"/>
              <a:t> to be indexed just like arrays. Indexers resemble properties except that their </a:t>
            </a:r>
            <a:r>
              <a:rPr lang="en-US" sz="2400" dirty="0" err="1"/>
              <a:t>accessors</a:t>
            </a:r>
            <a:r>
              <a:rPr lang="en-US" sz="2400" dirty="0"/>
              <a:t> take parameters</a:t>
            </a:r>
            <a:r>
              <a:rPr lang="en-US" sz="2400" dirty="0" smtClean="0"/>
              <a:t>.</a:t>
            </a:r>
          </a:p>
          <a:p>
            <a:pPr marL="285750" indent="-285750">
              <a:buFont typeface="Arial" panose="020B0604020202020204" pitchFamily="34" charset="0"/>
              <a:buChar char="•"/>
            </a:pPr>
            <a:r>
              <a:rPr lang="en-US" sz="2400" dirty="0"/>
              <a:t>You can then access the instance of this class using the array access operator ([ </a:t>
            </a:r>
            <a:r>
              <a:rPr lang="en-US" sz="2400" dirty="0" smtClean="0"/>
              <a:t>]).</a:t>
            </a:r>
          </a:p>
          <a:p>
            <a:pPr marL="342900" indent="-342900">
              <a:buFont typeface="Arial" panose="020B0604020202020204" pitchFamily="34" charset="0"/>
              <a:buChar char="•"/>
            </a:pPr>
            <a:r>
              <a:rPr lang="en-US" sz="2400" dirty="0"/>
              <a:t>One of the benefits of an indexer is that you can control precisely how an array is </a:t>
            </a:r>
            <a:r>
              <a:rPr lang="en-US" sz="2400" dirty="0" smtClean="0"/>
              <a:t>accessed</a:t>
            </a:r>
          </a:p>
          <a:p>
            <a:pPr marL="342900" indent="-342900">
              <a:buFont typeface="Arial" panose="020B0604020202020204" pitchFamily="34" charset="0"/>
              <a:buChar char="•"/>
            </a:pPr>
            <a:r>
              <a:rPr lang="en-US" sz="2400" dirty="0" smtClean="0"/>
              <a:t>A</a:t>
            </a:r>
            <a:r>
              <a:rPr lang="en-US" sz="2400" dirty="0"/>
              <a:t> </a:t>
            </a:r>
            <a:r>
              <a:rPr lang="en-US" sz="2400" b="1" dirty="0"/>
              <a:t>get</a:t>
            </a:r>
            <a:r>
              <a:rPr lang="en-US" sz="2400" dirty="0"/>
              <a:t> </a:t>
            </a:r>
            <a:r>
              <a:rPr lang="en-US" sz="2400" dirty="0" err="1"/>
              <a:t>accessor</a:t>
            </a:r>
            <a:r>
              <a:rPr lang="en-US" sz="2400" dirty="0"/>
              <a:t> returns a value. A </a:t>
            </a:r>
            <a:r>
              <a:rPr lang="en-US" sz="2400" b="1" dirty="0"/>
              <a:t>set</a:t>
            </a:r>
            <a:r>
              <a:rPr lang="en-US" sz="2400" dirty="0"/>
              <a:t> </a:t>
            </a:r>
            <a:r>
              <a:rPr lang="en-US" sz="2400" dirty="0" err="1"/>
              <a:t>accessor</a:t>
            </a:r>
            <a:r>
              <a:rPr lang="en-US" sz="2400" dirty="0"/>
              <a:t> assigns a value.</a:t>
            </a:r>
          </a:p>
          <a:p>
            <a:pPr marL="342900" indent="-342900">
              <a:buFont typeface="Arial" panose="020B0604020202020204" pitchFamily="34" charset="0"/>
              <a:buChar char="•"/>
            </a:pPr>
            <a:r>
              <a:rPr lang="en-US" sz="2400" dirty="0"/>
              <a:t>The this keyword is used to define the indexers.</a:t>
            </a:r>
          </a:p>
          <a:p>
            <a:pPr marL="342900" indent="-342900">
              <a:buFont typeface="Arial" panose="020B0604020202020204" pitchFamily="34" charset="0"/>
              <a:buChar char="•"/>
            </a:pPr>
            <a:r>
              <a:rPr lang="en-US" sz="2400" dirty="0"/>
              <a:t>The value keyword is used to define the value being assigned by the </a:t>
            </a:r>
            <a:r>
              <a:rPr lang="en-US" sz="2400" b="1" dirty="0"/>
              <a:t>set</a:t>
            </a:r>
            <a:r>
              <a:rPr lang="en-US" sz="2400" dirty="0"/>
              <a:t> indexer.</a:t>
            </a:r>
          </a:p>
          <a:p>
            <a:pPr marL="342900" indent="-342900">
              <a:buFont typeface="Arial" panose="020B0604020202020204" pitchFamily="34" charset="0"/>
              <a:buChar char="•"/>
            </a:pPr>
            <a:r>
              <a:rPr lang="en-US" sz="2400" dirty="0"/>
              <a:t>Indexers do not have to be indexed by an integer value; it is up to you how to define the specific look-up mechanism.</a:t>
            </a:r>
          </a:p>
          <a:p>
            <a:endParaRPr lang="en-US" sz="2400" dirty="0" smtClean="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114559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Indexer</a:t>
            </a:r>
            <a:endParaRPr lang="en-US" dirty="0"/>
          </a:p>
        </p:txBody>
      </p:sp>
      <p:sp>
        <p:nvSpPr>
          <p:cNvPr id="3" name="AutoShape 3"/>
          <p:cNvSpPr>
            <a:spLocks noChangeAspect="1" noChangeArrowheads="1"/>
          </p:cNvSpPr>
          <p:nvPr/>
        </p:nvSpPr>
        <p:spPr bwMode="auto">
          <a:xfrm>
            <a:off x="1600200" y="609600"/>
            <a:ext cx="5257801" cy="6248400"/>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sz="1600" dirty="0">
                <a:solidFill>
                  <a:srgbClr val="0000FF"/>
                </a:solidFill>
                <a:highlight>
                  <a:srgbClr val="FFFFFF"/>
                </a:highlight>
                <a:latin typeface="Consolas"/>
              </a:rPr>
              <a:t>class</a:t>
            </a:r>
            <a:r>
              <a:rPr lang="en-US" sz="1600" dirty="0">
                <a:solidFill>
                  <a:srgbClr val="000000"/>
                </a:solidFill>
                <a:highlight>
                  <a:srgbClr val="FFFFFF"/>
                </a:highlight>
                <a:latin typeface="Consolas"/>
              </a:rPr>
              <a:t> </a:t>
            </a:r>
            <a:r>
              <a:rPr lang="en-US" sz="1600" dirty="0" err="1">
                <a:solidFill>
                  <a:srgbClr val="2B91AF"/>
                </a:solidFill>
                <a:highlight>
                  <a:srgbClr val="FFFFFF"/>
                </a:highlight>
                <a:latin typeface="Consolas"/>
              </a:rPr>
              <a:t>IntIndexer</a:t>
            </a:r>
            <a:endParaRPr lang="en-US" sz="1600" dirty="0">
              <a:solidFill>
                <a:srgbClr val="000000"/>
              </a:solidFill>
              <a:highlight>
                <a:srgbClr val="FFFFFF"/>
              </a:highlight>
              <a:latin typeface="Consolas"/>
            </a:endParaRPr>
          </a:p>
          <a:p>
            <a:r>
              <a:rPr lang="en-US" sz="1600" dirty="0" smtClean="0">
                <a:solidFill>
                  <a:srgbClr val="000000"/>
                </a:solidFill>
                <a:highlight>
                  <a:srgbClr val="FFFFFF"/>
                </a:highlight>
                <a:latin typeface="Consolas"/>
              </a:rPr>
              <a:t>{</a:t>
            </a:r>
          </a:p>
          <a:p>
            <a:r>
              <a:rPr lang="en-US" sz="1600" dirty="0" smtClean="0">
                <a:solidFill>
                  <a:srgbClr val="0000FF"/>
                </a:solidFill>
                <a:highlight>
                  <a:srgbClr val="FFFFFF"/>
                </a:highlight>
                <a:latin typeface="Consolas"/>
              </a:rPr>
              <a:t>private</a:t>
            </a:r>
            <a:r>
              <a:rPr lang="en-US" sz="1600" dirty="0" smtClean="0">
                <a:solidFill>
                  <a:srgbClr val="000000"/>
                </a:solidFill>
                <a:highlight>
                  <a:srgbClr val="FFFFFF"/>
                </a:highlight>
                <a:latin typeface="Consolas"/>
              </a:rPr>
              <a:t> </a:t>
            </a:r>
            <a:r>
              <a:rPr lang="en-US" sz="1600" dirty="0">
                <a:solidFill>
                  <a:srgbClr val="0000FF"/>
                </a:solidFill>
                <a:highlight>
                  <a:srgbClr val="FFFFFF"/>
                </a:highlight>
                <a:latin typeface="Consolas"/>
              </a:rPr>
              <a:t>string</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myData</a:t>
            </a:r>
            <a:r>
              <a:rPr lang="en-US" sz="1600" dirty="0">
                <a:solidFill>
                  <a:srgbClr val="000000"/>
                </a:solidFill>
                <a:highlight>
                  <a:srgbClr val="FFFFFF"/>
                </a:highlight>
                <a:latin typeface="Consolas"/>
              </a:rPr>
              <a:t>;</a:t>
            </a:r>
          </a:p>
          <a:p>
            <a:r>
              <a:rPr lang="en-US" sz="1600" dirty="0" smtClean="0">
                <a:solidFill>
                  <a:srgbClr val="0000FF"/>
                </a:solidFill>
                <a:highlight>
                  <a:srgbClr val="FFFFFF"/>
                </a:highlight>
                <a:latin typeface="Consolas"/>
              </a:rPr>
              <a:t>public</a:t>
            </a:r>
            <a:r>
              <a:rPr lang="en-US" sz="1600" dirty="0" smtClean="0">
                <a:solidFill>
                  <a:srgbClr val="000000"/>
                </a:solidFill>
                <a:highlight>
                  <a:srgbClr val="FFFFFF"/>
                </a:highlight>
                <a:latin typeface="Consolas"/>
              </a:rPr>
              <a:t> </a:t>
            </a:r>
            <a:r>
              <a:rPr lang="en-US" sz="1600" dirty="0" err="1">
                <a:solidFill>
                  <a:srgbClr val="000000"/>
                </a:solidFill>
                <a:highlight>
                  <a:srgbClr val="FFFFFF"/>
                </a:highlight>
                <a:latin typeface="Consolas"/>
              </a:rPr>
              <a:t>IntIndexer</a:t>
            </a:r>
            <a:r>
              <a:rPr lang="en-US" sz="1600" dirty="0">
                <a:solidFill>
                  <a:srgbClr val="000000"/>
                </a:solidFill>
                <a:highlight>
                  <a:srgbClr val="FFFFFF"/>
                </a:highlight>
                <a:latin typeface="Consolas"/>
              </a:rPr>
              <a:t>(</a:t>
            </a:r>
            <a:r>
              <a:rPr lang="en-US" sz="1600" dirty="0" err="1">
                <a:solidFill>
                  <a:srgbClr val="0000FF"/>
                </a:solidFill>
                <a:highlight>
                  <a:srgbClr val="FFFFFF"/>
                </a:highlight>
                <a:latin typeface="Consolas"/>
              </a:rPr>
              <a:t>int</a:t>
            </a:r>
            <a:r>
              <a:rPr lang="en-US" sz="1600" dirty="0">
                <a:solidFill>
                  <a:srgbClr val="000000"/>
                </a:solidFill>
                <a:highlight>
                  <a:srgbClr val="FFFFFF"/>
                </a:highlight>
                <a:latin typeface="Consolas"/>
              </a:rPr>
              <a:t> size)</a:t>
            </a:r>
          </a:p>
          <a:p>
            <a:r>
              <a:rPr lang="en-US" sz="1600" dirty="0">
                <a:solidFill>
                  <a:srgbClr val="000000"/>
                </a:solidFill>
                <a:highlight>
                  <a:srgbClr val="FFFFFF"/>
                </a:highlight>
                <a:latin typeface="Consolas"/>
              </a:rPr>
              <a:t>    {</a:t>
            </a:r>
          </a:p>
          <a:p>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myData</a:t>
            </a:r>
            <a:r>
              <a:rPr lang="en-US" sz="1600" dirty="0">
                <a:solidFill>
                  <a:srgbClr val="000000"/>
                </a:solidFill>
                <a:highlight>
                  <a:srgbClr val="FFFFFF"/>
                </a:highlight>
                <a:latin typeface="Consolas"/>
              </a:rPr>
              <a:t> = </a:t>
            </a:r>
            <a:r>
              <a:rPr lang="en-US" sz="1600" dirty="0">
                <a:solidFill>
                  <a:srgbClr val="0000FF"/>
                </a:solidFill>
                <a:highlight>
                  <a:srgbClr val="FFFFFF"/>
                </a:highlight>
                <a:latin typeface="Consolas"/>
              </a:rPr>
              <a:t>new</a:t>
            </a:r>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string</a:t>
            </a:r>
            <a:r>
              <a:rPr lang="en-US" sz="1600" dirty="0">
                <a:solidFill>
                  <a:srgbClr val="000000"/>
                </a:solidFill>
                <a:highlight>
                  <a:srgbClr val="FFFFFF"/>
                </a:highlight>
                <a:latin typeface="Consolas"/>
              </a:rPr>
              <a:t>[size];</a:t>
            </a:r>
          </a:p>
          <a:p>
            <a:endParaRPr lang="en-US" sz="1600" dirty="0">
              <a:solidFill>
                <a:srgbClr val="000000"/>
              </a:solidFill>
              <a:highlight>
                <a:srgbClr val="FFFFFF"/>
              </a:highlight>
              <a:latin typeface="Consolas"/>
            </a:endParaRPr>
          </a:p>
          <a:p>
            <a:r>
              <a:rPr lang="nn-NO" sz="1600" dirty="0">
                <a:solidFill>
                  <a:srgbClr val="000000"/>
                </a:solidFill>
                <a:highlight>
                  <a:srgbClr val="FFFFFF"/>
                </a:highlight>
                <a:latin typeface="Consolas"/>
              </a:rPr>
              <a:t>        </a:t>
            </a:r>
            <a:r>
              <a:rPr lang="nn-NO" sz="1600" dirty="0">
                <a:solidFill>
                  <a:srgbClr val="0000FF"/>
                </a:solidFill>
                <a:highlight>
                  <a:srgbClr val="FFFFFF"/>
                </a:highlight>
                <a:latin typeface="Consolas"/>
              </a:rPr>
              <a:t>for</a:t>
            </a:r>
            <a:r>
              <a:rPr lang="nn-NO" sz="1600" dirty="0">
                <a:solidFill>
                  <a:srgbClr val="000000"/>
                </a:solidFill>
                <a:highlight>
                  <a:srgbClr val="FFFFFF"/>
                </a:highlight>
                <a:latin typeface="Consolas"/>
              </a:rPr>
              <a:t> (</a:t>
            </a:r>
            <a:r>
              <a:rPr lang="nn-NO" sz="1600" dirty="0">
                <a:solidFill>
                  <a:srgbClr val="0000FF"/>
                </a:solidFill>
                <a:highlight>
                  <a:srgbClr val="FFFFFF"/>
                </a:highlight>
                <a:latin typeface="Consolas"/>
              </a:rPr>
              <a:t>int</a:t>
            </a:r>
            <a:r>
              <a:rPr lang="nn-NO" sz="1600" dirty="0">
                <a:solidFill>
                  <a:srgbClr val="000000"/>
                </a:solidFill>
                <a:highlight>
                  <a:srgbClr val="FFFFFF"/>
                </a:highlight>
                <a:latin typeface="Consolas"/>
              </a:rPr>
              <a:t> i=0; i &lt; size; i++)</a:t>
            </a:r>
          </a:p>
          <a:p>
            <a:r>
              <a:rPr lang="en-US" sz="1600" dirty="0">
                <a:solidFill>
                  <a:srgbClr val="000000"/>
                </a:solidFill>
                <a:highlight>
                  <a:srgbClr val="FFFFFF"/>
                </a:highlight>
                <a:latin typeface="Consolas"/>
              </a:rPr>
              <a:t>        {</a:t>
            </a:r>
          </a:p>
          <a:p>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myData</a:t>
            </a:r>
            <a:r>
              <a:rPr lang="en-US" sz="1600" dirty="0">
                <a:solidFill>
                  <a:srgbClr val="000000"/>
                </a:solidFill>
                <a:highlight>
                  <a:srgbClr val="FFFFFF"/>
                </a:highlight>
                <a:latin typeface="Consolas"/>
              </a:rPr>
              <a:t>[</a:t>
            </a:r>
            <a:r>
              <a:rPr lang="en-US" sz="1600" dirty="0" err="1">
                <a:solidFill>
                  <a:srgbClr val="000000"/>
                </a:solidFill>
                <a:highlight>
                  <a:srgbClr val="FFFFFF"/>
                </a:highlight>
                <a:latin typeface="Consolas"/>
              </a:rPr>
              <a:t>i</a:t>
            </a:r>
            <a:r>
              <a:rPr lang="en-US" sz="1600" dirty="0">
                <a:solidFill>
                  <a:srgbClr val="000000"/>
                </a:solidFill>
                <a:highlight>
                  <a:srgbClr val="FFFFFF"/>
                </a:highlight>
                <a:latin typeface="Consolas"/>
              </a:rPr>
              <a:t>] = </a:t>
            </a:r>
            <a:r>
              <a:rPr lang="en-US" sz="1600" dirty="0">
                <a:solidFill>
                  <a:srgbClr val="A31515"/>
                </a:solidFill>
                <a:highlight>
                  <a:srgbClr val="FFFFFF"/>
                </a:highlight>
                <a:latin typeface="Consolas"/>
              </a:rPr>
              <a:t>"empty"</a:t>
            </a:r>
            <a:r>
              <a:rPr lang="en-US" sz="1600" dirty="0">
                <a:solidFill>
                  <a:srgbClr val="000000"/>
                </a:solidFill>
                <a:highlight>
                  <a:srgbClr val="FFFFFF"/>
                </a:highlight>
                <a:latin typeface="Consolas"/>
              </a:rPr>
              <a:t>;</a:t>
            </a:r>
          </a:p>
          <a:p>
            <a:r>
              <a:rPr lang="en-US" sz="1600" dirty="0">
                <a:solidFill>
                  <a:srgbClr val="000000"/>
                </a:solidFill>
                <a:highlight>
                  <a:srgbClr val="FFFFFF"/>
                </a:highlight>
                <a:latin typeface="Consolas"/>
              </a:rPr>
              <a:t>        }</a:t>
            </a:r>
          </a:p>
          <a:p>
            <a:r>
              <a:rPr lang="en-US" sz="1600" dirty="0">
                <a:solidFill>
                  <a:srgbClr val="000000"/>
                </a:solidFill>
                <a:highlight>
                  <a:srgbClr val="FFFFFF"/>
                </a:highlight>
                <a:latin typeface="Consolas"/>
              </a:rPr>
              <a:t>    </a:t>
            </a:r>
            <a:r>
              <a:rPr lang="en-US" sz="1600" dirty="0" smtClean="0">
                <a:solidFill>
                  <a:srgbClr val="000000"/>
                </a:solidFill>
                <a:highlight>
                  <a:srgbClr val="FFFFFF"/>
                </a:highlight>
                <a:latin typeface="Consolas"/>
              </a:rPr>
              <a:t>}</a:t>
            </a:r>
          </a:p>
          <a:p>
            <a:r>
              <a:rPr lang="en-US" sz="1600" dirty="0" smtClean="0">
                <a:solidFill>
                  <a:srgbClr val="0000FF"/>
                </a:solidFill>
                <a:highlight>
                  <a:srgbClr val="FFFFFF"/>
                </a:highlight>
                <a:latin typeface="Consolas"/>
              </a:rPr>
              <a:t>public</a:t>
            </a:r>
            <a:r>
              <a:rPr lang="en-US" sz="1600" dirty="0" smtClean="0">
                <a:solidFill>
                  <a:srgbClr val="000000"/>
                </a:solidFill>
                <a:highlight>
                  <a:srgbClr val="FFFFFF"/>
                </a:highlight>
                <a:latin typeface="Consolas"/>
              </a:rPr>
              <a:t> </a:t>
            </a:r>
            <a:r>
              <a:rPr lang="en-US" sz="1600" dirty="0">
                <a:solidFill>
                  <a:srgbClr val="0000FF"/>
                </a:solidFill>
                <a:highlight>
                  <a:srgbClr val="FFFFFF"/>
                </a:highlight>
                <a:latin typeface="Consolas"/>
              </a:rPr>
              <a:t>string</a:t>
            </a:r>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this</a:t>
            </a:r>
            <a:r>
              <a:rPr lang="en-US" sz="1600" dirty="0">
                <a:solidFill>
                  <a:srgbClr val="000000"/>
                </a:solidFill>
                <a:highlight>
                  <a:srgbClr val="FFFFFF"/>
                </a:highlight>
                <a:latin typeface="Consolas"/>
              </a:rPr>
              <a:t>[</a:t>
            </a:r>
            <a:r>
              <a:rPr lang="en-US" sz="1600" dirty="0" err="1">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pos</a:t>
            </a:r>
            <a:r>
              <a:rPr lang="en-US" sz="1600" dirty="0">
                <a:solidFill>
                  <a:srgbClr val="000000"/>
                </a:solidFill>
                <a:highlight>
                  <a:srgbClr val="FFFFFF"/>
                </a:highlight>
                <a:latin typeface="Consolas"/>
              </a:rPr>
              <a:t>]</a:t>
            </a:r>
          </a:p>
          <a:p>
            <a:r>
              <a:rPr lang="en-US" sz="1600" dirty="0">
                <a:solidFill>
                  <a:srgbClr val="000000"/>
                </a:solidFill>
                <a:highlight>
                  <a:srgbClr val="FFFFFF"/>
                </a:highlight>
                <a:latin typeface="Consolas"/>
              </a:rPr>
              <a:t>    {</a:t>
            </a:r>
          </a:p>
          <a:p>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get</a:t>
            </a:r>
            <a:endParaRPr lang="en-US" sz="1600" dirty="0">
              <a:solidFill>
                <a:srgbClr val="000000"/>
              </a:solidFill>
              <a:highlight>
                <a:srgbClr val="FFFFFF"/>
              </a:highlight>
              <a:latin typeface="Consolas"/>
            </a:endParaRPr>
          </a:p>
          <a:p>
            <a:r>
              <a:rPr lang="en-US" sz="1600" dirty="0">
                <a:solidFill>
                  <a:srgbClr val="000000"/>
                </a:solidFill>
                <a:highlight>
                  <a:srgbClr val="FFFFFF"/>
                </a:highlight>
                <a:latin typeface="Consolas"/>
              </a:rPr>
              <a:t>       {</a:t>
            </a:r>
          </a:p>
          <a:p>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return</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myData</a:t>
            </a:r>
            <a:r>
              <a:rPr lang="en-US" sz="1600" dirty="0">
                <a:solidFill>
                  <a:srgbClr val="000000"/>
                </a:solidFill>
                <a:highlight>
                  <a:srgbClr val="FFFFFF"/>
                </a:highlight>
                <a:latin typeface="Consolas"/>
              </a:rPr>
              <a:t>[</a:t>
            </a:r>
            <a:r>
              <a:rPr lang="en-US" sz="1600" dirty="0" err="1">
                <a:solidFill>
                  <a:srgbClr val="000000"/>
                </a:solidFill>
                <a:highlight>
                  <a:srgbClr val="FFFFFF"/>
                </a:highlight>
                <a:latin typeface="Consolas"/>
              </a:rPr>
              <a:t>pos</a:t>
            </a:r>
            <a:r>
              <a:rPr lang="en-US" sz="1600" dirty="0">
                <a:solidFill>
                  <a:srgbClr val="000000"/>
                </a:solidFill>
                <a:highlight>
                  <a:srgbClr val="FFFFFF"/>
                </a:highlight>
                <a:latin typeface="Consolas"/>
              </a:rPr>
              <a:t>];</a:t>
            </a:r>
          </a:p>
          <a:p>
            <a:r>
              <a:rPr lang="en-US" sz="1600" dirty="0">
                <a:solidFill>
                  <a:srgbClr val="000000"/>
                </a:solidFill>
                <a:highlight>
                  <a:srgbClr val="FFFFFF"/>
                </a:highlight>
                <a:latin typeface="Consolas"/>
              </a:rPr>
              <a:t>        }</a:t>
            </a:r>
          </a:p>
          <a:p>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set</a:t>
            </a:r>
            <a:endParaRPr lang="en-US" sz="1600" dirty="0">
              <a:solidFill>
                <a:srgbClr val="000000"/>
              </a:solidFill>
              <a:highlight>
                <a:srgbClr val="FFFFFF"/>
              </a:highlight>
              <a:latin typeface="Consolas"/>
            </a:endParaRPr>
          </a:p>
          <a:p>
            <a:r>
              <a:rPr lang="en-US" sz="1600" dirty="0">
                <a:solidFill>
                  <a:srgbClr val="000000"/>
                </a:solidFill>
                <a:highlight>
                  <a:srgbClr val="FFFFFF"/>
                </a:highlight>
                <a:latin typeface="Consolas"/>
              </a:rPr>
              <a:t>       {</a:t>
            </a:r>
          </a:p>
          <a:p>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myData</a:t>
            </a:r>
            <a:r>
              <a:rPr lang="en-US" sz="1600" dirty="0">
                <a:solidFill>
                  <a:srgbClr val="000000"/>
                </a:solidFill>
                <a:highlight>
                  <a:srgbClr val="FFFFFF"/>
                </a:highlight>
                <a:latin typeface="Consolas"/>
              </a:rPr>
              <a:t>[</a:t>
            </a:r>
            <a:r>
              <a:rPr lang="en-US" sz="1600" dirty="0" err="1">
                <a:solidFill>
                  <a:srgbClr val="000000"/>
                </a:solidFill>
                <a:highlight>
                  <a:srgbClr val="FFFFFF"/>
                </a:highlight>
                <a:latin typeface="Consolas"/>
              </a:rPr>
              <a:t>pos</a:t>
            </a:r>
            <a:r>
              <a:rPr lang="en-US" sz="1600" dirty="0">
                <a:solidFill>
                  <a:srgbClr val="000000"/>
                </a:solidFill>
                <a:highlight>
                  <a:srgbClr val="FFFFFF"/>
                </a:highlight>
                <a:latin typeface="Consolas"/>
              </a:rPr>
              <a:t>] = </a:t>
            </a:r>
            <a:r>
              <a:rPr lang="en-US" sz="1600" dirty="0">
                <a:solidFill>
                  <a:srgbClr val="0000FF"/>
                </a:solidFill>
                <a:highlight>
                  <a:srgbClr val="FFFFFF"/>
                </a:highlight>
                <a:latin typeface="Consolas"/>
              </a:rPr>
              <a:t>value</a:t>
            </a:r>
            <a:r>
              <a:rPr lang="en-US" sz="1600" dirty="0">
                <a:solidFill>
                  <a:srgbClr val="000000"/>
                </a:solidFill>
                <a:highlight>
                  <a:srgbClr val="FFFFFF"/>
                </a:highlight>
                <a:latin typeface="Consolas"/>
              </a:rPr>
              <a:t>;</a:t>
            </a:r>
          </a:p>
          <a:p>
            <a:r>
              <a:rPr lang="en-US" sz="1600" dirty="0">
                <a:solidFill>
                  <a:srgbClr val="000000"/>
                </a:solidFill>
                <a:highlight>
                  <a:srgbClr val="FFFFFF"/>
                </a:highlight>
                <a:latin typeface="Consolas"/>
              </a:rPr>
              <a:t>        }</a:t>
            </a:r>
          </a:p>
          <a:p>
            <a:r>
              <a:rPr lang="en-US" sz="1600" dirty="0">
                <a:solidFill>
                  <a:srgbClr val="000000"/>
                </a:solidFill>
                <a:highlight>
                  <a:srgbClr val="FFFFFF"/>
                </a:highlight>
                <a:latin typeface="Consolas"/>
              </a:rPr>
              <a:t>    }</a:t>
            </a:r>
          </a:p>
          <a:p>
            <a:r>
              <a:rPr lang="en-US" sz="1600" dirty="0">
                <a:solidFill>
                  <a:srgbClr val="000000"/>
                </a:solidFill>
                <a:highlight>
                  <a:srgbClr val="FFFFFF"/>
                </a:highlight>
                <a:latin typeface="Consolas"/>
              </a:rPr>
              <a:t>   }</a:t>
            </a:r>
            <a:endParaRPr kumimoji="0" lang="en-US" altLang="en-US" sz="1600"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
        <p:nvSpPr>
          <p:cNvPr id="4" name="AutoShape 3"/>
          <p:cNvSpPr>
            <a:spLocks noChangeAspect="1" noChangeArrowheads="1"/>
          </p:cNvSpPr>
          <p:nvPr/>
        </p:nvSpPr>
        <p:spPr bwMode="auto">
          <a:xfrm>
            <a:off x="7003473" y="990600"/>
            <a:ext cx="5257801" cy="5486400"/>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sz="1600" dirty="0">
                <a:solidFill>
                  <a:srgbClr val="000000"/>
                </a:solidFill>
                <a:highlight>
                  <a:srgbClr val="FFFFFF"/>
                </a:highlight>
                <a:latin typeface="Consolas"/>
              </a:rPr>
              <a:t> </a:t>
            </a:r>
            <a:r>
              <a:rPr lang="en-US" sz="1600" dirty="0" err="1">
                <a:solidFill>
                  <a:srgbClr val="0000FF"/>
                </a:solidFill>
                <a:highlight>
                  <a:srgbClr val="FFFFFF"/>
                </a:highlight>
                <a:latin typeface="Consolas"/>
              </a:rPr>
              <a:t>int</a:t>
            </a:r>
            <a:r>
              <a:rPr lang="en-US" sz="1600" dirty="0">
                <a:solidFill>
                  <a:srgbClr val="000000"/>
                </a:solidFill>
                <a:highlight>
                  <a:srgbClr val="FFFFFF"/>
                </a:highlight>
                <a:latin typeface="Consolas"/>
              </a:rPr>
              <a:t> size = 10;</a:t>
            </a:r>
          </a:p>
          <a:p>
            <a:endParaRPr lang="en-US" sz="1600" dirty="0">
              <a:solidFill>
                <a:srgbClr val="000000"/>
              </a:solidFill>
              <a:highlight>
                <a:srgbClr val="FFFFFF"/>
              </a:highlight>
              <a:latin typeface="Consolas"/>
            </a:endParaRPr>
          </a:p>
          <a:p>
            <a:r>
              <a:rPr lang="en-US" sz="1600" dirty="0" err="1" smtClean="0">
                <a:solidFill>
                  <a:srgbClr val="2B91AF"/>
                </a:solidFill>
                <a:highlight>
                  <a:srgbClr val="FFFFFF"/>
                </a:highlight>
                <a:latin typeface="Consolas"/>
              </a:rPr>
              <a:t>IntIndexer</a:t>
            </a:r>
            <a:r>
              <a:rPr lang="en-US" sz="1600" dirty="0" smtClean="0">
                <a:solidFill>
                  <a:srgbClr val="000000"/>
                </a:solidFill>
                <a:highlight>
                  <a:srgbClr val="FFFFFF"/>
                </a:highlight>
                <a:latin typeface="Consolas"/>
              </a:rPr>
              <a:t> </a:t>
            </a:r>
            <a:r>
              <a:rPr lang="en-US" sz="1600" dirty="0" err="1">
                <a:solidFill>
                  <a:srgbClr val="000000"/>
                </a:solidFill>
                <a:highlight>
                  <a:srgbClr val="FFFFFF"/>
                </a:highlight>
                <a:latin typeface="Consolas"/>
              </a:rPr>
              <a:t>myInd</a:t>
            </a:r>
            <a:r>
              <a:rPr lang="en-US" sz="1600" dirty="0">
                <a:solidFill>
                  <a:srgbClr val="000000"/>
                </a:solidFill>
                <a:highlight>
                  <a:srgbClr val="FFFFFF"/>
                </a:highlight>
                <a:latin typeface="Consolas"/>
              </a:rPr>
              <a:t> = </a:t>
            </a:r>
            <a:r>
              <a:rPr lang="en-US" sz="1600" dirty="0">
                <a:solidFill>
                  <a:srgbClr val="0000FF"/>
                </a:solidFill>
                <a:highlight>
                  <a:srgbClr val="FFFFFF"/>
                </a:highlight>
                <a:latin typeface="Consolas"/>
              </a:rPr>
              <a:t>new</a:t>
            </a:r>
            <a:r>
              <a:rPr lang="en-US" sz="1600" dirty="0">
                <a:solidFill>
                  <a:srgbClr val="000000"/>
                </a:solidFill>
                <a:highlight>
                  <a:srgbClr val="FFFFFF"/>
                </a:highlight>
                <a:latin typeface="Consolas"/>
              </a:rPr>
              <a:t> </a:t>
            </a:r>
            <a:r>
              <a:rPr lang="en-US" sz="1600" dirty="0" err="1">
                <a:solidFill>
                  <a:srgbClr val="2B91AF"/>
                </a:solidFill>
                <a:highlight>
                  <a:srgbClr val="FFFFFF"/>
                </a:highlight>
                <a:latin typeface="Consolas"/>
              </a:rPr>
              <a:t>IntIndexer</a:t>
            </a:r>
            <a:r>
              <a:rPr lang="en-US" sz="1600" dirty="0">
                <a:solidFill>
                  <a:srgbClr val="000000"/>
                </a:solidFill>
                <a:highlight>
                  <a:srgbClr val="FFFFFF"/>
                </a:highlight>
                <a:latin typeface="Consolas"/>
              </a:rPr>
              <a:t>(size);</a:t>
            </a:r>
          </a:p>
          <a:p>
            <a:endParaRPr lang="en-US" sz="1600" dirty="0">
              <a:solidFill>
                <a:srgbClr val="000000"/>
              </a:solidFill>
              <a:highlight>
                <a:srgbClr val="FFFFFF"/>
              </a:highlight>
              <a:latin typeface="Consolas"/>
            </a:endParaRPr>
          </a:p>
          <a:p>
            <a:r>
              <a:rPr lang="en-US" sz="1600" dirty="0" err="1" smtClean="0">
                <a:solidFill>
                  <a:srgbClr val="000000"/>
                </a:solidFill>
                <a:highlight>
                  <a:srgbClr val="FFFFFF"/>
                </a:highlight>
                <a:latin typeface="Consolas"/>
              </a:rPr>
              <a:t>myInd</a:t>
            </a:r>
            <a:r>
              <a:rPr lang="en-US" sz="1600" dirty="0" smtClean="0">
                <a:solidFill>
                  <a:srgbClr val="000000"/>
                </a:solidFill>
                <a:highlight>
                  <a:srgbClr val="FFFFFF"/>
                </a:highlight>
                <a:latin typeface="Consolas"/>
              </a:rPr>
              <a:t>[9</a:t>
            </a:r>
            <a:r>
              <a:rPr lang="en-US" sz="1600" dirty="0">
                <a:solidFill>
                  <a:srgbClr val="000000"/>
                </a:solidFill>
                <a:highlight>
                  <a:srgbClr val="FFFFFF"/>
                </a:highlight>
                <a:latin typeface="Consolas"/>
              </a:rPr>
              <a:t>] = </a:t>
            </a:r>
            <a:r>
              <a:rPr lang="en-US" sz="1600" dirty="0">
                <a:solidFill>
                  <a:srgbClr val="A31515"/>
                </a:solidFill>
                <a:highlight>
                  <a:srgbClr val="FFFFFF"/>
                </a:highlight>
                <a:latin typeface="Consolas"/>
              </a:rPr>
              <a:t>"Some Value"</a:t>
            </a:r>
            <a:r>
              <a:rPr lang="en-US" sz="1600" dirty="0">
                <a:solidFill>
                  <a:srgbClr val="000000"/>
                </a:solidFill>
                <a:highlight>
                  <a:srgbClr val="FFFFFF"/>
                </a:highlight>
                <a:latin typeface="Consolas"/>
              </a:rPr>
              <a:t>;</a:t>
            </a:r>
          </a:p>
          <a:p>
            <a:r>
              <a:rPr lang="en-US" sz="1600" dirty="0" err="1" smtClean="0">
                <a:solidFill>
                  <a:srgbClr val="000000"/>
                </a:solidFill>
                <a:highlight>
                  <a:srgbClr val="FFFFFF"/>
                </a:highlight>
                <a:latin typeface="Consolas"/>
              </a:rPr>
              <a:t>myInd</a:t>
            </a:r>
            <a:r>
              <a:rPr lang="en-US" sz="1600" dirty="0" smtClean="0">
                <a:solidFill>
                  <a:srgbClr val="000000"/>
                </a:solidFill>
                <a:highlight>
                  <a:srgbClr val="FFFFFF"/>
                </a:highlight>
                <a:latin typeface="Consolas"/>
              </a:rPr>
              <a:t>[3</a:t>
            </a:r>
            <a:r>
              <a:rPr lang="en-US" sz="1600" dirty="0">
                <a:solidFill>
                  <a:srgbClr val="000000"/>
                </a:solidFill>
                <a:highlight>
                  <a:srgbClr val="FFFFFF"/>
                </a:highlight>
                <a:latin typeface="Consolas"/>
              </a:rPr>
              <a:t>] = </a:t>
            </a:r>
            <a:r>
              <a:rPr lang="en-US" sz="1600" dirty="0">
                <a:solidFill>
                  <a:srgbClr val="A31515"/>
                </a:solidFill>
                <a:highlight>
                  <a:srgbClr val="FFFFFF"/>
                </a:highlight>
                <a:latin typeface="Consolas"/>
              </a:rPr>
              <a:t>"Another Value"</a:t>
            </a:r>
            <a:r>
              <a:rPr lang="en-US" sz="1600" dirty="0">
                <a:solidFill>
                  <a:srgbClr val="000000"/>
                </a:solidFill>
                <a:highlight>
                  <a:srgbClr val="FFFFFF"/>
                </a:highlight>
                <a:latin typeface="Consolas"/>
              </a:rPr>
              <a:t>;</a:t>
            </a:r>
          </a:p>
          <a:p>
            <a:r>
              <a:rPr lang="en-US" sz="1600" dirty="0" err="1" smtClean="0">
                <a:solidFill>
                  <a:srgbClr val="000000"/>
                </a:solidFill>
                <a:highlight>
                  <a:srgbClr val="FFFFFF"/>
                </a:highlight>
                <a:latin typeface="Consolas"/>
              </a:rPr>
              <a:t>myInd</a:t>
            </a:r>
            <a:r>
              <a:rPr lang="en-US" sz="1600" dirty="0" smtClean="0">
                <a:solidFill>
                  <a:srgbClr val="000000"/>
                </a:solidFill>
                <a:highlight>
                  <a:srgbClr val="FFFFFF"/>
                </a:highlight>
                <a:latin typeface="Consolas"/>
              </a:rPr>
              <a:t>[5</a:t>
            </a:r>
            <a:r>
              <a:rPr lang="en-US" sz="1600" dirty="0">
                <a:solidFill>
                  <a:srgbClr val="000000"/>
                </a:solidFill>
                <a:highlight>
                  <a:srgbClr val="FFFFFF"/>
                </a:highlight>
                <a:latin typeface="Consolas"/>
              </a:rPr>
              <a:t>] = </a:t>
            </a:r>
            <a:r>
              <a:rPr lang="en-US" sz="1600" dirty="0">
                <a:solidFill>
                  <a:srgbClr val="A31515"/>
                </a:solidFill>
                <a:highlight>
                  <a:srgbClr val="FFFFFF"/>
                </a:highlight>
                <a:latin typeface="Consolas"/>
              </a:rPr>
              <a:t>"Any Value"</a:t>
            </a:r>
            <a:r>
              <a:rPr lang="en-US" sz="1600" dirty="0">
                <a:solidFill>
                  <a:srgbClr val="000000"/>
                </a:solidFill>
                <a:highlight>
                  <a:srgbClr val="FFFFFF"/>
                </a:highlight>
                <a:latin typeface="Consolas"/>
              </a:rPr>
              <a:t>;</a:t>
            </a:r>
          </a:p>
          <a:p>
            <a:endParaRPr lang="en-US" sz="1600" dirty="0">
              <a:solidFill>
                <a:srgbClr val="000000"/>
              </a:solidFill>
              <a:highlight>
                <a:srgbClr val="FFFFFF"/>
              </a:highlight>
              <a:latin typeface="Consolas"/>
            </a:endParaRPr>
          </a:p>
          <a:p>
            <a:r>
              <a:rPr lang="en-US" sz="1600" dirty="0" err="1" smtClean="0">
                <a:solidFill>
                  <a:srgbClr val="2B91AF"/>
                </a:solidFill>
                <a:highlight>
                  <a:srgbClr val="FFFFFF"/>
                </a:highlight>
                <a:latin typeface="Consolas"/>
              </a:rPr>
              <a:t>Console</a:t>
            </a:r>
            <a:r>
              <a:rPr lang="en-US" sz="1600" dirty="0" err="1" smtClean="0">
                <a:solidFill>
                  <a:srgbClr val="000000"/>
                </a:solidFill>
                <a:highlight>
                  <a:srgbClr val="FFFFFF"/>
                </a:highlight>
                <a:latin typeface="Consolas"/>
              </a:rPr>
              <a:t>.WriteLine</a:t>
            </a:r>
            <a:r>
              <a:rPr lang="en-US" sz="1600" dirty="0">
                <a:solidFill>
                  <a:srgbClr val="000000"/>
                </a:solidFill>
                <a:highlight>
                  <a:srgbClr val="FFFFFF"/>
                </a:highlight>
                <a:latin typeface="Consolas"/>
              </a:rPr>
              <a:t>(</a:t>
            </a:r>
            <a:r>
              <a:rPr lang="en-US" sz="1600" dirty="0">
                <a:solidFill>
                  <a:srgbClr val="A31515"/>
                </a:solidFill>
                <a:highlight>
                  <a:srgbClr val="FFFFFF"/>
                </a:highlight>
                <a:latin typeface="Consolas"/>
              </a:rPr>
              <a:t>"\</a:t>
            </a:r>
            <a:r>
              <a:rPr lang="en-US" sz="1600" dirty="0" err="1">
                <a:solidFill>
                  <a:srgbClr val="A31515"/>
                </a:solidFill>
                <a:highlight>
                  <a:srgbClr val="FFFFFF"/>
                </a:highlight>
                <a:latin typeface="Consolas"/>
              </a:rPr>
              <a:t>nIndexer</a:t>
            </a:r>
            <a:r>
              <a:rPr lang="en-US" sz="1600" dirty="0">
                <a:solidFill>
                  <a:srgbClr val="A31515"/>
                </a:solidFill>
                <a:highlight>
                  <a:srgbClr val="FFFFFF"/>
                </a:highlight>
                <a:latin typeface="Consolas"/>
              </a:rPr>
              <a:t> </a:t>
            </a:r>
            <a:r>
              <a:rPr lang="en-US" sz="1600" dirty="0" smtClean="0">
                <a:solidFill>
                  <a:srgbClr val="A31515"/>
                </a:solidFill>
                <a:highlight>
                  <a:srgbClr val="FFFFFF"/>
                </a:highlight>
                <a:latin typeface="Consolas"/>
              </a:rPr>
              <a:t>				Output\n</a:t>
            </a:r>
            <a:r>
              <a:rPr lang="en-US" sz="1600" dirty="0">
                <a:solidFill>
                  <a:srgbClr val="A31515"/>
                </a:solidFill>
                <a:highlight>
                  <a:srgbClr val="FFFFFF"/>
                </a:highlight>
                <a:latin typeface="Consolas"/>
              </a:rPr>
              <a:t>"</a:t>
            </a:r>
            <a:r>
              <a:rPr lang="en-US" sz="1600" dirty="0">
                <a:solidFill>
                  <a:srgbClr val="000000"/>
                </a:solidFill>
                <a:highlight>
                  <a:srgbClr val="FFFFFF"/>
                </a:highlight>
                <a:latin typeface="Consolas"/>
              </a:rPr>
              <a:t>);</a:t>
            </a:r>
          </a:p>
          <a:p>
            <a:endParaRPr lang="en-US" sz="1600" dirty="0">
              <a:solidFill>
                <a:srgbClr val="000000"/>
              </a:solidFill>
              <a:highlight>
                <a:srgbClr val="FFFFFF"/>
              </a:highlight>
              <a:latin typeface="Consolas"/>
            </a:endParaRPr>
          </a:p>
          <a:p>
            <a:r>
              <a:rPr lang="nn-NO" sz="1600" dirty="0" smtClean="0">
                <a:solidFill>
                  <a:srgbClr val="0000FF"/>
                </a:solidFill>
                <a:highlight>
                  <a:srgbClr val="FFFFFF"/>
                </a:highlight>
                <a:latin typeface="Consolas"/>
              </a:rPr>
              <a:t>for</a:t>
            </a:r>
            <a:r>
              <a:rPr lang="nn-NO" sz="1600" dirty="0" smtClean="0">
                <a:solidFill>
                  <a:srgbClr val="000000"/>
                </a:solidFill>
                <a:highlight>
                  <a:srgbClr val="FFFFFF"/>
                </a:highlight>
                <a:latin typeface="Consolas"/>
              </a:rPr>
              <a:t> </a:t>
            </a:r>
            <a:r>
              <a:rPr lang="nn-NO" sz="1600" dirty="0">
                <a:solidFill>
                  <a:srgbClr val="000000"/>
                </a:solidFill>
                <a:highlight>
                  <a:srgbClr val="FFFFFF"/>
                </a:highlight>
                <a:latin typeface="Consolas"/>
              </a:rPr>
              <a:t>(</a:t>
            </a:r>
            <a:r>
              <a:rPr lang="nn-NO" sz="1600" dirty="0">
                <a:solidFill>
                  <a:srgbClr val="0000FF"/>
                </a:solidFill>
                <a:highlight>
                  <a:srgbClr val="FFFFFF"/>
                </a:highlight>
                <a:latin typeface="Consolas"/>
              </a:rPr>
              <a:t>int</a:t>
            </a:r>
            <a:r>
              <a:rPr lang="nn-NO" sz="1600" dirty="0">
                <a:solidFill>
                  <a:srgbClr val="000000"/>
                </a:solidFill>
                <a:highlight>
                  <a:srgbClr val="FFFFFF"/>
                </a:highlight>
                <a:latin typeface="Consolas"/>
              </a:rPr>
              <a:t> i=0; i &lt; size; i++)</a:t>
            </a:r>
          </a:p>
          <a:p>
            <a:r>
              <a:rPr lang="en-US" sz="1600" dirty="0">
                <a:solidFill>
                  <a:srgbClr val="000000"/>
                </a:solidFill>
                <a:highlight>
                  <a:srgbClr val="FFFFFF"/>
                </a:highlight>
                <a:latin typeface="Consolas"/>
              </a:rPr>
              <a:t>   </a:t>
            </a:r>
            <a:r>
              <a:rPr lang="en-US" sz="1600" dirty="0" smtClean="0">
                <a:solidFill>
                  <a:srgbClr val="000000"/>
                </a:solidFill>
                <a:highlight>
                  <a:srgbClr val="FFFFFF"/>
                </a:highlight>
                <a:latin typeface="Consolas"/>
              </a:rPr>
              <a:t>{</a:t>
            </a:r>
            <a:endParaRPr lang="en-US" sz="1600" dirty="0">
              <a:solidFill>
                <a:srgbClr val="000000"/>
              </a:solidFill>
              <a:highlight>
                <a:srgbClr val="FFFFFF"/>
              </a:highlight>
              <a:latin typeface="Consolas"/>
            </a:endParaRPr>
          </a:p>
          <a:p>
            <a:r>
              <a:rPr lang="en-US" sz="1600" dirty="0">
                <a:solidFill>
                  <a:srgbClr val="000000"/>
                </a:solidFill>
                <a:highlight>
                  <a:srgbClr val="FFFFFF"/>
                </a:highlight>
                <a:latin typeface="Consolas"/>
              </a:rPr>
              <a:t>            </a:t>
            </a:r>
            <a:r>
              <a:rPr lang="en-US" sz="1600" dirty="0" err="1">
                <a:solidFill>
                  <a:srgbClr val="2B91AF"/>
                </a:solidFill>
                <a:highlight>
                  <a:srgbClr val="FFFFFF"/>
                </a:highlight>
                <a:latin typeface="Consolas"/>
              </a:rPr>
              <a:t>Console</a:t>
            </a:r>
            <a:r>
              <a:rPr lang="en-US" sz="1600" dirty="0" err="1">
                <a:solidFill>
                  <a:srgbClr val="000000"/>
                </a:solidFill>
                <a:highlight>
                  <a:srgbClr val="FFFFFF"/>
                </a:highlight>
                <a:latin typeface="Consolas"/>
              </a:rPr>
              <a:t>.WriteLine</a:t>
            </a:r>
            <a:r>
              <a:rPr lang="en-US" sz="1600" dirty="0">
                <a:solidFill>
                  <a:srgbClr val="000000"/>
                </a:solidFill>
                <a:highlight>
                  <a:srgbClr val="FFFFFF"/>
                </a:highlight>
                <a:latin typeface="Consolas"/>
              </a:rPr>
              <a:t>(</a:t>
            </a:r>
            <a:r>
              <a:rPr lang="en-US" sz="1600" dirty="0">
                <a:solidFill>
                  <a:srgbClr val="A31515"/>
                </a:solidFill>
                <a:highlight>
                  <a:srgbClr val="FFFFFF"/>
                </a:highlight>
                <a:latin typeface="Consolas"/>
              </a:rPr>
              <a:t>"</a:t>
            </a:r>
            <a:r>
              <a:rPr lang="en-US" sz="1600" dirty="0" err="1">
                <a:solidFill>
                  <a:srgbClr val="A31515"/>
                </a:solidFill>
                <a:highlight>
                  <a:srgbClr val="FFFFFF"/>
                </a:highlight>
                <a:latin typeface="Consolas"/>
              </a:rPr>
              <a:t>myInd</a:t>
            </a:r>
            <a:r>
              <a:rPr lang="en-US" sz="1600" dirty="0">
                <a:solidFill>
                  <a:srgbClr val="A31515"/>
                </a:solidFill>
                <a:highlight>
                  <a:srgbClr val="FFFFFF"/>
                </a:highlight>
                <a:latin typeface="Consolas"/>
              </a:rPr>
              <a:t>[{0}]: {1}"</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i</a:t>
            </a:r>
            <a:r>
              <a:rPr lang="en-US" sz="1600" dirty="0">
                <a:solidFill>
                  <a:srgbClr val="000000"/>
                </a:solidFill>
                <a:highlight>
                  <a:srgbClr val="FFFFFF"/>
                </a:highlight>
                <a:latin typeface="Consolas"/>
              </a:rPr>
              <a:t>, </a:t>
            </a:r>
            <a:r>
              <a:rPr lang="en-US" sz="1600" dirty="0" smtClean="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myInd</a:t>
            </a:r>
            <a:r>
              <a:rPr lang="en-US" sz="1600" dirty="0" smtClean="0">
                <a:solidFill>
                  <a:srgbClr val="000000"/>
                </a:solidFill>
                <a:highlight>
                  <a:srgbClr val="FFFFFF"/>
                </a:highlight>
                <a:latin typeface="Consolas"/>
              </a:rPr>
              <a:t>[</a:t>
            </a:r>
            <a:r>
              <a:rPr lang="en-US" sz="1600" dirty="0" err="1" smtClean="0">
                <a:solidFill>
                  <a:srgbClr val="000000"/>
                </a:solidFill>
                <a:highlight>
                  <a:srgbClr val="FFFFFF"/>
                </a:highlight>
                <a:latin typeface="Consolas"/>
              </a:rPr>
              <a:t>i</a:t>
            </a:r>
            <a:r>
              <a:rPr lang="en-US" sz="1600" dirty="0">
                <a:solidFill>
                  <a:srgbClr val="000000"/>
                </a:solidFill>
                <a:highlight>
                  <a:srgbClr val="FFFFFF"/>
                </a:highlight>
                <a:latin typeface="Consolas"/>
              </a:rPr>
              <a:t>]);</a:t>
            </a:r>
          </a:p>
          <a:p>
            <a:r>
              <a:rPr lang="en-US" sz="1600" dirty="0">
                <a:solidFill>
                  <a:srgbClr val="000000"/>
                </a:solidFill>
                <a:highlight>
                  <a:srgbClr val="FFFFFF"/>
                </a:highlight>
                <a:latin typeface="Consolas"/>
              </a:rPr>
              <a:t>       </a:t>
            </a:r>
            <a:endParaRPr lang="en-US" sz="1600" dirty="0" smtClean="0">
              <a:solidFill>
                <a:srgbClr val="000000"/>
              </a:solidFill>
              <a:highlight>
                <a:srgbClr val="FFFFFF"/>
              </a:highlight>
              <a:latin typeface="Consolas"/>
            </a:endParaRPr>
          </a:p>
          <a:p>
            <a:r>
              <a:rPr lang="en-US" sz="1600" dirty="0" smtClean="0">
                <a:solidFill>
                  <a:srgbClr val="000000"/>
                </a:solidFill>
                <a:highlight>
                  <a:srgbClr val="FFFFFF"/>
                </a:highlight>
                <a:latin typeface="Consolas"/>
              </a:rPr>
              <a:t>   }</a:t>
            </a:r>
            <a:endParaRPr kumimoji="0" lang="en-US" altLang="en-US" sz="1600"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23247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AutoShape 3"/>
          <p:cNvSpPr>
            <a:spLocks noChangeAspect="1" noChangeArrowheads="1"/>
          </p:cNvSpPr>
          <p:nvPr/>
        </p:nvSpPr>
        <p:spPr bwMode="auto">
          <a:xfrm>
            <a:off x="1600200" y="1068388"/>
            <a:ext cx="7908925" cy="220345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A method is a class member that contains a code block that represents an action:</a:t>
            </a:r>
            <a:endParaRPr kumimoji="0" lang="en-US" altLang="en-US" sz="1600" b="0" i="0" u="none" strike="noStrike" kern="0" cap="none" spc="0" normalizeH="0" baseline="0" noProof="0" dirty="0" smtClean="0">
              <a:ln>
                <a:noFill/>
              </a:ln>
              <a:solidFill>
                <a:srgbClr val="000000"/>
              </a:solidFill>
              <a:effectLst/>
              <a:uLnTx/>
              <a:uFillTx/>
              <a:latin typeface="+mn-lt"/>
              <a:cs typeface="Arial" pitchFamily="34" charset="0"/>
            </a:endParaRPr>
          </a:p>
          <a:p>
            <a:pPr marL="0" marR="0" lvl="0" indent="0" defTabSz="914400" eaLnBrk="0" fontAlgn="base" latinLnBrk="0" hangingPunct="0">
              <a:lnSpc>
                <a:spcPct val="120000"/>
              </a:lnSpc>
              <a:spcBef>
                <a:spcPct val="0"/>
              </a:spcBef>
              <a:spcAft>
                <a:spcPct val="0"/>
              </a:spcAft>
              <a:buClr>
                <a:srgbClr val="006699"/>
              </a:buClr>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mn-lt"/>
                <a:cs typeface="Arial" pitchFamily="34" charset="0"/>
              </a:rPr>
              <a:t> </a:t>
            </a: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All executable code belongs to a method</a:t>
            </a:r>
          </a:p>
          <a:p>
            <a:pPr marL="0" marR="0" lvl="0" indent="0" defTabSz="914400" eaLnBrk="0" fontAlgn="base" latinLnBrk="0" hangingPunct="0">
              <a:lnSpc>
                <a:spcPct val="120000"/>
              </a:lnSpc>
              <a:spcBef>
                <a:spcPct val="0"/>
              </a:spcBef>
              <a:spcAft>
                <a:spcPct val="0"/>
              </a:spcAft>
              <a:buClr>
                <a:srgbClr val="006699"/>
              </a:buClr>
              <a:buSzTx/>
              <a:buFontTx/>
              <a:buChar char="•"/>
              <a:tabLst/>
              <a:defRPr/>
            </a:pP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 A C# application must have at least one method</a:t>
            </a:r>
          </a:p>
          <a:p>
            <a:pPr marL="0" marR="0" lvl="0" indent="0" defTabSz="914400" eaLnBrk="0" fontAlgn="base" latinLnBrk="0" hangingPunct="0">
              <a:lnSpc>
                <a:spcPct val="120000"/>
              </a:lnSpc>
              <a:spcBef>
                <a:spcPct val="0"/>
              </a:spcBef>
              <a:spcAft>
                <a:spcPct val="0"/>
              </a:spcAft>
              <a:buClr>
                <a:srgbClr val="006699"/>
              </a:buClr>
              <a:buSzTx/>
              <a:buFontTx/>
              <a:buChar char="•"/>
              <a:tabLst/>
              <a:defRPr/>
            </a:pP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 Methods can be defined for private use by a type, or for </a:t>
            </a:r>
          </a:p>
          <a:p>
            <a:pPr marL="0" marR="0" lvl="0" indent="0" defTabSz="914400" eaLnBrk="0" fontAlgn="base" latinLnBrk="0" hangingPunct="0">
              <a:lnSpc>
                <a:spcPct val="120000"/>
              </a:lnSpc>
              <a:spcBef>
                <a:spcPct val="0"/>
              </a:spcBef>
              <a:spcAft>
                <a:spcPct val="0"/>
              </a:spcAft>
              <a:buClr>
                <a:srgbClr val="006699"/>
              </a:buClr>
              <a:buSzTx/>
              <a:buFontTx/>
              <a:buNone/>
              <a:tabLst/>
              <a:defRPr/>
            </a:pP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   public use by other types</a:t>
            </a:r>
          </a:p>
          <a:p>
            <a:pPr marL="0" marR="0" lvl="0" indent="0" defTabSz="914400" eaLnBrk="0" fontAlgn="base" latinLnBrk="0" hangingPunct="0">
              <a:lnSpc>
                <a:spcPct val="120000"/>
              </a:lnSpc>
              <a:spcBef>
                <a:spcPct val="0"/>
              </a:spcBef>
              <a:spcAft>
                <a:spcPct val="0"/>
              </a:spcAft>
              <a:buClr>
                <a:srgbClr val="006699"/>
              </a:buClr>
              <a:buSzTx/>
              <a:buFontTx/>
              <a:buNone/>
              <a:tabLst/>
              <a:defRPr/>
            </a:pPr>
            <a:endParaRPr kumimoji="0" lang="en-US" altLang="en-US" sz="1800" b="0" i="0" u="none" strike="noStrike" kern="0" cap="none" spc="0" normalizeH="0" baseline="0" noProof="0" dirty="0" smtClean="0">
              <a:ln>
                <a:noFill/>
              </a:ln>
              <a:solidFill>
                <a:srgbClr val="000000"/>
              </a:solidFill>
              <a:effectLst/>
              <a:uLnTx/>
              <a:uFillTx/>
              <a:latin typeface="Verdana" pitchFamily="34" charset="0"/>
              <a:cs typeface="Arial" pitchFamily="34" charset="0"/>
            </a:endParaRPr>
          </a:p>
        </p:txBody>
      </p:sp>
      <p:sp>
        <p:nvSpPr>
          <p:cNvPr id="4" name="AutoShape 3"/>
          <p:cNvSpPr>
            <a:spLocks noChangeAspect="1" noChangeArrowheads="1"/>
          </p:cNvSpPr>
          <p:nvPr/>
        </p:nvSpPr>
        <p:spPr bwMode="auto">
          <a:xfrm>
            <a:off x="1600200" y="3506355"/>
            <a:ext cx="7893050" cy="60325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The </a:t>
            </a:r>
            <a:r>
              <a:rPr kumimoji="0" lang="en-US" altLang="en-US" sz="1800" b="1" i="0" u="none" strike="noStrike" kern="0" cap="none" spc="0" normalizeH="0" baseline="0" noProof="0" dirty="0" smtClean="0">
                <a:ln>
                  <a:noFill/>
                </a:ln>
                <a:solidFill>
                  <a:srgbClr val="000000"/>
                </a:solidFill>
                <a:effectLst/>
                <a:uLnTx/>
                <a:uFillTx/>
                <a:latin typeface="+mn-lt"/>
                <a:cs typeface="Arial" pitchFamily="34" charset="0"/>
              </a:rPr>
              <a:t>Main</a:t>
            </a: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 method defines the starting point for an application</a:t>
            </a:r>
          </a:p>
          <a:p>
            <a:pPr marL="0" marR="0" lvl="0" indent="0" defTabSz="914400" eaLnBrk="0" fontAlgn="base" latinLnBrk="0" hangingPunct="0">
              <a:lnSpc>
                <a:spcPct val="120000"/>
              </a:lnSpc>
              <a:spcBef>
                <a:spcPct val="0"/>
              </a:spcBef>
              <a:spcAft>
                <a:spcPct val="0"/>
              </a:spcAft>
              <a:buClr>
                <a:srgbClr val="006699"/>
              </a:buClr>
              <a:buSzTx/>
              <a:buFontTx/>
              <a:buNone/>
              <a:tabLst/>
              <a:defRPr/>
            </a:pPr>
            <a:endParaRPr kumimoji="0" lang="en-US" altLang="en-US" sz="1800" b="0" i="0" u="none" strike="noStrike" kern="0" cap="none" spc="0" normalizeH="0" baseline="0" noProof="0" dirty="0" smtClean="0">
              <a:ln>
                <a:noFill/>
              </a:ln>
              <a:solidFill>
                <a:srgbClr val="000000"/>
              </a:solidFill>
              <a:effectLst/>
              <a:uLnTx/>
              <a:uFillTx/>
              <a:latin typeface="Verdana" pitchFamily="34" charset="0"/>
              <a:cs typeface="Arial" pitchFamily="34" charset="0"/>
            </a:endParaRPr>
          </a:p>
        </p:txBody>
      </p:sp>
      <p:sp>
        <p:nvSpPr>
          <p:cNvPr id="5" name="AutoShape 3"/>
          <p:cNvSpPr>
            <a:spLocks noChangeAspect="1" noChangeArrowheads="1"/>
          </p:cNvSpPr>
          <p:nvPr/>
        </p:nvSpPr>
        <p:spPr bwMode="auto">
          <a:xfrm>
            <a:off x="1600200" y="4187823"/>
            <a:ext cx="7877175" cy="563563"/>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C# supports instance and static methods</a:t>
            </a:r>
          </a:p>
          <a:p>
            <a:pPr marL="0" marR="0" lvl="0" indent="0" defTabSz="914400" eaLnBrk="0" fontAlgn="base" latinLnBrk="0" hangingPunct="0">
              <a:lnSpc>
                <a:spcPct val="120000"/>
              </a:lnSpc>
              <a:spcBef>
                <a:spcPct val="0"/>
              </a:spcBef>
              <a:spcAft>
                <a:spcPct val="0"/>
              </a:spcAft>
              <a:buClr>
                <a:srgbClr val="006699"/>
              </a:buClr>
              <a:buSzTx/>
              <a:buFontTx/>
              <a:buNone/>
              <a:tabLst/>
              <a:defRPr/>
            </a:pPr>
            <a:endParaRPr kumimoji="0" lang="en-US" altLang="en-US" sz="1800" b="0" i="0" u="none" strike="noStrike" kern="0" cap="none" spc="0" normalizeH="0" baseline="0" noProof="0" dirty="0" smtClean="0">
              <a:ln>
                <a:noFill/>
              </a:ln>
              <a:solidFill>
                <a:srgbClr val="000000"/>
              </a:solidFill>
              <a:effectLst/>
              <a:uLnTx/>
              <a:uFillTx/>
              <a:latin typeface="Verdana" pitchFamily="34" charset="0"/>
              <a:cs typeface="Arial" pitchFamily="34" charset="0"/>
            </a:endParaRPr>
          </a:p>
        </p:txBody>
      </p:sp>
      <p:sp>
        <p:nvSpPr>
          <p:cNvPr id="6" name="AutoShape 3"/>
          <p:cNvSpPr>
            <a:spLocks noChangeArrowheads="1"/>
          </p:cNvSpPr>
          <p:nvPr/>
        </p:nvSpPr>
        <p:spPr bwMode="auto">
          <a:xfrm>
            <a:off x="1544782" y="5112253"/>
            <a:ext cx="3790950" cy="1139825"/>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altLang="en-US" sz="1600" b="0" i="0" u="none" strike="noStrike" kern="0" cap="none" spc="0" normalizeH="0" baseline="0" noProof="0" smtClean="0">
                <a:ln>
                  <a:noFill/>
                </a:ln>
                <a:solidFill>
                  <a:srgbClr val="000000"/>
                </a:solidFill>
                <a:effectLst/>
                <a:uLnTx/>
                <a:uFillTx/>
                <a:latin typeface="Lucida Sans Typewriter" pitchFamily="49" charset="0"/>
                <a:cs typeface="Arial" pitchFamily="34" charset="0"/>
              </a:rPr>
              <a:t>int count = 99;</a:t>
            </a:r>
          </a:p>
          <a:p>
            <a:pPr marL="0" marR="0" lvl="0" indent="0" defTabSz="914400" eaLnBrk="1" fontAlgn="base" latinLnBrk="0" hangingPunct="1">
              <a:lnSpc>
                <a:spcPct val="100000"/>
              </a:lnSpc>
              <a:spcBef>
                <a:spcPct val="0"/>
              </a:spcBef>
              <a:spcAft>
                <a:spcPct val="0"/>
              </a:spcAft>
              <a:buClrTx/>
              <a:buSzTx/>
              <a:buFontTx/>
              <a:buNone/>
              <a:tabLst/>
              <a:defRPr/>
            </a:pPr>
            <a:r>
              <a:rPr kumimoji="0" lang="en-GB" altLang="en-US" sz="1600" b="0" i="0" u="none" strike="noStrike" kern="0" cap="none" spc="0" normalizeH="0" baseline="0" noProof="0" smtClean="0">
                <a:ln>
                  <a:noFill/>
                </a:ln>
                <a:solidFill>
                  <a:srgbClr val="000000"/>
                </a:solidFill>
                <a:effectLst/>
                <a:uLnTx/>
                <a:uFillTx/>
                <a:latin typeface="Lucida Sans Typewriter" pitchFamily="49" charset="0"/>
                <a:cs typeface="Arial" pitchFamily="34" charset="0"/>
              </a:rPr>
              <a:t>string strCount = </a:t>
            </a:r>
          </a:p>
          <a:p>
            <a:pPr marL="0" marR="0" lvl="0" indent="0" defTabSz="914400" eaLnBrk="1" fontAlgn="base" latinLnBrk="0" hangingPunct="1">
              <a:lnSpc>
                <a:spcPct val="100000"/>
              </a:lnSpc>
              <a:spcBef>
                <a:spcPct val="0"/>
              </a:spcBef>
              <a:spcAft>
                <a:spcPct val="0"/>
              </a:spcAft>
              <a:buClrTx/>
              <a:buSzTx/>
              <a:buFontTx/>
              <a:buNone/>
              <a:tabLst/>
              <a:defRPr/>
            </a:pPr>
            <a:r>
              <a:rPr kumimoji="0" lang="en-GB" altLang="en-US" sz="1600" b="0" i="0" u="none" strike="noStrike" kern="0" cap="none" spc="0" normalizeH="0" baseline="0" noProof="0" smtClean="0">
                <a:ln>
                  <a:noFill/>
                </a:ln>
                <a:solidFill>
                  <a:srgbClr val="000000"/>
                </a:solidFill>
                <a:effectLst/>
                <a:uLnTx/>
                <a:uFillTx/>
                <a:latin typeface="Lucida Sans Typewriter" pitchFamily="49" charset="0"/>
                <a:cs typeface="Arial" pitchFamily="34" charset="0"/>
              </a:rPr>
              <a:t>    </a:t>
            </a:r>
            <a:r>
              <a:rPr kumimoji="0" lang="en-GB" altLang="en-US" sz="1600" b="1" i="0" u="none" strike="noStrike" kern="0" cap="none" spc="0" normalizeH="0" baseline="0" noProof="0" smtClean="0">
                <a:ln>
                  <a:noFill/>
                </a:ln>
                <a:solidFill>
                  <a:srgbClr val="000000"/>
                </a:solidFill>
                <a:effectLst/>
                <a:uLnTx/>
                <a:uFillTx/>
                <a:latin typeface="Lucida Sans Typewriter" pitchFamily="49" charset="0"/>
                <a:cs typeface="Arial" pitchFamily="34" charset="0"/>
              </a:rPr>
              <a:t>count.ToString()</a:t>
            </a:r>
            <a:r>
              <a:rPr kumimoji="0" lang="en-GB" altLang="en-US" sz="1600" b="0" i="0" u="none" strike="noStrike" kern="0" cap="none" spc="0" normalizeH="0" baseline="0" noProof="0" smtClean="0">
                <a:ln>
                  <a:noFill/>
                </a:ln>
                <a:solidFill>
                  <a:srgbClr val="000000"/>
                </a:solidFill>
                <a:effectLst/>
                <a:uLnTx/>
                <a:uFillTx/>
                <a:latin typeface="Lucida Sans Typewriter" pitchFamily="49" charset="0"/>
                <a:cs typeface="Arial" pitchFamily="34" charset="0"/>
              </a:rPr>
              <a:t>;</a:t>
            </a:r>
          </a:p>
        </p:txBody>
      </p:sp>
      <p:sp>
        <p:nvSpPr>
          <p:cNvPr id="7" name="AutoShape 25"/>
          <p:cNvSpPr>
            <a:spLocks noChangeArrowheads="1"/>
          </p:cNvSpPr>
          <p:nvPr/>
        </p:nvSpPr>
        <p:spPr bwMode="auto">
          <a:xfrm>
            <a:off x="1828800" y="4925291"/>
            <a:ext cx="2568575"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dirty="0" smtClean="0">
                <a:ln>
                  <a:noFill/>
                </a:ln>
                <a:solidFill>
                  <a:srgbClr val="000000"/>
                </a:solidFill>
                <a:effectLst/>
                <a:uLnTx/>
                <a:uFillTx/>
                <a:latin typeface="Verdana" pitchFamily="34" charset="0"/>
                <a:cs typeface="Arial" pitchFamily="34" charset="0"/>
              </a:rPr>
              <a:t>Instance method</a:t>
            </a:r>
            <a:endParaRPr kumimoji="0" lang="en-GB" altLang="en-US" sz="1800" b="1" i="0" u="none" strike="noStrike" kern="0" cap="none" spc="0" normalizeH="0" baseline="0" noProof="0" dirty="0" smtClean="0">
              <a:ln>
                <a:noFill/>
              </a:ln>
              <a:solidFill>
                <a:srgbClr val="000000"/>
              </a:solidFill>
              <a:effectLst/>
              <a:uLnTx/>
              <a:uFillTx/>
              <a:latin typeface="Verdana" pitchFamily="34" charset="0"/>
              <a:cs typeface="Arial" pitchFamily="34" charset="0"/>
            </a:endParaRPr>
          </a:p>
        </p:txBody>
      </p:sp>
      <p:sp>
        <p:nvSpPr>
          <p:cNvPr id="8" name="AutoShape 3"/>
          <p:cNvSpPr>
            <a:spLocks noChangeArrowheads="1"/>
          </p:cNvSpPr>
          <p:nvPr/>
        </p:nvSpPr>
        <p:spPr bwMode="auto">
          <a:xfrm>
            <a:off x="5464030" y="5098256"/>
            <a:ext cx="3870325" cy="1139825"/>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altLang="en-US" sz="1600" b="0" i="0" u="none" strike="noStrike" kern="0" cap="none" spc="0" normalizeH="0" baseline="0" noProof="0" smtClean="0">
                <a:ln>
                  <a:noFill/>
                </a:ln>
                <a:solidFill>
                  <a:srgbClr val="000000"/>
                </a:solidFill>
                <a:effectLst/>
                <a:uLnTx/>
                <a:uFillTx/>
                <a:latin typeface="Lucida Sans Typewriter" pitchFamily="49" charset="0"/>
                <a:cs typeface="Arial" pitchFamily="34" charset="0"/>
              </a:rPr>
              <a:t>string strCount = “99”;</a:t>
            </a:r>
          </a:p>
          <a:p>
            <a:pPr marL="0" marR="0" lvl="0" indent="0" defTabSz="914400" eaLnBrk="1" fontAlgn="base" latinLnBrk="0" hangingPunct="1">
              <a:lnSpc>
                <a:spcPct val="100000"/>
              </a:lnSpc>
              <a:spcBef>
                <a:spcPct val="0"/>
              </a:spcBef>
              <a:spcAft>
                <a:spcPct val="0"/>
              </a:spcAft>
              <a:buClrTx/>
              <a:buSzTx/>
              <a:buFontTx/>
              <a:buNone/>
              <a:tabLst/>
              <a:defRPr/>
            </a:pPr>
            <a:r>
              <a:rPr kumimoji="0" lang="en-GB" altLang="en-US" sz="1600" b="0" i="0" u="none" strike="noStrike" kern="0" cap="none" spc="0" normalizeH="0" baseline="0" noProof="0" smtClean="0">
                <a:ln>
                  <a:noFill/>
                </a:ln>
                <a:solidFill>
                  <a:srgbClr val="000000"/>
                </a:solidFill>
                <a:effectLst/>
                <a:uLnTx/>
                <a:uFillTx/>
                <a:latin typeface="Lucida Sans Typewriter" pitchFamily="49" charset="0"/>
                <a:cs typeface="Arial" pitchFamily="34" charset="0"/>
              </a:rPr>
              <a:t>count = </a:t>
            </a:r>
          </a:p>
          <a:p>
            <a:pPr marL="0" marR="0" lvl="0" indent="0" defTabSz="914400" eaLnBrk="1" fontAlgn="base" latinLnBrk="0" hangingPunct="1">
              <a:lnSpc>
                <a:spcPct val="100000"/>
              </a:lnSpc>
              <a:spcBef>
                <a:spcPct val="0"/>
              </a:spcBef>
              <a:spcAft>
                <a:spcPct val="0"/>
              </a:spcAft>
              <a:buClrTx/>
              <a:buSzTx/>
              <a:buFontTx/>
              <a:buNone/>
              <a:tabLst/>
              <a:defRPr/>
            </a:pPr>
            <a:r>
              <a:rPr kumimoji="0" lang="en-GB" altLang="en-US" sz="1600" b="0" i="0" u="none" strike="noStrike" kern="0" cap="none" spc="0" normalizeH="0" baseline="0" noProof="0" smtClean="0">
                <a:ln>
                  <a:noFill/>
                </a:ln>
                <a:solidFill>
                  <a:srgbClr val="000000"/>
                </a:solidFill>
                <a:effectLst/>
                <a:uLnTx/>
                <a:uFillTx/>
                <a:latin typeface="Lucida Sans Typewriter" pitchFamily="49" charset="0"/>
                <a:cs typeface="Arial" pitchFamily="34" charset="0"/>
              </a:rPr>
              <a:t>   </a:t>
            </a:r>
            <a:r>
              <a:rPr kumimoji="0" lang="en-GB" altLang="en-US" sz="1600" b="1" i="0" u="none" strike="noStrike" kern="0" cap="none" spc="0" normalizeH="0" baseline="0" noProof="0" smtClean="0">
                <a:ln>
                  <a:noFill/>
                </a:ln>
                <a:solidFill>
                  <a:srgbClr val="000000"/>
                </a:solidFill>
                <a:effectLst/>
                <a:uLnTx/>
                <a:uFillTx/>
                <a:latin typeface="Lucida Sans Typewriter" pitchFamily="49" charset="0"/>
                <a:cs typeface="Arial" pitchFamily="34" charset="0"/>
              </a:rPr>
              <a:t>Convert.ToInt32(strCount)</a:t>
            </a:r>
            <a:r>
              <a:rPr kumimoji="0" lang="en-GB" altLang="en-US" sz="1600" b="0" i="0" u="none" strike="noStrike" kern="0" cap="none" spc="0" normalizeH="0" baseline="0" noProof="0" smtClean="0">
                <a:ln>
                  <a:noFill/>
                </a:ln>
                <a:solidFill>
                  <a:srgbClr val="000000"/>
                </a:solidFill>
                <a:effectLst/>
                <a:uLnTx/>
                <a:uFillTx/>
                <a:latin typeface="Lucida Sans Typewriter" pitchFamily="49" charset="0"/>
                <a:cs typeface="Arial" pitchFamily="34" charset="0"/>
              </a:rPr>
              <a:t>;</a:t>
            </a:r>
          </a:p>
        </p:txBody>
      </p:sp>
      <p:sp>
        <p:nvSpPr>
          <p:cNvPr id="9" name="AutoShape 25"/>
          <p:cNvSpPr>
            <a:spLocks noChangeArrowheads="1"/>
          </p:cNvSpPr>
          <p:nvPr/>
        </p:nvSpPr>
        <p:spPr bwMode="auto">
          <a:xfrm>
            <a:off x="5791200" y="4892674"/>
            <a:ext cx="2568575"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Verdana" pitchFamily="34" charset="0"/>
                <a:cs typeface="Arial" pitchFamily="34" charset="0"/>
              </a:rPr>
              <a:t>Static method</a:t>
            </a:r>
            <a:endParaRPr kumimoji="0" lang="en-GB" altLang="en-US" sz="1800" b="1" i="0" u="none" strike="noStrike" kern="0" cap="none" spc="0" normalizeH="0" baseline="0" noProof="0" smtClean="0">
              <a:ln>
                <a:noFill/>
              </a:ln>
              <a:solidFill>
                <a:srgbClr val="000000"/>
              </a:solidFill>
              <a:effectLst/>
              <a:uLnTx/>
              <a:uFillTx/>
              <a:latin typeface="Verdana" pitchFamily="34" charset="0"/>
              <a:cs typeface="Arial" pitchFamily="34" charset="0"/>
            </a:endParaRPr>
          </a:p>
        </p:txBody>
      </p:sp>
    </p:spTree>
    <p:extLst>
      <p:ext uri="{BB962C8B-B14F-4D97-AF65-F5344CB8AC3E}">
        <p14:creationId xmlns:p14="http://schemas.microsoft.com/office/powerpoint/2010/main" val="706355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Rectangle 2"/>
          <p:cNvSpPr>
            <a:spLocks noGrp="1" noChangeArrowheads="1"/>
          </p:cNvSpPr>
          <p:nvPr>
            <p:ph type="title"/>
          </p:nvPr>
        </p:nvSpPr>
        <p:spPr/>
        <p:txBody>
          <a:bodyPr/>
          <a:lstStyle/>
          <a:p>
            <a:r>
              <a:rPr lang="en-US" altLang="en-US" dirty="0"/>
              <a:t>Structured Programming</a:t>
            </a:r>
          </a:p>
        </p:txBody>
      </p:sp>
      <p:sp>
        <p:nvSpPr>
          <p:cNvPr id="1132547" name="Rectangle 3"/>
          <p:cNvSpPr>
            <a:spLocks noGrp="1" noChangeArrowheads="1"/>
          </p:cNvSpPr>
          <p:nvPr>
            <p:ph type="body" idx="1"/>
          </p:nvPr>
        </p:nvSpPr>
        <p:spPr/>
        <p:txBody>
          <a:bodyPr/>
          <a:lstStyle/>
          <a:p>
            <a:pPr marL="342900" indent="-342900">
              <a:lnSpc>
                <a:spcPct val="80000"/>
              </a:lnSpc>
              <a:buFont typeface="Arial" panose="020B0604020202020204" pitchFamily="34" charset="0"/>
              <a:buChar char="•"/>
            </a:pPr>
            <a:r>
              <a:rPr lang="en-US" altLang="en-US" sz="2400" dirty="0">
                <a:latin typeface="+mn-lt"/>
              </a:rPr>
              <a:t>In an attempt to manage the ever-increasing size of the programs, structured programming was introduced to break down the code into manageable segments called </a:t>
            </a:r>
            <a:r>
              <a:rPr lang="en-US" altLang="en-US" sz="2400" i="1" dirty="0">
                <a:latin typeface="+mn-lt"/>
              </a:rPr>
              <a:t>functions</a:t>
            </a:r>
            <a:r>
              <a:rPr lang="en-US" altLang="en-US" sz="2400" dirty="0">
                <a:latin typeface="+mn-lt"/>
              </a:rPr>
              <a:t> or </a:t>
            </a:r>
            <a:r>
              <a:rPr lang="en-US" altLang="en-US" sz="2400" i="1" dirty="0">
                <a:latin typeface="+mn-lt"/>
              </a:rPr>
              <a:t>procedures</a:t>
            </a:r>
            <a:r>
              <a:rPr lang="en-US" altLang="en-US" sz="2400" dirty="0">
                <a:latin typeface="+mn-lt"/>
              </a:rPr>
              <a:t>. </a:t>
            </a:r>
          </a:p>
          <a:p>
            <a:pPr marL="342900" indent="-342900">
              <a:lnSpc>
                <a:spcPct val="80000"/>
              </a:lnSpc>
              <a:buFont typeface="Arial" panose="020B0604020202020204" pitchFamily="34" charset="0"/>
              <a:buChar char="•"/>
            </a:pPr>
            <a:r>
              <a:rPr lang="en-US" altLang="en-US" sz="2400" dirty="0">
                <a:latin typeface="+mn-lt"/>
              </a:rPr>
              <a:t>This was an improvement, but as programs performed more complex business functionality and interacted with other systems, the shortcomings of structural programming methodology began to surface:</a:t>
            </a:r>
          </a:p>
          <a:p>
            <a:pPr marL="342900" lvl="1" indent="-342900">
              <a:lnSpc>
                <a:spcPct val="80000"/>
              </a:lnSpc>
              <a:buFont typeface="Arial" panose="020B0604020202020204" pitchFamily="34" charset="0"/>
              <a:buChar char="•"/>
            </a:pPr>
            <a:r>
              <a:rPr lang="en-US" altLang="en-US" sz="2400" dirty="0"/>
              <a:t>Programs became harder to maintain.</a:t>
            </a:r>
          </a:p>
          <a:p>
            <a:pPr marL="342900" lvl="1" indent="-342900">
              <a:lnSpc>
                <a:spcPct val="80000"/>
              </a:lnSpc>
              <a:buFont typeface="Arial" panose="020B0604020202020204" pitchFamily="34" charset="0"/>
              <a:buChar char="•"/>
            </a:pPr>
            <a:r>
              <a:rPr lang="en-US" altLang="en-US" sz="2400" dirty="0"/>
              <a:t>Existing functionality was hard to alter without adversely affecting all of the system’s functionality.</a:t>
            </a:r>
          </a:p>
          <a:p>
            <a:pPr marL="342900" lvl="1" indent="-342900">
              <a:lnSpc>
                <a:spcPct val="80000"/>
              </a:lnSpc>
              <a:buFont typeface="Arial" panose="020B0604020202020204" pitchFamily="34" charset="0"/>
              <a:buChar char="•"/>
            </a:pPr>
            <a:r>
              <a:rPr lang="en-US" altLang="en-US" sz="2400" dirty="0"/>
              <a:t>New programs were essentially built from scratch. Consequently, there was little return on the investment of previous efforts.</a:t>
            </a:r>
          </a:p>
          <a:p>
            <a:pPr marL="342900" lvl="1" indent="-342900">
              <a:lnSpc>
                <a:spcPct val="80000"/>
              </a:lnSpc>
              <a:buFont typeface="Arial" panose="020B0604020202020204" pitchFamily="34" charset="0"/>
              <a:buChar char="•"/>
            </a:pPr>
            <a:r>
              <a:rPr lang="en-US" altLang="en-US" sz="2400" dirty="0"/>
              <a:t>Programming was not conducive to team development. Programmers needed to know every aspect of how a program worked and could not isolate their efforts on one aspect of a system.</a:t>
            </a:r>
          </a:p>
          <a:p>
            <a:pPr marL="342900" lvl="1" indent="-342900">
              <a:lnSpc>
                <a:spcPct val="80000"/>
              </a:lnSpc>
              <a:buFont typeface="Arial" panose="020B0604020202020204" pitchFamily="34" charset="0"/>
              <a:buChar char="•"/>
            </a:pPr>
            <a:r>
              <a:rPr lang="en-US" altLang="en-US" sz="2400" dirty="0"/>
              <a:t>It was hard to translate business models into programming models.</a:t>
            </a:r>
          </a:p>
        </p:txBody>
      </p:sp>
    </p:spTree>
    <p:extLst>
      <p:ext uri="{BB962C8B-B14F-4D97-AF65-F5344CB8AC3E}">
        <p14:creationId xmlns:p14="http://schemas.microsoft.com/office/powerpoint/2010/main" val="17601061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Method</a:t>
            </a:r>
            <a:endParaRPr lang="en-US" dirty="0"/>
          </a:p>
        </p:txBody>
      </p:sp>
      <p:sp>
        <p:nvSpPr>
          <p:cNvPr id="3" name="AutoShape 24"/>
          <p:cNvSpPr>
            <a:spLocks noChangeArrowheads="1"/>
          </p:cNvSpPr>
          <p:nvPr/>
        </p:nvSpPr>
        <p:spPr bwMode="auto">
          <a:xfrm>
            <a:off x="1543049" y="1043999"/>
            <a:ext cx="8345488" cy="15240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lvl1pPr marL="61913"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61913"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1" i="0" u="none" strike="noStrike" kern="0" cap="none" spc="0" normalizeH="0" baseline="0" noProof="0" smtClean="0">
              <a:ln>
                <a:noFill/>
              </a:ln>
              <a:solidFill>
                <a:srgbClr val="000000"/>
              </a:solidFill>
              <a:effectLst/>
              <a:uLnTx/>
              <a:uFillTx/>
              <a:latin typeface="Verdana" pitchFamily="34" charset="0"/>
              <a:cs typeface="Arial" pitchFamily="34" charset="0"/>
            </a:endParaRPr>
          </a:p>
        </p:txBody>
      </p:sp>
      <p:sp>
        <p:nvSpPr>
          <p:cNvPr id="4" name="AutoShape 3"/>
          <p:cNvSpPr>
            <a:spLocks noChangeArrowheads="1"/>
          </p:cNvSpPr>
          <p:nvPr/>
        </p:nvSpPr>
        <p:spPr bwMode="auto">
          <a:xfrm>
            <a:off x="1754187" y="4703186"/>
            <a:ext cx="7966075" cy="1926214"/>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FF"/>
                </a:solidFill>
                <a:highlight>
                  <a:srgbClr val="FFFFFF"/>
                </a:highlight>
                <a:latin typeface="Consolas"/>
              </a:rPr>
              <a:t>bool</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LockReport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string</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userName</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bool</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success = </a:t>
            </a:r>
            <a:r>
              <a:rPr lang="en-US" dirty="0">
                <a:solidFill>
                  <a:srgbClr val="0000FF"/>
                </a:solidFill>
                <a:highlight>
                  <a:srgbClr val="FFFFFF"/>
                </a:highlight>
                <a:latin typeface="Consolas"/>
              </a:rPr>
              <a:t>false</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smtClean="0">
                <a:solidFill>
                  <a:srgbClr val="008000"/>
                </a:solidFill>
                <a:highlight>
                  <a:srgbClr val="FFFFFF"/>
                </a:highlight>
                <a:latin typeface="Consolas"/>
              </a:rPr>
              <a:t>// </a:t>
            </a:r>
            <a:r>
              <a:rPr lang="en-US" dirty="0">
                <a:solidFill>
                  <a:srgbClr val="008000"/>
                </a:solidFill>
                <a:highlight>
                  <a:srgbClr val="FFFFFF"/>
                </a:highlight>
                <a:latin typeface="Consolas"/>
              </a:rPr>
              <a:t>Perform some processing here.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return</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success;</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a:t>
            </a:r>
            <a:endParaRPr kumimoji="0" lang="en-GB" altLang="en-US" i="0" u="none" strike="noStrike" kern="0" cap="none" spc="0" normalizeH="0" baseline="0" noProof="0" dirty="0" smtClean="0">
              <a:ln>
                <a:noFill/>
              </a:ln>
              <a:solidFill>
                <a:srgbClr val="000000"/>
              </a:solidFill>
              <a:effectLst/>
              <a:uLnTx/>
              <a:uFillTx/>
              <a:latin typeface="Lucida Sans Typewriter" pitchFamily="49" charset="0"/>
            </a:endParaRPr>
          </a:p>
        </p:txBody>
      </p:sp>
      <p:sp>
        <p:nvSpPr>
          <p:cNvPr id="5" name="AutoShape 25"/>
          <p:cNvSpPr>
            <a:spLocks noChangeArrowheads="1"/>
          </p:cNvSpPr>
          <p:nvPr/>
        </p:nvSpPr>
        <p:spPr bwMode="auto">
          <a:xfrm>
            <a:off x="2108199" y="4496811"/>
            <a:ext cx="1558925"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dirty="0" smtClean="0">
                <a:ln>
                  <a:noFill/>
                </a:ln>
                <a:solidFill>
                  <a:srgbClr val="000000"/>
                </a:solidFill>
                <a:effectLst/>
                <a:uLnTx/>
                <a:uFillTx/>
                <a:latin typeface="Verdana" pitchFamily="34" charset="0"/>
                <a:cs typeface="Arial" pitchFamily="34" charset="0"/>
              </a:rPr>
              <a:t>Example</a:t>
            </a:r>
            <a:endParaRPr kumimoji="0" lang="en-GB" altLang="en-US" sz="1800" b="1" i="0" u="none" strike="noStrike" kern="0" cap="none" spc="0" normalizeH="0" baseline="0" noProof="0" dirty="0" smtClean="0">
              <a:ln>
                <a:noFill/>
              </a:ln>
              <a:solidFill>
                <a:srgbClr val="000000"/>
              </a:solidFill>
              <a:effectLst/>
              <a:uLnTx/>
              <a:uFillTx/>
              <a:latin typeface="Verdana" pitchFamily="34" charset="0"/>
              <a:cs typeface="Arial" pitchFamily="34" charset="0"/>
            </a:endParaRPr>
          </a:p>
        </p:txBody>
      </p:sp>
      <p:sp>
        <p:nvSpPr>
          <p:cNvPr id="6" name="AutoShape 3"/>
          <p:cNvSpPr>
            <a:spLocks noChangeAspect="1" noChangeArrowheads="1"/>
          </p:cNvSpPr>
          <p:nvPr/>
        </p:nvSpPr>
        <p:spPr bwMode="auto">
          <a:xfrm>
            <a:off x="1722437" y="1161474"/>
            <a:ext cx="7908925" cy="128905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A method contains:</a:t>
            </a:r>
            <a:endParaRPr kumimoji="0" lang="en-US" altLang="en-US" sz="1600" b="0" i="0" u="none" strike="noStrike" kern="0" cap="none" spc="0" normalizeH="0" baseline="0" noProof="0" dirty="0" smtClean="0">
              <a:ln>
                <a:noFill/>
              </a:ln>
              <a:solidFill>
                <a:srgbClr val="000000"/>
              </a:solidFill>
              <a:effectLst/>
              <a:uLnTx/>
              <a:uFillTx/>
              <a:latin typeface="+mn-lt"/>
              <a:cs typeface="Arial" pitchFamily="34" charset="0"/>
            </a:endParaRPr>
          </a:p>
          <a:p>
            <a:pPr marL="0" marR="0" lvl="0" indent="0" defTabSz="914400" eaLnBrk="0" fontAlgn="base" latinLnBrk="0" hangingPunct="0">
              <a:lnSpc>
                <a:spcPct val="120000"/>
              </a:lnSpc>
              <a:spcBef>
                <a:spcPct val="0"/>
              </a:spcBef>
              <a:spcAft>
                <a:spcPct val="0"/>
              </a:spcAft>
              <a:buClr>
                <a:srgbClr val="006699"/>
              </a:buClr>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mn-lt"/>
                <a:cs typeface="Arial" pitchFamily="34" charset="0"/>
              </a:rPr>
              <a:t> </a:t>
            </a: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The method specification (access, return type, and signature)</a:t>
            </a:r>
          </a:p>
          <a:p>
            <a:pPr marL="0" marR="0" lvl="0" indent="0" defTabSz="914400" eaLnBrk="0" fontAlgn="base" latinLnBrk="0" hangingPunct="0">
              <a:lnSpc>
                <a:spcPct val="120000"/>
              </a:lnSpc>
              <a:spcBef>
                <a:spcPct val="0"/>
              </a:spcBef>
              <a:spcAft>
                <a:spcPct val="0"/>
              </a:spcAft>
              <a:buClr>
                <a:srgbClr val="006699"/>
              </a:buClr>
              <a:buSzTx/>
              <a:buFontTx/>
              <a:buChar char="•"/>
              <a:tabLst/>
              <a:defRPr/>
            </a:pP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 The method body (code)</a:t>
            </a:r>
          </a:p>
        </p:txBody>
      </p:sp>
      <p:sp>
        <p:nvSpPr>
          <p:cNvPr id="7" name="AutoShape 24"/>
          <p:cNvSpPr>
            <a:spLocks noChangeArrowheads="1"/>
          </p:cNvSpPr>
          <p:nvPr/>
        </p:nvSpPr>
        <p:spPr bwMode="auto">
          <a:xfrm>
            <a:off x="1554162" y="2694999"/>
            <a:ext cx="8345487" cy="1697037"/>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lvl1pPr marL="61913"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61913"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Method signature:</a:t>
            </a:r>
          </a:p>
          <a:p>
            <a:pPr marL="61913"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1" i="0" u="none" strike="noStrike" kern="0" cap="none" spc="0" normalizeH="0" baseline="0" noProof="0" dirty="0" smtClean="0">
              <a:ln>
                <a:noFill/>
              </a:ln>
              <a:solidFill>
                <a:srgbClr val="000000"/>
              </a:solidFill>
              <a:effectLst/>
              <a:uLnTx/>
              <a:uFillTx/>
              <a:latin typeface="Verdana" pitchFamily="34" charset="0"/>
              <a:cs typeface="Arial" pitchFamily="34" charset="0"/>
            </a:endParaRPr>
          </a:p>
        </p:txBody>
      </p:sp>
      <p:sp>
        <p:nvSpPr>
          <p:cNvPr id="8" name="Rounded Rectangle 844806"/>
          <p:cNvSpPr>
            <a:spLocks noChangeArrowheads="1"/>
          </p:cNvSpPr>
          <p:nvPr/>
        </p:nvSpPr>
        <p:spPr bwMode="auto">
          <a:xfrm>
            <a:off x="1774824" y="3114099"/>
            <a:ext cx="3165475" cy="45085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wrap="none" lIns="274320" tIns="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defTabSz="914400" eaLnBrk="0" fontAlgn="base" latinLnBrk="0" hangingPunct="0">
              <a:lnSpc>
                <a:spcPct val="165000"/>
              </a:lnSpc>
              <a:spcBef>
                <a:spcPct val="0"/>
              </a:spcBef>
              <a:spcAft>
                <a:spcPct val="0"/>
              </a:spcAft>
              <a:buClr>
                <a:srgbClr val="006699"/>
              </a:buClr>
              <a:buSzTx/>
              <a:buFontTx/>
              <a:buNone/>
              <a:tabLst/>
              <a:defRPr/>
            </a:pPr>
            <a:r>
              <a:rPr kumimoji="0" lang="en-US" altLang="en-US" sz="1600" b="1" i="0" u="none" strike="noStrike" kern="0" cap="none" spc="0" normalizeH="0" baseline="0" noProof="0" dirty="0" smtClean="0">
                <a:ln>
                  <a:noFill/>
                </a:ln>
                <a:solidFill>
                  <a:srgbClr val="000000"/>
                </a:solidFill>
                <a:effectLst/>
                <a:uLnTx/>
                <a:uFillTx/>
                <a:latin typeface="Verdana" pitchFamily="34" charset="0"/>
                <a:cs typeface="Arial" pitchFamily="34" charset="0"/>
              </a:rPr>
              <a:t> Name</a:t>
            </a: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pitchFamily="34" charset="0"/>
              </a:rPr>
              <a:t> (Pascal case)</a:t>
            </a:r>
          </a:p>
        </p:txBody>
      </p:sp>
      <p:sp>
        <p:nvSpPr>
          <p:cNvPr id="9" name="AutoShape 26"/>
          <p:cNvSpPr>
            <a:spLocks noChangeArrowheads="1"/>
          </p:cNvSpPr>
          <p:nvPr/>
        </p:nvSpPr>
        <p:spPr bwMode="auto">
          <a:xfrm>
            <a:off x="1638299" y="3152199"/>
            <a:ext cx="320675" cy="358775"/>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rgbClr val="000000">
                <a:alpha val="50000"/>
              </a:srgbClr>
            </a:outerShdw>
          </a:effec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990033"/>
                </a:solidFill>
                <a:effectLst/>
                <a:uLnTx/>
                <a:uFillTx/>
                <a:latin typeface="Verdana" pitchFamily="34" charset="0"/>
                <a:cs typeface="Arial" pitchFamily="34" charset="0"/>
              </a:rPr>
              <a:t>1</a:t>
            </a:r>
          </a:p>
        </p:txBody>
      </p:sp>
      <p:sp>
        <p:nvSpPr>
          <p:cNvPr id="10" name="Rounded Rectangle 844806"/>
          <p:cNvSpPr>
            <a:spLocks noChangeArrowheads="1"/>
          </p:cNvSpPr>
          <p:nvPr/>
        </p:nvSpPr>
        <p:spPr bwMode="auto">
          <a:xfrm>
            <a:off x="1738312" y="3725286"/>
            <a:ext cx="3165475" cy="45085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wrap="none" lIns="274320" tIns="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defTabSz="914400" eaLnBrk="0" fontAlgn="base" latinLnBrk="0" hangingPunct="0">
              <a:lnSpc>
                <a:spcPct val="165000"/>
              </a:lnSpc>
              <a:spcBef>
                <a:spcPct val="0"/>
              </a:spcBef>
              <a:spcAft>
                <a:spcPct val="0"/>
              </a:spcAft>
              <a:buClr>
                <a:srgbClr val="006699"/>
              </a:buClr>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pitchFamily="34" charset="0"/>
              </a:rPr>
              <a:t> Parameters</a:t>
            </a:r>
            <a:r>
              <a:rPr kumimoji="0" lang="en-US" altLang="en-US" sz="1600" b="0" i="0" u="none" strike="noStrike" kern="0" cap="none" spc="0" normalizeH="0" baseline="0" noProof="0" smtClean="0">
                <a:ln>
                  <a:noFill/>
                </a:ln>
                <a:solidFill>
                  <a:srgbClr val="000000"/>
                </a:solidFill>
                <a:effectLst/>
                <a:uLnTx/>
                <a:uFillTx/>
                <a:latin typeface="Verdana" pitchFamily="34" charset="0"/>
                <a:cs typeface="Arial" pitchFamily="34" charset="0"/>
              </a:rPr>
              <a:t> (camel case)</a:t>
            </a:r>
          </a:p>
        </p:txBody>
      </p:sp>
      <p:sp>
        <p:nvSpPr>
          <p:cNvPr id="11" name="AutoShape 26"/>
          <p:cNvSpPr>
            <a:spLocks noChangeArrowheads="1"/>
          </p:cNvSpPr>
          <p:nvPr/>
        </p:nvSpPr>
        <p:spPr bwMode="auto">
          <a:xfrm>
            <a:off x="1633537" y="3747511"/>
            <a:ext cx="320675" cy="358775"/>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rgbClr val="000000">
                <a:alpha val="50000"/>
              </a:srgbClr>
            </a:outerShdw>
          </a:effec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990033"/>
                </a:solidFill>
                <a:effectLst/>
                <a:uLnTx/>
                <a:uFillTx/>
                <a:latin typeface="Verdana" pitchFamily="34" charset="0"/>
                <a:cs typeface="Arial" pitchFamily="34" charset="0"/>
              </a:rPr>
              <a:t>2</a:t>
            </a:r>
          </a:p>
        </p:txBody>
      </p:sp>
      <p:sp>
        <p:nvSpPr>
          <p:cNvPr id="12" name="AutoShape 3"/>
          <p:cNvSpPr>
            <a:spLocks noChangeAspect="1" noChangeArrowheads="1"/>
          </p:cNvSpPr>
          <p:nvPr/>
        </p:nvSpPr>
        <p:spPr bwMode="auto">
          <a:xfrm>
            <a:off x="5329237" y="3002974"/>
            <a:ext cx="4052887" cy="113030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Each method signature must be unique in a programming type</a:t>
            </a:r>
          </a:p>
          <a:p>
            <a:pPr marL="0" marR="0" lvl="0" indent="0" defTabSz="914400" eaLnBrk="0" fontAlgn="base" latinLnBrk="0" hangingPunct="0">
              <a:lnSpc>
                <a:spcPct val="120000"/>
              </a:lnSpc>
              <a:spcBef>
                <a:spcPct val="0"/>
              </a:spcBef>
              <a:spcAft>
                <a:spcPct val="0"/>
              </a:spcAft>
              <a:buClr>
                <a:srgbClr val="006699"/>
              </a:buClr>
              <a:buSzTx/>
              <a:buFontTx/>
              <a:buNone/>
              <a:tabLst/>
              <a:defRPr/>
            </a:pPr>
            <a:endParaRPr kumimoji="0" lang="en-US" altLang="en-US" sz="1800" b="0" i="0" u="none" strike="noStrike" kern="0" cap="none" spc="0" normalizeH="0" baseline="0" noProof="0" dirty="0" smtClean="0">
              <a:ln>
                <a:noFill/>
              </a:ln>
              <a:solidFill>
                <a:srgbClr val="000000"/>
              </a:solidFill>
              <a:effectLst/>
              <a:uLnTx/>
              <a:uFillTx/>
              <a:latin typeface="Verdana" pitchFamily="34" charset="0"/>
              <a:cs typeface="Arial" pitchFamily="34" charset="0"/>
            </a:endParaRPr>
          </a:p>
        </p:txBody>
      </p:sp>
    </p:spTree>
    <p:extLst>
      <p:ext uri="{BB962C8B-B14F-4D97-AF65-F5344CB8AC3E}">
        <p14:creationId xmlns:p14="http://schemas.microsoft.com/office/powerpoint/2010/main" val="34771795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 Method</a:t>
            </a:r>
            <a:endParaRPr lang="en-US" dirty="0"/>
          </a:p>
        </p:txBody>
      </p:sp>
      <p:sp>
        <p:nvSpPr>
          <p:cNvPr id="3" name="AutoShape 3"/>
          <p:cNvSpPr>
            <a:spLocks noChangeArrowheads="1"/>
          </p:cNvSpPr>
          <p:nvPr/>
        </p:nvSpPr>
        <p:spPr bwMode="auto">
          <a:xfrm>
            <a:off x="1755775" y="3575050"/>
            <a:ext cx="8343900" cy="1181100"/>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FF"/>
                </a:solidFill>
                <a:highlight>
                  <a:srgbClr val="FFFFFF"/>
                </a:highlight>
                <a:latin typeface="Consolas"/>
              </a:rPr>
              <a:t>bool</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LockReport</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string</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reportName</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string</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userName</a:t>
            </a:r>
            <a:r>
              <a:rPr lang="en-US" dirty="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//Logic goes here..</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a:t>
            </a:r>
            <a:endParaRPr kumimoji="0" lang="en-GB" altLang="en-US" b="0" i="0" u="none" strike="noStrike" kern="0" cap="none" spc="0" normalizeH="0" baseline="0" noProof="0" dirty="0" smtClean="0">
              <a:ln>
                <a:noFill/>
              </a:ln>
              <a:solidFill>
                <a:srgbClr val="000000"/>
              </a:solidFill>
              <a:effectLst/>
              <a:uLnTx/>
              <a:uFillTx/>
              <a:latin typeface="Lucida Sans Typewriter" pitchFamily="49" charset="0"/>
            </a:endParaRPr>
          </a:p>
        </p:txBody>
      </p:sp>
      <p:sp>
        <p:nvSpPr>
          <p:cNvPr id="4" name="AutoShape 25"/>
          <p:cNvSpPr>
            <a:spLocks noChangeArrowheads="1"/>
          </p:cNvSpPr>
          <p:nvPr/>
        </p:nvSpPr>
        <p:spPr bwMode="auto">
          <a:xfrm>
            <a:off x="2205468" y="3174207"/>
            <a:ext cx="3319463" cy="45561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dirty="0" smtClean="0">
                <a:ln>
                  <a:noFill/>
                </a:ln>
                <a:solidFill>
                  <a:srgbClr val="000000"/>
                </a:solidFill>
                <a:effectLst/>
                <a:uLnTx/>
                <a:uFillTx/>
                <a:latin typeface="Verdana" pitchFamily="34" charset="0"/>
                <a:cs typeface="Arial" pitchFamily="34" charset="0"/>
              </a:rPr>
              <a:t>Example method</a:t>
            </a:r>
            <a:endParaRPr kumimoji="0" lang="en-GB" altLang="en-US" sz="1800" b="1" i="0" u="none" strike="noStrike" kern="0" cap="none" spc="0" normalizeH="0" baseline="0" noProof="0" dirty="0" smtClean="0">
              <a:ln>
                <a:noFill/>
              </a:ln>
              <a:solidFill>
                <a:srgbClr val="000000"/>
              </a:solidFill>
              <a:effectLst/>
              <a:uLnTx/>
              <a:uFillTx/>
              <a:latin typeface="Verdana" pitchFamily="34" charset="0"/>
              <a:cs typeface="Arial" pitchFamily="34" charset="0"/>
            </a:endParaRPr>
          </a:p>
        </p:txBody>
      </p:sp>
      <p:sp>
        <p:nvSpPr>
          <p:cNvPr id="5" name="AutoShape 3"/>
          <p:cNvSpPr>
            <a:spLocks noChangeArrowheads="1"/>
          </p:cNvSpPr>
          <p:nvPr/>
        </p:nvSpPr>
        <p:spPr bwMode="auto">
          <a:xfrm>
            <a:off x="1704975" y="5083175"/>
            <a:ext cx="8345487" cy="1343025"/>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US" dirty="0">
                <a:solidFill>
                  <a:srgbClr val="0000FF"/>
                </a:solidFill>
                <a:highlight>
                  <a:srgbClr val="FFFFFF"/>
                </a:highlight>
                <a:latin typeface="Consolas"/>
              </a:rPr>
              <a:t>bool</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isReportLocked</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LockReport</a:t>
            </a:r>
            <a:r>
              <a:rPr lang="en-US" dirty="0">
                <a:solidFill>
                  <a:srgbClr val="000000"/>
                </a:solidFill>
                <a:highlight>
                  <a:srgbClr val="FFFFFF"/>
                </a:highlight>
                <a:latin typeface="Consolas"/>
              </a:rPr>
              <a:t>(</a:t>
            </a:r>
            <a:r>
              <a:rPr lang="en-US" dirty="0">
                <a:solidFill>
                  <a:srgbClr val="A31515"/>
                </a:solidFill>
                <a:highlight>
                  <a:srgbClr val="FFFFFF"/>
                </a:highlight>
                <a:latin typeface="Consolas"/>
              </a:rPr>
              <a:t>"Medical Report"</a:t>
            </a:r>
            <a:r>
              <a:rPr lang="en-US" dirty="0">
                <a:solidFill>
                  <a:srgbClr val="000000"/>
                </a:solidFill>
                <a:highlight>
                  <a:srgbClr val="FFFFFF"/>
                </a:highlight>
                <a:latin typeface="Consolas"/>
              </a:rPr>
              <a:t>, </a:t>
            </a:r>
            <a:r>
              <a:rPr lang="en-US" dirty="0">
                <a:solidFill>
                  <a:srgbClr val="A31515"/>
                </a:solidFill>
                <a:highlight>
                  <a:srgbClr val="FFFFFF"/>
                </a:highlight>
                <a:latin typeface="Consolas"/>
              </a:rPr>
              <a:t>"</a:t>
            </a:r>
            <a:r>
              <a:rPr lang="en-US" dirty="0" smtClean="0">
                <a:solidFill>
                  <a:srgbClr val="A31515"/>
                </a:solidFill>
                <a:highlight>
                  <a:srgbClr val="FFFFFF"/>
                </a:highlight>
                <a:latin typeface="Consolas"/>
              </a:rPr>
              <a:t>Don"</a:t>
            </a:r>
            <a:r>
              <a:rPr lang="en-US" dirty="0" smtClean="0">
                <a:solidFill>
                  <a:srgbClr val="000000"/>
                </a:solidFill>
                <a:highlight>
                  <a:srgbClr val="FFFFFF"/>
                </a:highlight>
                <a:latin typeface="Consolas"/>
              </a:rPr>
              <a:t>);</a:t>
            </a:r>
            <a:endParaRPr kumimoji="0" lang="en-GB" altLang="en-US" b="0" i="0" u="none" strike="noStrike" kern="0" cap="none" spc="0" normalizeH="0" baseline="0" noProof="0" dirty="0" smtClean="0">
              <a:ln>
                <a:noFill/>
              </a:ln>
              <a:solidFill>
                <a:srgbClr val="000000"/>
              </a:solidFill>
              <a:effectLst/>
              <a:uLnTx/>
              <a:uFillTx/>
              <a:latin typeface="Lucida Sans Typewriter" pitchFamily="49" charset="0"/>
            </a:endParaRPr>
          </a:p>
        </p:txBody>
      </p:sp>
      <p:sp>
        <p:nvSpPr>
          <p:cNvPr id="6" name="AutoShape 25"/>
          <p:cNvSpPr>
            <a:spLocks noChangeArrowheads="1"/>
          </p:cNvSpPr>
          <p:nvPr/>
        </p:nvSpPr>
        <p:spPr bwMode="auto">
          <a:xfrm>
            <a:off x="2220912" y="4892675"/>
            <a:ext cx="3317875" cy="4572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Verdana" pitchFamily="34" charset="0"/>
                <a:cs typeface="Arial" pitchFamily="34" charset="0"/>
              </a:rPr>
              <a:t>Method call</a:t>
            </a:r>
            <a:endParaRPr kumimoji="0" lang="en-GB" altLang="en-US" sz="1800" b="1" i="0" u="none" strike="noStrike" kern="0" cap="none" spc="0" normalizeH="0" baseline="0" noProof="0" smtClean="0">
              <a:ln>
                <a:noFill/>
              </a:ln>
              <a:solidFill>
                <a:srgbClr val="000000"/>
              </a:solidFill>
              <a:effectLst/>
              <a:uLnTx/>
              <a:uFillTx/>
              <a:latin typeface="Verdana" pitchFamily="34" charset="0"/>
              <a:cs typeface="Arial" pitchFamily="34" charset="0"/>
            </a:endParaRPr>
          </a:p>
        </p:txBody>
      </p:sp>
      <p:sp>
        <p:nvSpPr>
          <p:cNvPr id="7" name="AutoShape 24"/>
          <p:cNvSpPr>
            <a:spLocks noChangeArrowheads="1"/>
          </p:cNvSpPr>
          <p:nvPr/>
        </p:nvSpPr>
        <p:spPr bwMode="auto">
          <a:xfrm>
            <a:off x="1741487" y="1084263"/>
            <a:ext cx="8345488" cy="188595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lvl1pPr marL="61913"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61913"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1" i="0" u="none" strike="noStrike" kern="0" cap="none" spc="0" normalizeH="0" baseline="0" noProof="0" smtClean="0">
              <a:ln>
                <a:noFill/>
              </a:ln>
              <a:solidFill>
                <a:srgbClr val="000000"/>
              </a:solidFill>
              <a:effectLst/>
              <a:uLnTx/>
              <a:uFillTx/>
              <a:latin typeface="Verdana" pitchFamily="34" charset="0"/>
              <a:cs typeface="Arial" pitchFamily="34" charset="0"/>
            </a:endParaRPr>
          </a:p>
        </p:txBody>
      </p:sp>
      <p:sp>
        <p:nvSpPr>
          <p:cNvPr id="8" name="AutoShape 3"/>
          <p:cNvSpPr>
            <a:spLocks noChangeAspect="1" noChangeArrowheads="1"/>
          </p:cNvSpPr>
          <p:nvPr/>
        </p:nvSpPr>
        <p:spPr bwMode="auto">
          <a:xfrm>
            <a:off x="1905000" y="1233488"/>
            <a:ext cx="7908925" cy="155575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To call a method:</a:t>
            </a:r>
            <a:endParaRPr kumimoji="0" lang="en-US" altLang="en-US" sz="1600" b="0" i="0" u="none" strike="noStrike" kern="0" cap="none" spc="0" normalizeH="0" baseline="0" noProof="0" dirty="0" smtClean="0">
              <a:ln>
                <a:noFill/>
              </a:ln>
              <a:solidFill>
                <a:srgbClr val="000000"/>
              </a:solidFill>
              <a:effectLst/>
              <a:uLnTx/>
              <a:uFillTx/>
              <a:latin typeface="+mn-lt"/>
              <a:cs typeface="Arial" pitchFamily="34" charset="0"/>
            </a:endParaRPr>
          </a:p>
          <a:p>
            <a:pPr marL="0" marR="0" lvl="0" indent="0" defTabSz="914400" eaLnBrk="0" fontAlgn="base" latinLnBrk="0" hangingPunct="0">
              <a:lnSpc>
                <a:spcPct val="120000"/>
              </a:lnSpc>
              <a:spcBef>
                <a:spcPct val="0"/>
              </a:spcBef>
              <a:spcAft>
                <a:spcPct val="0"/>
              </a:spcAft>
              <a:buClr>
                <a:srgbClr val="006699"/>
              </a:buClr>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mn-lt"/>
                <a:cs typeface="Arial" pitchFamily="34" charset="0"/>
              </a:rPr>
              <a:t> </a:t>
            </a: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Specify the method name</a:t>
            </a:r>
          </a:p>
          <a:p>
            <a:pPr marL="0" marR="0" lvl="0" indent="0" defTabSz="914400" eaLnBrk="0" fontAlgn="base" latinLnBrk="0" hangingPunct="0">
              <a:lnSpc>
                <a:spcPct val="120000"/>
              </a:lnSpc>
              <a:spcBef>
                <a:spcPct val="0"/>
              </a:spcBef>
              <a:spcAft>
                <a:spcPct val="0"/>
              </a:spcAft>
              <a:buClr>
                <a:srgbClr val="006699"/>
              </a:buClr>
              <a:buSzTx/>
              <a:buFontTx/>
              <a:buChar char="•"/>
              <a:tabLst/>
              <a:defRPr/>
            </a:pP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 Provide an argument for each parameter</a:t>
            </a:r>
          </a:p>
          <a:p>
            <a:pPr marL="0" marR="0" lvl="0" indent="0" defTabSz="914400" eaLnBrk="0" fontAlgn="base" latinLnBrk="0" hangingPunct="0">
              <a:lnSpc>
                <a:spcPct val="120000"/>
              </a:lnSpc>
              <a:spcBef>
                <a:spcPct val="0"/>
              </a:spcBef>
              <a:spcAft>
                <a:spcPct val="0"/>
              </a:spcAft>
              <a:buClr>
                <a:srgbClr val="006699"/>
              </a:buClr>
              <a:buSzTx/>
              <a:buFontTx/>
              <a:buChar char="•"/>
              <a:tabLst/>
              <a:defRPr/>
            </a:pP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 Handle the return value</a:t>
            </a:r>
          </a:p>
        </p:txBody>
      </p:sp>
      <p:sp>
        <p:nvSpPr>
          <p:cNvPr id="9" name="AutoShape 3"/>
          <p:cNvSpPr>
            <a:spLocks noChangeAspect="1" noChangeArrowheads="1"/>
          </p:cNvSpPr>
          <p:nvPr/>
        </p:nvSpPr>
        <p:spPr bwMode="auto">
          <a:xfrm>
            <a:off x="9109364" y="4892675"/>
            <a:ext cx="2232025" cy="1808163"/>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dirty="0" smtClean="0">
                <a:ln>
                  <a:noFill/>
                </a:ln>
                <a:solidFill>
                  <a:srgbClr val="000000"/>
                </a:solidFill>
                <a:effectLst/>
                <a:uLnTx/>
                <a:uFillTx/>
                <a:latin typeface="+mn-lt"/>
                <a:cs typeface="Arial" pitchFamily="34" charset="0"/>
              </a:rPr>
              <a:t>Note:</a:t>
            </a:r>
            <a:r>
              <a:rPr kumimoji="0" lang="en-US" altLang="en-US" sz="1800" b="0" i="0" u="none" strike="noStrike" kern="0" cap="none" spc="0" normalizeH="0" baseline="0" noProof="0" dirty="0" smtClean="0">
                <a:ln>
                  <a:noFill/>
                </a:ln>
                <a:solidFill>
                  <a:srgbClr val="000000"/>
                </a:solidFill>
                <a:effectLst/>
                <a:uLnTx/>
                <a:uFillTx/>
                <a:latin typeface="+mn-lt"/>
                <a:cs typeface="Arial" pitchFamily="34" charset="0"/>
              </a:rPr>
              <a:t> Arguments are evaluated in left-to-right order</a:t>
            </a:r>
          </a:p>
        </p:txBody>
      </p:sp>
    </p:spTree>
    <p:extLst>
      <p:ext uri="{BB962C8B-B14F-4D97-AF65-F5344CB8AC3E}">
        <p14:creationId xmlns:p14="http://schemas.microsoft.com/office/powerpoint/2010/main" val="15562971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Methods-Parameters</a:t>
            </a:r>
            <a:endParaRPr lang="en-US" dirty="0"/>
          </a:p>
        </p:txBody>
      </p:sp>
      <p:sp>
        <p:nvSpPr>
          <p:cNvPr id="3" name="Rectangle 2"/>
          <p:cNvSpPr/>
          <p:nvPr/>
        </p:nvSpPr>
        <p:spPr>
          <a:xfrm>
            <a:off x="748145" y="1295400"/>
            <a:ext cx="10820400" cy="4893647"/>
          </a:xfrm>
          <a:prstGeom prst="rect">
            <a:avLst/>
          </a:prstGeom>
        </p:spPr>
        <p:txBody>
          <a:bodyPr wrap="square">
            <a:spAutoFit/>
          </a:bodyPr>
          <a:lstStyle/>
          <a:p>
            <a:pPr marL="342900" indent="-342900">
              <a:buFont typeface="Arial" panose="020B0604020202020204" pitchFamily="34" charset="0"/>
              <a:buChar char="•"/>
            </a:pPr>
            <a:r>
              <a:rPr lang="en-US" sz="2400" dirty="0"/>
              <a:t>Methods can also be declared with parameters. </a:t>
            </a:r>
            <a:endParaRPr lang="en-US" sz="2400" dirty="0" smtClean="0"/>
          </a:p>
          <a:p>
            <a:pPr marL="342900" indent="-342900">
              <a:buFont typeface="Arial" panose="020B0604020202020204" pitchFamily="34" charset="0"/>
              <a:buChar char="•"/>
            </a:pPr>
            <a:r>
              <a:rPr lang="en-US" sz="2400" dirty="0" smtClean="0"/>
              <a:t>Consider </a:t>
            </a:r>
            <a:r>
              <a:rPr lang="en-US" sz="2400" dirty="0"/>
              <a:t>the example of declared a method with parameters</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endParaRPr lang="en-US" sz="2400" dirty="0" smtClean="0"/>
          </a:p>
          <a:p>
            <a:endParaRPr lang="en-US" sz="2400" dirty="0"/>
          </a:p>
          <a:p>
            <a:r>
              <a:rPr lang="en-US" sz="2400" dirty="0" smtClean="0"/>
              <a:t>When </a:t>
            </a:r>
            <a:r>
              <a:rPr lang="en-US" sz="2400" dirty="0"/>
              <a:t>the methods are declared with parameters, they should be called with parameters. The methods with parameters are called by passing the value using the following mechanism:</a:t>
            </a:r>
          </a:p>
          <a:p>
            <a:pPr marL="342900" indent="-342900">
              <a:buFont typeface="Arial" panose="020B0604020202020204" pitchFamily="34" charset="0"/>
              <a:buChar char="•"/>
            </a:pPr>
            <a:r>
              <a:rPr lang="en-US" sz="2400" dirty="0"/>
              <a:t>Value</a:t>
            </a:r>
          </a:p>
          <a:p>
            <a:pPr marL="342900" indent="-342900">
              <a:buFont typeface="Arial" panose="020B0604020202020204" pitchFamily="34" charset="0"/>
              <a:buChar char="•"/>
            </a:pPr>
            <a:r>
              <a:rPr lang="en-US" sz="2400" dirty="0"/>
              <a:t>Reference</a:t>
            </a:r>
          </a:p>
          <a:p>
            <a:pPr marL="342900" indent="-342900">
              <a:buFont typeface="Arial" panose="020B0604020202020204" pitchFamily="34" charset="0"/>
              <a:buChar char="•"/>
            </a:pPr>
            <a:r>
              <a:rPr lang="en-US" sz="2400" dirty="0"/>
              <a:t>Output</a:t>
            </a:r>
          </a:p>
        </p:txBody>
      </p:sp>
      <p:sp>
        <p:nvSpPr>
          <p:cNvPr id="4" name="AutoShape 3"/>
          <p:cNvSpPr>
            <a:spLocks noChangeAspect="1" noChangeArrowheads="1"/>
          </p:cNvSpPr>
          <p:nvPr/>
        </p:nvSpPr>
        <p:spPr bwMode="auto">
          <a:xfrm>
            <a:off x="2667000" y="2371635"/>
            <a:ext cx="5257800" cy="1370588"/>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smtClean="0">
                <a:solidFill>
                  <a:srgbClr val="0000FF"/>
                </a:solidFill>
                <a:highlight>
                  <a:srgbClr val="FFFFFF"/>
                </a:highlight>
                <a:latin typeface="Consolas"/>
              </a:rPr>
              <a:t>void</a:t>
            </a:r>
            <a:r>
              <a:rPr lang="en-US" dirty="0" smtClean="0">
                <a:solidFill>
                  <a:srgbClr val="000000"/>
                </a:solidFill>
                <a:highlight>
                  <a:srgbClr val="FFFFFF"/>
                </a:highlight>
                <a:latin typeface="Consolas"/>
              </a:rPr>
              <a:t> </a:t>
            </a:r>
            <a:r>
              <a:rPr lang="en-US" dirty="0" err="1">
                <a:solidFill>
                  <a:srgbClr val="000000"/>
                </a:solidFill>
                <a:highlight>
                  <a:srgbClr val="FFFFFF"/>
                </a:highlight>
                <a:latin typeface="Consolas"/>
              </a:rPr>
              <a:t>DisplayResult</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result)</a:t>
            </a:r>
          </a:p>
          <a:p>
            <a:r>
              <a:rPr lang="en-US" dirty="0">
                <a:solidFill>
                  <a:srgbClr val="000000"/>
                </a:solidFill>
                <a:highlight>
                  <a:srgbClr val="FFFFFF"/>
                </a:highlight>
                <a:latin typeface="Consolas"/>
              </a:rPr>
              <a:t>{</a:t>
            </a:r>
          </a:p>
          <a:p>
            <a:r>
              <a:rPr lang="en-US" dirty="0">
                <a:solidFill>
                  <a:srgbClr val="00800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a:t>
            </a:r>
            <a:endParaRPr kumimoji="0" lang="en-US" altLang="en-US" sz="180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642076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Methods-Parameters-Value</a:t>
            </a:r>
            <a:endParaRPr lang="en-US" dirty="0"/>
          </a:p>
        </p:txBody>
      </p:sp>
      <p:sp>
        <p:nvSpPr>
          <p:cNvPr id="3" name="AutoShape 3"/>
          <p:cNvSpPr>
            <a:spLocks noChangeAspect="1" noChangeArrowheads="1"/>
          </p:cNvSpPr>
          <p:nvPr/>
        </p:nvSpPr>
        <p:spPr bwMode="auto">
          <a:xfrm>
            <a:off x="1371600" y="2286000"/>
            <a:ext cx="7908925" cy="4418012"/>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FF"/>
                </a:solidFill>
                <a:highlight>
                  <a:srgbClr val="FFFFFF"/>
                </a:highlight>
                <a:latin typeface="Consolas" panose="020B0609020204030204" pitchFamily="49" charset="0"/>
                <a:cs typeface="Consolas" panose="020B0609020204030204" pitchFamily="49" charset="0"/>
              </a:rPr>
              <a:t>class</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2B91AF"/>
                </a:solidFill>
                <a:highlight>
                  <a:srgbClr val="FFFFFF"/>
                </a:highlight>
                <a:latin typeface="Consolas" panose="020B0609020204030204" pitchFamily="49" charset="0"/>
                <a:cs typeface="Consolas" panose="020B0609020204030204" pitchFamily="49" charset="0"/>
              </a:rPr>
              <a:t>Demo</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p>
          <a:p>
            <a:r>
              <a:rPr lang="pt-BR" dirty="0">
                <a:solidFill>
                  <a:srgbClr val="000000"/>
                </a:solidFill>
                <a:highlight>
                  <a:srgbClr val="FFFFFF"/>
                </a:highlight>
                <a:latin typeface="Consolas" panose="020B0609020204030204" pitchFamily="49" charset="0"/>
                <a:cs typeface="Consolas" panose="020B0609020204030204" pitchFamily="49" charset="0"/>
              </a:rPr>
              <a:t>        </a:t>
            </a:r>
            <a:r>
              <a:rPr lang="pt-BR" dirty="0">
                <a:solidFill>
                  <a:srgbClr val="0000FF"/>
                </a:solidFill>
                <a:highlight>
                  <a:srgbClr val="FFFFFF"/>
                </a:highlight>
                <a:latin typeface="Consolas" panose="020B0609020204030204" pitchFamily="49" charset="0"/>
                <a:cs typeface="Consolas" panose="020B0609020204030204" pitchFamily="49" charset="0"/>
              </a:rPr>
              <a:t>void</a:t>
            </a:r>
            <a:r>
              <a:rPr lang="pt-BR" dirty="0">
                <a:solidFill>
                  <a:srgbClr val="000000"/>
                </a:solidFill>
                <a:highlight>
                  <a:srgbClr val="FFFFFF"/>
                </a:highlight>
                <a:latin typeface="Consolas" panose="020B0609020204030204" pitchFamily="49" charset="0"/>
                <a:cs typeface="Consolas" panose="020B0609020204030204" pitchFamily="49" charset="0"/>
              </a:rPr>
              <a:t> CalculateSum(</a:t>
            </a:r>
            <a:r>
              <a:rPr lang="pt-BR" dirty="0">
                <a:solidFill>
                  <a:srgbClr val="0000FF"/>
                </a:solidFill>
                <a:highlight>
                  <a:srgbClr val="FFFFFF"/>
                </a:highlight>
                <a:latin typeface="Consolas" panose="020B0609020204030204" pitchFamily="49" charset="0"/>
                <a:cs typeface="Consolas" panose="020B0609020204030204" pitchFamily="49" charset="0"/>
              </a:rPr>
              <a:t>int</a:t>
            </a:r>
            <a:r>
              <a:rPr lang="pt-BR" dirty="0">
                <a:solidFill>
                  <a:srgbClr val="000000"/>
                </a:solidFill>
                <a:highlight>
                  <a:srgbClr val="FFFFFF"/>
                </a:highlight>
                <a:latin typeface="Consolas" panose="020B0609020204030204" pitchFamily="49" charset="0"/>
                <a:cs typeface="Consolas" panose="020B0609020204030204" pitchFamily="49" charset="0"/>
              </a:rPr>
              <a:t> num1, </a:t>
            </a:r>
            <a:r>
              <a:rPr lang="pt-BR" dirty="0">
                <a:solidFill>
                  <a:srgbClr val="0000FF"/>
                </a:solidFill>
                <a:highlight>
                  <a:srgbClr val="FFFFFF"/>
                </a:highlight>
                <a:latin typeface="Consolas" panose="020B0609020204030204" pitchFamily="49" charset="0"/>
                <a:cs typeface="Consolas" panose="020B0609020204030204" pitchFamily="49" charset="0"/>
              </a:rPr>
              <a:t>int</a:t>
            </a:r>
            <a:r>
              <a:rPr lang="pt-BR" dirty="0">
                <a:solidFill>
                  <a:srgbClr val="000000"/>
                </a:solidFill>
                <a:highlight>
                  <a:srgbClr val="FFFFFF"/>
                </a:highlight>
                <a:latin typeface="Consolas" panose="020B0609020204030204" pitchFamily="49" charset="0"/>
                <a:cs typeface="Consolas" panose="020B0609020204030204" pitchFamily="49" charset="0"/>
              </a:rPr>
              <a:t> num2)</a:t>
            </a:r>
          </a:p>
          <a:p>
            <a:r>
              <a:rPr lang="en-US" dirty="0">
                <a:solidFill>
                  <a:srgbClr val="000000"/>
                </a:solidFill>
                <a:highlight>
                  <a:srgbClr val="FFFFFF"/>
                </a:highlight>
                <a:latin typeface="Consolas" panose="020B0609020204030204" pitchFamily="49" charset="0"/>
                <a:cs typeface="Consolas" panose="020B0609020204030204" pitchFamily="49" charset="0"/>
              </a:rPr>
              <a:t>        {</a:t>
            </a: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8000"/>
                </a:solidFill>
                <a:highlight>
                  <a:srgbClr val="FFFFFF"/>
                </a:highlight>
                <a:latin typeface="Consolas" panose="020B0609020204030204" pitchFamily="49" charset="0"/>
                <a:cs typeface="Consolas" panose="020B0609020204030204" pitchFamily="49" charset="0"/>
              </a:rPr>
              <a:t>//Logic goes here</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FF"/>
                </a:solidFill>
                <a:highlight>
                  <a:srgbClr val="FFFFFF"/>
                </a:highlight>
                <a:latin typeface="Consolas" panose="020B0609020204030204" pitchFamily="49" charset="0"/>
                <a:cs typeface="Consolas" panose="020B0609020204030204" pitchFamily="49" charset="0"/>
              </a:rPr>
              <a:t>void</a:t>
            </a:r>
            <a:r>
              <a:rPr lang="en-US" dirty="0">
                <a:solidFill>
                  <a:srgbClr val="000000"/>
                </a:solidFill>
                <a:highlight>
                  <a:srgbClr val="FFFFFF"/>
                </a:highlight>
                <a:latin typeface="Consolas" panose="020B0609020204030204" pitchFamily="49" charset="0"/>
                <a:cs typeface="Consolas" panose="020B0609020204030204" pitchFamily="49" charset="0"/>
              </a:rPr>
              <a:t> Accept()</a:t>
            </a:r>
          </a:p>
          <a:p>
            <a:r>
              <a:rPr lang="en-US" dirty="0">
                <a:solidFill>
                  <a:srgbClr val="000000"/>
                </a:solidFill>
                <a:highlight>
                  <a:srgbClr val="FFFFFF"/>
                </a:highlight>
                <a:latin typeface="Consolas" panose="020B0609020204030204" pitchFamily="49" charset="0"/>
                <a:cs typeface="Consolas" panose="020B0609020204030204" pitchFamily="49" charset="0"/>
              </a:rPr>
              <a:t>        {</a:t>
            </a: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0000FF"/>
                </a:solidFill>
                <a:highlight>
                  <a:srgbClr val="FFFFFF"/>
                </a:highlight>
                <a:latin typeface="Consolas" panose="020B0609020204030204" pitchFamily="49" charset="0"/>
                <a:cs typeface="Consolas" panose="020B0609020204030204" pitchFamily="49" charset="0"/>
              </a:rPr>
              <a:t>int</a:t>
            </a:r>
            <a:r>
              <a:rPr lang="en-US" dirty="0">
                <a:solidFill>
                  <a:srgbClr val="000000"/>
                </a:solidFill>
                <a:highlight>
                  <a:srgbClr val="FFFFFF"/>
                </a:highlight>
                <a:latin typeface="Consolas" panose="020B0609020204030204" pitchFamily="49" charset="0"/>
                <a:cs typeface="Consolas" panose="020B0609020204030204" pitchFamily="49" charset="0"/>
              </a:rPr>
              <a:t> val1 = 10;</a:t>
            </a: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0000FF"/>
                </a:solidFill>
                <a:highlight>
                  <a:srgbClr val="FFFFFF"/>
                </a:highlight>
                <a:latin typeface="Consolas" panose="020B0609020204030204" pitchFamily="49" charset="0"/>
                <a:cs typeface="Consolas" panose="020B0609020204030204" pitchFamily="49" charset="0"/>
              </a:rPr>
              <a:t>int</a:t>
            </a:r>
            <a:r>
              <a:rPr lang="en-US" dirty="0">
                <a:solidFill>
                  <a:srgbClr val="000000"/>
                </a:solidFill>
                <a:highlight>
                  <a:srgbClr val="FFFFFF"/>
                </a:highlight>
                <a:latin typeface="Consolas" panose="020B0609020204030204" pitchFamily="49" charset="0"/>
                <a:cs typeface="Consolas" panose="020B0609020204030204" pitchFamily="49" charset="0"/>
              </a:rPr>
              <a:t> val2 = 2;</a:t>
            </a: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000000"/>
                </a:solidFill>
                <a:highlight>
                  <a:srgbClr val="FFFFFF"/>
                </a:highlight>
                <a:latin typeface="Consolas" panose="020B0609020204030204" pitchFamily="49" charset="0"/>
                <a:cs typeface="Consolas" panose="020B0609020204030204" pitchFamily="49" charset="0"/>
              </a:rPr>
              <a:t>CalculateSum</a:t>
            </a:r>
            <a:r>
              <a:rPr lang="en-US" dirty="0">
                <a:solidFill>
                  <a:srgbClr val="000000"/>
                </a:solidFill>
                <a:highlight>
                  <a:srgbClr val="FFFFFF"/>
                </a:highlight>
                <a:latin typeface="Consolas" panose="020B0609020204030204" pitchFamily="49" charset="0"/>
                <a:cs typeface="Consolas" panose="020B0609020204030204" pitchFamily="49" charset="0"/>
              </a:rPr>
              <a:t>(val1, val2);</a:t>
            </a:r>
          </a:p>
          <a:p>
            <a:r>
              <a:rPr lang="en-US" dirty="0">
                <a:solidFill>
                  <a:srgbClr val="000000"/>
                </a:solidFill>
                <a:highlight>
                  <a:srgbClr val="FFFFFF"/>
                </a:highlight>
                <a:latin typeface="Consolas" panose="020B0609020204030204" pitchFamily="49" charset="0"/>
                <a:cs typeface="Consolas" panose="020B0609020204030204" pitchFamily="49" charset="0"/>
              </a:rPr>
              <a:t>        }</a:t>
            </a:r>
          </a:p>
          <a:p>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endParaRPr kumimoji="0" lang="en-US" altLang="en-US" sz="1800"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
        <p:nvSpPr>
          <p:cNvPr id="4" name="Rectangle 3"/>
          <p:cNvSpPr/>
          <p:nvPr/>
        </p:nvSpPr>
        <p:spPr>
          <a:xfrm>
            <a:off x="457200" y="1143000"/>
            <a:ext cx="11049000" cy="830997"/>
          </a:xfrm>
          <a:prstGeom prst="rect">
            <a:avLst/>
          </a:prstGeom>
        </p:spPr>
        <p:txBody>
          <a:bodyPr wrap="square">
            <a:spAutoFit/>
          </a:bodyPr>
          <a:lstStyle/>
          <a:p>
            <a:r>
              <a:rPr lang="en-US" sz="2400" dirty="0"/>
              <a:t>Value: The parameters passed by value creates a separate copy in the memory. The following example shows the parameters passed by value:</a:t>
            </a:r>
          </a:p>
        </p:txBody>
      </p:sp>
    </p:spTree>
    <p:extLst>
      <p:ext uri="{BB962C8B-B14F-4D97-AF65-F5344CB8AC3E}">
        <p14:creationId xmlns:p14="http://schemas.microsoft.com/office/powerpoint/2010/main" val="33640290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Methods-Parameters-Ref</a:t>
            </a:r>
            <a:endParaRPr lang="en-US" dirty="0"/>
          </a:p>
        </p:txBody>
      </p:sp>
      <p:sp>
        <p:nvSpPr>
          <p:cNvPr id="3" name="AutoShape 3"/>
          <p:cNvSpPr>
            <a:spLocks noChangeAspect="1" noChangeArrowheads="1"/>
          </p:cNvSpPr>
          <p:nvPr/>
        </p:nvSpPr>
        <p:spPr bwMode="auto">
          <a:xfrm>
            <a:off x="1371600" y="2286000"/>
            <a:ext cx="7908925" cy="4191000"/>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Demo</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pt-BR" dirty="0">
                <a:solidFill>
                  <a:srgbClr val="000000"/>
                </a:solidFill>
                <a:highlight>
                  <a:srgbClr val="FFFFFF"/>
                </a:highlight>
                <a:latin typeface="Consolas"/>
              </a:rPr>
              <a:t>        </a:t>
            </a:r>
            <a:r>
              <a:rPr lang="pt-BR" dirty="0">
                <a:solidFill>
                  <a:srgbClr val="0000FF"/>
                </a:solidFill>
                <a:highlight>
                  <a:srgbClr val="FFFFFF"/>
                </a:highlight>
                <a:latin typeface="Consolas"/>
              </a:rPr>
              <a:t>void</a:t>
            </a:r>
            <a:r>
              <a:rPr lang="pt-BR" dirty="0">
                <a:solidFill>
                  <a:srgbClr val="000000"/>
                </a:solidFill>
                <a:highlight>
                  <a:srgbClr val="FFFFFF"/>
                </a:highlight>
                <a:latin typeface="Consolas"/>
              </a:rPr>
              <a:t> CalculateSum(</a:t>
            </a:r>
            <a:r>
              <a:rPr lang="pt-BR" dirty="0">
                <a:solidFill>
                  <a:srgbClr val="0000FF"/>
                </a:solidFill>
                <a:highlight>
                  <a:srgbClr val="FFFFFF"/>
                </a:highlight>
                <a:latin typeface="Consolas"/>
              </a:rPr>
              <a:t>ref</a:t>
            </a:r>
            <a:r>
              <a:rPr lang="pt-BR" dirty="0">
                <a:solidFill>
                  <a:srgbClr val="000000"/>
                </a:solidFill>
                <a:highlight>
                  <a:srgbClr val="FFFFFF"/>
                </a:highlight>
                <a:latin typeface="Consolas"/>
              </a:rPr>
              <a:t> </a:t>
            </a:r>
            <a:r>
              <a:rPr lang="pt-BR" dirty="0">
                <a:solidFill>
                  <a:srgbClr val="0000FF"/>
                </a:solidFill>
                <a:highlight>
                  <a:srgbClr val="FFFFFF"/>
                </a:highlight>
                <a:latin typeface="Consolas"/>
              </a:rPr>
              <a:t>int</a:t>
            </a:r>
            <a:r>
              <a:rPr lang="pt-BR" dirty="0">
                <a:solidFill>
                  <a:srgbClr val="000000"/>
                </a:solidFill>
                <a:highlight>
                  <a:srgbClr val="FFFFFF"/>
                </a:highlight>
                <a:latin typeface="Consolas"/>
              </a:rPr>
              <a:t> num1, </a:t>
            </a:r>
            <a:r>
              <a:rPr lang="pt-BR" dirty="0">
                <a:solidFill>
                  <a:srgbClr val="0000FF"/>
                </a:solidFill>
                <a:highlight>
                  <a:srgbClr val="FFFFFF"/>
                </a:highlight>
                <a:latin typeface="Consolas"/>
              </a:rPr>
              <a:t>ref</a:t>
            </a:r>
            <a:r>
              <a:rPr lang="pt-BR" dirty="0">
                <a:solidFill>
                  <a:srgbClr val="000000"/>
                </a:solidFill>
                <a:highlight>
                  <a:srgbClr val="FFFFFF"/>
                </a:highlight>
                <a:latin typeface="Consolas"/>
              </a:rPr>
              <a:t> </a:t>
            </a:r>
            <a:r>
              <a:rPr lang="pt-BR" dirty="0">
                <a:solidFill>
                  <a:srgbClr val="0000FF"/>
                </a:solidFill>
                <a:highlight>
                  <a:srgbClr val="FFFFFF"/>
                </a:highlight>
                <a:latin typeface="Consolas"/>
              </a:rPr>
              <a:t>int</a:t>
            </a:r>
            <a:r>
              <a:rPr lang="pt-BR" dirty="0">
                <a:solidFill>
                  <a:srgbClr val="000000"/>
                </a:solidFill>
                <a:highlight>
                  <a:srgbClr val="FFFFFF"/>
                </a:highlight>
                <a:latin typeface="Consolas"/>
              </a:rPr>
              <a:t> num2)</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//Logic goes here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Accept()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val1 = 10;</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val2 = 2;</a:t>
            </a:r>
          </a:p>
          <a:p>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CalculateSum</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ref</a:t>
            </a:r>
            <a:r>
              <a:rPr lang="en-US" dirty="0">
                <a:solidFill>
                  <a:srgbClr val="000000"/>
                </a:solidFill>
                <a:highlight>
                  <a:srgbClr val="FFFFFF"/>
                </a:highlight>
                <a:latin typeface="Consolas"/>
              </a:rPr>
              <a:t> val1, </a:t>
            </a:r>
            <a:r>
              <a:rPr lang="en-US" dirty="0">
                <a:solidFill>
                  <a:srgbClr val="0000FF"/>
                </a:solidFill>
                <a:highlight>
                  <a:srgbClr val="FFFFFF"/>
                </a:highlight>
                <a:latin typeface="Consolas"/>
              </a:rPr>
              <a:t>ref</a:t>
            </a:r>
            <a:r>
              <a:rPr lang="en-US" dirty="0">
                <a:solidFill>
                  <a:srgbClr val="000000"/>
                </a:solidFill>
                <a:highlight>
                  <a:srgbClr val="FFFFFF"/>
                </a:highlight>
                <a:latin typeface="Consolas"/>
              </a:rPr>
              <a:t> val2);</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endParaRPr kumimoji="0" lang="en-US" altLang="en-US" sz="1800"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
        <p:nvSpPr>
          <p:cNvPr id="4" name="Rectangle 3"/>
          <p:cNvSpPr/>
          <p:nvPr/>
        </p:nvSpPr>
        <p:spPr>
          <a:xfrm>
            <a:off x="457200" y="990600"/>
            <a:ext cx="11658600" cy="1200329"/>
          </a:xfrm>
          <a:prstGeom prst="rect">
            <a:avLst/>
          </a:prstGeom>
        </p:spPr>
        <p:txBody>
          <a:bodyPr wrap="square">
            <a:spAutoFit/>
          </a:bodyPr>
          <a:lstStyle/>
          <a:p>
            <a:r>
              <a:rPr lang="en-US" altLang="en-US" sz="2400" dirty="0" smtClean="0">
                <a:cs typeface="Times New Roman" pitchFamily="18" charset="0"/>
              </a:rPr>
              <a:t>The </a:t>
            </a:r>
            <a:r>
              <a:rPr lang="en-US" altLang="en-US" sz="2400" dirty="0">
                <a:cs typeface="Times New Roman" pitchFamily="18" charset="0"/>
              </a:rPr>
              <a:t>parameters passed by reference does not creates a separate copy of the variable in the memory. A reference parameter stores the memory address of the data member passed. The following example shows the parameters passed by reference</a:t>
            </a:r>
            <a:r>
              <a:rPr lang="en-US" altLang="en-US" sz="2400" dirty="0">
                <a:latin typeface="Arial" pitchFamily="34" charset="0"/>
                <a:cs typeface="Times New Roman" pitchFamily="18" charset="0"/>
              </a:rPr>
              <a:t>:</a:t>
            </a:r>
          </a:p>
        </p:txBody>
      </p:sp>
    </p:spTree>
    <p:extLst>
      <p:ext uri="{BB962C8B-B14F-4D97-AF65-F5344CB8AC3E}">
        <p14:creationId xmlns:p14="http://schemas.microsoft.com/office/powerpoint/2010/main" val="27570836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Methods-Parameters-Out</a:t>
            </a:r>
            <a:endParaRPr lang="en-US" dirty="0"/>
          </a:p>
        </p:txBody>
      </p:sp>
      <p:sp>
        <p:nvSpPr>
          <p:cNvPr id="3" name="AutoShape 3"/>
          <p:cNvSpPr>
            <a:spLocks noChangeAspect="1" noChangeArrowheads="1"/>
          </p:cNvSpPr>
          <p:nvPr/>
        </p:nvSpPr>
        <p:spPr bwMode="auto">
          <a:xfrm>
            <a:off x="1371600" y="2286000"/>
            <a:ext cx="9525000" cy="4191000"/>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Demo</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CalculateSum</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ref</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num1, </a:t>
            </a:r>
            <a:r>
              <a:rPr lang="en-US" dirty="0">
                <a:solidFill>
                  <a:srgbClr val="0000FF"/>
                </a:solidFill>
                <a:highlight>
                  <a:srgbClr val="FFFFFF"/>
                </a:highlight>
                <a:latin typeface="Consolas"/>
              </a:rPr>
              <a:t>ref</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num2, </a:t>
            </a:r>
            <a:r>
              <a:rPr lang="en-US" dirty="0">
                <a:solidFill>
                  <a:srgbClr val="0000FF"/>
                </a:solidFill>
                <a:highlight>
                  <a:srgbClr val="FFFFFF"/>
                </a:highlight>
                <a:latin typeface="Consolas"/>
              </a:rPr>
              <a:t>out</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result)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result = num1 + num2;</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Accept()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val1 = 10;</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val2 = 2;</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recieveVal</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CalculateSum</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ref</a:t>
            </a:r>
            <a:r>
              <a:rPr lang="en-US" dirty="0">
                <a:solidFill>
                  <a:srgbClr val="000000"/>
                </a:solidFill>
                <a:highlight>
                  <a:srgbClr val="FFFFFF"/>
                </a:highlight>
                <a:latin typeface="Consolas"/>
              </a:rPr>
              <a:t> val1, </a:t>
            </a:r>
            <a:r>
              <a:rPr lang="en-US" dirty="0">
                <a:solidFill>
                  <a:srgbClr val="0000FF"/>
                </a:solidFill>
                <a:highlight>
                  <a:srgbClr val="FFFFFF"/>
                </a:highlight>
                <a:latin typeface="Consolas"/>
              </a:rPr>
              <a:t>ref</a:t>
            </a:r>
            <a:r>
              <a:rPr lang="en-US" dirty="0">
                <a:solidFill>
                  <a:srgbClr val="000000"/>
                </a:solidFill>
                <a:highlight>
                  <a:srgbClr val="FFFFFF"/>
                </a:highlight>
                <a:latin typeface="Consolas"/>
              </a:rPr>
              <a:t> val2, </a:t>
            </a:r>
            <a:r>
              <a:rPr lang="en-US" dirty="0" smtClean="0">
                <a:solidFill>
                  <a:srgbClr val="0000FF"/>
                </a:solidFill>
                <a:highlight>
                  <a:srgbClr val="FFFFFF"/>
                </a:highlight>
                <a:latin typeface="Consolas"/>
              </a:rPr>
              <a:t>out</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recieveVal</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endParaRPr kumimoji="0" lang="en-US" altLang="en-US" sz="1800"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
        <p:nvSpPr>
          <p:cNvPr id="5" name="Rectangle 4"/>
          <p:cNvSpPr/>
          <p:nvPr/>
        </p:nvSpPr>
        <p:spPr>
          <a:xfrm>
            <a:off x="762000" y="1066800"/>
            <a:ext cx="10668000" cy="830997"/>
          </a:xfrm>
          <a:prstGeom prst="rect">
            <a:avLst/>
          </a:prstGeom>
        </p:spPr>
        <p:txBody>
          <a:bodyPr wrap="square">
            <a:spAutoFit/>
          </a:bodyPr>
          <a:lstStyle/>
          <a:p>
            <a:r>
              <a:rPr lang="en-US" sz="2400" dirty="0"/>
              <a:t>The output parameters are used to pass the value out of the method. The following example shows the parameters passed by reference:</a:t>
            </a:r>
          </a:p>
        </p:txBody>
      </p:sp>
    </p:spTree>
    <p:extLst>
      <p:ext uri="{BB962C8B-B14F-4D97-AF65-F5344CB8AC3E}">
        <p14:creationId xmlns:p14="http://schemas.microsoft.com/office/powerpoint/2010/main" val="39335350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Parameter Arrays</a:t>
            </a:r>
            <a:endParaRPr lang="en-US" dirty="0"/>
          </a:p>
        </p:txBody>
      </p:sp>
      <p:sp>
        <p:nvSpPr>
          <p:cNvPr id="3" name="AutoShape 3"/>
          <p:cNvSpPr>
            <a:spLocks noChangeArrowheads="1"/>
          </p:cNvSpPr>
          <p:nvPr/>
        </p:nvSpPr>
        <p:spPr bwMode="auto">
          <a:xfrm>
            <a:off x="1437625" y="2174081"/>
            <a:ext cx="8343900" cy="2976562"/>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Add(</a:t>
            </a:r>
            <a:r>
              <a:rPr lang="en-US" dirty="0" err="1">
                <a:solidFill>
                  <a:srgbClr val="0000FF"/>
                </a:solidFill>
                <a:highlight>
                  <a:srgbClr val="FFFFFF"/>
                </a:highlight>
                <a:latin typeface="Consolas"/>
              </a:rPr>
              <a:t>params</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data)</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sum = 0;</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for</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i</a:t>
            </a:r>
            <a:r>
              <a:rPr lang="en-US" dirty="0">
                <a:solidFill>
                  <a:srgbClr val="000000"/>
                </a:solidFill>
                <a:highlight>
                  <a:srgbClr val="FFFFFF"/>
                </a:highlight>
                <a:latin typeface="Consolas"/>
              </a:rPr>
              <a:t> = 0; </a:t>
            </a:r>
            <a:r>
              <a:rPr lang="en-US" dirty="0" err="1">
                <a:solidFill>
                  <a:srgbClr val="000000"/>
                </a:solidFill>
                <a:highlight>
                  <a:srgbClr val="FFFFFF"/>
                </a:highlight>
                <a:latin typeface="Consolas"/>
              </a:rPr>
              <a:t>i</a:t>
            </a:r>
            <a:r>
              <a:rPr lang="en-US" dirty="0">
                <a:solidFill>
                  <a:srgbClr val="000000"/>
                </a:solidFill>
                <a:highlight>
                  <a:srgbClr val="FFFFFF"/>
                </a:highlight>
                <a:latin typeface="Consolas"/>
              </a:rPr>
              <a:t> &lt; </a:t>
            </a:r>
            <a:r>
              <a:rPr lang="en-US" dirty="0" err="1">
                <a:solidFill>
                  <a:srgbClr val="000000"/>
                </a:solidFill>
                <a:highlight>
                  <a:srgbClr val="FFFFFF"/>
                </a:highlight>
                <a:latin typeface="Consolas"/>
              </a:rPr>
              <a:t>data.Length</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i</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sum += data[</a:t>
            </a:r>
            <a:r>
              <a:rPr lang="en-US" dirty="0" err="1">
                <a:solidFill>
                  <a:srgbClr val="000000"/>
                </a:solidFill>
                <a:highlight>
                  <a:srgbClr val="FFFFFF"/>
                </a:highlight>
                <a:latin typeface="Consolas"/>
              </a:rPr>
              <a:t>i</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sum;</a:t>
            </a:r>
          </a:p>
          <a:p>
            <a:r>
              <a:rPr lang="en-US" dirty="0">
                <a:solidFill>
                  <a:srgbClr val="000000"/>
                </a:solidFill>
                <a:highlight>
                  <a:srgbClr val="FFFFFF"/>
                </a:highlight>
                <a:latin typeface="Consolas"/>
              </a:rPr>
              <a:t>        }</a:t>
            </a:r>
            <a:endParaRPr kumimoji="0" lang="en-GB" altLang="en-US" b="0" i="0" u="none" strike="noStrike" kern="0" cap="none" spc="0" normalizeH="0" baseline="0" noProof="0" dirty="0" smtClean="0">
              <a:ln>
                <a:noFill/>
              </a:ln>
              <a:solidFill>
                <a:srgbClr val="000000"/>
              </a:solidFill>
              <a:effectLst/>
              <a:uLnTx/>
              <a:uFillTx/>
              <a:latin typeface="Lucida Sans Typewriter" pitchFamily="49" charset="0"/>
            </a:endParaRPr>
          </a:p>
        </p:txBody>
      </p:sp>
      <p:sp>
        <p:nvSpPr>
          <p:cNvPr id="4" name="AutoShape 3"/>
          <p:cNvSpPr>
            <a:spLocks noChangeArrowheads="1"/>
          </p:cNvSpPr>
          <p:nvPr/>
        </p:nvSpPr>
        <p:spPr bwMode="auto">
          <a:xfrm>
            <a:off x="1456315" y="5540375"/>
            <a:ext cx="8345487" cy="584200"/>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sum = Add(99, 2, 55, -26);</a:t>
            </a:r>
            <a:endParaRPr kumimoji="0" lang="en-GB" altLang="en-US" b="0" i="0" u="none" strike="noStrike" kern="0" cap="none" spc="0" normalizeH="0" baseline="0" noProof="0" dirty="0" smtClean="0">
              <a:ln>
                <a:noFill/>
              </a:ln>
              <a:solidFill>
                <a:srgbClr val="000000"/>
              </a:solidFill>
              <a:effectLst/>
              <a:uLnTx/>
              <a:uFillTx/>
              <a:latin typeface="Lucida Sans Typewriter" pitchFamily="49" charset="0"/>
            </a:endParaRPr>
          </a:p>
        </p:txBody>
      </p:sp>
      <p:sp>
        <p:nvSpPr>
          <p:cNvPr id="5" name="AutoShape 25"/>
          <p:cNvSpPr>
            <a:spLocks noChangeArrowheads="1"/>
          </p:cNvSpPr>
          <p:nvPr/>
        </p:nvSpPr>
        <p:spPr bwMode="auto">
          <a:xfrm>
            <a:off x="1456315" y="5189320"/>
            <a:ext cx="3317875" cy="4556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Verdana" pitchFamily="34" charset="0"/>
                <a:cs typeface="Arial" pitchFamily="34" charset="0"/>
              </a:rPr>
              <a:t>Method call</a:t>
            </a:r>
            <a:endParaRPr kumimoji="0" lang="en-GB" altLang="en-US" sz="1800" b="1" i="0" u="none" strike="noStrike" kern="0" cap="none" spc="0" normalizeH="0" baseline="0" noProof="0" smtClean="0">
              <a:ln>
                <a:noFill/>
              </a:ln>
              <a:solidFill>
                <a:srgbClr val="000000"/>
              </a:solidFill>
              <a:effectLst/>
              <a:uLnTx/>
              <a:uFillTx/>
              <a:latin typeface="Verdana" pitchFamily="34" charset="0"/>
              <a:cs typeface="Arial" pitchFamily="34" charset="0"/>
            </a:endParaRPr>
          </a:p>
        </p:txBody>
      </p:sp>
      <p:sp>
        <p:nvSpPr>
          <p:cNvPr id="6" name="AutoShape 3"/>
          <p:cNvSpPr>
            <a:spLocks noChangeAspect="1" noChangeArrowheads="1"/>
          </p:cNvSpPr>
          <p:nvPr/>
        </p:nvSpPr>
        <p:spPr bwMode="auto">
          <a:xfrm>
            <a:off x="1447800" y="1052513"/>
            <a:ext cx="8739187" cy="893762"/>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kumimoji="0" lang="en-IN" altLang="en-US" b="0" i="0" u="none" strike="noStrike" kern="0" cap="none" spc="0" normalizeH="0" baseline="0" noProof="0" dirty="0" smtClean="0">
                <a:ln>
                  <a:noFill/>
                </a:ln>
                <a:solidFill>
                  <a:schemeClr val="bg1"/>
                </a:solidFill>
                <a:effectLst/>
                <a:uLnTx/>
                <a:uFillTx/>
                <a:latin typeface="+mn-lt"/>
              </a:rPr>
              <a:t>A parameter declared with a </a:t>
            </a:r>
            <a:r>
              <a:rPr kumimoji="0" lang="en-IN" altLang="en-US" b="1" i="0" u="none" strike="noStrike" kern="0" cap="none" spc="0" normalizeH="0" baseline="0" noProof="0" dirty="0" err="1" smtClean="0">
                <a:ln>
                  <a:noFill/>
                </a:ln>
                <a:solidFill>
                  <a:schemeClr val="bg1"/>
                </a:solidFill>
                <a:effectLst/>
                <a:uLnTx/>
                <a:uFillTx/>
                <a:latin typeface="+mn-lt"/>
              </a:rPr>
              <a:t>params</a:t>
            </a:r>
            <a:r>
              <a:rPr kumimoji="0" lang="en-IN" altLang="en-US" b="0" i="0" u="none" strike="noStrike" kern="0" cap="none" spc="0" normalizeH="0" baseline="0" noProof="0" dirty="0" smtClean="0">
                <a:ln>
                  <a:noFill/>
                </a:ln>
                <a:solidFill>
                  <a:schemeClr val="bg1"/>
                </a:solidFill>
                <a:effectLst/>
                <a:uLnTx/>
                <a:uFillTx/>
                <a:latin typeface="+mn-lt"/>
              </a:rPr>
              <a:t> modifier is a parameter array.</a:t>
            </a:r>
            <a:r>
              <a:rPr lang="en-US" b="0" dirty="0">
                <a:solidFill>
                  <a:schemeClr val="bg1"/>
                </a:solidFill>
                <a:latin typeface="+mn-lt"/>
              </a:rPr>
              <a:t> </a:t>
            </a:r>
            <a:r>
              <a:rPr lang="en-US" b="0" dirty="0" smtClean="0">
                <a:solidFill>
                  <a:schemeClr val="bg1"/>
                </a:solidFill>
                <a:latin typeface="+mn-lt"/>
              </a:rPr>
              <a:t>You </a:t>
            </a:r>
            <a:r>
              <a:rPr lang="en-US" b="0" dirty="0">
                <a:solidFill>
                  <a:schemeClr val="bg1"/>
                </a:solidFill>
                <a:latin typeface="+mn-lt"/>
              </a:rPr>
              <a:t>can specify a method parameter that takes a variable number of arguments.</a:t>
            </a:r>
            <a:endParaRPr kumimoji="0" lang="en-US" altLang="en-US" b="0" i="0" u="none" strike="noStrike" kern="0" cap="none" spc="0" normalizeH="0" baseline="0" noProof="0" dirty="0" smtClean="0">
              <a:ln>
                <a:noFill/>
              </a:ln>
              <a:solidFill>
                <a:schemeClr val="bg1"/>
              </a:solidFill>
              <a:effectLst/>
              <a:uLnTx/>
              <a:uFillTx/>
              <a:latin typeface="+mn-lt"/>
            </a:endParaRPr>
          </a:p>
        </p:txBody>
      </p:sp>
      <p:sp>
        <p:nvSpPr>
          <p:cNvPr id="7" name="AutoShape 25"/>
          <p:cNvSpPr>
            <a:spLocks noChangeArrowheads="1"/>
          </p:cNvSpPr>
          <p:nvPr/>
        </p:nvSpPr>
        <p:spPr bwMode="auto">
          <a:xfrm>
            <a:off x="1447800" y="1946275"/>
            <a:ext cx="3319463" cy="4556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Verdana" pitchFamily="34" charset="0"/>
                <a:cs typeface="Arial" pitchFamily="34" charset="0"/>
              </a:rPr>
              <a:t>Example</a:t>
            </a:r>
            <a:endParaRPr kumimoji="0" lang="en-GB" altLang="en-US" sz="1800" b="1" i="0" u="none" strike="noStrike" kern="0" cap="none" spc="0" normalizeH="0" baseline="0" noProof="0" smtClean="0">
              <a:ln>
                <a:noFill/>
              </a:ln>
              <a:solidFill>
                <a:srgbClr val="000000"/>
              </a:solidFill>
              <a:effectLst/>
              <a:uLnTx/>
              <a:uFillTx/>
              <a:latin typeface="Verdana" pitchFamily="34" charset="0"/>
              <a:cs typeface="Arial" pitchFamily="34" charset="0"/>
            </a:endParaRPr>
          </a:p>
        </p:txBody>
      </p:sp>
      <p:sp>
        <p:nvSpPr>
          <p:cNvPr id="8" name="Rectangle 7"/>
          <p:cNvSpPr/>
          <p:nvPr/>
        </p:nvSpPr>
        <p:spPr>
          <a:xfrm>
            <a:off x="1423770" y="6124575"/>
            <a:ext cx="10323730" cy="646331"/>
          </a:xfrm>
          <a:prstGeom prst="rect">
            <a:avLst/>
          </a:prstGeom>
        </p:spPr>
        <p:txBody>
          <a:bodyPr wrap="square">
            <a:spAutoFit/>
          </a:bodyPr>
          <a:lstStyle/>
          <a:p>
            <a:r>
              <a:rPr lang="en-US" dirty="0"/>
              <a:t>No additional parameters are permitted after the </a:t>
            </a:r>
            <a:r>
              <a:rPr lang="en-US" b="1" dirty="0" err="1"/>
              <a:t>params</a:t>
            </a:r>
            <a:r>
              <a:rPr lang="en-US" dirty="0"/>
              <a:t> keyword in a method declaration, and only one </a:t>
            </a:r>
            <a:r>
              <a:rPr lang="en-US" b="1" dirty="0" err="1"/>
              <a:t>params</a:t>
            </a:r>
            <a:r>
              <a:rPr lang="en-US" dirty="0"/>
              <a:t> keyword is permitted in a method declaration.</a:t>
            </a:r>
          </a:p>
        </p:txBody>
      </p:sp>
    </p:spTree>
    <p:extLst>
      <p:ext uri="{BB962C8B-B14F-4D97-AF65-F5344CB8AC3E}">
        <p14:creationId xmlns:p14="http://schemas.microsoft.com/office/powerpoint/2010/main" val="21072074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Class and Members</a:t>
            </a:r>
            <a:endParaRPr lang="en-US" dirty="0"/>
          </a:p>
        </p:txBody>
      </p:sp>
      <p:sp>
        <p:nvSpPr>
          <p:cNvPr id="3" name="Content Placeholder 2"/>
          <p:cNvSpPr txBox="1">
            <a:spLocks/>
          </p:cNvSpPr>
          <p:nvPr/>
        </p:nvSpPr>
        <p:spPr>
          <a:xfrm>
            <a:off x="458788" y="992188"/>
            <a:ext cx="10895012" cy="4386262"/>
          </a:xfrm>
          <a:prstGeom prst="rect">
            <a:avLst/>
          </a:prstGeom>
        </p:spPr>
        <p:txBody>
          <a:bodyPr/>
          <a:lstStyle>
            <a:lvl1pPr marL="0" indent="0" algn="l" defTabSz="752816" rtl="0" eaLnBrk="1" latinLnBrk="0" hangingPunct="1">
              <a:spcBef>
                <a:spcPct val="20000"/>
              </a:spcBef>
              <a:buFont typeface="Arial" pitchFamily="34" charset="0"/>
              <a:buNone/>
              <a:defRPr sz="3000" kern="1200">
                <a:gradFill>
                  <a:gsLst>
                    <a:gs pos="0">
                      <a:schemeClr val="tx1"/>
                    </a:gs>
                    <a:gs pos="100000">
                      <a:schemeClr val="tx1"/>
                    </a:gs>
                  </a:gsLst>
                  <a:lin ang="5400000" scaled="0"/>
                </a:gradFill>
                <a:latin typeface="+mj-lt"/>
                <a:ea typeface="+mn-ea"/>
                <a:cs typeface="+mn-cs"/>
              </a:defRPr>
            </a:lvl1pPr>
            <a:lvl2pPr marL="0" indent="0" algn="l" defTabSz="752816" rtl="0" eaLnBrk="1" latinLnBrk="0" hangingPunct="1">
              <a:spcBef>
                <a:spcPct val="20000"/>
              </a:spcBef>
              <a:buFont typeface="Arial" pitchFamily="34" charset="0"/>
              <a:buNone/>
              <a:defRPr sz="2300" kern="1200">
                <a:gradFill>
                  <a:gsLst>
                    <a:gs pos="0">
                      <a:schemeClr val="tx1"/>
                    </a:gs>
                    <a:gs pos="100000">
                      <a:schemeClr val="tx1"/>
                    </a:gs>
                  </a:gsLst>
                  <a:lin ang="5400000" scaled="0"/>
                </a:gra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gradFill>
                  <a:gsLst>
                    <a:gs pos="0">
                      <a:schemeClr val="tx1"/>
                    </a:gs>
                    <a:gs pos="100000">
                      <a:schemeClr val="tx1"/>
                    </a:gs>
                  </a:gsLst>
                  <a:lin ang="5400000" scaled="0"/>
                </a:gra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gradFill>
                  <a:gsLst>
                    <a:gs pos="0">
                      <a:schemeClr val="tx1"/>
                    </a:gs>
                    <a:gs pos="100000">
                      <a:schemeClr val="tx1"/>
                    </a:gs>
                  </a:gsLst>
                  <a:lin ang="5400000" scaled="0"/>
                </a:gra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defRPr/>
            </a:pPr>
            <a:endParaRPr lang="en-IN" sz="2400" dirty="0" smtClean="0"/>
          </a:p>
          <a:p>
            <a:pPr marL="342900" indent="-342900">
              <a:buFont typeface="Arial" panose="020B0604020202020204" pitchFamily="34" charset="0"/>
              <a:buChar char="•"/>
              <a:defRPr/>
            </a:pPr>
            <a:r>
              <a:rPr lang="en-IN" sz="2400" dirty="0" smtClean="0">
                <a:latin typeface="+mn-lt"/>
              </a:rPr>
              <a:t>Static classes and class members are used to create data and functions that can be accessed without creating an instance of the class. </a:t>
            </a:r>
          </a:p>
          <a:p>
            <a:pPr marL="342900" indent="-342900">
              <a:buFont typeface="Arial" panose="020B0604020202020204" pitchFamily="34" charset="0"/>
              <a:buChar char="•"/>
              <a:defRPr/>
            </a:pPr>
            <a:r>
              <a:rPr lang="en-IN" sz="2400" dirty="0" smtClean="0">
                <a:latin typeface="+mn-lt"/>
              </a:rPr>
              <a:t>Static class members can be used to separate data and behaviour that is independent of any object identity: the data and functions do not change regardless of what happens to the object. </a:t>
            </a:r>
          </a:p>
          <a:p>
            <a:pPr marL="342900" indent="-342900">
              <a:buFont typeface="Arial" panose="020B0604020202020204" pitchFamily="34" charset="0"/>
              <a:buChar char="•"/>
              <a:defRPr/>
            </a:pPr>
            <a:r>
              <a:rPr lang="en-IN" sz="2400" dirty="0" smtClean="0">
                <a:latin typeface="+mn-lt"/>
              </a:rPr>
              <a:t>Static classes can be used when there is no data or behaviour in the class that depends on object identity.</a:t>
            </a:r>
          </a:p>
          <a:p>
            <a:pPr>
              <a:buFontTx/>
              <a:buNone/>
              <a:defRPr/>
            </a:pPr>
            <a:endParaRPr lang="en-IN" dirty="0"/>
          </a:p>
        </p:txBody>
      </p:sp>
    </p:spTree>
    <p:extLst>
      <p:ext uri="{BB962C8B-B14F-4D97-AF65-F5344CB8AC3E}">
        <p14:creationId xmlns:p14="http://schemas.microsoft.com/office/powerpoint/2010/main" val="18693530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Class</a:t>
            </a:r>
            <a:endParaRPr lang="en-US" dirty="0"/>
          </a:p>
        </p:txBody>
      </p:sp>
      <p:sp>
        <p:nvSpPr>
          <p:cNvPr id="3" name="Content Placeholder 2"/>
          <p:cNvSpPr txBox="1">
            <a:spLocks/>
          </p:cNvSpPr>
          <p:nvPr/>
        </p:nvSpPr>
        <p:spPr>
          <a:xfrm>
            <a:off x="458788" y="992188"/>
            <a:ext cx="10971212" cy="4386262"/>
          </a:xfrm>
          <a:prstGeom prst="rect">
            <a:avLst/>
          </a:prstGeom>
        </p:spPr>
        <p:txBody>
          <a:bodyPr/>
          <a:lstStyle>
            <a:lvl1pPr marL="0" indent="0" algn="l" defTabSz="752816" rtl="0" eaLnBrk="1" latinLnBrk="0" hangingPunct="1">
              <a:spcBef>
                <a:spcPct val="20000"/>
              </a:spcBef>
              <a:buFont typeface="Arial" pitchFamily="34" charset="0"/>
              <a:buNone/>
              <a:defRPr sz="3000" kern="1200">
                <a:gradFill>
                  <a:gsLst>
                    <a:gs pos="0">
                      <a:schemeClr val="tx1"/>
                    </a:gs>
                    <a:gs pos="100000">
                      <a:schemeClr val="tx1"/>
                    </a:gs>
                  </a:gsLst>
                  <a:lin ang="5400000" scaled="0"/>
                </a:gradFill>
                <a:latin typeface="+mj-lt"/>
                <a:ea typeface="+mn-ea"/>
                <a:cs typeface="+mn-cs"/>
              </a:defRPr>
            </a:lvl1pPr>
            <a:lvl2pPr marL="0" indent="0" algn="l" defTabSz="752816" rtl="0" eaLnBrk="1" latinLnBrk="0" hangingPunct="1">
              <a:spcBef>
                <a:spcPct val="20000"/>
              </a:spcBef>
              <a:buFont typeface="Arial" pitchFamily="34" charset="0"/>
              <a:buNone/>
              <a:defRPr sz="2300" kern="1200">
                <a:gradFill>
                  <a:gsLst>
                    <a:gs pos="0">
                      <a:schemeClr val="tx1"/>
                    </a:gs>
                    <a:gs pos="100000">
                      <a:schemeClr val="tx1"/>
                    </a:gs>
                  </a:gsLst>
                  <a:lin ang="5400000" scaled="0"/>
                </a:gra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gradFill>
                  <a:gsLst>
                    <a:gs pos="0">
                      <a:schemeClr val="tx1"/>
                    </a:gs>
                    <a:gs pos="100000">
                      <a:schemeClr val="tx1"/>
                    </a:gs>
                  </a:gsLst>
                  <a:lin ang="5400000" scaled="0"/>
                </a:gra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gradFill>
                  <a:gsLst>
                    <a:gs pos="0">
                      <a:schemeClr val="tx1"/>
                    </a:gs>
                    <a:gs pos="100000">
                      <a:schemeClr val="tx1"/>
                    </a:gs>
                  </a:gsLst>
                  <a:lin ang="5400000" scaled="0"/>
                </a:gra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IN" altLang="en-US" sz="2400" dirty="0" smtClean="0">
              <a:latin typeface="+mn-lt"/>
            </a:endParaRPr>
          </a:p>
          <a:p>
            <a:pPr marL="342900" indent="-342900">
              <a:buFont typeface="Arial" panose="020B0604020202020204" pitchFamily="34" charset="0"/>
              <a:buChar char="•"/>
            </a:pPr>
            <a:r>
              <a:rPr lang="en-IN" altLang="en-US" sz="2400" dirty="0" smtClean="0">
                <a:latin typeface="+mn-lt"/>
              </a:rPr>
              <a:t>A class can be declared ”static”, indicating that it contains only static members. </a:t>
            </a:r>
          </a:p>
          <a:p>
            <a:pPr marL="342900" indent="-342900">
              <a:buFont typeface="Arial" panose="020B0604020202020204" pitchFamily="34" charset="0"/>
              <a:buChar char="•"/>
            </a:pPr>
            <a:r>
              <a:rPr lang="en-IN" altLang="en-US" sz="2400" dirty="0" smtClean="0">
                <a:latin typeface="+mn-lt"/>
              </a:rPr>
              <a:t>It is not possible to create instances of a static class using the ”new” keyword. </a:t>
            </a:r>
          </a:p>
          <a:p>
            <a:pPr marL="342900" indent="-342900">
              <a:buFont typeface="Arial" panose="020B0604020202020204" pitchFamily="34" charset="0"/>
              <a:buChar char="•"/>
            </a:pPr>
            <a:r>
              <a:rPr lang="en-IN" altLang="en-US" sz="2400" dirty="0" smtClean="0">
                <a:latin typeface="+mn-lt"/>
              </a:rPr>
              <a:t>Static classes are loaded automatically by the .NET Framework common language runtime (CLR) when the program or namespace containing the class is loaded.</a:t>
            </a:r>
          </a:p>
          <a:p>
            <a:pPr marL="342900" indent="-342900">
              <a:buFont typeface="Arial" panose="020B0604020202020204" pitchFamily="34" charset="0"/>
              <a:buChar char="•"/>
            </a:pPr>
            <a:r>
              <a:rPr lang="en-IN" altLang="en-US" sz="2400" dirty="0" smtClean="0">
                <a:latin typeface="+mn-lt"/>
              </a:rPr>
              <a:t>Use a static class to contain methods that are not associated with a particular object. </a:t>
            </a:r>
          </a:p>
          <a:p>
            <a:pPr marL="342900" lvl="1" indent="-342900">
              <a:buFont typeface="Arial" panose="020B0604020202020204" pitchFamily="34" charset="0"/>
              <a:buChar char="•"/>
            </a:pPr>
            <a:r>
              <a:rPr lang="en-IN" altLang="en-US" sz="2400" dirty="0" smtClean="0"/>
              <a:t>For example, it is a common requirement to create a set of methods that do not act on instance data and are not associated to a specific object in your code. You could use a static class to hold those methods.</a:t>
            </a:r>
          </a:p>
        </p:txBody>
      </p:sp>
    </p:spTree>
    <p:extLst>
      <p:ext uri="{BB962C8B-B14F-4D97-AF65-F5344CB8AC3E}">
        <p14:creationId xmlns:p14="http://schemas.microsoft.com/office/powerpoint/2010/main" val="31248507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Class</a:t>
            </a:r>
            <a:endParaRPr lang="en-US" dirty="0"/>
          </a:p>
        </p:txBody>
      </p:sp>
      <p:sp>
        <p:nvSpPr>
          <p:cNvPr id="3" name="Rectangle 2"/>
          <p:cNvSpPr/>
          <p:nvPr/>
        </p:nvSpPr>
        <p:spPr>
          <a:xfrm>
            <a:off x="533400" y="1371600"/>
            <a:ext cx="7772400" cy="1938992"/>
          </a:xfrm>
          <a:prstGeom prst="rect">
            <a:avLst/>
          </a:prstGeom>
        </p:spPr>
        <p:txBody>
          <a:bodyPr wrap="square">
            <a:spAutoFit/>
          </a:bodyPr>
          <a:lstStyle/>
          <a:p>
            <a:r>
              <a:rPr lang="en-US" sz="2400" dirty="0"/>
              <a:t>The main features of a static class are:</a:t>
            </a:r>
          </a:p>
          <a:p>
            <a:pPr marL="800100" lvl="1" indent="-342900">
              <a:buFont typeface="Arial" panose="020B0604020202020204" pitchFamily="34" charset="0"/>
              <a:buChar char="•"/>
            </a:pPr>
            <a:r>
              <a:rPr lang="en-US" sz="2400" dirty="0"/>
              <a:t>They only contain static members.</a:t>
            </a:r>
          </a:p>
          <a:p>
            <a:pPr marL="800100" lvl="1" indent="-342900">
              <a:buFont typeface="Arial" panose="020B0604020202020204" pitchFamily="34" charset="0"/>
              <a:buChar char="•"/>
            </a:pPr>
            <a:r>
              <a:rPr lang="en-US" sz="2400" dirty="0"/>
              <a:t>They cannot be </a:t>
            </a:r>
            <a:r>
              <a:rPr lang="en-US" sz="2400" dirty="0" smtClean="0"/>
              <a:t>instantiated.</a:t>
            </a:r>
          </a:p>
          <a:p>
            <a:pPr marL="800100" lvl="1" indent="-342900">
              <a:buFont typeface="Arial" panose="020B0604020202020204" pitchFamily="34" charset="0"/>
              <a:buChar char="•"/>
            </a:pPr>
            <a:r>
              <a:rPr lang="en-US" sz="2400" dirty="0" smtClean="0"/>
              <a:t>They </a:t>
            </a:r>
            <a:r>
              <a:rPr lang="en-US" sz="2400" dirty="0"/>
              <a:t>are sealed</a:t>
            </a:r>
            <a:r>
              <a:rPr lang="en-US" sz="2400" dirty="0" smtClean="0"/>
              <a:t>.</a:t>
            </a:r>
          </a:p>
          <a:p>
            <a:pPr marL="800100" lvl="1" indent="-342900">
              <a:buFont typeface="Arial" panose="020B0604020202020204" pitchFamily="34" charset="0"/>
              <a:buChar char="•"/>
            </a:pPr>
            <a:r>
              <a:rPr lang="en-US" sz="2400" dirty="0" smtClean="0"/>
              <a:t> They </a:t>
            </a:r>
            <a:r>
              <a:rPr lang="en-US" sz="2400" dirty="0"/>
              <a:t>cannot contain Instance Constructors</a:t>
            </a:r>
          </a:p>
        </p:txBody>
      </p:sp>
      <p:sp>
        <p:nvSpPr>
          <p:cNvPr id="4" name="AutoShape 3"/>
          <p:cNvSpPr>
            <a:spLocks noChangeAspect="1" noChangeArrowheads="1"/>
          </p:cNvSpPr>
          <p:nvPr/>
        </p:nvSpPr>
        <p:spPr bwMode="auto">
          <a:xfrm>
            <a:off x="1191491" y="3657600"/>
            <a:ext cx="6809509" cy="2633008"/>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static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CompanyInfo</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static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string</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GetCompanyName</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a:solidFill>
                  <a:srgbClr val="A31515"/>
                </a:solidFill>
                <a:highlight>
                  <a:srgbClr val="FFFFFF"/>
                </a:highlight>
                <a:latin typeface="Consolas"/>
              </a:rPr>
              <a:t>"</a:t>
            </a:r>
            <a:r>
              <a:rPr lang="en-US" dirty="0" err="1">
                <a:solidFill>
                  <a:srgbClr val="A31515"/>
                </a:solidFill>
                <a:highlight>
                  <a:srgbClr val="FFFFFF"/>
                </a:highlight>
                <a:latin typeface="Consolas"/>
              </a:rPr>
              <a:t>CompanyName</a:t>
            </a:r>
            <a:r>
              <a:rPr lang="en-US" dirty="0">
                <a:solidFill>
                  <a:srgbClr val="A31515"/>
                </a:solidFill>
                <a:highlight>
                  <a:srgbClr val="FFFFFF"/>
                </a:highlight>
                <a:latin typeface="Consolas"/>
              </a:rPr>
              <a:t>"</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endParaRPr kumimoji="0" lang="en-US" altLang="en-US"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99193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p:cNvSpPr>
            <a:spLocks noGrp="1" noChangeArrowheads="1"/>
          </p:cNvSpPr>
          <p:nvPr>
            <p:ph type="title"/>
          </p:nvPr>
        </p:nvSpPr>
        <p:spPr/>
        <p:txBody>
          <a:bodyPr/>
          <a:lstStyle/>
          <a:p>
            <a:r>
              <a:rPr lang="en-US" altLang="en-US" dirty="0"/>
              <a:t>Object </a:t>
            </a:r>
            <a:r>
              <a:rPr lang="en-US" altLang="en-US" dirty="0" smtClean="0"/>
              <a:t>Oriented </a:t>
            </a:r>
            <a:r>
              <a:rPr lang="en-US" altLang="en-US" dirty="0"/>
              <a:t>(OO</a:t>
            </a:r>
            <a:r>
              <a:rPr lang="en-US" altLang="en-US" dirty="0" smtClean="0"/>
              <a:t>) Concept</a:t>
            </a:r>
            <a:endParaRPr lang="en-US" altLang="en-US" dirty="0"/>
          </a:p>
        </p:txBody>
      </p:sp>
      <p:sp>
        <p:nvSpPr>
          <p:cNvPr id="1093635" name="Rectangle 3"/>
          <p:cNvSpPr>
            <a:spLocks noGrp="1" noChangeArrowheads="1"/>
          </p:cNvSpPr>
          <p:nvPr>
            <p:ph type="body" idx="1"/>
          </p:nvPr>
        </p:nvSpPr>
        <p:spPr/>
        <p:txBody>
          <a:bodyPr/>
          <a:lstStyle/>
          <a:p>
            <a:pPr marL="457200" indent="-457200">
              <a:buFont typeface="Arial" panose="020B0604020202020204" pitchFamily="34" charset="0"/>
              <a:buChar char="•"/>
            </a:pPr>
            <a:r>
              <a:rPr lang="en-US" altLang="en-US" sz="2400" dirty="0">
                <a:latin typeface="+mn-lt"/>
              </a:rPr>
              <a:t>People often use the acronym </a:t>
            </a:r>
            <a:r>
              <a:rPr lang="en-US" altLang="en-US" sz="2400" b="1" dirty="0">
                <a:latin typeface="+mn-lt"/>
              </a:rPr>
              <a:t>OO</a:t>
            </a:r>
            <a:r>
              <a:rPr lang="en-US" altLang="en-US" sz="2400" dirty="0">
                <a:latin typeface="+mn-lt"/>
              </a:rPr>
              <a:t> to stand for anything object-oriented, yielding acronyms such as the following: </a:t>
            </a:r>
          </a:p>
          <a:p>
            <a:pPr marL="457200" indent="-457200">
              <a:buFont typeface="Arial" panose="020B0604020202020204" pitchFamily="34" charset="0"/>
              <a:buChar char="•"/>
            </a:pPr>
            <a:r>
              <a:rPr lang="en-US" altLang="en-US" sz="2400" b="1" dirty="0">
                <a:latin typeface="+mn-lt"/>
              </a:rPr>
              <a:t>OOP</a:t>
            </a:r>
            <a:r>
              <a:rPr lang="en-US" altLang="en-US" sz="2400" dirty="0">
                <a:latin typeface="+mn-lt"/>
              </a:rPr>
              <a:t> - Object-oriented programming </a:t>
            </a:r>
          </a:p>
          <a:p>
            <a:pPr marL="457200" indent="-457200">
              <a:buFont typeface="Arial" panose="020B0604020202020204" pitchFamily="34" charset="0"/>
              <a:buChar char="•"/>
            </a:pPr>
            <a:r>
              <a:rPr lang="en-US" altLang="en-US" sz="2400" b="1" dirty="0">
                <a:latin typeface="+mn-lt"/>
              </a:rPr>
              <a:t>OOA </a:t>
            </a:r>
            <a:r>
              <a:rPr lang="en-US" altLang="en-US" sz="2400" dirty="0">
                <a:latin typeface="+mn-lt"/>
              </a:rPr>
              <a:t>- Object-oriented analysis </a:t>
            </a:r>
          </a:p>
          <a:p>
            <a:pPr marL="457200" indent="-457200">
              <a:buFont typeface="Arial" panose="020B0604020202020204" pitchFamily="34" charset="0"/>
              <a:buChar char="•"/>
            </a:pPr>
            <a:r>
              <a:rPr lang="en-US" altLang="en-US" sz="2400" b="1" dirty="0">
                <a:latin typeface="+mn-lt"/>
              </a:rPr>
              <a:t>OOD </a:t>
            </a:r>
            <a:r>
              <a:rPr lang="en-US" altLang="en-US" sz="2400" dirty="0">
                <a:latin typeface="+mn-lt"/>
              </a:rPr>
              <a:t>- Object-oriented design </a:t>
            </a:r>
          </a:p>
        </p:txBody>
      </p:sp>
    </p:spTree>
    <p:extLst>
      <p:ext uri="{BB962C8B-B14F-4D97-AF65-F5344CB8AC3E}">
        <p14:creationId xmlns:p14="http://schemas.microsoft.com/office/powerpoint/2010/main" val="12231252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Members</a:t>
            </a:r>
            <a:endParaRPr lang="en-US" dirty="0"/>
          </a:p>
        </p:txBody>
      </p:sp>
      <p:sp>
        <p:nvSpPr>
          <p:cNvPr id="3" name="Rectangle 2"/>
          <p:cNvSpPr/>
          <p:nvPr/>
        </p:nvSpPr>
        <p:spPr>
          <a:xfrm>
            <a:off x="533400" y="1295400"/>
            <a:ext cx="11201400" cy="3785652"/>
          </a:xfrm>
          <a:prstGeom prst="rect">
            <a:avLst/>
          </a:prstGeom>
        </p:spPr>
        <p:txBody>
          <a:bodyPr wrap="square">
            <a:spAutoFit/>
          </a:bodyPr>
          <a:lstStyle/>
          <a:p>
            <a:pPr marL="342900" indent="-342900">
              <a:buFont typeface="Arial" panose="020B0604020202020204" pitchFamily="34" charset="0"/>
              <a:buChar char="•"/>
            </a:pPr>
            <a:r>
              <a:rPr lang="en-IN" altLang="en-US" sz="2400" dirty="0"/>
              <a:t>A static method, field, property, or event is callable on a class even when no instance of the class has been created. </a:t>
            </a:r>
          </a:p>
          <a:p>
            <a:pPr marL="342900" indent="-342900">
              <a:buFont typeface="Arial" panose="020B0604020202020204" pitchFamily="34" charset="0"/>
              <a:buChar char="•"/>
            </a:pPr>
            <a:r>
              <a:rPr lang="en-IN" altLang="en-US" sz="2400" dirty="0"/>
              <a:t>If any instances of the class are created, they cannot be used to access the static member.</a:t>
            </a:r>
          </a:p>
          <a:p>
            <a:pPr marL="342900" indent="-342900">
              <a:buFont typeface="Arial" panose="020B0604020202020204" pitchFamily="34" charset="0"/>
              <a:buChar char="•"/>
            </a:pPr>
            <a:r>
              <a:rPr lang="en-IN" altLang="en-US" sz="2400" dirty="0"/>
              <a:t> Only one copy of static fields and events exists, and static methods and properties can only access static fields and static events. </a:t>
            </a:r>
          </a:p>
          <a:p>
            <a:pPr marL="342900" indent="-342900">
              <a:buFont typeface="Arial" panose="020B0604020202020204" pitchFamily="34" charset="0"/>
              <a:buChar char="•"/>
            </a:pPr>
            <a:r>
              <a:rPr lang="en-IN" altLang="en-US" sz="2400" dirty="0"/>
              <a:t>Static members are often used to represent data or calculations that do not change in response to object state</a:t>
            </a:r>
          </a:p>
          <a:p>
            <a:pPr marL="342900" indent="-342900">
              <a:buFont typeface="Arial" panose="020B0604020202020204" pitchFamily="34" charset="0"/>
              <a:buChar char="•"/>
            </a:pPr>
            <a:r>
              <a:rPr lang="en-IN" altLang="en-US" sz="2400" dirty="0"/>
              <a:t>Static class members are declared using the </a:t>
            </a:r>
            <a:r>
              <a:rPr lang="en-IN" altLang="en-US" sz="2400" b="1" dirty="0"/>
              <a:t>static</a:t>
            </a:r>
            <a:r>
              <a:rPr lang="en-IN" altLang="en-US" sz="2400" dirty="0"/>
              <a:t> keyword before the return type of the member</a:t>
            </a:r>
          </a:p>
        </p:txBody>
      </p:sp>
    </p:spTree>
    <p:extLst>
      <p:ext uri="{BB962C8B-B14F-4D97-AF65-F5344CB8AC3E}">
        <p14:creationId xmlns:p14="http://schemas.microsoft.com/office/powerpoint/2010/main" val="154661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Rectangle 2"/>
          <p:cNvSpPr/>
          <p:nvPr/>
        </p:nvSpPr>
        <p:spPr>
          <a:xfrm>
            <a:off x="762000" y="1631108"/>
            <a:ext cx="10134600" cy="2308324"/>
          </a:xfrm>
          <a:prstGeom prst="rect">
            <a:avLst/>
          </a:prstGeom>
        </p:spPr>
        <p:txBody>
          <a:bodyPr wrap="square">
            <a:spAutoFit/>
          </a:bodyPr>
          <a:lstStyle/>
          <a:p>
            <a:r>
              <a:rPr lang="en-US" sz="2400" dirty="0">
                <a:cs typeface="Times New Roman" pitchFamily="18" charset="0"/>
              </a:rPr>
              <a:t>Problem Statement</a:t>
            </a:r>
            <a:r>
              <a:rPr lang="en-US" sz="2400" dirty="0" smtClean="0">
                <a:cs typeface="Times New Roman" pitchFamily="18" charset="0"/>
              </a:rPr>
              <a:t>:</a:t>
            </a:r>
          </a:p>
          <a:p>
            <a:endParaRPr lang="en-US" sz="2400" dirty="0">
              <a:cs typeface="Times New Roman" pitchFamily="18" charset="0"/>
            </a:endParaRPr>
          </a:p>
          <a:p>
            <a:pPr lvl="1"/>
            <a:r>
              <a:rPr lang="en-US" sz="2400" dirty="0">
                <a:cs typeface="Times New Roman" pitchFamily="18" charset="0"/>
              </a:rPr>
              <a:t>John, a software developer in Zed Axis Technology, needs to check how many times a function is called. For the same, he has been asked to create the function called “</a:t>
            </a:r>
            <a:r>
              <a:rPr lang="en-US" sz="2400" dirty="0" err="1">
                <a:cs typeface="Times New Roman" pitchFamily="18" charset="0"/>
              </a:rPr>
              <a:t>CountFunction</a:t>
            </a:r>
            <a:r>
              <a:rPr lang="en-US" sz="2400" dirty="0">
                <a:cs typeface="Times New Roman" pitchFamily="18" charset="0"/>
              </a:rPr>
              <a:t>”. Help John to create this function.</a:t>
            </a:r>
            <a:r>
              <a:rPr lang="en-IN" sz="2400" dirty="0"/>
              <a:t> </a:t>
            </a:r>
            <a:endParaRPr lang="en-US" sz="2400" dirty="0">
              <a:cs typeface="Times New Roman" pitchFamily="18" charset="0"/>
            </a:endParaRPr>
          </a:p>
        </p:txBody>
      </p:sp>
    </p:spTree>
    <p:extLst>
      <p:ext uri="{BB962C8B-B14F-4D97-AF65-F5344CB8AC3E}">
        <p14:creationId xmlns:p14="http://schemas.microsoft.com/office/powerpoint/2010/main" val="11201124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a:t>
            </a:r>
            <a:endParaRPr lang="en-US" dirty="0"/>
          </a:p>
        </p:txBody>
      </p:sp>
      <p:sp>
        <p:nvSpPr>
          <p:cNvPr id="3" name="AutoShape 3"/>
          <p:cNvSpPr>
            <a:spLocks noChangeAspect="1" noChangeArrowheads="1"/>
          </p:cNvSpPr>
          <p:nvPr/>
        </p:nvSpPr>
        <p:spPr bwMode="auto">
          <a:xfrm>
            <a:off x="1371600" y="1447800"/>
            <a:ext cx="6809509" cy="3505200"/>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class</a:t>
            </a:r>
            <a:r>
              <a:rPr lang="en-US" dirty="0" smtClean="0">
                <a:solidFill>
                  <a:srgbClr val="000000"/>
                </a:solidFill>
                <a:highlight>
                  <a:srgbClr val="FFFFFF"/>
                </a:highlight>
                <a:latin typeface="Consolas"/>
              </a:rPr>
              <a:t> </a:t>
            </a:r>
            <a:r>
              <a:rPr lang="en-US" dirty="0" smtClean="0">
                <a:solidFill>
                  <a:srgbClr val="2B91AF"/>
                </a:solidFill>
                <a:highlight>
                  <a:srgbClr val="FFFFFF"/>
                </a:highlight>
                <a:latin typeface="Consolas"/>
              </a:rPr>
              <a:t>Automobile</a:t>
            </a:r>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     { </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static</a:t>
            </a:r>
            <a:r>
              <a:rPr lang="en-US" dirty="0" smtClean="0">
                <a:solidFill>
                  <a:srgbClr val="000000"/>
                </a:solidFill>
                <a:highlight>
                  <a:srgbClr val="FFFFFF"/>
                </a:highlight>
                <a:latin typeface="Consolas"/>
              </a:rPr>
              <a:t> </a:t>
            </a:r>
            <a:r>
              <a:rPr lang="en-US" dirty="0" err="1" smtClean="0">
                <a:solidFill>
                  <a:srgbClr val="0000FF"/>
                </a:solidFill>
                <a:highlight>
                  <a:srgbClr val="FFFFFF"/>
                </a:highlight>
                <a:latin typeface="Consolas"/>
              </a:rPr>
              <a:t>int</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NumberOfWheels</a:t>
            </a:r>
            <a:r>
              <a:rPr lang="en-US" dirty="0" smtClean="0">
                <a:solidFill>
                  <a:srgbClr val="000000"/>
                </a:solidFill>
                <a:highlight>
                  <a:srgbClr val="FFFFFF"/>
                </a:highlight>
                <a:latin typeface="Consolas"/>
              </a:rPr>
              <a:t> = 4;</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static</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void</a:t>
            </a:r>
            <a:r>
              <a:rPr lang="en-US" dirty="0" smtClean="0">
                <a:solidFill>
                  <a:srgbClr val="000000"/>
                </a:solidFill>
                <a:highlight>
                  <a:srgbClr val="FFFFFF"/>
                </a:highlight>
                <a:latin typeface="Consolas"/>
              </a:rPr>
              <a:t> Drive()</a:t>
            </a:r>
          </a:p>
          <a:p>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     }</a:t>
            </a:r>
          </a:p>
          <a:p>
            <a:r>
              <a:rPr kumimoji="0" lang="en-US" altLang="en-US" b="0" i="0" u="none" strike="noStrike" kern="0" cap="none" spc="0" normalizeH="0" baseline="0" noProof="0" dirty="0" smtClean="0">
                <a:ln>
                  <a:noFill/>
                </a:ln>
                <a:solidFill>
                  <a:srgbClr val="000000"/>
                </a:solidFill>
                <a:effectLst/>
                <a:highlight>
                  <a:srgbClr val="FFFFFF"/>
                </a:highlight>
                <a:uLnTx/>
                <a:uFillTx/>
                <a:latin typeface="Consolas"/>
                <a:cs typeface="Consolas" panose="020B0609020204030204" pitchFamily="49" charset="0"/>
              </a:rPr>
              <a:t>//Calling Static Member</a:t>
            </a:r>
          </a:p>
          <a:p>
            <a:endParaRPr kumimoji="0" lang="en-US" altLang="en-US" b="0" i="0" u="none" strike="noStrike" kern="0" cap="none" spc="0" normalizeH="0" baseline="0" noProof="0" dirty="0" smtClean="0">
              <a:ln>
                <a:noFill/>
              </a:ln>
              <a:solidFill>
                <a:srgbClr val="000000"/>
              </a:solidFill>
              <a:effectLst/>
              <a:highlight>
                <a:srgbClr val="FFFFFF"/>
              </a:highlight>
              <a:uLnTx/>
              <a:uFillTx/>
              <a:latin typeface="Consolas"/>
              <a:cs typeface="Consolas" panose="020B0609020204030204" pitchFamily="49" charset="0"/>
            </a:endParaRPr>
          </a:p>
          <a:p>
            <a:r>
              <a:rPr lang="en-US" dirty="0" err="1">
                <a:solidFill>
                  <a:srgbClr val="2B91AF"/>
                </a:solidFill>
                <a:highlight>
                  <a:srgbClr val="FFFFFF"/>
                </a:highlight>
                <a:latin typeface="Consolas"/>
              </a:rPr>
              <a:t>Automobile</a:t>
            </a:r>
            <a:r>
              <a:rPr lang="en-US" dirty="0" err="1" smtClean="0">
                <a:solidFill>
                  <a:srgbClr val="000000"/>
                </a:solidFill>
                <a:highlight>
                  <a:srgbClr val="FFFFFF"/>
                </a:highlight>
                <a:latin typeface="Consolas"/>
              </a:rPr>
              <a:t>.Drive</a:t>
            </a:r>
            <a:r>
              <a:rPr lang="en-US" dirty="0">
                <a:solidFill>
                  <a:srgbClr val="000000"/>
                </a:solidFill>
                <a:highlight>
                  <a:srgbClr val="FFFFFF"/>
                </a:highlight>
                <a:latin typeface="Consolas"/>
              </a:rPr>
              <a:t>();</a:t>
            </a:r>
          </a:p>
          <a:p>
            <a:r>
              <a:rPr lang="en-US" dirty="0" err="1" smtClean="0">
                <a:solidFill>
                  <a:srgbClr val="0000FF"/>
                </a:solidFill>
                <a:highlight>
                  <a:srgbClr val="FFFFFF"/>
                </a:highlight>
                <a:latin typeface="Consolas"/>
              </a:rPr>
              <a:t>int</a:t>
            </a:r>
            <a:r>
              <a:rPr lang="en-US" dirty="0" smtClean="0">
                <a:solidFill>
                  <a:srgbClr val="000000"/>
                </a:solidFill>
                <a:highlight>
                  <a:srgbClr val="FFFFFF"/>
                </a:highlight>
                <a:latin typeface="Consolas"/>
              </a:rPr>
              <a:t> </a:t>
            </a:r>
            <a:r>
              <a:rPr lang="en-US" dirty="0" err="1">
                <a:solidFill>
                  <a:srgbClr val="000000"/>
                </a:solidFill>
                <a:highlight>
                  <a:srgbClr val="FFFFFF"/>
                </a:highlight>
                <a:latin typeface="Consolas"/>
              </a:rPr>
              <a:t>i</a:t>
            </a:r>
            <a:r>
              <a:rPr lang="en-US" dirty="0">
                <a:solidFill>
                  <a:srgbClr val="000000"/>
                </a:solidFill>
                <a:highlight>
                  <a:srgbClr val="FFFFFF"/>
                </a:highlight>
                <a:latin typeface="Consolas"/>
              </a:rPr>
              <a:t> = </a:t>
            </a:r>
            <a:r>
              <a:rPr lang="en-US" dirty="0" err="1" smtClean="0">
                <a:solidFill>
                  <a:srgbClr val="2B91AF"/>
                </a:solidFill>
                <a:highlight>
                  <a:srgbClr val="FFFFFF"/>
                </a:highlight>
                <a:latin typeface="Consolas"/>
              </a:rPr>
              <a:t>Automobile</a:t>
            </a:r>
            <a:r>
              <a:rPr lang="en-US" dirty="0" err="1" smtClean="0">
                <a:solidFill>
                  <a:srgbClr val="000000"/>
                </a:solidFill>
                <a:highlight>
                  <a:srgbClr val="FFFFFF"/>
                </a:highlight>
                <a:latin typeface="Consolas"/>
              </a:rPr>
              <a:t>.NumberOfWheels</a:t>
            </a:r>
            <a:r>
              <a:rPr lang="en-US" dirty="0">
                <a:solidFill>
                  <a:srgbClr val="000000"/>
                </a:solidFill>
                <a:highlight>
                  <a:srgbClr val="FFFFFF"/>
                </a:highlight>
                <a:latin typeface="Consolas"/>
              </a:rPr>
              <a:t>;</a:t>
            </a:r>
            <a:endParaRPr kumimoji="0" lang="en-US" altLang="en-US"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92551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Rectangle 2"/>
          <p:cNvSpPr/>
          <p:nvPr/>
        </p:nvSpPr>
        <p:spPr>
          <a:xfrm>
            <a:off x="533400" y="1371600"/>
            <a:ext cx="9677400" cy="1938992"/>
          </a:xfrm>
          <a:prstGeom prst="rect">
            <a:avLst/>
          </a:prstGeom>
        </p:spPr>
        <p:txBody>
          <a:bodyPr wrap="square">
            <a:spAutoFit/>
          </a:bodyPr>
          <a:lstStyle/>
          <a:p>
            <a:pPr marL="285750" indent="-285750">
              <a:buFont typeface="Arial" panose="020B0604020202020204" pitchFamily="34" charset="0"/>
              <a:buChar char="•"/>
            </a:pPr>
            <a:r>
              <a:rPr lang="en-US" sz="2400" dirty="0">
                <a:cs typeface="Times New Roman" pitchFamily="18" charset="0"/>
              </a:rPr>
              <a:t>A structure is a value type data type.</a:t>
            </a:r>
          </a:p>
          <a:p>
            <a:pPr marL="285750" indent="-285750">
              <a:buFont typeface="Arial" panose="020B0604020202020204" pitchFamily="34" charset="0"/>
              <a:buChar char="•"/>
            </a:pPr>
            <a:r>
              <a:rPr lang="en-US" sz="2400" dirty="0">
                <a:cs typeface="Times New Roman" pitchFamily="18" charset="0"/>
              </a:rPr>
              <a:t>When you want a single variable to hold related data of various data types, you can create a structure.</a:t>
            </a:r>
          </a:p>
          <a:p>
            <a:pPr marL="285750" indent="-285750">
              <a:buFont typeface="Arial" panose="020B0604020202020204" pitchFamily="34" charset="0"/>
              <a:buChar char="•"/>
            </a:pPr>
            <a:r>
              <a:rPr lang="en-US" sz="2400" dirty="0">
                <a:cs typeface="Times New Roman" pitchFamily="18" charset="0"/>
              </a:rPr>
              <a:t>To create a structure you need to use the </a:t>
            </a:r>
            <a:r>
              <a:rPr lang="en-US" sz="2400" dirty="0" err="1">
                <a:cs typeface="Times New Roman" pitchFamily="18" charset="0"/>
              </a:rPr>
              <a:t>struct</a:t>
            </a:r>
            <a:r>
              <a:rPr lang="en-US" sz="2400" dirty="0">
                <a:cs typeface="Times New Roman" pitchFamily="18" charset="0"/>
              </a:rPr>
              <a:t> keyword.</a:t>
            </a:r>
          </a:p>
          <a:p>
            <a:pPr marL="285750" indent="-285750">
              <a:buFont typeface="Arial" panose="020B0604020202020204" pitchFamily="34" charset="0"/>
              <a:buChar char="•"/>
            </a:pPr>
            <a:r>
              <a:rPr lang="en-US" sz="2400" dirty="0">
                <a:cs typeface="Times New Roman" pitchFamily="18" charset="0"/>
              </a:rPr>
              <a:t>The following code shows how you can create a structure:</a:t>
            </a:r>
          </a:p>
        </p:txBody>
      </p:sp>
      <p:sp>
        <p:nvSpPr>
          <p:cNvPr id="4" name="AutoShape 3"/>
          <p:cNvSpPr>
            <a:spLocks noChangeAspect="1" noChangeArrowheads="1"/>
          </p:cNvSpPr>
          <p:nvPr/>
        </p:nvSpPr>
        <p:spPr bwMode="auto">
          <a:xfrm>
            <a:off x="1967345" y="3310591"/>
            <a:ext cx="7862455" cy="3332663"/>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err="1">
                <a:solidFill>
                  <a:srgbClr val="0000FF"/>
                </a:solidFill>
                <a:highlight>
                  <a:srgbClr val="FFFFFF"/>
                </a:highlight>
                <a:latin typeface="Consolas"/>
              </a:rPr>
              <a:t>struct</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Bill_Details</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string</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bill_No</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Bill Number</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string</a:t>
            </a:r>
            <a:r>
              <a:rPr lang="en-US" dirty="0" smtClean="0">
                <a:solidFill>
                  <a:srgbClr val="000000"/>
                </a:solidFill>
                <a:highlight>
                  <a:srgbClr val="FFFFFF"/>
                </a:highlight>
                <a:latin typeface="Consolas"/>
              </a:rPr>
              <a:t> </a:t>
            </a:r>
            <a:r>
              <a:rPr lang="en-US" dirty="0" err="1">
                <a:solidFill>
                  <a:srgbClr val="000000"/>
                </a:solidFill>
                <a:highlight>
                  <a:srgbClr val="FFFFFF"/>
                </a:highlight>
                <a:latin typeface="Consolas"/>
              </a:rPr>
              <a:t>ord_Dt</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Order Date</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string</a:t>
            </a:r>
            <a:r>
              <a:rPr lang="en-US" dirty="0" smtClean="0">
                <a:solidFill>
                  <a:srgbClr val="000000"/>
                </a:solidFill>
                <a:highlight>
                  <a:srgbClr val="FFFFFF"/>
                </a:highlight>
                <a:latin typeface="Consolas"/>
              </a:rPr>
              <a:t> </a:t>
            </a:r>
            <a:r>
              <a:rPr lang="en-US" dirty="0" err="1">
                <a:solidFill>
                  <a:srgbClr val="000000"/>
                </a:solidFill>
                <a:highlight>
                  <a:srgbClr val="FFFFFF"/>
                </a:highlight>
                <a:latin typeface="Consolas"/>
              </a:rPr>
              <a:t>custName</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Customer name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string</a:t>
            </a:r>
            <a:r>
              <a:rPr lang="en-US" dirty="0">
                <a:solidFill>
                  <a:srgbClr val="000000"/>
                </a:solidFill>
                <a:highlight>
                  <a:srgbClr val="FFFFFF"/>
                </a:highlight>
                <a:latin typeface="Consolas"/>
              </a:rPr>
              <a:t> product;   </a:t>
            </a:r>
            <a:r>
              <a:rPr lang="en-US" dirty="0">
                <a:solidFill>
                  <a:srgbClr val="008000"/>
                </a:solidFill>
                <a:highlight>
                  <a:srgbClr val="FFFFFF"/>
                </a:highlight>
                <a:latin typeface="Consolas"/>
              </a:rPr>
              <a:t>// Product Name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double</a:t>
            </a:r>
            <a:r>
              <a:rPr lang="en-US" dirty="0">
                <a:solidFill>
                  <a:srgbClr val="000000"/>
                </a:solidFill>
                <a:highlight>
                  <a:srgbClr val="FFFFFF"/>
                </a:highlight>
                <a:latin typeface="Consolas"/>
              </a:rPr>
              <a:t> cost;    </a:t>
            </a:r>
            <a:r>
              <a:rPr lang="en-US" dirty="0">
                <a:solidFill>
                  <a:srgbClr val="008000"/>
                </a:solidFill>
                <a:highlight>
                  <a:srgbClr val="FFFFFF"/>
                </a:highlight>
                <a:latin typeface="Consolas"/>
              </a:rPr>
              <a:t>// Cost of the product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double</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due_Amt</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Total amount due </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endParaRPr kumimoji="0" lang="en-US" altLang="en-US"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235558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Rectangle 2"/>
          <p:cNvSpPr/>
          <p:nvPr/>
        </p:nvSpPr>
        <p:spPr>
          <a:xfrm>
            <a:off x="547255" y="1121044"/>
            <a:ext cx="11506200" cy="3416320"/>
          </a:xfrm>
          <a:prstGeom prst="rect">
            <a:avLst/>
          </a:prstGeom>
        </p:spPr>
        <p:txBody>
          <a:bodyPr wrap="square">
            <a:spAutoFit/>
          </a:bodyPr>
          <a:lstStyle/>
          <a:p>
            <a:pPr marL="342900" indent="-342900">
              <a:buFont typeface="Arial" panose="020B0604020202020204" pitchFamily="34" charset="0"/>
              <a:buChar char="•"/>
            </a:pPr>
            <a:r>
              <a:rPr lang="en-US" sz="2400" dirty="0">
                <a:cs typeface="Times New Roman" pitchFamily="18" charset="0"/>
              </a:rPr>
              <a:t>Structures contain data members, which are defined within the declaration of the structure.</a:t>
            </a:r>
          </a:p>
          <a:p>
            <a:pPr marL="342900" indent="-342900">
              <a:buFont typeface="Arial" panose="020B0604020202020204" pitchFamily="34" charset="0"/>
              <a:buChar char="•"/>
            </a:pPr>
            <a:r>
              <a:rPr lang="en-US" sz="2400" dirty="0">
                <a:cs typeface="Times New Roman" pitchFamily="18" charset="0"/>
              </a:rPr>
              <a:t>Structures differ from classes and the differences are:</a:t>
            </a:r>
          </a:p>
          <a:p>
            <a:pPr marL="742950" lvl="1" indent="-285750">
              <a:buFont typeface="Arial" panose="020B0604020202020204" pitchFamily="34" charset="0"/>
              <a:buChar char="•"/>
            </a:pPr>
            <a:r>
              <a:rPr lang="en-US" sz="2400" dirty="0">
                <a:cs typeface="Times New Roman" pitchFamily="18" charset="0"/>
              </a:rPr>
              <a:t>Structures are value types and get stored in a </a:t>
            </a:r>
            <a:r>
              <a:rPr lang="en-US" sz="2400" dirty="0" smtClean="0">
                <a:cs typeface="Times New Roman" pitchFamily="18" charset="0"/>
              </a:rPr>
              <a:t>stack. Classes are reference type</a:t>
            </a:r>
            <a:endParaRPr lang="en-US" sz="2400" dirty="0">
              <a:cs typeface="Times New Roman" pitchFamily="18" charset="0"/>
            </a:endParaRPr>
          </a:p>
          <a:p>
            <a:pPr marL="742950" lvl="1" indent="-285750">
              <a:buFont typeface="Arial" panose="020B0604020202020204" pitchFamily="34" charset="0"/>
              <a:buChar char="•"/>
            </a:pPr>
            <a:r>
              <a:rPr lang="en-US" sz="2400" dirty="0">
                <a:cs typeface="Times New Roman" pitchFamily="18" charset="0"/>
              </a:rPr>
              <a:t>Structures do not support </a:t>
            </a:r>
            <a:r>
              <a:rPr lang="en-US" sz="2400" dirty="0" smtClean="0">
                <a:cs typeface="Times New Roman" pitchFamily="18" charset="0"/>
              </a:rPr>
              <a:t>inheritance.</a:t>
            </a:r>
          </a:p>
          <a:p>
            <a:pPr marL="742950" lvl="1" indent="-285750">
              <a:buFont typeface="Arial" panose="020B0604020202020204" pitchFamily="34" charset="0"/>
              <a:buChar char="•"/>
            </a:pPr>
            <a:r>
              <a:rPr lang="en-US" sz="2400" dirty="0" smtClean="0"/>
              <a:t>Classes </a:t>
            </a:r>
            <a:r>
              <a:rPr lang="en-US" sz="2400" dirty="0"/>
              <a:t>can have explicitly </a:t>
            </a:r>
            <a:r>
              <a:rPr lang="en-US" sz="2400" dirty="0" smtClean="0"/>
              <a:t>parameter less </a:t>
            </a:r>
            <a:r>
              <a:rPr lang="en-US" sz="2400" dirty="0"/>
              <a:t>constructors whereas structures </a:t>
            </a:r>
            <a:r>
              <a:rPr lang="en-US" sz="2400" dirty="0" smtClean="0"/>
              <a:t>can’t.</a:t>
            </a:r>
          </a:p>
          <a:p>
            <a:pPr marL="742950" lvl="1" indent="-285750">
              <a:buFont typeface="Arial" panose="020B0604020202020204" pitchFamily="34" charset="0"/>
              <a:buChar char="•"/>
            </a:pPr>
            <a:r>
              <a:rPr lang="en-US" sz="2400" dirty="0" smtClean="0"/>
              <a:t>It </a:t>
            </a:r>
            <a:r>
              <a:rPr lang="en-US" sz="2400" dirty="0"/>
              <a:t>is not possible to declare destructor in structure but in class it is possible.</a:t>
            </a:r>
          </a:p>
          <a:p>
            <a:pPr marL="742950" lvl="1" indent="-285750">
              <a:buFont typeface="Arial" panose="020B0604020202020204" pitchFamily="34" charset="0"/>
              <a:buChar char="•"/>
            </a:pPr>
            <a:endParaRPr lang="en-US" sz="2400" dirty="0">
              <a:cs typeface="Times New Roman" pitchFamily="18" charset="0"/>
            </a:endParaRPr>
          </a:p>
        </p:txBody>
      </p:sp>
      <p:sp>
        <p:nvSpPr>
          <p:cNvPr id="4" name="AutoShape 3"/>
          <p:cNvSpPr>
            <a:spLocks noChangeAspect="1" noChangeArrowheads="1"/>
          </p:cNvSpPr>
          <p:nvPr/>
        </p:nvSpPr>
        <p:spPr bwMode="auto">
          <a:xfrm>
            <a:off x="1995055" y="4267200"/>
            <a:ext cx="7239000" cy="2286000"/>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smtClean="0">
                <a:solidFill>
                  <a:srgbClr val="2B91AF"/>
                </a:solidFill>
                <a:highlight>
                  <a:srgbClr val="FFFFFF"/>
                </a:highlight>
                <a:latin typeface="Consolas"/>
              </a:rPr>
              <a:t>   </a:t>
            </a:r>
            <a:r>
              <a:rPr lang="en-US" dirty="0" err="1" smtClean="0">
                <a:solidFill>
                  <a:srgbClr val="2B91AF"/>
                </a:solidFill>
                <a:highlight>
                  <a:srgbClr val="FFFFFF"/>
                </a:highlight>
                <a:latin typeface="Consolas"/>
              </a:rPr>
              <a:t>Bill_Details</a:t>
            </a:r>
            <a:r>
              <a:rPr lang="en-US" dirty="0" smtClean="0">
                <a:solidFill>
                  <a:srgbClr val="000000"/>
                </a:solidFill>
                <a:highlight>
                  <a:srgbClr val="FFFFFF"/>
                </a:highlight>
                <a:latin typeface="Consolas"/>
              </a:rPr>
              <a:t> </a:t>
            </a:r>
            <a:r>
              <a:rPr lang="en-US" dirty="0" err="1">
                <a:solidFill>
                  <a:srgbClr val="000000"/>
                </a:solidFill>
                <a:highlight>
                  <a:srgbClr val="FFFFFF"/>
                </a:highlight>
                <a:latin typeface="Consolas"/>
              </a:rPr>
              <a:t>billObj</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new</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Bill_Details</a:t>
            </a:r>
            <a:r>
              <a:rPr lang="en-US" dirty="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billObj.bill_No</a:t>
            </a:r>
            <a:r>
              <a:rPr lang="en-US" dirty="0" smtClean="0">
                <a:solidFill>
                  <a:srgbClr val="000000"/>
                </a:solidFill>
                <a:highlight>
                  <a:srgbClr val="FFFFFF"/>
                </a:highlight>
                <a:latin typeface="Consolas"/>
              </a:rPr>
              <a:t> = </a:t>
            </a:r>
            <a:r>
              <a:rPr lang="en-US" dirty="0" smtClean="0">
                <a:solidFill>
                  <a:srgbClr val="A31515"/>
                </a:solidFill>
                <a:highlight>
                  <a:srgbClr val="FFFFFF"/>
                </a:highlight>
                <a:latin typeface="Consolas"/>
              </a:rPr>
              <a:t>"A101"</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billObj.ord_Dt</a:t>
            </a:r>
            <a:r>
              <a:rPr lang="en-US" dirty="0" smtClean="0">
                <a:solidFill>
                  <a:srgbClr val="000000"/>
                </a:solidFill>
                <a:highlight>
                  <a:srgbClr val="FFFFFF"/>
                </a:highlight>
                <a:latin typeface="Consolas"/>
              </a:rPr>
              <a:t> = </a:t>
            </a:r>
            <a:r>
              <a:rPr lang="en-US" dirty="0" smtClean="0">
                <a:solidFill>
                  <a:srgbClr val="A31515"/>
                </a:solidFill>
                <a:highlight>
                  <a:srgbClr val="FFFFFF"/>
                </a:highlight>
                <a:latin typeface="Consolas"/>
              </a:rPr>
              <a:t>"10/10/06"</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billObj.custName</a:t>
            </a:r>
            <a:r>
              <a:rPr lang="en-US" dirty="0" smtClean="0">
                <a:solidFill>
                  <a:srgbClr val="000000"/>
                </a:solidFill>
                <a:highlight>
                  <a:srgbClr val="FFFFFF"/>
                </a:highlight>
                <a:latin typeface="Consolas"/>
              </a:rPr>
              <a:t> = </a:t>
            </a:r>
            <a:r>
              <a:rPr lang="en-US" dirty="0" smtClean="0">
                <a:solidFill>
                  <a:srgbClr val="A31515"/>
                </a:solidFill>
                <a:highlight>
                  <a:srgbClr val="FFFFFF"/>
                </a:highlight>
                <a:latin typeface="Consolas"/>
              </a:rPr>
              <a:t>"Joe"</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billObj.product</a:t>
            </a:r>
            <a:r>
              <a:rPr lang="en-US" dirty="0" smtClean="0">
                <a:solidFill>
                  <a:srgbClr val="000000"/>
                </a:solidFill>
                <a:highlight>
                  <a:srgbClr val="FFFFFF"/>
                </a:highlight>
                <a:latin typeface="Consolas"/>
              </a:rPr>
              <a:t> = </a:t>
            </a:r>
            <a:r>
              <a:rPr lang="en-US" dirty="0" smtClean="0">
                <a:solidFill>
                  <a:srgbClr val="A31515"/>
                </a:solidFill>
                <a:highlight>
                  <a:srgbClr val="FFFFFF"/>
                </a:highlight>
                <a:latin typeface="Consolas"/>
              </a:rPr>
              <a:t>"Petrol"</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billObj.cost</a:t>
            </a:r>
            <a:r>
              <a:rPr lang="en-US" dirty="0" smtClean="0">
                <a:solidFill>
                  <a:srgbClr val="000000"/>
                </a:solidFill>
                <a:highlight>
                  <a:srgbClr val="FFFFFF"/>
                </a:highlight>
                <a:latin typeface="Consolas"/>
              </a:rPr>
              <a:t> = 100;</a:t>
            </a:r>
          </a:p>
          <a:p>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billObj.due_Amt</a:t>
            </a:r>
            <a:r>
              <a:rPr lang="en-US" dirty="0" smtClean="0">
                <a:solidFill>
                  <a:srgbClr val="000000"/>
                </a:solidFill>
                <a:highlight>
                  <a:srgbClr val="FFFFFF"/>
                </a:highlight>
                <a:latin typeface="Consolas"/>
              </a:rPr>
              <a:t> = 50;</a:t>
            </a:r>
            <a:endParaRPr kumimoji="0" lang="en-US" altLang="en-US"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031802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a:t>
            </a:r>
            <a:endParaRPr lang="en-US" dirty="0"/>
          </a:p>
        </p:txBody>
      </p:sp>
      <p:sp>
        <p:nvSpPr>
          <p:cNvPr id="3" name="Content Placeholder 2"/>
          <p:cNvSpPr txBox="1">
            <a:spLocks/>
          </p:cNvSpPr>
          <p:nvPr/>
        </p:nvSpPr>
        <p:spPr>
          <a:xfrm>
            <a:off x="458788" y="1219200"/>
            <a:ext cx="10666412" cy="4159250"/>
          </a:xfrm>
          <a:prstGeom prst="rect">
            <a:avLst/>
          </a:prstGeom>
        </p:spPr>
        <p:txBody>
          <a:bodyPr/>
          <a:lstStyle>
            <a:lvl1pPr marL="0" indent="0" algn="l" defTabSz="752816" rtl="0" eaLnBrk="1" latinLnBrk="0" hangingPunct="1">
              <a:spcBef>
                <a:spcPct val="20000"/>
              </a:spcBef>
              <a:buFont typeface="Arial" pitchFamily="34" charset="0"/>
              <a:buNone/>
              <a:defRPr sz="3000" kern="1200">
                <a:gradFill>
                  <a:gsLst>
                    <a:gs pos="0">
                      <a:schemeClr val="tx1"/>
                    </a:gs>
                    <a:gs pos="100000">
                      <a:schemeClr val="tx1"/>
                    </a:gs>
                  </a:gsLst>
                  <a:lin ang="5400000" scaled="0"/>
                </a:gradFill>
                <a:latin typeface="+mj-lt"/>
                <a:ea typeface="+mn-ea"/>
                <a:cs typeface="+mn-cs"/>
              </a:defRPr>
            </a:lvl1pPr>
            <a:lvl2pPr marL="0" indent="0" algn="l" defTabSz="752816" rtl="0" eaLnBrk="1" latinLnBrk="0" hangingPunct="1">
              <a:spcBef>
                <a:spcPct val="20000"/>
              </a:spcBef>
              <a:buFont typeface="Arial" pitchFamily="34" charset="0"/>
              <a:buNone/>
              <a:defRPr sz="2300" kern="1200">
                <a:gradFill>
                  <a:gsLst>
                    <a:gs pos="0">
                      <a:schemeClr val="tx1"/>
                    </a:gs>
                    <a:gs pos="100000">
                      <a:schemeClr val="tx1"/>
                    </a:gs>
                  </a:gsLst>
                  <a:lin ang="5400000" scaled="0"/>
                </a:gra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gradFill>
                  <a:gsLst>
                    <a:gs pos="0">
                      <a:schemeClr val="tx1"/>
                    </a:gs>
                    <a:gs pos="100000">
                      <a:schemeClr val="tx1"/>
                    </a:gs>
                  </a:gsLst>
                  <a:lin ang="5400000" scaled="0"/>
                </a:gra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gradFill>
                  <a:gsLst>
                    <a:gs pos="0">
                      <a:schemeClr val="tx1"/>
                    </a:gs>
                    <a:gs pos="100000">
                      <a:schemeClr val="tx1"/>
                    </a:gs>
                  </a:gsLst>
                  <a:lin ang="5400000" scaled="0"/>
                </a:gra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IN" altLang="en-US" sz="2400" dirty="0" smtClean="0">
                <a:latin typeface="+mn-lt"/>
              </a:rPr>
              <a:t>The </a:t>
            </a:r>
            <a:r>
              <a:rPr lang="en-IN" altLang="en-US" sz="2400" b="1" dirty="0" err="1" smtClean="0">
                <a:latin typeface="+mn-lt"/>
              </a:rPr>
              <a:t>enum</a:t>
            </a:r>
            <a:r>
              <a:rPr lang="en-IN" altLang="en-US" sz="2400" dirty="0" smtClean="0">
                <a:latin typeface="+mn-lt"/>
              </a:rPr>
              <a:t> keyword is used to declare an enumeration, a distinct type consisting of a set of named constants called the enumerator list.</a:t>
            </a:r>
          </a:p>
          <a:p>
            <a:pPr marL="342900" indent="-342900">
              <a:buFont typeface="Arial" panose="020B0604020202020204" pitchFamily="34" charset="0"/>
              <a:buChar char="•"/>
            </a:pPr>
            <a:r>
              <a:rPr lang="en-IN" altLang="en-US" sz="2400" dirty="0" smtClean="0">
                <a:latin typeface="+mn-lt"/>
              </a:rPr>
              <a:t> Every enumeration type has an underlying type, which can be any integral type except char</a:t>
            </a:r>
            <a:r>
              <a:rPr lang="en-IN" altLang="en-US" sz="2400" dirty="0">
                <a:latin typeface="+mn-lt"/>
              </a:rPr>
              <a:t>.</a:t>
            </a:r>
            <a:endParaRPr lang="en-IN" altLang="en-US" sz="2400" dirty="0" smtClean="0">
              <a:latin typeface="+mn-lt"/>
            </a:endParaRPr>
          </a:p>
          <a:p>
            <a:pPr marL="342900" indent="-342900">
              <a:buFont typeface="Arial" panose="020B0604020202020204" pitchFamily="34" charset="0"/>
              <a:buChar char="•"/>
            </a:pPr>
            <a:r>
              <a:rPr lang="en-IN" altLang="en-US" sz="2400" dirty="0" smtClean="0">
                <a:latin typeface="+mn-lt"/>
              </a:rPr>
              <a:t> The default underlying type of the enumeration elements is int. </a:t>
            </a:r>
          </a:p>
          <a:p>
            <a:pPr marL="342900" indent="-342900">
              <a:buFont typeface="Arial" panose="020B0604020202020204" pitchFamily="34" charset="0"/>
              <a:buChar char="•"/>
            </a:pPr>
            <a:r>
              <a:rPr lang="en-IN" altLang="en-US" sz="2400" dirty="0" smtClean="0">
                <a:latin typeface="+mn-lt"/>
              </a:rPr>
              <a:t>By default, the first enumerator has the value 0, and the value of each successive enumerator is increased by 1</a:t>
            </a:r>
          </a:p>
        </p:txBody>
      </p:sp>
    </p:spTree>
    <p:extLst>
      <p:ext uri="{BB962C8B-B14F-4D97-AF65-F5344CB8AC3E}">
        <p14:creationId xmlns:p14="http://schemas.microsoft.com/office/powerpoint/2010/main" val="11255601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a:t>
            </a:r>
            <a:endParaRPr lang="en-US" dirty="0"/>
          </a:p>
        </p:txBody>
      </p:sp>
      <p:sp>
        <p:nvSpPr>
          <p:cNvPr id="3" name="AutoShape 3"/>
          <p:cNvSpPr>
            <a:spLocks noChangeAspect="1" noChangeArrowheads="1"/>
          </p:cNvSpPr>
          <p:nvPr/>
        </p:nvSpPr>
        <p:spPr bwMode="auto">
          <a:xfrm>
            <a:off x="1447800" y="1447800"/>
            <a:ext cx="7862455" cy="3332663"/>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EnumTest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enum</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Days</a:t>
            </a:r>
            <a:r>
              <a:rPr lang="en-US" dirty="0">
                <a:solidFill>
                  <a:srgbClr val="000000"/>
                </a:solidFill>
                <a:highlight>
                  <a:srgbClr val="FFFFFF"/>
                </a:highlight>
                <a:latin typeface="Consolas"/>
              </a:rPr>
              <a:t> { Mon, Tue, Wed, Thu, Fri, Sat, Sun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static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Main(</a:t>
            </a:r>
            <a:r>
              <a:rPr lang="en-US" dirty="0">
                <a:solidFill>
                  <a:srgbClr val="0000FF"/>
                </a:solidFill>
                <a:highlight>
                  <a:srgbClr val="FFFFFF"/>
                </a:highlight>
                <a:latin typeface="Consolas"/>
              </a:rPr>
              <a:t>string</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args</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First_Day</a:t>
            </a:r>
            <a:r>
              <a:rPr lang="en-US" dirty="0">
                <a:solidFill>
                  <a:srgbClr val="000000"/>
                </a:solidFill>
                <a:highlight>
                  <a:srgbClr val="FFFFFF"/>
                </a:highlight>
                <a:latin typeface="Consolas"/>
              </a:rPr>
              <a:t> =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a:t>
            </a:r>
            <a:r>
              <a:rPr lang="en-US" dirty="0" err="1">
                <a:solidFill>
                  <a:srgbClr val="2B91AF"/>
                </a:solidFill>
                <a:highlight>
                  <a:srgbClr val="FFFFFF"/>
                </a:highlight>
                <a:latin typeface="Consolas"/>
              </a:rPr>
              <a:t>Days</a:t>
            </a:r>
            <a:r>
              <a:rPr lang="en-US" dirty="0" err="1">
                <a:solidFill>
                  <a:srgbClr val="000000"/>
                </a:solidFill>
                <a:highlight>
                  <a:srgbClr val="FFFFFF"/>
                </a:highlight>
                <a:latin typeface="Consolas"/>
              </a:rPr>
              <a:t>.Mon</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Last_Day</a:t>
            </a:r>
            <a:r>
              <a:rPr lang="en-US" dirty="0">
                <a:solidFill>
                  <a:srgbClr val="000000"/>
                </a:solidFill>
                <a:highlight>
                  <a:srgbClr val="FFFFFF"/>
                </a:highlight>
                <a:latin typeface="Consolas"/>
              </a:rPr>
              <a:t> =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a:t>
            </a:r>
            <a:r>
              <a:rPr lang="en-US" dirty="0" err="1">
                <a:solidFill>
                  <a:srgbClr val="2B91AF"/>
                </a:solidFill>
                <a:highlight>
                  <a:srgbClr val="FFFFFF"/>
                </a:highlight>
                <a:latin typeface="Consolas"/>
              </a:rPr>
              <a:t>Days</a:t>
            </a:r>
            <a:r>
              <a:rPr lang="en-US" dirty="0" err="1">
                <a:solidFill>
                  <a:srgbClr val="000000"/>
                </a:solidFill>
                <a:highlight>
                  <a:srgbClr val="FFFFFF"/>
                </a:highlight>
                <a:latin typeface="Consolas"/>
              </a:rPr>
              <a:t>.Sun</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Console</a:t>
            </a:r>
            <a:r>
              <a:rPr lang="en-US" dirty="0" err="1">
                <a:solidFill>
                  <a:srgbClr val="000000"/>
                </a:solidFill>
                <a:highlight>
                  <a:srgbClr val="FFFFFF"/>
                </a:highlight>
                <a:latin typeface="Consolas"/>
              </a:rPr>
              <a:t>.WriteLine</a:t>
            </a:r>
            <a:r>
              <a:rPr lang="en-US" dirty="0">
                <a:solidFill>
                  <a:srgbClr val="000000"/>
                </a:solidFill>
                <a:highlight>
                  <a:srgbClr val="FFFFFF"/>
                </a:highlight>
                <a:latin typeface="Consolas"/>
              </a:rPr>
              <a:t>(</a:t>
            </a:r>
            <a:r>
              <a:rPr lang="en-US" dirty="0">
                <a:solidFill>
                  <a:srgbClr val="A31515"/>
                </a:solidFill>
                <a:highlight>
                  <a:srgbClr val="FFFFFF"/>
                </a:highlight>
                <a:latin typeface="Consolas"/>
              </a:rPr>
              <a:t>"Mon = {0}"</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First_Day</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Console</a:t>
            </a:r>
            <a:r>
              <a:rPr lang="en-US" dirty="0" err="1">
                <a:solidFill>
                  <a:srgbClr val="000000"/>
                </a:solidFill>
                <a:highlight>
                  <a:srgbClr val="FFFFFF"/>
                </a:highlight>
                <a:latin typeface="Consolas"/>
              </a:rPr>
              <a:t>.WriteLine</a:t>
            </a:r>
            <a:r>
              <a:rPr lang="en-US" dirty="0">
                <a:solidFill>
                  <a:srgbClr val="000000"/>
                </a:solidFill>
                <a:highlight>
                  <a:srgbClr val="FFFFFF"/>
                </a:highlight>
                <a:latin typeface="Consolas"/>
              </a:rPr>
              <a:t>(</a:t>
            </a:r>
            <a:r>
              <a:rPr lang="en-US" dirty="0">
                <a:solidFill>
                  <a:srgbClr val="A31515"/>
                </a:solidFill>
                <a:highlight>
                  <a:srgbClr val="FFFFFF"/>
                </a:highlight>
                <a:latin typeface="Consolas"/>
              </a:rPr>
              <a:t>"Sun = {0}"</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Last_Day</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 </a:t>
            </a:r>
            <a:endParaRPr kumimoji="0" lang="en-US" altLang="en-US"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65929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Sealed Class</a:t>
            </a:r>
            <a:endParaRPr lang="en-US" dirty="0"/>
          </a:p>
        </p:txBody>
      </p:sp>
      <p:sp>
        <p:nvSpPr>
          <p:cNvPr id="3" name="Rectangle 2"/>
          <p:cNvSpPr/>
          <p:nvPr/>
        </p:nvSpPr>
        <p:spPr>
          <a:xfrm>
            <a:off x="685800" y="1143000"/>
            <a:ext cx="10515600" cy="5262979"/>
          </a:xfrm>
          <a:prstGeom prst="rect">
            <a:avLst/>
          </a:prstGeom>
        </p:spPr>
        <p:txBody>
          <a:bodyPr wrap="square">
            <a:spAutoFit/>
          </a:bodyPr>
          <a:lstStyle/>
          <a:p>
            <a:pPr marL="285750" indent="-285750">
              <a:buFont typeface="Arial" panose="020B0604020202020204" pitchFamily="34" charset="0"/>
              <a:buChar char="•"/>
              <a:defRPr/>
            </a:pPr>
            <a:r>
              <a:rPr lang="en-US" sz="2400" dirty="0">
                <a:cs typeface="Times New Roman" pitchFamily="18" charset="0"/>
              </a:rPr>
              <a:t>You could restrict users form inheriting the class by sealing the class using the sealed keyword.</a:t>
            </a:r>
          </a:p>
          <a:p>
            <a:pPr marL="285750" indent="-285750">
              <a:buFont typeface="Arial" panose="020B0604020202020204" pitchFamily="34" charset="0"/>
              <a:buChar char="•"/>
              <a:defRPr/>
            </a:pPr>
            <a:r>
              <a:rPr lang="en-US" sz="2400" dirty="0">
                <a:cs typeface="Times New Roman" pitchFamily="18" charset="0"/>
              </a:rPr>
              <a:t>The sealed  keyword tells the compiler that the class is sealed, and therefore, cannot be extended.</a:t>
            </a:r>
          </a:p>
          <a:p>
            <a:pPr marL="285750" indent="-285750">
              <a:buFont typeface="Arial" panose="020B0604020202020204" pitchFamily="34" charset="0"/>
              <a:buChar char="•"/>
              <a:defRPr/>
            </a:pPr>
            <a:endParaRPr lang="en-US" sz="2400" dirty="0" smtClean="0">
              <a:cs typeface="Times New Roman" pitchFamily="18" charset="0"/>
            </a:endParaRPr>
          </a:p>
          <a:p>
            <a:pPr marL="285750" indent="-285750">
              <a:buFont typeface="Arial" panose="020B0604020202020204" pitchFamily="34" charset="0"/>
              <a:buChar char="•"/>
              <a:defRPr/>
            </a:pPr>
            <a:endParaRPr lang="en-US" sz="2400" dirty="0">
              <a:cs typeface="Times New Roman" pitchFamily="18" charset="0"/>
            </a:endParaRPr>
          </a:p>
          <a:p>
            <a:pPr marL="285750" indent="-285750">
              <a:buFont typeface="Arial" panose="020B0604020202020204" pitchFamily="34" charset="0"/>
              <a:buChar char="•"/>
              <a:defRPr/>
            </a:pPr>
            <a:endParaRPr lang="en-US" sz="2400" dirty="0" smtClean="0">
              <a:cs typeface="Times New Roman" pitchFamily="18" charset="0"/>
            </a:endParaRPr>
          </a:p>
          <a:p>
            <a:pPr marL="285750" indent="-285750">
              <a:buFont typeface="Arial" panose="020B0604020202020204" pitchFamily="34" charset="0"/>
              <a:buChar char="•"/>
              <a:defRPr/>
            </a:pPr>
            <a:endParaRPr lang="en-US" sz="2400" dirty="0">
              <a:cs typeface="Times New Roman" pitchFamily="18" charset="0"/>
            </a:endParaRPr>
          </a:p>
          <a:p>
            <a:pPr marL="285750" indent="-285750">
              <a:buFont typeface="Arial" panose="020B0604020202020204" pitchFamily="34" charset="0"/>
              <a:buChar char="•"/>
              <a:defRPr/>
            </a:pPr>
            <a:endParaRPr lang="en-US" sz="2400" dirty="0" smtClean="0">
              <a:cs typeface="Times New Roman" pitchFamily="18" charset="0"/>
            </a:endParaRPr>
          </a:p>
          <a:p>
            <a:pPr marL="285750" indent="-285750">
              <a:buFont typeface="Arial" panose="020B0604020202020204" pitchFamily="34" charset="0"/>
              <a:buChar char="•"/>
              <a:defRPr/>
            </a:pPr>
            <a:endParaRPr lang="en-US" sz="2400" dirty="0">
              <a:cs typeface="Times New Roman" pitchFamily="18" charset="0"/>
            </a:endParaRPr>
          </a:p>
          <a:p>
            <a:pPr marL="285750" indent="-285750">
              <a:buFont typeface="Arial" panose="020B0604020202020204" pitchFamily="34" charset="0"/>
              <a:buChar char="•"/>
              <a:defRPr/>
            </a:pPr>
            <a:endParaRPr lang="en-US" sz="2400" dirty="0" smtClean="0">
              <a:cs typeface="Times New Roman" pitchFamily="18" charset="0"/>
            </a:endParaRPr>
          </a:p>
          <a:p>
            <a:pPr>
              <a:defRPr/>
            </a:pPr>
            <a:endParaRPr lang="en-US" sz="2400" dirty="0" smtClean="0">
              <a:cs typeface="Times New Roman" pitchFamily="18" charset="0"/>
            </a:endParaRPr>
          </a:p>
          <a:p>
            <a:pPr marL="285750" indent="-285750">
              <a:buFont typeface="Arial" panose="020B0604020202020204" pitchFamily="34" charset="0"/>
              <a:buChar char="•"/>
              <a:defRPr/>
            </a:pPr>
            <a:r>
              <a:rPr lang="en-US" sz="2400" dirty="0" smtClean="0">
                <a:cs typeface="Times New Roman" pitchFamily="18" charset="0"/>
              </a:rPr>
              <a:t>A </a:t>
            </a:r>
            <a:r>
              <a:rPr lang="en-US" sz="2400" dirty="0">
                <a:cs typeface="Times New Roman" pitchFamily="18" charset="0"/>
              </a:rPr>
              <a:t>method can also be sealed and in that case the method cannot be overridden.</a:t>
            </a:r>
          </a:p>
        </p:txBody>
      </p:sp>
      <p:sp>
        <p:nvSpPr>
          <p:cNvPr id="4" name="AutoShape 3"/>
          <p:cNvSpPr>
            <a:spLocks noChangeAspect="1" noChangeArrowheads="1"/>
          </p:cNvSpPr>
          <p:nvPr/>
        </p:nvSpPr>
        <p:spPr bwMode="auto">
          <a:xfrm>
            <a:off x="2895600" y="2895600"/>
            <a:ext cx="5334000" cy="2438400"/>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FF"/>
                </a:solidFill>
                <a:highlight>
                  <a:srgbClr val="FFFFFF"/>
                </a:highlight>
                <a:latin typeface="Consolas"/>
              </a:rPr>
              <a:t>sealed</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FinalClass</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a:t>
            </a:r>
          </a:p>
          <a:p>
            <a:r>
              <a:rPr lang="en-US" dirty="0">
                <a:solidFill>
                  <a:srgbClr val="0000FF"/>
                </a:solidFill>
                <a:highlight>
                  <a:srgbClr val="FFFFFF"/>
                </a:highlight>
                <a:latin typeface="Consolas"/>
              </a:rPr>
              <a:t>private</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x;</a:t>
            </a:r>
          </a:p>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Method1()</a:t>
            </a:r>
          </a:p>
          <a:p>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a:t>
            </a:r>
            <a:endParaRPr kumimoji="0" lang="en-US" altLang="en-US"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468597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a:xfrm>
            <a:off x="228600" y="815542"/>
            <a:ext cx="11799191" cy="5890057"/>
          </a:xfrm>
        </p:spPr>
        <p:txBody>
          <a:bodyPr/>
          <a:lstStyle/>
          <a:p>
            <a:r>
              <a:rPr lang="en-US" sz="2400" dirty="0" smtClean="0">
                <a:latin typeface="+mn-lt"/>
              </a:rPr>
              <a:t>1.. What </a:t>
            </a:r>
            <a:r>
              <a:rPr lang="en-US" sz="2400" dirty="0">
                <a:latin typeface="+mn-lt"/>
              </a:rPr>
              <a:t>will be the </a:t>
            </a:r>
            <a:r>
              <a:rPr lang="en-US" sz="2400" dirty="0" smtClean="0">
                <a:latin typeface="+mn-lt"/>
              </a:rPr>
              <a:t>output of the below code snippet?</a:t>
            </a:r>
          </a:p>
          <a:p>
            <a:endParaRPr lang="en-US" sz="2400" dirty="0">
              <a:latin typeface="+mn-lt"/>
            </a:endParaRPr>
          </a:p>
          <a:p>
            <a:endParaRPr lang="en-US" sz="2400" dirty="0" smtClean="0">
              <a:latin typeface="+mn-lt"/>
            </a:endParaRPr>
          </a:p>
          <a:p>
            <a:endParaRPr lang="en-US" sz="2400" dirty="0">
              <a:latin typeface="+mn-lt"/>
            </a:endParaRPr>
          </a:p>
          <a:p>
            <a:endParaRPr lang="en-US" sz="2400" dirty="0" smtClean="0">
              <a:latin typeface="+mn-lt"/>
            </a:endParaRPr>
          </a:p>
          <a:p>
            <a:endParaRPr lang="en-US" sz="2400" dirty="0">
              <a:latin typeface="+mn-lt"/>
            </a:endParaRPr>
          </a:p>
          <a:p>
            <a:endParaRPr lang="en-US" sz="2400" dirty="0" smtClean="0">
              <a:latin typeface="+mn-lt"/>
            </a:endParaRPr>
          </a:p>
          <a:p>
            <a:endParaRPr lang="en-US" sz="2400" dirty="0" smtClean="0">
              <a:latin typeface="+mn-lt"/>
            </a:endParaRPr>
          </a:p>
          <a:p>
            <a:pPr marL="514350" indent="-514350">
              <a:buFont typeface="+mj-lt"/>
              <a:buAutoNum type="alphaLcParenR"/>
            </a:pPr>
            <a:endParaRPr lang="en-US" sz="2400" dirty="0" smtClean="0">
              <a:latin typeface="+mn-lt"/>
            </a:endParaRPr>
          </a:p>
          <a:p>
            <a:pPr marL="514350" indent="-514350">
              <a:buFont typeface="+mj-lt"/>
              <a:buAutoNum type="alphaLcParenR"/>
            </a:pPr>
            <a:r>
              <a:rPr lang="en-US" sz="2400" dirty="0" smtClean="0">
                <a:latin typeface="+mn-lt"/>
              </a:rPr>
              <a:t>red</a:t>
            </a:r>
            <a:endParaRPr lang="en-US" sz="2400" dirty="0">
              <a:latin typeface="+mn-lt"/>
            </a:endParaRPr>
          </a:p>
          <a:p>
            <a:pPr marL="514350" indent="-514350">
              <a:buFont typeface="+mj-lt"/>
              <a:buAutoNum type="alphaLcParenR"/>
            </a:pPr>
            <a:r>
              <a:rPr lang="en-US" sz="2400" dirty="0" smtClean="0">
                <a:latin typeface="+mn-lt"/>
              </a:rPr>
              <a:t>0</a:t>
            </a:r>
            <a:endParaRPr lang="en-US" sz="2400" dirty="0">
              <a:latin typeface="+mn-lt"/>
            </a:endParaRPr>
          </a:p>
          <a:p>
            <a:pPr marL="514350" indent="-514350">
              <a:buFont typeface="+mj-lt"/>
              <a:buAutoNum type="alphaLcParenR"/>
            </a:pPr>
            <a:r>
              <a:rPr lang="en-US" sz="2400" dirty="0" smtClean="0">
                <a:latin typeface="+mn-lt"/>
              </a:rPr>
              <a:t>Error</a:t>
            </a:r>
          </a:p>
          <a:p>
            <a:r>
              <a:rPr lang="en-US" sz="2400" smtClean="0">
                <a:latin typeface="+mn-lt"/>
              </a:rPr>
              <a:t>d)   1</a:t>
            </a:r>
            <a:endParaRPr lang="en-US" sz="2400" dirty="0">
              <a:latin typeface="+mn-lt"/>
            </a:endParaRPr>
          </a:p>
          <a:p>
            <a:pPr marL="514350" indent="-514350">
              <a:buFont typeface="+mj-lt"/>
              <a:buAutoNum type="alphaLcParenR"/>
            </a:pPr>
            <a:endParaRPr lang="en-US" sz="2400" dirty="0">
              <a:latin typeface="+mn-lt"/>
            </a:endParaRPr>
          </a:p>
        </p:txBody>
      </p:sp>
      <p:sp>
        <p:nvSpPr>
          <p:cNvPr id="4" name="AutoShape 3"/>
          <p:cNvSpPr>
            <a:spLocks noChangeAspect="1" noChangeArrowheads="1"/>
          </p:cNvSpPr>
          <p:nvPr/>
        </p:nvSpPr>
        <p:spPr bwMode="auto">
          <a:xfrm>
            <a:off x="997527" y="1295400"/>
            <a:ext cx="7862455" cy="3657600"/>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err="1" smtClean="0">
                <a:solidFill>
                  <a:srgbClr val="0000FF"/>
                </a:solidFill>
                <a:highlight>
                  <a:srgbClr val="FFFFFF"/>
                </a:highlight>
                <a:latin typeface="Consolas"/>
              </a:rPr>
              <a:t>enum</a:t>
            </a:r>
            <a:r>
              <a:rPr lang="en-US" dirty="0" smtClean="0">
                <a:solidFill>
                  <a:srgbClr val="000000"/>
                </a:solidFill>
                <a:highlight>
                  <a:srgbClr val="FFFFFF"/>
                </a:highlight>
                <a:latin typeface="Consolas"/>
              </a:rPr>
              <a:t> </a:t>
            </a:r>
            <a:r>
              <a:rPr lang="en-US" dirty="0">
                <a:solidFill>
                  <a:srgbClr val="2B91AF"/>
                </a:solidFill>
                <a:highlight>
                  <a:srgbClr val="FFFFFF"/>
                </a:highlight>
                <a:latin typeface="Consolas"/>
              </a:rPr>
              <a:t>color</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red,</a:t>
            </a:r>
          </a:p>
          <a:p>
            <a:r>
              <a:rPr lang="en-US" dirty="0">
                <a:solidFill>
                  <a:srgbClr val="000000"/>
                </a:solidFill>
                <a:highlight>
                  <a:srgbClr val="FFFFFF"/>
                </a:highlight>
                <a:latin typeface="Consolas"/>
              </a:rPr>
              <a:t>            green,</a:t>
            </a:r>
          </a:p>
          <a:p>
            <a:r>
              <a:rPr lang="en-US" dirty="0">
                <a:solidFill>
                  <a:srgbClr val="000000"/>
                </a:solidFill>
                <a:highlight>
                  <a:srgbClr val="FFFFFF"/>
                </a:highlight>
                <a:latin typeface="Consolas"/>
              </a:rPr>
              <a:t>            blue </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static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Main()</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color</a:t>
            </a:r>
            <a:r>
              <a:rPr lang="en-US" dirty="0">
                <a:solidFill>
                  <a:srgbClr val="000000"/>
                </a:solidFill>
                <a:highlight>
                  <a:srgbClr val="FFFFFF"/>
                </a:highlight>
                <a:latin typeface="Consolas"/>
              </a:rPr>
              <a:t> c;</a:t>
            </a:r>
          </a:p>
          <a:p>
            <a:r>
              <a:rPr lang="en-US" dirty="0">
                <a:solidFill>
                  <a:srgbClr val="000000"/>
                </a:solidFill>
                <a:highlight>
                  <a:srgbClr val="FFFFFF"/>
                </a:highlight>
                <a:latin typeface="Consolas"/>
              </a:rPr>
              <a:t>            c = </a:t>
            </a:r>
            <a:r>
              <a:rPr lang="en-US" dirty="0" err="1">
                <a:solidFill>
                  <a:srgbClr val="2B91AF"/>
                </a:solidFill>
                <a:highlight>
                  <a:srgbClr val="FFFFFF"/>
                </a:highlight>
                <a:latin typeface="Consolas"/>
              </a:rPr>
              <a:t>color</a:t>
            </a:r>
            <a:r>
              <a:rPr lang="en-US" dirty="0" err="1">
                <a:solidFill>
                  <a:srgbClr val="000000"/>
                </a:solidFill>
                <a:highlight>
                  <a:srgbClr val="FFFFFF"/>
                </a:highlight>
                <a:latin typeface="Consolas"/>
              </a:rPr>
              <a:t>.red</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Console</a:t>
            </a:r>
            <a:r>
              <a:rPr lang="en-US" dirty="0" err="1">
                <a:solidFill>
                  <a:srgbClr val="000000"/>
                </a:solidFill>
                <a:highlight>
                  <a:srgbClr val="FFFFFF"/>
                </a:highlight>
                <a:latin typeface="Consolas"/>
              </a:rPr>
              <a:t>.WriteLine</a:t>
            </a:r>
            <a:r>
              <a:rPr lang="en-US" dirty="0">
                <a:solidFill>
                  <a:srgbClr val="000000"/>
                </a:solidFill>
                <a:highlight>
                  <a:srgbClr val="FFFFFF"/>
                </a:highlight>
                <a:latin typeface="Consolas"/>
              </a:rPr>
              <a:t>(c);</a:t>
            </a:r>
          </a:p>
          <a:p>
            <a:r>
              <a:rPr lang="en-US" dirty="0">
                <a:solidFill>
                  <a:srgbClr val="000000"/>
                </a:solidFill>
                <a:highlight>
                  <a:srgbClr val="FFFFFF"/>
                </a:highlight>
                <a:latin typeface="Consolas"/>
              </a:rPr>
              <a:t>        }</a:t>
            </a:r>
            <a:endParaRPr kumimoji="0" lang="en-US" altLang="en-US"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348348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a:xfrm>
            <a:off x="228600" y="815543"/>
            <a:ext cx="11799191" cy="5379314"/>
          </a:xfrm>
        </p:spPr>
        <p:txBody>
          <a:bodyPr/>
          <a:lstStyle/>
          <a:p>
            <a:r>
              <a:rPr lang="en-US" sz="2400" dirty="0" smtClean="0">
                <a:latin typeface="+mn-lt"/>
              </a:rPr>
              <a:t>1.. What </a:t>
            </a:r>
            <a:r>
              <a:rPr lang="en-US" sz="2400" dirty="0">
                <a:latin typeface="+mn-lt"/>
              </a:rPr>
              <a:t>will be the </a:t>
            </a:r>
            <a:r>
              <a:rPr lang="en-US" sz="2400" dirty="0" smtClean="0">
                <a:latin typeface="+mn-lt"/>
              </a:rPr>
              <a:t>output of the below code snippet?</a:t>
            </a:r>
          </a:p>
          <a:p>
            <a:endParaRPr lang="en-US" sz="2400" dirty="0">
              <a:latin typeface="+mn-lt"/>
            </a:endParaRPr>
          </a:p>
          <a:p>
            <a:endParaRPr lang="en-US" sz="2400" dirty="0" smtClean="0">
              <a:latin typeface="+mn-lt"/>
            </a:endParaRPr>
          </a:p>
          <a:p>
            <a:endParaRPr lang="en-US" sz="2400" dirty="0">
              <a:latin typeface="+mn-lt"/>
            </a:endParaRPr>
          </a:p>
          <a:p>
            <a:endParaRPr lang="en-US" sz="2400" dirty="0" smtClean="0">
              <a:latin typeface="+mn-lt"/>
            </a:endParaRPr>
          </a:p>
          <a:p>
            <a:endParaRPr lang="en-US" sz="2400" dirty="0">
              <a:latin typeface="+mn-lt"/>
            </a:endParaRPr>
          </a:p>
          <a:p>
            <a:endParaRPr lang="en-US" sz="2400" dirty="0" smtClean="0">
              <a:latin typeface="+mn-lt"/>
            </a:endParaRPr>
          </a:p>
          <a:p>
            <a:endParaRPr lang="en-US" sz="2400" dirty="0" smtClean="0">
              <a:latin typeface="+mn-lt"/>
            </a:endParaRPr>
          </a:p>
          <a:p>
            <a:pPr marL="514350" indent="-514350">
              <a:buFont typeface="+mj-lt"/>
              <a:buAutoNum type="alphaLcParenR"/>
            </a:pPr>
            <a:endParaRPr lang="en-US" sz="2400" dirty="0" smtClean="0">
              <a:latin typeface="+mn-lt"/>
            </a:endParaRPr>
          </a:p>
          <a:p>
            <a:pPr marL="514350" indent="-514350">
              <a:buFont typeface="+mj-lt"/>
              <a:buAutoNum type="alphaLcParenR"/>
            </a:pPr>
            <a:r>
              <a:rPr lang="en-US" sz="2400" dirty="0" smtClean="0">
                <a:latin typeface="+mn-lt"/>
              </a:rPr>
              <a:t>red</a:t>
            </a:r>
            <a:endParaRPr lang="en-US" sz="2400" dirty="0">
              <a:latin typeface="+mn-lt"/>
            </a:endParaRPr>
          </a:p>
          <a:p>
            <a:pPr marL="514350" indent="-514350">
              <a:buFont typeface="+mj-lt"/>
              <a:buAutoNum type="alphaLcParenR"/>
            </a:pPr>
            <a:r>
              <a:rPr lang="en-US" sz="2400" dirty="0" smtClean="0">
                <a:latin typeface="+mn-lt"/>
              </a:rPr>
              <a:t>0</a:t>
            </a:r>
            <a:endParaRPr lang="en-US" sz="2400" dirty="0">
              <a:latin typeface="+mn-lt"/>
            </a:endParaRPr>
          </a:p>
          <a:p>
            <a:pPr marL="514350" indent="-514350">
              <a:buFont typeface="+mj-lt"/>
              <a:buAutoNum type="alphaLcParenR"/>
            </a:pPr>
            <a:r>
              <a:rPr lang="en-US" sz="2400" dirty="0" smtClean="0">
                <a:latin typeface="+mn-lt"/>
              </a:rPr>
              <a:t>Error</a:t>
            </a:r>
            <a:endParaRPr lang="en-US" sz="2400" dirty="0">
              <a:latin typeface="+mn-lt"/>
            </a:endParaRPr>
          </a:p>
          <a:p>
            <a:pPr marL="514350" indent="-514350">
              <a:buFont typeface="+mj-lt"/>
              <a:buAutoNum type="alphaLcParenR"/>
            </a:pPr>
            <a:r>
              <a:rPr lang="en-US" sz="2400" dirty="0">
                <a:latin typeface="+mn-lt"/>
              </a:rPr>
              <a:t>1</a:t>
            </a:r>
          </a:p>
        </p:txBody>
      </p:sp>
      <p:sp>
        <p:nvSpPr>
          <p:cNvPr id="4" name="AutoShape 3"/>
          <p:cNvSpPr>
            <a:spLocks noChangeAspect="1" noChangeArrowheads="1"/>
          </p:cNvSpPr>
          <p:nvPr/>
        </p:nvSpPr>
        <p:spPr bwMode="auto">
          <a:xfrm>
            <a:off x="997527" y="1295400"/>
            <a:ext cx="7862455" cy="3657600"/>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err="1" smtClean="0">
                <a:solidFill>
                  <a:srgbClr val="0000FF"/>
                </a:solidFill>
                <a:highlight>
                  <a:srgbClr val="FFFFFF"/>
                </a:highlight>
                <a:latin typeface="Consolas"/>
              </a:rPr>
              <a:t>enum</a:t>
            </a:r>
            <a:r>
              <a:rPr lang="en-US" dirty="0" smtClean="0">
                <a:solidFill>
                  <a:srgbClr val="000000"/>
                </a:solidFill>
                <a:highlight>
                  <a:srgbClr val="FFFFFF"/>
                </a:highlight>
                <a:latin typeface="Consolas"/>
              </a:rPr>
              <a:t> </a:t>
            </a:r>
            <a:r>
              <a:rPr lang="en-US" dirty="0">
                <a:solidFill>
                  <a:srgbClr val="2B91AF"/>
                </a:solidFill>
                <a:highlight>
                  <a:srgbClr val="FFFFFF"/>
                </a:highlight>
                <a:latin typeface="Consolas"/>
              </a:rPr>
              <a:t>color</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red,</a:t>
            </a:r>
          </a:p>
          <a:p>
            <a:r>
              <a:rPr lang="en-US" dirty="0">
                <a:solidFill>
                  <a:srgbClr val="000000"/>
                </a:solidFill>
                <a:highlight>
                  <a:srgbClr val="FFFFFF"/>
                </a:highlight>
                <a:latin typeface="Consolas"/>
              </a:rPr>
              <a:t>            green,</a:t>
            </a:r>
          </a:p>
          <a:p>
            <a:r>
              <a:rPr lang="en-US" dirty="0">
                <a:solidFill>
                  <a:srgbClr val="000000"/>
                </a:solidFill>
                <a:highlight>
                  <a:srgbClr val="FFFFFF"/>
                </a:highlight>
                <a:latin typeface="Consolas"/>
              </a:rPr>
              <a:t>            blue </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static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Main()</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color</a:t>
            </a:r>
            <a:r>
              <a:rPr lang="en-US" dirty="0">
                <a:solidFill>
                  <a:srgbClr val="000000"/>
                </a:solidFill>
                <a:highlight>
                  <a:srgbClr val="FFFFFF"/>
                </a:highlight>
                <a:latin typeface="Consolas"/>
              </a:rPr>
              <a:t> c;</a:t>
            </a:r>
          </a:p>
          <a:p>
            <a:r>
              <a:rPr lang="en-US" dirty="0">
                <a:solidFill>
                  <a:srgbClr val="000000"/>
                </a:solidFill>
                <a:highlight>
                  <a:srgbClr val="FFFFFF"/>
                </a:highlight>
                <a:latin typeface="Consolas"/>
              </a:rPr>
              <a:t>            c = </a:t>
            </a:r>
            <a:r>
              <a:rPr lang="en-US" dirty="0" err="1">
                <a:solidFill>
                  <a:srgbClr val="2B91AF"/>
                </a:solidFill>
                <a:highlight>
                  <a:srgbClr val="FFFFFF"/>
                </a:highlight>
                <a:latin typeface="Consolas"/>
              </a:rPr>
              <a:t>color</a:t>
            </a:r>
            <a:r>
              <a:rPr lang="en-US" dirty="0" err="1">
                <a:solidFill>
                  <a:srgbClr val="000000"/>
                </a:solidFill>
                <a:highlight>
                  <a:srgbClr val="FFFFFF"/>
                </a:highlight>
                <a:latin typeface="Consolas"/>
              </a:rPr>
              <a:t>.red</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Console</a:t>
            </a:r>
            <a:r>
              <a:rPr lang="en-US" dirty="0" err="1">
                <a:solidFill>
                  <a:srgbClr val="000000"/>
                </a:solidFill>
                <a:highlight>
                  <a:srgbClr val="FFFFFF"/>
                </a:highlight>
                <a:latin typeface="Consolas"/>
              </a:rPr>
              <a:t>.WriteLine</a:t>
            </a:r>
            <a:r>
              <a:rPr lang="en-US" dirty="0">
                <a:solidFill>
                  <a:srgbClr val="000000"/>
                </a:solidFill>
                <a:highlight>
                  <a:srgbClr val="FFFFFF"/>
                </a:highlight>
                <a:latin typeface="Consolas"/>
              </a:rPr>
              <a:t>(c);</a:t>
            </a:r>
          </a:p>
          <a:p>
            <a:r>
              <a:rPr lang="en-US" dirty="0">
                <a:solidFill>
                  <a:srgbClr val="000000"/>
                </a:solidFill>
                <a:highlight>
                  <a:srgbClr val="FFFFFF"/>
                </a:highlight>
                <a:latin typeface="Consolas"/>
              </a:rPr>
              <a:t>        }</a:t>
            </a:r>
            <a:endParaRPr kumimoji="0" lang="en-US" altLang="en-US"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
        <p:nvSpPr>
          <p:cNvPr id="5" name="Rectangle 4"/>
          <p:cNvSpPr/>
          <p:nvPr/>
        </p:nvSpPr>
        <p:spPr bwMode="auto">
          <a:xfrm>
            <a:off x="228600" y="4800600"/>
            <a:ext cx="2667000" cy="5334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25239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OOAD-Object Oriented Analysis and Design</a:t>
            </a:r>
            <a:endParaRPr lang="en-IN"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IN" sz="2400" dirty="0">
                <a:latin typeface="+mn-lt"/>
              </a:rPr>
              <a:t>Object-oriented analysis and design (OOAD) is a software engineering approach that models a system as a group of interacting objects. </a:t>
            </a:r>
            <a:endParaRPr lang="en-IN" sz="2400" dirty="0" smtClean="0">
              <a:latin typeface="+mn-lt"/>
            </a:endParaRPr>
          </a:p>
          <a:p>
            <a:pPr marL="457200" indent="-457200">
              <a:buFont typeface="Arial" panose="020B0604020202020204" pitchFamily="34" charset="0"/>
              <a:buChar char="•"/>
            </a:pPr>
            <a:r>
              <a:rPr lang="en-IN" sz="2400" dirty="0" smtClean="0">
                <a:latin typeface="+mn-lt"/>
              </a:rPr>
              <a:t>Each </a:t>
            </a:r>
            <a:r>
              <a:rPr lang="en-IN" sz="2400" dirty="0">
                <a:latin typeface="+mn-lt"/>
              </a:rPr>
              <a:t>object represents some entity of interest in the system being </a:t>
            </a:r>
            <a:r>
              <a:rPr lang="en-IN" sz="2400" dirty="0" smtClean="0">
                <a:latin typeface="+mn-lt"/>
              </a:rPr>
              <a:t>modelled, </a:t>
            </a:r>
            <a:r>
              <a:rPr lang="en-IN" sz="2400" dirty="0">
                <a:latin typeface="+mn-lt"/>
              </a:rPr>
              <a:t>and is characterized by its class, its state (data elements), and its </a:t>
            </a:r>
            <a:r>
              <a:rPr lang="en-IN" sz="2400" dirty="0" smtClean="0">
                <a:latin typeface="+mn-lt"/>
              </a:rPr>
              <a:t>behaviour. </a:t>
            </a:r>
          </a:p>
          <a:p>
            <a:pPr marL="457200" indent="-457200">
              <a:buFont typeface="Arial" panose="020B0604020202020204" pitchFamily="34" charset="0"/>
              <a:buChar char="•"/>
            </a:pPr>
            <a:r>
              <a:rPr lang="en-IN" sz="2400" dirty="0" smtClean="0">
                <a:latin typeface="+mn-lt"/>
              </a:rPr>
              <a:t>Various </a:t>
            </a:r>
            <a:r>
              <a:rPr lang="en-IN" sz="2400" dirty="0">
                <a:latin typeface="+mn-lt"/>
              </a:rPr>
              <a:t>models can be created to show the static structure, dynamic </a:t>
            </a:r>
            <a:r>
              <a:rPr lang="en-IN" sz="2400" dirty="0" smtClean="0">
                <a:latin typeface="+mn-lt"/>
              </a:rPr>
              <a:t>behaviour, </a:t>
            </a:r>
            <a:r>
              <a:rPr lang="en-IN" sz="2400" dirty="0">
                <a:latin typeface="+mn-lt"/>
              </a:rPr>
              <a:t>and run-time deployment of these collaborating objects</a:t>
            </a:r>
            <a:r>
              <a:rPr lang="en-IN" sz="2400" dirty="0" smtClean="0">
                <a:latin typeface="+mn-lt"/>
              </a:rPr>
              <a:t>.</a:t>
            </a:r>
          </a:p>
          <a:p>
            <a:pPr marL="457200" indent="-457200">
              <a:buFont typeface="Arial" panose="020B0604020202020204" pitchFamily="34" charset="0"/>
              <a:buChar char="•"/>
            </a:pPr>
            <a:r>
              <a:rPr lang="en-IN" sz="2400" dirty="0" smtClean="0">
                <a:latin typeface="+mn-lt"/>
              </a:rPr>
              <a:t> </a:t>
            </a:r>
            <a:r>
              <a:rPr lang="en-IN" sz="2400" dirty="0">
                <a:latin typeface="+mn-lt"/>
              </a:rPr>
              <a:t>There are a number of different notations for representing these models, such as the Unified </a:t>
            </a:r>
            <a:r>
              <a:rPr lang="en-IN" sz="2400" dirty="0" smtClean="0">
                <a:latin typeface="+mn-lt"/>
              </a:rPr>
              <a:t>Modelling </a:t>
            </a:r>
            <a:r>
              <a:rPr lang="en-IN" sz="2400" dirty="0">
                <a:latin typeface="+mn-lt"/>
              </a:rPr>
              <a:t>Language (UML).</a:t>
            </a:r>
          </a:p>
          <a:p>
            <a:endParaRPr lang="en-IN" dirty="0"/>
          </a:p>
        </p:txBody>
      </p:sp>
    </p:spTree>
    <p:extLst>
      <p:ext uri="{BB962C8B-B14F-4D97-AF65-F5344CB8AC3E}">
        <p14:creationId xmlns:p14="http://schemas.microsoft.com/office/powerpoint/2010/main" val="34412824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11799191" cy="896552"/>
          </a:xfrm>
        </p:spPr>
        <p:txBody>
          <a:bodyPr/>
          <a:lstStyle/>
          <a:p>
            <a:r>
              <a:rPr lang="en-US" sz="4000" dirty="0" smtClean="0"/>
              <a:t>Summary</a:t>
            </a:r>
            <a:endParaRPr lang="en-US" sz="4000" dirty="0"/>
          </a:p>
        </p:txBody>
      </p:sp>
      <p:sp>
        <p:nvSpPr>
          <p:cNvPr id="3" name="Subtitle 2"/>
          <p:cNvSpPr>
            <a:spLocks noGrp="1"/>
          </p:cNvSpPr>
          <p:nvPr>
            <p:ph type="subTitle" idx="4294967295"/>
          </p:nvPr>
        </p:nvSpPr>
        <p:spPr>
          <a:xfrm>
            <a:off x="381000" y="1066800"/>
            <a:ext cx="11658600" cy="5181600"/>
          </a:xfrm>
        </p:spPr>
        <p:txBody>
          <a:bodyPr/>
          <a:lstStyle/>
          <a:p>
            <a:pPr lvl="0"/>
            <a:r>
              <a:rPr lang="en-US" sz="2400" dirty="0">
                <a:gradFill>
                  <a:gsLst>
                    <a:gs pos="0">
                      <a:srgbClr val="FFFFFF"/>
                    </a:gs>
                    <a:gs pos="100000">
                      <a:srgbClr val="FFFFFF"/>
                    </a:gs>
                  </a:gsLst>
                  <a:lin ang="5400000" scaled="0"/>
                </a:gradFill>
                <a:latin typeface="Segoe UI"/>
              </a:rPr>
              <a:t>In this session we have covered</a:t>
            </a:r>
          </a:p>
          <a:p>
            <a:pPr marL="342900" lvl="0" indent="-342900">
              <a:buFont typeface="Arial" panose="020B0604020202020204" pitchFamily="34" charset="0"/>
              <a:buChar char="•"/>
            </a:pPr>
            <a:r>
              <a:rPr lang="en-US" sz="2400" dirty="0" smtClean="0">
                <a:latin typeface="+mn-lt"/>
              </a:rPr>
              <a:t>Object </a:t>
            </a:r>
            <a:r>
              <a:rPr lang="en-US" sz="2400" dirty="0">
                <a:latin typeface="+mn-lt"/>
              </a:rPr>
              <a:t>Oriented Programming </a:t>
            </a:r>
            <a:r>
              <a:rPr lang="en-US" sz="2400" dirty="0" smtClean="0">
                <a:latin typeface="+mn-lt"/>
              </a:rPr>
              <a:t>Model and why it is important</a:t>
            </a:r>
          </a:p>
          <a:p>
            <a:pPr marL="342900" lvl="0" indent="-342900">
              <a:buFont typeface="Arial" panose="020B0604020202020204" pitchFamily="34" charset="0"/>
              <a:buChar char="•"/>
            </a:pPr>
            <a:r>
              <a:rPr lang="en-US" sz="2400" dirty="0" smtClean="0">
                <a:latin typeface="+mn-lt"/>
              </a:rPr>
              <a:t>How to implement OOP through C#</a:t>
            </a:r>
          </a:p>
          <a:p>
            <a:pPr marL="342900" lvl="0" indent="-342900">
              <a:buFont typeface="Arial" panose="020B0604020202020204" pitchFamily="34" charset="0"/>
              <a:buChar char="•"/>
            </a:pPr>
            <a:r>
              <a:rPr lang="en-US" sz="2400" dirty="0" smtClean="0">
                <a:latin typeface="+mn-lt"/>
              </a:rPr>
              <a:t>Members of the class;properties,fields and methods</a:t>
            </a:r>
            <a:endParaRPr lang="en-US" sz="2400" dirty="0">
              <a:latin typeface="+mn-lt"/>
            </a:endParaRPr>
          </a:p>
          <a:p>
            <a:endParaRPr lang="en-US" dirty="0"/>
          </a:p>
        </p:txBody>
      </p:sp>
    </p:spTree>
    <p:extLst>
      <p:ext uri="{BB962C8B-B14F-4D97-AF65-F5344CB8AC3E}">
        <p14:creationId xmlns:p14="http://schemas.microsoft.com/office/powerpoint/2010/main" val="955911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OOAD</a:t>
            </a:r>
            <a:endParaRPr lang="en-IN"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IN" sz="2400" dirty="0">
                <a:latin typeface="+mn-lt"/>
              </a:rPr>
              <a:t>Object-oriented analysis (OOA) applies object-</a:t>
            </a:r>
            <a:r>
              <a:rPr lang="en-IN" sz="2400" dirty="0" err="1">
                <a:latin typeface="+mn-lt"/>
              </a:rPr>
              <a:t>modeling</a:t>
            </a:r>
            <a:r>
              <a:rPr lang="en-IN" sz="2400" dirty="0">
                <a:latin typeface="+mn-lt"/>
              </a:rPr>
              <a:t> techniques to </a:t>
            </a:r>
            <a:r>
              <a:rPr lang="en-IN" sz="2400" dirty="0" smtClean="0">
                <a:latin typeface="+mn-lt"/>
              </a:rPr>
              <a:t>analyse </a:t>
            </a:r>
            <a:r>
              <a:rPr lang="en-IN" sz="2400" dirty="0">
                <a:latin typeface="+mn-lt"/>
              </a:rPr>
              <a:t>the functional </a:t>
            </a:r>
            <a:r>
              <a:rPr lang="en-IN" sz="2400" dirty="0" smtClean="0">
                <a:latin typeface="+mn-lt"/>
              </a:rPr>
              <a:t>requirements</a:t>
            </a:r>
            <a:r>
              <a:rPr lang="en-IN" sz="2400" dirty="0">
                <a:latin typeface="+mn-lt"/>
              </a:rPr>
              <a:t> </a:t>
            </a:r>
            <a:r>
              <a:rPr lang="en-IN" sz="2400" dirty="0" smtClean="0">
                <a:latin typeface="+mn-lt"/>
              </a:rPr>
              <a:t>for </a:t>
            </a:r>
            <a:r>
              <a:rPr lang="en-IN" sz="2400" dirty="0">
                <a:latin typeface="+mn-lt"/>
              </a:rPr>
              <a:t>a system. </a:t>
            </a:r>
            <a:endParaRPr lang="en-IN" sz="2400" dirty="0" smtClean="0">
              <a:latin typeface="+mn-lt"/>
            </a:endParaRPr>
          </a:p>
          <a:p>
            <a:pPr marL="457200" indent="-457200">
              <a:buFont typeface="Arial" panose="020B0604020202020204" pitchFamily="34" charset="0"/>
              <a:buChar char="•"/>
            </a:pPr>
            <a:r>
              <a:rPr lang="en-IN" sz="2400" dirty="0" smtClean="0">
                <a:latin typeface="+mn-lt"/>
              </a:rPr>
              <a:t>Object-oriented </a:t>
            </a:r>
            <a:r>
              <a:rPr lang="en-IN" sz="2400" dirty="0">
                <a:latin typeface="+mn-lt"/>
              </a:rPr>
              <a:t>design (OOD) elaborates the analysis models to produce implementation specifications</a:t>
            </a:r>
            <a:r>
              <a:rPr lang="en-IN" sz="2400" dirty="0" smtClean="0">
                <a:latin typeface="+mn-lt"/>
              </a:rPr>
              <a:t>.</a:t>
            </a:r>
          </a:p>
          <a:p>
            <a:pPr marL="457200" indent="-457200">
              <a:buFont typeface="Arial" panose="020B0604020202020204" pitchFamily="34" charset="0"/>
              <a:buChar char="•"/>
            </a:pPr>
            <a:r>
              <a:rPr lang="en-IN" sz="2400" dirty="0" smtClean="0">
                <a:latin typeface="+mn-lt"/>
              </a:rPr>
              <a:t> </a:t>
            </a:r>
            <a:r>
              <a:rPr lang="en-IN" sz="2400" dirty="0">
                <a:latin typeface="+mn-lt"/>
              </a:rPr>
              <a:t>OOA focuses on </a:t>
            </a:r>
            <a:r>
              <a:rPr lang="en-IN" sz="2400" i="1" dirty="0">
                <a:latin typeface="+mn-lt"/>
              </a:rPr>
              <a:t>what</a:t>
            </a:r>
            <a:r>
              <a:rPr lang="en-IN" sz="2400" dirty="0">
                <a:latin typeface="+mn-lt"/>
              </a:rPr>
              <a:t> the system does, OOD on </a:t>
            </a:r>
            <a:r>
              <a:rPr lang="en-IN" sz="2400" i="1" dirty="0">
                <a:latin typeface="+mn-lt"/>
              </a:rPr>
              <a:t>how</a:t>
            </a:r>
            <a:r>
              <a:rPr lang="en-IN" sz="2400" dirty="0">
                <a:latin typeface="+mn-lt"/>
              </a:rPr>
              <a:t> the system does it</a:t>
            </a:r>
          </a:p>
          <a:p>
            <a:endParaRPr lang="en-IN" dirty="0"/>
          </a:p>
        </p:txBody>
      </p:sp>
    </p:spTree>
    <p:extLst>
      <p:ext uri="{BB962C8B-B14F-4D97-AF65-F5344CB8AC3E}">
        <p14:creationId xmlns:p14="http://schemas.microsoft.com/office/powerpoint/2010/main" val="3577196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OOAD</a:t>
            </a:r>
            <a:endParaRPr lang="en-IN" dirty="0"/>
          </a:p>
        </p:txBody>
      </p:sp>
      <p:sp>
        <p:nvSpPr>
          <p:cNvPr id="3" name="Content Placeholder 2"/>
          <p:cNvSpPr>
            <a:spLocks noGrp="1"/>
          </p:cNvSpPr>
          <p:nvPr>
            <p:ph idx="1"/>
          </p:nvPr>
        </p:nvSpPr>
        <p:spPr>
          <a:xfrm>
            <a:off x="619364" y="992188"/>
            <a:ext cx="10464879" cy="5180012"/>
          </a:xfrm>
        </p:spPr>
        <p:txBody>
          <a:bodyPr/>
          <a:lstStyle/>
          <a:p>
            <a:pPr marL="457200" indent="-457200">
              <a:buFont typeface="Arial" panose="020B0604020202020204" pitchFamily="34" charset="0"/>
              <a:buChar char="•"/>
            </a:pPr>
            <a:endParaRPr lang="en-US" sz="2400" dirty="0" smtClean="0">
              <a:latin typeface="+mn-lt"/>
              <a:cs typeface="Times New Roman" pitchFamily="18" charset="0"/>
            </a:endParaRPr>
          </a:p>
          <a:p>
            <a:pPr marL="457200" indent="-457200">
              <a:buFont typeface="Arial" panose="020B0604020202020204" pitchFamily="34" charset="0"/>
              <a:buChar char="•"/>
            </a:pPr>
            <a:r>
              <a:rPr lang="en-US" sz="2400" dirty="0" smtClean="0">
                <a:latin typeface="+mn-lt"/>
                <a:cs typeface="Times New Roman" pitchFamily="18" charset="0"/>
              </a:rPr>
              <a:t>OO </a:t>
            </a:r>
            <a:r>
              <a:rPr lang="en-US" sz="2400" dirty="0">
                <a:latin typeface="+mn-lt"/>
                <a:cs typeface="Times New Roman" pitchFamily="18" charset="0"/>
              </a:rPr>
              <a:t>approach does not replace the standard approaches, such as Data Flow Diagrams (DFD) or Entity Relationship (ER) diagrams. It is only an addition to the existing toolkit</a:t>
            </a:r>
            <a:r>
              <a:rPr lang="en-US" sz="2400" dirty="0" smtClean="0">
                <a:latin typeface="+mn-lt"/>
                <a:cs typeface="Times New Roman" pitchFamily="18" charset="0"/>
              </a:rPr>
              <a:t>.</a:t>
            </a:r>
          </a:p>
          <a:p>
            <a:pPr marL="457200" indent="-457200">
              <a:buFont typeface="Arial" panose="020B0604020202020204" pitchFamily="34" charset="0"/>
              <a:buChar char="•"/>
            </a:pPr>
            <a:endParaRPr lang="en-US" sz="2400" dirty="0">
              <a:latin typeface="+mn-lt"/>
              <a:cs typeface="Times New Roman" pitchFamily="18" charset="0"/>
            </a:endParaRPr>
          </a:p>
          <a:p>
            <a:pPr marL="457200" indent="-457200">
              <a:buFont typeface="Arial" panose="020B0604020202020204" pitchFamily="34" charset="0"/>
              <a:buChar char="•"/>
            </a:pPr>
            <a:r>
              <a:rPr lang="en-US" sz="2400" dirty="0">
                <a:latin typeface="+mn-lt"/>
                <a:cs typeface="Times New Roman" pitchFamily="18" charset="0"/>
              </a:rPr>
              <a:t>OOAD uses the OO approach to solve the real world problems. It uses OO approach to analyze the system requirements and break a large and complex system into smaller and simpler components.</a:t>
            </a:r>
            <a:r>
              <a:rPr lang="en-US" sz="2400" dirty="0">
                <a:latin typeface="+mn-lt"/>
              </a:rPr>
              <a:t> </a:t>
            </a:r>
            <a:endParaRPr lang="en-US" sz="2400" dirty="0" smtClean="0">
              <a:latin typeface="+mn-lt"/>
            </a:endParaRPr>
          </a:p>
          <a:p>
            <a:pPr>
              <a:buFont typeface="Wingdings" pitchFamily="2" charset="2"/>
              <a:buChar char="q"/>
            </a:pPr>
            <a:endParaRPr lang="en-US" sz="2800" dirty="0">
              <a:cs typeface="Times New Roman" pitchFamily="18" charset="0"/>
            </a:endParaRPr>
          </a:p>
          <a:p>
            <a:pPr>
              <a:buFont typeface="Wingdings" pitchFamily="2" charset="2"/>
              <a:buChar char="q"/>
            </a:pPr>
            <a:endParaRPr lang="en-US" sz="2800" dirty="0">
              <a:cs typeface="Times New Roman" pitchFamily="18" charset="0"/>
            </a:endParaRPr>
          </a:p>
          <a:p>
            <a:endParaRPr lang="en-IN" dirty="0"/>
          </a:p>
        </p:txBody>
      </p:sp>
    </p:spTree>
    <p:extLst>
      <p:ext uri="{BB962C8B-B14F-4D97-AF65-F5344CB8AC3E}">
        <p14:creationId xmlns:p14="http://schemas.microsoft.com/office/powerpoint/2010/main" val="246235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Build_Template_16x9">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E506D9C0288448950D5641B486D044" ma:contentTypeVersion="0" ma:contentTypeDescription="Create a new document." ma:contentTypeScope="" ma:versionID="d30f30c4119a4cc08797ccd714b03db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B77405C-E55C-4296-A4D3-3B78FDA643DB}"/>
</file>

<file path=customXml/itemProps2.xml><?xml version="1.0" encoding="utf-8"?>
<ds:datastoreItem xmlns:ds="http://schemas.openxmlformats.org/officeDocument/2006/customXml" ds:itemID="{37552347-3060-4FF3-A893-2D529C241329}"/>
</file>

<file path=customXml/itemProps3.xml><?xml version="1.0" encoding="utf-8"?>
<ds:datastoreItem xmlns:ds="http://schemas.openxmlformats.org/officeDocument/2006/customXml" ds:itemID="{6741E7E1-CFA0-44BD-8BAF-B44539423626}"/>
</file>

<file path=docProps/app.xml><?xml version="1.0" encoding="utf-8"?>
<Properties xmlns="http://schemas.openxmlformats.org/officeDocument/2006/extended-properties" xmlns:vt="http://schemas.openxmlformats.org/officeDocument/2006/docPropsVTypes">
  <Template/>
  <TotalTime>1908</TotalTime>
  <Words>3915</Words>
  <Application>Microsoft Office PowerPoint</Application>
  <PresentationFormat>Custom</PresentationFormat>
  <Paragraphs>749</Paragraphs>
  <Slides>70</Slides>
  <Notes>10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Build_Template_16x9</vt:lpstr>
      <vt:lpstr>Rationale</vt:lpstr>
      <vt:lpstr>Topics</vt:lpstr>
      <vt:lpstr>Different Types of Programing Approaches</vt:lpstr>
      <vt:lpstr>Non Structured Programming </vt:lpstr>
      <vt:lpstr>Structured Programming</vt:lpstr>
      <vt:lpstr>Object Oriented (OO) Concept</vt:lpstr>
      <vt:lpstr>OOAD-Object Oriented Analysis and Design</vt:lpstr>
      <vt:lpstr>OOAD</vt:lpstr>
      <vt:lpstr>Role of OOAD</vt:lpstr>
      <vt:lpstr>Continue..</vt:lpstr>
      <vt:lpstr>History of Object Oriented Programming.</vt:lpstr>
      <vt:lpstr>Benefits of Object Oriented Programming</vt:lpstr>
      <vt:lpstr>Object Oriented Programming</vt:lpstr>
      <vt:lpstr>Object Model-What is an Object</vt:lpstr>
      <vt:lpstr>Object Model</vt:lpstr>
      <vt:lpstr>PowerPoint Presentation</vt:lpstr>
      <vt:lpstr>PowerPoint Presentation</vt:lpstr>
      <vt:lpstr>Basic questions while developing an OOP application</vt:lpstr>
      <vt:lpstr>What is a Class?</vt:lpstr>
      <vt:lpstr>Objects are grouped into classes</vt:lpstr>
      <vt:lpstr>Example-Class</vt:lpstr>
      <vt:lpstr>Example-Object</vt:lpstr>
      <vt:lpstr>Objects responds to Messages</vt:lpstr>
      <vt:lpstr>Methods</vt:lpstr>
      <vt:lpstr>Example</vt:lpstr>
      <vt:lpstr>Question</vt:lpstr>
      <vt:lpstr>Answer</vt:lpstr>
      <vt:lpstr>Just a Minute</vt:lpstr>
      <vt:lpstr>Just a Minute</vt:lpstr>
      <vt:lpstr>Advantages of OOP</vt:lpstr>
      <vt:lpstr>Encapsulation</vt:lpstr>
      <vt:lpstr>Encapsulation (Example)</vt:lpstr>
      <vt:lpstr>Abstraction</vt:lpstr>
      <vt:lpstr>Inheritance</vt:lpstr>
      <vt:lpstr>Class Relationship</vt:lpstr>
      <vt:lpstr>Dependency</vt:lpstr>
      <vt:lpstr>Association, Aggregation and Composition</vt:lpstr>
      <vt:lpstr>Generalization / Inheritance</vt:lpstr>
      <vt:lpstr>Polymorphism</vt:lpstr>
      <vt:lpstr>Classes and Objects</vt:lpstr>
      <vt:lpstr>Sample Program</vt:lpstr>
      <vt:lpstr>Member Accessibility-Access Specifier</vt:lpstr>
      <vt:lpstr>Properties and Fields</vt:lpstr>
      <vt:lpstr>Properties</vt:lpstr>
      <vt:lpstr>Properties</vt:lpstr>
      <vt:lpstr>Example</vt:lpstr>
      <vt:lpstr>Indexers</vt:lpstr>
      <vt:lpstr>Indexer</vt:lpstr>
      <vt:lpstr>Methods</vt:lpstr>
      <vt:lpstr>Creating a Method</vt:lpstr>
      <vt:lpstr>Calling a Method</vt:lpstr>
      <vt:lpstr>Methods-Parameters</vt:lpstr>
      <vt:lpstr>Methods-Parameters-Value</vt:lpstr>
      <vt:lpstr>Methods-Parameters-Ref</vt:lpstr>
      <vt:lpstr>Methods-Parameters-Out</vt:lpstr>
      <vt:lpstr>Using Parameter Arrays</vt:lpstr>
      <vt:lpstr>Static Class and Members</vt:lpstr>
      <vt:lpstr>Static Class</vt:lpstr>
      <vt:lpstr>Static Class</vt:lpstr>
      <vt:lpstr>Static Members</vt:lpstr>
      <vt:lpstr>Just a Minute</vt:lpstr>
      <vt:lpstr>Static Member</vt:lpstr>
      <vt:lpstr>Structure</vt:lpstr>
      <vt:lpstr>Structure</vt:lpstr>
      <vt:lpstr>Enumeration</vt:lpstr>
      <vt:lpstr>Enumeration</vt:lpstr>
      <vt:lpstr>Sealed Class</vt:lpstr>
      <vt:lpstr>Just a Minute</vt:lpstr>
      <vt:lpstr>Just a Minute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Dinoop Unnikrishnan</dc:creator>
  <cp:lastModifiedBy>Dinoop Unnikrishnan</cp:lastModifiedBy>
  <cp:revision>63</cp:revision>
  <dcterms:created xsi:type="dcterms:W3CDTF">2015-03-19T06:19:49Z</dcterms:created>
  <dcterms:modified xsi:type="dcterms:W3CDTF">2015-06-22T10:42:25Z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0x01010022E506D9C0288448950D5641B486D044</vt:lpwstr>
  </property>
</Properties>
</file>