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8" r:id="rId2"/>
    <p:sldId id="257" r:id="rId3"/>
    <p:sldId id="305" r:id="rId4"/>
    <p:sldId id="308" r:id="rId5"/>
    <p:sldId id="306" r:id="rId6"/>
    <p:sldId id="307" r:id="rId7"/>
    <p:sldId id="309" r:id="rId8"/>
    <p:sldId id="310" r:id="rId9"/>
    <p:sldId id="311" r:id="rId10"/>
    <p:sldId id="312" r:id="rId11"/>
    <p:sldId id="313" r:id="rId12"/>
    <p:sldId id="314" r:id="rId13"/>
    <p:sldId id="315" r:id="rId14"/>
    <p:sldId id="316" r:id="rId15"/>
    <p:sldId id="317" r:id="rId16"/>
    <p:sldId id="318" r:id="rId17"/>
    <p:sldId id="350" r:id="rId18"/>
    <p:sldId id="345" r:id="rId19"/>
    <p:sldId id="319" r:id="rId20"/>
    <p:sldId id="320" r:id="rId21"/>
    <p:sldId id="321" r:id="rId22"/>
    <p:sldId id="322" r:id="rId23"/>
    <p:sldId id="323" r:id="rId24"/>
    <p:sldId id="324" r:id="rId25"/>
    <p:sldId id="325" r:id="rId26"/>
    <p:sldId id="326" r:id="rId27"/>
    <p:sldId id="327" r:id="rId28"/>
    <p:sldId id="328" r:id="rId29"/>
    <p:sldId id="329" r:id="rId30"/>
    <p:sldId id="349" r:id="rId31"/>
    <p:sldId id="347" r:id="rId32"/>
    <p:sldId id="330" r:id="rId33"/>
    <p:sldId id="331" r:id="rId34"/>
    <p:sldId id="332" r:id="rId35"/>
    <p:sldId id="333" r:id="rId36"/>
    <p:sldId id="334" r:id="rId37"/>
    <p:sldId id="351" r:id="rId38"/>
    <p:sldId id="336" r:id="rId39"/>
    <p:sldId id="337" r:id="rId40"/>
    <p:sldId id="338" r:id="rId41"/>
    <p:sldId id="339" r:id="rId42"/>
    <p:sldId id="340" r:id="rId43"/>
    <p:sldId id="341" r:id="rId44"/>
    <p:sldId id="342" r:id="rId45"/>
    <p:sldId id="302" r:id="rId46"/>
    <p:sldId id="343" r:id="rId47"/>
    <p:sldId id="256" r:id="rId48"/>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53" autoAdjust="0"/>
  </p:normalViewPr>
  <p:slideViewPr>
    <p:cSldViewPr>
      <p:cViewPr varScale="1">
        <p:scale>
          <a:sx n="79" d="100"/>
          <a:sy n="79" d="100"/>
        </p:scale>
        <p:origin x="-96" y="-330"/>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6/23/2015</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4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4" name="Subtitle 2"/>
          <p:cNvSpPr>
            <a:spLocks noGrp="1"/>
          </p:cNvSpPr>
          <p:nvPr>
            <p:ph type="subTitle" idx="4294967295"/>
          </p:nvPr>
        </p:nvSpPr>
        <p:spPr>
          <a:xfrm>
            <a:off x="381000" y="1066800"/>
            <a:ext cx="11658600" cy="5181600"/>
          </a:xfrm>
        </p:spPr>
        <p:txBody>
          <a:bodyPr/>
          <a:lstStyle/>
          <a:p>
            <a:endParaRPr lang="en-US" dirty="0"/>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17220" y="1600201"/>
            <a:ext cx="1110996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87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TextBox 2"/>
          <p:cNvSpPr txBox="1"/>
          <p:nvPr userDrawn="1"/>
        </p:nvSpPr>
        <p:spPr>
          <a:xfrm>
            <a:off x="381000" y="1524000"/>
            <a:ext cx="11658600" cy="461665"/>
          </a:xfrm>
          <a:prstGeom prst="rect">
            <a:avLst/>
          </a:prstGeom>
          <a:noFill/>
        </p:spPr>
        <p:txBody>
          <a:bodyPr wrap="square" rtlCol="0">
            <a:spAutoFit/>
          </a:bodyPr>
          <a:lstStyle/>
          <a:p>
            <a:endParaRPr lang="en-US" sz="24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 id="2147483681" r:id="rId14"/>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4000" dirty="0" smtClean="0"/>
              <a:t>Rationale</a:t>
            </a:r>
            <a:endParaRPr lang="en-US" sz="4000" dirty="0"/>
          </a:p>
        </p:txBody>
      </p:sp>
      <p:sp>
        <p:nvSpPr>
          <p:cNvPr id="3" name="Subtitle 2"/>
          <p:cNvSpPr>
            <a:spLocks noGrp="1"/>
          </p:cNvSpPr>
          <p:nvPr>
            <p:ph type="subTitle" idx="4294967295"/>
          </p:nvPr>
        </p:nvSpPr>
        <p:spPr>
          <a:xfrm>
            <a:off x="304800" y="990600"/>
            <a:ext cx="11734800" cy="5181600"/>
          </a:xfrm>
        </p:spPr>
        <p:txBody>
          <a:bodyPr/>
          <a:lstStyle/>
          <a:p>
            <a:pPr lvl="0"/>
            <a:r>
              <a:rPr lang="en-US" sz="2400" dirty="0">
                <a:gradFill>
                  <a:gsLst>
                    <a:gs pos="0">
                      <a:srgbClr val="FFFFFF"/>
                    </a:gs>
                    <a:gs pos="100000">
                      <a:srgbClr val="FFFFFF"/>
                    </a:gs>
                  </a:gsLst>
                  <a:lin ang="5400000" scaled="0"/>
                </a:gradFill>
                <a:latin typeface="Segoe UI"/>
              </a:rPr>
              <a:t>To </a:t>
            </a:r>
            <a:r>
              <a:rPr lang="en-US" sz="2400" dirty="0" smtClean="0">
                <a:gradFill>
                  <a:gsLst>
                    <a:gs pos="0">
                      <a:srgbClr val="FFFFFF"/>
                    </a:gs>
                    <a:gs pos="100000">
                      <a:srgbClr val="FFFFFF"/>
                    </a:gs>
                  </a:gsLst>
                  <a:lin ang="5400000" scaled="0"/>
                </a:gradFill>
                <a:latin typeface="Segoe UI"/>
              </a:rPr>
              <a:t>understand the memory management in .Net framework in depth and explore implementation of object oriented concept.</a:t>
            </a:r>
            <a:endParaRPr lang="en-US" dirty="0"/>
          </a:p>
        </p:txBody>
      </p:sp>
    </p:spTree>
    <p:extLst>
      <p:ext uri="{BB962C8B-B14F-4D97-AF65-F5344CB8AC3E}">
        <p14:creationId xmlns:p14="http://schemas.microsoft.com/office/powerpoint/2010/main" val="138454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endParaRPr lang="en-US" dirty="0"/>
          </a:p>
        </p:txBody>
      </p:sp>
      <p:sp>
        <p:nvSpPr>
          <p:cNvPr id="3" name="Subtitle 2"/>
          <p:cNvSpPr>
            <a:spLocks noGrp="1"/>
          </p:cNvSpPr>
          <p:nvPr>
            <p:ph type="subTitle" idx="4294967295"/>
          </p:nvPr>
        </p:nvSpPr>
        <p:spPr/>
        <p:txBody>
          <a:bodyPr/>
          <a:lstStyle/>
          <a:p>
            <a:pPr>
              <a:defRPr/>
            </a:pPr>
            <a:r>
              <a:rPr lang="en-IN" sz="2400" dirty="0">
                <a:latin typeface="+mn-lt"/>
              </a:rPr>
              <a:t>Garbage collection occurs when one of the following conditions is true:</a:t>
            </a:r>
          </a:p>
          <a:p>
            <a:pPr marL="342900" indent="-342900">
              <a:buFont typeface="Arial" panose="020B0604020202020204" pitchFamily="34" charset="0"/>
              <a:buChar char="•"/>
              <a:defRPr/>
            </a:pPr>
            <a:r>
              <a:rPr lang="en-IN" sz="2400" dirty="0">
                <a:latin typeface="+mn-lt"/>
              </a:rPr>
              <a:t>The system has low physical memory.</a:t>
            </a:r>
          </a:p>
          <a:p>
            <a:pPr marL="342900" indent="-342900">
              <a:buFont typeface="Arial" panose="020B0604020202020204" pitchFamily="34" charset="0"/>
              <a:buChar char="•"/>
              <a:defRPr/>
            </a:pPr>
            <a:r>
              <a:rPr lang="en-IN" sz="2400" dirty="0">
                <a:latin typeface="+mn-lt"/>
              </a:rPr>
              <a:t>The memory that is used by allocated objects on the managed heap surpasses an acceptable threshold. This means that a threshold of acceptable memory usage has been exceeded on the managed heap. This threshold is continuously adjusted as the process runs.</a:t>
            </a:r>
          </a:p>
          <a:p>
            <a:pPr marL="342900" indent="-342900">
              <a:buFont typeface="Arial" panose="020B0604020202020204" pitchFamily="34" charset="0"/>
              <a:buChar char="•"/>
              <a:defRPr/>
            </a:pPr>
            <a:r>
              <a:rPr lang="en-IN" sz="2400" dirty="0">
                <a:latin typeface="+mn-lt"/>
              </a:rPr>
              <a:t>The </a:t>
            </a:r>
            <a:r>
              <a:rPr lang="en-IN" sz="2400" b="1" dirty="0" err="1">
                <a:latin typeface="+mn-lt"/>
              </a:rPr>
              <a:t>GC.Collect</a:t>
            </a:r>
            <a:r>
              <a:rPr lang="en-IN" sz="2400" dirty="0">
                <a:latin typeface="+mn-lt"/>
              </a:rPr>
              <a:t> method is called. In almost all cases, you do not have to call this method, because the garbage collector runs continuously. </a:t>
            </a:r>
          </a:p>
          <a:p>
            <a:endParaRPr lang="en-US" dirty="0"/>
          </a:p>
        </p:txBody>
      </p:sp>
    </p:spTree>
    <p:extLst>
      <p:ext uri="{BB962C8B-B14F-4D97-AF65-F5344CB8AC3E}">
        <p14:creationId xmlns:p14="http://schemas.microsoft.com/office/powerpoint/2010/main" val="3353487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r>
              <a:rPr lang="en-US" dirty="0" err="1" smtClean="0"/>
              <a:t>Cont</a:t>
            </a:r>
            <a:endParaRPr lang="en-US" dirty="0"/>
          </a:p>
        </p:txBody>
      </p:sp>
      <p:sp>
        <p:nvSpPr>
          <p:cNvPr id="3" name="Subtitle 2"/>
          <p:cNvSpPr>
            <a:spLocks noGrp="1"/>
          </p:cNvSpPr>
          <p:nvPr>
            <p:ph type="subTitle" idx="4294967295"/>
          </p:nvPr>
        </p:nvSpPr>
        <p:spPr>
          <a:xfrm>
            <a:off x="381000" y="1066800"/>
            <a:ext cx="11658600" cy="5486400"/>
          </a:xfrm>
        </p:spPr>
        <p:txBody>
          <a:bodyPr/>
          <a:lstStyle/>
          <a:p>
            <a:pPr marL="457200" indent="-457200">
              <a:buClr>
                <a:schemeClr val="tx1"/>
              </a:buClr>
              <a:buFont typeface="Arial" panose="020B0604020202020204" pitchFamily="34" charset="0"/>
              <a:buChar char="•"/>
            </a:pPr>
            <a:r>
              <a:rPr lang="en-IN" altLang="en-US" sz="2400" dirty="0">
                <a:latin typeface="+mn-lt"/>
              </a:rPr>
              <a:t>After the garbage collector is initialized by the CLR, it allocates a segment of memory to store and manage objects. This memory is called the </a:t>
            </a:r>
            <a:r>
              <a:rPr lang="en-IN" altLang="en-US" sz="2400" b="1" dirty="0">
                <a:latin typeface="+mn-lt"/>
              </a:rPr>
              <a:t>managed heap</a:t>
            </a:r>
            <a:r>
              <a:rPr lang="en-IN" altLang="en-US" sz="2400" dirty="0">
                <a:latin typeface="+mn-lt"/>
              </a:rPr>
              <a:t>, as opposed to a native heap in the operating system.</a:t>
            </a:r>
          </a:p>
          <a:p>
            <a:pPr marL="457200" indent="-457200">
              <a:buClr>
                <a:schemeClr val="tx1"/>
              </a:buClr>
              <a:buFont typeface="Arial" panose="020B0604020202020204" pitchFamily="34" charset="0"/>
              <a:buChar char="•"/>
            </a:pPr>
            <a:r>
              <a:rPr lang="en-US" altLang="en-US" sz="2400" dirty="0">
                <a:latin typeface="+mn-lt"/>
              </a:rPr>
              <a:t>All resources are allocated space (memory) from the heap. </a:t>
            </a:r>
          </a:p>
          <a:p>
            <a:pPr marL="457200" indent="-457200">
              <a:buClr>
                <a:schemeClr val="tx1"/>
              </a:buClr>
              <a:buFont typeface="Arial" panose="020B0604020202020204" pitchFamily="34" charset="0"/>
              <a:buChar char="•"/>
            </a:pPr>
            <a:r>
              <a:rPr lang="en-US" altLang="en-US" sz="2400" dirty="0">
                <a:latin typeface="+mn-lt"/>
              </a:rPr>
              <a:t> Objects are automatically freed from the managed heap when they are no longer required by the application. </a:t>
            </a:r>
          </a:p>
          <a:p>
            <a:pPr marL="457200" indent="-457200">
              <a:buClr>
                <a:schemeClr val="tx1"/>
              </a:buClr>
              <a:buFont typeface="Arial" panose="020B0604020202020204" pitchFamily="34" charset="0"/>
              <a:buChar char="•"/>
            </a:pPr>
            <a:r>
              <a:rPr lang="en-US" altLang="en-US" sz="2400" dirty="0">
                <a:latin typeface="+mn-lt"/>
              </a:rPr>
              <a:t> Roots are the locations of the object on the managed heap. </a:t>
            </a:r>
          </a:p>
          <a:p>
            <a:pPr marL="457200" indent="-457200">
              <a:buClr>
                <a:schemeClr val="tx1"/>
              </a:buClr>
              <a:buFont typeface="Arial" panose="020B0604020202020204" pitchFamily="34" charset="0"/>
              <a:buChar char="•"/>
            </a:pPr>
            <a:r>
              <a:rPr lang="en-US" altLang="en-US" sz="2400" dirty="0">
                <a:latin typeface="+mn-lt"/>
              </a:rPr>
              <a:t> There are two types of memory references, </a:t>
            </a:r>
          </a:p>
          <a:p>
            <a:pPr marL="719307" lvl="2" indent="-342900">
              <a:buClr>
                <a:schemeClr val="tx1"/>
              </a:buClr>
            </a:pPr>
            <a:r>
              <a:rPr lang="en-US" altLang="en-US" sz="2100" dirty="0"/>
              <a:t> Strong Reference</a:t>
            </a:r>
          </a:p>
          <a:p>
            <a:pPr marL="719307" lvl="2" indent="-342900">
              <a:buClr>
                <a:schemeClr val="tx1"/>
              </a:buClr>
            </a:pPr>
            <a:r>
              <a:rPr lang="en-US" altLang="en-US" sz="2100" dirty="0"/>
              <a:t> Weak Reference</a:t>
            </a:r>
          </a:p>
          <a:p>
            <a:endParaRPr lang="en-US" dirty="0"/>
          </a:p>
        </p:txBody>
      </p:sp>
    </p:spTree>
    <p:extLst>
      <p:ext uri="{BB962C8B-B14F-4D97-AF65-F5344CB8AC3E}">
        <p14:creationId xmlns:p14="http://schemas.microsoft.com/office/powerpoint/2010/main" val="2631381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Generations</a:t>
            </a:r>
            <a:endParaRPr lang="en-US" dirty="0"/>
          </a:p>
        </p:txBody>
      </p:sp>
      <p:sp>
        <p:nvSpPr>
          <p:cNvPr id="3" name="Subtitle 2"/>
          <p:cNvSpPr>
            <a:spLocks noGrp="1"/>
          </p:cNvSpPr>
          <p:nvPr>
            <p:ph type="subTitle" idx="4294967295"/>
          </p:nvPr>
        </p:nvSpPr>
        <p:spPr>
          <a:xfrm>
            <a:off x="381000" y="1066800"/>
            <a:ext cx="11658600" cy="5486400"/>
          </a:xfrm>
        </p:spPr>
        <p:txBody>
          <a:bodyPr/>
          <a:lstStyle/>
          <a:p>
            <a:pPr>
              <a:spcBef>
                <a:spcPct val="0"/>
              </a:spcBef>
            </a:pPr>
            <a:r>
              <a:rPr lang="en-US" altLang="en-US" sz="2400" dirty="0">
                <a:latin typeface="+mn-lt"/>
              </a:rPr>
              <a:t>Generation 0 - When an object is initialized, its in generation 0. These are new objects that have never been played around with by the GC. As and when more objects get created, the process of Garbage Collection is invoked by the CLR.</a:t>
            </a:r>
          </a:p>
          <a:p>
            <a:pPr>
              <a:spcBef>
                <a:spcPct val="0"/>
              </a:spcBef>
            </a:pPr>
            <a:endParaRPr lang="en-US" altLang="en-US" sz="2400" dirty="0">
              <a:latin typeface="+mn-lt"/>
            </a:endParaRPr>
          </a:p>
          <a:p>
            <a:pPr>
              <a:spcBef>
                <a:spcPct val="0"/>
              </a:spcBef>
            </a:pPr>
            <a:r>
              <a:rPr lang="en-US" altLang="en-US" sz="2400" dirty="0">
                <a:latin typeface="+mn-lt"/>
              </a:rPr>
              <a:t>Generation 1 - The objects that survive the garbage collection process are considered to be in generation 1. These are the old objects.</a:t>
            </a:r>
            <a:br>
              <a:rPr lang="en-US" altLang="en-US" sz="2400" dirty="0">
                <a:latin typeface="+mn-lt"/>
              </a:rPr>
            </a:br>
            <a:endParaRPr lang="en-US" altLang="en-US" sz="2400" dirty="0">
              <a:latin typeface="+mn-lt"/>
            </a:endParaRPr>
          </a:p>
          <a:p>
            <a:pPr>
              <a:spcBef>
                <a:spcPct val="0"/>
              </a:spcBef>
            </a:pPr>
            <a:r>
              <a:rPr lang="en-US" altLang="en-US" sz="2400" dirty="0">
                <a:latin typeface="+mn-lt"/>
              </a:rPr>
              <a:t>Generation 2 - As more new objects get created and added to the memory, the new objects are added to generation 0, the generation 1 old objects become older, and so are considered to be in generation 2. Generation 2 is the highest level generation in the garbage collection process. Any further garbage collection process occurring causes the level 1 objects promoted to level 2, and the level 2 objects stay in level 2 itself, as this generation level is the highest level.</a:t>
            </a:r>
          </a:p>
          <a:p>
            <a:endParaRPr lang="en-US" dirty="0"/>
          </a:p>
        </p:txBody>
      </p:sp>
    </p:spTree>
    <p:extLst>
      <p:ext uri="{BB962C8B-B14F-4D97-AF65-F5344CB8AC3E}">
        <p14:creationId xmlns:p14="http://schemas.microsoft.com/office/powerpoint/2010/main" val="361185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GC Implementation</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altLang="en-US" sz="2400" dirty="0">
                <a:latin typeface="+mn-lt"/>
              </a:rPr>
              <a:t>When the heap becomes too full then a GC triggers</a:t>
            </a:r>
          </a:p>
          <a:p>
            <a:pPr marL="342900" indent="-342900">
              <a:buFont typeface="Arial" panose="020B0604020202020204" pitchFamily="34" charset="0"/>
              <a:buChar char="•"/>
            </a:pPr>
            <a:r>
              <a:rPr lang="en-US" altLang="en-US" sz="2400" dirty="0">
                <a:latin typeface="+mn-lt"/>
              </a:rPr>
              <a:t>GC can be ordered by programmer with a call to </a:t>
            </a:r>
            <a:r>
              <a:rPr lang="en-US" altLang="en-US" sz="2400" dirty="0" err="1" smtClean="0">
                <a:latin typeface="+mn-lt"/>
              </a:rPr>
              <a:t>GC.Collect</a:t>
            </a:r>
            <a:r>
              <a:rPr lang="en-US" altLang="en-US" sz="2400" dirty="0" smtClean="0">
                <a:latin typeface="+mn-lt"/>
              </a:rPr>
              <a:t>()</a:t>
            </a:r>
            <a:endParaRPr lang="en-US" altLang="en-US" sz="2400" dirty="0">
              <a:latin typeface="+mn-lt"/>
            </a:endParaRPr>
          </a:p>
          <a:p>
            <a:pPr marL="342900" indent="-342900">
              <a:buFont typeface="Arial" panose="020B0604020202020204" pitchFamily="34" charset="0"/>
              <a:buChar char="•"/>
            </a:pPr>
            <a:r>
              <a:rPr lang="en-US" altLang="en-US" sz="2400" dirty="0" smtClean="0">
                <a:latin typeface="+mn-lt"/>
              </a:rPr>
              <a:t>Generally discouraged</a:t>
            </a:r>
          </a:p>
          <a:p>
            <a:endParaRPr lang="en-US" altLang="en-US" sz="2400" dirty="0">
              <a:latin typeface="+mn-lt"/>
            </a:endParaRPr>
          </a:p>
          <a:p>
            <a:r>
              <a:rPr lang="en-US" altLang="en-US" sz="2400" dirty="0">
                <a:latin typeface="+mn-lt"/>
              </a:rPr>
              <a:t>•   Collection proceeds in two phases</a:t>
            </a:r>
          </a:p>
          <a:p>
            <a:r>
              <a:rPr lang="en-US" altLang="en-US" sz="2400" dirty="0">
                <a:latin typeface="+mn-lt"/>
              </a:rPr>
              <a:t>		Phase 1: Mark</a:t>
            </a:r>
          </a:p>
          <a:p>
            <a:r>
              <a:rPr lang="en-US" altLang="en-US" sz="2400" dirty="0">
                <a:latin typeface="+mn-lt"/>
              </a:rPr>
              <a:t>			</a:t>
            </a:r>
            <a:r>
              <a:rPr lang="en-US" altLang="en-US" sz="2400" dirty="0" smtClean="0">
                <a:latin typeface="+mn-lt"/>
              </a:rPr>
              <a:t> </a:t>
            </a:r>
            <a:r>
              <a:rPr lang="en-US" altLang="en-US" sz="2400" dirty="0">
                <a:latin typeface="+mn-lt"/>
              </a:rPr>
              <a:t>Find memory that can be reclaimed.</a:t>
            </a:r>
          </a:p>
          <a:p>
            <a:r>
              <a:rPr lang="en-US" altLang="en-US" sz="2400" dirty="0">
                <a:latin typeface="+mn-lt"/>
              </a:rPr>
              <a:t>         </a:t>
            </a:r>
            <a:r>
              <a:rPr lang="en-US" altLang="en-US" sz="2400" dirty="0" smtClean="0">
                <a:latin typeface="+mn-lt"/>
              </a:rPr>
              <a:t>        </a:t>
            </a:r>
            <a:r>
              <a:rPr lang="en-US" altLang="en-US" sz="2400" dirty="0">
                <a:latin typeface="+mn-lt"/>
              </a:rPr>
              <a:t>Phase 2: Compact</a:t>
            </a:r>
          </a:p>
          <a:p>
            <a:r>
              <a:rPr lang="en-US" altLang="en-US" sz="2400" dirty="0">
                <a:latin typeface="+mn-lt"/>
              </a:rPr>
              <a:t>			</a:t>
            </a:r>
            <a:r>
              <a:rPr lang="en-US" altLang="en-US" sz="2400" dirty="0" smtClean="0">
                <a:latin typeface="+mn-lt"/>
              </a:rPr>
              <a:t> Move </a:t>
            </a:r>
            <a:r>
              <a:rPr lang="en-US" altLang="en-US" sz="2400" dirty="0">
                <a:latin typeface="+mn-lt"/>
              </a:rPr>
              <a:t>all “live” objects to the bottom of the heap, leaving free </a:t>
            </a:r>
            <a:r>
              <a:rPr lang="en-US" altLang="en-US" sz="2400" dirty="0" smtClean="0">
                <a:latin typeface="+mn-lt"/>
              </a:rPr>
              <a:t>                      	                   space </a:t>
            </a:r>
            <a:r>
              <a:rPr lang="en-US" altLang="en-US" sz="2400" dirty="0">
                <a:latin typeface="+mn-lt"/>
              </a:rPr>
              <a:t>at the top.</a:t>
            </a:r>
          </a:p>
          <a:p>
            <a:endParaRPr lang="en-US" dirty="0"/>
          </a:p>
        </p:txBody>
      </p:sp>
    </p:spTree>
    <p:extLst>
      <p:ext uri="{BB962C8B-B14F-4D97-AF65-F5344CB8AC3E}">
        <p14:creationId xmlns:p14="http://schemas.microsoft.com/office/powerpoint/2010/main" val="57960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Implementing Finalize and Dispose to Clean Up Unmanaged Resources</a:t>
            </a:r>
            <a:endParaRPr lang="en-US" dirty="0"/>
          </a:p>
        </p:txBody>
      </p:sp>
      <p:sp>
        <p:nvSpPr>
          <p:cNvPr id="3" name="Subtitle 2"/>
          <p:cNvSpPr>
            <a:spLocks noGrp="1"/>
          </p:cNvSpPr>
          <p:nvPr>
            <p:ph type="subTitle" idx="4294967295"/>
          </p:nvPr>
        </p:nvSpPr>
        <p:spPr>
          <a:xfrm>
            <a:off x="381000" y="1219200"/>
            <a:ext cx="11658600" cy="5029200"/>
          </a:xfrm>
        </p:spPr>
        <p:txBody>
          <a:bodyPr/>
          <a:lstStyle/>
          <a:p>
            <a:pPr marL="342900" indent="-342900">
              <a:buFont typeface="Arial" panose="020B0604020202020204" pitchFamily="34" charset="0"/>
              <a:buChar char="•"/>
              <a:defRPr/>
            </a:pPr>
            <a:r>
              <a:rPr lang="en-US" sz="2400" dirty="0">
                <a:latin typeface="+mn-lt"/>
              </a:rPr>
              <a:t>Garbage Collector deals with only managed resources</a:t>
            </a:r>
          </a:p>
          <a:p>
            <a:pPr marL="342900" indent="-342900">
              <a:buFont typeface="Arial" panose="020B0604020202020204" pitchFamily="34" charset="0"/>
              <a:buChar char="•"/>
              <a:defRPr/>
            </a:pPr>
            <a:r>
              <a:rPr lang="en-US" sz="2400" dirty="0">
                <a:latin typeface="+mn-lt"/>
              </a:rPr>
              <a:t>GC don’t work with Database connections, File handling etc.</a:t>
            </a:r>
          </a:p>
          <a:p>
            <a:pPr marL="342900" indent="-342900">
              <a:buFont typeface="Arial" panose="020B0604020202020204" pitchFamily="34" charset="0"/>
              <a:buChar char="•"/>
              <a:defRPr/>
            </a:pPr>
            <a:r>
              <a:rPr lang="en-IN" sz="2400" dirty="0" smtClean="0">
                <a:latin typeface="+mn-lt"/>
              </a:rPr>
              <a:t>User </a:t>
            </a:r>
            <a:r>
              <a:rPr lang="en-IN" sz="2400" dirty="0">
                <a:latin typeface="+mn-lt"/>
              </a:rPr>
              <a:t>should provide both an explicit and an implicit way to free those resources.</a:t>
            </a:r>
          </a:p>
          <a:p>
            <a:pPr marL="342900" indent="-342900">
              <a:buFont typeface="Arial" panose="020B0604020202020204" pitchFamily="34" charset="0"/>
              <a:buChar char="•"/>
              <a:defRPr/>
            </a:pPr>
            <a:r>
              <a:rPr lang="en-IN" sz="2400" dirty="0">
                <a:latin typeface="+mn-lt"/>
              </a:rPr>
              <a:t>Provide implicit control by implementing </a:t>
            </a:r>
            <a:r>
              <a:rPr lang="en-IN" sz="2400" b="1" dirty="0">
                <a:latin typeface="+mn-lt"/>
              </a:rPr>
              <a:t>protected Finalize</a:t>
            </a:r>
            <a:r>
              <a:rPr lang="en-IN" sz="2400" dirty="0">
                <a:latin typeface="+mn-lt"/>
              </a:rPr>
              <a:t> on an object </a:t>
            </a:r>
          </a:p>
          <a:p>
            <a:pPr marL="342900" indent="-342900">
              <a:buFont typeface="Arial" panose="020B0604020202020204" pitchFamily="34" charset="0"/>
              <a:buChar char="•"/>
              <a:defRPr/>
            </a:pPr>
            <a:r>
              <a:rPr lang="en-IN" sz="2400" dirty="0">
                <a:latin typeface="+mn-lt"/>
              </a:rPr>
              <a:t>The Finalize method is used to perform </a:t>
            </a:r>
            <a:r>
              <a:rPr lang="en-IN" sz="2400" dirty="0" smtClean="0">
                <a:latin typeface="+mn-lt"/>
              </a:rPr>
              <a:t>clean-up </a:t>
            </a:r>
            <a:r>
              <a:rPr lang="en-IN" sz="2400" dirty="0">
                <a:latin typeface="+mn-lt"/>
              </a:rPr>
              <a:t>operations on unmanaged resources held by the current object before the current object is destroyed. The method is protected and therefore is accessible only through this class or through a derived class.</a:t>
            </a:r>
          </a:p>
          <a:p>
            <a:pPr marL="342900" indent="-342900">
              <a:buFont typeface="Arial" panose="020B0604020202020204" pitchFamily="34" charset="0"/>
              <a:buChar char="•"/>
              <a:defRPr/>
            </a:pPr>
            <a:r>
              <a:rPr lang="en-IN" sz="2400" dirty="0">
                <a:latin typeface="+mn-lt"/>
              </a:rPr>
              <a:t>This method is automatically called after an object becomes inaccessible, unless the object has been exempted from finalization by a call to </a:t>
            </a:r>
            <a:r>
              <a:rPr lang="en-IN" sz="2400" b="1" dirty="0" err="1">
                <a:latin typeface="+mn-lt"/>
              </a:rPr>
              <a:t>GC.SuppressFinalize</a:t>
            </a:r>
            <a:r>
              <a:rPr lang="en-IN" sz="2400" dirty="0">
                <a:latin typeface="+mn-lt"/>
              </a:rPr>
              <a:t>. </a:t>
            </a:r>
            <a:endParaRPr lang="en-US" sz="2400" dirty="0">
              <a:latin typeface="+mn-lt"/>
            </a:endParaRP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930777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Continue</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IN" altLang="en-US" sz="2400" dirty="0">
                <a:latin typeface="+mn-lt"/>
              </a:rPr>
              <a:t>In some cases, you might want to provide programmers using an object with the ability </a:t>
            </a:r>
            <a:r>
              <a:rPr lang="en-IN" altLang="en-US" sz="2400" b="1" dirty="0">
                <a:latin typeface="+mn-lt"/>
              </a:rPr>
              <a:t>to explicitly release </a:t>
            </a:r>
            <a:r>
              <a:rPr lang="en-IN" altLang="en-US" sz="2400" dirty="0">
                <a:latin typeface="+mn-lt"/>
              </a:rPr>
              <a:t>these external resources before the garbage collector frees the object. </a:t>
            </a:r>
          </a:p>
          <a:p>
            <a:pPr marL="342900" indent="-342900">
              <a:buFont typeface="Arial" panose="020B0604020202020204" pitchFamily="34" charset="0"/>
              <a:buChar char="•"/>
            </a:pPr>
            <a:r>
              <a:rPr lang="en-IN" altLang="en-US" sz="2400" dirty="0">
                <a:latin typeface="+mn-lt"/>
              </a:rPr>
              <a:t>for an external resource is scarce or expensive, better performance can be achieved if the programmer explicitly releases resources when they are no longer being used.</a:t>
            </a:r>
          </a:p>
          <a:p>
            <a:pPr marL="342900" indent="-342900">
              <a:buFont typeface="Arial" panose="020B0604020202020204" pitchFamily="34" charset="0"/>
              <a:buChar char="•"/>
            </a:pPr>
            <a:r>
              <a:rPr lang="en-IN" altLang="en-US" sz="2400" dirty="0">
                <a:latin typeface="+mn-lt"/>
              </a:rPr>
              <a:t> To provide explicit control, implement the </a:t>
            </a:r>
            <a:r>
              <a:rPr lang="en-IN" altLang="en-US" sz="2400" b="1" dirty="0">
                <a:latin typeface="+mn-lt"/>
              </a:rPr>
              <a:t>Dispose</a:t>
            </a:r>
            <a:r>
              <a:rPr lang="en-IN" altLang="en-US" sz="2400" dirty="0">
                <a:latin typeface="+mn-lt"/>
              </a:rPr>
              <a:t> provided by the </a:t>
            </a:r>
            <a:r>
              <a:rPr lang="en-IN" altLang="en-US" sz="2400" b="1" dirty="0" err="1">
                <a:latin typeface="+mn-lt"/>
              </a:rPr>
              <a:t>IDisposable</a:t>
            </a:r>
            <a:r>
              <a:rPr lang="en-IN" altLang="en-US" sz="2400" dirty="0">
                <a:latin typeface="+mn-lt"/>
              </a:rPr>
              <a:t>. </a:t>
            </a:r>
          </a:p>
          <a:p>
            <a:pPr marL="342900" indent="-342900">
              <a:buFont typeface="Arial" panose="020B0604020202020204" pitchFamily="34" charset="0"/>
              <a:buChar char="•"/>
            </a:pPr>
            <a:r>
              <a:rPr lang="en-IN" altLang="en-US" sz="2400" dirty="0">
                <a:latin typeface="+mn-lt"/>
              </a:rPr>
              <a:t>The consumer of the object should call this method when it is finished using the object. </a:t>
            </a:r>
          </a:p>
          <a:p>
            <a:pPr marL="342900" indent="-342900">
              <a:buFont typeface="Arial" panose="020B0604020202020204" pitchFamily="34" charset="0"/>
              <a:buChar char="•"/>
            </a:pPr>
            <a:r>
              <a:rPr lang="en-IN" altLang="en-US" sz="2400" b="1" dirty="0">
                <a:latin typeface="+mn-lt"/>
              </a:rPr>
              <a:t>Dispose</a:t>
            </a:r>
            <a:r>
              <a:rPr lang="en-IN" altLang="en-US" sz="2400" dirty="0">
                <a:latin typeface="+mn-lt"/>
              </a:rPr>
              <a:t> can be called even if other references to the object are alive.</a:t>
            </a:r>
          </a:p>
          <a:p>
            <a:endParaRPr lang="en-US" dirty="0"/>
          </a:p>
        </p:txBody>
      </p:sp>
    </p:spTree>
    <p:extLst>
      <p:ext uri="{BB962C8B-B14F-4D97-AF65-F5344CB8AC3E}">
        <p14:creationId xmlns:p14="http://schemas.microsoft.com/office/powerpoint/2010/main" val="324225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Continue</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IN" altLang="en-US" sz="2400" b="1" dirty="0" err="1">
                <a:latin typeface="+mn-lt"/>
              </a:rPr>
              <a:t>IDisposable</a:t>
            </a:r>
            <a:r>
              <a:rPr lang="en-IN" altLang="en-US" sz="2400" dirty="0">
                <a:latin typeface="+mn-lt"/>
              </a:rPr>
              <a:t> Interface</a:t>
            </a:r>
          </a:p>
          <a:p>
            <a:pPr marL="342900" lvl="1" indent="-342900">
              <a:buFont typeface="Arial" panose="020B0604020202020204" pitchFamily="34" charset="0"/>
              <a:buChar char="•"/>
            </a:pPr>
            <a:r>
              <a:rPr lang="en-IN" altLang="en-US" sz="2400" dirty="0"/>
              <a:t>Defines a method to release allocated resources.</a:t>
            </a:r>
          </a:p>
          <a:p>
            <a:pPr marL="342900" indent="-342900">
              <a:buFont typeface="Arial" panose="020B0604020202020204" pitchFamily="34" charset="0"/>
              <a:buChar char="•"/>
            </a:pPr>
            <a:r>
              <a:rPr lang="en-IN" altLang="en-US" sz="2400" dirty="0">
                <a:latin typeface="+mn-lt"/>
              </a:rPr>
              <a:t>The primary use of this interface is to release unmanaged resources. The garbage collector automatically releases the memory allocated to a managed object when that object is no longer used. However, it is not possible to predict when garbage collection will occur. Furthermore, the garbage collector has no knowledge of unmanaged resources such as window handles, or open files and streams.</a:t>
            </a:r>
          </a:p>
          <a:p>
            <a:pPr marL="342900" indent="-342900">
              <a:buFont typeface="Arial" panose="020B0604020202020204" pitchFamily="34" charset="0"/>
              <a:buChar char="•"/>
            </a:pPr>
            <a:r>
              <a:rPr lang="en-IN" altLang="en-US" sz="2400" dirty="0">
                <a:latin typeface="+mn-lt"/>
              </a:rPr>
              <a:t>Use the Dispose method of this interface to explicitly release unmanaged resources in conjunction with the garbage collector. The consumer of an object can call this method when the object is no longer needed.</a:t>
            </a:r>
          </a:p>
          <a:p>
            <a:endParaRPr lang="en-US" dirty="0"/>
          </a:p>
        </p:txBody>
      </p:sp>
    </p:spTree>
    <p:extLst>
      <p:ext uri="{BB962C8B-B14F-4D97-AF65-F5344CB8AC3E}">
        <p14:creationId xmlns:p14="http://schemas.microsoft.com/office/powerpoint/2010/main" val="3578306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533400" y="1066800"/>
            <a:ext cx="11109960" cy="5410200"/>
          </a:xfrm>
        </p:spPr>
        <p:txBody>
          <a:bodyPr/>
          <a:lstStyle/>
          <a:p>
            <a:pPr marL="457200" indent="-457200">
              <a:buAutoNum type="arabicPeriod"/>
            </a:pPr>
            <a:r>
              <a:rPr lang="en-US" sz="2400" dirty="0" smtClean="0">
                <a:latin typeface="+mn-lt"/>
              </a:rPr>
              <a:t>Evaluate </a:t>
            </a:r>
            <a:r>
              <a:rPr lang="en-US" sz="2400" dirty="0">
                <a:latin typeface="+mn-lt"/>
              </a:rPr>
              <a:t>the following code snippet: </a:t>
            </a:r>
            <a:endParaRPr lang="en-US" sz="2400" dirty="0" smtClean="0">
              <a:latin typeface="+mn-lt"/>
            </a:endParaRPr>
          </a:p>
          <a:p>
            <a:pPr marL="457200" indent="-457200">
              <a:buAutoNum type="arabicPeriod"/>
            </a:pPr>
            <a:endParaRPr lang="en-US" sz="2400" dirty="0" smtClean="0">
              <a:latin typeface="+mn-lt"/>
            </a:endParaRPr>
          </a:p>
          <a:p>
            <a:pPr marL="457200" indent="-457200">
              <a:buAutoNum type="arabicPeriod"/>
            </a:pPr>
            <a:endParaRPr lang="en-US" sz="2400" dirty="0">
              <a:latin typeface="+mn-lt"/>
            </a:endParaRPr>
          </a:p>
          <a:p>
            <a:pPr marL="457200" indent="-457200">
              <a:buAutoNum type="arabicPeriod"/>
            </a:pPr>
            <a:endParaRPr lang="en-US" sz="2400" dirty="0" smtClean="0">
              <a:latin typeface="+mn-lt"/>
            </a:endParaRPr>
          </a:p>
          <a:p>
            <a:pPr marL="457200" indent="-457200">
              <a:buAutoNum type="arabicPeriod"/>
            </a:pPr>
            <a:endParaRPr lang="en-US" sz="2400" dirty="0">
              <a:latin typeface="+mn-lt"/>
            </a:endParaRPr>
          </a:p>
          <a:p>
            <a:pPr marL="457200" indent="-457200">
              <a:buAutoNum type="arabicPeriod"/>
            </a:pPr>
            <a:endParaRPr lang="en-US" sz="2400" dirty="0">
              <a:latin typeface="+mn-lt"/>
            </a:endParaRPr>
          </a:p>
          <a:p>
            <a:pPr marL="457200" indent="-457200">
              <a:buAutoNum type="arabicPeriod"/>
            </a:pPr>
            <a:endParaRPr lang="en-US" sz="2400" dirty="0">
              <a:latin typeface="+mn-lt"/>
            </a:endParaRPr>
          </a:p>
          <a:p>
            <a:endParaRPr lang="en-US" sz="2400" dirty="0" smtClean="0">
              <a:latin typeface="+mn-lt"/>
            </a:endParaRPr>
          </a:p>
          <a:p>
            <a:r>
              <a:rPr lang="en-US" sz="2400" dirty="0" smtClean="0">
                <a:latin typeface="+mn-lt"/>
              </a:rPr>
              <a:t> a</a:t>
            </a:r>
            <a:r>
              <a:rPr lang="en-US" sz="2400" dirty="0">
                <a:latin typeface="+mn-lt"/>
              </a:rPr>
              <a:t>. </a:t>
            </a:r>
            <a:r>
              <a:rPr lang="en-US" sz="2400" dirty="0" smtClean="0">
                <a:latin typeface="+mn-lt"/>
              </a:rPr>
              <a:t>No Error</a:t>
            </a:r>
            <a:endParaRPr lang="en-US" sz="2400" dirty="0">
              <a:latin typeface="+mn-lt"/>
            </a:endParaRPr>
          </a:p>
          <a:p>
            <a:r>
              <a:rPr lang="en-US" sz="2400" dirty="0">
                <a:latin typeface="+mn-lt"/>
              </a:rPr>
              <a:t> b. </a:t>
            </a:r>
            <a:r>
              <a:rPr lang="en-US" sz="2400" dirty="0" smtClean="0">
                <a:latin typeface="+mn-lt"/>
              </a:rPr>
              <a:t>Constructor must not contain access specifier</a:t>
            </a:r>
            <a:endParaRPr lang="en-US" sz="2400" dirty="0">
              <a:latin typeface="+mn-lt"/>
            </a:endParaRPr>
          </a:p>
          <a:p>
            <a:r>
              <a:rPr lang="en-US" sz="2400" dirty="0">
                <a:latin typeface="+mn-lt"/>
              </a:rPr>
              <a:t> c. Constructor </a:t>
            </a:r>
            <a:r>
              <a:rPr lang="en-US" sz="2400" dirty="0" smtClean="0">
                <a:latin typeface="+mn-lt"/>
              </a:rPr>
              <a:t>must not contain return type</a:t>
            </a:r>
          </a:p>
          <a:p>
            <a:r>
              <a:rPr lang="en-US" sz="2400" dirty="0" smtClean="0">
                <a:latin typeface="+mn-lt"/>
              </a:rPr>
              <a:t> </a:t>
            </a:r>
            <a:r>
              <a:rPr lang="en-US" sz="2400" dirty="0">
                <a:latin typeface="+mn-lt"/>
              </a:rPr>
              <a:t>d. </a:t>
            </a:r>
            <a:r>
              <a:rPr lang="en-US" sz="2400" dirty="0" smtClean="0">
                <a:latin typeface="+mn-lt"/>
              </a:rPr>
              <a:t>Constructor is not overloaded</a:t>
            </a:r>
            <a:endParaRPr lang="en-US" sz="2400" dirty="0">
              <a:latin typeface="+mn-lt"/>
            </a:endParaRPr>
          </a:p>
        </p:txBody>
      </p:sp>
      <p:sp>
        <p:nvSpPr>
          <p:cNvPr id="4" name="AutoShape 3"/>
          <p:cNvSpPr txBox="1">
            <a:spLocks noChangeAspect="1" noChangeArrowheads="1"/>
          </p:cNvSpPr>
          <p:nvPr/>
        </p:nvSpPr>
        <p:spPr bwMode="auto">
          <a:xfrm>
            <a:off x="1371600" y="1600200"/>
            <a:ext cx="4953000" cy="3047999"/>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Employee</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EmpID</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Employee</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EmpID</a:t>
            </a:r>
            <a:r>
              <a:rPr lang="en-US" sz="1800" dirty="0">
                <a:solidFill>
                  <a:srgbClr val="000000"/>
                </a:solidFill>
                <a:highlight>
                  <a:srgbClr val="FFFFFF"/>
                </a:highlight>
                <a:latin typeface="Consolas"/>
              </a:rPr>
              <a:t> = 100;</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endParaRPr lang="en-US" altLang="en-US" sz="1800" kern="0" dirty="0" smtClean="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72403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533400" y="1066800"/>
            <a:ext cx="11109960" cy="5410200"/>
          </a:xfrm>
        </p:spPr>
        <p:txBody>
          <a:bodyPr/>
          <a:lstStyle/>
          <a:p>
            <a:pPr marL="457200" indent="-457200">
              <a:buAutoNum type="arabicPeriod"/>
            </a:pPr>
            <a:r>
              <a:rPr lang="en-US" sz="2400" dirty="0" smtClean="0">
                <a:latin typeface="+mn-lt"/>
              </a:rPr>
              <a:t>Evaluate </a:t>
            </a:r>
            <a:r>
              <a:rPr lang="en-US" sz="2400" dirty="0">
                <a:latin typeface="+mn-lt"/>
              </a:rPr>
              <a:t>the following code snippet: </a:t>
            </a:r>
            <a:endParaRPr lang="en-US" sz="2400" dirty="0" smtClean="0">
              <a:latin typeface="+mn-lt"/>
            </a:endParaRPr>
          </a:p>
          <a:p>
            <a:pPr marL="457200" indent="-457200">
              <a:buAutoNum type="arabicPeriod"/>
            </a:pPr>
            <a:endParaRPr lang="en-US" sz="2400" dirty="0" smtClean="0">
              <a:latin typeface="+mn-lt"/>
            </a:endParaRPr>
          </a:p>
          <a:p>
            <a:pPr marL="457200" indent="-457200">
              <a:buAutoNum type="arabicPeriod"/>
            </a:pPr>
            <a:endParaRPr lang="en-US" sz="2400" dirty="0">
              <a:latin typeface="+mn-lt"/>
            </a:endParaRPr>
          </a:p>
          <a:p>
            <a:pPr marL="457200" indent="-457200">
              <a:buAutoNum type="arabicPeriod"/>
            </a:pPr>
            <a:endParaRPr lang="en-US" sz="2400" dirty="0" smtClean="0">
              <a:latin typeface="+mn-lt"/>
            </a:endParaRPr>
          </a:p>
          <a:p>
            <a:pPr marL="457200" indent="-457200">
              <a:buAutoNum type="arabicPeriod"/>
            </a:pPr>
            <a:endParaRPr lang="en-US" sz="2400" dirty="0">
              <a:latin typeface="+mn-lt"/>
            </a:endParaRPr>
          </a:p>
          <a:p>
            <a:pPr marL="457200" indent="-457200">
              <a:buAutoNum type="arabicPeriod"/>
            </a:pPr>
            <a:endParaRPr lang="en-US" sz="2400" dirty="0">
              <a:latin typeface="+mn-lt"/>
            </a:endParaRPr>
          </a:p>
          <a:p>
            <a:pPr marL="457200" indent="-457200">
              <a:buAutoNum type="arabicPeriod"/>
            </a:pPr>
            <a:endParaRPr lang="en-US" sz="2400" dirty="0">
              <a:latin typeface="+mn-lt"/>
            </a:endParaRPr>
          </a:p>
          <a:p>
            <a:endParaRPr lang="en-US" sz="2400" dirty="0" smtClean="0">
              <a:latin typeface="+mn-lt"/>
            </a:endParaRPr>
          </a:p>
          <a:p>
            <a:r>
              <a:rPr lang="en-US" sz="2400" dirty="0" smtClean="0">
                <a:latin typeface="+mn-lt"/>
              </a:rPr>
              <a:t> a</a:t>
            </a:r>
            <a:r>
              <a:rPr lang="en-US" sz="2400" dirty="0">
                <a:latin typeface="+mn-lt"/>
              </a:rPr>
              <a:t>. </a:t>
            </a:r>
            <a:r>
              <a:rPr lang="en-US" sz="2400" dirty="0" smtClean="0">
                <a:latin typeface="+mn-lt"/>
              </a:rPr>
              <a:t>No Error</a:t>
            </a:r>
            <a:endParaRPr lang="en-US" sz="2400" dirty="0">
              <a:latin typeface="+mn-lt"/>
            </a:endParaRPr>
          </a:p>
          <a:p>
            <a:r>
              <a:rPr lang="en-US" sz="2400" dirty="0">
                <a:latin typeface="+mn-lt"/>
              </a:rPr>
              <a:t> b. </a:t>
            </a:r>
            <a:r>
              <a:rPr lang="en-US" sz="2400" dirty="0" smtClean="0">
                <a:latin typeface="+mn-lt"/>
              </a:rPr>
              <a:t>Constructor must not contain access specifier</a:t>
            </a:r>
            <a:endParaRPr lang="en-US" sz="2400" dirty="0">
              <a:latin typeface="+mn-lt"/>
            </a:endParaRPr>
          </a:p>
          <a:p>
            <a:r>
              <a:rPr lang="en-US" sz="2400" dirty="0">
                <a:latin typeface="+mn-lt"/>
              </a:rPr>
              <a:t> c. Constructor </a:t>
            </a:r>
            <a:r>
              <a:rPr lang="en-US" sz="2400" dirty="0" smtClean="0">
                <a:latin typeface="+mn-lt"/>
              </a:rPr>
              <a:t>must not contain return type</a:t>
            </a:r>
          </a:p>
          <a:p>
            <a:r>
              <a:rPr lang="en-US" sz="2400" dirty="0" smtClean="0">
                <a:latin typeface="+mn-lt"/>
              </a:rPr>
              <a:t> </a:t>
            </a:r>
            <a:r>
              <a:rPr lang="en-US" sz="2400" dirty="0">
                <a:latin typeface="+mn-lt"/>
              </a:rPr>
              <a:t>d. </a:t>
            </a:r>
            <a:r>
              <a:rPr lang="en-US" sz="2400" dirty="0" smtClean="0">
                <a:latin typeface="+mn-lt"/>
              </a:rPr>
              <a:t>Constructor is not overloaded</a:t>
            </a:r>
            <a:endParaRPr lang="en-US" sz="2400" dirty="0">
              <a:latin typeface="+mn-lt"/>
            </a:endParaRPr>
          </a:p>
        </p:txBody>
      </p:sp>
      <p:sp>
        <p:nvSpPr>
          <p:cNvPr id="4" name="AutoShape 3"/>
          <p:cNvSpPr txBox="1">
            <a:spLocks noChangeAspect="1" noChangeArrowheads="1"/>
          </p:cNvSpPr>
          <p:nvPr/>
        </p:nvSpPr>
        <p:spPr bwMode="auto">
          <a:xfrm>
            <a:off x="1371600" y="1600200"/>
            <a:ext cx="4953000" cy="3047999"/>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Employee</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EmpID</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Employee</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EmpID</a:t>
            </a:r>
            <a:r>
              <a:rPr lang="en-US" sz="1800" dirty="0">
                <a:solidFill>
                  <a:srgbClr val="000000"/>
                </a:solidFill>
                <a:highlight>
                  <a:srgbClr val="FFFFFF"/>
                </a:highlight>
                <a:latin typeface="Consolas"/>
              </a:rPr>
              <a:t> = 100;</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endParaRPr lang="en-US" altLang="en-US" sz="1800" kern="0" dirty="0" smtClean="0">
              <a:solidFill>
                <a:srgbClr val="000000"/>
              </a:solidFill>
              <a:latin typeface="Consolas" panose="020B0609020204030204" pitchFamily="49" charset="0"/>
              <a:cs typeface="Consolas" panose="020B0609020204030204" pitchFamily="49" charset="0"/>
            </a:endParaRPr>
          </a:p>
        </p:txBody>
      </p:sp>
      <p:sp>
        <p:nvSpPr>
          <p:cNvPr id="5" name="Rectangle 4"/>
          <p:cNvSpPr/>
          <p:nvPr/>
        </p:nvSpPr>
        <p:spPr bwMode="auto">
          <a:xfrm>
            <a:off x="674007" y="5562600"/>
            <a:ext cx="6348186"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65692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OOPS-Inheritance</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IN" altLang="en-US" sz="2400" dirty="0">
                <a:latin typeface="+mn-lt"/>
              </a:rPr>
              <a:t>Inheritance enables you to create new classes that reuse, extend, and modify the </a:t>
            </a:r>
            <a:r>
              <a:rPr lang="en-IN" altLang="en-US" sz="2400" dirty="0" err="1">
                <a:latin typeface="+mn-lt"/>
              </a:rPr>
              <a:t>behavior</a:t>
            </a:r>
            <a:r>
              <a:rPr lang="en-IN" altLang="en-US" sz="2400" dirty="0">
                <a:latin typeface="+mn-lt"/>
              </a:rPr>
              <a:t> that is defined in other classes. </a:t>
            </a:r>
          </a:p>
          <a:p>
            <a:pPr marL="342900" indent="-342900">
              <a:buFont typeface="Arial" panose="020B0604020202020204" pitchFamily="34" charset="0"/>
              <a:buChar char="•"/>
            </a:pPr>
            <a:r>
              <a:rPr lang="en-IN" altLang="en-US" sz="2400" dirty="0">
                <a:latin typeface="+mn-lt"/>
              </a:rPr>
              <a:t>The class whose members are inherited is called the </a:t>
            </a:r>
            <a:r>
              <a:rPr lang="en-IN" altLang="en-US" sz="2400" i="1" dirty="0">
                <a:latin typeface="+mn-lt"/>
              </a:rPr>
              <a:t>base class</a:t>
            </a:r>
            <a:r>
              <a:rPr lang="en-IN" altLang="en-US" sz="2400" dirty="0">
                <a:latin typeface="+mn-lt"/>
              </a:rPr>
              <a:t>, and the class that inherits those members is called the </a:t>
            </a:r>
            <a:r>
              <a:rPr lang="en-IN" altLang="en-US" sz="2400" i="1" dirty="0">
                <a:latin typeface="+mn-lt"/>
              </a:rPr>
              <a:t>derived class</a:t>
            </a:r>
            <a:r>
              <a:rPr lang="en-IN" altLang="en-US" sz="2400" dirty="0">
                <a:latin typeface="+mn-lt"/>
              </a:rPr>
              <a:t>. </a:t>
            </a:r>
          </a:p>
          <a:p>
            <a:pPr marL="342900" indent="-342900">
              <a:buFont typeface="Arial" panose="020B0604020202020204" pitchFamily="34" charset="0"/>
              <a:buChar char="•"/>
            </a:pPr>
            <a:r>
              <a:rPr lang="en-IN" altLang="en-US" sz="2400" dirty="0" smtClean="0">
                <a:latin typeface="+mn-lt"/>
              </a:rPr>
              <a:t>A derived class can have only one direct base class. </a:t>
            </a:r>
          </a:p>
          <a:p>
            <a:pPr marL="342900" indent="-342900">
              <a:buFont typeface="Arial" panose="020B0604020202020204" pitchFamily="34" charset="0"/>
              <a:buChar char="•"/>
            </a:pPr>
            <a:r>
              <a:rPr lang="en-IN" altLang="en-US" sz="2400" dirty="0">
                <a:latin typeface="+mn-lt"/>
              </a:rPr>
              <a:t>Conceptually, a derived class is a specialization of the base class.</a:t>
            </a:r>
          </a:p>
          <a:p>
            <a:pPr marL="342900" indent="-342900">
              <a:buFont typeface="Arial" panose="020B0604020202020204" pitchFamily="34" charset="0"/>
              <a:buChar char="•"/>
            </a:pPr>
            <a:r>
              <a:rPr lang="en-IN" altLang="en-US" sz="2400" dirty="0">
                <a:latin typeface="+mn-lt"/>
              </a:rPr>
              <a:t>When you define a class to derive from another class, the derived class implicitly gains all the members of the base class, except for its constructors and destructors. </a:t>
            </a:r>
            <a:endParaRPr lang="en-IN" altLang="en-US" sz="2400" dirty="0" smtClean="0">
              <a:latin typeface="+mn-lt"/>
            </a:endParaRPr>
          </a:p>
          <a:p>
            <a:pPr marL="342900" indent="-342900">
              <a:buFont typeface="Arial" panose="020B0604020202020204" pitchFamily="34" charset="0"/>
              <a:buChar char="•"/>
            </a:pPr>
            <a:r>
              <a:rPr lang="en-IN" altLang="en-US" sz="2400" dirty="0" smtClean="0">
                <a:latin typeface="+mn-lt"/>
              </a:rPr>
              <a:t>The </a:t>
            </a:r>
            <a:r>
              <a:rPr lang="en-IN" altLang="en-US" sz="2400" dirty="0">
                <a:latin typeface="+mn-lt"/>
              </a:rPr>
              <a:t>derived class can thereby reuse the code in the base class without having to re-implement it. In the derived class, you can add more members. In this manner, the derived class extends the functionality of the base class.</a:t>
            </a:r>
          </a:p>
          <a:p>
            <a:pPr marL="342900" indent="-342900">
              <a:buFont typeface="Arial" panose="020B0604020202020204" pitchFamily="34" charset="0"/>
              <a:buChar char="•"/>
            </a:pPr>
            <a:endParaRPr lang="en-IN" altLang="en-US" sz="2400" dirty="0" smtClean="0">
              <a:latin typeface="+mn-lt"/>
            </a:endParaRPr>
          </a:p>
          <a:p>
            <a:endParaRPr lang="en-US" dirty="0"/>
          </a:p>
        </p:txBody>
      </p:sp>
    </p:spTree>
    <p:extLst>
      <p:ext uri="{BB962C8B-B14F-4D97-AF65-F5344CB8AC3E}">
        <p14:creationId xmlns:p14="http://schemas.microsoft.com/office/powerpoint/2010/main" val="3016196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4000" dirty="0" smtClean="0"/>
              <a:t>Topics</a:t>
            </a:r>
            <a:endParaRPr lang="en-US" sz="4000" dirty="0"/>
          </a:p>
        </p:txBody>
      </p:sp>
      <p:sp>
        <p:nvSpPr>
          <p:cNvPr id="3" name="Subtitle 2"/>
          <p:cNvSpPr>
            <a:spLocks noGrp="1"/>
          </p:cNvSpPr>
          <p:nvPr>
            <p:ph type="subTitle" idx="4294967295"/>
          </p:nvPr>
        </p:nvSpPr>
        <p:spPr>
          <a:xfrm>
            <a:off x="304800" y="1066800"/>
            <a:ext cx="11734800" cy="5181600"/>
          </a:xfrm>
        </p:spPr>
        <p:txBody>
          <a:bodyPr/>
          <a:lstStyle/>
          <a:p>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
        <p:nvSpPr>
          <p:cNvPr id="4" name="Subtitle 2"/>
          <p:cNvSpPr>
            <a:spLocks noGrp="1"/>
          </p:cNvSpPr>
          <p:nvPr>
            <p:ph type="subTitle" idx="4294967295"/>
          </p:nvPr>
        </p:nvSpPr>
        <p:spPr>
          <a:xfrm>
            <a:off x="457200" y="1219200"/>
            <a:ext cx="11734800" cy="5181600"/>
          </a:xfrm>
        </p:spPr>
        <p:txBody>
          <a:bodyPr/>
          <a:lstStyle/>
          <a:p>
            <a:pPr marL="457200" indent="-457200">
              <a:buFont typeface="Arial" panose="020B0604020202020204" pitchFamily="34" charset="0"/>
              <a:buChar char="•"/>
            </a:pPr>
            <a:r>
              <a:rPr lang="en-US" sz="2400" dirty="0" smtClean="0">
                <a:latin typeface="+mn-lt"/>
              </a:rPr>
              <a:t>Memory Management in .Net framework</a:t>
            </a:r>
          </a:p>
          <a:p>
            <a:pPr marL="457200" indent="-457200">
              <a:buFont typeface="Arial" panose="020B0604020202020204" pitchFamily="34" charset="0"/>
              <a:buChar char="•"/>
            </a:pPr>
            <a:r>
              <a:rPr lang="en-US" sz="2400" dirty="0" smtClean="0">
                <a:latin typeface="+mn-lt"/>
              </a:rPr>
              <a:t>Constructors and destructors</a:t>
            </a:r>
          </a:p>
          <a:p>
            <a:pPr marL="457200" indent="-457200">
              <a:buFont typeface="Arial" panose="020B0604020202020204" pitchFamily="34" charset="0"/>
              <a:buChar char="•"/>
            </a:pPr>
            <a:r>
              <a:rPr lang="en-US" sz="2400" dirty="0" smtClean="0">
                <a:latin typeface="+mn-lt"/>
              </a:rPr>
              <a:t>Garbage Collection techniques</a:t>
            </a:r>
          </a:p>
          <a:p>
            <a:pPr marL="457200" indent="-457200">
              <a:buFont typeface="Arial" panose="020B0604020202020204" pitchFamily="34" charset="0"/>
              <a:buChar char="•"/>
            </a:pPr>
            <a:r>
              <a:rPr lang="en-US" sz="2400" dirty="0" smtClean="0">
                <a:latin typeface="+mn-lt"/>
              </a:rPr>
              <a:t>Encapsulation and abstraction</a:t>
            </a:r>
          </a:p>
          <a:p>
            <a:pPr marL="457200" indent="-457200">
              <a:buFont typeface="Arial" panose="020B0604020202020204" pitchFamily="34" charset="0"/>
              <a:buChar char="•"/>
            </a:pPr>
            <a:r>
              <a:rPr lang="en-US" sz="2400" dirty="0" smtClean="0">
                <a:latin typeface="+mn-lt"/>
              </a:rPr>
              <a:t>Inheritance</a:t>
            </a:r>
          </a:p>
          <a:p>
            <a:pPr marL="457200" indent="-457200">
              <a:buFont typeface="Arial" panose="020B0604020202020204" pitchFamily="34" charset="0"/>
              <a:buChar char="•"/>
            </a:pPr>
            <a:r>
              <a:rPr lang="en-US" sz="2400" dirty="0" smtClean="0">
                <a:latin typeface="+mn-lt"/>
              </a:rPr>
              <a:t>Static and dynamic polymorphism</a:t>
            </a:r>
          </a:p>
          <a:p>
            <a:pPr marL="457200" indent="-457200">
              <a:buFont typeface="Arial" panose="020B0604020202020204" pitchFamily="34" charset="0"/>
              <a:buChar char="•"/>
            </a:pPr>
            <a:r>
              <a:rPr lang="en-US" sz="2400" dirty="0" smtClean="0">
                <a:latin typeface="+mn-lt"/>
              </a:rPr>
              <a:t>Interface implementation</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90837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endParaRPr lang="en-US" dirty="0"/>
          </a:p>
        </p:txBody>
      </p:sp>
      <p:sp>
        <p:nvSpPr>
          <p:cNvPr id="4" name="AutoShape 4"/>
          <p:cNvSpPr>
            <a:spLocks noChangeArrowheads="1"/>
          </p:cNvSpPr>
          <p:nvPr/>
        </p:nvSpPr>
        <p:spPr bwMode="auto">
          <a:xfrm>
            <a:off x="1362528" y="956131"/>
            <a:ext cx="8709025" cy="5703887"/>
          </a:xfrm>
          <a:prstGeom prst="roundRect">
            <a:avLst>
              <a:gd name="adj" fmla="val 4167"/>
            </a:avLst>
          </a:prstGeom>
          <a:solidFill>
            <a:srgbClr val="BBCDE3"/>
          </a:solidFill>
          <a:ln w="9525" algn="ctr">
            <a:solidFill>
              <a:srgbClr val="333333"/>
            </a:solidFill>
            <a:round/>
            <a:headEnd/>
            <a:tailEnd/>
          </a:ln>
        </p:spPr>
        <p:txBody>
          <a:bodyPr/>
          <a:lstStyle>
            <a:lvl1pPr marL="109538"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fontAlgn="base">
              <a:spcBef>
                <a:spcPct val="0"/>
              </a:spcBef>
              <a:spcAft>
                <a:spcPct val="0"/>
              </a:spcAft>
            </a:pPr>
            <a:endParaRPr lang="da-DK" altLang="en-US" sz="2200" smtClean="0">
              <a:solidFill>
                <a:srgbClr val="000000"/>
              </a:solidFill>
              <a:latin typeface="Arial Narrow" pitchFamily="34" charset="0"/>
            </a:endParaRPr>
          </a:p>
        </p:txBody>
      </p:sp>
      <p:sp>
        <p:nvSpPr>
          <p:cNvPr id="5" name="AutoShape 4"/>
          <p:cNvSpPr>
            <a:spLocks noChangeArrowheads="1"/>
          </p:cNvSpPr>
          <p:nvPr/>
        </p:nvSpPr>
        <p:spPr bwMode="auto">
          <a:xfrm>
            <a:off x="1597251" y="1089481"/>
            <a:ext cx="4238625" cy="4600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p>
            <a:pPr marL="87313" eaLnBrk="0" fontAlgn="base" hangingPunct="0">
              <a:lnSpc>
                <a:spcPct val="150000"/>
              </a:lnSpc>
              <a:spcBef>
                <a:spcPct val="0"/>
              </a:spcBef>
              <a:spcAft>
                <a:spcPct val="0"/>
              </a:spcAft>
              <a:buClr>
                <a:srgbClr val="006699"/>
              </a:buClr>
              <a:defRPr/>
            </a:pPr>
            <a:r>
              <a:rPr lang="en-US" sz="1600" dirty="0">
                <a:solidFill>
                  <a:srgbClr val="000000"/>
                </a:solidFill>
                <a:cs typeface="Arial" charset="0"/>
              </a:rPr>
              <a:t>Inheritance enables you to define new types based on existing types:</a:t>
            </a:r>
          </a:p>
          <a:p>
            <a:pPr marL="261938" indent="-174625" eaLnBrk="0" fontAlgn="base" hangingPunct="0">
              <a:lnSpc>
                <a:spcPct val="150000"/>
              </a:lnSpc>
              <a:spcBef>
                <a:spcPct val="0"/>
              </a:spcBef>
              <a:spcAft>
                <a:spcPct val="0"/>
              </a:spcAft>
              <a:buClr>
                <a:srgbClr val="006699"/>
              </a:buClr>
              <a:buFontTx/>
              <a:buChar char="•"/>
              <a:defRPr/>
            </a:pPr>
            <a:r>
              <a:rPr lang="en-US" sz="1600" dirty="0">
                <a:solidFill>
                  <a:srgbClr val="000000"/>
                </a:solidFill>
                <a:cs typeface="Arial" charset="0"/>
              </a:rPr>
              <a:t>For example, </a:t>
            </a:r>
            <a:r>
              <a:rPr lang="en-US" sz="1600" b="1" dirty="0">
                <a:solidFill>
                  <a:srgbClr val="000000"/>
                </a:solidFill>
                <a:cs typeface="Arial" charset="0"/>
              </a:rPr>
              <a:t>Manager</a:t>
            </a:r>
            <a:r>
              <a:rPr lang="en-US" sz="1600" dirty="0">
                <a:solidFill>
                  <a:srgbClr val="000000"/>
                </a:solidFill>
                <a:cs typeface="Arial" charset="0"/>
              </a:rPr>
              <a:t> and </a:t>
            </a:r>
            <a:r>
              <a:rPr lang="en-US" sz="1600" b="1" dirty="0">
                <a:solidFill>
                  <a:srgbClr val="000000"/>
                </a:solidFill>
                <a:cs typeface="Arial" charset="0"/>
              </a:rPr>
              <a:t>ManualWorker</a:t>
            </a:r>
            <a:r>
              <a:rPr lang="en-US" sz="1600" dirty="0">
                <a:solidFill>
                  <a:srgbClr val="000000"/>
                </a:solidFill>
                <a:cs typeface="Arial" charset="0"/>
              </a:rPr>
              <a:t> classes might inherit from an </a:t>
            </a:r>
            <a:r>
              <a:rPr lang="en-US" sz="1600" b="1" dirty="0">
                <a:solidFill>
                  <a:srgbClr val="000000"/>
                </a:solidFill>
                <a:cs typeface="Arial" charset="0"/>
              </a:rPr>
              <a:t>Employee</a:t>
            </a:r>
            <a:r>
              <a:rPr lang="en-US" sz="1600" dirty="0">
                <a:solidFill>
                  <a:srgbClr val="000000"/>
                </a:solidFill>
                <a:cs typeface="Arial" charset="0"/>
              </a:rPr>
              <a:t> class</a:t>
            </a:r>
          </a:p>
          <a:p>
            <a:pPr marL="261938" indent="-174625" eaLnBrk="0" fontAlgn="base" hangingPunct="0">
              <a:lnSpc>
                <a:spcPct val="150000"/>
              </a:lnSpc>
              <a:spcBef>
                <a:spcPct val="0"/>
              </a:spcBef>
              <a:spcAft>
                <a:spcPct val="0"/>
              </a:spcAft>
              <a:buClr>
                <a:srgbClr val="006699"/>
              </a:buClr>
              <a:buFontTx/>
              <a:buChar char="•"/>
              <a:defRPr/>
            </a:pPr>
            <a:r>
              <a:rPr lang="en-US" sz="1600" dirty="0">
                <a:solidFill>
                  <a:srgbClr val="000000"/>
                </a:solidFill>
                <a:cs typeface="Arial" charset="0"/>
              </a:rPr>
              <a:t>Fields and methods in the </a:t>
            </a:r>
            <a:r>
              <a:rPr lang="en-US" sz="1600" b="1" dirty="0">
                <a:solidFill>
                  <a:srgbClr val="000000"/>
                </a:solidFill>
                <a:cs typeface="Arial" charset="0"/>
              </a:rPr>
              <a:t>Employee</a:t>
            </a:r>
            <a:r>
              <a:rPr lang="en-US" sz="1600" dirty="0">
                <a:solidFill>
                  <a:srgbClr val="000000"/>
                </a:solidFill>
                <a:cs typeface="Arial" charset="0"/>
              </a:rPr>
              <a:t> class are inherited by </a:t>
            </a:r>
            <a:r>
              <a:rPr lang="en-US" sz="1600" b="1" dirty="0">
                <a:solidFill>
                  <a:srgbClr val="000000"/>
                </a:solidFill>
                <a:cs typeface="Arial" charset="0"/>
              </a:rPr>
              <a:t>Manager</a:t>
            </a:r>
            <a:r>
              <a:rPr lang="en-US" sz="1600" dirty="0">
                <a:solidFill>
                  <a:srgbClr val="000000"/>
                </a:solidFill>
                <a:cs typeface="Arial" charset="0"/>
              </a:rPr>
              <a:t> and </a:t>
            </a:r>
            <a:r>
              <a:rPr lang="en-US" sz="1600" b="1" dirty="0">
                <a:solidFill>
                  <a:srgbClr val="000000"/>
                </a:solidFill>
                <a:cs typeface="Arial" charset="0"/>
              </a:rPr>
              <a:t>ManualWorker</a:t>
            </a:r>
          </a:p>
          <a:p>
            <a:pPr marL="261938" indent="-174625" eaLnBrk="0" fontAlgn="base" hangingPunct="0">
              <a:lnSpc>
                <a:spcPct val="150000"/>
              </a:lnSpc>
              <a:spcBef>
                <a:spcPct val="0"/>
              </a:spcBef>
              <a:spcAft>
                <a:spcPct val="0"/>
              </a:spcAft>
              <a:buClr>
                <a:srgbClr val="006699"/>
              </a:buClr>
              <a:buFontTx/>
              <a:buChar char="•"/>
              <a:defRPr/>
            </a:pPr>
            <a:r>
              <a:rPr lang="en-US" sz="1600" b="1" dirty="0">
                <a:solidFill>
                  <a:srgbClr val="000000"/>
                </a:solidFill>
                <a:cs typeface="Arial" charset="0"/>
              </a:rPr>
              <a:t>Manager</a:t>
            </a:r>
            <a:r>
              <a:rPr lang="en-US" sz="1600" dirty="0">
                <a:solidFill>
                  <a:srgbClr val="000000"/>
                </a:solidFill>
                <a:cs typeface="Arial" charset="0"/>
              </a:rPr>
              <a:t> and </a:t>
            </a:r>
            <a:r>
              <a:rPr lang="en-US" sz="1600" b="1" dirty="0">
                <a:solidFill>
                  <a:srgbClr val="000000"/>
                </a:solidFill>
                <a:cs typeface="Arial" charset="0"/>
              </a:rPr>
              <a:t>ManualWorker</a:t>
            </a:r>
            <a:r>
              <a:rPr lang="en-US" sz="1600" dirty="0">
                <a:solidFill>
                  <a:srgbClr val="000000"/>
                </a:solidFill>
                <a:cs typeface="Arial" charset="0"/>
              </a:rPr>
              <a:t> can define their own fields and behavior</a:t>
            </a:r>
          </a:p>
          <a:p>
            <a:pPr marL="261938" indent="-174625" eaLnBrk="0" fontAlgn="base" hangingPunct="0">
              <a:lnSpc>
                <a:spcPct val="150000"/>
              </a:lnSpc>
              <a:spcBef>
                <a:spcPct val="0"/>
              </a:spcBef>
              <a:spcAft>
                <a:spcPct val="0"/>
              </a:spcAft>
              <a:buClr>
                <a:srgbClr val="006699"/>
              </a:buClr>
              <a:buFontTx/>
              <a:buChar char="•"/>
              <a:defRPr/>
            </a:pPr>
            <a:r>
              <a:rPr lang="en-US" sz="1600" dirty="0">
                <a:solidFill>
                  <a:srgbClr val="000000"/>
                </a:solidFill>
                <a:cs typeface="Arial" charset="0"/>
              </a:rPr>
              <a:t>Define accessible members as </a:t>
            </a:r>
            <a:r>
              <a:rPr lang="en-US" sz="1600" b="1" dirty="0">
                <a:solidFill>
                  <a:srgbClr val="000000"/>
                </a:solidFill>
                <a:cs typeface="Arial" charset="0"/>
              </a:rPr>
              <a:t>protected</a:t>
            </a:r>
            <a:r>
              <a:rPr lang="en-US" sz="1600" dirty="0">
                <a:solidFill>
                  <a:srgbClr val="000000"/>
                </a:solidFill>
                <a:cs typeface="Arial" charset="0"/>
              </a:rPr>
              <a:t> in the base class</a:t>
            </a:r>
          </a:p>
        </p:txBody>
      </p:sp>
      <p:sp>
        <p:nvSpPr>
          <p:cNvPr id="6" name="AutoShape 4"/>
          <p:cNvSpPr>
            <a:spLocks noChangeArrowheads="1"/>
          </p:cNvSpPr>
          <p:nvPr/>
        </p:nvSpPr>
        <p:spPr bwMode="auto">
          <a:xfrm>
            <a:off x="2815091" y="5817056"/>
            <a:ext cx="7067550" cy="7048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marL="363538"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3635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mn-lt"/>
                <a:cs typeface="Arial" pitchFamily="34" charset="0"/>
              </a:rPr>
              <a:t>C# supports single inheritance only</a:t>
            </a:r>
          </a:p>
        </p:txBody>
      </p:sp>
      <p:sp>
        <p:nvSpPr>
          <p:cNvPr id="7" name="Rounded Rectangle 812100"/>
          <p:cNvSpPr>
            <a:spLocks noChangeArrowheads="1"/>
          </p:cNvSpPr>
          <p:nvPr/>
        </p:nvSpPr>
        <p:spPr bwMode="auto">
          <a:xfrm>
            <a:off x="2681741" y="5967868"/>
            <a:ext cx="393700" cy="420688"/>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990033"/>
                </a:solidFill>
                <a:effectLst/>
                <a:uLnTx/>
                <a:uFillTx/>
                <a:latin typeface="Wingdings" pitchFamily="2" charset="2"/>
                <a:cs typeface="Arial" pitchFamily="34" charset="0"/>
              </a:rPr>
              <a:t>ü</a:t>
            </a:r>
          </a:p>
        </p:txBody>
      </p:sp>
      <p:sp>
        <p:nvSpPr>
          <p:cNvPr id="8" name="AutoShape 3"/>
          <p:cNvSpPr>
            <a:spLocks noChangeArrowheads="1"/>
          </p:cNvSpPr>
          <p:nvPr/>
        </p:nvSpPr>
        <p:spPr bwMode="auto">
          <a:xfrm>
            <a:off x="5847216" y="1089481"/>
            <a:ext cx="4079875" cy="4583112"/>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defTabSz="457200" eaLnBrk="0" hangingPunct="0">
              <a:tabLst>
                <a:tab pos="457200" algn="l"/>
              </a:tabLst>
              <a:defRPr b="1">
                <a:solidFill>
                  <a:schemeClr val="tx1"/>
                </a:solidFill>
                <a:latin typeface="Verdana" pitchFamily="34" charset="0"/>
                <a:cs typeface="Arial" pitchFamily="34" charset="0"/>
              </a:defRPr>
            </a:lvl1pPr>
            <a:lvl2pPr marL="742950" indent="-285750" defTabSz="457200" eaLnBrk="0" hangingPunct="0">
              <a:tabLst>
                <a:tab pos="457200" algn="l"/>
              </a:tabLst>
              <a:defRPr b="1">
                <a:solidFill>
                  <a:schemeClr val="tx1"/>
                </a:solidFill>
                <a:latin typeface="Verdana" pitchFamily="34" charset="0"/>
                <a:cs typeface="Arial" pitchFamily="34" charset="0"/>
              </a:defRPr>
            </a:lvl2pPr>
            <a:lvl3pPr marL="1143000" indent="-228600" defTabSz="457200" eaLnBrk="0" hangingPunct="0">
              <a:tabLst>
                <a:tab pos="457200" algn="l"/>
              </a:tabLst>
              <a:defRPr b="1">
                <a:solidFill>
                  <a:schemeClr val="tx1"/>
                </a:solidFill>
                <a:latin typeface="Verdana" pitchFamily="34" charset="0"/>
                <a:cs typeface="Arial" pitchFamily="34" charset="0"/>
              </a:defRPr>
            </a:lvl3pPr>
            <a:lvl4pPr marL="1600200" indent="-228600" defTabSz="457200" eaLnBrk="0" hangingPunct="0">
              <a:tabLst>
                <a:tab pos="457200" algn="l"/>
              </a:tabLst>
              <a:defRPr b="1">
                <a:solidFill>
                  <a:schemeClr val="tx1"/>
                </a:solidFill>
                <a:latin typeface="Verdana" pitchFamily="34" charset="0"/>
                <a:cs typeface="Arial" pitchFamily="34" charset="0"/>
              </a:defRPr>
            </a:lvl4pPr>
            <a:lvl5pPr marL="2057400" indent="-228600" defTabSz="457200" eaLnBrk="0" hangingPunct="0">
              <a:tabLst>
                <a:tab pos="457200" algn="l"/>
              </a:tabLst>
              <a:defRPr b="1">
                <a:solidFill>
                  <a:schemeClr val="tx1"/>
                </a:solidFill>
                <a:latin typeface="Verdana" pitchFamily="34" charset="0"/>
                <a:cs typeface="Arial" pitchFamily="34"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9pPr>
          </a:lstStyle>
          <a:p>
            <a:r>
              <a:rPr lang="en-US" sz="1400" dirty="0">
                <a:solidFill>
                  <a:srgbClr val="008000"/>
                </a:solidFill>
                <a:highlight>
                  <a:srgbClr val="FFFFFF"/>
                </a:highlight>
                <a:latin typeface="Consolas"/>
              </a:rPr>
              <a:t>// Base class</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Employee</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protected</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empNum</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protected</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empName</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protected</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DoWork</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r>
              <a:rPr lang="en-US" sz="1400" dirty="0" smtClean="0">
                <a:solidFill>
                  <a:srgbClr val="008000"/>
                </a:solidFill>
                <a:highlight>
                  <a:srgbClr val="FFFFFF"/>
                </a:highlight>
                <a:latin typeface="Consolas"/>
              </a:rPr>
              <a:t>// </a:t>
            </a:r>
            <a:r>
              <a:rPr lang="en-US" sz="1400" dirty="0">
                <a:solidFill>
                  <a:srgbClr val="008000"/>
                </a:solidFill>
                <a:highlight>
                  <a:srgbClr val="FFFFFF"/>
                </a:highlight>
                <a:latin typeface="Consolas"/>
              </a:rPr>
              <a:t>Inheriting classes</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Manager</a:t>
            </a:r>
            <a:r>
              <a:rPr lang="en-US" sz="1400" dirty="0">
                <a:solidFill>
                  <a:srgbClr val="000000"/>
                </a:solidFill>
                <a:highlight>
                  <a:srgbClr val="FFFFFF"/>
                </a:highlight>
                <a:latin typeface="Consolas"/>
              </a:rPr>
              <a:t> : </a:t>
            </a:r>
            <a:r>
              <a:rPr lang="en-US" sz="1400" dirty="0">
                <a:solidFill>
                  <a:srgbClr val="2B91AF"/>
                </a:solidFill>
                <a:highlight>
                  <a:srgbClr val="FFFFFF"/>
                </a:highlight>
                <a:latin typeface="Consolas"/>
              </a:rPr>
              <a:t>Employee</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DoManagementWork</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err="1">
                <a:solidFill>
                  <a:srgbClr val="2B91AF"/>
                </a:solidFill>
                <a:highlight>
                  <a:srgbClr val="FFFFFF"/>
                </a:highlight>
                <a:latin typeface="Consolas"/>
              </a:rPr>
              <a:t>ManualWorker</a:t>
            </a:r>
            <a:r>
              <a:rPr lang="en-US" sz="1400" dirty="0">
                <a:solidFill>
                  <a:srgbClr val="000000"/>
                </a:solidFill>
                <a:highlight>
                  <a:srgbClr val="FFFFFF"/>
                </a:highlight>
                <a:latin typeface="Consolas"/>
              </a:rPr>
              <a:t> : </a:t>
            </a:r>
            <a:r>
              <a:rPr lang="en-US" sz="1400" dirty="0">
                <a:solidFill>
                  <a:srgbClr val="2B91AF"/>
                </a:solidFill>
                <a:highlight>
                  <a:srgbClr val="FFFFFF"/>
                </a:highlight>
                <a:latin typeface="Consolas"/>
              </a:rPr>
              <a:t>Employee</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DoManualWork</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p:txBody>
      </p:sp>
    </p:spTree>
    <p:extLst>
      <p:ext uri="{BB962C8B-B14F-4D97-AF65-F5344CB8AC3E}">
        <p14:creationId xmlns:p14="http://schemas.microsoft.com/office/powerpoint/2010/main" val="3529848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
                                            <p:txEl>
                                              <p:pRg st="19" end="1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P spid="6" grpId="0" animBg="1"/>
      <p:bldP spid="7" grpId="0" animBg="1"/>
      <p:bldP spid="8" grpId="0" build="p"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The .NET Framework Inheritance Hierarchy</a:t>
            </a:r>
            <a:endParaRPr lang="en-US" dirty="0"/>
          </a:p>
        </p:txBody>
      </p:sp>
      <p:sp>
        <p:nvSpPr>
          <p:cNvPr id="4" name="AutoShape 4"/>
          <p:cNvSpPr>
            <a:spLocks noChangeArrowheads="1"/>
          </p:cNvSpPr>
          <p:nvPr/>
        </p:nvSpPr>
        <p:spPr bwMode="auto">
          <a:xfrm>
            <a:off x="1408112" y="1074057"/>
            <a:ext cx="8709025" cy="5616575"/>
          </a:xfrm>
          <a:prstGeom prst="roundRect">
            <a:avLst>
              <a:gd name="adj" fmla="val 4167"/>
            </a:avLst>
          </a:prstGeom>
          <a:solidFill>
            <a:srgbClr val="BBCDE3"/>
          </a:solidFill>
          <a:ln w="9525" algn="ctr">
            <a:solidFill>
              <a:srgbClr val="333333"/>
            </a:solidFill>
            <a:round/>
            <a:headEnd/>
            <a:tailEnd/>
          </a:ln>
        </p:spPr>
        <p:txBody>
          <a:bodyPr/>
          <a:lstStyle>
            <a:lvl1pPr marL="109538"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fontAlgn="base">
              <a:spcBef>
                <a:spcPct val="0"/>
              </a:spcBef>
              <a:spcAft>
                <a:spcPct val="0"/>
              </a:spcAft>
            </a:pPr>
            <a:endParaRPr lang="da-DK" altLang="en-US" sz="2200" smtClean="0">
              <a:solidFill>
                <a:srgbClr val="000000"/>
              </a:solidFill>
              <a:latin typeface="Arial Narrow" pitchFamily="34" charset="0"/>
            </a:endParaRPr>
          </a:p>
        </p:txBody>
      </p:sp>
      <p:sp>
        <p:nvSpPr>
          <p:cNvPr id="5" name="AutoShape 4"/>
          <p:cNvSpPr>
            <a:spLocks noChangeArrowheads="1"/>
          </p:cNvSpPr>
          <p:nvPr/>
        </p:nvSpPr>
        <p:spPr bwMode="auto">
          <a:xfrm>
            <a:off x="3813175" y="2801257"/>
            <a:ext cx="2079625" cy="66516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0" fontAlgn="base" latinLnBrk="0" hangingPunct="0">
              <a:lnSpc>
                <a:spcPct val="140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pitchFamily="34" charset="0"/>
              </a:rPr>
              <a:t>Object</a:t>
            </a:r>
          </a:p>
        </p:txBody>
      </p:sp>
      <p:sp>
        <p:nvSpPr>
          <p:cNvPr id="6" name="AutoShape 4"/>
          <p:cNvSpPr>
            <a:spLocks noChangeArrowheads="1"/>
          </p:cNvSpPr>
          <p:nvPr/>
        </p:nvSpPr>
        <p:spPr bwMode="auto">
          <a:xfrm>
            <a:off x="3813175" y="3904569"/>
            <a:ext cx="2079625" cy="6651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0" fontAlgn="base" latinLnBrk="0" hangingPunct="0">
              <a:lnSpc>
                <a:spcPct val="140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pitchFamily="34" charset="0"/>
              </a:rPr>
              <a:t>ValueType</a:t>
            </a:r>
          </a:p>
        </p:txBody>
      </p:sp>
      <p:sp>
        <p:nvSpPr>
          <p:cNvPr id="7" name="AutoShape 4"/>
          <p:cNvSpPr>
            <a:spLocks noChangeArrowheads="1"/>
          </p:cNvSpPr>
          <p:nvPr/>
        </p:nvSpPr>
        <p:spPr bwMode="auto">
          <a:xfrm>
            <a:off x="6049962" y="3904569"/>
            <a:ext cx="2079625" cy="6651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0" fontAlgn="base" latinLnBrk="0" hangingPunct="0">
              <a:lnSpc>
                <a:spcPct val="140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pitchFamily="34" charset="0"/>
              </a:rPr>
              <a:t>Employee</a:t>
            </a:r>
          </a:p>
        </p:txBody>
      </p:sp>
      <p:sp>
        <p:nvSpPr>
          <p:cNvPr id="8" name="AutoShape 4"/>
          <p:cNvSpPr>
            <a:spLocks noChangeArrowheads="1"/>
          </p:cNvSpPr>
          <p:nvPr/>
        </p:nvSpPr>
        <p:spPr bwMode="auto">
          <a:xfrm>
            <a:off x="1606550" y="3890282"/>
            <a:ext cx="2079625" cy="66516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0" fontAlgn="base" latinLnBrk="0" hangingPunct="0">
              <a:lnSpc>
                <a:spcPct val="140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pitchFamily="34" charset="0"/>
              </a:rPr>
              <a:t>String</a:t>
            </a:r>
          </a:p>
        </p:txBody>
      </p:sp>
      <p:sp>
        <p:nvSpPr>
          <p:cNvPr id="9" name="AutoShape 4"/>
          <p:cNvSpPr>
            <a:spLocks noChangeArrowheads="1"/>
          </p:cNvSpPr>
          <p:nvPr/>
        </p:nvSpPr>
        <p:spPr bwMode="auto">
          <a:xfrm>
            <a:off x="1568450" y="1199469"/>
            <a:ext cx="8286750" cy="1481138"/>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All types inherit directly or indirectly from the</a:t>
            </a:r>
            <a:r>
              <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pitchFamily="34" charset="0"/>
              </a:rPr>
              <a:t> </a:t>
            </a:r>
            <a:r>
              <a:rPr kumimoji="0" lang="en-US" altLang="en-US" sz="1600" b="1" i="0" u="none" strike="noStrike" kern="0" cap="none" spc="0" normalizeH="0" baseline="0" noProof="0" dirty="0" err="1" smtClean="0">
                <a:ln>
                  <a:noFill/>
                </a:ln>
                <a:solidFill>
                  <a:srgbClr val="000000"/>
                </a:solidFill>
                <a:effectLst/>
                <a:uLnTx/>
                <a:uFillTx/>
                <a:latin typeface="Verdana" pitchFamily="34" charset="0"/>
                <a:cs typeface="Arial" pitchFamily="34" charset="0"/>
              </a:rPr>
              <a:t>System.Object</a:t>
            </a:r>
            <a:r>
              <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pitchFamily="34" charset="0"/>
              </a:rPr>
              <a:t> </a:t>
            </a: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class</a:t>
            </a:r>
          </a:p>
          <a:p>
            <a:pPr marL="0" marR="0" lvl="0" indent="0" defTabSz="914400" eaLnBrk="0" fontAlgn="base" latinLnBrk="0" hangingPunct="0">
              <a:lnSpc>
                <a:spcPct val="185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No need to specify </a:t>
            </a:r>
            <a:r>
              <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pitchFamily="34" charset="0"/>
              </a:rPr>
              <a:t>: Object </a:t>
            </a: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in the class definition</a:t>
            </a:r>
          </a:p>
          <a:p>
            <a:pPr marL="0" marR="0" lvl="0" indent="0" defTabSz="914400" eaLnBrk="0" fontAlgn="base" latinLnBrk="0" hangingPunct="0">
              <a:lnSpc>
                <a:spcPct val="185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err="1" smtClean="0">
                <a:ln>
                  <a:noFill/>
                </a:ln>
                <a:solidFill>
                  <a:srgbClr val="000000"/>
                </a:solidFill>
                <a:effectLst/>
                <a:uLnTx/>
                <a:uFillTx/>
                <a:latin typeface="Verdana" pitchFamily="34" charset="0"/>
                <a:cs typeface="Arial" pitchFamily="34" charset="0"/>
              </a:rPr>
              <a:t>Structs</a:t>
            </a: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 and </a:t>
            </a:r>
            <a:r>
              <a:rPr kumimoji="0" lang="en-US" altLang="en-US" sz="1600" b="0" i="0" u="none" strike="noStrike" kern="0" cap="none" spc="0" normalizeH="0" baseline="0" noProof="0" dirty="0" err="1" smtClean="0">
                <a:ln>
                  <a:noFill/>
                </a:ln>
                <a:solidFill>
                  <a:srgbClr val="000000"/>
                </a:solidFill>
                <a:effectLst/>
                <a:uLnTx/>
                <a:uFillTx/>
                <a:latin typeface="Verdana" pitchFamily="34" charset="0"/>
                <a:cs typeface="Arial" pitchFamily="34" charset="0"/>
              </a:rPr>
              <a:t>enums</a:t>
            </a: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 inherit from </a:t>
            </a:r>
            <a:r>
              <a:rPr kumimoji="0" lang="en-US" altLang="en-US" sz="1600" b="1" i="0" u="none" strike="noStrike" kern="0" cap="none" spc="0" normalizeH="0" baseline="0" noProof="0" dirty="0" err="1" smtClean="0">
                <a:ln>
                  <a:noFill/>
                </a:ln>
                <a:solidFill>
                  <a:srgbClr val="000000"/>
                </a:solidFill>
                <a:effectLst/>
                <a:uLnTx/>
                <a:uFillTx/>
                <a:latin typeface="Verdana" pitchFamily="34" charset="0"/>
                <a:cs typeface="Arial" pitchFamily="34" charset="0"/>
              </a:rPr>
              <a:t>ValueType</a:t>
            </a:r>
            <a:endPar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pic>
        <p:nvPicPr>
          <p:cNvPr id="10" name="Picture 25" descr="arrow11"/>
          <p:cNvPicPr>
            <a:picLocks noChangeAspect="1" noChangeArrowheads="1"/>
          </p:cNvPicPr>
          <p:nvPr/>
        </p:nvPicPr>
        <p:blipFill>
          <a:blip r:embed="rId2" cstate="print"/>
          <a:srcRect/>
          <a:stretch>
            <a:fillRect/>
          </a:stretch>
        </p:blipFill>
        <p:spPr bwMode="auto">
          <a:xfrm>
            <a:off x="3482536" y="3193520"/>
            <a:ext cx="234950" cy="912812"/>
          </a:xfrm>
          <a:prstGeom prst="rect">
            <a:avLst/>
          </a:prstGeom>
          <a:noFill/>
          <a:ln w="9525">
            <a:noFill/>
            <a:miter lim="800000"/>
            <a:headEnd/>
            <a:tailEnd/>
          </a:ln>
          <a:scene3d>
            <a:camera prst="orthographicFront">
              <a:rot lat="0" lon="0" rev="18900000"/>
            </a:camera>
            <a:lightRig rig="threePt" dir="t"/>
          </a:scene3d>
        </p:spPr>
      </p:pic>
      <p:pic>
        <p:nvPicPr>
          <p:cNvPr id="11" name="Picture 25" descr="arrow11"/>
          <p:cNvPicPr>
            <a:picLocks noChangeAspect="1" noChangeArrowheads="1"/>
          </p:cNvPicPr>
          <p:nvPr/>
        </p:nvPicPr>
        <p:blipFill>
          <a:blip r:embed="rId2" cstate="print"/>
          <a:srcRect/>
          <a:stretch>
            <a:fillRect/>
          </a:stretch>
        </p:blipFill>
        <p:spPr bwMode="auto">
          <a:xfrm>
            <a:off x="6013642" y="3198166"/>
            <a:ext cx="234950" cy="912812"/>
          </a:xfrm>
          <a:prstGeom prst="rect">
            <a:avLst/>
          </a:prstGeom>
          <a:noFill/>
          <a:ln w="9525">
            <a:noFill/>
            <a:miter lim="800000"/>
            <a:headEnd/>
            <a:tailEnd/>
          </a:ln>
          <a:scene3d>
            <a:camera prst="orthographicFront">
              <a:rot lat="0" lon="0" rev="2700000"/>
            </a:camera>
            <a:lightRig rig="threePt" dir="t"/>
          </a:scene3d>
        </p:spPr>
      </p:pic>
      <p:sp>
        <p:nvSpPr>
          <p:cNvPr id="12" name="Rounded Rectangle 844806"/>
          <p:cNvSpPr>
            <a:spLocks noChangeArrowheads="1"/>
          </p:cNvSpPr>
          <p:nvPr/>
        </p:nvSpPr>
        <p:spPr bwMode="auto">
          <a:xfrm>
            <a:off x="2393950" y="5666694"/>
            <a:ext cx="7461250" cy="808038"/>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marL="342900" indent="-342900"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160463"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1160463" marR="0" lvl="3" indent="0" defTabSz="914400" eaLnBrk="0" fontAlgn="base" latinLnBrk="0" hangingPunct="0">
              <a:lnSpc>
                <a:spcPct val="140000"/>
              </a:lnSpc>
              <a:spcBef>
                <a:spcPct val="0"/>
              </a:spcBef>
              <a:spcAft>
                <a:spcPct val="0"/>
              </a:spcAft>
              <a:buClr>
                <a:srgbClr val="DC0081"/>
              </a:buClr>
              <a:buSzTx/>
              <a:buFontTx/>
              <a:buNone/>
              <a:tabLst/>
              <a:defRPr/>
            </a:pP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You cannot define your own inheritance hierarchy by using </a:t>
            </a:r>
            <a:r>
              <a:rPr kumimoji="0" lang="en-US" altLang="en-US" sz="1600" b="0" i="0" u="none" strike="noStrike" kern="0" cap="none" spc="0" normalizeH="0" baseline="0" noProof="0" dirty="0" err="1" smtClean="0">
                <a:ln>
                  <a:noFill/>
                </a:ln>
                <a:solidFill>
                  <a:srgbClr val="000000"/>
                </a:solidFill>
                <a:effectLst/>
                <a:uLnTx/>
                <a:uFillTx/>
                <a:latin typeface="Verdana" pitchFamily="34" charset="0"/>
                <a:cs typeface="Arial" pitchFamily="34" charset="0"/>
              </a:rPr>
              <a:t>structs</a:t>
            </a: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 and </a:t>
            </a:r>
            <a:r>
              <a:rPr kumimoji="0" lang="en-US" altLang="en-US" sz="1600" b="0" i="0" u="none" strike="noStrike" kern="0" cap="none" spc="0" normalizeH="0" baseline="0" noProof="0" dirty="0" err="1" smtClean="0">
                <a:ln>
                  <a:noFill/>
                </a:ln>
                <a:solidFill>
                  <a:srgbClr val="000000"/>
                </a:solidFill>
                <a:effectLst/>
                <a:uLnTx/>
                <a:uFillTx/>
                <a:latin typeface="Verdana" pitchFamily="34" charset="0"/>
                <a:cs typeface="Arial" pitchFamily="34" charset="0"/>
              </a:rPr>
              <a:t>enums</a:t>
            </a:r>
            <a:endPar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pitchFamily="34" charset="0"/>
            </a:endParaRPr>
          </a:p>
        </p:txBody>
      </p:sp>
      <p:sp>
        <p:nvSpPr>
          <p:cNvPr id="13" name="AutoShape 49"/>
          <p:cNvSpPr>
            <a:spLocks noChangeArrowheads="1"/>
          </p:cNvSpPr>
          <p:nvPr/>
        </p:nvSpPr>
        <p:spPr bwMode="auto">
          <a:xfrm>
            <a:off x="2398712" y="5669869"/>
            <a:ext cx="1298575" cy="808038"/>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p:spPr>
        <p:txBody>
          <a:bodyPr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fontAlgn="base">
              <a:spcBef>
                <a:spcPct val="0"/>
              </a:spcBef>
              <a:spcAft>
                <a:spcPct val="0"/>
              </a:spcAft>
            </a:pPr>
            <a:endParaRPr lang="en-US" altLang="en-US" sz="2200" smtClean="0">
              <a:solidFill>
                <a:srgbClr val="000000"/>
              </a:solidFill>
              <a:latin typeface="Arial Narrow" pitchFamily="34" charset="0"/>
            </a:endParaRPr>
          </a:p>
        </p:txBody>
      </p:sp>
      <p:pic>
        <p:nvPicPr>
          <p:cNvPr id="14" name="Picture 2" descr="C:\temp\MSL_PNG_Object_Library\Stop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2" y="5712732"/>
            <a:ext cx="65722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
          <p:cNvSpPr>
            <a:spLocks noChangeArrowheads="1"/>
          </p:cNvSpPr>
          <p:nvPr/>
        </p:nvSpPr>
        <p:spPr bwMode="auto">
          <a:xfrm>
            <a:off x="4808537" y="4841194"/>
            <a:ext cx="2079625" cy="6651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0" fontAlgn="base" latinLnBrk="0" hangingPunct="0">
              <a:lnSpc>
                <a:spcPct val="140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pitchFamily="34" charset="0"/>
              </a:rPr>
              <a:t>Manager</a:t>
            </a:r>
          </a:p>
        </p:txBody>
      </p:sp>
      <p:sp>
        <p:nvSpPr>
          <p:cNvPr id="16" name="AutoShape 4"/>
          <p:cNvSpPr>
            <a:spLocks noChangeArrowheads="1"/>
          </p:cNvSpPr>
          <p:nvPr/>
        </p:nvSpPr>
        <p:spPr bwMode="auto">
          <a:xfrm>
            <a:off x="7340600" y="4834844"/>
            <a:ext cx="2079625" cy="6651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0" fontAlgn="base" latinLnBrk="0" hangingPunct="0">
              <a:lnSpc>
                <a:spcPct val="140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pitchFamily="34" charset="0"/>
              </a:rPr>
              <a:t>ManualWorker</a:t>
            </a:r>
          </a:p>
        </p:txBody>
      </p:sp>
      <p:pic>
        <p:nvPicPr>
          <p:cNvPr id="17" name="Picture 25" descr="arrow11"/>
          <p:cNvPicPr>
            <a:picLocks noChangeAspect="1" noChangeArrowheads="1"/>
          </p:cNvPicPr>
          <p:nvPr/>
        </p:nvPicPr>
        <p:blipFill>
          <a:blip r:embed="rId2" cstate="print"/>
          <a:srcRect/>
          <a:stretch>
            <a:fillRect/>
          </a:stretch>
        </p:blipFill>
        <p:spPr bwMode="auto">
          <a:xfrm>
            <a:off x="5971736" y="4303862"/>
            <a:ext cx="234950" cy="912812"/>
          </a:xfrm>
          <a:prstGeom prst="rect">
            <a:avLst/>
          </a:prstGeom>
          <a:noFill/>
          <a:ln w="9525">
            <a:noFill/>
            <a:miter lim="800000"/>
            <a:headEnd/>
            <a:tailEnd/>
          </a:ln>
          <a:scene3d>
            <a:camera prst="orthographicFront">
              <a:rot lat="0" lon="0" rev="18900000"/>
            </a:camera>
            <a:lightRig rig="threePt" dir="t"/>
          </a:scene3d>
        </p:spPr>
      </p:pic>
      <p:pic>
        <p:nvPicPr>
          <p:cNvPr id="18" name="Picture 25" descr="arrow11"/>
          <p:cNvPicPr>
            <a:picLocks noChangeAspect="1" noChangeArrowheads="1"/>
          </p:cNvPicPr>
          <p:nvPr/>
        </p:nvPicPr>
        <p:blipFill>
          <a:blip r:embed="rId2" cstate="print"/>
          <a:srcRect/>
          <a:stretch>
            <a:fillRect/>
          </a:stretch>
        </p:blipFill>
        <p:spPr bwMode="auto">
          <a:xfrm>
            <a:off x="7907757" y="4235937"/>
            <a:ext cx="234950" cy="912812"/>
          </a:xfrm>
          <a:prstGeom prst="rect">
            <a:avLst/>
          </a:prstGeom>
          <a:noFill/>
          <a:ln w="9525">
            <a:noFill/>
            <a:miter lim="800000"/>
            <a:headEnd/>
            <a:tailEnd/>
          </a:ln>
          <a:scene3d>
            <a:camera prst="orthographicFront">
              <a:rot lat="0" lon="0" rev="2700000"/>
            </a:camera>
            <a:lightRig rig="threePt" dir="t"/>
          </a:scene3d>
        </p:spPr>
      </p:pic>
      <p:sp>
        <p:nvSpPr>
          <p:cNvPr id="19" name="AutoShape 4"/>
          <p:cNvSpPr>
            <a:spLocks noChangeArrowheads="1"/>
          </p:cNvSpPr>
          <p:nvPr/>
        </p:nvSpPr>
        <p:spPr bwMode="auto">
          <a:xfrm>
            <a:off x="2165350" y="4826907"/>
            <a:ext cx="2079625" cy="66516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algn="ctr" defTabSz="914400" eaLnBrk="0" fontAlgn="base" latinLnBrk="0" hangingPunct="0">
              <a:lnSpc>
                <a:spcPct val="140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pitchFamily="34" charset="0"/>
              </a:rPr>
              <a:t>Enum</a:t>
            </a:r>
          </a:p>
        </p:txBody>
      </p:sp>
      <p:pic>
        <p:nvPicPr>
          <p:cNvPr id="20" name="Picture 25" descr="arrow11"/>
          <p:cNvPicPr>
            <a:picLocks noChangeAspect="1" noChangeArrowheads="1"/>
          </p:cNvPicPr>
          <p:nvPr/>
        </p:nvPicPr>
        <p:blipFill>
          <a:blip r:embed="rId2" cstate="print"/>
          <a:srcRect/>
          <a:stretch>
            <a:fillRect/>
          </a:stretch>
        </p:blipFill>
        <p:spPr bwMode="auto">
          <a:xfrm>
            <a:off x="3874421" y="4325634"/>
            <a:ext cx="234950" cy="912812"/>
          </a:xfrm>
          <a:prstGeom prst="rect">
            <a:avLst/>
          </a:prstGeom>
          <a:noFill/>
          <a:ln w="9525">
            <a:noFill/>
            <a:miter lim="800000"/>
            <a:headEnd/>
            <a:tailEnd/>
          </a:ln>
          <a:scene3d>
            <a:camera prst="orthographicFront">
              <a:rot lat="0" lon="0" rev="18900000"/>
            </a:camera>
            <a:lightRig rig="threePt" dir="t"/>
          </a:scene3d>
        </p:spPr>
      </p:pic>
    </p:spTree>
    <p:extLst>
      <p:ext uri="{BB962C8B-B14F-4D97-AF65-F5344CB8AC3E}">
        <p14:creationId xmlns:p14="http://schemas.microsoft.com/office/powerpoint/2010/main" val="401705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3" grpId="0" animBg="1"/>
      <p:bldP spid="15" grpId="0" animBg="1"/>
      <p:bldP spid="16"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Overriding and Hiding Methods</a:t>
            </a:r>
            <a:endParaRPr lang="en-US" dirty="0"/>
          </a:p>
        </p:txBody>
      </p:sp>
      <p:sp>
        <p:nvSpPr>
          <p:cNvPr id="4" name="AutoShape 4"/>
          <p:cNvSpPr>
            <a:spLocks noChangeArrowheads="1"/>
          </p:cNvSpPr>
          <p:nvPr/>
        </p:nvSpPr>
        <p:spPr bwMode="auto">
          <a:xfrm>
            <a:off x="1752600" y="1016000"/>
            <a:ext cx="9525000" cy="5473700"/>
          </a:xfrm>
          <a:prstGeom prst="roundRect">
            <a:avLst>
              <a:gd name="adj" fmla="val 4167"/>
            </a:avLst>
          </a:prstGeom>
          <a:solidFill>
            <a:srgbClr val="BBCDE3"/>
          </a:solidFill>
          <a:ln w="9525" algn="ctr">
            <a:solidFill>
              <a:srgbClr val="333333"/>
            </a:solidFill>
            <a:round/>
            <a:headEnd/>
            <a:tailEnd/>
          </a:ln>
        </p:spPr>
        <p:txBody>
          <a:bodyPr/>
          <a:lstStyle>
            <a:lvl1pPr marL="109538"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fontAlgn="base">
              <a:spcBef>
                <a:spcPct val="0"/>
              </a:spcBef>
              <a:spcAft>
                <a:spcPct val="0"/>
              </a:spcAft>
            </a:pPr>
            <a:endParaRPr lang="da-DK" altLang="en-US" sz="2200" smtClean="0">
              <a:solidFill>
                <a:srgbClr val="000000"/>
              </a:solidFill>
              <a:latin typeface="Arial Narrow" pitchFamily="34" charset="0"/>
            </a:endParaRPr>
          </a:p>
        </p:txBody>
      </p:sp>
      <p:sp>
        <p:nvSpPr>
          <p:cNvPr id="5" name="AutoShape 4"/>
          <p:cNvSpPr>
            <a:spLocks noChangeArrowheads="1"/>
          </p:cNvSpPr>
          <p:nvPr/>
        </p:nvSpPr>
        <p:spPr bwMode="auto">
          <a:xfrm>
            <a:off x="1992313" y="1228725"/>
            <a:ext cx="3635375" cy="19589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marL="53657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536575"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pitchFamily="34" charset="0"/>
              </a:rPr>
              <a:t>Overriding</a:t>
            </a: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pitchFamily="34" charset="0"/>
              </a:rPr>
              <a:t>: Replace or extend functionality in a base class with semantically equivalent behavior (intentional)</a:t>
            </a:r>
          </a:p>
        </p:txBody>
      </p:sp>
      <p:sp>
        <p:nvSpPr>
          <p:cNvPr id="6" name="Rounded Rectangle 812100"/>
          <p:cNvSpPr>
            <a:spLocks noChangeArrowheads="1"/>
          </p:cNvSpPr>
          <p:nvPr/>
        </p:nvSpPr>
        <p:spPr bwMode="auto">
          <a:xfrm>
            <a:off x="1838325" y="1530350"/>
            <a:ext cx="393700" cy="420687"/>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990033"/>
                </a:solidFill>
                <a:effectLst/>
                <a:uLnTx/>
                <a:uFillTx/>
                <a:latin typeface="Wingdings" pitchFamily="2" charset="2"/>
                <a:cs typeface="Arial" pitchFamily="34" charset="0"/>
              </a:rPr>
              <a:t>ü</a:t>
            </a:r>
          </a:p>
        </p:txBody>
      </p:sp>
      <p:sp>
        <p:nvSpPr>
          <p:cNvPr id="7" name="AutoShape 4"/>
          <p:cNvSpPr>
            <a:spLocks noChangeArrowheads="1"/>
          </p:cNvSpPr>
          <p:nvPr/>
        </p:nvSpPr>
        <p:spPr bwMode="auto">
          <a:xfrm>
            <a:off x="6383338" y="4532312"/>
            <a:ext cx="3998912" cy="144462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marL="53657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536575"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pitchFamily="34" charset="0"/>
              </a:rPr>
              <a:t>Hiding</a:t>
            </a: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pitchFamily="34" charset="0"/>
              </a:rPr>
              <a:t>: Replace functionality in a base class with new behavior (possibly an error)</a:t>
            </a:r>
          </a:p>
        </p:txBody>
      </p:sp>
      <p:sp>
        <p:nvSpPr>
          <p:cNvPr id="8" name="AutoShape 3"/>
          <p:cNvSpPr>
            <a:spLocks noChangeArrowheads="1"/>
          </p:cNvSpPr>
          <p:nvPr/>
        </p:nvSpPr>
        <p:spPr bwMode="auto">
          <a:xfrm>
            <a:off x="6121400" y="1048523"/>
            <a:ext cx="4622800" cy="3260765"/>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wrap="square" anchor="ctr">
            <a:spAutoFit/>
          </a:bodyPr>
          <a:lstStyle>
            <a:lvl1pPr defTabSz="457200" eaLnBrk="0" hangingPunct="0">
              <a:tabLst>
                <a:tab pos="457200" algn="l"/>
              </a:tabLst>
              <a:defRPr b="1">
                <a:solidFill>
                  <a:schemeClr val="tx1"/>
                </a:solidFill>
                <a:latin typeface="Verdana" pitchFamily="34" charset="0"/>
                <a:cs typeface="Arial" pitchFamily="34" charset="0"/>
              </a:defRPr>
            </a:lvl1pPr>
            <a:lvl2pPr marL="742950" indent="-285750" defTabSz="457200" eaLnBrk="0" hangingPunct="0">
              <a:tabLst>
                <a:tab pos="457200" algn="l"/>
              </a:tabLst>
              <a:defRPr b="1">
                <a:solidFill>
                  <a:schemeClr val="tx1"/>
                </a:solidFill>
                <a:latin typeface="Verdana" pitchFamily="34" charset="0"/>
                <a:cs typeface="Arial" pitchFamily="34" charset="0"/>
              </a:defRPr>
            </a:lvl2pPr>
            <a:lvl3pPr marL="1143000" indent="-228600" defTabSz="457200" eaLnBrk="0" hangingPunct="0">
              <a:tabLst>
                <a:tab pos="457200" algn="l"/>
              </a:tabLst>
              <a:defRPr b="1">
                <a:solidFill>
                  <a:schemeClr val="tx1"/>
                </a:solidFill>
                <a:latin typeface="Verdana" pitchFamily="34" charset="0"/>
                <a:cs typeface="Arial" pitchFamily="34" charset="0"/>
              </a:defRPr>
            </a:lvl3pPr>
            <a:lvl4pPr marL="1600200" indent="-228600" defTabSz="457200" eaLnBrk="0" hangingPunct="0">
              <a:tabLst>
                <a:tab pos="457200" algn="l"/>
              </a:tabLst>
              <a:defRPr b="1">
                <a:solidFill>
                  <a:schemeClr val="tx1"/>
                </a:solidFill>
                <a:latin typeface="Verdana" pitchFamily="34" charset="0"/>
                <a:cs typeface="Arial" pitchFamily="34" charset="0"/>
              </a:defRPr>
            </a:lvl4pPr>
            <a:lvl5pPr marL="2057400" indent="-228600" defTabSz="457200" eaLnBrk="0" hangingPunct="0">
              <a:tabLst>
                <a:tab pos="457200" algn="l"/>
              </a:tabLst>
              <a:defRPr b="1">
                <a:solidFill>
                  <a:schemeClr val="tx1"/>
                </a:solidFill>
                <a:latin typeface="Verdana" pitchFamily="34" charset="0"/>
                <a:cs typeface="Arial" pitchFamily="34"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9pPr>
          </a:lstStyle>
          <a:p>
            <a:r>
              <a:rPr lang="en-US" sz="1500"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Employee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protected</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smtClean="0">
                <a:solidFill>
                  <a:srgbClr val="000000"/>
                </a:solidFill>
                <a:highlight>
                  <a:srgbClr val="FFFFFF"/>
                </a:highlight>
                <a:latin typeface="Consolas"/>
              </a:rPr>
              <a:t>DoWork</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Manager</a:t>
            </a:r>
            <a:r>
              <a:rPr lang="en-US" dirty="0">
                <a:solidFill>
                  <a:srgbClr val="000000"/>
                </a:solidFill>
                <a:highlight>
                  <a:srgbClr val="FFFFFF"/>
                </a:highlight>
                <a:latin typeface="Consolas"/>
              </a:rPr>
              <a:t> : </a:t>
            </a:r>
            <a:r>
              <a:rPr lang="en-US" dirty="0">
                <a:solidFill>
                  <a:srgbClr val="2B91AF"/>
                </a:solidFill>
                <a:highlight>
                  <a:srgbClr val="FFFFFF"/>
                </a:highlight>
                <a:latin typeface="Consolas"/>
              </a:rPr>
              <a:t>Employee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p>
          <a:p>
            <a:r>
              <a:rPr lang="en-US" smtClean="0">
                <a:solidFill>
                  <a:srgbClr val="0000FF"/>
                </a:solidFill>
                <a:highlight>
                  <a:srgbClr val="FFFFFF"/>
                </a:highlight>
                <a:latin typeface="Consolas"/>
              </a:rPr>
              <a:t> protected</a:t>
            </a:r>
            <a:r>
              <a:rPr lang="en-US" smtClean="0">
                <a:solidFill>
                  <a:srgbClr val="000000"/>
                </a:solidFill>
                <a:highlight>
                  <a:srgbClr val="FFFFFF"/>
                </a:highlight>
                <a:latin typeface="Consolas"/>
              </a:rPr>
              <a:t> </a:t>
            </a:r>
            <a:r>
              <a:rPr lang="en-US" dirty="0">
                <a:solidFill>
                  <a:srgbClr val="0000FF"/>
                </a:solidFill>
                <a:highlight>
                  <a:srgbClr val="FFFFFF"/>
                </a:highlight>
                <a:latin typeface="Consolas"/>
              </a:rPr>
              <a:t>override</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smtClean="0">
                <a:solidFill>
                  <a:srgbClr val="000000"/>
                </a:solidFill>
                <a:highlight>
                  <a:srgbClr val="FFFFFF"/>
                </a:highlight>
                <a:latin typeface="Consolas"/>
              </a:rPr>
              <a:t>DoWork</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endParaRPr kumimoji="0" lang="en-US" altLang="en-US" b="0" i="0" u="none" strike="noStrike" kern="0" cap="none" spc="0" normalizeH="0" baseline="0" noProof="0" dirty="0" smtClean="0">
              <a:ln>
                <a:noFill/>
              </a:ln>
              <a:solidFill>
                <a:srgbClr val="000000"/>
              </a:solidFill>
              <a:effectLst/>
              <a:uLnTx/>
              <a:uFillTx/>
              <a:latin typeface="Lucida Sans Typewriter" pitchFamily="49" charset="0"/>
            </a:endParaRPr>
          </a:p>
        </p:txBody>
      </p:sp>
      <p:sp>
        <p:nvSpPr>
          <p:cNvPr id="9" name="AutoShape 3"/>
          <p:cNvSpPr>
            <a:spLocks noChangeArrowheads="1"/>
          </p:cNvSpPr>
          <p:nvPr/>
        </p:nvSpPr>
        <p:spPr bwMode="auto">
          <a:xfrm>
            <a:off x="1838325" y="3097192"/>
            <a:ext cx="4143375" cy="3260765"/>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pitchFamily="34" charset="0"/>
              </a:defRPr>
            </a:lvl1pPr>
            <a:lvl2pPr marL="742950" indent="-285750" defTabSz="457200" eaLnBrk="0" hangingPunct="0">
              <a:tabLst>
                <a:tab pos="457200" algn="l"/>
              </a:tabLst>
              <a:defRPr b="1">
                <a:solidFill>
                  <a:schemeClr val="tx1"/>
                </a:solidFill>
                <a:latin typeface="Verdana" pitchFamily="34" charset="0"/>
                <a:cs typeface="Arial" pitchFamily="34" charset="0"/>
              </a:defRPr>
            </a:lvl2pPr>
            <a:lvl3pPr marL="1143000" indent="-228600" defTabSz="457200" eaLnBrk="0" hangingPunct="0">
              <a:tabLst>
                <a:tab pos="457200" algn="l"/>
              </a:tabLst>
              <a:defRPr b="1">
                <a:solidFill>
                  <a:schemeClr val="tx1"/>
                </a:solidFill>
                <a:latin typeface="Verdana" pitchFamily="34" charset="0"/>
                <a:cs typeface="Arial" pitchFamily="34" charset="0"/>
              </a:defRPr>
            </a:lvl3pPr>
            <a:lvl4pPr marL="1600200" indent="-228600" defTabSz="457200" eaLnBrk="0" hangingPunct="0">
              <a:tabLst>
                <a:tab pos="457200" algn="l"/>
              </a:tabLst>
              <a:defRPr b="1">
                <a:solidFill>
                  <a:schemeClr val="tx1"/>
                </a:solidFill>
                <a:latin typeface="Verdana" pitchFamily="34" charset="0"/>
                <a:cs typeface="Arial" pitchFamily="34" charset="0"/>
              </a:defRPr>
            </a:lvl4pPr>
            <a:lvl5pPr marL="2057400" indent="-228600" defTabSz="457200" eaLnBrk="0" hangingPunct="0">
              <a:tabLst>
                <a:tab pos="457200" algn="l"/>
              </a:tabLst>
              <a:defRPr b="1">
                <a:solidFill>
                  <a:schemeClr val="tx1"/>
                </a:solidFill>
                <a:latin typeface="Verdana" pitchFamily="34" charset="0"/>
                <a:cs typeface="Arial" pitchFamily="34"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pitchFamily="34" charset="0"/>
              </a:defRPr>
            </a:lvl9pPr>
          </a:lstStyle>
          <a:p>
            <a:r>
              <a:rPr lang="en-US" sz="1500"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Employee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protected</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DoWork</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p>
          <a:p>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Manager</a:t>
            </a:r>
            <a:r>
              <a:rPr lang="en-US" dirty="0">
                <a:solidFill>
                  <a:srgbClr val="000000"/>
                </a:solidFill>
                <a:highlight>
                  <a:srgbClr val="FFFFFF"/>
                </a:highlight>
                <a:latin typeface="Consolas"/>
              </a:rPr>
              <a:t> : </a:t>
            </a:r>
            <a:r>
              <a:rPr lang="en-US" dirty="0">
                <a:solidFill>
                  <a:srgbClr val="2B91AF"/>
                </a:solidFill>
                <a:highlight>
                  <a:srgbClr val="FFFFFF"/>
                </a:highlight>
                <a:latin typeface="Consolas"/>
              </a:rPr>
              <a:t>Employee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DoWork</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endParaRPr kumimoji="0" lang="en-US" altLang="en-US" b="0" i="0" u="none" strike="noStrike" kern="0" cap="none" spc="0" normalizeH="0" baseline="0" noProof="0" dirty="0" smtClean="0">
              <a:ln>
                <a:noFill/>
              </a:ln>
              <a:solidFill>
                <a:srgbClr val="000000"/>
              </a:solidFill>
              <a:effectLst/>
              <a:uLnTx/>
              <a:uFillTx/>
              <a:latin typeface="Lucida Sans Typewriter" pitchFamily="49" charset="0"/>
            </a:endParaRPr>
          </a:p>
        </p:txBody>
      </p:sp>
      <p:pic>
        <p:nvPicPr>
          <p:cNvPr id="10" name="Picture 47" descr="arrow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5" y="2093912"/>
            <a:ext cx="901700"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7" descr="arrow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5135562"/>
            <a:ext cx="901700"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8593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Points to remember</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IN" altLang="en-US" sz="2400" b="1" dirty="0">
                <a:latin typeface="+mn-lt"/>
              </a:rPr>
              <a:t>virtual</a:t>
            </a:r>
            <a:r>
              <a:rPr lang="en-IN" altLang="en-US" sz="2400" dirty="0">
                <a:latin typeface="+mn-lt"/>
              </a:rPr>
              <a:t>: indicates that a function may be </a:t>
            </a:r>
            <a:r>
              <a:rPr lang="en-IN" altLang="en-US" sz="2400" dirty="0" smtClean="0">
                <a:latin typeface="+mn-lt"/>
              </a:rPr>
              <a:t>overridden </a:t>
            </a:r>
            <a:r>
              <a:rPr lang="en-IN" altLang="en-US" sz="2400" dirty="0">
                <a:latin typeface="+mn-lt"/>
              </a:rPr>
              <a:t>by an inheritor</a:t>
            </a:r>
          </a:p>
          <a:p>
            <a:pPr marL="342900" indent="-342900">
              <a:buFont typeface="Arial" panose="020B0604020202020204" pitchFamily="34" charset="0"/>
              <a:buChar char="•"/>
            </a:pPr>
            <a:r>
              <a:rPr lang="en-IN" altLang="en-US" sz="2400" b="1" dirty="0">
                <a:latin typeface="+mn-lt"/>
              </a:rPr>
              <a:t>override</a:t>
            </a:r>
            <a:r>
              <a:rPr lang="en-IN" altLang="en-US" sz="2400" dirty="0">
                <a:latin typeface="+mn-lt"/>
              </a:rPr>
              <a:t>: overrides the functionality of a virtual function in a base class, providing different functionality.</a:t>
            </a:r>
          </a:p>
          <a:p>
            <a:pPr marL="342900" indent="-342900">
              <a:buFont typeface="Arial" panose="020B0604020202020204" pitchFamily="34" charset="0"/>
              <a:buChar char="•"/>
            </a:pPr>
            <a:r>
              <a:rPr lang="en-IN" altLang="en-US" sz="2400" dirty="0">
                <a:latin typeface="+mn-lt"/>
              </a:rPr>
              <a:t>If the method in the derived class is preceded with the </a:t>
            </a:r>
            <a:r>
              <a:rPr lang="en-IN" altLang="en-US" sz="2400" b="1" dirty="0">
                <a:latin typeface="+mn-lt"/>
              </a:rPr>
              <a:t>new</a:t>
            </a:r>
            <a:r>
              <a:rPr lang="en-IN" altLang="en-US" sz="2400" dirty="0">
                <a:latin typeface="+mn-lt"/>
              </a:rPr>
              <a:t> keyword, the method is defined as being independent of the method in the base class.</a:t>
            </a:r>
          </a:p>
          <a:p>
            <a:pPr marL="342900" indent="-342900">
              <a:buFont typeface="Arial" panose="020B0604020202020204" pitchFamily="34" charset="0"/>
              <a:buChar char="•"/>
            </a:pPr>
            <a:r>
              <a:rPr lang="en-IN" altLang="en-US" sz="2400" dirty="0">
                <a:latin typeface="+mn-lt"/>
              </a:rPr>
              <a:t>If the method in the derived class is preceded with the </a:t>
            </a:r>
            <a:r>
              <a:rPr lang="en-IN" altLang="en-US" sz="2400" b="1" dirty="0">
                <a:latin typeface="+mn-lt"/>
              </a:rPr>
              <a:t>override</a:t>
            </a:r>
            <a:r>
              <a:rPr lang="en-IN" altLang="en-US" sz="2400" dirty="0">
                <a:latin typeface="+mn-lt"/>
              </a:rPr>
              <a:t> keyword, objects of the derived class will call that method rather than the base class method.</a:t>
            </a:r>
          </a:p>
          <a:p>
            <a:endParaRPr lang="en-US" dirty="0"/>
          </a:p>
        </p:txBody>
      </p:sp>
    </p:spTree>
    <p:extLst>
      <p:ext uri="{BB962C8B-B14F-4D97-AF65-F5344CB8AC3E}">
        <p14:creationId xmlns:p14="http://schemas.microsoft.com/office/powerpoint/2010/main" val="1817769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15" y="42408"/>
            <a:ext cx="11799191" cy="896552"/>
          </a:xfrm>
        </p:spPr>
        <p:txBody>
          <a:bodyPr/>
          <a:lstStyle/>
          <a:p>
            <a:r>
              <a:rPr lang="en-US" dirty="0" smtClean="0"/>
              <a:t>Calling Methods and Constructor in Derived class</a:t>
            </a:r>
            <a:endParaRPr lang="en-US" dirty="0"/>
          </a:p>
        </p:txBody>
      </p:sp>
      <p:sp>
        <p:nvSpPr>
          <p:cNvPr id="4" name="AutoShape 4"/>
          <p:cNvSpPr>
            <a:spLocks noChangeArrowheads="1"/>
          </p:cNvSpPr>
          <p:nvPr/>
        </p:nvSpPr>
        <p:spPr bwMode="auto">
          <a:xfrm>
            <a:off x="1237615" y="998083"/>
            <a:ext cx="8737600" cy="5673725"/>
          </a:xfrm>
          <a:prstGeom prst="roundRect">
            <a:avLst>
              <a:gd name="adj" fmla="val 4167"/>
            </a:avLst>
          </a:prstGeom>
          <a:solidFill>
            <a:srgbClr val="BBCDE3"/>
          </a:solidFill>
          <a:ln w="9525" algn="ctr">
            <a:solidFill>
              <a:srgbClr val="333333"/>
            </a:solidFill>
            <a:round/>
            <a:headEnd/>
            <a:tailEnd/>
          </a:ln>
        </p:spPr>
        <p:txBody>
          <a:bodyPr/>
          <a:lstStyle>
            <a:lvl1pPr marL="1095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0"/>
              </a:spcAft>
            </a:pPr>
            <a:endParaRPr lang="da-DK" altLang="en-US" sz="2200" smtClean="0">
              <a:solidFill>
                <a:srgbClr val="000000"/>
              </a:solidFill>
              <a:latin typeface="Arial Narrow" pitchFamily="34" charset="0"/>
            </a:endParaRPr>
          </a:p>
        </p:txBody>
      </p:sp>
      <p:sp>
        <p:nvSpPr>
          <p:cNvPr id="5" name="AutoShape 3"/>
          <p:cNvSpPr>
            <a:spLocks noChangeArrowheads="1"/>
          </p:cNvSpPr>
          <p:nvPr/>
        </p:nvSpPr>
        <p:spPr bwMode="auto">
          <a:xfrm>
            <a:off x="5606415" y="1237914"/>
            <a:ext cx="4252913" cy="3452574"/>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Employee</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protected</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virtual</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DoWork</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p>
          <a:p>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Manager</a:t>
            </a:r>
            <a:r>
              <a:rPr lang="en-US" sz="1400" dirty="0">
                <a:solidFill>
                  <a:srgbClr val="000000"/>
                </a:solidFill>
                <a:highlight>
                  <a:srgbClr val="FFFFFF"/>
                </a:highlight>
                <a:latin typeface="Consolas"/>
              </a:rPr>
              <a:t> : </a:t>
            </a:r>
            <a:r>
              <a:rPr lang="en-US" sz="1400" dirty="0">
                <a:solidFill>
                  <a:srgbClr val="2B91AF"/>
                </a:solidFill>
                <a:highlight>
                  <a:srgbClr val="FFFFFF"/>
                </a:highlight>
                <a:latin typeface="Consolas"/>
              </a:rPr>
              <a:t>Employee</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protected</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override</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DoWork</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 </a:t>
            </a:r>
          </a:p>
          <a:p>
            <a:r>
              <a:rPr lang="en-US" sz="1400" dirty="0">
                <a:solidFill>
                  <a:srgbClr val="000000"/>
                </a:solidFill>
                <a:highlight>
                  <a:srgbClr val="FFFFFF"/>
                </a:highlight>
                <a:latin typeface="Consolas"/>
              </a:rPr>
              <a:t>        </a:t>
            </a:r>
            <a:r>
              <a:rPr lang="en-US" sz="1400" dirty="0">
                <a:solidFill>
                  <a:srgbClr val="008000"/>
                </a:solidFill>
                <a:highlight>
                  <a:srgbClr val="FFFFFF"/>
                </a:highlight>
                <a:latin typeface="Consolas"/>
              </a:rPr>
              <a:t>//Additional Logic</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base</a:t>
            </a:r>
            <a:r>
              <a:rPr lang="en-US" sz="1400" dirty="0" err="1">
                <a:solidFill>
                  <a:srgbClr val="000000"/>
                </a:solidFill>
                <a:highlight>
                  <a:srgbClr val="FFFFFF"/>
                </a:highlight>
                <a:latin typeface="Consolas"/>
              </a:rPr>
              <a:t>.DoWork</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endParaRPr kumimoji="0" lang="en-US" altLang="en-US" sz="1400" b="0" i="0" u="none" strike="noStrike" kern="0" cap="none" spc="0" normalizeH="0" baseline="0" noProof="0" dirty="0" smtClean="0">
              <a:ln>
                <a:noFill/>
              </a:ln>
              <a:solidFill>
                <a:srgbClr val="000000"/>
              </a:solidFill>
              <a:effectLst/>
              <a:uLnTx/>
              <a:uFillTx/>
              <a:latin typeface="Lucida Sans Typewriter" pitchFamily="49" charset="0"/>
            </a:endParaRPr>
          </a:p>
        </p:txBody>
      </p:sp>
      <p:sp>
        <p:nvSpPr>
          <p:cNvPr id="6" name="AutoShape 4"/>
          <p:cNvSpPr>
            <a:spLocks noChangeArrowheads="1"/>
          </p:cNvSpPr>
          <p:nvPr/>
        </p:nvSpPr>
        <p:spPr bwMode="auto">
          <a:xfrm>
            <a:off x="1426528" y="1198108"/>
            <a:ext cx="4092575" cy="668337"/>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40000"/>
              </a:lnSpc>
              <a:spcBef>
                <a:spcPct val="0"/>
              </a:spcBef>
              <a:spcAft>
                <a:spcPct val="0"/>
              </a:spcAft>
              <a:buClr>
                <a:srgbClr val="DC0081"/>
              </a:buClr>
              <a:buSzTx/>
              <a:buFont typeface="Wingdings"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Use the</a:t>
            </a:r>
            <a:r>
              <a:rPr kumimoji="0" lang="en-US" altLang="en-US" sz="1600" b="1" i="0" u="none" strike="noStrike" kern="0" cap="none" spc="0" normalizeH="0" baseline="0" noProof="0" dirty="0" smtClean="0">
                <a:ln>
                  <a:noFill/>
                </a:ln>
                <a:solidFill>
                  <a:srgbClr val="000000"/>
                </a:solidFill>
                <a:effectLst/>
                <a:uLnTx/>
                <a:uFillTx/>
                <a:latin typeface="+mn-lt"/>
                <a:cs typeface="Arial" charset="0"/>
              </a:rPr>
              <a:t> base </a:t>
            </a: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keyword</a:t>
            </a:r>
          </a:p>
        </p:txBody>
      </p:sp>
      <p:sp>
        <p:nvSpPr>
          <p:cNvPr id="7" name="AutoShape 4"/>
          <p:cNvSpPr>
            <a:spLocks noChangeArrowheads="1"/>
          </p:cNvSpPr>
          <p:nvPr/>
        </p:nvSpPr>
        <p:spPr bwMode="auto">
          <a:xfrm>
            <a:off x="5614353" y="4793795"/>
            <a:ext cx="4244975" cy="167640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Constructors automatically call the default constructor for the base type unless you specify otherwise</a:t>
            </a:r>
          </a:p>
        </p:txBody>
      </p:sp>
      <p:sp>
        <p:nvSpPr>
          <p:cNvPr id="8" name="AutoShape 3"/>
          <p:cNvSpPr>
            <a:spLocks noChangeArrowheads="1"/>
          </p:cNvSpPr>
          <p:nvPr/>
        </p:nvSpPr>
        <p:spPr bwMode="auto">
          <a:xfrm>
            <a:off x="1397953" y="1985508"/>
            <a:ext cx="4129087" cy="4484687"/>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Employee</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protected</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empName</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Employee(</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name)</a:t>
            </a:r>
          </a:p>
          <a:p>
            <a:r>
              <a:rPr lang="en-US" sz="1400" dirty="0">
                <a:solidFill>
                  <a:srgbClr val="000000"/>
                </a:solidFill>
                <a:highlight>
                  <a:srgbClr val="FFFFFF"/>
                </a:highlight>
                <a:latin typeface="Consolas"/>
              </a:rPr>
              <a:t>        { </a:t>
            </a:r>
            <a:r>
              <a:rPr lang="en-US" sz="1400" dirty="0" err="1">
                <a:solidFill>
                  <a:srgbClr val="0000FF"/>
                </a:solidFill>
                <a:highlight>
                  <a:srgbClr val="FFFFFF"/>
                </a:highlight>
                <a:latin typeface="Consolas"/>
              </a:rPr>
              <a:t>this</a:t>
            </a:r>
            <a:r>
              <a:rPr lang="en-US" sz="1400" dirty="0" err="1">
                <a:solidFill>
                  <a:srgbClr val="000000"/>
                </a:solidFill>
                <a:highlight>
                  <a:srgbClr val="FFFFFF"/>
                </a:highlight>
                <a:latin typeface="Consolas"/>
              </a:rPr>
              <a:t>.empName</a:t>
            </a:r>
            <a:r>
              <a:rPr lang="en-US" sz="1400" dirty="0">
                <a:solidFill>
                  <a:srgbClr val="000000"/>
                </a:solidFill>
                <a:highlight>
                  <a:srgbClr val="FFFFFF"/>
                </a:highlight>
                <a:latin typeface="Consolas"/>
              </a:rPr>
              <a:t> = name; }</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a:t>
            </a:r>
          </a:p>
          <a:p>
            <a:endParaRPr lang="en-US"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    </a:t>
            </a:r>
            <a:r>
              <a:rPr lang="en-US" sz="1400" dirty="0" smtClean="0">
                <a:solidFill>
                  <a:srgbClr val="0000FF"/>
                </a:solidFill>
                <a:highlight>
                  <a:srgbClr val="FFFFFF"/>
                </a:highlight>
                <a:latin typeface="Consolas"/>
              </a:rPr>
              <a:t>class</a:t>
            </a:r>
            <a:r>
              <a:rPr lang="en-US" sz="1400" dirty="0" smtClean="0">
                <a:solidFill>
                  <a:srgbClr val="000000"/>
                </a:solidFill>
                <a:highlight>
                  <a:srgbClr val="FFFFFF"/>
                </a:highlight>
                <a:latin typeface="Consolas"/>
              </a:rPr>
              <a:t> </a:t>
            </a:r>
            <a:r>
              <a:rPr lang="en-US" sz="1400" dirty="0" smtClean="0">
                <a:solidFill>
                  <a:srgbClr val="2B91AF"/>
                </a:solidFill>
                <a:highlight>
                  <a:srgbClr val="FFFFFF"/>
                </a:highlight>
                <a:latin typeface="Consolas"/>
              </a:rPr>
              <a:t>Manager</a:t>
            </a:r>
            <a:r>
              <a:rPr lang="en-US" sz="1400" dirty="0" smtClean="0">
                <a:solidFill>
                  <a:srgbClr val="000000"/>
                </a:solidFill>
                <a:highlight>
                  <a:srgbClr val="FFFFFF"/>
                </a:highlight>
                <a:latin typeface="Consolas"/>
              </a:rPr>
              <a:t> : </a:t>
            </a:r>
            <a:r>
              <a:rPr lang="en-US" sz="1400" dirty="0" smtClean="0">
                <a:solidFill>
                  <a:srgbClr val="2B91AF"/>
                </a:solidFill>
                <a:highlight>
                  <a:srgbClr val="FFFFFF"/>
                </a:highlight>
                <a:latin typeface="Consolas"/>
              </a:rPr>
              <a:t>Employee</a:t>
            </a:r>
            <a:endParaRPr lang="en-US"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protected</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empGrade</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Manager(</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name,</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grade)</a:t>
            </a:r>
          </a:p>
          <a:p>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base</a:t>
            </a:r>
            <a:r>
              <a:rPr lang="en-US" sz="1400" dirty="0">
                <a:solidFill>
                  <a:srgbClr val="000000"/>
                </a:solidFill>
                <a:highlight>
                  <a:srgbClr val="FFFFFF"/>
                </a:highlight>
                <a:latin typeface="Consolas"/>
              </a:rPr>
              <a:t>(name)</a:t>
            </a: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this</a:t>
            </a:r>
            <a:r>
              <a:rPr lang="en-US" sz="1400" dirty="0" err="1">
                <a:solidFill>
                  <a:srgbClr val="000000"/>
                </a:solidFill>
                <a:highlight>
                  <a:srgbClr val="FFFFFF"/>
                </a:highlight>
                <a:latin typeface="Consolas"/>
              </a:rPr>
              <a:t>.empGrade</a:t>
            </a:r>
            <a:r>
              <a:rPr lang="en-US" sz="1400" dirty="0">
                <a:solidFill>
                  <a:srgbClr val="000000"/>
                </a:solidFill>
                <a:highlight>
                  <a:srgbClr val="FFFFFF"/>
                </a:highlight>
                <a:latin typeface="Consolas"/>
              </a:rPr>
              <a:t> = grade;</a:t>
            </a: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endParaRPr kumimoji="0" lang="en-US" altLang="en-US" sz="1400" b="0" i="0" u="none" strike="noStrike" kern="0" cap="none" spc="0" normalizeH="0" baseline="0" noProof="0" dirty="0" smtClean="0">
              <a:ln>
                <a:noFill/>
              </a:ln>
              <a:solidFill>
                <a:srgbClr val="000000"/>
              </a:solidFill>
              <a:effectLst/>
              <a:uLnTx/>
              <a:uFillTx/>
              <a:latin typeface="Lucida Sans Typewriter" pitchFamily="49" charset="0"/>
            </a:endParaRPr>
          </a:p>
        </p:txBody>
      </p:sp>
      <p:pic>
        <p:nvPicPr>
          <p:cNvPr id="9" name="Picture 47" descr="arrow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215" y="1491795"/>
            <a:ext cx="901700"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7" descr="arrow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328" y="4971595"/>
            <a:ext cx="901700"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88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74740"/>
            <a:ext cx="11799191" cy="1084828"/>
          </a:xfrm>
        </p:spPr>
        <p:txBody>
          <a:bodyPr/>
          <a:lstStyle/>
          <a:p>
            <a:r>
              <a:rPr lang="en-GB" altLang="en-US" dirty="0"/>
              <a:t>Assigning and Referencing Classes in an Inheritance Hierarchy</a:t>
            </a:r>
            <a:endParaRPr lang="en-US" dirty="0"/>
          </a:p>
        </p:txBody>
      </p:sp>
      <p:sp>
        <p:nvSpPr>
          <p:cNvPr id="4" name="AutoShape 4"/>
          <p:cNvSpPr>
            <a:spLocks noChangeArrowheads="1"/>
          </p:cNvSpPr>
          <p:nvPr/>
        </p:nvSpPr>
        <p:spPr bwMode="auto">
          <a:xfrm>
            <a:off x="1423543" y="1259568"/>
            <a:ext cx="8737600" cy="5565775"/>
          </a:xfrm>
          <a:prstGeom prst="roundRect">
            <a:avLst>
              <a:gd name="adj" fmla="val 4167"/>
            </a:avLst>
          </a:prstGeom>
          <a:solidFill>
            <a:srgbClr val="BBCDE3"/>
          </a:solidFill>
          <a:ln w="9525" algn="ctr">
            <a:solidFill>
              <a:srgbClr val="333333"/>
            </a:solidFill>
            <a:round/>
            <a:headEnd/>
            <a:tailEnd/>
          </a:ln>
        </p:spPr>
        <p:txBody>
          <a:bodyPr/>
          <a:lstStyle>
            <a:lvl1pPr marL="1095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0"/>
              </a:spcAft>
            </a:pPr>
            <a:endParaRPr lang="da-DK" altLang="en-US" sz="2200" smtClean="0">
              <a:solidFill>
                <a:srgbClr val="000000"/>
              </a:solidFill>
              <a:latin typeface="Arial Narrow" pitchFamily="34" charset="0"/>
            </a:endParaRPr>
          </a:p>
        </p:txBody>
      </p:sp>
      <p:sp>
        <p:nvSpPr>
          <p:cNvPr id="5" name="AutoShape 4"/>
          <p:cNvSpPr>
            <a:spLocks noChangeArrowheads="1"/>
          </p:cNvSpPr>
          <p:nvPr/>
        </p:nvSpPr>
        <p:spPr bwMode="auto">
          <a:xfrm>
            <a:off x="1612456" y="1464355"/>
            <a:ext cx="4049712" cy="1639888"/>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t>C# type-checking prevents you from assigning references of one type to variables of a different type …</a:t>
            </a:r>
          </a:p>
        </p:txBody>
      </p:sp>
      <p:sp>
        <p:nvSpPr>
          <p:cNvPr id="6" name="AutoShape 3"/>
          <p:cNvSpPr>
            <a:spLocks noChangeArrowheads="1"/>
          </p:cNvSpPr>
          <p:nvPr/>
        </p:nvSpPr>
        <p:spPr bwMode="auto">
          <a:xfrm>
            <a:off x="5749481" y="1921862"/>
            <a:ext cx="4340225" cy="607397"/>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marL="174625"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600" dirty="0">
                <a:solidFill>
                  <a:srgbClr val="2B91AF"/>
                </a:solidFill>
                <a:highlight>
                  <a:srgbClr val="FFFFFF"/>
                </a:highlight>
                <a:latin typeface="Consolas"/>
              </a:rPr>
              <a:t>Manager</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myManager</a:t>
            </a:r>
            <a:r>
              <a:rPr lang="en-US" sz="1600" dirty="0">
                <a:solidFill>
                  <a:srgbClr val="000000"/>
                </a:solidFill>
                <a:highlight>
                  <a:srgbClr val="FFFFFF"/>
                </a:highlight>
                <a:latin typeface="Consolas"/>
              </a:rPr>
              <a:t> = </a:t>
            </a:r>
            <a:r>
              <a:rPr lang="en-US" sz="1600" dirty="0">
                <a:solidFill>
                  <a:srgbClr val="0000FF"/>
                </a:solidFill>
                <a:highlight>
                  <a:srgbClr val="FFFFFF"/>
                </a:highlight>
                <a:latin typeface="Consolas"/>
              </a:rPr>
              <a:t>new</a:t>
            </a:r>
            <a:r>
              <a:rPr lang="en-US" sz="1600" dirty="0">
                <a:solidFill>
                  <a:srgbClr val="000000"/>
                </a:solidFill>
                <a:highlight>
                  <a:srgbClr val="FFFFFF"/>
                </a:highlight>
                <a:latin typeface="Consolas"/>
              </a:rPr>
              <a:t> </a:t>
            </a:r>
            <a:r>
              <a:rPr lang="en-US" sz="1600" dirty="0">
                <a:solidFill>
                  <a:srgbClr val="2B91AF"/>
                </a:solidFill>
                <a:highlight>
                  <a:srgbClr val="FFFFFF"/>
                </a:highlight>
                <a:latin typeface="Consolas"/>
              </a:rPr>
              <a:t>Manager</a:t>
            </a:r>
            <a:r>
              <a:rPr lang="en-US" sz="1600" dirty="0">
                <a:solidFill>
                  <a:srgbClr val="000000"/>
                </a:solidFill>
                <a:highlight>
                  <a:srgbClr val="FFFFFF"/>
                </a:highlight>
                <a:latin typeface="Consolas"/>
              </a:rPr>
              <a:t>();</a:t>
            </a:r>
          </a:p>
          <a:p>
            <a:r>
              <a:rPr lang="en-US" sz="1600" dirty="0" err="1" smtClean="0">
                <a:solidFill>
                  <a:srgbClr val="2B91AF"/>
                </a:solidFill>
                <a:highlight>
                  <a:srgbClr val="FFFFFF"/>
                </a:highlight>
                <a:latin typeface="Consolas"/>
              </a:rPr>
              <a:t>ManualWorker</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myWorker</a:t>
            </a:r>
            <a:r>
              <a:rPr lang="en-US" sz="1600" dirty="0">
                <a:solidFill>
                  <a:srgbClr val="000000"/>
                </a:solidFill>
                <a:highlight>
                  <a:srgbClr val="FFFFFF"/>
                </a:highlight>
                <a:latin typeface="Consolas"/>
              </a:rPr>
              <a:t> = </a:t>
            </a:r>
            <a:r>
              <a:rPr lang="en-US" sz="1600" dirty="0" err="1">
                <a:solidFill>
                  <a:srgbClr val="000000"/>
                </a:solidFill>
                <a:highlight>
                  <a:srgbClr val="FFFFFF"/>
                </a:highlight>
                <a:latin typeface="Consolas"/>
              </a:rPr>
              <a:t>myManager</a:t>
            </a:r>
            <a:r>
              <a:rPr lang="en-US" sz="1600" dirty="0">
                <a:solidFill>
                  <a:srgbClr val="000000"/>
                </a:solidFill>
                <a:highlight>
                  <a:srgbClr val="FFFFFF"/>
                </a:highlight>
                <a:latin typeface="Consolas"/>
              </a:rPr>
              <a:t>;</a:t>
            </a:r>
            <a:endParaRPr kumimoji="0" lang="en-US" altLang="en-US" sz="17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7" name="Rounded Rectangle 812100"/>
          <p:cNvSpPr>
            <a:spLocks noChangeArrowheads="1"/>
          </p:cNvSpPr>
          <p:nvPr/>
        </p:nvSpPr>
        <p:spPr bwMode="auto">
          <a:xfrm>
            <a:off x="5449443" y="2013630"/>
            <a:ext cx="393700" cy="420688"/>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990033"/>
                </a:solidFill>
                <a:effectLst/>
                <a:uLnTx/>
                <a:uFillTx/>
                <a:latin typeface="Wingdings" pitchFamily="2" charset="2"/>
                <a:cs typeface="Arial" charset="0"/>
                <a:sym typeface="Wingdings" pitchFamily="2" charset="2"/>
              </a:rPr>
              <a:t></a:t>
            </a:r>
            <a:endParaRPr kumimoji="0" lang="en-US" altLang="en-US" sz="2400" b="1" i="0" u="none" strike="noStrike" kern="0" cap="none" spc="0" normalizeH="0" baseline="0" noProof="0" smtClean="0">
              <a:ln>
                <a:noFill/>
              </a:ln>
              <a:solidFill>
                <a:srgbClr val="990033"/>
              </a:solidFill>
              <a:effectLst/>
              <a:uLnTx/>
              <a:uFillTx/>
              <a:latin typeface="Wingdings" pitchFamily="2" charset="2"/>
              <a:cs typeface="Arial" charset="0"/>
            </a:endParaRPr>
          </a:p>
        </p:txBody>
      </p:sp>
      <p:sp>
        <p:nvSpPr>
          <p:cNvPr id="8" name="AutoShape 4"/>
          <p:cNvSpPr>
            <a:spLocks noChangeArrowheads="1"/>
          </p:cNvSpPr>
          <p:nvPr/>
        </p:nvSpPr>
        <p:spPr bwMode="auto">
          <a:xfrm>
            <a:off x="1575943" y="3242355"/>
            <a:ext cx="4049713" cy="1639888"/>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t>… but you can assign a reference to a different type that is higher up an inheritance hierarchy</a:t>
            </a:r>
          </a:p>
        </p:txBody>
      </p:sp>
      <p:sp>
        <p:nvSpPr>
          <p:cNvPr id="9" name="AutoShape 3"/>
          <p:cNvSpPr>
            <a:spLocks noChangeArrowheads="1"/>
          </p:cNvSpPr>
          <p:nvPr/>
        </p:nvSpPr>
        <p:spPr bwMode="auto">
          <a:xfrm>
            <a:off x="5727256" y="3699862"/>
            <a:ext cx="4340225" cy="607397"/>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marL="174625"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600" dirty="0">
                <a:solidFill>
                  <a:srgbClr val="2B91AF"/>
                </a:solidFill>
                <a:highlight>
                  <a:srgbClr val="FFFFFF"/>
                </a:highlight>
                <a:latin typeface="Consolas"/>
              </a:rPr>
              <a:t>Manager</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myManager</a:t>
            </a:r>
            <a:r>
              <a:rPr lang="en-US" sz="1600" dirty="0">
                <a:solidFill>
                  <a:srgbClr val="000000"/>
                </a:solidFill>
                <a:highlight>
                  <a:srgbClr val="FFFFFF"/>
                </a:highlight>
                <a:latin typeface="Consolas"/>
              </a:rPr>
              <a:t> = </a:t>
            </a:r>
            <a:r>
              <a:rPr lang="en-US" sz="1600" dirty="0">
                <a:solidFill>
                  <a:srgbClr val="0000FF"/>
                </a:solidFill>
                <a:highlight>
                  <a:srgbClr val="FFFFFF"/>
                </a:highlight>
                <a:latin typeface="Consolas"/>
              </a:rPr>
              <a:t>new</a:t>
            </a:r>
            <a:r>
              <a:rPr lang="en-US" sz="1600" dirty="0">
                <a:solidFill>
                  <a:srgbClr val="000000"/>
                </a:solidFill>
                <a:highlight>
                  <a:srgbClr val="FFFFFF"/>
                </a:highlight>
                <a:latin typeface="Consolas"/>
              </a:rPr>
              <a:t> </a:t>
            </a:r>
            <a:r>
              <a:rPr lang="en-US" sz="1600" dirty="0">
                <a:solidFill>
                  <a:srgbClr val="2B91AF"/>
                </a:solidFill>
                <a:highlight>
                  <a:srgbClr val="FFFFFF"/>
                </a:highlight>
                <a:latin typeface="Consolas"/>
              </a:rPr>
              <a:t>Manager</a:t>
            </a:r>
            <a:r>
              <a:rPr lang="en-US" sz="1600" dirty="0">
                <a:solidFill>
                  <a:srgbClr val="000000"/>
                </a:solidFill>
                <a:highlight>
                  <a:srgbClr val="FFFFFF"/>
                </a:highlight>
                <a:latin typeface="Consolas"/>
              </a:rPr>
              <a:t>();</a:t>
            </a:r>
          </a:p>
          <a:p>
            <a:r>
              <a:rPr lang="en-US" sz="1600" dirty="0" smtClean="0">
                <a:solidFill>
                  <a:srgbClr val="2B91AF"/>
                </a:solidFill>
                <a:highlight>
                  <a:srgbClr val="FFFFFF"/>
                </a:highlight>
                <a:latin typeface="Consolas"/>
              </a:rPr>
              <a:t>Employee</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myEmployee</a:t>
            </a:r>
            <a:r>
              <a:rPr lang="en-US" sz="1600" dirty="0">
                <a:solidFill>
                  <a:srgbClr val="000000"/>
                </a:solidFill>
                <a:highlight>
                  <a:srgbClr val="FFFFFF"/>
                </a:highlight>
                <a:latin typeface="Consolas"/>
              </a:rPr>
              <a:t> = </a:t>
            </a:r>
            <a:r>
              <a:rPr lang="en-US" sz="1600" dirty="0" err="1">
                <a:solidFill>
                  <a:srgbClr val="000000"/>
                </a:solidFill>
                <a:highlight>
                  <a:srgbClr val="FFFFFF"/>
                </a:highlight>
                <a:latin typeface="Consolas"/>
              </a:rPr>
              <a:t>myManager</a:t>
            </a:r>
            <a:r>
              <a:rPr lang="en-US" sz="1600" dirty="0">
                <a:solidFill>
                  <a:srgbClr val="000000"/>
                </a:solidFill>
                <a:highlight>
                  <a:srgbClr val="FFFFFF"/>
                </a:highlight>
                <a:latin typeface="Consolas"/>
              </a:rPr>
              <a:t>;</a:t>
            </a:r>
            <a:endParaRPr kumimoji="0" lang="en-US" altLang="en-US" sz="17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10" name="Rounded Rectangle 812100"/>
          <p:cNvSpPr>
            <a:spLocks noChangeArrowheads="1"/>
          </p:cNvSpPr>
          <p:nvPr/>
        </p:nvSpPr>
        <p:spPr bwMode="auto">
          <a:xfrm>
            <a:off x="5471668" y="3805918"/>
            <a:ext cx="393700" cy="420687"/>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990033"/>
                </a:solidFill>
                <a:effectLst/>
                <a:uLnTx/>
                <a:uFillTx/>
                <a:latin typeface="Wingdings" pitchFamily="2" charset="2"/>
                <a:cs typeface="Arial" charset="0"/>
              </a:rPr>
              <a:t>ü</a:t>
            </a:r>
          </a:p>
        </p:txBody>
      </p:sp>
      <p:sp>
        <p:nvSpPr>
          <p:cNvPr id="11" name="AutoShape 4"/>
          <p:cNvSpPr>
            <a:spLocks noChangeArrowheads="1"/>
          </p:cNvSpPr>
          <p:nvPr/>
        </p:nvSpPr>
        <p:spPr bwMode="auto">
          <a:xfrm>
            <a:off x="1583881" y="5006068"/>
            <a:ext cx="4049712" cy="1639887"/>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t>Use the </a:t>
            </a:r>
            <a:r>
              <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charset="0"/>
              </a:rPr>
              <a:t>is</a:t>
            </a: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t> and </a:t>
            </a:r>
            <a:r>
              <a:rPr kumimoji="0" lang="en-US" altLang="en-US" sz="1600" b="1" i="0" u="none" strike="noStrike" kern="0" cap="none" spc="0" normalizeH="0" baseline="0" noProof="0" dirty="0" smtClean="0">
                <a:ln>
                  <a:noFill/>
                </a:ln>
                <a:solidFill>
                  <a:srgbClr val="000000"/>
                </a:solidFill>
                <a:effectLst/>
                <a:uLnTx/>
                <a:uFillTx/>
                <a:latin typeface="Verdana" pitchFamily="34" charset="0"/>
                <a:cs typeface="Arial" charset="0"/>
              </a:rPr>
              <a:t>as</a:t>
            </a: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t> operators to safely assign a reference to a type that is lower down in an </a:t>
            </a:r>
            <a:b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b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t>    inheritance hierarchy</a:t>
            </a:r>
          </a:p>
        </p:txBody>
      </p:sp>
      <p:sp>
        <p:nvSpPr>
          <p:cNvPr id="12" name="AutoShape 3"/>
          <p:cNvSpPr>
            <a:spLocks noChangeArrowheads="1"/>
          </p:cNvSpPr>
          <p:nvPr/>
        </p:nvSpPr>
        <p:spPr bwMode="auto">
          <a:xfrm>
            <a:off x="5735193" y="5532806"/>
            <a:ext cx="4338638" cy="556248"/>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marL="174625"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pPr lvl="0" eaLnBrk="1" fontAlgn="base" hangingPunct="1">
              <a:lnSpc>
                <a:spcPct val="90000"/>
              </a:lnSpc>
              <a:spcBef>
                <a:spcPct val="0"/>
              </a:spcBef>
              <a:spcAft>
                <a:spcPct val="0"/>
              </a:spcAft>
            </a:pPr>
            <a:r>
              <a:rPr lang="en-US" sz="1600" dirty="0">
                <a:solidFill>
                  <a:srgbClr val="2B91AF"/>
                </a:solidFill>
                <a:highlight>
                  <a:srgbClr val="FFFFFF"/>
                </a:highlight>
                <a:latin typeface="Consolas"/>
              </a:rPr>
              <a:t>Manager</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myManagerAgain</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myEmployee</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as</a:t>
            </a:r>
            <a:r>
              <a:rPr lang="en-US" sz="1600" dirty="0">
                <a:solidFill>
                  <a:srgbClr val="000000"/>
                </a:solidFill>
                <a:highlight>
                  <a:srgbClr val="FFFFFF"/>
                </a:highlight>
                <a:latin typeface="Consolas"/>
              </a:rPr>
              <a:t> </a:t>
            </a:r>
            <a:r>
              <a:rPr lang="en-US" sz="1600" dirty="0">
                <a:solidFill>
                  <a:srgbClr val="2B91AF"/>
                </a:solidFill>
                <a:highlight>
                  <a:srgbClr val="FFFFFF"/>
                </a:highlight>
                <a:latin typeface="Consolas"/>
              </a:rPr>
              <a:t>Manager</a:t>
            </a:r>
            <a:r>
              <a:rPr lang="en-US" sz="1600" dirty="0">
                <a:solidFill>
                  <a:srgbClr val="000000"/>
                </a:solidFill>
                <a:highlight>
                  <a:srgbClr val="FFFFFF"/>
                </a:highlight>
                <a:latin typeface="Consolas"/>
              </a:rPr>
              <a:t>;</a:t>
            </a:r>
            <a:endParaRPr kumimoji="0" lang="en-US" altLang="en-US" sz="17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13" name="Rounded Rectangle 812100"/>
          <p:cNvSpPr>
            <a:spLocks noChangeArrowheads="1"/>
          </p:cNvSpPr>
          <p:nvPr/>
        </p:nvSpPr>
        <p:spPr bwMode="auto">
          <a:xfrm>
            <a:off x="5479606" y="5612493"/>
            <a:ext cx="393700" cy="420687"/>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smtClean="0">
                <a:ln>
                  <a:noFill/>
                </a:ln>
                <a:solidFill>
                  <a:srgbClr val="990033"/>
                </a:solidFill>
                <a:effectLst/>
                <a:uLnTx/>
                <a:uFillTx/>
                <a:latin typeface="Wingdings" pitchFamily="2" charset="2"/>
                <a:cs typeface="Arial" charset="0"/>
              </a:rPr>
              <a:t>ü</a:t>
            </a:r>
          </a:p>
        </p:txBody>
      </p:sp>
    </p:spTree>
    <p:extLst>
      <p:ext uri="{BB962C8B-B14F-4D97-AF65-F5344CB8AC3E}">
        <p14:creationId xmlns:p14="http://schemas.microsoft.com/office/powerpoint/2010/main" val="219045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Polymorphism</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altLang="en-US" sz="2400" dirty="0">
                <a:latin typeface="+mn-lt"/>
                <a:cs typeface="Times New Roman" pitchFamily="18" charset="0"/>
              </a:rPr>
              <a:t>In Object-Oriented Programming (OOPs), polymorphism allows one interface to be used for multiple functions.</a:t>
            </a:r>
          </a:p>
          <a:p>
            <a:pPr marL="342900" indent="-342900">
              <a:buFont typeface="Arial" panose="020B0604020202020204" pitchFamily="34" charset="0"/>
              <a:buChar char="•"/>
            </a:pPr>
            <a:r>
              <a:rPr lang="en-US" altLang="en-US" sz="2400" dirty="0">
                <a:latin typeface="+mn-lt"/>
                <a:cs typeface="Times New Roman" pitchFamily="18" charset="0"/>
              </a:rPr>
              <a:t>Polymorphism reduces the complexity within the functions of a class of a program.</a:t>
            </a:r>
            <a:r>
              <a:rPr lang="en-IN" altLang="en-US" sz="2400" dirty="0">
                <a:latin typeface="+mn-lt"/>
              </a:rPr>
              <a:t> </a:t>
            </a:r>
            <a:endParaRPr lang="en-US" altLang="en-US" sz="2400" dirty="0">
              <a:latin typeface="+mn-lt"/>
              <a:cs typeface="Times New Roman" pitchFamily="18" charset="0"/>
            </a:endParaRPr>
          </a:p>
          <a:p>
            <a:pPr marL="342900" indent="-342900">
              <a:buFont typeface="Arial" panose="020B0604020202020204" pitchFamily="34" charset="0"/>
              <a:buChar char="•"/>
            </a:pPr>
            <a:r>
              <a:rPr lang="en-US" sz="2400" dirty="0">
                <a:latin typeface="+mn-lt"/>
              </a:rPr>
              <a:t>Polymorphism can be static or dynamic</a:t>
            </a:r>
            <a:r>
              <a:rPr lang="en-US" sz="2400" dirty="0" smtClean="0">
                <a:latin typeface="+mn-lt"/>
              </a:rPr>
              <a:t>.</a:t>
            </a:r>
          </a:p>
          <a:p>
            <a:pPr marL="342900" indent="-342900">
              <a:buFont typeface="Arial" panose="020B0604020202020204" pitchFamily="34" charset="0"/>
              <a:buChar char="•"/>
            </a:pPr>
            <a:r>
              <a:rPr lang="en-US" sz="2400" dirty="0" smtClean="0">
                <a:latin typeface="+mn-lt"/>
              </a:rPr>
              <a:t> </a:t>
            </a:r>
            <a:r>
              <a:rPr lang="en-US" sz="2400" dirty="0">
                <a:latin typeface="+mn-lt"/>
              </a:rPr>
              <a:t>In </a:t>
            </a:r>
            <a:r>
              <a:rPr lang="en-US" sz="2400" b="1" dirty="0">
                <a:latin typeface="+mn-lt"/>
              </a:rPr>
              <a:t>static polymorphism</a:t>
            </a:r>
            <a:r>
              <a:rPr lang="en-US" sz="2400" dirty="0">
                <a:latin typeface="+mn-lt"/>
              </a:rPr>
              <a:t>, the response to a function is determined at the compile time</a:t>
            </a:r>
            <a:r>
              <a:rPr lang="en-US" sz="2400" dirty="0" smtClean="0">
                <a:latin typeface="+mn-lt"/>
              </a:rPr>
              <a:t>.</a:t>
            </a:r>
          </a:p>
          <a:p>
            <a:pPr marL="342900" indent="-342900">
              <a:buFont typeface="Arial" panose="020B0604020202020204" pitchFamily="34" charset="0"/>
              <a:buChar char="•"/>
            </a:pPr>
            <a:r>
              <a:rPr lang="en-US" sz="2400" dirty="0" smtClean="0">
                <a:latin typeface="+mn-lt"/>
              </a:rPr>
              <a:t> </a:t>
            </a:r>
            <a:r>
              <a:rPr lang="en-US" sz="2400" dirty="0">
                <a:latin typeface="+mn-lt"/>
              </a:rPr>
              <a:t>In </a:t>
            </a:r>
            <a:r>
              <a:rPr lang="en-US" sz="2400" b="1" dirty="0">
                <a:latin typeface="+mn-lt"/>
              </a:rPr>
              <a:t>dynamic polymorphism</a:t>
            </a:r>
            <a:r>
              <a:rPr lang="en-US" sz="2400" dirty="0">
                <a:latin typeface="+mn-lt"/>
              </a:rPr>
              <a:t>, it is decided at run-time.</a:t>
            </a:r>
          </a:p>
        </p:txBody>
      </p:sp>
    </p:spTree>
    <p:extLst>
      <p:ext uri="{BB962C8B-B14F-4D97-AF65-F5344CB8AC3E}">
        <p14:creationId xmlns:p14="http://schemas.microsoft.com/office/powerpoint/2010/main" val="1660563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Static Polymorphism</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sz="2400" dirty="0">
                <a:latin typeface="+mn-lt"/>
              </a:rPr>
              <a:t>The mechanism of linking a function with an object during compile time is called early binding. It is also called static binding. </a:t>
            </a:r>
            <a:endParaRPr lang="en-US" sz="2400" dirty="0" smtClean="0">
              <a:latin typeface="+mn-lt"/>
            </a:endParaRPr>
          </a:p>
          <a:p>
            <a:pPr marL="342900" indent="-342900">
              <a:buFont typeface="Arial" panose="020B0604020202020204" pitchFamily="34" charset="0"/>
              <a:buChar char="•"/>
            </a:pPr>
            <a:r>
              <a:rPr lang="en-US" sz="2400" dirty="0" smtClean="0">
                <a:latin typeface="+mn-lt"/>
              </a:rPr>
              <a:t>C</a:t>
            </a:r>
            <a:r>
              <a:rPr lang="en-US" sz="2400" dirty="0">
                <a:latin typeface="+mn-lt"/>
              </a:rPr>
              <a:t># provides two techniques to implement static polymorphism. </a:t>
            </a:r>
            <a:endParaRPr lang="en-US" sz="2400" dirty="0" smtClean="0">
              <a:latin typeface="+mn-lt"/>
            </a:endParaRPr>
          </a:p>
          <a:p>
            <a:pPr marL="342900" lvl="1" indent="-342900">
              <a:buFont typeface="Arial" panose="020B0604020202020204" pitchFamily="34" charset="0"/>
              <a:buChar char="•"/>
            </a:pPr>
            <a:r>
              <a:rPr lang="en-US" altLang="en-US" sz="2400" b="1" dirty="0">
                <a:cs typeface="Times New Roman" pitchFamily="18" charset="0"/>
              </a:rPr>
              <a:t>Function overloading</a:t>
            </a:r>
            <a:r>
              <a:rPr lang="en-US" altLang="en-US" sz="2400" dirty="0">
                <a:cs typeface="Times New Roman" pitchFamily="18" charset="0"/>
              </a:rPr>
              <a:t>: This approach allows using the same name for two or more functions. Each redefinition of a function must use different types of parameters, sequence of parameters, or a number of parameters.</a:t>
            </a:r>
          </a:p>
          <a:p>
            <a:pPr marL="342900" lvl="1" indent="-342900">
              <a:buFont typeface="Arial" panose="020B0604020202020204" pitchFamily="34" charset="0"/>
              <a:buChar char="•"/>
            </a:pPr>
            <a:r>
              <a:rPr lang="en-US" altLang="en-US" sz="2400" b="1" dirty="0">
                <a:cs typeface="Times New Roman" pitchFamily="18" charset="0"/>
              </a:rPr>
              <a:t>Operator overloading</a:t>
            </a:r>
            <a:r>
              <a:rPr lang="en-US" altLang="en-US" sz="2400" dirty="0">
                <a:cs typeface="Times New Roman" pitchFamily="18" charset="0"/>
              </a:rPr>
              <a:t>: This approach allows user-defined types such as structures and classes, to use overloaded operators for easy manipulation of their objects.</a:t>
            </a:r>
            <a:r>
              <a:rPr lang="en-IN" altLang="en-US" sz="2400" dirty="0">
                <a:cs typeface="Times New Roman" pitchFamily="18" charset="0"/>
              </a:rPr>
              <a:t> </a:t>
            </a:r>
            <a:endParaRPr lang="en-US" altLang="en-US" sz="2400" dirty="0">
              <a:cs typeface="Times New Roman" pitchFamily="18" charset="0"/>
            </a:endParaRP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61456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Polymorphism</a:t>
            </a:r>
            <a:endParaRPr lang="en-US" dirty="0"/>
          </a:p>
        </p:txBody>
      </p:sp>
      <p:sp>
        <p:nvSpPr>
          <p:cNvPr id="3" name="Subtitle 2"/>
          <p:cNvSpPr>
            <a:spLocks noGrp="1"/>
          </p:cNvSpPr>
          <p:nvPr>
            <p:ph type="subTitle" idx="4294967295"/>
          </p:nvPr>
        </p:nvSpPr>
        <p:spPr/>
        <p:txBody>
          <a:bodyPr/>
          <a:lstStyle/>
          <a:p>
            <a:pPr marL="457200" indent="-457200">
              <a:buFont typeface="Arial" panose="020B0604020202020204" pitchFamily="34" charset="0"/>
              <a:buChar char="•"/>
            </a:pPr>
            <a:r>
              <a:rPr lang="en-US" altLang="en-US" sz="2400" dirty="0">
                <a:latin typeface="+mn-lt"/>
                <a:cs typeface="Times New Roman" pitchFamily="18" charset="0"/>
              </a:rPr>
              <a:t>In dynamic polymorphism, the decision about function execution is made at run time.</a:t>
            </a:r>
          </a:p>
          <a:p>
            <a:pPr marL="457200" indent="-457200">
              <a:buFont typeface="Arial" panose="020B0604020202020204" pitchFamily="34" charset="0"/>
              <a:buChar char="•"/>
            </a:pPr>
            <a:r>
              <a:rPr lang="en-US" altLang="en-US" sz="2400" dirty="0">
                <a:latin typeface="+mn-lt"/>
                <a:cs typeface="Times New Roman" pitchFamily="18" charset="0"/>
              </a:rPr>
              <a:t>Dynamic polymorphism is more useful than static polymorphism as it provides much more flexibility for manipulating the objects.</a:t>
            </a:r>
          </a:p>
          <a:p>
            <a:pPr marL="457200" indent="-457200">
              <a:buFont typeface="Arial" panose="020B0604020202020204" pitchFamily="34" charset="0"/>
              <a:buChar char="•"/>
            </a:pPr>
            <a:r>
              <a:rPr lang="en-US" altLang="en-US" sz="2400" dirty="0">
                <a:latin typeface="+mn-lt"/>
                <a:cs typeface="Times New Roman" pitchFamily="18" charset="0"/>
              </a:rPr>
              <a:t>C# uses two approaches to implement dynamic polymorphism:</a:t>
            </a:r>
          </a:p>
          <a:p>
            <a:pPr marL="342900" lvl="1" indent="-342900">
              <a:buFont typeface="Arial" panose="020B0604020202020204" pitchFamily="34" charset="0"/>
              <a:buChar char="•"/>
            </a:pPr>
            <a:r>
              <a:rPr lang="en-US" altLang="en-US" sz="2400" b="1" dirty="0" smtClean="0">
                <a:cs typeface="Times New Roman" pitchFamily="18" charset="0"/>
              </a:rPr>
              <a:t> Abstract </a:t>
            </a:r>
            <a:r>
              <a:rPr lang="en-US" altLang="en-US" sz="2400" b="1" dirty="0">
                <a:cs typeface="Times New Roman" pitchFamily="18" charset="0"/>
              </a:rPr>
              <a:t>classes</a:t>
            </a:r>
            <a:r>
              <a:rPr lang="en-US" altLang="en-US" sz="2400" dirty="0" smtClean="0">
                <a:cs typeface="Times New Roman" pitchFamily="18" charset="0"/>
              </a:rPr>
              <a:t>:</a:t>
            </a:r>
          </a:p>
          <a:p>
            <a:pPr marL="719307" lvl="2" indent="-342900"/>
            <a:r>
              <a:rPr lang="en-US" altLang="en-US" sz="2100" dirty="0" smtClean="0">
                <a:cs typeface="Times New Roman" pitchFamily="18" charset="0"/>
              </a:rPr>
              <a:t> </a:t>
            </a:r>
            <a:r>
              <a:rPr lang="en-US" altLang="en-US" sz="2100" dirty="0">
                <a:cs typeface="Times New Roman" pitchFamily="18" charset="0"/>
              </a:rPr>
              <a:t>Are the special type of base classes that consist of abstract class members.</a:t>
            </a:r>
          </a:p>
          <a:p>
            <a:pPr marL="342900" lvl="1" indent="-342900">
              <a:buFont typeface="Arial" panose="020B0604020202020204" pitchFamily="34" charset="0"/>
              <a:buChar char="•"/>
            </a:pPr>
            <a:r>
              <a:rPr lang="en-US" altLang="en-US" sz="2400" b="1" dirty="0" smtClean="0">
                <a:cs typeface="Times New Roman" pitchFamily="18" charset="0"/>
              </a:rPr>
              <a:t> Virtual </a:t>
            </a:r>
            <a:r>
              <a:rPr lang="en-US" altLang="en-US" sz="2400" b="1" dirty="0">
                <a:cs typeface="Times New Roman" pitchFamily="18" charset="0"/>
              </a:rPr>
              <a:t>functions</a:t>
            </a:r>
            <a:r>
              <a:rPr lang="en-US" altLang="en-US" sz="2400" dirty="0">
                <a:cs typeface="Times New Roman" pitchFamily="18" charset="0"/>
              </a:rPr>
              <a:t>: </a:t>
            </a:r>
            <a:endParaRPr lang="en-US" altLang="en-US" sz="2400" dirty="0" smtClean="0">
              <a:cs typeface="Times New Roman" pitchFamily="18" charset="0"/>
            </a:endParaRPr>
          </a:p>
          <a:p>
            <a:pPr marL="719307" lvl="2" indent="-342900"/>
            <a:r>
              <a:rPr lang="en-US" altLang="en-US" sz="2100" dirty="0" smtClean="0">
                <a:cs typeface="Times New Roman" pitchFamily="18" charset="0"/>
              </a:rPr>
              <a:t>Are </a:t>
            </a:r>
            <a:r>
              <a:rPr lang="en-US" altLang="en-US" sz="2100" dirty="0">
                <a:cs typeface="Times New Roman" pitchFamily="18" charset="0"/>
              </a:rPr>
              <a:t>the functions that do not really exist, however, appear to </a:t>
            </a:r>
            <a:r>
              <a:rPr lang="en-US" altLang="en-US" sz="2100" dirty="0" smtClean="0">
                <a:cs typeface="Times New Roman" pitchFamily="18" charset="0"/>
              </a:rPr>
              <a:t> be </a:t>
            </a:r>
            <a:r>
              <a:rPr lang="en-US" altLang="en-US" sz="2100" dirty="0">
                <a:cs typeface="Times New Roman" pitchFamily="18" charset="0"/>
              </a:rPr>
              <a:t>present in some parts of the program.</a:t>
            </a:r>
            <a:r>
              <a:rPr lang="en-IN" altLang="en-US" sz="2100" dirty="0">
                <a:cs typeface="Times New Roman" pitchFamily="18" charset="0"/>
              </a:rPr>
              <a:t> </a:t>
            </a:r>
            <a:endParaRPr lang="en-US" altLang="en-US" sz="2100" dirty="0">
              <a:cs typeface="Times New Roman" pitchFamily="18" charset="0"/>
            </a:endParaRPr>
          </a:p>
          <a:p>
            <a:endParaRPr lang="en-US" dirty="0"/>
          </a:p>
        </p:txBody>
      </p:sp>
    </p:spTree>
    <p:extLst>
      <p:ext uri="{BB962C8B-B14F-4D97-AF65-F5344CB8AC3E}">
        <p14:creationId xmlns:p14="http://schemas.microsoft.com/office/powerpoint/2010/main" val="2871104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 Overloading</a:t>
            </a:r>
            <a:endParaRPr lang="en-US" dirty="0"/>
          </a:p>
        </p:txBody>
      </p:sp>
      <p:sp>
        <p:nvSpPr>
          <p:cNvPr id="3" name="Subtitle 2"/>
          <p:cNvSpPr>
            <a:spLocks noGrp="1"/>
          </p:cNvSpPr>
          <p:nvPr>
            <p:ph type="subTitle" idx="4294967295"/>
          </p:nvPr>
        </p:nvSpPr>
        <p:spPr/>
        <p:txBody>
          <a:bodyPr/>
          <a:lstStyle/>
          <a:p>
            <a:pPr marL="457200" indent="-457200">
              <a:buFont typeface="Arial" panose="020B0604020202020204" pitchFamily="34" charset="0"/>
              <a:buChar char="•"/>
            </a:pPr>
            <a:r>
              <a:rPr lang="en-US" altLang="en-US" sz="2400" dirty="0">
                <a:latin typeface="+mn-lt"/>
                <a:cs typeface="Times New Roman" pitchFamily="18" charset="0"/>
              </a:rPr>
              <a:t>Function overloading is implemented by defining two or more functions in a class sharing the same name.</a:t>
            </a:r>
          </a:p>
          <a:p>
            <a:pPr marL="457200" indent="-457200">
              <a:buFont typeface="Arial" panose="020B0604020202020204" pitchFamily="34" charset="0"/>
              <a:buChar char="•"/>
            </a:pPr>
            <a:r>
              <a:rPr lang="en-US" altLang="en-US" sz="2400" dirty="0">
                <a:latin typeface="+mn-lt"/>
                <a:cs typeface="Times New Roman" pitchFamily="18" charset="0"/>
              </a:rPr>
              <a:t>In function overloading, each definition of a function must differ in its function signature.</a:t>
            </a:r>
          </a:p>
          <a:p>
            <a:pPr marL="457200" indent="-457200">
              <a:buFont typeface="Arial" panose="020B0604020202020204" pitchFamily="34" charset="0"/>
              <a:buChar char="•"/>
            </a:pPr>
            <a:r>
              <a:rPr lang="en-US" altLang="en-US" sz="2400" dirty="0">
                <a:latin typeface="+mn-lt"/>
                <a:cs typeface="Times New Roman" pitchFamily="18" charset="0"/>
              </a:rPr>
              <a:t>The signature of a function is defined by:</a:t>
            </a:r>
          </a:p>
          <a:p>
            <a:pPr marL="719307" lvl="2" indent="-342900"/>
            <a:r>
              <a:rPr lang="en-US" altLang="en-US" sz="2100" dirty="0">
                <a:cs typeface="Times New Roman" pitchFamily="18" charset="0"/>
              </a:rPr>
              <a:t>The number of parameters</a:t>
            </a:r>
          </a:p>
          <a:p>
            <a:pPr marL="719307" lvl="2" indent="-342900"/>
            <a:r>
              <a:rPr lang="en-US" altLang="en-US" sz="2100" dirty="0">
                <a:cs typeface="Times New Roman" pitchFamily="18" charset="0"/>
              </a:rPr>
              <a:t>The data types of parameters</a:t>
            </a:r>
          </a:p>
          <a:p>
            <a:pPr marL="719307" lvl="2" indent="-342900"/>
            <a:r>
              <a:rPr lang="en-US" altLang="en-US" sz="2100" dirty="0">
                <a:cs typeface="Times New Roman" pitchFamily="18" charset="0"/>
              </a:rPr>
              <a:t>The sequence of the parameters</a:t>
            </a:r>
          </a:p>
          <a:p>
            <a:pPr marL="457200" indent="-457200">
              <a:buFont typeface="Arial" panose="020B0604020202020204" pitchFamily="34" charset="0"/>
              <a:buChar char="•"/>
            </a:pPr>
            <a:r>
              <a:rPr lang="en-US" altLang="en-US" sz="2400" dirty="0">
                <a:latin typeface="+mn-lt"/>
                <a:cs typeface="Times New Roman" pitchFamily="18" charset="0"/>
              </a:rPr>
              <a:t>Constructors can also be parameterized, and therefore, they can be overloaded.</a:t>
            </a:r>
          </a:p>
          <a:p>
            <a:pPr marL="457200" indent="-457200">
              <a:buFont typeface="Arial" panose="020B0604020202020204" pitchFamily="34" charset="0"/>
              <a:buChar char="•"/>
            </a:pPr>
            <a:r>
              <a:rPr lang="en-US" altLang="en-US" sz="2400" dirty="0">
                <a:latin typeface="+mn-lt"/>
                <a:cs typeface="Times New Roman" pitchFamily="18" charset="0"/>
              </a:rPr>
              <a:t>Overloaded constructors are commonly used in C# to provide flexibility while creating an object.</a:t>
            </a:r>
          </a:p>
          <a:p>
            <a:endParaRPr lang="en-US" dirty="0"/>
          </a:p>
        </p:txBody>
      </p:sp>
    </p:spTree>
    <p:extLst>
      <p:ext uri="{BB962C8B-B14F-4D97-AF65-F5344CB8AC3E}">
        <p14:creationId xmlns:p14="http://schemas.microsoft.com/office/powerpoint/2010/main" val="4148309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Constructors</a:t>
            </a:r>
            <a:endParaRPr lang="en-US" dirty="0"/>
          </a:p>
        </p:txBody>
      </p:sp>
      <p:sp>
        <p:nvSpPr>
          <p:cNvPr id="4" name="Content Placeholder 2"/>
          <p:cNvSpPr>
            <a:spLocks noGrp="1"/>
          </p:cNvSpPr>
          <p:nvPr>
            <p:ph type="subTitle" idx="4294967295"/>
          </p:nvPr>
        </p:nvSpPr>
        <p:spPr>
          <a:xfrm>
            <a:off x="381000" y="1295400"/>
            <a:ext cx="11658600" cy="5181600"/>
          </a:xfrm>
        </p:spPr>
        <p:txBody>
          <a:bodyPr/>
          <a:lstStyle/>
          <a:p>
            <a:pPr marL="342900" indent="-342900">
              <a:buFont typeface="Arial" panose="020B0604020202020204" pitchFamily="34" charset="0"/>
              <a:buChar char="•"/>
              <a:defRPr/>
            </a:pPr>
            <a:r>
              <a:rPr lang="en-US" sz="2400" dirty="0" smtClean="0">
                <a:latin typeface="+mn-lt"/>
                <a:cs typeface="Times New Roman" pitchFamily="18" charset="0"/>
              </a:rPr>
              <a:t> A </a:t>
            </a:r>
            <a:r>
              <a:rPr lang="en-US" sz="2400" dirty="0">
                <a:latin typeface="+mn-lt"/>
                <a:cs typeface="Times New Roman" pitchFamily="18" charset="0"/>
              </a:rPr>
              <a:t>constructor is a special type of method that is invoked when you create a new </a:t>
            </a:r>
            <a:r>
              <a:rPr lang="en-US" sz="2400" dirty="0" smtClean="0">
                <a:latin typeface="+mn-lt"/>
                <a:cs typeface="Times New Roman" pitchFamily="18" charset="0"/>
              </a:rPr>
              <a:t> instance </a:t>
            </a:r>
            <a:r>
              <a:rPr lang="en-US" sz="2400" dirty="0">
                <a:latin typeface="+mn-lt"/>
                <a:cs typeface="Times New Roman" pitchFamily="18" charset="0"/>
              </a:rPr>
              <a:t>of a </a:t>
            </a:r>
            <a:r>
              <a:rPr lang="en-US" sz="2400" dirty="0" smtClean="0">
                <a:latin typeface="+mn-lt"/>
                <a:cs typeface="Times New Roman" pitchFamily="18" charset="0"/>
              </a:rPr>
              <a:t>class</a:t>
            </a:r>
            <a:r>
              <a:rPr lang="en-US" sz="2400" dirty="0">
                <a:latin typeface="+mn-lt"/>
                <a:cs typeface="Times New Roman" pitchFamily="18" charset="0"/>
              </a:rPr>
              <a:t> </a:t>
            </a:r>
            <a:r>
              <a:rPr lang="en-US" sz="2400" dirty="0" smtClean="0">
                <a:latin typeface="+mn-lt"/>
                <a:cs typeface="Times New Roman" pitchFamily="18" charset="0"/>
              </a:rPr>
              <a:t>or </a:t>
            </a:r>
            <a:r>
              <a:rPr lang="en-US" sz="2400" dirty="0" err="1" smtClean="0">
                <a:latin typeface="+mn-lt"/>
                <a:cs typeface="Times New Roman" pitchFamily="18" charset="0"/>
              </a:rPr>
              <a:t>struct</a:t>
            </a:r>
            <a:endParaRPr lang="en-US" sz="2400" dirty="0" smtClean="0">
              <a:latin typeface="+mn-lt"/>
              <a:cs typeface="Times New Roman" pitchFamily="18" charset="0"/>
            </a:endParaRPr>
          </a:p>
          <a:p>
            <a:pPr marL="457200" indent="-457200">
              <a:buFont typeface="Arial" panose="020B0604020202020204" pitchFamily="34" charset="0"/>
              <a:buChar char="•"/>
              <a:defRPr/>
            </a:pPr>
            <a:r>
              <a:rPr lang="en-US" sz="2400" dirty="0" smtClean="0">
                <a:latin typeface="+mn-lt"/>
                <a:cs typeface="Times New Roman" pitchFamily="18" charset="0"/>
              </a:rPr>
              <a:t>A </a:t>
            </a:r>
            <a:r>
              <a:rPr lang="en-US" sz="2400" dirty="0">
                <a:latin typeface="+mn-lt"/>
                <a:cs typeface="Times New Roman" pitchFamily="18" charset="0"/>
              </a:rPr>
              <a:t>constructor is used to initialize the members of the class.</a:t>
            </a:r>
          </a:p>
          <a:p>
            <a:pPr marL="457200" indent="-457200">
              <a:buFont typeface="Arial" panose="020B0604020202020204" pitchFamily="34" charset="0"/>
              <a:buChar char="•"/>
              <a:defRPr/>
            </a:pPr>
            <a:r>
              <a:rPr lang="en-US" sz="2400" dirty="0">
                <a:latin typeface="+mn-lt"/>
                <a:cs typeface="Times New Roman" pitchFamily="18" charset="0"/>
              </a:rPr>
              <a:t>The name of a constructor is the same as the name of the class that contains it</a:t>
            </a:r>
            <a:r>
              <a:rPr lang="en-US" sz="2400" dirty="0" smtClean="0">
                <a:latin typeface="+mn-lt"/>
                <a:cs typeface="Times New Roman" pitchFamily="18" charset="0"/>
              </a:rPr>
              <a:t>.</a:t>
            </a:r>
          </a:p>
          <a:p>
            <a:pPr marL="457200" indent="-457200">
              <a:buFont typeface="Arial" panose="020B0604020202020204" pitchFamily="34" charset="0"/>
              <a:buChar char="•"/>
              <a:defRPr/>
            </a:pPr>
            <a:r>
              <a:rPr lang="en-US" sz="2400" dirty="0">
                <a:latin typeface="+mn-lt"/>
                <a:cs typeface="Times New Roman" pitchFamily="18" charset="0"/>
              </a:rPr>
              <a:t>A constructor is special member function within the class which is executed when an object of the class is </a:t>
            </a:r>
            <a:r>
              <a:rPr lang="en-US" sz="2400" dirty="0" smtClean="0">
                <a:latin typeface="+mn-lt"/>
                <a:cs typeface="Times New Roman" pitchFamily="18" charset="0"/>
              </a:rPr>
              <a:t>created.</a:t>
            </a:r>
          </a:p>
          <a:p>
            <a:pPr marL="457200" indent="-457200">
              <a:buFont typeface="Arial" panose="020B0604020202020204" pitchFamily="34" charset="0"/>
              <a:buChar char="•"/>
              <a:defRPr/>
            </a:pPr>
            <a:r>
              <a:rPr lang="en-US" sz="2400" dirty="0" smtClean="0">
                <a:latin typeface="+mn-lt"/>
                <a:cs typeface="Times New Roman" pitchFamily="18" charset="0"/>
              </a:rPr>
              <a:t>Constructors won’t have return type</a:t>
            </a:r>
          </a:p>
          <a:p>
            <a:pPr>
              <a:defRPr/>
            </a:pPr>
            <a:endParaRPr lang="en-US" sz="2400" dirty="0" smtClean="0">
              <a:latin typeface="+mn-lt"/>
              <a:cs typeface="Times New Roman" pitchFamily="18" charset="0"/>
            </a:endParaRPr>
          </a:p>
          <a:p>
            <a:pPr>
              <a:defRPr/>
            </a:pPr>
            <a:endParaRPr lang="en-US" sz="2400" dirty="0" smtClean="0">
              <a:latin typeface="+mn-lt"/>
              <a:cs typeface="Times New Roman" pitchFamily="18" charset="0"/>
            </a:endParaRPr>
          </a:p>
          <a:p>
            <a:pPr marL="0" indent="0">
              <a:buFontTx/>
              <a:buNone/>
              <a:defRPr/>
            </a:pPr>
            <a:endParaRPr lang="en-US" dirty="0">
              <a:solidFill>
                <a:schemeClr val="accent2"/>
              </a:solidFill>
              <a:latin typeface="Arial" pitchFamily="34" charset="0"/>
              <a:cs typeface="Times New Roman" pitchFamily="18" charset="0"/>
            </a:endParaRPr>
          </a:p>
          <a:p>
            <a:pPr>
              <a:defRPr/>
            </a:pPr>
            <a:endParaRPr lang="en-IN" dirty="0"/>
          </a:p>
        </p:txBody>
      </p:sp>
    </p:spTree>
    <p:extLst>
      <p:ext uri="{BB962C8B-B14F-4D97-AF65-F5344CB8AC3E}">
        <p14:creationId xmlns:p14="http://schemas.microsoft.com/office/powerpoint/2010/main" val="3542453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533400" y="1066800"/>
            <a:ext cx="11109960" cy="5410200"/>
          </a:xfrm>
        </p:spPr>
        <p:txBody>
          <a:bodyPr/>
          <a:lstStyle/>
          <a:p>
            <a:pPr marL="457200" indent="-457200">
              <a:buAutoNum type="arabicPeriod"/>
            </a:pPr>
            <a:r>
              <a:rPr lang="en-US" sz="2400" dirty="0" smtClean="0">
                <a:latin typeface="+mn-lt"/>
              </a:rPr>
              <a:t>Evaluate </a:t>
            </a:r>
            <a:r>
              <a:rPr lang="en-US" sz="2400" dirty="0">
                <a:latin typeface="+mn-lt"/>
              </a:rPr>
              <a:t>the following </a:t>
            </a:r>
            <a:r>
              <a:rPr lang="en-US" sz="2400" dirty="0" smtClean="0">
                <a:latin typeface="+mn-lt"/>
              </a:rPr>
              <a:t>statement: </a:t>
            </a:r>
          </a:p>
          <a:p>
            <a:r>
              <a:rPr lang="en-US" sz="2400" dirty="0" smtClean="0">
                <a:latin typeface="+mn-lt"/>
              </a:rPr>
              <a:t>      Sealed </a:t>
            </a:r>
            <a:r>
              <a:rPr lang="en-US" sz="2400" dirty="0">
                <a:latin typeface="+mn-lt"/>
              </a:rPr>
              <a:t>Classes cannot be a base class.</a:t>
            </a:r>
            <a:endParaRPr lang="en-US" sz="2400" dirty="0" smtClean="0">
              <a:latin typeface="+mn-lt"/>
            </a:endParaRPr>
          </a:p>
          <a:p>
            <a:endParaRPr lang="en-US" sz="2400" dirty="0" smtClean="0">
              <a:latin typeface="+mn-lt"/>
            </a:endParaRPr>
          </a:p>
          <a:p>
            <a:r>
              <a:rPr lang="en-US" sz="2400" dirty="0" smtClean="0">
                <a:latin typeface="+mn-lt"/>
              </a:rPr>
              <a:t> a</a:t>
            </a:r>
            <a:r>
              <a:rPr lang="en-US" sz="2400" dirty="0">
                <a:latin typeface="+mn-lt"/>
              </a:rPr>
              <a:t>. </a:t>
            </a:r>
            <a:r>
              <a:rPr lang="en-US" sz="2400" dirty="0" smtClean="0">
                <a:latin typeface="+mn-lt"/>
              </a:rPr>
              <a:t>True</a:t>
            </a:r>
            <a:endParaRPr lang="en-US" sz="2400" dirty="0">
              <a:latin typeface="+mn-lt"/>
            </a:endParaRPr>
          </a:p>
          <a:p>
            <a:r>
              <a:rPr lang="en-US" sz="2400" dirty="0">
                <a:latin typeface="+mn-lt"/>
              </a:rPr>
              <a:t> b. </a:t>
            </a:r>
            <a:r>
              <a:rPr lang="en-US" sz="2400" dirty="0" smtClean="0">
                <a:latin typeface="+mn-lt"/>
              </a:rPr>
              <a:t>False</a:t>
            </a:r>
            <a:endParaRPr lang="en-US" sz="2400" dirty="0">
              <a:latin typeface="+mn-lt"/>
            </a:endParaRPr>
          </a:p>
        </p:txBody>
      </p:sp>
    </p:spTree>
    <p:extLst>
      <p:ext uri="{BB962C8B-B14F-4D97-AF65-F5344CB8AC3E}">
        <p14:creationId xmlns:p14="http://schemas.microsoft.com/office/powerpoint/2010/main" val="4139544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533400" y="1066800"/>
            <a:ext cx="11109960" cy="5410200"/>
          </a:xfrm>
        </p:spPr>
        <p:txBody>
          <a:bodyPr/>
          <a:lstStyle/>
          <a:p>
            <a:pPr marL="457200" indent="-457200">
              <a:buAutoNum type="arabicPeriod"/>
            </a:pPr>
            <a:r>
              <a:rPr lang="en-US" sz="2400" dirty="0" smtClean="0">
                <a:latin typeface="+mn-lt"/>
              </a:rPr>
              <a:t>Evaluate </a:t>
            </a:r>
            <a:r>
              <a:rPr lang="en-US" sz="2400" dirty="0">
                <a:latin typeface="+mn-lt"/>
              </a:rPr>
              <a:t>the following </a:t>
            </a:r>
            <a:r>
              <a:rPr lang="en-US" sz="2400" dirty="0" smtClean="0">
                <a:latin typeface="+mn-lt"/>
              </a:rPr>
              <a:t>statement: </a:t>
            </a:r>
          </a:p>
          <a:p>
            <a:r>
              <a:rPr lang="en-US" sz="2400" dirty="0" smtClean="0">
                <a:latin typeface="+mn-lt"/>
              </a:rPr>
              <a:t>      Sealed </a:t>
            </a:r>
            <a:r>
              <a:rPr lang="en-US" sz="2400" dirty="0">
                <a:latin typeface="+mn-lt"/>
              </a:rPr>
              <a:t>Classes cannot be a base class.</a:t>
            </a:r>
            <a:endParaRPr lang="en-US" sz="2400" dirty="0" smtClean="0">
              <a:latin typeface="+mn-lt"/>
            </a:endParaRPr>
          </a:p>
          <a:p>
            <a:endParaRPr lang="en-US" sz="2400" dirty="0" smtClean="0">
              <a:latin typeface="+mn-lt"/>
            </a:endParaRPr>
          </a:p>
          <a:p>
            <a:r>
              <a:rPr lang="en-US" sz="2400" dirty="0" smtClean="0">
                <a:latin typeface="+mn-lt"/>
              </a:rPr>
              <a:t> a</a:t>
            </a:r>
            <a:r>
              <a:rPr lang="en-US" sz="2400" dirty="0">
                <a:latin typeface="+mn-lt"/>
              </a:rPr>
              <a:t>. </a:t>
            </a:r>
            <a:r>
              <a:rPr lang="en-US" sz="2400" dirty="0" smtClean="0">
                <a:latin typeface="+mn-lt"/>
              </a:rPr>
              <a:t>True</a:t>
            </a:r>
            <a:endParaRPr lang="en-US" sz="2400" dirty="0">
              <a:latin typeface="+mn-lt"/>
            </a:endParaRPr>
          </a:p>
          <a:p>
            <a:r>
              <a:rPr lang="en-US" sz="2400" dirty="0">
                <a:latin typeface="+mn-lt"/>
              </a:rPr>
              <a:t> b. </a:t>
            </a:r>
            <a:r>
              <a:rPr lang="en-US" sz="2400" dirty="0" smtClean="0">
                <a:latin typeface="+mn-lt"/>
              </a:rPr>
              <a:t>False</a:t>
            </a:r>
            <a:endParaRPr lang="en-US" sz="2400" dirty="0">
              <a:latin typeface="+mn-lt"/>
            </a:endParaRPr>
          </a:p>
        </p:txBody>
      </p:sp>
      <p:sp>
        <p:nvSpPr>
          <p:cNvPr id="5" name="Rectangle 4"/>
          <p:cNvSpPr/>
          <p:nvPr/>
        </p:nvSpPr>
        <p:spPr bwMode="auto">
          <a:xfrm>
            <a:off x="533400" y="2438400"/>
            <a:ext cx="1752600"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65692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 Overloading</a:t>
            </a:r>
            <a:endParaRPr lang="en-US" dirty="0"/>
          </a:p>
        </p:txBody>
      </p:sp>
      <p:sp>
        <p:nvSpPr>
          <p:cNvPr id="4" name="AutoShape 3"/>
          <p:cNvSpPr txBox="1">
            <a:spLocks noGrp="1" noChangeAspect="1" noChangeArrowheads="1"/>
          </p:cNvSpPr>
          <p:nvPr>
            <p:ph type="subTitle" idx="4294967295"/>
          </p:nvPr>
        </p:nvSpPr>
        <p:spPr bwMode="auto">
          <a:xfrm>
            <a:off x="152400" y="914400"/>
            <a:ext cx="7391400" cy="53340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smtClean="0">
                <a:solidFill>
                  <a:srgbClr val="0000FF"/>
                </a:solidFill>
                <a:highlight>
                  <a:srgbClr val="FFFFFF"/>
                </a:highlight>
                <a:latin typeface="Consolas"/>
              </a:rPr>
              <a:t>class</a:t>
            </a:r>
            <a:r>
              <a:rPr lang="en-US" sz="1800" dirty="0" smtClean="0">
                <a:solidFill>
                  <a:srgbClr val="000000"/>
                </a:solidFill>
                <a:highlight>
                  <a:srgbClr val="FFFFFF"/>
                </a:highlight>
                <a:latin typeface="Consolas"/>
              </a:rPr>
              <a:t> </a:t>
            </a:r>
            <a:r>
              <a:rPr lang="en-US" sz="1800" dirty="0" err="1">
                <a:solidFill>
                  <a:srgbClr val="2B91AF"/>
                </a:solidFill>
                <a:highlight>
                  <a:srgbClr val="FFFFFF"/>
                </a:highlight>
                <a:latin typeface="Consolas"/>
              </a:rPr>
              <a:t>Printdata</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smtClean="0">
                <a:solidFill>
                  <a:srgbClr val="0000FF"/>
                </a:solidFill>
                <a:highlight>
                  <a:srgbClr val="FFFFFF"/>
                </a:highlight>
                <a:latin typeface="Consolas"/>
              </a:rPr>
              <a:t>public void</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print(</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i</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 </a:t>
            </a:r>
            <a:r>
              <a:rPr lang="en-US" sz="1800" dirty="0" err="1">
                <a:solidFill>
                  <a:srgbClr val="2B91AF"/>
                </a:solidFill>
                <a:highlight>
                  <a:srgbClr val="FFFFFF"/>
                </a:highlight>
                <a:latin typeface="Consolas"/>
              </a:rPr>
              <a:t>Console</a:t>
            </a:r>
            <a:r>
              <a:rPr lang="en-US" sz="1800" dirty="0" err="1">
                <a:solidFill>
                  <a:srgbClr val="000000"/>
                </a:solidFill>
                <a:highlight>
                  <a:srgbClr val="FFFFFF"/>
                </a:highlight>
                <a:latin typeface="Consolas"/>
              </a:rPr>
              <a:t>.WriteLine</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"Printing </a:t>
            </a:r>
            <a:r>
              <a:rPr lang="en-US" sz="1800" dirty="0" err="1">
                <a:solidFill>
                  <a:srgbClr val="A31515"/>
                </a:solidFill>
                <a:highlight>
                  <a:srgbClr val="FFFFFF"/>
                </a:highlight>
                <a:latin typeface="Consolas"/>
              </a:rPr>
              <a:t>int</a:t>
            </a:r>
            <a:r>
              <a:rPr lang="en-US" sz="1800" dirty="0">
                <a:solidFill>
                  <a:srgbClr val="A31515"/>
                </a:solidFill>
                <a:highlight>
                  <a:srgbClr val="FFFFFF"/>
                </a:highlight>
                <a:latin typeface="Consolas"/>
              </a:rPr>
              <a:t>: {0}"</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i</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smtClean="0">
                <a:solidFill>
                  <a:srgbClr val="0000FF"/>
                </a:solidFill>
                <a:highlight>
                  <a:srgbClr val="FFFFFF"/>
                </a:highlight>
                <a:latin typeface="Consolas"/>
              </a:rPr>
              <a:t>public void</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print(</a:t>
            </a:r>
            <a:r>
              <a:rPr lang="en-US" sz="1800" dirty="0">
                <a:solidFill>
                  <a:srgbClr val="0000FF"/>
                </a:solidFill>
                <a:highlight>
                  <a:srgbClr val="FFFFFF"/>
                </a:highlight>
                <a:latin typeface="Consolas"/>
              </a:rPr>
              <a:t>double</a:t>
            </a:r>
            <a:r>
              <a:rPr lang="en-US" sz="1800" dirty="0">
                <a:solidFill>
                  <a:srgbClr val="000000"/>
                </a:solidFill>
                <a:highlight>
                  <a:srgbClr val="FFFFFF"/>
                </a:highlight>
                <a:latin typeface="Consolas"/>
              </a:rPr>
              <a:t> f)</a:t>
            </a: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err="1" smtClean="0">
                <a:solidFill>
                  <a:srgbClr val="2B91AF"/>
                </a:solidFill>
                <a:highlight>
                  <a:srgbClr val="FFFFFF"/>
                </a:highlight>
                <a:latin typeface="Consolas"/>
              </a:rPr>
              <a:t>Console</a:t>
            </a:r>
            <a:r>
              <a:rPr lang="en-US" sz="1800" dirty="0" err="1" smtClean="0">
                <a:solidFill>
                  <a:srgbClr val="000000"/>
                </a:solidFill>
                <a:highlight>
                  <a:srgbClr val="FFFFFF"/>
                </a:highlight>
                <a:latin typeface="Consolas"/>
              </a:rPr>
              <a:t>.WriteLine</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"Printing float: {0}"</a:t>
            </a:r>
            <a:r>
              <a:rPr lang="en-US" sz="1800" dirty="0">
                <a:solidFill>
                  <a:srgbClr val="000000"/>
                </a:solidFill>
                <a:highlight>
                  <a:srgbClr val="FFFFFF"/>
                </a:highlight>
                <a:latin typeface="Consolas"/>
              </a:rPr>
              <a:t>, f);</a:t>
            </a: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smtClean="0">
                <a:solidFill>
                  <a:srgbClr val="0000FF"/>
                </a:solidFill>
                <a:highlight>
                  <a:srgbClr val="FFFFFF"/>
                </a:highlight>
                <a:latin typeface="Consolas"/>
              </a:rPr>
              <a:t>public void</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print(</a:t>
            </a:r>
            <a:r>
              <a:rPr lang="en-US" sz="1800" dirty="0">
                <a:solidFill>
                  <a:srgbClr val="0000FF"/>
                </a:solidFill>
                <a:highlight>
                  <a:srgbClr val="FFFFFF"/>
                </a:highlight>
                <a:latin typeface="Consolas"/>
              </a:rPr>
              <a:t>string</a:t>
            </a:r>
            <a:r>
              <a:rPr lang="en-US" sz="1800" dirty="0">
                <a:solidFill>
                  <a:srgbClr val="000000"/>
                </a:solidFill>
                <a:highlight>
                  <a:srgbClr val="FFFFFF"/>
                </a:highlight>
                <a:latin typeface="Consolas"/>
              </a:rPr>
              <a:t> s)</a:t>
            </a: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err="1" smtClean="0">
                <a:solidFill>
                  <a:srgbClr val="2B91AF"/>
                </a:solidFill>
                <a:highlight>
                  <a:srgbClr val="FFFFFF"/>
                </a:highlight>
                <a:latin typeface="Consolas"/>
              </a:rPr>
              <a:t>Console</a:t>
            </a:r>
            <a:r>
              <a:rPr lang="en-US" sz="1800" dirty="0" err="1" smtClean="0">
                <a:solidFill>
                  <a:srgbClr val="000000"/>
                </a:solidFill>
                <a:highlight>
                  <a:srgbClr val="FFFFFF"/>
                </a:highlight>
                <a:latin typeface="Consolas"/>
              </a:rPr>
              <a:t>.WriteLine</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"Printing string: {0}"</a:t>
            </a:r>
            <a:r>
              <a:rPr lang="en-US" sz="1800" dirty="0">
                <a:solidFill>
                  <a:srgbClr val="000000"/>
                </a:solidFill>
                <a:highlight>
                  <a:srgbClr val="FFFFFF"/>
                </a:highlight>
                <a:latin typeface="Consolas"/>
              </a:rPr>
              <a:t>, s);</a:t>
            </a: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  }</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a:t>
            </a:r>
            <a:endParaRPr lang="en-US" altLang="en-US" sz="1800" b="0" kern="0" dirty="0" smtClean="0">
              <a:solidFill>
                <a:srgbClr val="000000"/>
              </a:solidFill>
              <a:latin typeface="Consolas" panose="020B0609020204030204" pitchFamily="49" charset="0"/>
              <a:cs typeface="Consolas" panose="020B0609020204030204" pitchFamily="49" charset="0"/>
            </a:endParaRPr>
          </a:p>
        </p:txBody>
      </p:sp>
      <p:sp>
        <p:nvSpPr>
          <p:cNvPr id="5" name="AutoShape 3"/>
          <p:cNvSpPr txBox="1">
            <a:spLocks noChangeAspect="1" noChangeArrowheads="1"/>
          </p:cNvSpPr>
          <p:nvPr/>
        </p:nvSpPr>
        <p:spPr bwMode="auto">
          <a:xfrm>
            <a:off x="7543800" y="1371600"/>
            <a:ext cx="4572000" cy="26670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err="1" smtClean="0">
                <a:solidFill>
                  <a:srgbClr val="2B91AF"/>
                </a:solidFill>
                <a:highlight>
                  <a:srgbClr val="FFFFFF"/>
                </a:highlight>
                <a:latin typeface="Consolas"/>
              </a:rPr>
              <a:t>Printdata</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p = </a:t>
            </a:r>
            <a:r>
              <a:rPr lang="en-US" sz="1800" dirty="0">
                <a:solidFill>
                  <a:srgbClr val="0000FF"/>
                </a:solidFill>
                <a:highlight>
                  <a:srgbClr val="FFFFFF"/>
                </a:highlight>
                <a:latin typeface="Consolas"/>
              </a:rPr>
              <a:t>new</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Printdata</a:t>
            </a:r>
            <a:r>
              <a:rPr lang="en-US" sz="1800" dirty="0">
                <a:solidFill>
                  <a:srgbClr val="000000"/>
                </a:solidFill>
                <a:highlight>
                  <a:srgbClr val="FFFFFF"/>
                </a:highlight>
                <a:latin typeface="Consolas"/>
              </a:rPr>
              <a:t>();</a:t>
            </a:r>
          </a:p>
          <a:p>
            <a:r>
              <a:rPr lang="en-US" sz="1800" dirty="0" smtClean="0">
                <a:solidFill>
                  <a:srgbClr val="008000"/>
                </a:solidFill>
                <a:highlight>
                  <a:srgbClr val="FFFFFF"/>
                </a:highlight>
                <a:latin typeface="Consolas"/>
              </a:rPr>
              <a:t>// </a:t>
            </a:r>
            <a:r>
              <a:rPr lang="en-US" sz="1800" dirty="0">
                <a:solidFill>
                  <a:srgbClr val="008000"/>
                </a:solidFill>
                <a:highlight>
                  <a:srgbClr val="FFFFFF"/>
                </a:highlight>
                <a:latin typeface="Consolas"/>
              </a:rPr>
              <a:t>Call print to print integer</a:t>
            </a:r>
            <a:endParaRPr lang="en-US" sz="1800" dirty="0">
              <a:solidFill>
                <a:srgbClr val="000000"/>
              </a:solidFill>
              <a:highlight>
                <a:srgbClr val="FFFFFF"/>
              </a:highlight>
              <a:latin typeface="Consolas"/>
            </a:endParaRPr>
          </a:p>
          <a:p>
            <a:r>
              <a:rPr lang="en-US" sz="1800" dirty="0" err="1" smtClean="0">
                <a:solidFill>
                  <a:srgbClr val="000000"/>
                </a:solidFill>
                <a:highlight>
                  <a:srgbClr val="FFFFFF"/>
                </a:highlight>
                <a:latin typeface="Consolas"/>
              </a:rPr>
              <a:t>p.print</a:t>
            </a:r>
            <a:r>
              <a:rPr lang="en-US" sz="1800" dirty="0" smtClean="0">
                <a:solidFill>
                  <a:srgbClr val="000000"/>
                </a:solidFill>
                <a:highlight>
                  <a:srgbClr val="FFFFFF"/>
                </a:highlight>
                <a:latin typeface="Consolas"/>
              </a:rPr>
              <a:t>(5</a:t>
            </a:r>
            <a:r>
              <a:rPr lang="en-US" sz="1800" dirty="0">
                <a:solidFill>
                  <a:srgbClr val="000000"/>
                </a:solidFill>
                <a:highlight>
                  <a:srgbClr val="FFFFFF"/>
                </a:highlight>
                <a:latin typeface="Consolas"/>
              </a:rPr>
              <a:t>);</a:t>
            </a:r>
          </a:p>
          <a:p>
            <a:r>
              <a:rPr lang="en-US" sz="1800" dirty="0" smtClean="0">
                <a:solidFill>
                  <a:srgbClr val="008000"/>
                </a:solidFill>
                <a:highlight>
                  <a:srgbClr val="FFFFFF"/>
                </a:highlight>
                <a:latin typeface="Consolas"/>
              </a:rPr>
              <a:t>// </a:t>
            </a:r>
            <a:r>
              <a:rPr lang="en-US" sz="1800" dirty="0">
                <a:solidFill>
                  <a:srgbClr val="008000"/>
                </a:solidFill>
                <a:highlight>
                  <a:srgbClr val="FFFFFF"/>
                </a:highlight>
                <a:latin typeface="Consolas"/>
              </a:rPr>
              <a:t>Call print to print float</a:t>
            </a:r>
            <a:endParaRPr lang="en-US" sz="1800" dirty="0">
              <a:solidFill>
                <a:srgbClr val="000000"/>
              </a:solidFill>
              <a:highlight>
                <a:srgbClr val="FFFFFF"/>
              </a:highlight>
              <a:latin typeface="Consolas"/>
            </a:endParaRPr>
          </a:p>
          <a:p>
            <a:r>
              <a:rPr lang="en-US" sz="1800" dirty="0" err="1" smtClean="0">
                <a:solidFill>
                  <a:srgbClr val="000000"/>
                </a:solidFill>
                <a:highlight>
                  <a:srgbClr val="FFFFFF"/>
                </a:highlight>
                <a:latin typeface="Consolas"/>
              </a:rPr>
              <a:t>p.print</a:t>
            </a:r>
            <a:r>
              <a:rPr lang="en-US" sz="1800" dirty="0" smtClean="0">
                <a:solidFill>
                  <a:srgbClr val="000000"/>
                </a:solidFill>
                <a:highlight>
                  <a:srgbClr val="FFFFFF"/>
                </a:highlight>
                <a:latin typeface="Consolas"/>
              </a:rPr>
              <a:t>(500.263</a:t>
            </a:r>
            <a:r>
              <a:rPr lang="en-US" sz="1800" dirty="0">
                <a:solidFill>
                  <a:srgbClr val="000000"/>
                </a:solidFill>
                <a:highlight>
                  <a:srgbClr val="FFFFFF"/>
                </a:highlight>
                <a:latin typeface="Consolas"/>
              </a:rPr>
              <a:t>);</a:t>
            </a:r>
          </a:p>
          <a:p>
            <a:r>
              <a:rPr lang="en-US" sz="1800" dirty="0" smtClean="0">
                <a:solidFill>
                  <a:srgbClr val="008000"/>
                </a:solidFill>
                <a:highlight>
                  <a:srgbClr val="FFFFFF"/>
                </a:highlight>
                <a:latin typeface="Consolas"/>
              </a:rPr>
              <a:t>// </a:t>
            </a:r>
            <a:r>
              <a:rPr lang="en-US" sz="1800" dirty="0">
                <a:solidFill>
                  <a:srgbClr val="008000"/>
                </a:solidFill>
                <a:highlight>
                  <a:srgbClr val="FFFFFF"/>
                </a:highlight>
                <a:latin typeface="Consolas"/>
              </a:rPr>
              <a:t>Call print to print string</a:t>
            </a:r>
            <a:endParaRPr lang="en-US" sz="1800" dirty="0">
              <a:solidFill>
                <a:srgbClr val="000000"/>
              </a:solidFill>
              <a:highlight>
                <a:srgbClr val="FFFFFF"/>
              </a:highlight>
              <a:latin typeface="Consolas"/>
            </a:endParaRPr>
          </a:p>
          <a:p>
            <a:r>
              <a:rPr lang="en-US" sz="1800" dirty="0" err="1" smtClean="0">
                <a:solidFill>
                  <a:srgbClr val="000000"/>
                </a:solidFill>
                <a:highlight>
                  <a:srgbClr val="FFFFFF"/>
                </a:highlight>
                <a:latin typeface="Consolas"/>
              </a:rPr>
              <a:t>p.print</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"Hello C++"</a:t>
            </a:r>
            <a:r>
              <a:rPr lang="en-US" sz="1800" dirty="0">
                <a:solidFill>
                  <a:srgbClr val="000000"/>
                </a:solidFill>
                <a:highlight>
                  <a:srgbClr val="FFFFFF"/>
                </a:highlight>
                <a:latin typeface="Consolas"/>
              </a:rPr>
              <a:t>);</a:t>
            </a:r>
            <a:endParaRPr lang="en-US" altLang="en-US" sz="1800" b="0" kern="0" dirty="0" smtClean="0">
              <a:solidFill>
                <a:srgbClr val="000000"/>
              </a:solidFill>
              <a:latin typeface="Consolas" panose="020B0609020204030204" pitchFamily="49" charset="0"/>
              <a:cs typeface="Consolas" panose="020B0609020204030204" pitchFamily="49" charset="0"/>
            </a:endParaRPr>
          </a:p>
        </p:txBody>
      </p:sp>
      <p:sp>
        <p:nvSpPr>
          <p:cNvPr id="6" name="AutoShape 3"/>
          <p:cNvSpPr txBox="1">
            <a:spLocks noChangeAspect="1" noChangeArrowheads="1"/>
          </p:cNvSpPr>
          <p:nvPr/>
        </p:nvSpPr>
        <p:spPr bwMode="auto">
          <a:xfrm>
            <a:off x="8153400" y="5210629"/>
            <a:ext cx="3962400" cy="16002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smtClean="0">
                <a:solidFill>
                  <a:srgbClr val="2B91AF"/>
                </a:solidFill>
                <a:highlight>
                  <a:srgbClr val="FFFFFF"/>
                </a:highlight>
                <a:latin typeface="Consolas"/>
              </a:rPr>
              <a:t>Console</a:t>
            </a:r>
            <a:r>
              <a:rPr lang="en-US" sz="1800" smtClean="0">
                <a:solidFill>
                  <a:srgbClr val="000000"/>
                </a:solidFill>
                <a:highlight>
                  <a:srgbClr val="FFFFFF"/>
                </a:highlight>
                <a:latin typeface="Consolas"/>
              </a:rPr>
              <a:t>.WriteLine()</a:t>
            </a:r>
          </a:p>
          <a:p>
            <a:r>
              <a:rPr lang="en-US" sz="1800" smtClean="0">
                <a:solidFill>
                  <a:srgbClr val="2B91AF"/>
                </a:solidFill>
                <a:highlight>
                  <a:srgbClr val="FFFFFF"/>
                </a:highlight>
                <a:latin typeface="Consolas"/>
              </a:rPr>
              <a:t>Console</a:t>
            </a:r>
            <a:r>
              <a:rPr lang="en-US" sz="1800" smtClean="0">
                <a:solidFill>
                  <a:srgbClr val="000000"/>
                </a:solidFill>
                <a:highlight>
                  <a:srgbClr val="FFFFFF"/>
                </a:highlight>
                <a:latin typeface="Consolas"/>
              </a:rPr>
              <a:t>.WriteLine(</a:t>
            </a:r>
            <a:r>
              <a:rPr lang="en-US" sz="1800" smtClean="0">
                <a:solidFill>
                  <a:srgbClr val="2B91AF"/>
                </a:solidFill>
                <a:highlight>
                  <a:srgbClr val="FFFFFF"/>
                </a:highlight>
                <a:latin typeface="Consolas"/>
              </a:rPr>
              <a:t>Boolean</a:t>
            </a:r>
            <a:r>
              <a:rPr lang="en-US" sz="1800" smtClean="0">
                <a:solidFill>
                  <a:srgbClr val="000000"/>
                </a:solidFill>
                <a:highlight>
                  <a:srgbClr val="FFFFFF"/>
                </a:highlight>
                <a:latin typeface="Consolas"/>
              </a:rPr>
              <a:t>)</a:t>
            </a:r>
          </a:p>
          <a:p>
            <a:r>
              <a:rPr lang="en-US" sz="1800" smtClean="0">
                <a:solidFill>
                  <a:srgbClr val="2B91AF"/>
                </a:solidFill>
                <a:highlight>
                  <a:srgbClr val="FFFFFF"/>
                </a:highlight>
                <a:latin typeface="Consolas"/>
              </a:rPr>
              <a:t>Console</a:t>
            </a:r>
            <a:r>
              <a:rPr lang="en-US" sz="1800" smtClean="0">
                <a:solidFill>
                  <a:srgbClr val="000000"/>
                </a:solidFill>
                <a:highlight>
                  <a:srgbClr val="FFFFFF"/>
                </a:highlight>
                <a:latin typeface="Consolas"/>
              </a:rPr>
              <a:t>.WriteLine(</a:t>
            </a:r>
            <a:r>
              <a:rPr lang="en-US" sz="1800" smtClean="0">
                <a:solidFill>
                  <a:srgbClr val="2B91AF"/>
                </a:solidFill>
                <a:highlight>
                  <a:srgbClr val="FFFFFF"/>
                </a:highlight>
                <a:latin typeface="Consolas"/>
              </a:rPr>
              <a:t>Int32</a:t>
            </a:r>
            <a:r>
              <a:rPr lang="en-US" sz="1800" smtClean="0">
                <a:solidFill>
                  <a:srgbClr val="000000"/>
                </a:solidFill>
                <a:highlight>
                  <a:srgbClr val="FFFFFF"/>
                </a:highlight>
                <a:latin typeface="Consolas"/>
              </a:rPr>
              <a:t>)</a:t>
            </a:r>
          </a:p>
          <a:p>
            <a:r>
              <a:rPr lang="en-US" sz="1800" smtClean="0">
                <a:solidFill>
                  <a:srgbClr val="2B91AF"/>
                </a:solidFill>
                <a:highlight>
                  <a:srgbClr val="FFFFFF"/>
                </a:highlight>
                <a:latin typeface="Consolas"/>
              </a:rPr>
              <a:t>Console</a:t>
            </a:r>
            <a:r>
              <a:rPr lang="en-US" sz="1800" smtClean="0">
                <a:solidFill>
                  <a:srgbClr val="000000"/>
                </a:solidFill>
                <a:highlight>
                  <a:srgbClr val="FFFFFF"/>
                </a:highlight>
                <a:latin typeface="Consolas"/>
              </a:rPr>
              <a:t>.WriteLine(</a:t>
            </a:r>
            <a:r>
              <a:rPr lang="en-US" sz="1800" smtClean="0">
                <a:solidFill>
                  <a:srgbClr val="0000FF"/>
                </a:solidFill>
                <a:highlight>
                  <a:srgbClr val="FFFFFF"/>
                </a:highlight>
                <a:latin typeface="Consolas"/>
              </a:rPr>
              <a:t>string</a:t>
            </a:r>
            <a:r>
              <a:rPr lang="en-US" sz="1800" smtClean="0">
                <a:solidFill>
                  <a:srgbClr val="000000"/>
                </a:solidFill>
                <a:highlight>
                  <a:srgbClr val="FFFFFF"/>
                </a:highlight>
                <a:latin typeface="Consolas"/>
              </a:rPr>
              <a:t>)</a:t>
            </a:r>
            <a:endParaRPr lang="en-US" altLang="en-US" sz="1800" b="0" kern="0" dirty="0" smtClean="0">
              <a:solidFill>
                <a:srgbClr val="000000"/>
              </a:solidFill>
              <a:latin typeface="Consolas" panose="020B0609020204030204" pitchFamily="49" charset="0"/>
              <a:cs typeface="Consolas" panose="020B0609020204030204" pitchFamily="49" charset="0"/>
            </a:endParaRPr>
          </a:p>
        </p:txBody>
      </p:sp>
      <p:sp>
        <p:nvSpPr>
          <p:cNvPr id="7" name="TextBox 6"/>
          <p:cNvSpPr txBox="1"/>
          <p:nvPr/>
        </p:nvSpPr>
        <p:spPr>
          <a:xfrm>
            <a:off x="7565570" y="4169566"/>
            <a:ext cx="4702629" cy="707886"/>
          </a:xfrm>
          <a:prstGeom prst="rect">
            <a:avLst/>
          </a:prstGeom>
          <a:noFill/>
        </p:spPr>
        <p:txBody>
          <a:bodyPr wrap="square" rtlCol="0">
            <a:spAutoFit/>
          </a:bodyPr>
          <a:lstStyle/>
          <a:p>
            <a:r>
              <a:rPr lang="en-US" sz="2000" b="1" dirty="0" smtClean="0">
                <a:gradFill>
                  <a:gsLst>
                    <a:gs pos="0">
                      <a:schemeClr val="tx1"/>
                    </a:gs>
                    <a:gs pos="100000">
                      <a:schemeClr val="tx1"/>
                    </a:gs>
                  </a:gsLst>
                  <a:lin ang="5400000" scaled="0"/>
                </a:gradFill>
              </a:rPr>
              <a:t>Console Class provides 19 overloaded versions of </a:t>
            </a:r>
            <a:r>
              <a:rPr lang="en-US" sz="2000" b="1" dirty="0" err="1" smtClean="0">
                <a:gradFill>
                  <a:gsLst>
                    <a:gs pos="0">
                      <a:schemeClr val="tx1"/>
                    </a:gs>
                    <a:gs pos="100000">
                      <a:schemeClr val="tx1"/>
                    </a:gs>
                  </a:gsLst>
                  <a:lin ang="5400000" scaled="0"/>
                </a:gradFill>
              </a:rPr>
              <a:t>WriteLine</a:t>
            </a:r>
            <a:r>
              <a:rPr lang="en-US" sz="2000" b="1" dirty="0" smtClean="0">
                <a:gradFill>
                  <a:gsLst>
                    <a:gs pos="0">
                      <a:schemeClr val="tx1"/>
                    </a:gs>
                    <a:gs pos="100000">
                      <a:schemeClr val="tx1"/>
                    </a:gs>
                  </a:gsLst>
                  <a:lin ang="5400000" scaled="0"/>
                </a:gradFill>
              </a:rPr>
              <a:t>()</a:t>
            </a:r>
          </a:p>
        </p:txBody>
      </p:sp>
      <p:sp>
        <p:nvSpPr>
          <p:cNvPr id="9" name="Down Arrow 8"/>
          <p:cNvSpPr/>
          <p:nvPr/>
        </p:nvSpPr>
        <p:spPr bwMode="auto">
          <a:xfrm>
            <a:off x="9677400" y="4877452"/>
            <a:ext cx="239484" cy="333177"/>
          </a:xfrm>
          <a:prstGeom prst="down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548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Operator Overloading</a:t>
            </a:r>
            <a:endParaRPr lang="en-US" dirty="0"/>
          </a:p>
        </p:txBody>
      </p:sp>
      <p:sp>
        <p:nvSpPr>
          <p:cNvPr id="3" name="Subtitle 2"/>
          <p:cNvSpPr>
            <a:spLocks noGrp="1"/>
          </p:cNvSpPr>
          <p:nvPr>
            <p:ph type="subTitle" idx="4294967295"/>
          </p:nvPr>
        </p:nvSpPr>
        <p:spPr/>
        <p:txBody>
          <a:bodyPr/>
          <a:lstStyle/>
          <a:p>
            <a:pPr marL="457200" indent="-457200">
              <a:buFont typeface="Arial" panose="020B0604020202020204" pitchFamily="34" charset="0"/>
              <a:buChar char="•"/>
            </a:pPr>
            <a:r>
              <a:rPr lang="en-US" altLang="en-US" sz="2400" dirty="0" smtClean="0">
                <a:latin typeface="+mn-lt"/>
                <a:cs typeface="Times New Roman" pitchFamily="18" charset="0"/>
              </a:rPr>
              <a:t>Operator overloading provides additional capabilities to C# operators when they are applied to user-defined data types.</a:t>
            </a:r>
          </a:p>
          <a:p>
            <a:pPr marL="457200" indent="-457200">
              <a:buFont typeface="Arial" panose="020B0604020202020204" pitchFamily="34" charset="0"/>
              <a:buChar char="•"/>
            </a:pPr>
            <a:r>
              <a:rPr lang="en-US" altLang="en-US" sz="2400" dirty="0" smtClean="0">
                <a:latin typeface="+mn-lt"/>
                <a:cs typeface="Times New Roman" pitchFamily="18" charset="0"/>
              </a:rPr>
              <a:t>Only the predefined set of C# operators can be overloaded.</a:t>
            </a:r>
          </a:p>
          <a:p>
            <a:pPr marL="457200" indent="-457200">
              <a:buFont typeface="Arial" panose="020B0604020202020204" pitchFamily="34" charset="0"/>
              <a:buChar char="•"/>
            </a:pPr>
            <a:r>
              <a:rPr lang="en-US" altLang="en-US" sz="2400" dirty="0" smtClean="0">
                <a:latin typeface="+mn-lt"/>
                <a:cs typeface="Times New Roman" pitchFamily="18" charset="0"/>
              </a:rPr>
              <a:t>To use operators with user-defined data types, they need to be overloaded according to a programmer’s requirement.</a:t>
            </a:r>
          </a:p>
          <a:p>
            <a:endParaRPr lang="en-US" dirty="0"/>
          </a:p>
        </p:txBody>
      </p:sp>
    </p:spTree>
    <p:extLst>
      <p:ext uri="{BB962C8B-B14F-4D97-AF65-F5344CB8AC3E}">
        <p14:creationId xmlns:p14="http://schemas.microsoft.com/office/powerpoint/2010/main" val="3011102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 Class and Methods</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sz="2400" dirty="0">
                <a:latin typeface="+mn-lt"/>
              </a:rPr>
              <a:t>The abstract keyword enables you to create classes and class members that are incomplete and must be implemented in a derived </a:t>
            </a:r>
            <a:r>
              <a:rPr lang="en-US" sz="2400" dirty="0" smtClean="0">
                <a:latin typeface="+mn-lt"/>
              </a:rPr>
              <a:t>class.</a:t>
            </a:r>
          </a:p>
          <a:p>
            <a:pPr marL="342900" indent="-342900">
              <a:buFont typeface="Arial" panose="020B0604020202020204" pitchFamily="34" charset="0"/>
              <a:buChar char="•"/>
            </a:pPr>
            <a:r>
              <a:rPr lang="en-US" altLang="en-US" sz="2400" dirty="0" smtClean="0">
                <a:latin typeface="+mn-lt"/>
                <a:cs typeface="Times New Roman" pitchFamily="18" charset="0"/>
              </a:rPr>
              <a:t>Abstract </a:t>
            </a:r>
            <a:r>
              <a:rPr lang="en-US" altLang="en-US" sz="2400" dirty="0">
                <a:latin typeface="+mn-lt"/>
                <a:cs typeface="Times New Roman" pitchFamily="18" charset="0"/>
              </a:rPr>
              <a:t>classes contain abstract methods, which can be implemented by the derived class. </a:t>
            </a:r>
            <a:endParaRPr lang="en-US" altLang="en-US" sz="2400" dirty="0" smtClean="0">
              <a:latin typeface="+mn-lt"/>
              <a:cs typeface="Times New Roman" pitchFamily="18" charset="0"/>
            </a:endParaRPr>
          </a:p>
          <a:p>
            <a:pPr marL="342900" indent="-342900">
              <a:buFont typeface="Arial" panose="020B0604020202020204" pitchFamily="34" charset="0"/>
              <a:buChar char="•"/>
            </a:pPr>
            <a:r>
              <a:rPr lang="en-US" altLang="en-US" sz="2400" dirty="0" smtClean="0">
                <a:latin typeface="+mn-lt"/>
                <a:cs typeface="Times New Roman" pitchFamily="18" charset="0"/>
              </a:rPr>
              <a:t>There </a:t>
            </a:r>
            <a:r>
              <a:rPr lang="en-US" altLang="en-US" sz="2400" dirty="0">
                <a:latin typeface="+mn-lt"/>
                <a:cs typeface="Times New Roman" pitchFamily="18" charset="0"/>
              </a:rPr>
              <a:t>are certain rules governing the use of an abstraction class:</a:t>
            </a:r>
          </a:p>
          <a:p>
            <a:pPr marL="719307" lvl="2" indent="-342900"/>
            <a:r>
              <a:rPr lang="en-US" altLang="en-US" sz="2100" dirty="0">
                <a:cs typeface="Times New Roman" pitchFamily="18" charset="0"/>
              </a:rPr>
              <a:t>Cannot create an instance of an abstract class.</a:t>
            </a:r>
          </a:p>
          <a:p>
            <a:pPr marL="719307" lvl="2" indent="-342900"/>
            <a:r>
              <a:rPr lang="en-US" altLang="en-US" sz="2100" dirty="0">
                <a:cs typeface="Times New Roman" pitchFamily="18" charset="0"/>
              </a:rPr>
              <a:t>Cannot declare an abstract method outside an abstract class.</a:t>
            </a:r>
          </a:p>
          <a:p>
            <a:pPr marL="719307" lvl="2" indent="-342900"/>
            <a:r>
              <a:rPr lang="en-US" altLang="en-US" sz="2100" dirty="0">
                <a:cs typeface="Times New Roman" pitchFamily="18" charset="0"/>
              </a:rPr>
              <a:t>Cannot be declared sealed.</a:t>
            </a:r>
          </a:p>
          <a:p>
            <a:pPr marL="342900" indent="-342900">
              <a:buFont typeface="Arial" panose="020B0604020202020204" pitchFamily="34" charset="0"/>
              <a:buChar char="•"/>
            </a:pPr>
            <a:r>
              <a:rPr lang="en-US" sz="2400" dirty="0">
                <a:latin typeface="+mn-lt"/>
              </a:rPr>
              <a:t>A non-abstract class derived from an abstract class must include actual implementations of all inherited abstract methods and </a:t>
            </a:r>
            <a:r>
              <a:rPr lang="en-US" sz="2400" dirty="0" err="1">
                <a:latin typeface="+mn-lt"/>
              </a:rPr>
              <a:t>accessors</a:t>
            </a:r>
            <a:r>
              <a:rPr lang="en-US" sz="2400" dirty="0">
                <a:latin typeface="+mn-lt"/>
              </a:rPr>
              <a:t>.</a:t>
            </a: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2227508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 Methods</a:t>
            </a:r>
            <a:endParaRPr lang="en-US" dirty="0"/>
          </a:p>
        </p:txBody>
      </p:sp>
      <p:sp>
        <p:nvSpPr>
          <p:cNvPr id="3" name="Subtitle 2"/>
          <p:cNvSpPr>
            <a:spLocks noGrp="1"/>
          </p:cNvSpPr>
          <p:nvPr>
            <p:ph type="subTitle" idx="4294967295"/>
          </p:nvPr>
        </p:nvSpPr>
        <p:spPr/>
        <p:txBody>
          <a:bodyPr/>
          <a:lstStyle/>
          <a:p>
            <a:pPr marL="457200" indent="-457200">
              <a:buFont typeface="Arial" panose="020B0604020202020204" pitchFamily="34" charset="0"/>
              <a:buChar char="•"/>
            </a:pPr>
            <a:r>
              <a:rPr lang="en-US" altLang="en-US" sz="2400" dirty="0">
                <a:latin typeface="+mn-lt"/>
                <a:cs typeface="Times New Roman" pitchFamily="18" charset="0"/>
              </a:rPr>
              <a:t>Abstract methods are methods without any body.</a:t>
            </a:r>
          </a:p>
          <a:p>
            <a:pPr marL="457200" indent="-457200">
              <a:buFont typeface="Arial" panose="020B0604020202020204" pitchFamily="34" charset="0"/>
              <a:buChar char="•"/>
            </a:pPr>
            <a:r>
              <a:rPr lang="en-US" altLang="en-US" sz="2400" dirty="0">
                <a:latin typeface="+mn-lt"/>
                <a:cs typeface="Times New Roman" pitchFamily="18" charset="0"/>
              </a:rPr>
              <a:t>The implementation of an abstract method is done by the derived class.</a:t>
            </a:r>
          </a:p>
          <a:p>
            <a:pPr marL="457200" indent="-457200">
              <a:buFont typeface="Arial" panose="020B0604020202020204" pitchFamily="34" charset="0"/>
              <a:buChar char="•"/>
            </a:pPr>
            <a:r>
              <a:rPr lang="en-US" altLang="en-US" sz="2400" dirty="0">
                <a:latin typeface="+mn-lt"/>
                <a:cs typeface="Times New Roman" pitchFamily="18" charset="0"/>
              </a:rPr>
              <a:t>When a derived class inherits the abstract method form the abstract class, it must override the abstract methods. This requirement is enforced at compile time, and is also called </a:t>
            </a:r>
            <a:r>
              <a:rPr lang="en-US" altLang="en-US" sz="2400" b="1" dirty="0">
                <a:latin typeface="+mn-lt"/>
                <a:cs typeface="Times New Roman" pitchFamily="18" charset="0"/>
              </a:rPr>
              <a:t>dynamic polymorphism</a:t>
            </a:r>
            <a:r>
              <a:rPr lang="en-US" altLang="en-US" sz="2400" dirty="0">
                <a:latin typeface="+mn-lt"/>
                <a:cs typeface="Times New Roman" pitchFamily="18" charset="0"/>
              </a:rPr>
              <a:t>.</a:t>
            </a:r>
          </a:p>
          <a:p>
            <a:pPr marL="457200" indent="-457200">
              <a:buFont typeface="Arial" panose="020B0604020202020204" pitchFamily="34" charset="0"/>
              <a:buChar char="•"/>
            </a:pPr>
            <a:r>
              <a:rPr lang="en-US" altLang="en-US" sz="2400" dirty="0">
                <a:latin typeface="+mn-lt"/>
                <a:cs typeface="Times New Roman" pitchFamily="18" charset="0"/>
              </a:rPr>
              <a:t>The syntax for using the abstract method is as follows:</a:t>
            </a:r>
          </a:p>
          <a:p>
            <a:pPr marL="457200" lvl="1"/>
            <a:r>
              <a:rPr lang="en-US" altLang="en-US" sz="2400" b="1" dirty="0">
                <a:cs typeface="Times New Roman" pitchFamily="18" charset="0"/>
              </a:rPr>
              <a:t>[access-modifiers] abstract return-type method name (parameters</a:t>
            </a:r>
            <a:r>
              <a:rPr lang="en-US" altLang="en-US" sz="2400" b="1" dirty="0" smtClean="0">
                <a:cs typeface="Times New Roman" pitchFamily="18" charset="0"/>
              </a:rPr>
              <a:t>])</a:t>
            </a:r>
            <a:endParaRPr lang="en-US" altLang="en-US" sz="2400" b="1" dirty="0">
              <a:cs typeface="Times New Roman" pitchFamily="18" charset="0"/>
            </a:endParaRPr>
          </a:p>
          <a:p>
            <a:pPr marL="457200" indent="-457200">
              <a:buFont typeface="Arial" panose="020B0604020202020204" pitchFamily="34" charset="0"/>
              <a:buChar char="•"/>
            </a:pPr>
            <a:r>
              <a:rPr lang="en-US" altLang="en-US" sz="2400" dirty="0">
                <a:latin typeface="+mn-lt"/>
                <a:cs typeface="Times New Roman" pitchFamily="18" charset="0"/>
              </a:rPr>
              <a:t>The abstract method is declared by adding the abstract modifier to the method.</a:t>
            </a:r>
          </a:p>
          <a:p>
            <a:endParaRPr lang="en-US" dirty="0"/>
          </a:p>
        </p:txBody>
      </p:sp>
    </p:spTree>
    <p:extLst>
      <p:ext uri="{BB962C8B-B14F-4D97-AF65-F5344CB8AC3E}">
        <p14:creationId xmlns:p14="http://schemas.microsoft.com/office/powerpoint/2010/main" val="1477305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 Method</a:t>
            </a:r>
            <a:endParaRPr lang="en-US" dirty="0"/>
          </a:p>
        </p:txBody>
      </p:sp>
      <p:sp>
        <p:nvSpPr>
          <p:cNvPr id="4" name="AutoShape 4"/>
          <p:cNvSpPr>
            <a:spLocks noChangeArrowheads="1"/>
          </p:cNvSpPr>
          <p:nvPr/>
        </p:nvSpPr>
        <p:spPr bwMode="auto">
          <a:xfrm>
            <a:off x="1447800" y="1150938"/>
            <a:ext cx="8737600" cy="5565775"/>
          </a:xfrm>
          <a:prstGeom prst="roundRect">
            <a:avLst>
              <a:gd name="adj" fmla="val 4167"/>
            </a:avLst>
          </a:prstGeom>
          <a:solidFill>
            <a:srgbClr val="BBCDE3"/>
          </a:solidFill>
          <a:ln w="9525" algn="ctr">
            <a:solidFill>
              <a:srgbClr val="333333"/>
            </a:solidFill>
            <a:round/>
            <a:headEnd/>
            <a:tailEnd/>
          </a:ln>
        </p:spPr>
        <p:txBody>
          <a:bodyPr/>
          <a:lstStyle>
            <a:lvl1pPr marL="1095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0"/>
              </a:spcAft>
            </a:pPr>
            <a:endParaRPr lang="da-DK" altLang="en-US" sz="2200" smtClean="0">
              <a:solidFill>
                <a:srgbClr val="000000"/>
              </a:solidFill>
              <a:latin typeface="Arial Narrow" pitchFamily="34" charset="0"/>
            </a:endParaRPr>
          </a:p>
        </p:txBody>
      </p:sp>
      <p:sp>
        <p:nvSpPr>
          <p:cNvPr id="5" name="AutoShape 3"/>
          <p:cNvSpPr>
            <a:spLocks noChangeArrowheads="1"/>
          </p:cNvSpPr>
          <p:nvPr/>
        </p:nvSpPr>
        <p:spPr bwMode="auto">
          <a:xfrm>
            <a:off x="2160587" y="2135257"/>
            <a:ext cx="7258050" cy="1374636"/>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600" dirty="0" smtClean="0">
                <a:solidFill>
                  <a:srgbClr val="0000FF"/>
                </a:solidFill>
                <a:highlight>
                  <a:srgbClr val="FFFFFF"/>
                </a:highlight>
                <a:latin typeface="Consolas"/>
              </a:rPr>
              <a:t>  abstract</a:t>
            </a:r>
            <a:r>
              <a:rPr lang="en-US" sz="1600" dirty="0" smtClean="0">
                <a:solidFill>
                  <a:srgbClr val="000000"/>
                </a:solidFill>
                <a:highlight>
                  <a:srgbClr val="FFFFFF"/>
                </a:highlight>
                <a:latin typeface="Consolas"/>
              </a:rPr>
              <a:t> </a:t>
            </a:r>
            <a:r>
              <a:rPr lang="en-US" sz="1600" dirty="0">
                <a:solidFill>
                  <a:srgbClr val="0000FF"/>
                </a:solidFill>
                <a:highlight>
                  <a:srgbClr val="FFFFFF"/>
                </a:highlight>
                <a:latin typeface="Consolas"/>
              </a:rPr>
              <a:t>class</a:t>
            </a:r>
            <a:r>
              <a:rPr lang="en-US" sz="1600" dirty="0">
                <a:solidFill>
                  <a:srgbClr val="000000"/>
                </a:solidFill>
                <a:highlight>
                  <a:srgbClr val="FFFFFF"/>
                </a:highlight>
                <a:latin typeface="Consolas"/>
              </a:rPr>
              <a:t> </a:t>
            </a:r>
            <a:r>
              <a:rPr lang="en-US" sz="1600" dirty="0" err="1">
                <a:solidFill>
                  <a:srgbClr val="2B91AF"/>
                </a:solidFill>
                <a:highlight>
                  <a:srgbClr val="FFFFFF"/>
                </a:highlight>
                <a:latin typeface="Consolas"/>
              </a:rPr>
              <a:t>SalariedEmployee</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    </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abstract</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PayBonus</a:t>
            </a:r>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a:solidFill>
                  <a:srgbClr val="008000"/>
                </a:solidFill>
                <a:highlight>
                  <a:srgbClr val="FFFFFF"/>
                </a:highlight>
                <a:latin typeface="Consolas"/>
              </a:rPr>
              <a:t>//Other Methods goes here</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endParaRPr kumimoji="0" lang="en-GB" altLang="en-US" sz="15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6" name="AutoShape 4"/>
          <p:cNvSpPr>
            <a:spLocks noChangeArrowheads="1"/>
          </p:cNvSpPr>
          <p:nvPr/>
        </p:nvSpPr>
        <p:spPr bwMode="auto">
          <a:xfrm>
            <a:off x="1885950" y="1331913"/>
            <a:ext cx="3454400" cy="530225"/>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charset="0"/>
              </a:rPr>
              <a:t>Added to abstract classes</a:t>
            </a:r>
          </a:p>
        </p:txBody>
      </p:sp>
      <p:pic>
        <p:nvPicPr>
          <p:cNvPr id="7" name="Picture 47" descr="arrow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29078">
            <a:off x="1942306" y="1901032"/>
            <a:ext cx="90170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p:cNvSpPr>
            <a:spLocks noChangeArrowheads="1"/>
          </p:cNvSpPr>
          <p:nvPr/>
        </p:nvSpPr>
        <p:spPr bwMode="auto">
          <a:xfrm>
            <a:off x="1784350" y="3603625"/>
            <a:ext cx="4121150" cy="528638"/>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charset="0"/>
              </a:rPr>
              <a:t>Defined with the </a:t>
            </a: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abstract</a:t>
            </a: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charset="0"/>
              </a:rPr>
              <a:t> modifier</a:t>
            </a:r>
          </a:p>
        </p:txBody>
      </p:sp>
      <p:pic>
        <p:nvPicPr>
          <p:cNvPr id="9" name="Picture 47" descr="arrow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075" y="2954338"/>
            <a:ext cx="17621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4"/>
          <p:cNvSpPr>
            <a:spLocks noChangeArrowheads="1"/>
          </p:cNvSpPr>
          <p:nvPr/>
        </p:nvSpPr>
        <p:spPr bwMode="auto">
          <a:xfrm>
            <a:off x="6122987" y="3603625"/>
            <a:ext cx="3665538" cy="528638"/>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charset="0"/>
              </a:rPr>
              <a:t>Has no method body</a:t>
            </a:r>
          </a:p>
        </p:txBody>
      </p:sp>
      <p:pic>
        <p:nvPicPr>
          <p:cNvPr id="11" name="Picture 47" descr="arrow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3622065">
            <a:off x="5512594" y="3294856"/>
            <a:ext cx="901700"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4"/>
          <p:cNvSpPr>
            <a:spLocks noChangeArrowheads="1"/>
          </p:cNvSpPr>
          <p:nvPr/>
        </p:nvSpPr>
        <p:spPr bwMode="auto">
          <a:xfrm>
            <a:off x="1739900" y="5370513"/>
            <a:ext cx="8258175" cy="900112"/>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marL="3635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3635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t>Classes that inherit from a class with an abstract method must override that method, otherwise the code will not compile</a:t>
            </a:r>
          </a:p>
        </p:txBody>
      </p:sp>
      <p:sp>
        <p:nvSpPr>
          <p:cNvPr id="13" name="Rounded Rectangle 812100"/>
          <p:cNvSpPr>
            <a:spLocks noChangeArrowheads="1"/>
          </p:cNvSpPr>
          <p:nvPr/>
        </p:nvSpPr>
        <p:spPr bwMode="auto">
          <a:xfrm>
            <a:off x="1608137" y="5510213"/>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990033"/>
                </a:solidFill>
                <a:effectLst/>
                <a:uLnTx/>
                <a:uFillTx/>
                <a:latin typeface="Wingdings" pitchFamily="2" charset="2"/>
                <a:cs typeface="Arial" charset="0"/>
              </a:rPr>
              <a:t>ü</a:t>
            </a:r>
          </a:p>
        </p:txBody>
      </p:sp>
      <p:sp>
        <p:nvSpPr>
          <p:cNvPr id="14" name="AutoShape 4"/>
          <p:cNvSpPr>
            <a:spLocks noChangeArrowheads="1"/>
          </p:cNvSpPr>
          <p:nvPr/>
        </p:nvSpPr>
        <p:spPr bwMode="auto">
          <a:xfrm>
            <a:off x="1733550" y="4210050"/>
            <a:ext cx="8258175" cy="11112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marL="3635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3635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charset="0"/>
              </a:rPr>
              <a:t>Abstract methods are useful when developing an abstract class that implements an interface or relies on a method where a default implementation is not appropriate</a:t>
            </a:r>
          </a:p>
        </p:txBody>
      </p:sp>
      <p:sp>
        <p:nvSpPr>
          <p:cNvPr id="15" name="Rounded Rectangle 812100"/>
          <p:cNvSpPr>
            <a:spLocks noChangeArrowheads="1"/>
          </p:cNvSpPr>
          <p:nvPr/>
        </p:nvSpPr>
        <p:spPr bwMode="auto">
          <a:xfrm>
            <a:off x="1600200" y="4487863"/>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990033"/>
                </a:solidFill>
                <a:effectLst/>
                <a:uLnTx/>
                <a:uFillTx/>
                <a:latin typeface="Wingdings" pitchFamily="2" charset="2"/>
                <a:cs typeface="Arial" charset="0"/>
              </a:rPr>
              <a:t>ü</a:t>
            </a:r>
          </a:p>
        </p:txBody>
      </p:sp>
    </p:spTree>
    <p:extLst>
      <p:ext uri="{BB962C8B-B14F-4D97-AF65-F5344CB8AC3E}">
        <p14:creationId xmlns:p14="http://schemas.microsoft.com/office/powerpoint/2010/main" val="644031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10" grpId="0" animBg="1"/>
      <p:bldP spid="12" grpId="0" animBg="1"/>
      <p:bldP spid="13" grpId="0" animBg="1"/>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Functions</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pPr>
            <a:r>
              <a:rPr lang="en-US" sz="2400" dirty="0">
                <a:solidFill>
                  <a:schemeClr val="tx1"/>
                </a:solidFill>
                <a:latin typeface="+mn-lt"/>
                <a:cs typeface="Times New Roman" pitchFamily="18" charset="0"/>
              </a:rPr>
              <a:t>When you have a function defined in a class that you want to be implemented by the inherited classes, you can use a virtual function. </a:t>
            </a:r>
          </a:p>
          <a:p>
            <a:pPr marL="342900" indent="-342900">
              <a:buFont typeface="Arial" panose="020B0604020202020204" pitchFamily="34" charset="0"/>
              <a:buChar char="•"/>
            </a:pPr>
            <a:r>
              <a:rPr lang="en-US" sz="2400" dirty="0">
                <a:solidFill>
                  <a:schemeClr val="tx1"/>
                </a:solidFill>
                <a:latin typeface="+mn-lt"/>
                <a:cs typeface="Times New Roman" pitchFamily="18" charset="0"/>
              </a:rPr>
              <a:t>The functionality of the virtual function is modified by the inherited class according to its requirement and the call to the method is decided at runtime.</a:t>
            </a:r>
          </a:p>
          <a:p>
            <a:pPr marL="342900" indent="-342900">
              <a:buFont typeface="Arial" panose="020B0604020202020204" pitchFamily="34" charset="0"/>
              <a:buChar char="•"/>
            </a:pPr>
            <a:r>
              <a:rPr lang="en-US" sz="2400" dirty="0">
                <a:solidFill>
                  <a:schemeClr val="tx1"/>
                </a:solidFill>
                <a:latin typeface="+mn-lt"/>
                <a:cs typeface="Times New Roman" pitchFamily="18" charset="0"/>
              </a:rPr>
              <a:t>To declare a virtual function, the </a:t>
            </a:r>
            <a:r>
              <a:rPr lang="en-US" sz="2400" b="1" dirty="0">
                <a:solidFill>
                  <a:schemeClr val="tx1"/>
                </a:solidFill>
                <a:latin typeface="+mn-lt"/>
                <a:cs typeface="Times New Roman" pitchFamily="18" charset="0"/>
              </a:rPr>
              <a:t>virtual</a:t>
            </a:r>
            <a:r>
              <a:rPr lang="en-US" sz="2400" dirty="0">
                <a:solidFill>
                  <a:schemeClr val="tx1"/>
                </a:solidFill>
                <a:latin typeface="+mn-lt"/>
                <a:cs typeface="Times New Roman" pitchFamily="18" charset="0"/>
              </a:rPr>
              <a:t> keyword is used before the return type of the function and after the access modifier of the function.</a:t>
            </a:r>
          </a:p>
          <a:p>
            <a:endParaRPr lang="en-US" dirty="0"/>
          </a:p>
        </p:txBody>
      </p:sp>
    </p:spTree>
    <p:extLst>
      <p:ext uri="{BB962C8B-B14F-4D97-AF65-F5344CB8AC3E}">
        <p14:creationId xmlns:p14="http://schemas.microsoft.com/office/powerpoint/2010/main" val="92781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604" y="0"/>
            <a:ext cx="11799191" cy="896552"/>
          </a:xfrm>
        </p:spPr>
        <p:txBody>
          <a:bodyPr/>
          <a:lstStyle/>
          <a:p>
            <a:r>
              <a:rPr lang="en-US" dirty="0" smtClean="0"/>
              <a:t>Virtual Functions</a:t>
            </a:r>
            <a:endParaRPr lang="en-US" dirty="0"/>
          </a:p>
        </p:txBody>
      </p:sp>
      <p:sp>
        <p:nvSpPr>
          <p:cNvPr id="4" name="AutoShape 3"/>
          <p:cNvSpPr txBox="1">
            <a:spLocks noGrp="1" noChangeAspect="1" noChangeArrowheads="1"/>
          </p:cNvSpPr>
          <p:nvPr>
            <p:ph type="subTitle" idx="4294967295"/>
          </p:nvPr>
        </p:nvSpPr>
        <p:spPr bwMode="auto">
          <a:xfrm>
            <a:off x="522514" y="762000"/>
            <a:ext cx="5638800" cy="59436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Books</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virtual</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void</a:t>
            </a:r>
            <a:r>
              <a:rPr lang="en-US" sz="1800" dirty="0">
                <a:solidFill>
                  <a:srgbClr val="000000"/>
                </a:solidFill>
                <a:highlight>
                  <a:srgbClr val="FFFFFF"/>
                </a:highlight>
                <a:latin typeface="Consolas"/>
              </a:rPr>
              <a:t> Offer()</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//10% Flat </a:t>
            </a:r>
            <a:r>
              <a:rPr lang="en-US" sz="1800" dirty="0" smtClean="0">
                <a:solidFill>
                  <a:srgbClr val="008000"/>
                </a:solidFill>
                <a:highlight>
                  <a:srgbClr val="FFFFFF"/>
                </a:highlight>
                <a:latin typeface="Consolas"/>
              </a:rPr>
              <a:t>offer</a:t>
            </a:r>
            <a:endParaRPr lang="en-US" sz="1800" dirty="0" smtClean="0">
              <a:solidFill>
                <a:srgbClr val="000000"/>
              </a:solidFill>
              <a:highlight>
                <a:srgbClr val="FFFFFF"/>
              </a:highlight>
              <a:latin typeface="Consolas"/>
            </a:endParaRPr>
          </a:p>
          <a:p>
            <a:r>
              <a:rPr lang="en-US" sz="1800" dirty="0" smtClean="0">
                <a:solidFill>
                  <a:srgbClr val="000000"/>
                </a:solidFill>
                <a:highlight>
                  <a:srgbClr val="FFFFFF"/>
                </a:highlight>
                <a:latin typeface="Consolas"/>
              </a:rPr>
              <a:t>        }</a:t>
            </a:r>
          </a:p>
          <a:p>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Fictions</a:t>
            </a:r>
            <a:r>
              <a:rPr lang="en-US" sz="1800" dirty="0">
                <a:solidFill>
                  <a:srgbClr val="000000"/>
                </a:solidFill>
                <a:highlight>
                  <a:srgbClr val="FFFFFF"/>
                </a:highlight>
                <a:latin typeface="Consolas"/>
              </a:rPr>
              <a:t> : </a:t>
            </a:r>
            <a:r>
              <a:rPr lang="en-US" sz="1800" dirty="0">
                <a:solidFill>
                  <a:srgbClr val="2B91AF"/>
                </a:solidFill>
                <a:highlight>
                  <a:srgbClr val="FFFFFF"/>
                </a:highlight>
                <a:latin typeface="Consolas"/>
              </a:rPr>
              <a:t>Books</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ShortStories</a:t>
            </a:r>
            <a:r>
              <a:rPr lang="en-US" sz="1800" dirty="0">
                <a:solidFill>
                  <a:srgbClr val="000000"/>
                </a:solidFill>
                <a:highlight>
                  <a:srgbClr val="FFFFFF"/>
                </a:highlight>
                <a:latin typeface="Consolas"/>
              </a:rPr>
              <a:t> : </a:t>
            </a:r>
            <a:r>
              <a:rPr lang="en-US" sz="1800" dirty="0">
                <a:solidFill>
                  <a:srgbClr val="2B91AF"/>
                </a:solidFill>
                <a:highlight>
                  <a:srgbClr val="FFFFFF"/>
                </a:highlight>
                <a:latin typeface="Consolas"/>
              </a:rPr>
              <a:t>Books</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override</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void</a:t>
            </a:r>
            <a:r>
              <a:rPr lang="en-US" sz="1800" dirty="0">
                <a:solidFill>
                  <a:srgbClr val="000000"/>
                </a:solidFill>
                <a:highlight>
                  <a:srgbClr val="FFFFFF"/>
                </a:highlight>
                <a:latin typeface="Consolas"/>
              </a:rPr>
              <a:t> Offer()</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//20% discount</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endParaRPr lang="en-US" altLang="en-US" sz="1800" b="0" kern="0" dirty="0" smtClean="0">
              <a:solidFill>
                <a:srgbClr val="000000"/>
              </a:solidFill>
              <a:latin typeface="Consolas" panose="020B0609020204030204" pitchFamily="49" charset="0"/>
              <a:cs typeface="Consolas" panose="020B0609020204030204" pitchFamily="49" charset="0"/>
            </a:endParaRPr>
          </a:p>
        </p:txBody>
      </p:sp>
      <p:sp>
        <p:nvSpPr>
          <p:cNvPr id="5" name="AutoShape 3"/>
          <p:cNvSpPr txBox="1">
            <a:spLocks noChangeAspect="1" noChangeArrowheads="1"/>
          </p:cNvSpPr>
          <p:nvPr/>
        </p:nvSpPr>
        <p:spPr bwMode="auto">
          <a:xfrm>
            <a:off x="6172200" y="2667001"/>
            <a:ext cx="4953000" cy="16764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2B91AF"/>
                </a:solidFill>
                <a:highlight>
                  <a:srgbClr val="FFFFFF"/>
                </a:highlight>
                <a:latin typeface="Consolas"/>
              </a:rPr>
              <a:t>Books</a:t>
            </a:r>
            <a:r>
              <a:rPr lang="en-US" sz="1800" dirty="0">
                <a:solidFill>
                  <a:srgbClr val="000000"/>
                </a:solidFill>
                <a:highlight>
                  <a:srgbClr val="FFFFFF"/>
                </a:highlight>
                <a:latin typeface="Consolas"/>
              </a:rPr>
              <a:t> b1 = </a:t>
            </a:r>
            <a:r>
              <a:rPr lang="en-US" sz="1800" dirty="0">
                <a:solidFill>
                  <a:srgbClr val="0000FF"/>
                </a:solidFill>
                <a:highlight>
                  <a:srgbClr val="FFFFFF"/>
                </a:highlight>
                <a:latin typeface="Consolas"/>
              </a:rPr>
              <a:t>new</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Fictions</a:t>
            </a:r>
            <a:r>
              <a:rPr lang="en-US" sz="1800" dirty="0">
                <a:solidFill>
                  <a:srgbClr val="000000"/>
                </a:solidFill>
                <a:highlight>
                  <a:srgbClr val="FFFFFF"/>
                </a:highlight>
                <a:latin typeface="Consolas"/>
              </a:rPr>
              <a:t>();</a:t>
            </a:r>
          </a:p>
          <a:p>
            <a:r>
              <a:rPr lang="en-US" sz="1800" dirty="0" smtClean="0">
                <a:solidFill>
                  <a:srgbClr val="000000"/>
                </a:solidFill>
                <a:highlight>
                  <a:srgbClr val="FFFFFF"/>
                </a:highlight>
                <a:latin typeface="Consolas"/>
              </a:rPr>
              <a:t>b1.Offer</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//10% Offer</a:t>
            </a:r>
            <a:endParaRPr lang="en-US" sz="1800" dirty="0">
              <a:solidFill>
                <a:srgbClr val="000000"/>
              </a:solidFill>
              <a:highlight>
                <a:srgbClr val="FFFFFF"/>
              </a:highlight>
              <a:latin typeface="Consolas"/>
            </a:endParaRPr>
          </a:p>
          <a:p>
            <a:r>
              <a:rPr lang="en-US" sz="1800" dirty="0" smtClean="0">
                <a:solidFill>
                  <a:srgbClr val="2B91AF"/>
                </a:solidFill>
                <a:highlight>
                  <a:srgbClr val="FFFFFF"/>
                </a:highlight>
                <a:latin typeface="Consolas"/>
              </a:rPr>
              <a:t>Books</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b2 = </a:t>
            </a:r>
            <a:r>
              <a:rPr lang="en-US" sz="1800" dirty="0">
                <a:solidFill>
                  <a:srgbClr val="0000FF"/>
                </a:solidFill>
                <a:highlight>
                  <a:srgbClr val="FFFFFF"/>
                </a:highlight>
                <a:latin typeface="Consolas"/>
              </a:rPr>
              <a:t>new</a:t>
            </a:r>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ShortStories</a:t>
            </a:r>
            <a:r>
              <a:rPr lang="en-US" sz="1800" dirty="0">
                <a:solidFill>
                  <a:srgbClr val="000000"/>
                </a:solidFill>
                <a:highlight>
                  <a:srgbClr val="FFFFFF"/>
                </a:highlight>
                <a:latin typeface="Consolas"/>
              </a:rPr>
              <a:t>();</a:t>
            </a:r>
          </a:p>
          <a:p>
            <a:r>
              <a:rPr lang="en-US" sz="1800" dirty="0" smtClean="0">
                <a:solidFill>
                  <a:srgbClr val="000000"/>
                </a:solidFill>
                <a:highlight>
                  <a:srgbClr val="FFFFFF"/>
                </a:highlight>
                <a:latin typeface="Consolas"/>
              </a:rPr>
              <a:t>b2.Offer</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//20% Offer</a:t>
            </a:r>
            <a:endParaRPr lang="en-US" altLang="en-US" sz="1800" b="0" kern="0" dirty="0" smtClean="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7348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Interfaces</a:t>
            </a:r>
            <a:endParaRPr lang="en-US" dirty="0"/>
          </a:p>
        </p:txBody>
      </p:sp>
      <p:sp>
        <p:nvSpPr>
          <p:cNvPr id="3" name="Subtitle 2"/>
          <p:cNvSpPr>
            <a:spLocks noGrp="1"/>
          </p:cNvSpPr>
          <p:nvPr>
            <p:ph type="subTitle" idx="4294967295"/>
          </p:nvPr>
        </p:nvSpPr>
        <p:spPr/>
        <p:txBody>
          <a:bodyPr/>
          <a:lstStyle/>
          <a:p>
            <a:pPr marL="457200" indent="-457200">
              <a:buFont typeface="Arial" panose="020B0604020202020204" pitchFamily="34" charset="0"/>
              <a:buChar char="•"/>
            </a:pPr>
            <a:r>
              <a:rPr lang="en-US" altLang="en-US" sz="2400" dirty="0">
                <a:latin typeface="+mn-lt"/>
                <a:cs typeface="Times New Roman" pitchFamily="18" charset="0"/>
              </a:rPr>
              <a:t>Interfaces define properties, methods, and events, which are known as the members of the interface.</a:t>
            </a:r>
          </a:p>
          <a:p>
            <a:pPr marL="457200" indent="-457200">
              <a:buFont typeface="Arial" panose="020B0604020202020204" pitchFamily="34" charset="0"/>
              <a:buChar char="•"/>
            </a:pPr>
            <a:r>
              <a:rPr lang="en-US" altLang="en-US" sz="2400" dirty="0">
                <a:latin typeface="+mn-lt"/>
                <a:cs typeface="Times New Roman" pitchFamily="18" charset="0"/>
              </a:rPr>
              <a:t>Interfaces are fully supported by C#.</a:t>
            </a:r>
            <a:r>
              <a:rPr lang="en-US" altLang="en-US" sz="2400" dirty="0">
                <a:latin typeface="+mn-lt"/>
              </a:rPr>
              <a:t> </a:t>
            </a:r>
            <a:endParaRPr lang="en-US" altLang="en-US" sz="2400" dirty="0">
              <a:latin typeface="+mn-lt"/>
              <a:cs typeface="Times New Roman" pitchFamily="18" charset="0"/>
            </a:endParaRPr>
          </a:p>
          <a:p>
            <a:pPr marL="457200" indent="-457200">
              <a:buFont typeface="Arial" panose="020B0604020202020204" pitchFamily="34" charset="0"/>
              <a:buChar char="•"/>
            </a:pPr>
            <a:r>
              <a:rPr lang="en-US" altLang="en-US" sz="2400" dirty="0">
                <a:latin typeface="+mn-lt"/>
                <a:cs typeface="Times New Roman" pitchFamily="18" charset="0"/>
              </a:rPr>
              <a:t>Interfaces are used when a standard structure of methods is to be followed by the classes, and where classes will implement the functionality. </a:t>
            </a:r>
          </a:p>
          <a:p>
            <a:pPr marL="457200" indent="-457200">
              <a:buFont typeface="Arial" panose="020B0604020202020204" pitchFamily="34" charset="0"/>
              <a:buChar char="•"/>
            </a:pPr>
            <a:r>
              <a:rPr lang="en-US" altLang="en-US" sz="2400" dirty="0">
                <a:latin typeface="+mn-lt"/>
                <a:cs typeface="Times New Roman" pitchFamily="18" charset="0"/>
              </a:rPr>
              <a:t>Interfaces separate the definition of objects from their implementation so that the objects can evolve without the risk of introducing incompatibility in existing applications.</a:t>
            </a:r>
          </a:p>
          <a:p>
            <a:endParaRPr lang="en-US" dirty="0"/>
          </a:p>
        </p:txBody>
      </p:sp>
    </p:spTree>
    <p:extLst>
      <p:ext uri="{BB962C8B-B14F-4D97-AF65-F5344CB8AC3E}">
        <p14:creationId xmlns:p14="http://schemas.microsoft.com/office/powerpoint/2010/main" val="609329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Constructor</a:t>
            </a:r>
            <a:endParaRPr lang="en-US" dirty="0"/>
          </a:p>
        </p:txBody>
      </p:sp>
      <p:sp>
        <p:nvSpPr>
          <p:cNvPr id="4" name="AutoShape 3"/>
          <p:cNvSpPr>
            <a:spLocks noGrp="1" noChangeAspect="1" noChangeArrowheads="1"/>
          </p:cNvSpPr>
          <p:nvPr>
            <p:ph type="subTitle" idx="4294967295"/>
          </p:nvPr>
        </p:nvSpPr>
        <p:spPr bwMode="auto">
          <a:xfrm>
            <a:off x="381000" y="990600"/>
            <a:ext cx="11658600" cy="57150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Program</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static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void</a:t>
            </a:r>
            <a:r>
              <a:rPr lang="en-US" sz="1800" dirty="0">
                <a:solidFill>
                  <a:srgbClr val="000000"/>
                </a:solidFill>
                <a:highlight>
                  <a:srgbClr val="FFFFFF"/>
                </a:highlight>
                <a:latin typeface="Consolas"/>
              </a:rPr>
              <a:t> Main(</a:t>
            </a:r>
            <a:r>
              <a:rPr lang="en-US" sz="1800" dirty="0">
                <a:solidFill>
                  <a:srgbClr val="0000FF"/>
                </a:solidFill>
                <a:highlight>
                  <a:srgbClr val="FFFFFF"/>
                </a:highlight>
                <a:latin typeface="Consolas"/>
              </a:rPr>
              <a:t>string</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args</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Taxi</a:t>
            </a:r>
            <a:r>
              <a:rPr lang="en-US" sz="1800" dirty="0">
                <a:solidFill>
                  <a:srgbClr val="000000"/>
                </a:solidFill>
                <a:highlight>
                  <a:srgbClr val="FFFFFF"/>
                </a:highlight>
                <a:latin typeface="Consolas"/>
              </a:rPr>
              <a:t> t = </a:t>
            </a:r>
            <a:r>
              <a:rPr lang="en-US" sz="1800" dirty="0">
                <a:solidFill>
                  <a:srgbClr val="0000FF"/>
                </a:solidFill>
                <a:highlight>
                  <a:srgbClr val="FFFFFF"/>
                </a:highlight>
                <a:latin typeface="Consolas"/>
              </a:rPr>
              <a:t>new</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Taxi</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err="1">
                <a:solidFill>
                  <a:srgbClr val="2B91AF"/>
                </a:solidFill>
                <a:highlight>
                  <a:srgbClr val="FFFFFF"/>
                </a:highlight>
                <a:latin typeface="Consolas"/>
              </a:rPr>
              <a:t>Console</a:t>
            </a:r>
            <a:r>
              <a:rPr lang="en-US" sz="1800" dirty="0" err="1">
                <a:solidFill>
                  <a:srgbClr val="000000"/>
                </a:solidFill>
                <a:highlight>
                  <a:srgbClr val="FFFFFF"/>
                </a:highlight>
                <a:latin typeface="Consolas"/>
              </a:rPr>
              <a:t>.WriteLine</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t.isInitialized</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Taxi</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bool</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isInitialized</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 Taxi()</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isInitialized</a:t>
            </a:r>
            <a:r>
              <a:rPr lang="en-US" sz="1800" dirty="0">
                <a:solidFill>
                  <a:srgbClr val="000000"/>
                </a:solidFill>
                <a:highlight>
                  <a:srgbClr val="FFFFFF"/>
                </a:highlight>
                <a:latin typeface="Consolas"/>
              </a:rPr>
              <a:t> = </a:t>
            </a:r>
            <a:r>
              <a:rPr lang="en-US" sz="1800" dirty="0">
                <a:solidFill>
                  <a:srgbClr val="0000FF"/>
                </a:solidFill>
                <a:highlight>
                  <a:srgbClr val="FFFFFF"/>
                </a:highlight>
                <a:latin typeface="Consolas"/>
              </a:rPr>
              <a:t>true</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endParaRPr kumimoji="0" lang="en-US" alt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4275352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Interfaces</a:t>
            </a:r>
            <a:endParaRPr lang="en-US" dirty="0"/>
          </a:p>
        </p:txBody>
      </p:sp>
      <p:sp>
        <p:nvSpPr>
          <p:cNvPr id="3" name="Subtitle 2"/>
          <p:cNvSpPr>
            <a:spLocks noGrp="1"/>
          </p:cNvSpPr>
          <p:nvPr>
            <p:ph type="subTitle" idx="4294967295"/>
          </p:nvPr>
        </p:nvSpPr>
        <p:spPr/>
        <p:txBody>
          <a:bodyPr/>
          <a:lstStyle/>
          <a:p>
            <a:pPr marL="457200" indent="-457200">
              <a:buFont typeface="Arial" panose="020B0604020202020204" pitchFamily="34" charset="0"/>
              <a:buChar char="•"/>
            </a:pPr>
            <a:r>
              <a:rPr lang="en-US" altLang="en-US" sz="2400" dirty="0">
                <a:latin typeface="+mn-lt"/>
                <a:cs typeface="Times New Roman" pitchFamily="18" charset="0"/>
              </a:rPr>
              <a:t>Working with interfaces includes interface declaration and implementation of interface by the classes.</a:t>
            </a:r>
          </a:p>
          <a:p>
            <a:pPr marL="457200" indent="-457200">
              <a:buFont typeface="Arial" panose="020B0604020202020204" pitchFamily="34" charset="0"/>
              <a:buChar char="•"/>
            </a:pPr>
            <a:r>
              <a:rPr lang="en-US" altLang="en-US" sz="2400" dirty="0">
                <a:latin typeface="+mn-lt"/>
                <a:cs typeface="Times New Roman" pitchFamily="18" charset="0"/>
              </a:rPr>
              <a:t>You can declare interfaces using the interface keyword. </a:t>
            </a:r>
          </a:p>
          <a:p>
            <a:pPr marL="457200" indent="-457200">
              <a:buFont typeface="Arial" panose="020B0604020202020204" pitchFamily="34" charset="0"/>
              <a:buChar char="•"/>
            </a:pPr>
            <a:r>
              <a:rPr lang="en-US" altLang="en-US" sz="2400" dirty="0">
                <a:latin typeface="+mn-lt"/>
                <a:cs typeface="Times New Roman" pitchFamily="18" charset="0"/>
              </a:rPr>
              <a:t>Interface statements are public, by default.</a:t>
            </a:r>
          </a:p>
          <a:p>
            <a:pPr marL="457200" indent="-457200">
              <a:buFont typeface="Arial" panose="020B0604020202020204" pitchFamily="34" charset="0"/>
              <a:buChar char="•"/>
            </a:pPr>
            <a:r>
              <a:rPr lang="en-US" altLang="en-US" sz="2400" dirty="0">
                <a:latin typeface="+mn-lt"/>
                <a:cs typeface="Times New Roman" pitchFamily="18" charset="0"/>
              </a:rPr>
              <a:t>You can declare only methods, functions, and properties in interfaces. You cannot declare a variable in interfaces.</a:t>
            </a:r>
          </a:p>
          <a:p>
            <a:pPr marL="457200" indent="-457200">
              <a:buFont typeface="Arial" panose="020B0604020202020204" pitchFamily="34" charset="0"/>
              <a:buChar char="•"/>
            </a:pPr>
            <a:r>
              <a:rPr lang="en-US" altLang="en-US" sz="2400" dirty="0">
                <a:latin typeface="+mn-lt"/>
                <a:cs typeface="Times New Roman" pitchFamily="18" charset="0"/>
              </a:rPr>
              <a:t>Interfaces declare methods, which are implemented by classes. A class can inherit from single class but can implement form multiple interfaces.</a:t>
            </a:r>
          </a:p>
          <a:p>
            <a:pPr marL="457200" indent="-457200">
              <a:buFont typeface="Arial" panose="020B0604020202020204" pitchFamily="34" charset="0"/>
              <a:buChar char="•"/>
            </a:pPr>
            <a:r>
              <a:rPr lang="en-US" altLang="en-US" sz="2400" dirty="0">
                <a:latin typeface="+mn-lt"/>
                <a:cs typeface="Times New Roman" pitchFamily="18" charset="0"/>
              </a:rPr>
              <a:t>A class or a structure that implements interfaces also implements the base interfaces of the inherited interface</a:t>
            </a:r>
            <a:endParaRPr lang="en-IN" altLang="en-US" sz="2400" dirty="0">
              <a:latin typeface="+mn-lt"/>
            </a:endParaRPr>
          </a:p>
          <a:p>
            <a:endParaRPr lang="en-US" dirty="0"/>
          </a:p>
        </p:txBody>
      </p:sp>
    </p:spTree>
    <p:extLst>
      <p:ext uri="{BB962C8B-B14F-4D97-AF65-F5344CB8AC3E}">
        <p14:creationId xmlns:p14="http://schemas.microsoft.com/office/powerpoint/2010/main" val="63099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Interface-Example</a:t>
            </a:r>
            <a:endParaRPr lang="en-US" dirty="0"/>
          </a:p>
        </p:txBody>
      </p:sp>
      <p:sp>
        <p:nvSpPr>
          <p:cNvPr id="4" name="AutoShape 4"/>
          <p:cNvSpPr>
            <a:spLocks noChangeArrowheads="1"/>
          </p:cNvSpPr>
          <p:nvPr/>
        </p:nvSpPr>
        <p:spPr bwMode="auto">
          <a:xfrm>
            <a:off x="990600" y="1016000"/>
            <a:ext cx="8737600" cy="5565775"/>
          </a:xfrm>
          <a:prstGeom prst="roundRect">
            <a:avLst>
              <a:gd name="adj" fmla="val 4167"/>
            </a:avLst>
          </a:prstGeom>
          <a:solidFill>
            <a:srgbClr val="BBCDE3"/>
          </a:solidFill>
          <a:ln w="9525" algn="ctr">
            <a:solidFill>
              <a:srgbClr val="333333"/>
            </a:solidFill>
            <a:round/>
            <a:headEnd/>
            <a:tailEnd/>
          </a:ln>
        </p:spPr>
        <p:txBody>
          <a:bodyPr/>
          <a:lstStyle>
            <a:lvl1pPr marL="1095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0"/>
              </a:spcAft>
            </a:pPr>
            <a:endParaRPr lang="da-DK" altLang="en-US" sz="2200" smtClean="0">
              <a:solidFill>
                <a:srgbClr val="000000"/>
              </a:solidFill>
              <a:latin typeface="Arial Narrow" pitchFamily="34" charset="0"/>
            </a:endParaRPr>
          </a:p>
        </p:txBody>
      </p:sp>
      <p:sp>
        <p:nvSpPr>
          <p:cNvPr id="5" name="AutoShape 4"/>
          <p:cNvSpPr>
            <a:spLocks noChangeArrowheads="1"/>
          </p:cNvSpPr>
          <p:nvPr/>
        </p:nvSpPr>
        <p:spPr bwMode="auto">
          <a:xfrm>
            <a:off x="1152525" y="1262062"/>
            <a:ext cx="8418512" cy="149542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p>
            <a:pPr marL="87313" eaLnBrk="0" fontAlgn="base" hangingPunct="0">
              <a:lnSpc>
                <a:spcPct val="150000"/>
              </a:lnSpc>
              <a:spcBef>
                <a:spcPct val="0"/>
              </a:spcBef>
              <a:spcAft>
                <a:spcPct val="0"/>
              </a:spcAft>
              <a:buClr>
                <a:srgbClr val="006699"/>
              </a:buClr>
              <a:defRPr/>
            </a:pPr>
            <a:r>
              <a:rPr lang="en-US" dirty="0">
                <a:solidFill>
                  <a:srgbClr val="000000"/>
                </a:solidFill>
                <a:cs typeface="Arial" charset="0"/>
              </a:rPr>
              <a:t>An interface is:</a:t>
            </a:r>
          </a:p>
          <a:p>
            <a:pPr marL="261938" indent="-174625" eaLnBrk="0" fontAlgn="base" hangingPunct="0">
              <a:lnSpc>
                <a:spcPct val="150000"/>
              </a:lnSpc>
              <a:spcBef>
                <a:spcPct val="0"/>
              </a:spcBef>
              <a:spcAft>
                <a:spcPct val="0"/>
              </a:spcAft>
              <a:buClr>
                <a:srgbClr val="006699"/>
              </a:buClr>
              <a:buFontTx/>
              <a:buChar char="•"/>
              <a:defRPr/>
            </a:pPr>
            <a:r>
              <a:rPr lang="en-US" dirty="0">
                <a:solidFill>
                  <a:srgbClr val="000000"/>
                </a:solidFill>
                <a:cs typeface="Arial" charset="0"/>
              </a:rPr>
              <a:t>A contract that specifies what methods must be exposed by an implementing class</a:t>
            </a:r>
          </a:p>
          <a:p>
            <a:pPr marL="261938" indent="-174625" eaLnBrk="0" fontAlgn="base" hangingPunct="0">
              <a:lnSpc>
                <a:spcPct val="150000"/>
              </a:lnSpc>
              <a:spcBef>
                <a:spcPct val="0"/>
              </a:spcBef>
              <a:spcAft>
                <a:spcPct val="0"/>
              </a:spcAft>
              <a:buClr>
                <a:srgbClr val="006699"/>
              </a:buClr>
              <a:buFontTx/>
              <a:buChar char="•"/>
              <a:defRPr/>
            </a:pPr>
            <a:r>
              <a:rPr lang="en-US" dirty="0">
                <a:solidFill>
                  <a:srgbClr val="000000"/>
                </a:solidFill>
                <a:cs typeface="Arial" charset="0"/>
              </a:rPr>
              <a:t>Independent of the implementation</a:t>
            </a:r>
          </a:p>
        </p:txBody>
      </p:sp>
      <p:sp>
        <p:nvSpPr>
          <p:cNvPr id="6" name="AutoShape 4"/>
          <p:cNvSpPr>
            <a:spLocks noChangeArrowheads="1"/>
          </p:cNvSpPr>
          <p:nvPr/>
        </p:nvSpPr>
        <p:spPr bwMode="auto">
          <a:xfrm>
            <a:off x="4268787" y="2844800"/>
            <a:ext cx="2079625" cy="12477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marL="174625"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174625"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IComparable :</a:t>
            </a:r>
            <a:b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b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CompareTo(…)</a:t>
            </a:r>
          </a:p>
        </p:txBody>
      </p:sp>
      <p:sp>
        <p:nvSpPr>
          <p:cNvPr id="7" name="AutoShape 4"/>
          <p:cNvSpPr>
            <a:spLocks noChangeArrowheads="1"/>
          </p:cNvSpPr>
          <p:nvPr/>
        </p:nvSpPr>
        <p:spPr bwMode="auto">
          <a:xfrm>
            <a:off x="3983037" y="4543425"/>
            <a:ext cx="2684463" cy="17557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Int32</a:t>
            </a:r>
          </a:p>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FF0000"/>
                </a:solidFill>
                <a:effectLst/>
                <a:uLnTx/>
                <a:uFillTx/>
                <a:latin typeface="Verdana" pitchFamily="34" charset="0"/>
                <a:cs typeface="Arial" charset="0"/>
              </a:rPr>
              <a:t>100 &gt; 99 ?</a:t>
            </a:r>
          </a:p>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Numeric </a:t>
            </a:r>
          </a:p>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comparison</a:t>
            </a:r>
          </a:p>
        </p:txBody>
      </p:sp>
      <p:sp>
        <p:nvSpPr>
          <p:cNvPr id="8" name="AutoShape 4"/>
          <p:cNvSpPr>
            <a:spLocks noChangeArrowheads="1"/>
          </p:cNvSpPr>
          <p:nvPr/>
        </p:nvSpPr>
        <p:spPr bwMode="auto">
          <a:xfrm>
            <a:off x="6799262" y="4543425"/>
            <a:ext cx="2684463" cy="17557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Employee</a:t>
            </a:r>
          </a:p>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FF0000"/>
                </a:solidFill>
                <a:effectLst/>
                <a:uLnTx/>
                <a:uFillTx/>
                <a:latin typeface="Verdana" pitchFamily="34" charset="0"/>
                <a:cs typeface="Arial" charset="0"/>
              </a:rPr>
              <a:t>VP &gt; Worker ?</a:t>
            </a:r>
          </a:p>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Grade</a:t>
            </a:r>
          </a:p>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comparison</a:t>
            </a:r>
          </a:p>
        </p:txBody>
      </p:sp>
      <p:sp>
        <p:nvSpPr>
          <p:cNvPr id="9" name="AutoShape 4"/>
          <p:cNvSpPr>
            <a:spLocks noChangeArrowheads="1"/>
          </p:cNvSpPr>
          <p:nvPr/>
        </p:nvSpPr>
        <p:spPr bwMode="auto">
          <a:xfrm>
            <a:off x="1152525" y="4543425"/>
            <a:ext cx="2684462" cy="17557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String</a:t>
            </a:r>
          </a:p>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FF0000"/>
                </a:solidFill>
                <a:effectLst/>
                <a:uLnTx/>
                <a:uFillTx/>
                <a:latin typeface="Verdana" pitchFamily="34" charset="0"/>
                <a:cs typeface="Arial" charset="0"/>
              </a:rPr>
              <a:t>BBB &gt; AAA?</a:t>
            </a:r>
          </a:p>
          <a:p>
            <a:pPr marL="0" marR="0" lvl="0" indent="0" algn="ctr"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sz="1600" b="1" i="0" u="none" strike="noStrike" kern="0" cap="none" spc="0" normalizeH="0" baseline="0" noProof="0" smtClean="0">
                <a:ln>
                  <a:noFill/>
                </a:ln>
                <a:solidFill>
                  <a:srgbClr val="000000"/>
                </a:solidFill>
                <a:effectLst/>
                <a:uLnTx/>
                <a:uFillTx/>
                <a:latin typeface="Verdana" pitchFamily="34" charset="0"/>
                <a:cs typeface="Arial" charset="0"/>
              </a:rPr>
              <a:t>Alphanumeric comparison</a:t>
            </a:r>
          </a:p>
        </p:txBody>
      </p:sp>
      <p:pic>
        <p:nvPicPr>
          <p:cNvPr id="10" name="Picture 25" descr="arrow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75" y="3854450"/>
            <a:ext cx="19843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5" descr="arrow11"/>
          <p:cNvPicPr>
            <a:picLocks noChangeAspect="1" noChangeArrowheads="1"/>
          </p:cNvPicPr>
          <p:nvPr/>
        </p:nvPicPr>
        <p:blipFill>
          <a:blip r:embed="rId3" cstate="print"/>
          <a:srcRect/>
          <a:stretch>
            <a:fillRect/>
          </a:stretch>
        </p:blipFill>
        <p:spPr bwMode="auto">
          <a:xfrm>
            <a:off x="3937451" y="3846649"/>
            <a:ext cx="234950" cy="912812"/>
          </a:xfrm>
          <a:prstGeom prst="rect">
            <a:avLst/>
          </a:prstGeom>
          <a:noFill/>
          <a:ln w="9525">
            <a:noFill/>
            <a:miter lim="800000"/>
            <a:headEnd/>
            <a:tailEnd/>
          </a:ln>
          <a:scene3d>
            <a:camera prst="orthographicFront">
              <a:rot lat="0" lon="0" rev="18900000"/>
            </a:camera>
            <a:lightRig rig="threePt" dir="t"/>
          </a:scene3d>
        </p:spPr>
      </p:pic>
      <p:pic>
        <p:nvPicPr>
          <p:cNvPr id="12" name="Picture 25" descr="arrow11"/>
          <p:cNvPicPr>
            <a:picLocks noChangeAspect="1" noChangeArrowheads="1"/>
          </p:cNvPicPr>
          <p:nvPr/>
        </p:nvPicPr>
        <p:blipFill>
          <a:blip r:embed="rId3" cstate="print"/>
          <a:srcRect/>
          <a:stretch>
            <a:fillRect/>
          </a:stretch>
        </p:blipFill>
        <p:spPr bwMode="auto">
          <a:xfrm>
            <a:off x="6468557" y="3851295"/>
            <a:ext cx="234950" cy="912812"/>
          </a:xfrm>
          <a:prstGeom prst="rect">
            <a:avLst/>
          </a:prstGeom>
          <a:noFill/>
          <a:ln w="9525">
            <a:noFill/>
            <a:miter lim="800000"/>
            <a:headEnd/>
            <a:tailEnd/>
          </a:ln>
          <a:scene3d>
            <a:camera prst="orthographicFront">
              <a:rot lat="0" lon="0" rev="2700000"/>
            </a:camera>
            <a:lightRig rig="threePt" dir="t"/>
          </a:scene3d>
        </p:spPr>
      </p:pic>
    </p:spTree>
    <p:extLst>
      <p:ext uri="{BB962C8B-B14F-4D97-AF65-F5344CB8AC3E}">
        <p14:creationId xmlns:p14="http://schemas.microsoft.com/office/powerpoint/2010/main" val="290377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and Implementing Interfaces</a:t>
            </a:r>
            <a:endParaRPr lang="en-US" dirty="0"/>
          </a:p>
        </p:txBody>
      </p:sp>
      <p:sp>
        <p:nvSpPr>
          <p:cNvPr id="27" name="Rounded Rectangle 844803"/>
          <p:cNvSpPr>
            <a:spLocks noChangeArrowheads="1"/>
          </p:cNvSpPr>
          <p:nvPr/>
        </p:nvSpPr>
        <p:spPr bwMode="auto">
          <a:xfrm>
            <a:off x="1274763" y="3330575"/>
            <a:ext cx="8737600" cy="2212975"/>
          </a:xfrm>
          <a:prstGeom prst="roundRect">
            <a:avLst>
              <a:gd name="adj" fmla="val 4167"/>
            </a:avLst>
          </a:prstGeom>
          <a:solidFill>
            <a:srgbClr val="B3C8DF"/>
          </a:solidFill>
          <a:ln w="9525" algn="ctr">
            <a:solidFill>
              <a:srgbClr val="4D4D4D"/>
            </a:solidFill>
            <a:round/>
            <a:headEnd/>
            <a:tailEnd/>
          </a:ln>
          <a:effectLst>
            <a:outerShdw dist="35921" dir="2700000" algn="ctr" rotWithShape="0">
              <a:srgbClr val="5F5F5F">
                <a:alpha val="50000"/>
              </a:srgbClr>
            </a:outerShdw>
          </a:effectLst>
        </p:spPr>
        <p:txBody>
          <a:bodyPr/>
          <a:lstStyle>
            <a:lvl1pPr marL="61913"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61913" marR="0" lvl="0" indent="0" defTabSz="914400" eaLnBrk="1" fontAlgn="base" latinLnBrk="0" hangingPunct="1">
              <a:lnSpc>
                <a:spcPct val="90000"/>
              </a:lnSpc>
              <a:spcBef>
                <a:spcPct val="40000"/>
              </a:spcBef>
              <a:spcAft>
                <a:spcPct val="0"/>
              </a:spcAft>
              <a:buClrTx/>
              <a:buSzTx/>
              <a:buFontTx/>
              <a:buNone/>
              <a:tabLst/>
              <a:defRPr/>
            </a:pPr>
            <a:endParaRPr kumimoji="0" lang="en-CA" altLang="en-US" sz="2000" b="1" i="0" u="none" strike="noStrike" kern="0" cap="none" spc="0" normalizeH="0" baseline="0" noProof="0" smtClean="0">
              <a:ln>
                <a:noFill/>
              </a:ln>
              <a:solidFill>
                <a:srgbClr val="000000"/>
              </a:solidFill>
              <a:effectLst/>
              <a:uLnTx/>
              <a:uFillTx/>
              <a:latin typeface="Verdana" pitchFamily="34" charset="0"/>
              <a:cs typeface="Arial" charset="0"/>
            </a:endParaRPr>
          </a:p>
        </p:txBody>
      </p:sp>
      <p:sp>
        <p:nvSpPr>
          <p:cNvPr id="28" name="Rounded Rectangle 844803"/>
          <p:cNvSpPr>
            <a:spLocks noChangeArrowheads="1"/>
          </p:cNvSpPr>
          <p:nvPr/>
        </p:nvSpPr>
        <p:spPr bwMode="auto">
          <a:xfrm>
            <a:off x="1274763" y="1103313"/>
            <a:ext cx="8737600" cy="2159000"/>
          </a:xfrm>
          <a:prstGeom prst="roundRect">
            <a:avLst>
              <a:gd name="adj" fmla="val 4167"/>
            </a:avLst>
          </a:prstGeom>
          <a:solidFill>
            <a:srgbClr val="B3C8DF"/>
          </a:solidFill>
          <a:ln w="9525" algn="ctr">
            <a:solidFill>
              <a:srgbClr val="4D4D4D"/>
            </a:solidFill>
            <a:round/>
            <a:headEnd/>
            <a:tailEnd/>
          </a:ln>
          <a:effectLst>
            <a:outerShdw dist="35921" dir="2700000" algn="ctr" rotWithShape="0">
              <a:srgbClr val="5F5F5F">
                <a:alpha val="50000"/>
              </a:srgbClr>
            </a:outerShdw>
          </a:effectLst>
        </p:spPr>
        <p:txBody>
          <a:bodyPr/>
          <a:lstStyle>
            <a:lvl1pPr marL="61913"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61913" marR="0" lvl="0" indent="0" defTabSz="914400" eaLnBrk="1" fontAlgn="base" latinLnBrk="0" hangingPunct="1">
              <a:lnSpc>
                <a:spcPct val="90000"/>
              </a:lnSpc>
              <a:spcBef>
                <a:spcPct val="40000"/>
              </a:spcBef>
              <a:spcAft>
                <a:spcPct val="0"/>
              </a:spcAft>
              <a:buClrTx/>
              <a:buSzTx/>
              <a:buFontTx/>
              <a:buNone/>
              <a:tabLst/>
              <a:defRPr/>
            </a:pPr>
            <a:endParaRPr kumimoji="0" lang="en-CA" altLang="en-US" sz="2000" b="1" i="0" u="none" strike="noStrike" kern="0" cap="none" spc="0" normalizeH="0" baseline="0" noProof="0" smtClean="0">
              <a:ln>
                <a:noFill/>
              </a:ln>
              <a:solidFill>
                <a:srgbClr val="000000"/>
              </a:solidFill>
              <a:effectLst/>
              <a:uLnTx/>
              <a:uFillTx/>
              <a:latin typeface="Verdana" pitchFamily="34" charset="0"/>
              <a:cs typeface="Arial" charset="0"/>
            </a:endParaRPr>
          </a:p>
        </p:txBody>
      </p:sp>
      <p:sp>
        <p:nvSpPr>
          <p:cNvPr id="30" name="AutoShape 3"/>
          <p:cNvSpPr>
            <a:spLocks noChangeArrowheads="1"/>
          </p:cNvSpPr>
          <p:nvPr/>
        </p:nvSpPr>
        <p:spPr bwMode="auto">
          <a:xfrm>
            <a:off x="5283200" y="1234986"/>
            <a:ext cx="4527550" cy="1886129"/>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600" dirty="0">
                <a:solidFill>
                  <a:srgbClr val="0000FF"/>
                </a:solidFill>
                <a:highlight>
                  <a:srgbClr val="FFFFFF"/>
                </a:highlight>
                <a:latin typeface="Consolas"/>
              </a:rPr>
              <a:t>interface</a:t>
            </a:r>
            <a:r>
              <a:rPr lang="en-US" sz="1600" dirty="0">
                <a:solidFill>
                  <a:srgbClr val="000000"/>
                </a:solidFill>
                <a:highlight>
                  <a:srgbClr val="FFFFFF"/>
                </a:highlight>
                <a:latin typeface="Consolas"/>
              </a:rPr>
              <a:t> </a:t>
            </a:r>
            <a:r>
              <a:rPr lang="en-US" sz="1600" dirty="0" err="1">
                <a:solidFill>
                  <a:srgbClr val="2B91AF"/>
                </a:solidFill>
                <a:highlight>
                  <a:srgbClr val="FFFFFF"/>
                </a:highlight>
                <a:latin typeface="Consolas"/>
              </a:rPr>
              <a:t>ICalculator</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double</a:t>
            </a:r>
            <a:r>
              <a:rPr lang="en-US" sz="1600" dirty="0">
                <a:solidFill>
                  <a:srgbClr val="000000"/>
                </a:solidFill>
                <a:highlight>
                  <a:srgbClr val="FFFFFF"/>
                </a:highlight>
                <a:latin typeface="Consolas"/>
              </a:rPr>
              <a:t> Add();</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double</a:t>
            </a:r>
            <a:r>
              <a:rPr lang="en-US" sz="1600" dirty="0">
                <a:solidFill>
                  <a:srgbClr val="000000"/>
                </a:solidFill>
                <a:highlight>
                  <a:srgbClr val="FFFFFF"/>
                </a:highlight>
                <a:latin typeface="Consolas"/>
              </a:rPr>
              <a:t> Subtract();</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double</a:t>
            </a:r>
            <a:r>
              <a:rPr lang="en-US" sz="1600" dirty="0">
                <a:solidFill>
                  <a:srgbClr val="000000"/>
                </a:solidFill>
                <a:highlight>
                  <a:srgbClr val="FFFFFF"/>
                </a:highlight>
                <a:latin typeface="Consolas"/>
              </a:rPr>
              <a:t> Multiply();</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double</a:t>
            </a:r>
            <a:r>
              <a:rPr lang="en-US" sz="1600" dirty="0">
                <a:solidFill>
                  <a:srgbClr val="000000"/>
                </a:solidFill>
                <a:highlight>
                  <a:srgbClr val="FFFFFF"/>
                </a:highlight>
                <a:latin typeface="Consolas"/>
              </a:rPr>
              <a:t> Divide();</a:t>
            </a:r>
          </a:p>
          <a:p>
            <a:r>
              <a:rPr lang="en-US" sz="1600" dirty="0">
                <a:solidFill>
                  <a:srgbClr val="000000"/>
                </a:solidFill>
                <a:highlight>
                  <a:srgbClr val="FFFFFF"/>
                </a:highlight>
                <a:latin typeface="Consolas"/>
              </a:rPr>
              <a:t>    }</a:t>
            </a:r>
            <a:endParaRPr kumimoji="0" lang="en-US" altLang="en-US" sz="15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31" name="AutoShape 4"/>
          <p:cNvSpPr>
            <a:spLocks noChangeArrowheads="1"/>
          </p:cNvSpPr>
          <p:nvPr/>
        </p:nvSpPr>
        <p:spPr bwMode="auto">
          <a:xfrm>
            <a:off x="1435100" y="1320800"/>
            <a:ext cx="3454400" cy="6667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b="0" i="0" u="none" strike="noStrike" kern="0" cap="none" spc="0" normalizeH="0" baseline="0" noProof="0" dirty="0" smtClean="0">
                <a:ln>
                  <a:noFill/>
                </a:ln>
                <a:solidFill>
                  <a:srgbClr val="000000"/>
                </a:solidFill>
                <a:effectLst/>
                <a:uLnTx/>
                <a:uFillTx/>
                <a:latin typeface="+mn-lt"/>
                <a:cs typeface="Arial" charset="0"/>
              </a:rPr>
              <a:t>Use the</a:t>
            </a:r>
            <a:r>
              <a:rPr kumimoji="0" lang="en-US" altLang="en-US" b="1" i="0" u="none" strike="noStrike" kern="0" cap="none" spc="0" normalizeH="0" baseline="0" noProof="0" dirty="0" smtClean="0">
                <a:ln>
                  <a:noFill/>
                </a:ln>
                <a:solidFill>
                  <a:srgbClr val="000000"/>
                </a:solidFill>
                <a:effectLst/>
                <a:uLnTx/>
                <a:uFillTx/>
                <a:latin typeface="+mn-lt"/>
                <a:cs typeface="Arial" charset="0"/>
              </a:rPr>
              <a:t> interface </a:t>
            </a:r>
            <a:r>
              <a:rPr kumimoji="0" lang="en-US" altLang="en-US" b="0" i="0" u="none" strike="noStrike" kern="0" cap="none" spc="0" normalizeH="0" baseline="0" noProof="0" dirty="0" smtClean="0">
                <a:ln>
                  <a:noFill/>
                </a:ln>
                <a:solidFill>
                  <a:srgbClr val="000000"/>
                </a:solidFill>
                <a:effectLst/>
                <a:uLnTx/>
                <a:uFillTx/>
                <a:latin typeface="+mn-lt"/>
                <a:cs typeface="Arial" charset="0"/>
              </a:rPr>
              <a:t>keyword</a:t>
            </a:r>
          </a:p>
        </p:txBody>
      </p:sp>
      <p:pic>
        <p:nvPicPr>
          <p:cNvPr id="32" name="Picture 47" descr="arrow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263" y="1484313"/>
            <a:ext cx="90170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AutoShape 4"/>
          <p:cNvSpPr>
            <a:spLocks noChangeArrowheads="1"/>
          </p:cNvSpPr>
          <p:nvPr/>
        </p:nvSpPr>
        <p:spPr bwMode="auto">
          <a:xfrm>
            <a:off x="1435100" y="2154238"/>
            <a:ext cx="3454400" cy="879475"/>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b="0" i="0" u="none" strike="noStrike" kern="0" cap="none" spc="0" normalizeH="0" baseline="0" noProof="0" dirty="0" smtClean="0">
                <a:ln>
                  <a:noFill/>
                </a:ln>
                <a:solidFill>
                  <a:srgbClr val="000000"/>
                </a:solidFill>
                <a:effectLst/>
                <a:uLnTx/>
                <a:uFillTx/>
                <a:latin typeface="+mn-lt"/>
                <a:cs typeface="Arial" charset="0"/>
              </a:rPr>
              <a:t>Do not specify access</a:t>
            </a:r>
            <a:r>
              <a:rPr kumimoji="0" lang="en-US" altLang="en-US" b="0" i="0" u="none" strike="noStrike" kern="0" cap="none" spc="0" normalizeH="0" noProof="0" dirty="0" smtClean="0">
                <a:ln>
                  <a:noFill/>
                </a:ln>
                <a:solidFill>
                  <a:srgbClr val="000000"/>
                </a:solidFill>
                <a:effectLst/>
                <a:uLnTx/>
                <a:uFillTx/>
                <a:latin typeface="+mn-lt"/>
                <a:cs typeface="Arial" charset="0"/>
              </a:rPr>
              <a:t> </a:t>
            </a:r>
            <a:r>
              <a:rPr kumimoji="0" lang="en-US" altLang="en-US" b="0" i="0" u="none" strike="noStrike" kern="0" cap="none" spc="0" normalizeH="0" baseline="0" noProof="0" dirty="0" smtClean="0">
                <a:ln>
                  <a:noFill/>
                </a:ln>
                <a:solidFill>
                  <a:srgbClr val="000000"/>
                </a:solidFill>
                <a:effectLst/>
                <a:uLnTx/>
                <a:uFillTx/>
                <a:latin typeface="+mn-lt"/>
                <a:cs typeface="Arial" charset="0"/>
              </a:rPr>
              <a:t>modifiers</a:t>
            </a:r>
          </a:p>
        </p:txBody>
      </p:sp>
      <p:pic>
        <p:nvPicPr>
          <p:cNvPr id="34" name="Picture 47" descr="arrow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100" y="2390775"/>
            <a:ext cx="901700"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3"/>
          <p:cNvSpPr>
            <a:spLocks noChangeArrowheads="1"/>
          </p:cNvSpPr>
          <p:nvPr/>
        </p:nvSpPr>
        <p:spPr bwMode="auto">
          <a:xfrm>
            <a:off x="1392238" y="3454400"/>
            <a:ext cx="4541837" cy="1900238"/>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class</a:t>
            </a:r>
            <a:r>
              <a:rPr lang="en-US" sz="1600" dirty="0">
                <a:solidFill>
                  <a:srgbClr val="000000"/>
                </a:solidFill>
                <a:highlight>
                  <a:srgbClr val="FFFFFF"/>
                </a:highlight>
                <a:latin typeface="Consolas"/>
              </a:rPr>
              <a:t> </a:t>
            </a:r>
            <a:r>
              <a:rPr lang="en-US" sz="1600" dirty="0">
                <a:solidFill>
                  <a:srgbClr val="2B91AF"/>
                </a:solidFill>
                <a:highlight>
                  <a:srgbClr val="FFFFFF"/>
                </a:highlight>
                <a:latin typeface="Consolas"/>
              </a:rPr>
              <a:t>Calculator</a:t>
            </a:r>
            <a:r>
              <a:rPr lang="en-US" sz="1600" dirty="0">
                <a:solidFill>
                  <a:srgbClr val="000000"/>
                </a:solidFill>
                <a:highlight>
                  <a:srgbClr val="FFFFFF"/>
                </a:highlight>
                <a:latin typeface="Consolas"/>
              </a:rPr>
              <a:t> : </a:t>
            </a:r>
            <a:r>
              <a:rPr lang="en-US" sz="1600" dirty="0" err="1">
                <a:solidFill>
                  <a:srgbClr val="2B91AF"/>
                </a:solidFill>
                <a:highlight>
                  <a:srgbClr val="FFFFFF"/>
                </a:highlight>
                <a:latin typeface="Consolas"/>
              </a:rPr>
              <a:t>ICalculator</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public</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double</a:t>
            </a:r>
            <a:r>
              <a:rPr lang="en-US" sz="1600" dirty="0">
                <a:solidFill>
                  <a:srgbClr val="000000"/>
                </a:solidFill>
                <a:highlight>
                  <a:srgbClr val="FFFFFF"/>
                </a:highlight>
                <a:latin typeface="Consolas"/>
              </a:rPr>
              <a:t> Add() { }</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public</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double</a:t>
            </a:r>
            <a:r>
              <a:rPr lang="en-US" sz="1600" dirty="0">
                <a:solidFill>
                  <a:srgbClr val="000000"/>
                </a:solidFill>
                <a:highlight>
                  <a:srgbClr val="FFFFFF"/>
                </a:highlight>
                <a:latin typeface="Consolas"/>
              </a:rPr>
              <a:t> Subtract() { }</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public</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double</a:t>
            </a:r>
            <a:r>
              <a:rPr lang="en-US" sz="1600" dirty="0">
                <a:solidFill>
                  <a:srgbClr val="000000"/>
                </a:solidFill>
                <a:highlight>
                  <a:srgbClr val="FFFFFF"/>
                </a:highlight>
                <a:latin typeface="Consolas"/>
              </a:rPr>
              <a:t> Multiply() { }</a:t>
            </a:r>
          </a:p>
          <a:p>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public</a:t>
            </a:r>
            <a:r>
              <a:rPr lang="en-US" sz="1600" dirty="0">
                <a:solidFill>
                  <a:srgbClr val="000000"/>
                </a:solidFill>
                <a:highlight>
                  <a:srgbClr val="FFFFFF"/>
                </a:highlight>
                <a:latin typeface="Consolas"/>
              </a:rPr>
              <a:t> </a:t>
            </a:r>
            <a:r>
              <a:rPr lang="en-US" sz="1600" dirty="0">
                <a:solidFill>
                  <a:srgbClr val="0000FF"/>
                </a:solidFill>
                <a:highlight>
                  <a:srgbClr val="FFFFFF"/>
                </a:highlight>
                <a:latin typeface="Consolas"/>
              </a:rPr>
              <a:t>double</a:t>
            </a:r>
            <a:r>
              <a:rPr lang="en-US" sz="1600" dirty="0">
                <a:solidFill>
                  <a:srgbClr val="000000"/>
                </a:solidFill>
                <a:highlight>
                  <a:srgbClr val="FFFFFF"/>
                </a:highlight>
                <a:latin typeface="Consolas"/>
              </a:rPr>
              <a:t> Divide() { }</a:t>
            </a:r>
          </a:p>
          <a:p>
            <a:r>
              <a:rPr lang="en-US" sz="1600" dirty="0">
                <a:solidFill>
                  <a:srgbClr val="000000"/>
                </a:solidFill>
                <a:highlight>
                  <a:srgbClr val="FFFFFF"/>
                </a:highlight>
                <a:latin typeface="Consolas"/>
              </a:rPr>
              <a:t>    }</a:t>
            </a:r>
            <a:endParaRPr kumimoji="0" lang="en-US" altLang="en-US" sz="15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36" name="AutoShape 4"/>
          <p:cNvSpPr>
            <a:spLocks noChangeArrowheads="1"/>
          </p:cNvSpPr>
          <p:nvPr/>
        </p:nvSpPr>
        <p:spPr bwMode="auto">
          <a:xfrm>
            <a:off x="6130925" y="4440238"/>
            <a:ext cx="3795713" cy="936625"/>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b="0" i="0" u="none" strike="noStrike" kern="0" cap="none" spc="0" normalizeH="0" baseline="0" noProof="0" dirty="0" smtClean="0">
                <a:ln>
                  <a:noFill/>
                </a:ln>
                <a:solidFill>
                  <a:srgbClr val="000000"/>
                </a:solidFill>
                <a:effectLst/>
                <a:uLnTx/>
                <a:uFillTx/>
                <a:latin typeface="+mn-lt"/>
                <a:cs typeface="Arial" charset="0"/>
              </a:rPr>
              <a:t>Ensure that methods are publicly accessible</a:t>
            </a:r>
          </a:p>
        </p:txBody>
      </p:sp>
      <p:sp>
        <p:nvSpPr>
          <p:cNvPr id="37" name="AutoShape 4"/>
          <p:cNvSpPr>
            <a:spLocks noChangeArrowheads="1"/>
          </p:cNvSpPr>
          <p:nvPr/>
        </p:nvSpPr>
        <p:spPr bwMode="auto">
          <a:xfrm>
            <a:off x="6151563" y="3454400"/>
            <a:ext cx="3767137" cy="819150"/>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65000"/>
              </a:lnSpc>
              <a:spcBef>
                <a:spcPct val="0"/>
              </a:spcBef>
              <a:spcAft>
                <a:spcPct val="0"/>
              </a:spcAft>
              <a:buClr>
                <a:srgbClr val="DC0081"/>
              </a:buClr>
              <a:buSzTx/>
              <a:buFont typeface="Wingdings" pitchFamily="2" charset="2"/>
              <a:buNone/>
              <a:tabLst/>
              <a:defRPr/>
            </a:pPr>
            <a:r>
              <a:rPr kumimoji="0" lang="en-US" altLang="en-US" b="0" i="0" u="none" strike="noStrike" kern="0" cap="none" spc="0" normalizeH="0" baseline="0" noProof="0" dirty="0" smtClean="0">
                <a:ln>
                  <a:noFill/>
                </a:ln>
                <a:solidFill>
                  <a:srgbClr val="000000"/>
                </a:solidFill>
                <a:effectLst/>
                <a:uLnTx/>
                <a:uFillTx/>
                <a:latin typeface="+mn-lt"/>
                <a:cs typeface="Arial" charset="0"/>
              </a:rPr>
              <a:t>Add a colon followed by the interfaces being implemented</a:t>
            </a:r>
          </a:p>
        </p:txBody>
      </p:sp>
      <p:sp>
        <p:nvSpPr>
          <p:cNvPr id="38" name="AutoShape 4"/>
          <p:cNvSpPr>
            <a:spLocks noChangeArrowheads="1"/>
          </p:cNvSpPr>
          <p:nvPr/>
        </p:nvSpPr>
        <p:spPr bwMode="auto">
          <a:xfrm>
            <a:off x="2385219" y="5840413"/>
            <a:ext cx="6516688" cy="7048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nchor="ctr"/>
          <a:lstStyle>
            <a:lvl1pPr marL="3635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3635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b="0" i="0" u="none" strike="noStrike" kern="0" cap="none" spc="0" normalizeH="0" baseline="0" noProof="0" dirty="0" smtClean="0">
                <a:ln>
                  <a:noFill/>
                </a:ln>
                <a:solidFill>
                  <a:srgbClr val="000000"/>
                </a:solidFill>
                <a:effectLst/>
                <a:uLnTx/>
                <a:uFillTx/>
                <a:latin typeface="+mn-lt"/>
                <a:cs typeface="Arial" charset="0"/>
              </a:rPr>
              <a:t>C# classes can implement multiple interfaces</a:t>
            </a:r>
          </a:p>
        </p:txBody>
      </p:sp>
      <p:sp>
        <p:nvSpPr>
          <p:cNvPr id="39" name="Rounded Rectangle 812100"/>
          <p:cNvSpPr>
            <a:spLocks noChangeArrowheads="1"/>
          </p:cNvSpPr>
          <p:nvPr/>
        </p:nvSpPr>
        <p:spPr bwMode="auto">
          <a:xfrm>
            <a:off x="2194719" y="5948363"/>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wrap="none"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990033"/>
                </a:solidFill>
                <a:effectLst/>
                <a:uLnTx/>
                <a:uFillTx/>
                <a:latin typeface="Wingdings" pitchFamily="2" charset="2"/>
                <a:cs typeface="Arial" charset="0"/>
              </a:rPr>
              <a:t>ü</a:t>
            </a:r>
          </a:p>
        </p:txBody>
      </p:sp>
      <p:pic>
        <p:nvPicPr>
          <p:cNvPr id="40" name="Picture 47" descr="arrow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863" y="3725863"/>
            <a:ext cx="90170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7" descr="arrow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925" y="4603750"/>
            <a:ext cx="901700"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3133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31" grpId="0" animBg="1"/>
      <p:bldP spid="33" grpId="0" animBg="1"/>
      <p:bldP spid="35" grpId="0" animBg="1"/>
      <p:bldP spid="36" grpId="0" animBg="1"/>
      <p:bldP spid="37" grpId="0" animBg="1"/>
      <p:bldP spid="38" grpId="0" animBg="1"/>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0874"/>
            <a:ext cx="11799191" cy="896552"/>
          </a:xfrm>
        </p:spPr>
        <p:txBody>
          <a:bodyPr/>
          <a:lstStyle/>
          <a:p>
            <a:r>
              <a:rPr lang="en-US" dirty="0" smtClean="0"/>
              <a:t>Referencing an Object through Interface</a:t>
            </a:r>
            <a:endParaRPr lang="en-US" dirty="0"/>
          </a:p>
        </p:txBody>
      </p:sp>
      <p:sp>
        <p:nvSpPr>
          <p:cNvPr id="4" name="AutoShape 4"/>
          <p:cNvSpPr>
            <a:spLocks noChangeArrowheads="1"/>
          </p:cNvSpPr>
          <p:nvPr/>
        </p:nvSpPr>
        <p:spPr bwMode="auto">
          <a:xfrm>
            <a:off x="1516062" y="987426"/>
            <a:ext cx="8709025" cy="5703887"/>
          </a:xfrm>
          <a:prstGeom prst="roundRect">
            <a:avLst>
              <a:gd name="adj" fmla="val 4167"/>
            </a:avLst>
          </a:prstGeom>
          <a:solidFill>
            <a:srgbClr val="BBCDE3"/>
          </a:solidFill>
          <a:ln w="9525" algn="ctr">
            <a:solidFill>
              <a:srgbClr val="333333"/>
            </a:solidFill>
            <a:round/>
            <a:headEnd/>
            <a:tailEnd/>
          </a:ln>
        </p:spPr>
        <p:txBody>
          <a:bodyPr/>
          <a:lstStyle>
            <a:lvl1pPr marL="1095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0"/>
              </a:spcAft>
            </a:pPr>
            <a:endParaRPr lang="da-DK" altLang="en-US" sz="2200" smtClean="0">
              <a:solidFill>
                <a:srgbClr val="000000"/>
              </a:solidFill>
              <a:latin typeface="Arial Narrow" pitchFamily="34" charset="0"/>
            </a:endParaRPr>
          </a:p>
        </p:txBody>
      </p:sp>
      <p:sp>
        <p:nvSpPr>
          <p:cNvPr id="5" name="AutoShape 4"/>
          <p:cNvSpPr>
            <a:spLocks noChangeArrowheads="1"/>
          </p:cNvSpPr>
          <p:nvPr/>
        </p:nvSpPr>
        <p:spPr bwMode="auto">
          <a:xfrm>
            <a:off x="1676400" y="1131888"/>
            <a:ext cx="3787775" cy="101600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lstStyle>
            <a:lvl1pPr marL="2619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2619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charset="0"/>
              </a:rPr>
              <a:t>You can define a class that implements an interface …</a:t>
            </a:r>
          </a:p>
        </p:txBody>
      </p:sp>
      <p:sp>
        <p:nvSpPr>
          <p:cNvPr id="6" name="AutoShape 3"/>
          <p:cNvSpPr>
            <a:spLocks noChangeArrowheads="1"/>
          </p:cNvSpPr>
          <p:nvPr/>
        </p:nvSpPr>
        <p:spPr bwMode="auto">
          <a:xfrm>
            <a:off x="5565775" y="1192799"/>
            <a:ext cx="4506912" cy="991017"/>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Calculator</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ICalculator</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a:t>
            </a:r>
            <a:endParaRPr kumimoji="0" lang="en-US" altLang="en-US" sz="14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8" name="AutoShape 3"/>
          <p:cNvSpPr>
            <a:spLocks noChangeArrowheads="1"/>
          </p:cNvSpPr>
          <p:nvPr/>
        </p:nvSpPr>
        <p:spPr bwMode="auto">
          <a:xfrm>
            <a:off x="5565775" y="2665145"/>
            <a:ext cx="4506912" cy="543461"/>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400" dirty="0" smtClean="0">
                <a:solidFill>
                  <a:srgbClr val="2B91AF"/>
                </a:solidFill>
                <a:highlight>
                  <a:srgbClr val="FFFFFF"/>
                </a:highlight>
                <a:latin typeface="Consolas"/>
              </a:rPr>
              <a:t>Calculator</a:t>
            </a:r>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myCalculator</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new</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Calculator</a:t>
            </a:r>
            <a:r>
              <a:rPr lang="en-US" sz="1400" dirty="0">
                <a:solidFill>
                  <a:srgbClr val="000000"/>
                </a:solidFill>
                <a:highlight>
                  <a:srgbClr val="FFFFFF"/>
                </a:highlight>
                <a:latin typeface="Consolas"/>
              </a:rPr>
              <a:t>();</a:t>
            </a:r>
          </a:p>
          <a:p>
            <a:r>
              <a:rPr lang="en-US" sz="1400" dirty="0" err="1" smtClean="0">
                <a:solidFill>
                  <a:srgbClr val="2B91AF"/>
                </a:solidFill>
                <a:highlight>
                  <a:srgbClr val="FFFFFF"/>
                </a:highlight>
                <a:latin typeface="Consolas"/>
              </a:rPr>
              <a:t>ICalculator</a:t>
            </a:r>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iMyCalculator</a:t>
            </a:r>
            <a:r>
              <a:rPr lang="en-US" sz="1400" dirty="0">
                <a:solidFill>
                  <a:srgbClr val="000000"/>
                </a:solidFill>
                <a:highlight>
                  <a:srgbClr val="FFFFFF"/>
                </a:highlight>
                <a:latin typeface="Consolas"/>
              </a:rPr>
              <a:t> = </a:t>
            </a:r>
            <a:r>
              <a:rPr lang="en-US" sz="1400" dirty="0" err="1">
                <a:solidFill>
                  <a:srgbClr val="000000"/>
                </a:solidFill>
                <a:highlight>
                  <a:srgbClr val="FFFFFF"/>
                </a:highlight>
                <a:latin typeface="Consolas"/>
              </a:rPr>
              <a:t>myCalculator</a:t>
            </a:r>
            <a:r>
              <a:rPr lang="en-US" sz="1400" dirty="0">
                <a:solidFill>
                  <a:srgbClr val="000000"/>
                </a:solidFill>
                <a:highlight>
                  <a:srgbClr val="FFFFFF"/>
                </a:highlight>
                <a:latin typeface="Consolas"/>
              </a:rPr>
              <a:t>;</a:t>
            </a:r>
            <a:endParaRPr kumimoji="0" lang="en-US" altLang="en-US" sz="1400" b="0" i="0" u="none" strike="noStrike" kern="0" cap="none" spc="0" normalizeH="0" baseline="0" noProof="0" dirty="0" smtClean="0">
              <a:ln>
                <a:noFill/>
              </a:ln>
              <a:solidFill>
                <a:srgbClr val="000000"/>
              </a:solidFill>
              <a:effectLst/>
              <a:uLnTx/>
              <a:uFillTx/>
              <a:latin typeface="Lucida Sans Typewriter" pitchFamily="49" charset="0"/>
            </a:endParaRPr>
          </a:p>
        </p:txBody>
      </p:sp>
      <p:sp>
        <p:nvSpPr>
          <p:cNvPr id="9" name="AutoShape 3"/>
          <p:cNvSpPr>
            <a:spLocks noChangeArrowheads="1"/>
          </p:cNvSpPr>
          <p:nvPr/>
        </p:nvSpPr>
        <p:spPr bwMode="auto">
          <a:xfrm>
            <a:off x="5565775" y="3689936"/>
            <a:ext cx="4506912" cy="991017"/>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PerformAnalysis</a:t>
            </a:r>
            <a:r>
              <a:rPr lang="en-US" sz="1400" dirty="0">
                <a:solidFill>
                  <a:srgbClr val="000000"/>
                </a:solidFill>
                <a:highlight>
                  <a:srgbClr val="FFFFFF"/>
                </a:highlight>
                <a:latin typeface="Consolas"/>
              </a:rPr>
              <a:t>(</a:t>
            </a:r>
            <a:r>
              <a:rPr lang="en-US" sz="1400" dirty="0" err="1">
                <a:solidFill>
                  <a:srgbClr val="2B91AF"/>
                </a:solidFill>
                <a:highlight>
                  <a:srgbClr val="FFFFFF"/>
                </a:highlight>
                <a:latin typeface="Consolas"/>
              </a:rPr>
              <a:t>ICalculator</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a:t>
            </a:r>
            <a:endParaRPr kumimoji="0" lang="en-US" altLang="en-US" sz="14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10" name="AutoShape 3"/>
          <p:cNvSpPr>
            <a:spLocks noChangeArrowheads="1"/>
          </p:cNvSpPr>
          <p:nvPr/>
        </p:nvSpPr>
        <p:spPr bwMode="auto">
          <a:xfrm>
            <a:off x="5565775" y="4950382"/>
            <a:ext cx="4506912" cy="767239"/>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pt-BR" sz="1400" dirty="0" smtClean="0">
                <a:solidFill>
                  <a:srgbClr val="2B91AF"/>
                </a:solidFill>
                <a:highlight>
                  <a:srgbClr val="FFFFFF"/>
                </a:highlight>
                <a:latin typeface="Consolas"/>
              </a:rPr>
              <a:t>Calculator</a:t>
            </a:r>
            <a:r>
              <a:rPr lang="pt-BR" sz="1400" dirty="0" smtClean="0">
                <a:solidFill>
                  <a:srgbClr val="000000"/>
                </a:solidFill>
                <a:highlight>
                  <a:srgbClr val="FFFFFF"/>
                </a:highlight>
                <a:latin typeface="Consolas"/>
              </a:rPr>
              <a:t> </a:t>
            </a:r>
            <a:r>
              <a:rPr lang="pt-BR" sz="1400" dirty="0">
                <a:solidFill>
                  <a:srgbClr val="000000"/>
                </a:solidFill>
                <a:highlight>
                  <a:srgbClr val="FFFFFF"/>
                </a:highlight>
                <a:latin typeface="Consolas"/>
              </a:rPr>
              <a:t>calc =iMyCalculator </a:t>
            </a:r>
            <a:r>
              <a:rPr lang="pt-BR" sz="1400" dirty="0" smtClean="0">
                <a:solidFill>
                  <a:srgbClr val="0000FF"/>
                </a:solidFill>
                <a:highlight>
                  <a:srgbClr val="FFFFFF"/>
                </a:highlight>
                <a:latin typeface="Consolas"/>
              </a:rPr>
              <a:t>as</a:t>
            </a:r>
            <a:r>
              <a:rPr lang="pt-BR" sz="1400" dirty="0" smtClean="0">
                <a:solidFill>
                  <a:srgbClr val="000000"/>
                </a:solidFill>
                <a:highlight>
                  <a:srgbClr val="FFFFFF"/>
                </a:highlight>
                <a:latin typeface="Consolas"/>
              </a:rPr>
              <a:t> 						</a:t>
            </a:r>
            <a:r>
              <a:rPr lang="pt-BR" sz="1400" dirty="0" smtClean="0">
                <a:solidFill>
                  <a:srgbClr val="2B91AF"/>
                </a:solidFill>
                <a:highlight>
                  <a:srgbClr val="FFFFFF"/>
                </a:highlight>
                <a:latin typeface="Consolas"/>
              </a:rPr>
              <a:t>Calculator</a:t>
            </a:r>
            <a:r>
              <a:rPr lang="pt-BR"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smtClean="0">
                <a:solidFill>
                  <a:srgbClr val="0000FF"/>
                </a:solidFill>
                <a:highlight>
                  <a:srgbClr val="FFFFFF"/>
                </a:highlight>
                <a:latin typeface="Consolas"/>
              </a:rPr>
              <a:t>bool</a:t>
            </a:r>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isCalc</a:t>
            </a:r>
            <a:r>
              <a:rPr lang="en-US" sz="1400" dirty="0">
                <a:solidFill>
                  <a:srgbClr val="000000"/>
                </a:solidFill>
                <a:highlight>
                  <a:srgbClr val="FFFFFF"/>
                </a:highlight>
                <a:latin typeface="Consolas"/>
              </a:rPr>
              <a:t> = </a:t>
            </a:r>
            <a:r>
              <a:rPr lang="en-US" sz="1400" dirty="0" err="1">
                <a:solidFill>
                  <a:srgbClr val="000000"/>
                </a:solidFill>
                <a:highlight>
                  <a:srgbClr val="FFFFFF"/>
                </a:highlight>
                <a:latin typeface="Consolas"/>
              </a:rPr>
              <a:t>iMyCalculator</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is</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Calculator</a:t>
            </a:r>
            <a:r>
              <a:rPr lang="en-US" sz="1400" dirty="0">
                <a:solidFill>
                  <a:srgbClr val="000000"/>
                </a:solidFill>
                <a:highlight>
                  <a:srgbClr val="FFFFFF"/>
                </a:highlight>
                <a:latin typeface="Consolas"/>
              </a:rPr>
              <a:t>;</a:t>
            </a:r>
            <a:endParaRPr kumimoji="0" lang="en-US" altLang="en-US" sz="14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11" name="AutoShape 3"/>
          <p:cNvSpPr>
            <a:spLocks noChangeArrowheads="1"/>
          </p:cNvSpPr>
          <p:nvPr/>
        </p:nvSpPr>
        <p:spPr bwMode="auto">
          <a:xfrm>
            <a:off x="5565775" y="5930786"/>
            <a:ext cx="4506912" cy="498705"/>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pPr lvl="0" eaLnBrk="1" fontAlgn="base" hangingPunct="1">
              <a:lnSpc>
                <a:spcPct val="90000"/>
              </a:lnSpc>
              <a:spcBef>
                <a:spcPct val="0"/>
              </a:spcBef>
              <a:spcAft>
                <a:spcPct val="0"/>
              </a:spcAft>
            </a:pPr>
            <a:r>
              <a:rPr lang="pt-BR" sz="1400" dirty="0" smtClean="0">
                <a:solidFill>
                  <a:srgbClr val="2B91AF"/>
                </a:solidFill>
                <a:highlight>
                  <a:srgbClr val="FFFFFF"/>
                </a:highlight>
                <a:latin typeface="Consolas"/>
              </a:rPr>
              <a:t>ICalculator</a:t>
            </a:r>
            <a:r>
              <a:rPr lang="pt-BR" sz="1400" dirty="0" smtClean="0">
                <a:solidFill>
                  <a:srgbClr val="000000"/>
                </a:solidFill>
                <a:highlight>
                  <a:srgbClr val="FFFFFF"/>
                </a:highlight>
                <a:latin typeface="Consolas"/>
              </a:rPr>
              <a:t> </a:t>
            </a:r>
            <a:r>
              <a:rPr lang="pt-BR" sz="1400" dirty="0">
                <a:solidFill>
                  <a:srgbClr val="000000"/>
                </a:solidFill>
                <a:highlight>
                  <a:srgbClr val="FFFFFF"/>
                </a:highlight>
                <a:latin typeface="Consolas"/>
              </a:rPr>
              <a:t>iCalc = myCalculator </a:t>
            </a:r>
            <a:r>
              <a:rPr lang="pt-BR" sz="1400" dirty="0">
                <a:solidFill>
                  <a:srgbClr val="0000FF"/>
                </a:solidFill>
                <a:highlight>
                  <a:srgbClr val="FFFFFF"/>
                </a:highlight>
                <a:latin typeface="Consolas"/>
              </a:rPr>
              <a:t>as</a:t>
            </a:r>
            <a:r>
              <a:rPr lang="pt-BR" sz="1400" dirty="0">
                <a:solidFill>
                  <a:srgbClr val="000000"/>
                </a:solidFill>
                <a:highlight>
                  <a:srgbClr val="FFFFFF"/>
                </a:highlight>
                <a:latin typeface="Consolas"/>
              </a:rPr>
              <a:t> </a:t>
            </a:r>
            <a:r>
              <a:rPr lang="pt-BR" sz="1400" dirty="0" smtClean="0">
                <a:solidFill>
                  <a:srgbClr val="000000"/>
                </a:solidFill>
                <a:highlight>
                  <a:srgbClr val="FFFFFF"/>
                </a:highlight>
                <a:latin typeface="Consolas"/>
              </a:rPr>
              <a:t> 							</a:t>
            </a:r>
            <a:r>
              <a:rPr lang="pt-BR" sz="1400" dirty="0" smtClean="0">
                <a:solidFill>
                  <a:srgbClr val="2B91AF"/>
                </a:solidFill>
                <a:highlight>
                  <a:srgbClr val="FFFFFF"/>
                </a:highlight>
                <a:latin typeface="Consolas"/>
              </a:rPr>
              <a:t>ICalculator</a:t>
            </a:r>
            <a:r>
              <a:rPr lang="pt-BR" sz="1400" dirty="0">
                <a:solidFill>
                  <a:srgbClr val="000000"/>
                </a:solidFill>
                <a:highlight>
                  <a:srgbClr val="FFFFFF"/>
                </a:highlight>
                <a:latin typeface="Consolas"/>
              </a:rPr>
              <a:t>;</a:t>
            </a:r>
            <a:endParaRPr kumimoji="0" lang="en-US" altLang="en-US" sz="14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12" name="AutoShape 4"/>
          <p:cNvSpPr>
            <a:spLocks noChangeArrowheads="1"/>
          </p:cNvSpPr>
          <p:nvPr/>
        </p:nvSpPr>
        <p:spPr bwMode="auto">
          <a:xfrm>
            <a:off x="1662112" y="4665663"/>
            <a:ext cx="3787775" cy="1909763"/>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lstStyle>
            <a:lvl1pPr marL="2619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2619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t>… and use standard logic to test whether an object implements an interface, or whether an object that is referenced by an interface </a:t>
            </a:r>
            <a:b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br>
            <a:r>
              <a:rPr kumimoji="0" lang="en-US" altLang="en-US" sz="1600" b="0" i="0" u="none" strike="noStrike" kern="0" cap="none" spc="0" normalizeH="0" baseline="0" noProof="0" dirty="0" smtClean="0">
                <a:ln>
                  <a:noFill/>
                </a:ln>
                <a:solidFill>
                  <a:srgbClr val="000000"/>
                </a:solidFill>
                <a:effectLst/>
                <a:uLnTx/>
                <a:uFillTx/>
                <a:latin typeface="Verdana" pitchFamily="34" charset="0"/>
                <a:cs typeface="Arial" charset="0"/>
              </a:rPr>
              <a:t> can be cast to a class</a:t>
            </a:r>
          </a:p>
        </p:txBody>
      </p:sp>
      <p:sp>
        <p:nvSpPr>
          <p:cNvPr id="13" name="AutoShape 4"/>
          <p:cNvSpPr>
            <a:spLocks noChangeArrowheads="1"/>
          </p:cNvSpPr>
          <p:nvPr/>
        </p:nvSpPr>
        <p:spPr bwMode="auto">
          <a:xfrm>
            <a:off x="1676400" y="2365376"/>
            <a:ext cx="3787775" cy="111760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lstStyle>
            <a:lvl1pPr marL="2619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2619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charset="0"/>
              </a:rPr>
              <a:t> … and then use that interface to reference an instance of that class</a:t>
            </a:r>
          </a:p>
        </p:txBody>
      </p:sp>
      <p:sp>
        <p:nvSpPr>
          <p:cNvPr id="14" name="AutoShape 4"/>
          <p:cNvSpPr>
            <a:spLocks noChangeArrowheads="1"/>
          </p:cNvSpPr>
          <p:nvPr/>
        </p:nvSpPr>
        <p:spPr bwMode="auto">
          <a:xfrm>
            <a:off x="1647825" y="3635376"/>
            <a:ext cx="3787775" cy="908050"/>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lstStyle>
            <a:lvl1pPr marL="2619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2619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Verdana" pitchFamily="34" charset="0"/>
                <a:cs typeface="Arial" charset="0"/>
              </a:rPr>
              <a:t>You can also use interfaces as parameters for methods …</a:t>
            </a:r>
          </a:p>
        </p:txBody>
      </p:sp>
    </p:spTree>
    <p:extLst>
      <p:ext uri="{BB962C8B-B14F-4D97-AF65-F5344CB8AC3E}">
        <p14:creationId xmlns:p14="http://schemas.microsoft.com/office/powerpoint/2010/main" val="298712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Explicit and Implicit Implementation of Interface</a:t>
            </a:r>
            <a:endParaRPr lang="en-US" dirty="0"/>
          </a:p>
        </p:txBody>
      </p:sp>
      <p:sp>
        <p:nvSpPr>
          <p:cNvPr id="5" name="Rounded Rectangle 844803"/>
          <p:cNvSpPr>
            <a:spLocks noChangeArrowheads="1"/>
          </p:cNvSpPr>
          <p:nvPr/>
        </p:nvSpPr>
        <p:spPr bwMode="auto">
          <a:xfrm>
            <a:off x="1429340" y="914400"/>
            <a:ext cx="8240713" cy="5791200"/>
          </a:xfrm>
          <a:prstGeom prst="roundRect">
            <a:avLst>
              <a:gd name="adj" fmla="val 4167"/>
            </a:avLst>
          </a:prstGeom>
          <a:solidFill>
            <a:srgbClr val="B3C8DF"/>
          </a:solidFill>
          <a:ln w="9525" algn="ctr">
            <a:solidFill>
              <a:srgbClr val="4D4D4D"/>
            </a:solidFill>
            <a:round/>
            <a:headEnd/>
            <a:tailEnd/>
          </a:ln>
          <a:effectLst>
            <a:outerShdw dist="35921" dir="2700000" algn="ctr" rotWithShape="0">
              <a:srgbClr val="5F5F5F">
                <a:alpha val="50000"/>
              </a:srgbClr>
            </a:outerShdw>
          </a:effectLst>
        </p:spPr>
        <p:txBody>
          <a:bodyPr/>
          <a:lstStyle>
            <a:lvl1pPr marL="61913"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61913" marR="0" lvl="0" indent="0" defTabSz="914400" eaLnBrk="1" fontAlgn="base" latinLnBrk="0" hangingPunct="1">
              <a:lnSpc>
                <a:spcPct val="90000"/>
              </a:lnSpc>
              <a:spcBef>
                <a:spcPct val="40000"/>
              </a:spcBef>
              <a:spcAft>
                <a:spcPct val="0"/>
              </a:spcAft>
              <a:buClrTx/>
              <a:buSzTx/>
              <a:buFontTx/>
              <a:buNone/>
              <a:tabLst/>
              <a:defRPr/>
            </a:pPr>
            <a:endParaRPr kumimoji="0" lang="en-CA" altLang="en-US" sz="2000" b="1" i="0" u="none" strike="noStrike" kern="0" cap="none" spc="0" normalizeH="0" baseline="0" noProof="0" smtClean="0">
              <a:ln>
                <a:noFill/>
              </a:ln>
              <a:solidFill>
                <a:srgbClr val="000000"/>
              </a:solidFill>
              <a:effectLst/>
              <a:uLnTx/>
              <a:uFillTx/>
              <a:latin typeface="Verdana" pitchFamily="34" charset="0"/>
              <a:cs typeface="Arial" charset="0"/>
            </a:endParaRPr>
          </a:p>
        </p:txBody>
      </p:sp>
      <p:sp>
        <p:nvSpPr>
          <p:cNvPr id="6" name="AutoShape 3"/>
          <p:cNvSpPr>
            <a:spLocks noChangeArrowheads="1"/>
          </p:cNvSpPr>
          <p:nvPr/>
        </p:nvSpPr>
        <p:spPr bwMode="auto">
          <a:xfrm>
            <a:off x="5609771" y="1033461"/>
            <a:ext cx="3883025" cy="2557463"/>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Calculator</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ICalculator</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double</a:t>
            </a:r>
            <a:r>
              <a:rPr lang="en-US" sz="1400" dirty="0">
                <a:solidFill>
                  <a:srgbClr val="000000"/>
                </a:solidFill>
                <a:highlight>
                  <a:srgbClr val="FFFFFF"/>
                </a:highlight>
                <a:latin typeface="Consolas"/>
              </a:rPr>
              <a:t> Add()</a:t>
            </a: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p>
          <a:p>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double</a:t>
            </a:r>
            <a:r>
              <a:rPr lang="en-US" sz="1400" dirty="0">
                <a:solidFill>
                  <a:srgbClr val="000000"/>
                </a:solidFill>
                <a:highlight>
                  <a:srgbClr val="FFFFFF"/>
                </a:highlight>
                <a:latin typeface="Consolas"/>
              </a:rPr>
              <a:t> Subtract()</a:t>
            </a: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p>
          <a:p>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a:t>
            </a:r>
            <a:endParaRPr kumimoji="0" lang="en-US" altLang="en-US" sz="14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7" name="AutoShape 3"/>
          <p:cNvSpPr>
            <a:spLocks noChangeArrowheads="1"/>
          </p:cNvSpPr>
          <p:nvPr/>
        </p:nvSpPr>
        <p:spPr bwMode="auto">
          <a:xfrm>
            <a:off x="5602514" y="3620694"/>
            <a:ext cx="3868738" cy="3005018"/>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lvl1pPr defTabSz="457200" eaLnBrk="0" hangingPunct="0">
              <a:tabLst>
                <a:tab pos="457200" algn="l"/>
              </a:tabLst>
              <a:defRPr b="1">
                <a:solidFill>
                  <a:schemeClr val="tx1"/>
                </a:solidFill>
                <a:latin typeface="Verdana" pitchFamily="34" charset="0"/>
                <a:cs typeface="Arial" charset="0"/>
              </a:defRPr>
            </a:lvl1pPr>
            <a:lvl2pPr marL="742950" indent="-285750" defTabSz="457200" eaLnBrk="0" hangingPunct="0">
              <a:tabLst>
                <a:tab pos="457200" algn="l"/>
              </a:tabLst>
              <a:defRPr b="1">
                <a:solidFill>
                  <a:schemeClr val="tx1"/>
                </a:solidFill>
                <a:latin typeface="Verdana" pitchFamily="34" charset="0"/>
                <a:cs typeface="Arial" charset="0"/>
              </a:defRPr>
            </a:lvl2pPr>
            <a:lvl3pPr marL="1143000" indent="-228600" defTabSz="457200" eaLnBrk="0" hangingPunct="0">
              <a:tabLst>
                <a:tab pos="457200" algn="l"/>
              </a:tabLst>
              <a:defRPr b="1">
                <a:solidFill>
                  <a:schemeClr val="tx1"/>
                </a:solidFill>
                <a:latin typeface="Verdana" pitchFamily="34" charset="0"/>
                <a:cs typeface="Arial" charset="0"/>
              </a:defRPr>
            </a:lvl3pPr>
            <a:lvl4pPr marL="1600200" indent="-228600" defTabSz="457200" eaLnBrk="0" hangingPunct="0">
              <a:tabLst>
                <a:tab pos="457200" algn="l"/>
              </a:tabLst>
              <a:defRPr b="1">
                <a:solidFill>
                  <a:schemeClr val="tx1"/>
                </a:solidFill>
                <a:latin typeface="Verdana" pitchFamily="34" charset="0"/>
                <a:cs typeface="Arial" charset="0"/>
              </a:defRPr>
            </a:lvl4pPr>
            <a:lvl5pPr marL="2057400" indent="-228600" defTabSz="457200" eaLnBrk="0" hangingPunct="0">
              <a:tabLst>
                <a:tab pos="457200" algn="l"/>
              </a:tabLst>
              <a:defRPr b="1">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457200" algn="l"/>
              </a:tabLst>
              <a:defRPr b="1">
                <a:solidFill>
                  <a:schemeClr val="tx1"/>
                </a:solidFill>
                <a:latin typeface="Verdana" pitchFamily="34" charset="0"/>
                <a:cs typeface="Arial" charset="0"/>
              </a:defRPr>
            </a:lvl9pPr>
          </a:lstStyle>
          <a:p>
            <a:endParaRPr lang="en-US" sz="1400" dirty="0">
              <a:solidFill>
                <a:srgbClr val="000000"/>
              </a:solidFill>
              <a:highlight>
                <a:srgbClr val="FFFFFF"/>
              </a:highlight>
              <a:latin typeface="Consolas"/>
            </a:endParaRPr>
          </a:p>
          <a:p>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2B91AF"/>
                </a:solidFill>
                <a:highlight>
                  <a:srgbClr val="FFFFFF"/>
                </a:highlight>
                <a:latin typeface="Consolas"/>
              </a:rPr>
              <a:t>Calculator</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ICalculator</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double</a:t>
            </a:r>
            <a:r>
              <a:rPr lang="en-US" sz="1400" dirty="0">
                <a:solidFill>
                  <a:srgbClr val="000000"/>
                </a:solidFill>
                <a:highlight>
                  <a:srgbClr val="FFFFFF"/>
                </a:highlight>
                <a:latin typeface="Consolas"/>
              </a:rPr>
              <a:t> </a:t>
            </a:r>
            <a:r>
              <a:rPr lang="en-US" sz="1400" dirty="0" err="1">
                <a:solidFill>
                  <a:srgbClr val="2B91AF"/>
                </a:solidFill>
                <a:highlight>
                  <a:srgbClr val="FFFFFF"/>
                </a:highlight>
                <a:latin typeface="Consolas"/>
              </a:rPr>
              <a:t>ICalculator</a:t>
            </a:r>
            <a:r>
              <a:rPr lang="en-US" sz="1400" dirty="0" err="1">
                <a:solidFill>
                  <a:srgbClr val="000000"/>
                </a:solidFill>
                <a:highlight>
                  <a:srgbClr val="FFFFFF"/>
                </a:highlight>
                <a:latin typeface="Consolas"/>
              </a:rPr>
              <a:t>.Add</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p>
          <a:p>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double</a:t>
            </a:r>
            <a:r>
              <a:rPr lang="en-US" sz="1400" dirty="0">
                <a:solidFill>
                  <a:srgbClr val="000000"/>
                </a:solidFill>
                <a:highlight>
                  <a:srgbClr val="FFFFFF"/>
                </a:highlight>
                <a:latin typeface="Consolas"/>
              </a:rPr>
              <a:t> </a:t>
            </a:r>
            <a:r>
              <a:rPr lang="en-US" sz="1400" dirty="0" err="1">
                <a:solidFill>
                  <a:srgbClr val="2B91AF"/>
                </a:solidFill>
                <a:highlight>
                  <a:srgbClr val="FFFFFF"/>
                </a:highlight>
                <a:latin typeface="Consolas"/>
              </a:rPr>
              <a:t>ICalculator</a:t>
            </a:r>
            <a:r>
              <a:rPr lang="en-US" sz="1400" dirty="0" err="1">
                <a:solidFill>
                  <a:srgbClr val="000000"/>
                </a:solidFill>
                <a:highlight>
                  <a:srgbClr val="FFFFFF"/>
                </a:highlight>
                <a:latin typeface="Consolas"/>
              </a:rPr>
              <a:t>.Subtract</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p>
          <a:p>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a:t>
            </a:r>
            <a:endParaRPr kumimoji="0" lang="en-US" altLang="en-US" sz="1400" b="0" i="0" u="none" strike="noStrike" kern="0" cap="none" spc="0" normalizeH="0" baseline="0" noProof="0" dirty="0" smtClean="0">
              <a:ln>
                <a:noFill/>
              </a:ln>
              <a:solidFill>
                <a:srgbClr val="000000"/>
              </a:solidFill>
              <a:effectLst/>
              <a:uLnTx/>
              <a:uFillTx/>
              <a:latin typeface="Lucida Sans Typewriter" pitchFamily="49" charset="0"/>
              <a:cs typeface="Arial" charset="0"/>
            </a:endParaRPr>
          </a:p>
        </p:txBody>
      </p:sp>
      <p:sp>
        <p:nvSpPr>
          <p:cNvPr id="8" name="AutoShape 4"/>
          <p:cNvSpPr>
            <a:spLocks noChangeArrowheads="1"/>
          </p:cNvSpPr>
          <p:nvPr/>
        </p:nvSpPr>
        <p:spPr bwMode="auto">
          <a:xfrm>
            <a:off x="1625827" y="3374230"/>
            <a:ext cx="3716337" cy="3251481"/>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lstStyle>
            <a:lvl1pPr marL="2619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2619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Explicit implementation:</a:t>
            </a:r>
          </a:p>
          <a:p>
            <a:pPr marL="261938" marR="0" lvl="0" indent="0" defTabSz="914400" eaLnBrk="0" fontAlgn="base" latinLnBrk="0" hangingPunct="0">
              <a:lnSpc>
                <a:spcPct val="15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Is suitable for more complex scenarios</a:t>
            </a:r>
          </a:p>
          <a:p>
            <a:pPr marL="261938" marR="0" lvl="0" indent="0" defTabSz="914400" eaLnBrk="0" fontAlgn="base" latinLnBrk="0" hangingPunct="0">
              <a:lnSpc>
                <a:spcPct val="15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Prevents ambiguity</a:t>
            </a:r>
          </a:p>
          <a:p>
            <a:pPr marL="261938" marR="0" lvl="0" indent="0" defTabSz="914400" eaLnBrk="0" fontAlgn="base" latinLnBrk="0" hangingPunct="0">
              <a:lnSpc>
                <a:spcPct val="15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Is recommended when using interfaces</a:t>
            </a:r>
          </a:p>
          <a:p>
            <a:pPr marL="261938" marR="0" lvl="0" indent="0" defTabSz="914400" eaLnBrk="0" fontAlgn="base" latinLnBrk="0" hangingPunct="0">
              <a:lnSpc>
                <a:spcPct val="15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Must reference objects through the appropriate interface to invoke methods</a:t>
            </a:r>
          </a:p>
        </p:txBody>
      </p:sp>
      <p:sp>
        <p:nvSpPr>
          <p:cNvPr id="9" name="AutoShape 4"/>
          <p:cNvSpPr>
            <a:spLocks noChangeArrowheads="1"/>
          </p:cNvSpPr>
          <p:nvPr/>
        </p:nvSpPr>
        <p:spPr bwMode="auto">
          <a:xfrm>
            <a:off x="1638300" y="1219200"/>
            <a:ext cx="3714750" cy="183832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0" tIns="0" rIns="0"/>
          <a:lstStyle>
            <a:lvl1pPr marL="261938"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261938" marR="0" lvl="0" indent="0" defTabSz="914400" eaLnBrk="0" fontAlgn="base" latinLnBrk="0" hangingPunct="0">
              <a:lnSpc>
                <a:spcPct val="150000"/>
              </a:lnSpc>
              <a:spcBef>
                <a:spcPct val="0"/>
              </a:spcBef>
              <a:spcAft>
                <a:spcPct val="0"/>
              </a:spcAft>
              <a:buClr>
                <a:srgbClr val="006699"/>
              </a:buClr>
              <a:buSzTx/>
              <a:buFontTx/>
              <a:buNone/>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Implicit implementation:</a:t>
            </a:r>
          </a:p>
          <a:p>
            <a:pPr marL="261938" marR="0" lvl="0" indent="0" defTabSz="914400" eaLnBrk="0" fontAlgn="base" latinLnBrk="0" hangingPunct="0">
              <a:lnSpc>
                <a:spcPct val="15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Is only suitable for simple scenarios</a:t>
            </a:r>
          </a:p>
          <a:p>
            <a:pPr marL="261938" marR="0" lvl="0" indent="0" defTabSz="914400" eaLnBrk="0" fontAlgn="base" latinLnBrk="0" hangingPunct="0">
              <a:lnSpc>
                <a:spcPct val="15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Can lead to ambiguity</a:t>
            </a:r>
          </a:p>
          <a:p>
            <a:pPr marL="261938" marR="0" lvl="0" indent="0" defTabSz="914400" eaLnBrk="0" fontAlgn="base" latinLnBrk="0" hangingPunct="0">
              <a:lnSpc>
                <a:spcPct val="150000"/>
              </a:lnSpc>
              <a:spcBef>
                <a:spcPct val="0"/>
              </a:spcBef>
              <a:spcAft>
                <a:spcPct val="0"/>
              </a:spcAft>
              <a:buClr>
                <a:srgbClr val="006699"/>
              </a:buClr>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mn-lt"/>
                <a:cs typeface="Arial" charset="0"/>
              </a:rPr>
              <a:t>Means that all methods are visible when referencing an object by class</a:t>
            </a:r>
          </a:p>
        </p:txBody>
      </p:sp>
    </p:spTree>
    <p:extLst>
      <p:ext uri="{BB962C8B-B14F-4D97-AF65-F5344CB8AC3E}">
        <p14:creationId xmlns:p14="http://schemas.microsoft.com/office/powerpoint/2010/main" val="1752847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a:latin typeface="+mn-lt"/>
              </a:rPr>
              <a:t>1. _________ </a:t>
            </a:r>
            <a:r>
              <a:rPr lang="en-US" sz="2400" dirty="0" smtClean="0">
                <a:latin typeface="+mn-lt"/>
              </a:rPr>
              <a:t> achieves </a:t>
            </a:r>
            <a:r>
              <a:rPr lang="en-US" sz="2400" dirty="0">
                <a:latin typeface="+mn-lt"/>
              </a:rPr>
              <a:t>multiple inheritance in .NET</a:t>
            </a:r>
          </a:p>
          <a:p>
            <a:r>
              <a:rPr lang="en-US" sz="2400" dirty="0">
                <a:latin typeface="+mn-lt"/>
              </a:rPr>
              <a:t> a. </a:t>
            </a:r>
            <a:r>
              <a:rPr lang="en-US" sz="2400" dirty="0" smtClean="0">
                <a:latin typeface="+mn-lt"/>
              </a:rPr>
              <a:t>Interfaces</a:t>
            </a:r>
            <a:endParaRPr lang="en-US" sz="2400" dirty="0">
              <a:latin typeface="+mn-lt"/>
            </a:endParaRPr>
          </a:p>
          <a:p>
            <a:r>
              <a:rPr lang="en-US" sz="2400" dirty="0">
                <a:latin typeface="+mn-lt"/>
              </a:rPr>
              <a:t> b. </a:t>
            </a:r>
            <a:r>
              <a:rPr lang="en-US" sz="2400" dirty="0" smtClean="0">
                <a:latin typeface="+mn-lt"/>
              </a:rPr>
              <a:t>Static Classes</a:t>
            </a:r>
            <a:endParaRPr lang="en-US" sz="2400" dirty="0">
              <a:latin typeface="+mn-lt"/>
            </a:endParaRPr>
          </a:p>
          <a:p>
            <a:r>
              <a:rPr lang="en-US" sz="2400" dirty="0">
                <a:latin typeface="+mn-lt"/>
              </a:rPr>
              <a:t> c. </a:t>
            </a:r>
            <a:r>
              <a:rPr lang="en-US" sz="2400" dirty="0" smtClean="0">
                <a:latin typeface="+mn-lt"/>
              </a:rPr>
              <a:t>Dynamic polymorphism</a:t>
            </a:r>
            <a:endParaRPr lang="en-US" sz="2400" dirty="0">
              <a:latin typeface="+mn-lt"/>
            </a:endParaRPr>
          </a:p>
          <a:p>
            <a:r>
              <a:rPr lang="en-US" sz="2400" dirty="0">
                <a:latin typeface="+mn-lt"/>
              </a:rPr>
              <a:t> d. </a:t>
            </a:r>
            <a:r>
              <a:rPr lang="en-US" sz="2400" dirty="0" smtClean="0">
                <a:latin typeface="+mn-lt"/>
              </a:rPr>
              <a:t>Abstract </a:t>
            </a:r>
            <a:r>
              <a:rPr lang="en-US" sz="2400" dirty="0" err="1" smtClean="0">
                <a:latin typeface="+mn-lt"/>
              </a:rPr>
              <a:t>Clasess</a:t>
            </a:r>
            <a:endParaRPr lang="en-US" sz="2400" dirty="0">
              <a:latin typeface="+mn-lt"/>
            </a:endParaRPr>
          </a:p>
        </p:txBody>
      </p:sp>
    </p:spTree>
    <p:extLst>
      <p:ext uri="{BB962C8B-B14F-4D97-AF65-F5344CB8AC3E}">
        <p14:creationId xmlns:p14="http://schemas.microsoft.com/office/powerpoint/2010/main" val="1876636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a:latin typeface="+mn-lt"/>
              </a:rPr>
              <a:t>1. _________ </a:t>
            </a:r>
            <a:r>
              <a:rPr lang="en-US" sz="2400" dirty="0" smtClean="0">
                <a:latin typeface="+mn-lt"/>
              </a:rPr>
              <a:t> achieves </a:t>
            </a:r>
            <a:r>
              <a:rPr lang="en-US" sz="2400" dirty="0">
                <a:latin typeface="+mn-lt"/>
              </a:rPr>
              <a:t>multiple inheritance in .NET</a:t>
            </a:r>
          </a:p>
          <a:p>
            <a:r>
              <a:rPr lang="en-US" sz="2400" dirty="0">
                <a:latin typeface="+mn-lt"/>
              </a:rPr>
              <a:t> a. </a:t>
            </a:r>
            <a:r>
              <a:rPr lang="en-US" sz="2400" dirty="0" smtClean="0">
                <a:latin typeface="+mn-lt"/>
              </a:rPr>
              <a:t>Interfaces</a:t>
            </a:r>
            <a:endParaRPr lang="en-US" sz="2400" dirty="0">
              <a:latin typeface="+mn-lt"/>
            </a:endParaRPr>
          </a:p>
          <a:p>
            <a:r>
              <a:rPr lang="en-US" sz="2400" dirty="0">
                <a:latin typeface="+mn-lt"/>
              </a:rPr>
              <a:t> b. </a:t>
            </a:r>
            <a:r>
              <a:rPr lang="en-US" sz="2400" dirty="0" smtClean="0">
                <a:latin typeface="+mn-lt"/>
              </a:rPr>
              <a:t>Static Classes</a:t>
            </a:r>
            <a:endParaRPr lang="en-US" sz="2400" dirty="0">
              <a:latin typeface="+mn-lt"/>
            </a:endParaRPr>
          </a:p>
          <a:p>
            <a:r>
              <a:rPr lang="en-US" sz="2400" dirty="0">
                <a:latin typeface="+mn-lt"/>
              </a:rPr>
              <a:t> c. </a:t>
            </a:r>
            <a:r>
              <a:rPr lang="en-US" sz="2400" dirty="0" smtClean="0">
                <a:latin typeface="+mn-lt"/>
              </a:rPr>
              <a:t>Dynamic polymorphism</a:t>
            </a:r>
            <a:endParaRPr lang="en-US" sz="2400" dirty="0">
              <a:latin typeface="+mn-lt"/>
            </a:endParaRPr>
          </a:p>
          <a:p>
            <a:r>
              <a:rPr lang="en-US" sz="2400" dirty="0">
                <a:latin typeface="+mn-lt"/>
              </a:rPr>
              <a:t> d. </a:t>
            </a:r>
            <a:r>
              <a:rPr lang="en-US" sz="2400" dirty="0" smtClean="0">
                <a:latin typeface="+mn-lt"/>
              </a:rPr>
              <a:t>Abstract </a:t>
            </a:r>
            <a:r>
              <a:rPr lang="en-US" sz="2400" dirty="0" err="1" smtClean="0">
                <a:latin typeface="+mn-lt"/>
              </a:rPr>
              <a:t>Clasess</a:t>
            </a:r>
            <a:endParaRPr lang="en-US" sz="2400" dirty="0">
              <a:latin typeface="+mn-lt"/>
            </a:endParaRPr>
          </a:p>
        </p:txBody>
      </p:sp>
      <p:sp>
        <p:nvSpPr>
          <p:cNvPr id="4" name="Rectangle 3"/>
          <p:cNvSpPr/>
          <p:nvPr/>
        </p:nvSpPr>
        <p:spPr bwMode="auto">
          <a:xfrm>
            <a:off x="533400" y="2133600"/>
            <a:ext cx="3429000"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586328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11799191" cy="896552"/>
          </a:xfrm>
        </p:spPr>
        <p:txBody>
          <a:bodyPr/>
          <a:lstStyle/>
          <a:p>
            <a:r>
              <a:rPr lang="en-US" dirty="0" smtClean="0"/>
              <a:t>Summary</a:t>
            </a:r>
            <a:endParaRPr lang="en-US" dirty="0"/>
          </a:p>
        </p:txBody>
      </p:sp>
      <p:sp>
        <p:nvSpPr>
          <p:cNvPr id="3" name="Subtitle 2"/>
          <p:cNvSpPr>
            <a:spLocks noGrp="1"/>
          </p:cNvSpPr>
          <p:nvPr>
            <p:ph type="subTitle" idx="4294967295"/>
          </p:nvPr>
        </p:nvSpPr>
        <p:spPr>
          <a:xfrm>
            <a:off x="381000" y="1066800"/>
            <a:ext cx="11658600" cy="5181600"/>
          </a:xfrm>
        </p:spPr>
        <p:txBody>
          <a:bodyPr/>
          <a:lstStyle/>
          <a:p>
            <a:r>
              <a:rPr lang="en-US" sz="2400" dirty="0" smtClean="0">
                <a:latin typeface="+mn-lt"/>
              </a:rPr>
              <a:t>In this session we have covered</a:t>
            </a:r>
          </a:p>
          <a:p>
            <a:pPr marL="457200" lvl="0" indent="-457200">
              <a:buFont typeface="Arial" pitchFamily="34" charset="0"/>
              <a:buChar char="•"/>
            </a:pPr>
            <a:r>
              <a:rPr lang="en-US" sz="2400" dirty="0">
                <a:gradFill>
                  <a:gsLst>
                    <a:gs pos="0">
                      <a:srgbClr val="FFFFFF"/>
                    </a:gs>
                    <a:gs pos="100000">
                      <a:srgbClr val="FFFFFF"/>
                    </a:gs>
                  </a:gsLst>
                  <a:lin ang="5400000" scaled="0"/>
                </a:gradFill>
                <a:latin typeface="+mn-lt"/>
              </a:rPr>
              <a:t>Memory Management in .Net </a:t>
            </a:r>
            <a:r>
              <a:rPr lang="en-US" sz="2400" dirty="0" smtClean="0">
                <a:gradFill>
                  <a:gsLst>
                    <a:gs pos="0">
                      <a:srgbClr val="FFFFFF"/>
                    </a:gs>
                    <a:gs pos="100000">
                      <a:srgbClr val="FFFFFF"/>
                    </a:gs>
                  </a:gsLst>
                  <a:lin ang="5400000" scaled="0"/>
                </a:gradFill>
                <a:latin typeface="+mn-lt"/>
              </a:rPr>
              <a:t>framework through constructor and destructors</a:t>
            </a:r>
            <a:endParaRPr lang="en-US" sz="2400" dirty="0">
              <a:gradFill>
                <a:gsLst>
                  <a:gs pos="0">
                    <a:srgbClr val="FFFFFF"/>
                  </a:gs>
                  <a:gs pos="100000">
                    <a:srgbClr val="FFFFFF"/>
                  </a:gs>
                </a:gsLst>
                <a:lin ang="5400000" scaled="0"/>
              </a:gradFill>
              <a:latin typeface="+mn-lt"/>
            </a:endParaRPr>
          </a:p>
          <a:p>
            <a:pPr marL="457200" lvl="0" indent="-457200">
              <a:buFont typeface="Arial" pitchFamily="34" charset="0"/>
              <a:buChar char="•"/>
            </a:pPr>
            <a:r>
              <a:rPr lang="en-US" sz="2400" dirty="0" smtClean="0">
                <a:gradFill>
                  <a:gsLst>
                    <a:gs pos="0">
                      <a:srgbClr val="FFFFFF"/>
                    </a:gs>
                    <a:gs pos="100000">
                      <a:srgbClr val="FFFFFF"/>
                    </a:gs>
                  </a:gsLst>
                  <a:lin ang="5400000" scaled="0"/>
                </a:gradFill>
                <a:latin typeface="+mn-lt"/>
              </a:rPr>
              <a:t>Different types of constructors, overloading of constructors</a:t>
            </a:r>
            <a:endParaRPr lang="en-US" sz="2400" dirty="0">
              <a:gradFill>
                <a:gsLst>
                  <a:gs pos="0">
                    <a:srgbClr val="FFFFFF"/>
                  </a:gs>
                  <a:gs pos="100000">
                    <a:srgbClr val="FFFFFF"/>
                  </a:gs>
                </a:gsLst>
                <a:lin ang="5400000" scaled="0"/>
              </a:gradFill>
              <a:latin typeface="+mn-lt"/>
            </a:endParaRPr>
          </a:p>
          <a:p>
            <a:pPr marL="457200" lvl="0" indent="-457200">
              <a:buFont typeface="Arial" pitchFamily="34" charset="0"/>
              <a:buChar char="•"/>
            </a:pPr>
            <a:r>
              <a:rPr lang="en-US" sz="2400" dirty="0" smtClean="0">
                <a:gradFill>
                  <a:gsLst>
                    <a:gs pos="0">
                      <a:srgbClr val="FFFFFF"/>
                    </a:gs>
                    <a:gs pos="100000">
                      <a:srgbClr val="FFFFFF"/>
                    </a:gs>
                  </a:gsLst>
                  <a:lin ang="5400000" scaled="0"/>
                </a:gradFill>
                <a:latin typeface="+mn-lt"/>
              </a:rPr>
              <a:t>Generations in garbage collection</a:t>
            </a:r>
            <a:endParaRPr lang="en-US" sz="2400" dirty="0">
              <a:gradFill>
                <a:gsLst>
                  <a:gs pos="0">
                    <a:srgbClr val="FFFFFF"/>
                  </a:gs>
                  <a:gs pos="100000">
                    <a:srgbClr val="FFFFFF"/>
                  </a:gs>
                </a:gsLst>
                <a:lin ang="5400000" scaled="0"/>
              </a:gradFill>
              <a:latin typeface="+mn-lt"/>
            </a:endParaRPr>
          </a:p>
          <a:p>
            <a:pPr marL="457200" lvl="0" indent="-457200">
              <a:buFont typeface="Arial" pitchFamily="34" charset="0"/>
              <a:buChar char="•"/>
            </a:pPr>
            <a:r>
              <a:rPr lang="en-US" sz="2400" dirty="0" smtClean="0">
                <a:gradFill>
                  <a:gsLst>
                    <a:gs pos="0">
                      <a:srgbClr val="FFFFFF"/>
                    </a:gs>
                    <a:gs pos="100000">
                      <a:srgbClr val="FFFFFF"/>
                    </a:gs>
                  </a:gsLst>
                  <a:lin ang="5400000" scaled="0"/>
                </a:gradFill>
                <a:latin typeface="+mn-lt"/>
              </a:rPr>
              <a:t>Inheritance ,virtual and new keywords</a:t>
            </a:r>
            <a:endParaRPr lang="en-US" sz="2400" dirty="0">
              <a:gradFill>
                <a:gsLst>
                  <a:gs pos="0">
                    <a:srgbClr val="FFFFFF"/>
                  </a:gs>
                  <a:gs pos="100000">
                    <a:srgbClr val="FFFFFF"/>
                  </a:gs>
                </a:gsLst>
                <a:lin ang="5400000" scaled="0"/>
              </a:gradFill>
              <a:latin typeface="+mn-lt"/>
            </a:endParaRPr>
          </a:p>
          <a:p>
            <a:pPr marL="457200" lvl="0" indent="-457200">
              <a:buFont typeface="Arial" pitchFamily="34" charset="0"/>
              <a:buChar char="•"/>
            </a:pPr>
            <a:r>
              <a:rPr lang="en-US" sz="2400" dirty="0" smtClean="0">
                <a:gradFill>
                  <a:gsLst>
                    <a:gs pos="0">
                      <a:srgbClr val="FFFFFF"/>
                    </a:gs>
                    <a:gs pos="100000">
                      <a:srgbClr val="FFFFFF"/>
                    </a:gs>
                  </a:gsLst>
                  <a:lin ang="5400000" scaled="0"/>
                </a:gradFill>
                <a:latin typeface="+mn-lt"/>
              </a:rPr>
              <a:t>Function overloading </a:t>
            </a:r>
            <a:endParaRPr lang="en-US" sz="2400" dirty="0">
              <a:gradFill>
                <a:gsLst>
                  <a:gs pos="0">
                    <a:srgbClr val="FFFFFF"/>
                  </a:gs>
                  <a:gs pos="100000">
                    <a:srgbClr val="FFFFFF"/>
                  </a:gs>
                </a:gsLst>
                <a:lin ang="5400000" scaled="0"/>
              </a:gradFill>
              <a:latin typeface="+mn-lt"/>
            </a:endParaRPr>
          </a:p>
          <a:p>
            <a:pPr marL="457200" lvl="0" indent="-457200">
              <a:buFont typeface="Arial" pitchFamily="34" charset="0"/>
              <a:buChar char="•"/>
            </a:pPr>
            <a:r>
              <a:rPr lang="en-US" sz="2400" dirty="0" smtClean="0">
                <a:gradFill>
                  <a:gsLst>
                    <a:gs pos="0">
                      <a:srgbClr val="FFFFFF"/>
                    </a:gs>
                    <a:gs pos="100000">
                      <a:srgbClr val="FFFFFF"/>
                    </a:gs>
                  </a:gsLst>
                  <a:lin ang="5400000" scaled="0"/>
                </a:gradFill>
                <a:latin typeface="+mn-lt"/>
              </a:rPr>
              <a:t>Dynamic polymorphism using abstract classes and methods</a:t>
            </a:r>
          </a:p>
          <a:p>
            <a:pPr marL="457200" lvl="0" indent="-457200">
              <a:buFont typeface="Arial" pitchFamily="34" charset="0"/>
              <a:buChar char="•"/>
            </a:pPr>
            <a:r>
              <a:rPr lang="en-US" sz="2400" dirty="0" smtClean="0">
                <a:gradFill>
                  <a:gsLst>
                    <a:gs pos="0">
                      <a:srgbClr val="FFFFFF"/>
                    </a:gs>
                    <a:gs pos="100000">
                      <a:srgbClr val="FFFFFF"/>
                    </a:gs>
                  </a:gsLst>
                  <a:lin ang="5400000" scaled="0"/>
                </a:gradFill>
                <a:latin typeface="+mn-lt"/>
              </a:rPr>
              <a:t>Implementation of interfaces and why it is important in programing</a:t>
            </a:r>
          </a:p>
          <a:p>
            <a:pPr marL="457200" lvl="0" indent="-457200">
              <a:buFont typeface="Arial" pitchFamily="34" charset="0"/>
              <a:buChar char="•"/>
            </a:pPr>
            <a:endParaRPr lang="en-US" sz="2400" dirty="0">
              <a:gradFill>
                <a:gsLst>
                  <a:gs pos="0">
                    <a:srgbClr val="FFFFFF"/>
                  </a:gs>
                  <a:gs pos="100000">
                    <a:srgbClr val="FFFFFF"/>
                  </a:gs>
                </a:gsLst>
                <a:lin ang="5400000" scaled="0"/>
              </a:gradFill>
              <a:latin typeface="+mn-lt"/>
            </a:endParaRPr>
          </a:p>
        </p:txBody>
      </p:sp>
    </p:spTree>
    <p:extLst>
      <p:ext uri="{BB962C8B-B14F-4D97-AF65-F5344CB8AC3E}">
        <p14:creationId xmlns:p14="http://schemas.microsoft.com/office/powerpoint/2010/main" val="955911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Constructors</a:t>
            </a:r>
            <a:endParaRPr lang="en-US" dirty="0"/>
          </a:p>
        </p:txBody>
      </p:sp>
      <p:sp>
        <p:nvSpPr>
          <p:cNvPr id="3" name="Subtitle 2"/>
          <p:cNvSpPr>
            <a:spLocks noGrp="1"/>
          </p:cNvSpPr>
          <p:nvPr>
            <p:ph type="subTitle" idx="4294967295"/>
          </p:nvPr>
        </p:nvSpPr>
        <p:spPr/>
        <p:txBody>
          <a:bodyPr/>
          <a:lstStyle/>
          <a:p>
            <a:endParaRPr lang="en-US" altLang="en-US" sz="2400" dirty="0" smtClean="0">
              <a:latin typeface="+mn-lt"/>
            </a:endParaRPr>
          </a:p>
          <a:p>
            <a:r>
              <a:rPr lang="en-US" altLang="en-US" sz="2400" dirty="0" smtClean="0">
                <a:latin typeface="+mn-lt"/>
              </a:rPr>
              <a:t>Default </a:t>
            </a:r>
            <a:r>
              <a:rPr lang="en-US" altLang="en-US" sz="2400" dirty="0">
                <a:latin typeface="+mn-lt"/>
              </a:rPr>
              <a:t>Constructors.</a:t>
            </a:r>
            <a:r>
              <a:rPr lang="en-US" sz="2400" dirty="0">
                <a:latin typeface="+mn-lt"/>
              </a:rPr>
              <a:t> </a:t>
            </a:r>
          </a:p>
          <a:p>
            <a:pPr lvl="1"/>
            <a:r>
              <a:rPr lang="en-US" sz="2400" dirty="0"/>
              <a:t>A constructor that takes no parameters is called a </a:t>
            </a:r>
            <a:r>
              <a:rPr lang="en-US" sz="2400" i="1" dirty="0"/>
              <a:t>default constructor</a:t>
            </a:r>
            <a:r>
              <a:rPr lang="en-US" sz="2400" dirty="0"/>
              <a:t>. Default constructors are invoked whenever an object is instantiated by using the </a:t>
            </a:r>
            <a:r>
              <a:rPr lang="en-US" sz="2400" b="1" dirty="0"/>
              <a:t>new</a:t>
            </a:r>
            <a:r>
              <a:rPr lang="en-US" sz="2400" dirty="0"/>
              <a:t> operator and no arguments are provided to </a:t>
            </a:r>
            <a:r>
              <a:rPr lang="en-US" sz="2400" b="1" dirty="0"/>
              <a:t>new</a:t>
            </a:r>
            <a:r>
              <a:rPr lang="en-US" sz="2400" dirty="0"/>
              <a:t>. </a:t>
            </a:r>
            <a:endParaRPr lang="en-US" sz="2400" dirty="0" smtClean="0"/>
          </a:p>
          <a:p>
            <a:pPr lvl="1"/>
            <a:endParaRPr lang="en-US" altLang="en-US" sz="2400" dirty="0"/>
          </a:p>
          <a:p>
            <a:r>
              <a:rPr lang="en-IN" altLang="en-US" sz="2400" dirty="0">
                <a:latin typeface="+mn-lt"/>
              </a:rPr>
              <a:t>Instance Constructors</a:t>
            </a:r>
          </a:p>
          <a:p>
            <a:pPr lvl="1"/>
            <a:r>
              <a:rPr lang="en-IN" altLang="en-US" sz="2400" dirty="0"/>
              <a:t>Instance constructors are used to create and initialize any instance member variables when you use the new expression to create an object of a class. </a:t>
            </a:r>
          </a:p>
          <a:p>
            <a:endParaRPr lang="en-US" sz="2400" dirty="0"/>
          </a:p>
        </p:txBody>
      </p:sp>
    </p:spTree>
    <p:extLst>
      <p:ext uri="{BB962C8B-B14F-4D97-AF65-F5344CB8AC3E}">
        <p14:creationId xmlns:p14="http://schemas.microsoft.com/office/powerpoint/2010/main" val="1318803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Constructors</a:t>
            </a:r>
            <a:endParaRPr lang="en-US" dirty="0"/>
          </a:p>
        </p:txBody>
      </p:sp>
      <p:sp>
        <p:nvSpPr>
          <p:cNvPr id="3" name="Subtitle 2"/>
          <p:cNvSpPr>
            <a:spLocks noGrp="1"/>
          </p:cNvSpPr>
          <p:nvPr>
            <p:ph type="subTitle" idx="4294967295"/>
          </p:nvPr>
        </p:nvSpPr>
        <p:spPr/>
        <p:txBody>
          <a:bodyPr/>
          <a:lstStyle/>
          <a:p>
            <a:endParaRPr lang="en-IN" altLang="en-US" sz="2400" dirty="0" smtClean="0">
              <a:latin typeface="+mn-lt"/>
            </a:endParaRPr>
          </a:p>
          <a:p>
            <a:r>
              <a:rPr lang="en-IN" altLang="en-US" sz="2400" dirty="0" smtClean="0">
                <a:latin typeface="+mn-lt"/>
              </a:rPr>
              <a:t>Static </a:t>
            </a:r>
            <a:r>
              <a:rPr lang="en-IN" altLang="en-US" sz="2400" dirty="0">
                <a:latin typeface="+mn-lt"/>
              </a:rPr>
              <a:t>Constructors</a:t>
            </a:r>
          </a:p>
          <a:p>
            <a:pPr lvl="1"/>
            <a:r>
              <a:rPr lang="en-IN" altLang="en-US" sz="2400" dirty="0"/>
              <a:t>A static constructor is used to initialize any static data, or to perform a particular action that needs to be performed once only. It is called automatically before the first instance is created or any static members are referenced</a:t>
            </a:r>
            <a:r>
              <a:rPr lang="en-IN" altLang="en-US" sz="2400" dirty="0" smtClean="0"/>
              <a:t>.</a:t>
            </a:r>
          </a:p>
          <a:p>
            <a:pPr lvl="1"/>
            <a:endParaRPr lang="en-IN" altLang="en-US" sz="2400" dirty="0"/>
          </a:p>
          <a:p>
            <a:r>
              <a:rPr lang="en-US" altLang="en-US" sz="2400" dirty="0">
                <a:latin typeface="+mn-lt"/>
              </a:rPr>
              <a:t>Private Constructors</a:t>
            </a:r>
          </a:p>
          <a:p>
            <a:pPr lvl="1"/>
            <a:r>
              <a:rPr lang="en-IN" altLang="en-US" sz="2400" dirty="0"/>
              <a:t>A private constructor is a special instance constructor. It is generally used in classes that contain static members only. If a class has one or more private constructors and no public constructors, other classes (except nested classes) cannot create instances of this class</a:t>
            </a:r>
          </a:p>
          <a:p>
            <a:endParaRPr lang="en-US" dirty="0"/>
          </a:p>
        </p:txBody>
      </p:sp>
    </p:spTree>
    <p:extLst>
      <p:ext uri="{BB962C8B-B14F-4D97-AF65-F5344CB8AC3E}">
        <p14:creationId xmlns:p14="http://schemas.microsoft.com/office/powerpoint/2010/main" val="1122039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Destructors</a:t>
            </a:r>
            <a:endParaRPr lang="en-US" dirty="0"/>
          </a:p>
        </p:txBody>
      </p:sp>
      <p:sp>
        <p:nvSpPr>
          <p:cNvPr id="3" name="Subtitle 2"/>
          <p:cNvSpPr>
            <a:spLocks noGrp="1"/>
          </p:cNvSpPr>
          <p:nvPr>
            <p:ph type="subTitle" idx="4294967295"/>
          </p:nvPr>
        </p:nvSpPr>
        <p:spPr/>
        <p:txBody>
          <a:bodyPr/>
          <a:lstStyle/>
          <a:p>
            <a:pPr marL="342900" indent="-342900">
              <a:buFont typeface="Arial" panose="020B0604020202020204" pitchFamily="34" charset="0"/>
              <a:buChar char="•"/>
              <a:defRPr/>
            </a:pPr>
            <a:r>
              <a:rPr lang="en-IN" sz="2400" dirty="0">
                <a:latin typeface="+mn-lt"/>
              </a:rPr>
              <a:t>Destructors are used to destruct instances of classes.</a:t>
            </a:r>
          </a:p>
          <a:p>
            <a:pPr marL="342900" indent="-342900">
              <a:buFont typeface="Arial" panose="020B0604020202020204" pitchFamily="34" charset="0"/>
              <a:buChar char="•"/>
              <a:defRPr/>
            </a:pPr>
            <a:r>
              <a:rPr lang="en-IN" sz="2400" dirty="0">
                <a:latin typeface="+mn-lt"/>
              </a:rPr>
              <a:t>Destructors cannot be defined in </a:t>
            </a:r>
            <a:r>
              <a:rPr lang="en-IN" sz="2400" dirty="0" err="1">
                <a:latin typeface="+mn-lt"/>
              </a:rPr>
              <a:t>structs</a:t>
            </a:r>
            <a:r>
              <a:rPr lang="en-IN" sz="2400" dirty="0">
                <a:latin typeface="+mn-lt"/>
              </a:rPr>
              <a:t>. They are only used with classes.</a:t>
            </a:r>
          </a:p>
          <a:p>
            <a:pPr marL="342900" indent="-342900">
              <a:buFont typeface="Arial" panose="020B0604020202020204" pitchFamily="34" charset="0"/>
              <a:buChar char="•"/>
              <a:defRPr/>
            </a:pPr>
            <a:r>
              <a:rPr lang="en-IN" sz="2400" dirty="0">
                <a:latin typeface="+mn-lt"/>
              </a:rPr>
              <a:t>A class can only have one destructor.</a:t>
            </a:r>
          </a:p>
          <a:p>
            <a:pPr marL="342900" indent="-342900">
              <a:buFont typeface="Arial" panose="020B0604020202020204" pitchFamily="34" charset="0"/>
              <a:buChar char="•"/>
              <a:defRPr/>
            </a:pPr>
            <a:r>
              <a:rPr lang="en-IN" sz="2400" dirty="0">
                <a:latin typeface="+mn-lt"/>
              </a:rPr>
              <a:t>Destructors cannot be inherited or overloaded.</a:t>
            </a:r>
          </a:p>
          <a:p>
            <a:pPr marL="342900" indent="-342900">
              <a:buFont typeface="Arial" panose="020B0604020202020204" pitchFamily="34" charset="0"/>
              <a:buChar char="•"/>
              <a:defRPr/>
            </a:pPr>
            <a:r>
              <a:rPr lang="en-IN" sz="2400" dirty="0">
                <a:latin typeface="+mn-lt"/>
              </a:rPr>
              <a:t>Destructors cannot be called. They are invoked automatically.</a:t>
            </a:r>
          </a:p>
          <a:p>
            <a:pPr marL="342900" indent="-342900">
              <a:buFont typeface="Arial" panose="020B0604020202020204" pitchFamily="34" charset="0"/>
              <a:buChar char="•"/>
              <a:defRPr/>
            </a:pPr>
            <a:r>
              <a:rPr lang="en-IN" sz="2400" dirty="0">
                <a:latin typeface="+mn-lt"/>
              </a:rPr>
              <a:t>A destructor does not take modifiers or have parameters.</a:t>
            </a:r>
          </a:p>
          <a:p>
            <a:endParaRPr lang="en-US" dirty="0"/>
          </a:p>
        </p:txBody>
      </p:sp>
    </p:spTree>
    <p:extLst>
      <p:ext uri="{BB962C8B-B14F-4D97-AF65-F5344CB8AC3E}">
        <p14:creationId xmlns:p14="http://schemas.microsoft.com/office/powerpoint/2010/main" val="123216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Destructor</a:t>
            </a:r>
            <a:endParaRPr lang="en-US" dirty="0"/>
          </a:p>
        </p:txBody>
      </p:sp>
      <p:sp>
        <p:nvSpPr>
          <p:cNvPr id="4" name="AutoShape 3"/>
          <p:cNvSpPr>
            <a:spLocks noGrp="1" noChangeAspect="1" noChangeArrowheads="1"/>
          </p:cNvSpPr>
          <p:nvPr>
            <p:ph type="subTitle" idx="4294967295"/>
          </p:nvPr>
        </p:nvSpPr>
        <p:spPr bwMode="auto">
          <a:xfrm>
            <a:off x="7257" y="1066800"/>
            <a:ext cx="6553200" cy="2667000"/>
          </a:xfrm>
          <a:prstGeom prst="roundRect">
            <a:avLst>
              <a:gd name="adj" fmla="val 16667"/>
            </a:avLst>
          </a:prstGeom>
          <a:solidFill>
            <a:schemeClr val="tx1"/>
          </a:solidFill>
          <a:ln w="9525" algn="ctr">
            <a:solidFill>
              <a:srgbClr val="808080"/>
            </a:solidFill>
            <a:round/>
            <a:headEnd/>
            <a:tailEnd/>
          </a:ln>
        </p:spPr>
        <p:txBody>
          <a:bodyPr lIns="274320" tIns="109728"/>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Car</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~Car()  </a:t>
            </a:r>
            <a:r>
              <a:rPr lang="en-US" sz="1800" dirty="0">
                <a:solidFill>
                  <a:srgbClr val="008000"/>
                </a:solidFill>
                <a:highlight>
                  <a:srgbClr val="FFFFFF"/>
                </a:highlight>
                <a:latin typeface="Consolas"/>
              </a:rPr>
              <a:t>// destructor</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cleanup statements...</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endParaRPr kumimoji="0" lang="en-US" altLang="en-US" sz="1800" b="0" i="0" u="none" strike="noStrike" kern="0" cap="none" spc="0" normalizeH="0" baseline="0" noProof="0" dirty="0" smtClean="0">
              <a:ln>
                <a:noFill/>
              </a:ln>
              <a:solidFill>
                <a:srgbClr val="000000"/>
              </a:solidFill>
              <a:effectLst/>
              <a:uLnTx/>
              <a:uFillTx/>
              <a:latin typeface="Consolas" panose="020B0609020204030204" pitchFamily="49" charset="0"/>
              <a:cs typeface="Consolas" panose="020B0609020204030204" pitchFamily="49" charset="0"/>
            </a:endParaRPr>
          </a:p>
        </p:txBody>
      </p:sp>
      <p:sp>
        <p:nvSpPr>
          <p:cNvPr id="5" name="AutoShape 3"/>
          <p:cNvSpPr txBox="1">
            <a:spLocks noChangeAspect="1" noChangeArrowheads="1"/>
          </p:cNvSpPr>
          <p:nvPr/>
        </p:nvSpPr>
        <p:spPr bwMode="auto">
          <a:xfrm>
            <a:off x="5638800" y="2906486"/>
            <a:ext cx="6553200" cy="39624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smtClean="0">
                <a:solidFill>
                  <a:srgbClr val="000000"/>
                </a:solidFill>
                <a:highlight>
                  <a:srgbClr val="FFFFFF"/>
                </a:highlight>
                <a:latin typeface="Consolas"/>
              </a:rPr>
              <a:t> </a:t>
            </a:r>
            <a:r>
              <a:rPr lang="en-US" sz="1800" dirty="0">
                <a:solidFill>
                  <a:srgbClr val="0000FF"/>
                </a:solidFill>
                <a:highlight>
                  <a:srgbClr val="FFFFFF"/>
                </a:highlight>
                <a:latin typeface="Consolas"/>
              </a:rPr>
              <a:t>protected</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override</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void</a:t>
            </a:r>
            <a:r>
              <a:rPr lang="en-US" sz="1800" dirty="0">
                <a:solidFill>
                  <a:srgbClr val="000000"/>
                </a:solidFill>
                <a:highlight>
                  <a:srgbClr val="FFFFFF"/>
                </a:highlight>
                <a:latin typeface="Consolas"/>
              </a:rPr>
              <a:t> Finalize()</a:t>
            </a:r>
          </a:p>
          <a:p>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try</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Cleanup statements...</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finally</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base</a:t>
            </a:r>
            <a:r>
              <a:rPr lang="en-US" sz="1800" dirty="0" err="1">
                <a:solidFill>
                  <a:srgbClr val="000000"/>
                </a:solidFill>
                <a:highlight>
                  <a:srgbClr val="FFFFFF"/>
                </a:highlight>
                <a:latin typeface="Consolas"/>
              </a:rPr>
              <a:t>.Finalize</a:t>
            </a:r>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a:t>
            </a:r>
            <a:endParaRPr lang="en-US" altLang="en-US" sz="1800" b="0" kern="0" dirty="0" smtClean="0">
              <a:solidFill>
                <a:srgbClr val="000000"/>
              </a:solidFill>
              <a:latin typeface="Consolas" panose="020B0609020204030204" pitchFamily="49" charset="0"/>
              <a:cs typeface="Consolas" panose="020B0609020204030204" pitchFamily="49" charset="0"/>
            </a:endParaRPr>
          </a:p>
        </p:txBody>
      </p:sp>
      <p:sp>
        <p:nvSpPr>
          <p:cNvPr id="6" name="TextBox 5"/>
          <p:cNvSpPr txBox="1"/>
          <p:nvPr/>
        </p:nvSpPr>
        <p:spPr>
          <a:xfrm>
            <a:off x="6629400" y="457200"/>
            <a:ext cx="4953000" cy="1938992"/>
          </a:xfrm>
          <a:prstGeom prst="rect">
            <a:avLst/>
          </a:prstGeom>
          <a:noFill/>
        </p:spPr>
        <p:txBody>
          <a:bodyPr wrap="square" rtlCol="0">
            <a:spAutoFit/>
          </a:bodyPr>
          <a:lstStyle/>
          <a:p>
            <a:r>
              <a:rPr lang="en-US" sz="2400" dirty="0"/>
              <a:t>The destructor implicitly calls </a:t>
            </a:r>
            <a:r>
              <a:rPr lang="en-US" sz="2400" b="1" dirty="0"/>
              <a:t>Finalize</a:t>
            </a:r>
            <a:r>
              <a:rPr lang="en-US" sz="2400" dirty="0"/>
              <a:t> on the base class of the object. Therefore, the previous destructor code is implicitly translated to the following code:</a:t>
            </a:r>
            <a:endParaRPr lang="en-US" sz="24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521077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Garbage Collection(GC)</a:t>
            </a:r>
            <a:endParaRPr lang="en-US" dirty="0"/>
          </a:p>
        </p:txBody>
      </p:sp>
      <p:sp>
        <p:nvSpPr>
          <p:cNvPr id="3" name="Subtitle 2"/>
          <p:cNvSpPr>
            <a:spLocks noGrp="1"/>
          </p:cNvSpPr>
          <p:nvPr>
            <p:ph type="subTitle" idx="4294967295"/>
          </p:nvPr>
        </p:nvSpPr>
        <p:spPr>
          <a:xfrm>
            <a:off x="381000" y="1219200"/>
            <a:ext cx="11658600" cy="5181600"/>
          </a:xfrm>
        </p:spPr>
        <p:txBody>
          <a:bodyPr/>
          <a:lstStyle/>
          <a:p>
            <a:pPr marL="342900" indent="-342900">
              <a:buFont typeface="Arial" panose="020B0604020202020204" pitchFamily="34" charset="0"/>
              <a:buChar char="•"/>
            </a:pPr>
            <a:r>
              <a:rPr lang="en-IN" altLang="en-US" sz="2400" dirty="0">
                <a:latin typeface="+mn-lt"/>
              </a:rPr>
              <a:t>In the common language runtime (CLR), the garbage collector serves as an automatic memory manager. It provides the following benefits:</a:t>
            </a:r>
          </a:p>
          <a:p>
            <a:pPr marL="342900" indent="-342900">
              <a:buFont typeface="Arial" panose="020B0604020202020204" pitchFamily="34" charset="0"/>
              <a:buChar char="•"/>
            </a:pPr>
            <a:r>
              <a:rPr lang="en-IN" altLang="en-US" sz="2400" dirty="0">
                <a:latin typeface="+mn-lt"/>
              </a:rPr>
              <a:t>Enables you to develop your application without having to free memory.</a:t>
            </a:r>
          </a:p>
          <a:p>
            <a:pPr marL="342900" indent="-342900">
              <a:buFont typeface="Arial" panose="020B0604020202020204" pitchFamily="34" charset="0"/>
              <a:buChar char="•"/>
            </a:pPr>
            <a:r>
              <a:rPr lang="en-IN" altLang="en-US" sz="2400" dirty="0">
                <a:latin typeface="+mn-lt"/>
              </a:rPr>
              <a:t>Allocates objects on the managed heap efficiently.</a:t>
            </a:r>
          </a:p>
          <a:p>
            <a:pPr marL="342900" indent="-342900">
              <a:buFont typeface="Arial" panose="020B0604020202020204" pitchFamily="34" charset="0"/>
              <a:buChar char="•"/>
            </a:pPr>
            <a:r>
              <a:rPr lang="en-IN" altLang="en-US" sz="2400" dirty="0">
                <a:latin typeface="+mn-lt"/>
              </a:rPr>
              <a:t>Reclaims objects that are no longer being used, clears their memory, and keeps the memory available for future allocations. Managed objects automatically get clean content to start with.</a:t>
            </a:r>
          </a:p>
          <a:p>
            <a:pPr marL="342900" indent="-342900">
              <a:buFont typeface="Arial" panose="020B0604020202020204" pitchFamily="34" charset="0"/>
              <a:buChar char="•"/>
            </a:pPr>
            <a:r>
              <a:rPr lang="en-IN" altLang="en-US" sz="2400" dirty="0">
                <a:latin typeface="+mn-lt"/>
              </a:rPr>
              <a:t>Provides memory safety by making sure that an object cannot use the content of another object.</a:t>
            </a:r>
          </a:p>
          <a:p>
            <a:endParaRPr lang="en-US" dirty="0"/>
          </a:p>
        </p:txBody>
      </p:sp>
    </p:spTree>
    <p:extLst>
      <p:ext uri="{BB962C8B-B14F-4D97-AF65-F5344CB8AC3E}">
        <p14:creationId xmlns:p14="http://schemas.microsoft.com/office/powerpoint/2010/main" val="1016755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8CF7C6E-589D-4CE8-90DB-9A2AEF3A36D0}"/>
</file>

<file path=customXml/itemProps2.xml><?xml version="1.0" encoding="utf-8"?>
<ds:datastoreItem xmlns:ds="http://schemas.openxmlformats.org/officeDocument/2006/customXml" ds:itemID="{3C9606C0-00E7-404B-B6CF-C6B0168B30B6}"/>
</file>

<file path=customXml/itemProps3.xml><?xml version="1.0" encoding="utf-8"?>
<ds:datastoreItem xmlns:ds="http://schemas.openxmlformats.org/officeDocument/2006/customXml" ds:itemID="{351C54ED-09AF-41D8-A2F2-EC9E982A7B28}"/>
</file>

<file path=docProps/app.xml><?xml version="1.0" encoding="utf-8"?>
<Properties xmlns="http://schemas.openxmlformats.org/officeDocument/2006/extended-properties" xmlns:vt="http://schemas.openxmlformats.org/officeDocument/2006/docPropsVTypes">
  <Template/>
  <TotalTime>1575</TotalTime>
  <Words>3044</Words>
  <Application>Microsoft Office PowerPoint</Application>
  <PresentationFormat>Custom</PresentationFormat>
  <Paragraphs>543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Build_Template_16x9</vt:lpstr>
      <vt:lpstr>Rationale</vt:lpstr>
      <vt:lpstr>Topics</vt:lpstr>
      <vt:lpstr>Constructors</vt:lpstr>
      <vt:lpstr>Constructor</vt:lpstr>
      <vt:lpstr>Types of Constructors</vt:lpstr>
      <vt:lpstr>Types of Constructors</vt:lpstr>
      <vt:lpstr>Destructors</vt:lpstr>
      <vt:lpstr>Destructor</vt:lpstr>
      <vt:lpstr>Fundamentals of Garbage Collection(GC)</vt:lpstr>
      <vt:lpstr>Memory Management</vt:lpstr>
      <vt:lpstr>Memory Management-Cont</vt:lpstr>
      <vt:lpstr>Generations</vt:lpstr>
      <vt:lpstr>GC Implementation</vt:lpstr>
      <vt:lpstr>Implementing Finalize and Dispose to Clean Up Unmanaged Resources</vt:lpstr>
      <vt:lpstr>Continue</vt:lpstr>
      <vt:lpstr>Continue</vt:lpstr>
      <vt:lpstr>Just a Minute</vt:lpstr>
      <vt:lpstr>Just a Minute</vt:lpstr>
      <vt:lpstr>OOPS-Inheritance</vt:lpstr>
      <vt:lpstr>Inheritance</vt:lpstr>
      <vt:lpstr>The .NET Framework Inheritance Hierarchy</vt:lpstr>
      <vt:lpstr>Overriding and Hiding Methods</vt:lpstr>
      <vt:lpstr>Points to remember</vt:lpstr>
      <vt:lpstr>Calling Methods and Constructor in Derived class</vt:lpstr>
      <vt:lpstr>Assigning and Referencing Classes in an Inheritance Hierarchy</vt:lpstr>
      <vt:lpstr>Polymorphism</vt:lpstr>
      <vt:lpstr>Static Polymorphism</vt:lpstr>
      <vt:lpstr>Dynamic Polymorphism</vt:lpstr>
      <vt:lpstr>Function Overloading</vt:lpstr>
      <vt:lpstr>Just a Minute</vt:lpstr>
      <vt:lpstr>Just a Minute</vt:lpstr>
      <vt:lpstr>Function Overloading</vt:lpstr>
      <vt:lpstr>Operator Overloading</vt:lpstr>
      <vt:lpstr>Abstract Class and Methods</vt:lpstr>
      <vt:lpstr>Abstract Methods</vt:lpstr>
      <vt:lpstr>Abstract Method</vt:lpstr>
      <vt:lpstr>Virtual Functions</vt:lpstr>
      <vt:lpstr>Virtual Functions</vt:lpstr>
      <vt:lpstr>Interfaces</vt:lpstr>
      <vt:lpstr>Interfaces</vt:lpstr>
      <vt:lpstr>Interface-Example</vt:lpstr>
      <vt:lpstr>Creating and Implementing Interfaces</vt:lpstr>
      <vt:lpstr>Referencing an Object through Interface</vt:lpstr>
      <vt:lpstr>Explicit and Implicit Implementation of Interface</vt:lpstr>
      <vt:lpstr>Just a Minute</vt:lpstr>
      <vt:lpstr>Just a Minute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100</cp:revision>
  <dcterms:created xsi:type="dcterms:W3CDTF">2015-03-19T06:19:49Z</dcterms:created>
  <dcterms:modified xsi:type="dcterms:W3CDTF">2015-06-23T03:40:30Z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